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6" r:id="rId3"/>
    <p:sldId id="262" r:id="rId4"/>
    <p:sldId id="260" r:id="rId5"/>
    <p:sldId id="261" r:id="rId6"/>
    <p:sldId id="259" r:id="rId7"/>
    <p:sldId id="280" r:id="rId8"/>
    <p:sldId id="314" r:id="rId9"/>
    <p:sldId id="315" r:id="rId10"/>
    <p:sldId id="313" r:id="rId11"/>
    <p:sldId id="316" r:id="rId12"/>
    <p:sldId id="263" r:id="rId13"/>
    <p:sldId id="258" r:id="rId14"/>
    <p:sldId id="272" r:id="rId15"/>
    <p:sldId id="273" r:id="rId16"/>
    <p:sldId id="278" r:id="rId17"/>
    <p:sldId id="275" r:id="rId18"/>
    <p:sldId id="276" r:id="rId19"/>
    <p:sldId id="277" r:id="rId20"/>
    <p:sldId id="274" r:id="rId21"/>
    <p:sldId id="257" r:id="rId22"/>
    <p:sldId id="265" r:id="rId23"/>
    <p:sldId id="317" r:id="rId24"/>
    <p:sldId id="264" r:id="rId25"/>
    <p:sldId id="266" r:id="rId26"/>
    <p:sldId id="271" r:id="rId27"/>
    <p:sldId id="268" r:id="rId28"/>
    <p:sldId id="269" r:id="rId29"/>
    <p:sldId id="27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9900"/>
    <a:srgbClr val="CCFF66"/>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howGuides="1">
      <p:cViewPr varScale="1">
        <p:scale>
          <a:sx n="77" d="100"/>
          <a:sy n="77" d="100"/>
        </p:scale>
        <p:origin x="835" y="58"/>
      </p:cViewPr>
      <p:guideLst>
        <p:guide orient="horz" pos="2160"/>
        <p:guide pos="3840"/>
      </p:guideLst>
    </p:cSldViewPr>
  </p:slideViewPr>
  <p:notesTextViewPr>
    <p:cViewPr>
      <p:scale>
        <a:sx n="1" d="1"/>
        <a:sy n="1" d="1"/>
      </p:scale>
      <p:origin x="0" y="0"/>
    </p:cViewPr>
  </p:notesTextViewPr>
  <p:sorterViewPr>
    <p:cViewPr>
      <p:scale>
        <a:sx n="100" d="100"/>
        <a:sy n="100" d="100"/>
      </p:scale>
      <p:origin x="0" y="-2707"/>
    </p:cViewPr>
  </p:sorterViewPr>
  <p:gridSpacing cx="109728" cy="10972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6AB94-F58D-4A7D-83DD-BBA942F278C4}" type="datetimeFigureOut">
              <a:rPr lang="en-US" smtClean="0"/>
              <a:t>8/2/2024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39F55C-3431-4556-AAF0-173A76A5F293}" type="slidenum">
              <a:rPr lang="en-US" smtClean="0"/>
              <a:t>‹#›</a:t>
            </a:fld>
            <a:endParaRPr lang="en-US"/>
          </a:p>
        </p:txBody>
      </p:sp>
    </p:spTree>
    <p:extLst>
      <p:ext uri="{BB962C8B-B14F-4D97-AF65-F5344CB8AC3E}">
        <p14:creationId xmlns:p14="http://schemas.microsoft.com/office/powerpoint/2010/main" val="1098960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a:solidFill>
                  <a:schemeClr val="bg1"/>
                </a:solidFill>
              </a:rPr>
              <a:t>Gen 34:25  </a:t>
            </a:r>
            <a:r>
              <a:rPr lang="en-US" sz="1200" dirty="0">
                <a:solidFill>
                  <a:schemeClr val="bg1"/>
                </a:solidFill>
              </a:rPr>
              <a:t>And it came to pass on the third day, when they were sore, that two of the sons of Jacob, Simeon and Levi, Dinah's brethren, took each man his sword, and came upon the city boldly, and slew all the males. </a:t>
            </a:r>
          </a:p>
          <a:p>
            <a:pPr marL="0" indent="0">
              <a:buNone/>
            </a:pPr>
            <a:r>
              <a:rPr lang="en-US" sz="1200" b="1" dirty="0">
                <a:solidFill>
                  <a:schemeClr val="bg1"/>
                </a:solidFill>
              </a:rPr>
              <a:t>26</a:t>
            </a:r>
            <a:r>
              <a:rPr lang="en-US" sz="1200" dirty="0">
                <a:solidFill>
                  <a:schemeClr val="bg1"/>
                </a:solidFill>
              </a:rPr>
              <a:t>  And they slew </a:t>
            </a:r>
            <a:r>
              <a:rPr lang="en-US" sz="1200" dirty="0" err="1">
                <a:solidFill>
                  <a:schemeClr val="bg1"/>
                </a:solidFill>
              </a:rPr>
              <a:t>Hamor</a:t>
            </a:r>
            <a:r>
              <a:rPr lang="en-US" sz="1200" dirty="0">
                <a:solidFill>
                  <a:schemeClr val="bg1"/>
                </a:solidFill>
              </a:rPr>
              <a:t> and Shechem his son with the edge of the sword, and took Dinah out of Shechem's house, and went out. </a:t>
            </a:r>
          </a:p>
          <a:p>
            <a:pPr marL="0" indent="0">
              <a:buNone/>
            </a:pPr>
            <a:r>
              <a:rPr lang="en-US" sz="1200" b="1" dirty="0">
                <a:solidFill>
                  <a:schemeClr val="bg1"/>
                </a:solidFill>
              </a:rPr>
              <a:t>27</a:t>
            </a:r>
            <a:r>
              <a:rPr lang="en-US" sz="1200" dirty="0">
                <a:solidFill>
                  <a:schemeClr val="bg1"/>
                </a:solidFill>
              </a:rPr>
              <a:t>  The sons of Jacob came upon the slain, and spoiled the city, because they had defiled their sister. </a:t>
            </a:r>
          </a:p>
          <a:p>
            <a:pPr marL="0" indent="0">
              <a:buNone/>
            </a:pPr>
            <a:r>
              <a:rPr lang="en-US" sz="1200" b="1" dirty="0">
                <a:solidFill>
                  <a:schemeClr val="bg1"/>
                </a:solidFill>
              </a:rPr>
              <a:t>28</a:t>
            </a:r>
            <a:r>
              <a:rPr lang="en-US" sz="1200" dirty="0">
                <a:solidFill>
                  <a:schemeClr val="bg1"/>
                </a:solidFill>
              </a:rPr>
              <a:t>  They took their sheep, and their oxen, and their asses, and that which was in the city, and that which was in the field, </a:t>
            </a:r>
          </a:p>
          <a:p>
            <a:pPr marL="0" indent="0">
              <a:buNone/>
            </a:pPr>
            <a:r>
              <a:rPr lang="en-US" sz="1200" b="1" dirty="0">
                <a:solidFill>
                  <a:schemeClr val="bg1"/>
                </a:solidFill>
              </a:rPr>
              <a:t>29</a:t>
            </a:r>
            <a:r>
              <a:rPr lang="en-US" sz="1200" dirty="0">
                <a:solidFill>
                  <a:schemeClr val="bg1"/>
                </a:solidFill>
              </a:rPr>
              <a:t>  And all their wealth, and all their little ones, and their wives took they captive, and spoiled even all that was in the house. </a:t>
            </a:r>
          </a:p>
          <a:p>
            <a:pPr marL="0" indent="0">
              <a:buNone/>
            </a:pPr>
            <a:r>
              <a:rPr lang="en-US" sz="1200" b="1" dirty="0">
                <a:solidFill>
                  <a:schemeClr val="bg1"/>
                </a:solidFill>
              </a:rPr>
              <a:t>30</a:t>
            </a:r>
            <a:r>
              <a:rPr lang="en-US" sz="1200" dirty="0">
                <a:solidFill>
                  <a:schemeClr val="bg1"/>
                </a:solidFill>
              </a:rPr>
              <a:t>  And Jacob said to Simeon and Levi, Ye have troubled me to make me to stink among the inhabitants of the land, among the Canaanites and the Perizzites: and </a:t>
            </a:r>
            <a:r>
              <a:rPr lang="en-US" sz="1200" b="1" u="sng" dirty="0">
                <a:solidFill>
                  <a:schemeClr val="bg1"/>
                </a:solidFill>
              </a:rPr>
              <a:t>I being few in number, they shall gather themselves together against me, and slay me; and I shall be destroyed, I and my house. </a:t>
            </a:r>
          </a:p>
          <a:p>
            <a:pPr marL="0" indent="0">
              <a:buNone/>
            </a:pPr>
            <a:r>
              <a:rPr lang="en-US" sz="1200" b="1" dirty="0">
                <a:solidFill>
                  <a:schemeClr val="bg1"/>
                </a:solidFill>
              </a:rPr>
              <a:t>31</a:t>
            </a:r>
            <a:r>
              <a:rPr lang="en-US" sz="1200" dirty="0">
                <a:solidFill>
                  <a:schemeClr val="bg1"/>
                </a:solidFill>
              </a:rPr>
              <a:t>  And they said, Should he deal with our sister as with an harlot? </a:t>
            </a:r>
            <a:endParaRPr lang="en-AU" sz="1200" b="1" dirty="0">
              <a:solidFill>
                <a:schemeClr val="bg1"/>
              </a:solidFill>
            </a:endParaRPr>
          </a:p>
          <a:p>
            <a:pPr marL="0" indent="0">
              <a:buNone/>
            </a:pPr>
            <a:endParaRPr lang="en-US" sz="1200" b="1"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fld id="{FC39F55C-3431-4556-AAF0-173A76A5F293}" type="slidenum">
              <a:rPr lang="en-US" smtClean="0"/>
              <a:t>3</a:t>
            </a:fld>
            <a:endParaRPr lang="en-US"/>
          </a:p>
        </p:txBody>
      </p:sp>
    </p:spTree>
    <p:extLst>
      <p:ext uri="{BB962C8B-B14F-4D97-AF65-F5344CB8AC3E}">
        <p14:creationId xmlns:p14="http://schemas.microsoft.com/office/powerpoint/2010/main" val="418508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ctr" rtl="0"/>
            <a:r>
              <a:rPr lang="en-AU" sz="1200" b="1" i="0" u="none" strike="noStrike" baseline="0" dirty="0">
                <a:solidFill>
                  <a:srgbClr val="292F33"/>
                </a:solidFill>
                <a:latin typeface="Verdana" panose="020B0604030504040204" pitchFamily="34" charset="0"/>
              </a:rPr>
              <a:t>The Golden Calf</a:t>
            </a:r>
          </a:p>
          <a:p>
            <a:pPr marR="0" algn="l" rtl="0"/>
            <a:r>
              <a:rPr lang="en-US" sz="1200" b="0" i="0" u="none" strike="noStrike" baseline="0" dirty="0">
                <a:solidFill>
                  <a:srgbClr val="218282"/>
                </a:solidFill>
                <a:latin typeface="Verdana" panose="020B0604030504040204" pitchFamily="34" charset="0"/>
              </a:rPr>
              <a:t>Exo 32:1</a:t>
            </a:r>
            <a:r>
              <a:rPr lang="en-US" sz="1200" b="0" i="0" u="none" strike="noStrike" baseline="0" dirty="0">
                <a:solidFill>
                  <a:srgbClr val="292F33"/>
                </a:solidFill>
                <a:latin typeface="Verdana" panose="020B0604030504040204" pitchFamily="34" charset="0"/>
              </a:rPr>
              <a:t>  And when the people saw that Moses delayed to come down out of the mount, the people gathered themselves together unto Aaron, and said unto him, Up, make us gods, which shall go before us; for </a:t>
            </a:r>
            <a:r>
              <a:rPr lang="en-US" sz="1200" b="0" i="1" u="none" strike="noStrike" baseline="0" dirty="0">
                <a:solidFill>
                  <a:srgbClr val="808080"/>
                </a:solidFill>
                <a:latin typeface="Verdana" panose="020B0604030504040204" pitchFamily="34" charset="0"/>
              </a:rPr>
              <a:t>as for</a:t>
            </a:r>
            <a:r>
              <a:rPr lang="en-US" sz="1200" b="0" i="0" u="none" strike="noStrike" baseline="0" dirty="0">
                <a:solidFill>
                  <a:srgbClr val="292F33"/>
                </a:solidFill>
                <a:latin typeface="Verdana" panose="020B0604030504040204" pitchFamily="34" charset="0"/>
              </a:rPr>
              <a:t> this Moses, the man that brought us up out of the land of Egypt, we wot not what is become of him. </a:t>
            </a:r>
          </a:p>
          <a:p>
            <a:pPr marR="0" algn="l" rtl="0"/>
            <a:r>
              <a:rPr lang="en-US" sz="1200" b="0" i="0" u="none" strike="noStrike" baseline="0" dirty="0">
                <a:solidFill>
                  <a:srgbClr val="218282"/>
                </a:solidFill>
                <a:latin typeface="Verdana" panose="020B0604030504040204" pitchFamily="34" charset="0"/>
              </a:rPr>
              <a:t>Exo 32:2</a:t>
            </a:r>
            <a:r>
              <a:rPr lang="en-US" sz="1200" b="0" i="0" u="none" strike="noStrike" baseline="0" dirty="0">
                <a:solidFill>
                  <a:srgbClr val="292F33"/>
                </a:solidFill>
                <a:latin typeface="Verdana" panose="020B0604030504040204" pitchFamily="34" charset="0"/>
              </a:rPr>
              <a:t>  And Aaron said unto them, Break off the golden earrings, which </a:t>
            </a:r>
            <a:r>
              <a:rPr lang="en-US" sz="1200" b="0" i="1" u="none" strike="noStrike" baseline="0" dirty="0">
                <a:solidFill>
                  <a:srgbClr val="808080"/>
                </a:solidFill>
                <a:latin typeface="Verdana" panose="020B0604030504040204" pitchFamily="34" charset="0"/>
              </a:rPr>
              <a:t>are</a:t>
            </a:r>
            <a:r>
              <a:rPr lang="en-US" sz="1200" b="0" i="0" u="none" strike="noStrike" baseline="0" dirty="0">
                <a:solidFill>
                  <a:srgbClr val="292F33"/>
                </a:solidFill>
                <a:latin typeface="Verdana" panose="020B0604030504040204" pitchFamily="34" charset="0"/>
              </a:rPr>
              <a:t> in the ears of your wives, of your sons, and of your daughters, and bring </a:t>
            </a:r>
            <a:r>
              <a:rPr lang="en-US" sz="1200" b="0" i="1" u="none" strike="noStrike" baseline="0" dirty="0">
                <a:solidFill>
                  <a:srgbClr val="808080"/>
                </a:solidFill>
                <a:latin typeface="Verdana" panose="020B0604030504040204" pitchFamily="34" charset="0"/>
              </a:rPr>
              <a:t>them</a:t>
            </a:r>
            <a:r>
              <a:rPr lang="en-US" sz="1200" b="0" i="0" u="none" strike="noStrike" baseline="0" dirty="0">
                <a:solidFill>
                  <a:srgbClr val="292F33"/>
                </a:solidFill>
                <a:latin typeface="Verdana" panose="020B0604030504040204" pitchFamily="34" charset="0"/>
              </a:rPr>
              <a:t> unto me. </a:t>
            </a:r>
          </a:p>
          <a:p>
            <a:pPr marR="0" algn="l" rtl="0"/>
            <a:r>
              <a:rPr lang="en-US" sz="1200" b="0" i="0" u="none" strike="noStrike" baseline="0" dirty="0">
                <a:solidFill>
                  <a:srgbClr val="218282"/>
                </a:solidFill>
                <a:latin typeface="Verdana" panose="020B0604030504040204" pitchFamily="34" charset="0"/>
              </a:rPr>
              <a:t>Exo 32:3</a:t>
            </a:r>
            <a:r>
              <a:rPr lang="en-US" sz="1200" b="0" i="0" u="none" strike="noStrike" baseline="0" dirty="0">
                <a:solidFill>
                  <a:srgbClr val="292F33"/>
                </a:solidFill>
                <a:latin typeface="Verdana" panose="020B0604030504040204" pitchFamily="34" charset="0"/>
              </a:rPr>
              <a:t>  And all the people brake off the golden earrings which </a:t>
            </a:r>
            <a:r>
              <a:rPr lang="en-US" sz="1200" b="0" i="1" u="none" strike="noStrike" baseline="0" dirty="0">
                <a:solidFill>
                  <a:srgbClr val="808080"/>
                </a:solidFill>
                <a:latin typeface="Verdana" panose="020B0604030504040204" pitchFamily="34" charset="0"/>
              </a:rPr>
              <a:t>were</a:t>
            </a:r>
            <a:r>
              <a:rPr lang="en-US" sz="1200" b="0" i="0" u="none" strike="noStrike" baseline="0" dirty="0">
                <a:solidFill>
                  <a:srgbClr val="292F33"/>
                </a:solidFill>
                <a:latin typeface="Verdana" panose="020B0604030504040204" pitchFamily="34" charset="0"/>
              </a:rPr>
              <a:t> in their ears, and brought </a:t>
            </a:r>
            <a:r>
              <a:rPr lang="en-US" sz="1200" b="0" i="1" u="none" strike="noStrike" baseline="0" dirty="0">
                <a:solidFill>
                  <a:srgbClr val="808080"/>
                </a:solidFill>
                <a:latin typeface="Verdana" panose="020B0604030504040204" pitchFamily="34" charset="0"/>
              </a:rPr>
              <a:t>them</a:t>
            </a:r>
            <a:r>
              <a:rPr lang="en-US" sz="1200" b="0" i="0" u="none" strike="noStrike" baseline="0" dirty="0">
                <a:solidFill>
                  <a:srgbClr val="292F33"/>
                </a:solidFill>
                <a:latin typeface="Verdana" panose="020B0604030504040204" pitchFamily="34" charset="0"/>
              </a:rPr>
              <a:t> unto Aaron. </a:t>
            </a:r>
          </a:p>
          <a:p>
            <a:pPr marR="0" algn="l" rtl="0"/>
            <a:r>
              <a:rPr lang="en-US" sz="1200" b="0" i="0" u="none" strike="noStrike" baseline="0" dirty="0">
                <a:solidFill>
                  <a:srgbClr val="218282"/>
                </a:solidFill>
                <a:latin typeface="Verdana" panose="020B0604030504040204" pitchFamily="34" charset="0"/>
              </a:rPr>
              <a:t>Exo 32:4</a:t>
            </a:r>
            <a:r>
              <a:rPr lang="en-US" sz="1200" b="0" i="0" u="none" strike="noStrike" baseline="0" dirty="0">
                <a:solidFill>
                  <a:srgbClr val="292F33"/>
                </a:solidFill>
                <a:latin typeface="Verdana" panose="020B0604030504040204" pitchFamily="34" charset="0"/>
              </a:rPr>
              <a:t>  And he received </a:t>
            </a:r>
            <a:r>
              <a:rPr lang="en-US" sz="1200" b="0" i="1" u="none" strike="noStrike" baseline="0" dirty="0">
                <a:solidFill>
                  <a:srgbClr val="808080"/>
                </a:solidFill>
                <a:latin typeface="Verdana" panose="020B0604030504040204" pitchFamily="34" charset="0"/>
              </a:rPr>
              <a:t>them</a:t>
            </a:r>
            <a:r>
              <a:rPr lang="en-US" sz="1200" b="0" i="0" u="none" strike="noStrike" baseline="0" dirty="0">
                <a:solidFill>
                  <a:srgbClr val="292F33"/>
                </a:solidFill>
                <a:latin typeface="Verdana" panose="020B0604030504040204" pitchFamily="34" charset="0"/>
              </a:rPr>
              <a:t> at their hand, and fashioned it with a graving tool, after he had made it a molten calf: and they said, These </a:t>
            </a:r>
            <a:r>
              <a:rPr lang="en-US" sz="1200" b="0" i="1" u="none" strike="noStrike" baseline="0" dirty="0">
                <a:solidFill>
                  <a:srgbClr val="808080"/>
                </a:solidFill>
                <a:latin typeface="Verdana" panose="020B0604030504040204" pitchFamily="34" charset="0"/>
              </a:rPr>
              <a:t>be</a:t>
            </a:r>
            <a:r>
              <a:rPr lang="en-US" sz="1200" b="0" i="0" u="none" strike="noStrike" baseline="0" dirty="0">
                <a:solidFill>
                  <a:srgbClr val="292F33"/>
                </a:solidFill>
                <a:latin typeface="Verdana" panose="020B0604030504040204" pitchFamily="34" charset="0"/>
              </a:rPr>
              <a:t> thy gods, O Israel, which brought thee up out of the land of Egypt. </a:t>
            </a:r>
          </a:p>
          <a:p>
            <a:pPr marR="0" algn="l" rtl="0"/>
            <a:r>
              <a:rPr lang="en-US" sz="1200" b="0" i="0" u="none" strike="noStrike" baseline="0" dirty="0">
                <a:solidFill>
                  <a:srgbClr val="218282"/>
                </a:solidFill>
                <a:latin typeface="Verdana" panose="020B0604030504040204" pitchFamily="34" charset="0"/>
              </a:rPr>
              <a:t>Exo 32:5</a:t>
            </a:r>
            <a:r>
              <a:rPr lang="en-US" sz="1200" b="0" i="0" u="none" strike="noStrike" baseline="0" dirty="0">
                <a:solidFill>
                  <a:srgbClr val="292F33"/>
                </a:solidFill>
                <a:latin typeface="Verdana" panose="020B0604030504040204" pitchFamily="34" charset="0"/>
              </a:rPr>
              <a:t>  And when Aaron saw </a:t>
            </a:r>
            <a:r>
              <a:rPr lang="en-US" sz="1200" b="0" i="1" u="none" strike="noStrike" baseline="0" dirty="0">
                <a:solidFill>
                  <a:srgbClr val="808080"/>
                </a:solidFill>
                <a:latin typeface="Verdana" panose="020B0604030504040204" pitchFamily="34" charset="0"/>
              </a:rPr>
              <a:t>it,</a:t>
            </a:r>
            <a:r>
              <a:rPr lang="en-US" sz="1200" b="0" i="0" u="none" strike="noStrike" baseline="0" dirty="0">
                <a:solidFill>
                  <a:srgbClr val="292F33"/>
                </a:solidFill>
                <a:latin typeface="Verdana" panose="020B0604030504040204" pitchFamily="34" charset="0"/>
              </a:rPr>
              <a:t> he built an altar before it; and Aaron made proclamation, and said, To morrow </a:t>
            </a:r>
            <a:r>
              <a:rPr lang="en-US" sz="1200" b="0" i="1" u="none" strike="noStrike" baseline="0" dirty="0">
                <a:solidFill>
                  <a:srgbClr val="808080"/>
                </a:solidFill>
                <a:latin typeface="Verdana" panose="020B0604030504040204" pitchFamily="34" charset="0"/>
              </a:rPr>
              <a:t>is</a:t>
            </a:r>
            <a:r>
              <a:rPr lang="en-US" sz="1200" b="0" i="0" u="none" strike="noStrike" baseline="0" dirty="0">
                <a:solidFill>
                  <a:srgbClr val="292F33"/>
                </a:solidFill>
                <a:latin typeface="Verdana" panose="020B0604030504040204" pitchFamily="34" charset="0"/>
              </a:rPr>
              <a:t> a feast to the LORD. </a:t>
            </a:r>
          </a:p>
          <a:p>
            <a:pPr marR="0" algn="l" rtl="0"/>
            <a:r>
              <a:rPr lang="en-US" sz="1200" b="0" i="0" u="none" strike="noStrike" baseline="0" dirty="0">
                <a:solidFill>
                  <a:srgbClr val="218282"/>
                </a:solidFill>
                <a:latin typeface="Verdana" panose="020B0604030504040204" pitchFamily="34" charset="0"/>
              </a:rPr>
              <a:t>Exo 32:6</a:t>
            </a:r>
            <a:r>
              <a:rPr lang="en-US" sz="1200" b="0" i="0" u="none" strike="noStrike" baseline="0" dirty="0">
                <a:solidFill>
                  <a:srgbClr val="292F33"/>
                </a:solidFill>
                <a:latin typeface="Verdana" panose="020B0604030504040204" pitchFamily="34" charset="0"/>
              </a:rPr>
              <a:t>  And they rose up early on the morrow, and offered burnt offerings, and brought peace offerings; and the people sat down to eat and to drink, and rose up to play. </a:t>
            </a:r>
            <a:endParaRPr lang="en-US" sz="1000" dirty="0"/>
          </a:p>
        </p:txBody>
      </p:sp>
      <p:sp>
        <p:nvSpPr>
          <p:cNvPr id="4" name="Slide Number Placeholder 3"/>
          <p:cNvSpPr>
            <a:spLocks noGrp="1"/>
          </p:cNvSpPr>
          <p:nvPr>
            <p:ph type="sldNum" sz="quarter" idx="5"/>
          </p:nvPr>
        </p:nvSpPr>
        <p:spPr/>
        <p:txBody>
          <a:bodyPr/>
          <a:lstStyle/>
          <a:p>
            <a:fld id="{FC39F55C-3431-4556-AAF0-173A76A5F293}" type="slidenum">
              <a:rPr lang="en-US" smtClean="0"/>
              <a:t>5</a:t>
            </a:fld>
            <a:endParaRPr lang="en-US"/>
          </a:p>
        </p:txBody>
      </p:sp>
    </p:spTree>
    <p:extLst>
      <p:ext uri="{BB962C8B-B14F-4D97-AF65-F5344CB8AC3E}">
        <p14:creationId xmlns:p14="http://schemas.microsoft.com/office/powerpoint/2010/main" val="1632464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85757-BD41-478C-B3CE-7DE9CC2507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241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85757-BD41-478C-B3CE-7DE9CC2507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074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10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760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538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655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200" b="0" i="0" u="none" strike="noStrike" baseline="0" dirty="0">
                <a:solidFill>
                  <a:srgbClr val="218282"/>
                </a:solidFill>
                <a:latin typeface="Verdana" panose="020B0604030504040204" pitchFamily="34" charset="0"/>
              </a:rPr>
              <a:t>Rom 15:14</a:t>
            </a:r>
            <a:r>
              <a:rPr lang="en-US" sz="1200" b="0" i="0" u="none" strike="noStrike" baseline="0" dirty="0">
                <a:solidFill>
                  <a:srgbClr val="292F33"/>
                </a:solidFill>
                <a:latin typeface="Verdana" panose="020B0604030504040204" pitchFamily="34" charset="0"/>
              </a:rPr>
              <a:t>  And I myself also am persuaded of you, my brethren, that ye also are full of goodness, filled with all knowledge, able also to admonish one another. </a:t>
            </a:r>
          </a:p>
          <a:p>
            <a:pPr marR="0" algn="l" rtl="0"/>
            <a:r>
              <a:rPr lang="en-US" sz="1200" b="0" i="0" u="none" strike="noStrike" baseline="0" dirty="0">
                <a:solidFill>
                  <a:srgbClr val="218282"/>
                </a:solidFill>
                <a:latin typeface="Verdana" panose="020B0604030504040204" pitchFamily="34" charset="0"/>
              </a:rPr>
              <a:t>Rom 15:15</a:t>
            </a:r>
            <a:r>
              <a:rPr lang="en-US" sz="1200" b="0" i="0" u="none" strike="noStrike" baseline="0" dirty="0">
                <a:solidFill>
                  <a:srgbClr val="292F33"/>
                </a:solidFill>
                <a:latin typeface="Verdana" panose="020B0604030504040204" pitchFamily="34" charset="0"/>
              </a:rPr>
              <a:t>  Nevertheless, brethren, I have written the more boldly unto you in some sort, as putting you in mind, because of the grace that is given to me of God, </a:t>
            </a:r>
          </a:p>
          <a:p>
            <a:pPr marR="0" algn="l" rtl="0"/>
            <a:r>
              <a:rPr lang="en-US" sz="1200" b="1" i="0" u="none" strike="noStrike" baseline="0" dirty="0">
                <a:solidFill>
                  <a:srgbClr val="8D7221"/>
                </a:solidFill>
                <a:latin typeface="Verdana" panose="020B0604030504040204" pitchFamily="34" charset="0"/>
              </a:rPr>
              <a:t>Rom 15:16</a:t>
            </a:r>
            <a:r>
              <a:rPr lang="en-US" sz="1200" b="0" i="0" u="none" strike="noStrike" baseline="0" dirty="0">
                <a:solidFill>
                  <a:srgbClr val="292F33"/>
                </a:solidFill>
                <a:latin typeface="Verdana" panose="020B0604030504040204" pitchFamily="34" charset="0"/>
              </a:rPr>
              <a:t>  That I should be the minister of Jesus Christ to the Gentiles, ministering the gospel of God, that the offering up of the Gentiles might be acceptable, being sanctified by the Holy Ghost. </a:t>
            </a:r>
          </a:p>
          <a:p>
            <a:pPr marR="0" algn="l" rtl="0"/>
            <a:r>
              <a:rPr lang="en-US" sz="1200" b="0" i="0" u="none" strike="noStrike" baseline="0" dirty="0">
                <a:solidFill>
                  <a:srgbClr val="218282"/>
                </a:solidFill>
                <a:latin typeface="Verdana" panose="020B0604030504040204" pitchFamily="34" charset="0"/>
              </a:rPr>
              <a:t>Rom 15:17</a:t>
            </a:r>
            <a:r>
              <a:rPr lang="en-US" sz="1200" b="0" i="0" u="none" strike="noStrike" baseline="0" dirty="0">
                <a:solidFill>
                  <a:srgbClr val="292F33"/>
                </a:solidFill>
                <a:latin typeface="Verdana" panose="020B0604030504040204" pitchFamily="34" charset="0"/>
              </a:rPr>
              <a:t>  I have therefore whereof I may glory through Jesus Christ in those things which pertain to God. </a:t>
            </a:r>
            <a:endParaRPr lang="en-US" sz="1000" dirty="0"/>
          </a:p>
        </p:txBody>
      </p:sp>
      <p:sp>
        <p:nvSpPr>
          <p:cNvPr id="4" name="Slide Number Placeholder 3"/>
          <p:cNvSpPr>
            <a:spLocks noGrp="1"/>
          </p:cNvSpPr>
          <p:nvPr>
            <p:ph type="sldNum" sz="quarter" idx="5"/>
          </p:nvPr>
        </p:nvSpPr>
        <p:spPr/>
        <p:txBody>
          <a:bodyPr/>
          <a:lstStyle/>
          <a:p>
            <a:fld id="{FC39F55C-3431-4556-AAF0-173A76A5F293}" type="slidenum">
              <a:rPr lang="en-US" smtClean="0"/>
              <a:t>24</a:t>
            </a:fld>
            <a:endParaRPr lang="en-US"/>
          </a:p>
        </p:txBody>
      </p:sp>
    </p:spTree>
    <p:extLst>
      <p:ext uri="{BB962C8B-B14F-4D97-AF65-F5344CB8AC3E}">
        <p14:creationId xmlns:p14="http://schemas.microsoft.com/office/powerpoint/2010/main" val="3292330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200" b="0" i="0" u="none" strike="noStrike" baseline="0" dirty="0">
                <a:solidFill>
                  <a:srgbClr val="218282"/>
                </a:solidFill>
                <a:latin typeface="Verdana" panose="020B0604030504040204" pitchFamily="34" charset="0"/>
              </a:rPr>
              <a:t>Rom 15:14</a:t>
            </a:r>
            <a:r>
              <a:rPr lang="en-US" sz="1200" b="0" i="0" u="none" strike="noStrike" baseline="0" dirty="0">
                <a:solidFill>
                  <a:srgbClr val="292F33"/>
                </a:solidFill>
                <a:latin typeface="Verdana" panose="020B0604030504040204" pitchFamily="34" charset="0"/>
              </a:rPr>
              <a:t>  And I myself also am persuaded of you, my brethren, that ye also are full of goodness, filled with all knowledge, able also to admonish one another. </a:t>
            </a:r>
          </a:p>
          <a:p>
            <a:pPr marR="0" algn="l" rtl="0"/>
            <a:r>
              <a:rPr lang="en-US" sz="1200" b="0" i="0" u="none" strike="noStrike" baseline="0" dirty="0">
                <a:solidFill>
                  <a:srgbClr val="218282"/>
                </a:solidFill>
                <a:latin typeface="Verdana" panose="020B0604030504040204" pitchFamily="34" charset="0"/>
              </a:rPr>
              <a:t>Rom 15:15</a:t>
            </a:r>
            <a:r>
              <a:rPr lang="en-US" sz="1200" b="0" i="0" u="none" strike="noStrike" baseline="0" dirty="0">
                <a:solidFill>
                  <a:srgbClr val="292F33"/>
                </a:solidFill>
                <a:latin typeface="Verdana" panose="020B0604030504040204" pitchFamily="34" charset="0"/>
              </a:rPr>
              <a:t>  Nevertheless, brethren, I have written the more boldly unto you in some sort, as putting you in mind, because of the grace that is given to me of God, </a:t>
            </a:r>
          </a:p>
          <a:p>
            <a:pPr marR="0" algn="l" rtl="0"/>
            <a:r>
              <a:rPr lang="en-US" sz="1200" b="1" i="0" u="none" strike="noStrike" baseline="0" dirty="0">
                <a:solidFill>
                  <a:srgbClr val="8D7221"/>
                </a:solidFill>
                <a:latin typeface="Verdana" panose="020B0604030504040204" pitchFamily="34" charset="0"/>
              </a:rPr>
              <a:t>Rom 15:16</a:t>
            </a:r>
            <a:r>
              <a:rPr lang="en-US" sz="1200" b="0" i="0" u="none" strike="noStrike" baseline="0" dirty="0">
                <a:solidFill>
                  <a:srgbClr val="292F33"/>
                </a:solidFill>
                <a:latin typeface="Verdana" panose="020B0604030504040204" pitchFamily="34" charset="0"/>
              </a:rPr>
              <a:t>  That I should be the minister of Jesus Christ to the Gentiles, ministering the gospel of God, that the offering up of the Gentiles might be acceptable, being sanctified by the Holy Ghost. </a:t>
            </a:r>
          </a:p>
          <a:p>
            <a:pPr marR="0" algn="l" rtl="0"/>
            <a:r>
              <a:rPr lang="en-US" sz="1200" b="0" i="0" u="none" strike="noStrike" baseline="0" dirty="0">
                <a:solidFill>
                  <a:srgbClr val="218282"/>
                </a:solidFill>
                <a:latin typeface="Verdana" panose="020B0604030504040204" pitchFamily="34" charset="0"/>
              </a:rPr>
              <a:t>Rom 15:17</a:t>
            </a:r>
            <a:r>
              <a:rPr lang="en-US" sz="1200" b="0" i="0" u="none" strike="noStrike" baseline="0" dirty="0">
                <a:solidFill>
                  <a:srgbClr val="292F33"/>
                </a:solidFill>
                <a:latin typeface="Verdana" panose="020B0604030504040204" pitchFamily="34" charset="0"/>
              </a:rPr>
              <a:t>  I have therefore whereof I may glory through Jesus Christ in those things which pertain to God. </a:t>
            </a:r>
            <a:endParaRPr lang="en-US" sz="1000" dirty="0"/>
          </a:p>
        </p:txBody>
      </p:sp>
      <p:sp>
        <p:nvSpPr>
          <p:cNvPr id="4" name="Slide Number Placeholder 3"/>
          <p:cNvSpPr>
            <a:spLocks noGrp="1"/>
          </p:cNvSpPr>
          <p:nvPr>
            <p:ph type="sldNum" sz="quarter" idx="5"/>
          </p:nvPr>
        </p:nvSpPr>
        <p:spPr/>
        <p:txBody>
          <a:bodyPr/>
          <a:lstStyle/>
          <a:p>
            <a:fld id="{FC39F55C-3431-4556-AAF0-173A76A5F293}" type="slidenum">
              <a:rPr lang="en-US" smtClean="0"/>
              <a:t>25</a:t>
            </a:fld>
            <a:endParaRPr lang="en-US"/>
          </a:p>
        </p:txBody>
      </p:sp>
    </p:spTree>
    <p:extLst>
      <p:ext uri="{BB962C8B-B14F-4D97-AF65-F5344CB8AC3E}">
        <p14:creationId xmlns:p14="http://schemas.microsoft.com/office/powerpoint/2010/main" val="343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BCB3-C3EB-BB4E-FB27-06FB502328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D8DB14-3082-406F-E78C-A9BA50B72F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9798E0-307D-2102-6708-66995544F677}"/>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5" name="Footer Placeholder 4">
            <a:extLst>
              <a:ext uri="{FF2B5EF4-FFF2-40B4-BE49-F238E27FC236}">
                <a16:creationId xmlns:a16="http://schemas.microsoft.com/office/drawing/2014/main" id="{9FC164EC-C8C3-00FC-3A1B-AC482B2203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062B66-75BB-EBDC-D4D7-CD49609B0652}"/>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2561498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8A91-BAB9-9934-1705-29577B3697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D1A7AE-B03C-6FFE-EBBE-E81A2ADE58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862B33-532E-584E-8B4F-3A864D2E0043}"/>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5" name="Footer Placeholder 4">
            <a:extLst>
              <a:ext uri="{FF2B5EF4-FFF2-40B4-BE49-F238E27FC236}">
                <a16:creationId xmlns:a16="http://schemas.microsoft.com/office/drawing/2014/main" id="{83633E4B-2561-A291-2894-711AF5F7D2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21AB68-BE8D-5ED0-850C-352B75A54254}"/>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802983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FEA2D-93B8-9C3D-5A5F-2DE26B5B2C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75E963-C6BB-D816-88B7-B87636FAE1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17182B-D101-7B55-C2F7-446DF750AA49}"/>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5" name="Footer Placeholder 4">
            <a:extLst>
              <a:ext uri="{FF2B5EF4-FFF2-40B4-BE49-F238E27FC236}">
                <a16:creationId xmlns:a16="http://schemas.microsoft.com/office/drawing/2014/main" id="{8EDA2C29-4665-48FF-82A1-CDD3FDCAE4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039B20-8154-4A3D-53ED-482BECE802F0}"/>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4602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AB76-9ED8-C5AF-8348-28C40540DC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C923A3-CBE7-1474-0FB6-27DD1850FD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495A17-A694-ADD5-DEB3-B1A9BD8EFD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B4A23B-087A-7EF5-D08A-B8BEB4CFA225}"/>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6" name="Footer Placeholder 5">
            <a:extLst>
              <a:ext uri="{FF2B5EF4-FFF2-40B4-BE49-F238E27FC236}">
                <a16:creationId xmlns:a16="http://schemas.microsoft.com/office/drawing/2014/main" id="{C45D04D5-2F20-FDB5-638D-E80B9BADD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C43FF-0D18-F464-86B7-9B6A3609D4C2}"/>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118693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FF53-7A7F-4776-F9AD-6C26D60817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E1B6FD-30F2-9766-0DED-5B29845FE4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700AB1-BA6E-E83B-B86D-CBBEAA4A96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72046C-AC1B-913D-764D-95068DF161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54FFFA-0506-6E20-B5B3-7CB701828A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11734B-52D7-CECF-AF94-4E19D31166F4}"/>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8" name="Footer Placeholder 7">
            <a:extLst>
              <a:ext uri="{FF2B5EF4-FFF2-40B4-BE49-F238E27FC236}">
                <a16:creationId xmlns:a16="http://schemas.microsoft.com/office/drawing/2014/main" id="{336A0293-08FD-8422-84CA-DD6F785CB6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FA41AE-4F4F-FEC7-B2F3-6C3A9633E1FA}"/>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654121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EE2D-E2A9-2C4F-8B3E-CBED639EB3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0D5EAC-F7BE-30DF-0BDB-8F0B14261D9D}"/>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4" name="Footer Placeholder 3">
            <a:extLst>
              <a:ext uri="{FF2B5EF4-FFF2-40B4-BE49-F238E27FC236}">
                <a16:creationId xmlns:a16="http://schemas.microsoft.com/office/drawing/2014/main" id="{E80A261F-F4EB-C99F-0FB6-5DFDFF1C67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9E799C-6017-42AC-FA44-A895A432D750}"/>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608176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039935-F095-8BA9-3319-C7831D6AF26C}"/>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3" name="Footer Placeholder 2">
            <a:extLst>
              <a:ext uri="{FF2B5EF4-FFF2-40B4-BE49-F238E27FC236}">
                <a16:creationId xmlns:a16="http://schemas.microsoft.com/office/drawing/2014/main" id="{9BD244F4-FE97-0082-C5DF-4BC8AB78E0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2FBB58-9655-8754-4516-975F970F851C}"/>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653720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FC814-CBFE-CC60-17AF-CB5B398D6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BB7DCB-28C5-69DD-BF1B-13838E74BF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73A239-1D44-2CD0-2A66-B7BD711C6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B0AD3E-9500-2EBB-CF27-601E29FE2DEE}"/>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6" name="Footer Placeholder 5">
            <a:extLst>
              <a:ext uri="{FF2B5EF4-FFF2-40B4-BE49-F238E27FC236}">
                <a16:creationId xmlns:a16="http://schemas.microsoft.com/office/drawing/2014/main" id="{AAA67581-A8B0-8560-22AA-6493B8D7AF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88AD06-C504-88A4-BAB0-B180B51B92F0}"/>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2470022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0DF22-4A92-D159-9563-B82289F76E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FDA3B4-7FD4-B020-6935-C462A266C9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E48480-ACB3-1603-5451-D4702A55E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B95981-EFDF-0BCD-34C4-A9CF26EF551A}"/>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6" name="Footer Placeholder 5">
            <a:extLst>
              <a:ext uri="{FF2B5EF4-FFF2-40B4-BE49-F238E27FC236}">
                <a16:creationId xmlns:a16="http://schemas.microsoft.com/office/drawing/2014/main" id="{56ACA50A-9001-BCD6-58C9-C497D5A4E4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C0B5E9-E69C-1893-7E02-C253910CD130}"/>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208254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9D6AF-F3A7-0074-5759-04FC95905C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3478A7-AF71-9FD0-D1B8-F9A098BE6F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6964A-6E9B-005F-FCDD-AB172158ECC2}"/>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5" name="Footer Placeholder 4">
            <a:extLst>
              <a:ext uri="{FF2B5EF4-FFF2-40B4-BE49-F238E27FC236}">
                <a16:creationId xmlns:a16="http://schemas.microsoft.com/office/drawing/2014/main" id="{6AF484C2-5700-77E5-690B-C3E741CA0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A16BCD-D922-BC4E-D285-24EC6E35AC50}"/>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177723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B3C9EC-35EA-245E-B13C-D4F1CB474B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61DA5F-6A94-108B-F0A5-70A042E371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DD9CBE-AA85-33EA-35E6-95E650A34008}"/>
              </a:ext>
            </a:extLst>
          </p:cNvPr>
          <p:cNvSpPr>
            <a:spLocks noGrp="1"/>
          </p:cNvSpPr>
          <p:nvPr>
            <p:ph type="dt" sz="half" idx="10"/>
          </p:nvPr>
        </p:nvSpPr>
        <p:spPr/>
        <p:txBody>
          <a:bodyPr/>
          <a:lstStyle/>
          <a:p>
            <a:fld id="{358D31F3-9DD2-4C30-8BBB-7DCB257EE884}" type="datetimeFigureOut">
              <a:rPr lang="en-US" smtClean="0"/>
              <a:t>8/2/2024</a:t>
            </a:fld>
            <a:endParaRPr lang="en-US"/>
          </a:p>
        </p:txBody>
      </p:sp>
      <p:sp>
        <p:nvSpPr>
          <p:cNvPr id="5" name="Footer Placeholder 4">
            <a:extLst>
              <a:ext uri="{FF2B5EF4-FFF2-40B4-BE49-F238E27FC236}">
                <a16:creationId xmlns:a16="http://schemas.microsoft.com/office/drawing/2014/main" id="{58A4F45E-7220-4887-D399-6E7A80048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AFD23-E64D-7421-F0C6-46250D03C71F}"/>
              </a:ext>
            </a:extLst>
          </p:cNvPr>
          <p:cNvSpPr>
            <a:spLocks noGrp="1"/>
          </p:cNvSpPr>
          <p:nvPr>
            <p:ph type="sldNum" sz="quarter" idx="12"/>
          </p:nvPr>
        </p:nvSpPr>
        <p:spPr/>
        <p:txBody>
          <a:bodyPr/>
          <a:lstStyle/>
          <a:p>
            <a:fld id="{C34A31CF-6423-4C61-A434-52CC6F290770}" type="slidenum">
              <a:rPr lang="en-US" smtClean="0"/>
              <a:t>‹#›</a:t>
            </a:fld>
            <a:endParaRPr lang="en-US"/>
          </a:p>
        </p:txBody>
      </p:sp>
    </p:spTree>
    <p:extLst>
      <p:ext uri="{BB962C8B-B14F-4D97-AF65-F5344CB8AC3E}">
        <p14:creationId xmlns:p14="http://schemas.microsoft.com/office/powerpoint/2010/main" val="3094129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6423ABF-378B-4441-9B6B-9B4231C62FD7}" type="datetimeFigureOut">
              <a:rPr lang="en-US" smtClean="0"/>
              <a:pPr/>
              <a:t>8/2/2024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77339568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1840369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67405307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6423ABF-378B-4441-9B6B-9B4231C62FD7}" type="datetimeFigureOut">
              <a:rPr lang="en-US" smtClean="0"/>
              <a:pPr/>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1598162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6423ABF-378B-4441-9B6B-9B4231C62FD7}" type="datetimeFigureOut">
              <a:rPr lang="en-US" smtClean="0"/>
              <a:pPr/>
              <a:t>8/2/2024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4061911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6423ABF-378B-4441-9B6B-9B4231C62FD7}" type="datetimeFigureOut">
              <a:rPr lang="en-US" smtClean="0"/>
              <a:pPr/>
              <a:t>8/2/2024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23979713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23ABF-378B-4441-9B6B-9B4231C62FD7}" type="datetimeFigureOut">
              <a:rPr lang="en-US" smtClean="0"/>
              <a:pPr/>
              <a:t>8/2/2024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404393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6423ABF-378B-4441-9B6B-9B4231C62FD7}" type="datetimeFigureOut">
              <a:rPr lang="en-US" smtClean="0"/>
              <a:pPr/>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2454946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423ABF-378B-4441-9B6B-9B4231C62FD7}" type="datetimeFigureOut">
              <a:rPr lang="en-US" smtClean="0"/>
              <a:pPr/>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896E58E9-151B-4248-880E-D268E5D1A2D6}"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358335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509745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270733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8B24D7-512A-FBC6-5363-768982AE3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8A72DA-FF7F-CC37-275F-946450469E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D47957-6BCC-4B47-CE91-B6C6406D9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8D31F3-9DD2-4C30-8BBB-7DCB257EE884}" type="datetimeFigureOut">
              <a:rPr lang="en-US" smtClean="0"/>
              <a:t>8/2/2024</a:t>
            </a:fld>
            <a:endParaRPr lang="en-US"/>
          </a:p>
        </p:txBody>
      </p:sp>
      <p:sp>
        <p:nvSpPr>
          <p:cNvPr id="5" name="Footer Placeholder 4">
            <a:extLst>
              <a:ext uri="{FF2B5EF4-FFF2-40B4-BE49-F238E27FC236}">
                <a16:creationId xmlns:a16="http://schemas.microsoft.com/office/drawing/2014/main" id="{1250BBF4-9C48-E81E-70AA-A278E43DCF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071116-5779-B9EF-3BB1-A8C516EB81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4A31CF-6423-4C61-A434-52CC6F290770}" type="slidenum">
              <a:rPr lang="en-US" smtClean="0"/>
              <a:t>‹#›</a:t>
            </a:fld>
            <a:endParaRPr lang="en-US"/>
          </a:p>
        </p:txBody>
      </p:sp>
    </p:spTree>
    <p:extLst>
      <p:ext uri="{BB962C8B-B14F-4D97-AF65-F5344CB8AC3E}">
        <p14:creationId xmlns:p14="http://schemas.microsoft.com/office/powerpoint/2010/main" val="2427681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6423ABF-378B-4441-9B6B-9B4231C62FD7}" type="datetimeFigureOut">
              <a:rPr lang="en-US" smtClean="0"/>
              <a:pPr/>
              <a:t>8/2/2024</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96E58E9-151B-4248-880E-D268E5D1A2D6}"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12200658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8.png"/><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08F3ED-95EF-4D4D-B22F-ED0E893AAAAC}"/>
              </a:ext>
            </a:extLst>
          </p:cNvPr>
          <p:cNvPicPr>
            <a:picLocks noChangeAspect="1"/>
          </p:cNvPicPr>
          <p:nvPr/>
        </p:nvPicPr>
        <p:blipFill>
          <a:blip r:embed="rId3"/>
          <a:stretch>
            <a:fillRect/>
          </a:stretch>
        </p:blipFill>
        <p:spPr>
          <a:xfrm>
            <a:off x="2694432" y="27432"/>
            <a:ext cx="6810057" cy="6810057"/>
          </a:xfrm>
          <a:prstGeom prst="rect">
            <a:avLst/>
          </a:prstGeom>
          <a:effectLst>
            <a:softEdge rad="127000"/>
          </a:effectLst>
        </p:spPr>
      </p:pic>
      <p:sp>
        <p:nvSpPr>
          <p:cNvPr id="2" name="Title 1">
            <a:extLst>
              <a:ext uri="{FF2B5EF4-FFF2-40B4-BE49-F238E27FC236}">
                <a16:creationId xmlns:a16="http://schemas.microsoft.com/office/drawing/2014/main" id="{C1BBA3CD-C12C-070B-3E73-42FDBBDB02D6}"/>
              </a:ext>
            </a:extLst>
          </p:cNvPr>
          <p:cNvSpPr>
            <a:spLocks noGrp="1"/>
          </p:cNvSpPr>
          <p:nvPr>
            <p:ph type="ctrTitle"/>
          </p:nvPr>
        </p:nvSpPr>
        <p:spPr>
          <a:xfrm>
            <a:off x="1524000" y="2577592"/>
            <a:ext cx="9144000" cy="2387600"/>
          </a:xfrm>
        </p:spPr>
        <p:txBody>
          <a:bodyPr>
            <a:normAutofit fontScale="90000"/>
          </a:bodyPr>
          <a:lstStyle/>
          <a:p>
            <a:r>
              <a:rPr lang="en-AU" dirty="0">
                <a:ln>
                  <a:solidFill>
                    <a:srgbClr val="FF0000"/>
                  </a:solidFill>
                </a:ln>
                <a:solidFill>
                  <a:schemeClr val="accent4"/>
                </a:solidFill>
                <a:latin typeface="Century725 Blk BT" panose="02040904070705020304" pitchFamily="18" charset="0"/>
              </a:rPr>
              <a:t>Class 3</a:t>
            </a:r>
            <a:br>
              <a:rPr lang="en-AU" dirty="0">
                <a:ln>
                  <a:solidFill>
                    <a:srgbClr val="FF0000"/>
                  </a:solidFill>
                </a:ln>
                <a:solidFill>
                  <a:schemeClr val="accent4"/>
                </a:solidFill>
                <a:latin typeface="Century725 Blk BT" panose="02040904070705020304" pitchFamily="18" charset="0"/>
              </a:rPr>
            </a:br>
            <a:r>
              <a:rPr lang="en-AU" dirty="0">
                <a:ln>
                  <a:solidFill>
                    <a:srgbClr val="FF0000"/>
                  </a:solidFill>
                </a:ln>
                <a:solidFill>
                  <a:schemeClr val="accent4"/>
                </a:solidFill>
                <a:latin typeface="Century725 Blk BT" panose="02040904070705020304" pitchFamily="18" charset="0"/>
              </a:rPr>
              <a:t>God’s Covenant With Levi of Life and Peace</a:t>
            </a:r>
            <a:endParaRPr lang="en-US" dirty="0">
              <a:ln>
                <a:solidFill>
                  <a:srgbClr val="FF0000"/>
                </a:solidFill>
              </a:ln>
              <a:solidFill>
                <a:schemeClr val="accent4"/>
              </a:solidFill>
              <a:latin typeface="Century725 Blk BT" panose="02040904070705020304" pitchFamily="18" charset="0"/>
            </a:endParaRPr>
          </a:p>
        </p:txBody>
      </p:sp>
      <p:sp>
        <p:nvSpPr>
          <p:cNvPr id="3" name="Subtitle 2">
            <a:extLst>
              <a:ext uri="{FF2B5EF4-FFF2-40B4-BE49-F238E27FC236}">
                <a16:creationId xmlns:a16="http://schemas.microsoft.com/office/drawing/2014/main" id="{32B39C7A-A2C7-61C9-5422-D3E3A344CDE9}"/>
              </a:ext>
            </a:extLst>
          </p:cNvPr>
          <p:cNvSpPr>
            <a:spLocks noGrp="1"/>
          </p:cNvSpPr>
          <p:nvPr>
            <p:ph type="subTitle" idx="1"/>
          </p:nvPr>
        </p:nvSpPr>
        <p:spPr>
          <a:xfrm>
            <a:off x="1510615" y="5184648"/>
            <a:ext cx="9144000" cy="558482"/>
          </a:xfrm>
          <a:noFill/>
        </p:spPr>
        <p:txBody>
          <a:bodyPr>
            <a:normAutofit lnSpcReduction="10000"/>
          </a:bodyPr>
          <a:lstStyle/>
          <a:p>
            <a:r>
              <a:rPr lang="en-AU" sz="3600" dirty="0">
                <a:solidFill>
                  <a:schemeClr val="tx1">
                    <a:lumMod val="65000"/>
                    <a:lumOff val="35000"/>
                  </a:schemeClr>
                </a:solidFill>
              </a:rPr>
              <a:t>The Levitical Priesthood and Its Blessings</a:t>
            </a:r>
            <a:endParaRPr lang="en-US" sz="3600" dirty="0">
              <a:solidFill>
                <a:schemeClr val="tx1">
                  <a:lumMod val="65000"/>
                  <a:lumOff val="35000"/>
                </a:schemeClr>
              </a:solidFill>
            </a:endParaRPr>
          </a:p>
        </p:txBody>
      </p:sp>
      <p:sp>
        <p:nvSpPr>
          <p:cNvPr id="5" name="Title 1">
            <a:extLst>
              <a:ext uri="{FF2B5EF4-FFF2-40B4-BE49-F238E27FC236}">
                <a16:creationId xmlns:a16="http://schemas.microsoft.com/office/drawing/2014/main" id="{49B626B4-F88B-DC77-3229-55580A534766}"/>
              </a:ext>
            </a:extLst>
          </p:cNvPr>
          <p:cNvSpPr txBox="1">
            <a:spLocks/>
          </p:cNvSpPr>
          <p:nvPr/>
        </p:nvSpPr>
        <p:spPr>
          <a:xfrm>
            <a:off x="1510615" y="2551176"/>
            <a:ext cx="9144000" cy="2387600"/>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dirty="0">
                <a:ln>
                  <a:solidFill>
                    <a:srgbClr val="FF0000"/>
                  </a:solidFill>
                </a:ln>
                <a:solidFill>
                  <a:srgbClr val="0070C0"/>
                </a:solidFill>
                <a:latin typeface="Century725 Blk BT" panose="02040904070705020304" pitchFamily="18" charset="0"/>
              </a:rPr>
              <a:t>Class 3</a:t>
            </a:r>
            <a:br>
              <a:rPr lang="en-AU" dirty="0">
                <a:ln>
                  <a:solidFill>
                    <a:srgbClr val="FF0000"/>
                  </a:solidFill>
                </a:ln>
                <a:solidFill>
                  <a:srgbClr val="0070C0"/>
                </a:solidFill>
                <a:latin typeface="Century725 Blk BT" panose="02040904070705020304" pitchFamily="18" charset="0"/>
              </a:rPr>
            </a:br>
            <a:r>
              <a:rPr lang="en-AU" dirty="0">
                <a:ln>
                  <a:solidFill>
                    <a:srgbClr val="FF0000"/>
                  </a:solidFill>
                </a:ln>
                <a:solidFill>
                  <a:srgbClr val="0070C0"/>
                </a:solidFill>
                <a:latin typeface="Century725 Blk BT" panose="02040904070705020304" pitchFamily="18" charset="0"/>
              </a:rPr>
              <a:t>God’s Covenant With Levi of Life and Peace</a:t>
            </a:r>
            <a:endParaRPr lang="en-US" dirty="0">
              <a:ln>
                <a:solidFill>
                  <a:srgbClr val="FF0000"/>
                </a:solidFill>
              </a:ln>
              <a:solidFill>
                <a:srgbClr val="0070C0"/>
              </a:solidFill>
              <a:latin typeface="Century725 Blk BT" panose="02040904070705020304" pitchFamily="18" charset="0"/>
            </a:endParaRPr>
          </a:p>
        </p:txBody>
      </p:sp>
      <p:sp>
        <p:nvSpPr>
          <p:cNvPr id="6" name="Subtitle 2">
            <a:extLst>
              <a:ext uri="{FF2B5EF4-FFF2-40B4-BE49-F238E27FC236}">
                <a16:creationId xmlns:a16="http://schemas.microsoft.com/office/drawing/2014/main" id="{FF9103EC-01EC-A814-CB3B-9059DA6E70AA}"/>
              </a:ext>
            </a:extLst>
          </p:cNvPr>
          <p:cNvSpPr txBox="1">
            <a:spLocks/>
          </p:cNvSpPr>
          <p:nvPr/>
        </p:nvSpPr>
        <p:spPr>
          <a:xfrm>
            <a:off x="1537385" y="5134952"/>
            <a:ext cx="9144000" cy="55848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AU" sz="3600">
                <a:solidFill>
                  <a:schemeClr val="bg1"/>
                </a:solidFill>
              </a:rPr>
              <a:t>The Levitical Priesthood and Its Blessings</a:t>
            </a:r>
            <a:endParaRPr lang="en-US" sz="3600" dirty="0">
              <a:solidFill>
                <a:schemeClr val="bg1"/>
              </a:solidFill>
            </a:endParaRPr>
          </a:p>
        </p:txBody>
      </p:sp>
    </p:spTree>
    <p:extLst>
      <p:ext uri="{BB962C8B-B14F-4D97-AF65-F5344CB8AC3E}">
        <p14:creationId xmlns:p14="http://schemas.microsoft.com/office/powerpoint/2010/main" val="1156653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C80A-FC50-6CE4-86D8-4D66E65D779B}"/>
              </a:ext>
            </a:extLst>
          </p:cNvPr>
          <p:cNvSpPr>
            <a:spLocks noGrp="1"/>
          </p:cNvSpPr>
          <p:nvPr>
            <p:ph type="title"/>
          </p:nvPr>
        </p:nvSpPr>
        <p:spPr>
          <a:xfrm>
            <a:off x="838200" y="365125"/>
            <a:ext cx="10515600" cy="430403"/>
          </a:xfrm>
        </p:spPr>
        <p:txBody>
          <a:bodyPr>
            <a:normAutofit fontScale="90000"/>
          </a:bodyPr>
          <a:lstStyle/>
          <a:p>
            <a:pPr algn="ctr"/>
            <a:r>
              <a:rPr lang="en-AU" b="1" dirty="0">
                <a:solidFill>
                  <a:schemeClr val="bg1"/>
                </a:solidFill>
              </a:rPr>
              <a:t>The Covenant Between YHWH and Levi</a:t>
            </a:r>
            <a:endParaRPr lang="en-US" b="1" dirty="0">
              <a:solidFill>
                <a:schemeClr val="bg1"/>
              </a:solidFill>
            </a:endParaRPr>
          </a:p>
        </p:txBody>
      </p:sp>
      <p:sp>
        <p:nvSpPr>
          <p:cNvPr id="3" name="Content Placeholder 2">
            <a:extLst>
              <a:ext uri="{FF2B5EF4-FFF2-40B4-BE49-F238E27FC236}">
                <a16:creationId xmlns:a16="http://schemas.microsoft.com/office/drawing/2014/main" id="{E507D168-6E6D-2637-CE83-D507683C2AF4}"/>
              </a:ext>
            </a:extLst>
          </p:cNvPr>
          <p:cNvSpPr>
            <a:spLocks noGrp="1"/>
          </p:cNvSpPr>
          <p:nvPr>
            <p:ph idx="1"/>
          </p:nvPr>
        </p:nvSpPr>
        <p:spPr>
          <a:xfrm>
            <a:off x="609600" y="1344168"/>
            <a:ext cx="5376672" cy="5359336"/>
          </a:xfrm>
        </p:spPr>
        <p:txBody>
          <a:bodyPr>
            <a:normAutofit/>
          </a:bodyPr>
          <a:lstStyle/>
          <a:p>
            <a:pPr marL="0" marR="0" indent="0">
              <a:spcBef>
                <a:spcPts val="300"/>
              </a:spcBef>
              <a:spcAft>
                <a:spcPts val="300"/>
              </a:spcAft>
              <a:buNone/>
            </a:pP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endParaRPr lang="en-US" sz="24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5</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b="1" dirty="0">
                <a:solidFill>
                  <a:srgbClr val="FFFF00"/>
                </a:solidFill>
                <a:effectLst/>
                <a:latin typeface="Arial" panose="020B0604020202020204" pitchFamily="34" charset="0"/>
                <a:ea typeface="Calibri" panose="020F0502020204030204" pitchFamily="34" charset="0"/>
                <a:cs typeface="Verdana" panose="020B0604030504040204" pitchFamily="34" charset="0"/>
              </a:rPr>
              <a:t>My covenant was with him of life and peace</a:t>
            </a:r>
            <a:r>
              <a:rPr lang="x-none" sz="2400" b="1" dirty="0">
                <a:solidFill>
                  <a:srgbClr val="66FF33"/>
                </a:solidFill>
                <a:effectLst/>
                <a:latin typeface="Arial" panose="020B0604020202020204" pitchFamily="34" charset="0"/>
                <a:ea typeface="Calibri" panose="020F0502020204030204" pitchFamily="34" charset="0"/>
                <a:cs typeface="Verdana" panose="020B0604030504040204" pitchFamily="34" charset="0"/>
              </a:rPr>
              <a:t>; and I gave them to him </a:t>
            </a:r>
            <a:r>
              <a:rPr lang="x-none" sz="2400" b="1" i="1" dirty="0">
                <a:solidFill>
                  <a:srgbClr val="66FF33"/>
                </a:solidFill>
                <a:effectLst/>
                <a:latin typeface="Arial" panose="020B0604020202020204" pitchFamily="34" charset="0"/>
                <a:ea typeface="Calibri" panose="020F0502020204030204" pitchFamily="34" charset="0"/>
                <a:cs typeface="Verdana" panose="020B0604030504040204" pitchFamily="34" charset="0"/>
              </a:rPr>
              <a:t>for</a:t>
            </a:r>
            <a:r>
              <a:rPr lang="x-none" sz="2400" b="1" dirty="0">
                <a:solidFill>
                  <a:srgbClr val="66FF33"/>
                </a:solidFill>
                <a:effectLst/>
                <a:latin typeface="Arial" panose="020B0604020202020204" pitchFamily="34" charset="0"/>
                <a:ea typeface="Calibri" panose="020F0502020204030204" pitchFamily="34" charset="0"/>
                <a:cs typeface="Verdana" panose="020B0604030504040204" pitchFamily="34" charset="0"/>
              </a:rPr>
              <a:t> the fear wherewith he feared me, and was afraid before my name</a:t>
            </a: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endParaRPr lang="en-US" sz="2400" b="1"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6</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dirty="0">
                <a:solidFill>
                  <a:srgbClr val="00B0F0"/>
                </a:solidFill>
                <a:effectLst/>
                <a:latin typeface="Arial" panose="020B0604020202020204" pitchFamily="34" charset="0"/>
                <a:ea typeface="Calibri" panose="020F0502020204030204" pitchFamily="34" charset="0"/>
                <a:cs typeface="Verdana" panose="020B0604030504040204" pitchFamily="34" charset="0"/>
              </a:rPr>
              <a:t>The </a:t>
            </a:r>
            <a:r>
              <a:rPr lang="x-none" sz="2400" b="1" dirty="0">
                <a:solidFill>
                  <a:srgbClr val="00B0F0"/>
                </a:solidFill>
                <a:effectLst/>
                <a:latin typeface="Arial" panose="020B0604020202020204" pitchFamily="34" charset="0"/>
                <a:ea typeface="Calibri" panose="020F0502020204030204" pitchFamily="34" charset="0"/>
                <a:cs typeface="Verdana" panose="020B0604030504040204" pitchFamily="34" charset="0"/>
              </a:rPr>
              <a:t>law of truth was in his mouth</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a:t>
            </a:r>
            <a:r>
              <a:rPr lang="x-none" sz="2400" b="1" dirty="0">
                <a:solidFill>
                  <a:srgbClr val="FF0000"/>
                </a:solidFill>
                <a:effectLst/>
                <a:latin typeface="Arial" panose="020B0604020202020204" pitchFamily="34" charset="0"/>
                <a:ea typeface="Calibri" panose="020F0502020204030204" pitchFamily="34" charset="0"/>
                <a:cs typeface="Verdana" panose="020B0604030504040204" pitchFamily="34" charset="0"/>
              </a:rPr>
              <a:t>iniquity was not found in his lips</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b="1" dirty="0">
                <a:solidFill>
                  <a:srgbClr val="FFFF00"/>
                </a:solidFill>
                <a:effectLst/>
                <a:latin typeface="Arial" panose="020B0604020202020204" pitchFamily="34" charset="0"/>
                <a:ea typeface="Calibri" panose="020F0502020204030204" pitchFamily="34" charset="0"/>
                <a:cs typeface="Verdana" panose="020B0604030504040204" pitchFamily="34" charset="0"/>
              </a:rPr>
              <a:t>he walked with me in peace and equity</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a:t>
            </a:r>
            <a:r>
              <a:rPr lang="x-none" sz="2400" b="1" dirty="0">
                <a:solidFill>
                  <a:srgbClr val="FF00FF"/>
                </a:solidFill>
                <a:effectLst/>
                <a:latin typeface="Arial" panose="020B0604020202020204" pitchFamily="34" charset="0"/>
                <a:ea typeface="Calibri" panose="020F0502020204030204" pitchFamily="34" charset="0"/>
                <a:cs typeface="Verdana" panose="020B0604030504040204" pitchFamily="34" charset="0"/>
              </a:rPr>
              <a:t>did turn many away from iniquity.</a:t>
            </a:r>
            <a:r>
              <a:rPr lang="x-none" sz="2400" dirty="0">
                <a:solidFill>
                  <a:srgbClr val="FF00FF"/>
                </a:solidFill>
                <a:effectLst/>
                <a:latin typeface="Arial" panose="020B0604020202020204" pitchFamily="34" charset="0"/>
                <a:ea typeface="Calibri" panose="020F0502020204030204" pitchFamily="34" charset="0"/>
                <a:cs typeface="Verdana" panose="020B0604030504040204" pitchFamily="34" charset="0"/>
              </a:rPr>
              <a:t> </a:t>
            </a:r>
            <a:endParaRPr lang="en-US" sz="2400" dirty="0">
              <a:solidFill>
                <a:srgbClr val="FF00FF"/>
              </a:solidFill>
              <a:effectLst/>
              <a:latin typeface="Verdana" panose="020B0604030504040204" pitchFamily="34" charset="0"/>
              <a:ea typeface="Calibri" panose="020F0502020204030204" pitchFamily="34" charset="0"/>
              <a:cs typeface="Verdana" panose="020B0604030504040204" pitchFamily="34" charset="0"/>
            </a:endParaRPr>
          </a:p>
        </p:txBody>
      </p:sp>
      <p:pic>
        <p:nvPicPr>
          <p:cNvPr id="4" name="Picture 3">
            <a:extLst>
              <a:ext uri="{FF2B5EF4-FFF2-40B4-BE49-F238E27FC236}">
                <a16:creationId xmlns:a16="http://schemas.microsoft.com/office/drawing/2014/main" id="{84D29B61-8F9D-EFA5-D956-88790FE5958B}"/>
              </a:ext>
            </a:extLst>
          </p:cNvPr>
          <p:cNvPicPr>
            <a:picLocks noChangeAspect="1"/>
          </p:cNvPicPr>
          <p:nvPr/>
        </p:nvPicPr>
        <p:blipFill>
          <a:blip r:embed="rId2"/>
          <a:stretch>
            <a:fillRect/>
          </a:stretch>
        </p:blipFill>
        <p:spPr>
          <a:xfrm>
            <a:off x="5675044" y="1749907"/>
            <a:ext cx="6254961" cy="3671390"/>
          </a:xfrm>
          <a:prstGeom prst="rect">
            <a:avLst/>
          </a:prstGeom>
          <a:effectLst>
            <a:softEdge rad="127000"/>
          </a:effectLst>
        </p:spPr>
      </p:pic>
      <p:sp>
        <p:nvSpPr>
          <p:cNvPr id="6" name="TextBox 5">
            <a:extLst>
              <a:ext uri="{FF2B5EF4-FFF2-40B4-BE49-F238E27FC236}">
                <a16:creationId xmlns:a16="http://schemas.microsoft.com/office/drawing/2014/main" id="{704EC232-CBF9-FF72-263E-8E61911A69B5}"/>
              </a:ext>
            </a:extLst>
          </p:cNvPr>
          <p:cNvSpPr txBox="1"/>
          <p:nvPr/>
        </p:nvSpPr>
        <p:spPr>
          <a:xfrm>
            <a:off x="609600" y="795528"/>
            <a:ext cx="11082528" cy="830997"/>
          </a:xfrm>
          <a:prstGeom prst="rect">
            <a:avLst/>
          </a:prstGeom>
          <a:noFill/>
        </p:spPr>
        <p:txBody>
          <a:bodyPr wrap="square">
            <a:spAutoFit/>
          </a:bodyPr>
          <a:lstStyle/>
          <a:p>
            <a:r>
              <a:rPr kumimoji="0" lang="x-none" sz="2400" b="1"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Verdana" panose="020B0604030504040204" pitchFamily="34" charset="0"/>
              </a:rPr>
              <a:t>Mal 2:4</a:t>
            </a:r>
            <a:r>
              <a:rPr kumimoji="0" lang="x-none" sz="2400" b="0"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Verdana" panose="020B0604030504040204" pitchFamily="34" charset="0"/>
              </a:rPr>
              <a:t>  </a:t>
            </a:r>
            <a:r>
              <a:rPr kumimoji="0" lang="x-none" sz="2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Verdana" panose="020B0604030504040204" pitchFamily="34" charset="0"/>
              </a:rPr>
              <a:t>And ye shall know that I have sent this commandment unto you, </a:t>
            </a:r>
            <a:r>
              <a:rPr kumimoji="0" lang="x-none" sz="2400" b="1" i="0" u="none" strike="noStrike" kern="1200" cap="none" spc="0" normalizeH="0" baseline="0" noProof="0" dirty="0">
                <a:ln>
                  <a:noFill/>
                </a:ln>
                <a:solidFill>
                  <a:srgbClr val="FFC000">
                    <a:lumMod val="60000"/>
                    <a:lumOff val="40000"/>
                  </a:srgbClr>
                </a:solidFill>
                <a:effectLst/>
                <a:uLnTx/>
                <a:uFillTx/>
                <a:latin typeface="Arial" panose="020B0604020202020204" pitchFamily="34" charset="0"/>
                <a:ea typeface="Calibri" panose="020F0502020204030204" pitchFamily="34" charset="0"/>
                <a:cs typeface="Verdana" panose="020B0604030504040204" pitchFamily="34" charset="0"/>
              </a:rPr>
              <a:t>that my covenant might be with Levi</a:t>
            </a:r>
            <a:r>
              <a:rPr kumimoji="0" lang="x-none" sz="2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Verdana" panose="020B0604030504040204" pitchFamily="34" charset="0"/>
              </a:rPr>
              <a:t>, saith the LORD of hosts.</a:t>
            </a:r>
            <a:endParaRPr lang="en-US" dirty="0"/>
          </a:p>
        </p:txBody>
      </p:sp>
      <p:sp>
        <p:nvSpPr>
          <p:cNvPr id="8" name="TextBox 7">
            <a:extLst>
              <a:ext uri="{FF2B5EF4-FFF2-40B4-BE49-F238E27FC236}">
                <a16:creationId xmlns:a16="http://schemas.microsoft.com/office/drawing/2014/main" id="{721F7C79-3154-AB81-1B2F-16B596BAF9B9}"/>
              </a:ext>
            </a:extLst>
          </p:cNvPr>
          <p:cNvSpPr txBox="1"/>
          <p:nvPr/>
        </p:nvSpPr>
        <p:spPr>
          <a:xfrm>
            <a:off x="628021" y="5512873"/>
            <a:ext cx="11301984" cy="862800"/>
          </a:xfrm>
          <a:prstGeom prst="rect">
            <a:avLst/>
          </a:prstGeom>
          <a:noFill/>
        </p:spPr>
        <p:txBody>
          <a:bodyPr wrap="square">
            <a:spAutoFit/>
          </a:bodyPr>
          <a:lstStyle/>
          <a:p>
            <a:pPr marL="0" marR="0" indent="0">
              <a:lnSpc>
                <a:spcPct val="107000"/>
              </a:lnSpc>
              <a:spcBef>
                <a:spcPts val="0"/>
              </a:spcBef>
              <a:spcAft>
                <a:spcPts val="800"/>
              </a:spcAft>
              <a:buNone/>
            </a:pPr>
            <a:r>
              <a:rPr lang="en-US" sz="2400" b="1"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7</a:t>
            </a:r>
            <a:r>
              <a:rPr lang="en-US" sz="24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For </a:t>
            </a:r>
            <a:r>
              <a:rPr lang="en-US" sz="2400" b="1" kern="100" dirty="0">
                <a:solidFill>
                  <a:srgbClr val="66FF33"/>
                </a:solidFill>
                <a:effectLst/>
                <a:latin typeface="Arial" panose="020B0604020202020204" pitchFamily="34" charset="0"/>
                <a:ea typeface="Calibri" panose="020F0502020204030204" pitchFamily="34" charset="0"/>
                <a:cs typeface="Times New Roman" panose="02020603050405020304" pitchFamily="18" charset="0"/>
              </a:rPr>
              <a:t>the priest's lips should keep knowledge</a:t>
            </a:r>
            <a:r>
              <a:rPr lang="en-US" sz="2400" kern="100" dirty="0">
                <a:solidFill>
                  <a:srgbClr val="66FF33"/>
                </a:solidFill>
                <a:effectLst/>
                <a:latin typeface="Arial" panose="020B0604020202020204" pitchFamily="34" charset="0"/>
                <a:ea typeface="Calibri" panose="020F0502020204030204" pitchFamily="34" charset="0"/>
                <a:cs typeface="Times New Roman" panose="02020603050405020304" pitchFamily="18" charset="0"/>
              </a:rPr>
              <a:t>, and </a:t>
            </a:r>
            <a:r>
              <a:rPr lang="en-US" sz="2400" b="1" kern="100" dirty="0">
                <a:solidFill>
                  <a:srgbClr val="66FF33"/>
                </a:solidFill>
                <a:effectLst/>
                <a:latin typeface="Arial" panose="020B0604020202020204" pitchFamily="34" charset="0"/>
                <a:ea typeface="Calibri" panose="020F0502020204030204" pitchFamily="34" charset="0"/>
                <a:cs typeface="Times New Roman" panose="02020603050405020304" pitchFamily="18" charset="0"/>
              </a:rPr>
              <a:t>they should seek the law at his mouth</a:t>
            </a:r>
            <a:r>
              <a:rPr lang="en-US" sz="24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for </a:t>
            </a:r>
            <a:r>
              <a:rPr lang="en-US" sz="2400" b="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he </a:t>
            </a:r>
            <a:r>
              <a:rPr lang="en-US" sz="2400" b="1" i="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is</a:t>
            </a:r>
            <a:r>
              <a:rPr lang="en-US" sz="2400" b="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the messenger of the LORD of hosts</a:t>
            </a:r>
            <a:r>
              <a:rPr lang="en-US" sz="24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2983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BD41A-E31F-537A-969F-0B64F59122F7}"/>
              </a:ext>
            </a:extLst>
          </p:cNvPr>
          <p:cNvSpPr>
            <a:spLocks noGrp="1"/>
          </p:cNvSpPr>
          <p:nvPr>
            <p:ph type="title"/>
          </p:nvPr>
        </p:nvSpPr>
        <p:spPr>
          <a:xfrm>
            <a:off x="838200" y="485203"/>
            <a:ext cx="10515600" cy="210947"/>
          </a:xfrm>
        </p:spPr>
        <p:txBody>
          <a:bodyPr>
            <a:normAutofit fontScale="90000"/>
          </a:bodyPr>
          <a:lstStyle/>
          <a:p>
            <a:pPr algn="ctr"/>
            <a:r>
              <a:rPr lang="en-AU" b="1" dirty="0">
                <a:solidFill>
                  <a:schemeClr val="bg1"/>
                </a:solidFill>
              </a:rPr>
              <a:t>The Back Story of Levi</a:t>
            </a:r>
            <a:endParaRPr lang="en-US" b="1" dirty="0">
              <a:solidFill>
                <a:schemeClr val="bg1"/>
              </a:solidFill>
            </a:endParaRPr>
          </a:p>
        </p:txBody>
      </p:sp>
      <p:sp>
        <p:nvSpPr>
          <p:cNvPr id="3" name="Content Placeholder 2">
            <a:extLst>
              <a:ext uri="{FF2B5EF4-FFF2-40B4-BE49-F238E27FC236}">
                <a16:creationId xmlns:a16="http://schemas.microsoft.com/office/drawing/2014/main" id="{CF1C5269-DC49-927E-848F-98C9895EB8ED}"/>
              </a:ext>
            </a:extLst>
          </p:cNvPr>
          <p:cNvSpPr>
            <a:spLocks noGrp="1"/>
          </p:cNvSpPr>
          <p:nvPr>
            <p:ph idx="1"/>
          </p:nvPr>
        </p:nvSpPr>
        <p:spPr>
          <a:xfrm>
            <a:off x="573951" y="1744295"/>
            <a:ext cx="6468385" cy="4151523"/>
          </a:xfrm>
        </p:spPr>
        <p:txBody>
          <a:bodyPr>
            <a:normAutofit/>
          </a:bodyPr>
          <a:lstStyle/>
          <a:p>
            <a:r>
              <a:rPr lang="en-US" sz="2400" i="0" u="none" strike="noStrike" baseline="0" dirty="0">
                <a:solidFill>
                  <a:schemeClr val="bg1"/>
                </a:solidFill>
                <a:latin typeface="Abadi" panose="020B0604020104020204" pitchFamily="34" charset="0"/>
              </a:rPr>
              <a:t>Shechem, son of </a:t>
            </a:r>
            <a:r>
              <a:rPr lang="en-US" sz="2400" i="0" u="none" strike="noStrike" baseline="0" dirty="0" err="1">
                <a:solidFill>
                  <a:schemeClr val="bg1"/>
                </a:solidFill>
                <a:latin typeface="Abadi" panose="020B0604020104020204" pitchFamily="34" charset="0"/>
              </a:rPr>
              <a:t>Hamor</a:t>
            </a:r>
            <a:r>
              <a:rPr lang="en-US" sz="2400" i="0" u="none" strike="noStrike" baseline="0" dirty="0">
                <a:solidFill>
                  <a:schemeClr val="bg1"/>
                </a:solidFill>
                <a:latin typeface="Abadi" panose="020B0604020104020204" pitchFamily="34" charset="0"/>
              </a:rPr>
              <a:t> the Hivite, prince of the country</a:t>
            </a:r>
            <a:r>
              <a:rPr lang="en-AU" sz="2400" i="0" u="none" strike="noStrike" baseline="0" dirty="0">
                <a:solidFill>
                  <a:schemeClr val="bg1"/>
                </a:solidFill>
                <a:latin typeface="Abadi" panose="020B0604020104020204" pitchFamily="34" charset="0"/>
              </a:rPr>
              <a:t> sells out his entire family and tribe, &amp; his own life for a promise of marriage to Jacob’s daughter, Dinah.  The </a:t>
            </a:r>
            <a:r>
              <a:rPr lang="en-AU" sz="2400" dirty="0">
                <a:solidFill>
                  <a:schemeClr val="bg1"/>
                </a:solidFill>
                <a:latin typeface="Abadi" panose="020B0604020104020204" pitchFamily="34" charset="0"/>
              </a:rPr>
              <a:t>sons of Jacob and the Covenant token of circumcision as a ruse.</a:t>
            </a:r>
          </a:p>
          <a:p>
            <a:r>
              <a:rPr lang="en-AU" sz="2400" dirty="0">
                <a:solidFill>
                  <a:schemeClr val="bg1"/>
                </a:solidFill>
                <a:latin typeface="Abadi" panose="020B0604020104020204" pitchFamily="34" charset="0"/>
              </a:rPr>
              <a:t>On the 3</a:t>
            </a:r>
            <a:r>
              <a:rPr lang="en-AU" sz="2400" baseline="30000" dirty="0">
                <a:solidFill>
                  <a:schemeClr val="bg1"/>
                </a:solidFill>
                <a:latin typeface="Abadi" panose="020B0604020104020204" pitchFamily="34" charset="0"/>
              </a:rPr>
              <a:t>rd</a:t>
            </a:r>
            <a:r>
              <a:rPr lang="en-AU" sz="2400" dirty="0">
                <a:solidFill>
                  <a:schemeClr val="bg1"/>
                </a:solidFill>
                <a:latin typeface="Abadi" panose="020B0604020104020204" pitchFamily="34" charset="0"/>
              </a:rPr>
              <a:t> day of healing Simeon &amp; Levi slew all of the men of the city, rescued Dinah and along with their brothers spoiled the city of </a:t>
            </a:r>
            <a:r>
              <a:rPr lang="en-US" sz="2400" dirty="0">
                <a:solidFill>
                  <a:schemeClr val="bg1"/>
                </a:solidFill>
                <a:latin typeface="Abadi" panose="020B0604020104020204" pitchFamily="34" charset="0"/>
              </a:rPr>
              <a:t>all their wealth, their little ones, their wives and all that was in their house. </a:t>
            </a:r>
            <a:endParaRPr lang="en-AU" sz="2400" dirty="0">
              <a:solidFill>
                <a:schemeClr val="bg1"/>
              </a:solidFill>
              <a:latin typeface="Abadi" panose="020B0604020104020204" pitchFamily="34" charset="0"/>
            </a:endParaRPr>
          </a:p>
          <a:p>
            <a:endParaRPr lang="en-US" b="1" dirty="0">
              <a:solidFill>
                <a:schemeClr val="bg1"/>
              </a:solidFill>
            </a:endParaRPr>
          </a:p>
        </p:txBody>
      </p:sp>
      <p:pic>
        <p:nvPicPr>
          <p:cNvPr id="6" name="Picture 5">
            <a:extLst>
              <a:ext uri="{FF2B5EF4-FFF2-40B4-BE49-F238E27FC236}">
                <a16:creationId xmlns:a16="http://schemas.microsoft.com/office/drawing/2014/main" id="{2A433A15-88AA-7204-F8C6-9E526BBE5F5B}"/>
              </a:ext>
            </a:extLst>
          </p:cNvPr>
          <p:cNvPicPr>
            <a:picLocks noChangeAspect="1"/>
          </p:cNvPicPr>
          <p:nvPr/>
        </p:nvPicPr>
        <p:blipFill>
          <a:blip r:embed="rId3"/>
          <a:stretch>
            <a:fillRect/>
          </a:stretch>
        </p:blipFill>
        <p:spPr>
          <a:xfrm>
            <a:off x="6823281" y="1744295"/>
            <a:ext cx="5083927" cy="3812945"/>
          </a:xfrm>
          <a:prstGeom prst="rect">
            <a:avLst/>
          </a:prstGeom>
          <a:effectLst>
            <a:softEdge rad="127000"/>
          </a:effectLst>
        </p:spPr>
      </p:pic>
      <p:sp>
        <p:nvSpPr>
          <p:cNvPr id="8" name="TextBox 7">
            <a:extLst>
              <a:ext uri="{FF2B5EF4-FFF2-40B4-BE49-F238E27FC236}">
                <a16:creationId xmlns:a16="http://schemas.microsoft.com/office/drawing/2014/main" id="{3CC26239-D450-E527-D127-39E17011041E}"/>
              </a:ext>
            </a:extLst>
          </p:cNvPr>
          <p:cNvSpPr txBox="1"/>
          <p:nvPr/>
        </p:nvSpPr>
        <p:spPr>
          <a:xfrm>
            <a:off x="779426" y="832839"/>
            <a:ext cx="10633147" cy="830997"/>
          </a:xfrm>
          <a:prstGeom prst="rect">
            <a:avLst/>
          </a:prstGeom>
          <a:noFill/>
        </p:spPr>
        <p:txBody>
          <a:bodyPr wrap="square">
            <a:spAutoFit/>
          </a:bodyPr>
          <a:lstStyle/>
          <a:p>
            <a:r>
              <a:rPr lang="en-AU" sz="2400" dirty="0">
                <a:solidFill>
                  <a:schemeClr val="bg1"/>
                </a:solidFill>
                <a:latin typeface="Abadi" panose="020B0604020104020204" pitchFamily="34" charset="0"/>
              </a:rPr>
              <a:t>Birth to Jacob’s lesser loved wife, Leah, Levi was 3rd born of the first 4 sons, Reuben, Simeon, </a:t>
            </a:r>
            <a:r>
              <a:rPr lang="en-AU" sz="2400" b="1" u="sng" dirty="0">
                <a:solidFill>
                  <a:schemeClr val="bg1"/>
                </a:solidFill>
                <a:latin typeface="Abadi" panose="020B0604020104020204" pitchFamily="34" charset="0"/>
              </a:rPr>
              <a:t>Levi</a:t>
            </a:r>
            <a:r>
              <a:rPr lang="en-AU" sz="2400" dirty="0">
                <a:solidFill>
                  <a:schemeClr val="bg1"/>
                </a:solidFill>
                <a:latin typeface="Abadi" panose="020B0604020104020204" pitchFamily="34" charset="0"/>
              </a:rPr>
              <a:t> and Judah (Gen. 29:31-35)</a:t>
            </a:r>
          </a:p>
        </p:txBody>
      </p:sp>
      <p:sp>
        <p:nvSpPr>
          <p:cNvPr id="10" name="TextBox 9">
            <a:extLst>
              <a:ext uri="{FF2B5EF4-FFF2-40B4-BE49-F238E27FC236}">
                <a16:creationId xmlns:a16="http://schemas.microsoft.com/office/drawing/2014/main" id="{5C51AE70-832F-EDE8-9F26-0B7DD21AABD5}"/>
              </a:ext>
            </a:extLst>
          </p:cNvPr>
          <p:cNvSpPr txBox="1"/>
          <p:nvPr/>
        </p:nvSpPr>
        <p:spPr>
          <a:xfrm>
            <a:off x="843898" y="5644789"/>
            <a:ext cx="10744200" cy="923330"/>
          </a:xfrm>
          <a:prstGeom prst="rect">
            <a:avLst/>
          </a:prstGeom>
          <a:gradFill>
            <a:gsLst>
              <a:gs pos="0">
                <a:schemeClr val="accent5">
                  <a:lumMod val="40000"/>
                  <a:lumOff val="60000"/>
                </a:schemeClr>
              </a:gs>
              <a:gs pos="36000">
                <a:srgbClr val="518DC3"/>
              </a:gs>
              <a:gs pos="18000">
                <a:schemeClr val="accent5">
                  <a:lumMod val="95000"/>
                  <a:lumOff val="5000"/>
                </a:schemeClr>
              </a:gs>
              <a:gs pos="100000">
                <a:srgbClr val="002060"/>
              </a:gs>
            </a:gsLst>
            <a:path path="circle">
              <a:fillToRect l="50000" t="130000" r="50000" b="-30000"/>
            </a:path>
          </a:gradFill>
        </p:spPr>
        <p:txBody>
          <a:bodyPr wrap="square">
            <a:spAutoFit/>
          </a:bodyPr>
          <a:lstStyle/>
          <a:p>
            <a:r>
              <a:rPr lang="en-US" sz="1800" b="0" i="0" u="none" strike="noStrike" baseline="0" dirty="0">
                <a:solidFill>
                  <a:schemeClr val="bg1"/>
                </a:solidFill>
                <a:latin typeface="Abadi" panose="020B0604020104020204" pitchFamily="34" charset="0"/>
              </a:rPr>
              <a:t>Gen 34:30  And Jacob said to Simeon and Levi, Ye have troubled me to make me to stink among the inhabitants of the land, among the Canaanites and the Perizzites: and I </a:t>
            </a:r>
            <a:r>
              <a:rPr lang="en-US" sz="1800" b="0" i="1" u="none" strike="noStrike" baseline="0" dirty="0">
                <a:solidFill>
                  <a:schemeClr val="bg1"/>
                </a:solidFill>
                <a:latin typeface="Abadi" panose="020B0604020104020204" pitchFamily="34" charset="0"/>
              </a:rPr>
              <a:t>being</a:t>
            </a:r>
            <a:r>
              <a:rPr lang="en-US" sz="1800" b="0" i="0" u="none" strike="noStrike" baseline="0" dirty="0">
                <a:solidFill>
                  <a:schemeClr val="bg1"/>
                </a:solidFill>
                <a:latin typeface="Abadi" panose="020B0604020104020204" pitchFamily="34" charset="0"/>
              </a:rPr>
              <a:t> few in number, they shall gather themselves together against me, and slay me; and I shall be destroyed, I and my house.</a:t>
            </a:r>
            <a:endParaRPr lang="en-AU" sz="1800" b="1" dirty="0">
              <a:solidFill>
                <a:schemeClr val="bg1"/>
              </a:solidFill>
              <a:latin typeface="Abadi" panose="020B0604020104020204" pitchFamily="34" charset="0"/>
            </a:endParaRPr>
          </a:p>
        </p:txBody>
      </p:sp>
    </p:spTree>
    <p:extLst>
      <p:ext uri="{BB962C8B-B14F-4D97-AF65-F5344CB8AC3E}">
        <p14:creationId xmlns:p14="http://schemas.microsoft.com/office/powerpoint/2010/main" val="3673524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1C5269-DC49-927E-848F-98C9895EB8ED}"/>
              </a:ext>
            </a:extLst>
          </p:cNvPr>
          <p:cNvSpPr>
            <a:spLocks noGrp="1"/>
          </p:cNvSpPr>
          <p:nvPr>
            <p:ph idx="1"/>
          </p:nvPr>
        </p:nvSpPr>
        <p:spPr>
          <a:xfrm>
            <a:off x="719328" y="905256"/>
            <a:ext cx="10972800" cy="4351338"/>
          </a:xfrm>
        </p:spPr>
        <p:txBody>
          <a:bodyPr>
            <a:noAutofit/>
          </a:bodyPr>
          <a:lstStyle/>
          <a:p>
            <a:pPr marL="0" indent="0">
              <a:buNone/>
            </a:pPr>
            <a:r>
              <a:rPr lang="en-US" sz="2200" b="1" dirty="0">
                <a:solidFill>
                  <a:schemeClr val="bg1"/>
                </a:solidFill>
              </a:rPr>
              <a:t>Gen 34:25  </a:t>
            </a:r>
            <a:r>
              <a:rPr lang="en-US" sz="2200" dirty="0">
                <a:solidFill>
                  <a:schemeClr val="bg1"/>
                </a:solidFill>
              </a:rPr>
              <a:t>And it came to pass on the third day, when they were sore, that two of the sons of Jacob, Simeon and Levi, Dinah's brethren, took each man his sword, and came upon the city boldly, and slew all the males. </a:t>
            </a:r>
          </a:p>
          <a:p>
            <a:pPr marL="0" indent="0">
              <a:buNone/>
            </a:pPr>
            <a:r>
              <a:rPr lang="en-US" sz="2200" b="1" dirty="0">
                <a:solidFill>
                  <a:schemeClr val="bg1"/>
                </a:solidFill>
              </a:rPr>
              <a:t>26</a:t>
            </a:r>
            <a:r>
              <a:rPr lang="en-US" sz="2200" dirty="0">
                <a:solidFill>
                  <a:schemeClr val="bg1"/>
                </a:solidFill>
              </a:rPr>
              <a:t>  And they slew </a:t>
            </a:r>
            <a:r>
              <a:rPr lang="en-US" sz="2200" dirty="0" err="1">
                <a:solidFill>
                  <a:schemeClr val="bg1"/>
                </a:solidFill>
              </a:rPr>
              <a:t>Hamor</a:t>
            </a:r>
            <a:r>
              <a:rPr lang="en-US" sz="2200" dirty="0">
                <a:solidFill>
                  <a:schemeClr val="bg1"/>
                </a:solidFill>
              </a:rPr>
              <a:t> and Shechem his son with the edge of the sword, and took Dinah out of Shechem's house, and went out. </a:t>
            </a:r>
          </a:p>
          <a:p>
            <a:pPr marL="0" indent="0">
              <a:buNone/>
            </a:pPr>
            <a:r>
              <a:rPr lang="en-US" sz="2200" b="1" dirty="0">
                <a:solidFill>
                  <a:schemeClr val="bg1"/>
                </a:solidFill>
              </a:rPr>
              <a:t>27</a:t>
            </a:r>
            <a:r>
              <a:rPr lang="en-US" sz="2200" dirty="0">
                <a:solidFill>
                  <a:schemeClr val="bg1"/>
                </a:solidFill>
              </a:rPr>
              <a:t>  The sons of Jacob came upon the slain, and spoiled the city, because they had defiled their sister. </a:t>
            </a:r>
          </a:p>
          <a:p>
            <a:pPr marL="0" indent="0">
              <a:buNone/>
            </a:pPr>
            <a:r>
              <a:rPr lang="en-US" sz="2200" b="1" dirty="0">
                <a:solidFill>
                  <a:schemeClr val="bg1"/>
                </a:solidFill>
              </a:rPr>
              <a:t>28</a:t>
            </a:r>
            <a:r>
              <a:rPr lang="en-US" sz="2200" dirty="0">
                <a:solidFill>
                  <a:schemeClr val="bg1"/>
                </a:solidFill>
              </a:rPr>
              <a:t>  They took their sheep, and their oxen, and their asses, and that which was in the city, and that which was in the field, </a:t>
            </a:r>
          </a:p>
          <a:p>
            <a:pPr marL="0" indent="0">
              <a:buNone/>
            </a:pPr>
            <a:r>
              <a:rPr lang="en-US" sz="2200" b="1" dirty="0">
                <a:solidFill>
                  <a:schemeClr val="bg1"/>
                </a:solidFill>
              </a:rPr>
              <a:t>29</a:t>
            </a:r>
            <a:r>
              <a:rPr lang="en-US" sz="2200" dirty="0">
                <a:solidFill>
                  <a:schemeClr val="bg1"/>
                </a:solidFill>
              </a:rPr>
              <a:t>  And all their wealth, and all their little ones, and their wives took they captive, and spoiled even all that was in the house. </a:t>
            </a:r>
          </a:p>
          <a:p>
            <a:pPr marL="0" indent="0">
              <a:buNone/>
            </a:pPr>
            <a:r>
              <a:rPr lang="en-US" sz="2200" b="1" dirty="0">
                <a:solidFill>
                  <a:schemeClr val="bg1"/>
                </a:solidFill>
              </a:rPr>
              <a:t>30</a:t>
            </a:r>
            <a:r>
              <a:rPr lang="en-US" sz="2200" dirty="0">
                <a:solidFill>
                  <a:schemeClr val="bg1"/>
                </a:solidFill>
              </a:rPr>
              <a:t>  And Jacob said to Simeon and Levi, Ye have troubled me to make me to stink among the inhabitants of the land, among the Canaanites and the Perizzites: and </a:t>
            </a:r>
            <a:r>
              <a:rPr lang="en-US" sz="2200" b="1" u="sng" dirty="0">
                <a:solidFill>
                  <a:schemeClr val="bg1"/>
                </a:solidFill>
              </a:rPr>
              <a:t>I being few in number, they shall gather themselves together against me, and slay me; and I shall be destroyed, I and my house. </a:t>
            </a:r>
          </a:p>
          <a:p>
            <a:pPr marL="0" indent="0">
              <a:buNone/>
            </a:pPr>
            <a:r>
              <a:rPr lang="en-US" sz="2200" b="1" dirty="0">
                <a:solidFill>
                  <a:schemeClr val="bg1"/>
                </a:solidFill>
              </a:rPr>
              <a:t>31</a:t>
            </a:r>
            <a:r>
              <a:rPr lang="en-US" sz="2200" dirty="0">
                <a:solidFill>
                  <a:schemeClr val="bg1"/>
                </a:solidFill>
              </a:rPr>
              <a:t>  And they said, Should he deal with our sister as with an harlot? </a:t>
            </a:r>
          </a:p>
          <a:p>
            <a:pPr marL="0" indent="0">
              <a:buNone/>
            </a:pPr>
            <a:endParaRPr lang="en-AU" sz="2200" dirty="0">
              <a:solidFill>
                <a:schemeClr val="bg1"/>
              </a:solidFill>
              <a:latin typeface="Abadi" panose="020B0604020104020204" pitchFamily="34" charset="0"/>
            </a:endParaRPr>
          </a:p>
          <a:p>
            <a:pPr marL="0" indent="0">
              <a:buNone/>
            </a:pPr>
            <a:endParaRPr lang="en-AU" sz="2200" b="1" dirty="0">
              <a:solidFill>
                <a:schemeClr val="bg1"/>
              </a:solidFill>
            </a:endParaRPr>
          </a:p>
          <a:p>
            <a:pPr marL="0" indent="0">
              <a:buNone/>
            </a:pPr>
            <a:endParaRPr lang="en-US" sz="2200" b="1" dirty="0">
              <a:solidFill>
                <a:schemeClr val="bg1"/>
              </a:solidFill>
            </a:endParaRPr>
          </a:p>
        </p:txBody>
      </p:sp>
      <p:sp>
        <p:nvSpPr>
          <p:cNvPr id="6" name="Title 5">
            <a:extLst>
              <a:ext uri="{FF2B5EF4-FFF2-40B4-BE49-F238E27FC236}">
                <a16:creationId xmlns:a16="http://schemas.microsoft.com/office/drawing/2014/main" id="{12A2F2D0-0B92-AB09-98FC-BE7991F4A2C4}"/>
              </a:ext>
            </a:extLst>
          </p:cNvPr>
          <p:cNvSpPr>
            <a:spLocks noGrp="1"/>
          </p:cNvSpPr>
          <p:nvPr>
            <p:ph type="title"/>
          </p:nvPr>
        </p:nvSpPr>
        <p:spPr/>
        <p:txBody>
          <a:bodyPr/>
          <a:lstStyle/>
          <a:p>
            <a:endParaRPr lang="en-US" dirty="0">
              <a:solidFill>
                <a:schemeClr val="bg1"/>
              </a:solidFill>
            </a:endParaRPr>
          </a:p>
        </p:txBody>
      </p:sp>
    </p:spTree>
    <p:extLst>
      <p:ext uri="{BB962C8B-B14F-4D97-AF65-F5344CB8AC3E}">
        <p14:creationId xmlns:p14="http://schemas.microsoft.com/office/powerpoint/2010/main" val="3218032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D71FA-BCEF-5E6B-94A0-FD8EC36DFEB8}"/>
              </a:ext>
            </a:extLst>
          </p:cNvPr>
          <p:cNvSpPr>
            <a:spLocks noGrp="1"/>
          </p:cNvSpPr>
          <p:nvPr>
            <p:ph type="title"/>
          </p:nvPr>
        </p:nvSpPr>
        <p:spPr>
          <a:xfrm>
            <a:off x="390144" y="99727"/>
            <a:ext cx="6355080" cy="1325563"/>
          </a:xfrm>
        </p:spPr>
        <p:txBody>
          <a:bodyPr>
            <a:normAutofit/>
          </a:bodyPr>
          <a:lstStyle/>
          <a:p>
            <a:pPr algn="ctr"/>
            <a:r>
              <a:rPr lang="en-AU" sz="3200" b="1" dirty="0">
                <a:solidFill>
                  <a:schemeClr val="bg1"/>
                </a:solidFill>
                <a:effectLst>
                  <a:outerShdw blurRad="38100" dist="38100" dir="2700000" algn="tl">
                    <a:srgbClr val="000000">
                      <a:alpha val="43137"/>
                    </a:srgbClr>
                  </a:outerShdw>
                </a:effectLst>
                <a:latin typeface="Amasis MT Pro" panose="02040504050005020304" pitchFamily="18" charset="0"/>
              </a:rPr>
              <a:t>Basis of Divine Selection of Levi as YHWH’S Priestly Tribe</a:t>
            </a:r>
            <a:endParaRPr lang="en-US" sz="3200" b="1"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sp>
        <p:nvSpPr>
          <p:cNvPr id="3" name="Content Placeholder 2">
            <a:extLst>
              <a:ext uri="{FF2B5EF4-FFF2-40B4-BE49-F238E27FC236}">
                <a16:creationId xmlns:a16="http://schemas.microsoft.com/office/drawing/2014/main" id="{CB0C1AC6-32EB-4507-0F8B-ACD7C1F1D8E1}"/>
              </a:ext>
            </a:extLst>
          </p:cNvPr>
          <p:cNvSpPr>
            <a:spLocks noGrp="1"/>
          </p:cNvSpPr>
          <p:nvPr>
            <p:ph idx="1"/>
          </p:nvPr>
        </p:nvSpPr>
        <p:spPr>
          <a:xfrm>
            <a:off x="547632" y="1454753"/>
            <a:ext cx="6197592" cy="5303519"/>
          </a:xfrm>
        </p:spPr>
        <p:txBody>
          <a:bodyPr>
            <a:normAutofit lnSpcReduction="10000"/>
          </a:bodyPr>
          <a:lstStyle/>
          <a:p>
            <a:pPr marL="0" marR="0" indent="0" algn="l" rtl="0">
              <a:buNone/>
            </a:pPr>
            <a:r>
              <a:rPr lang="en-US" sz="1800" b="1" i="0" u="none" strike="noStrike" baseline="0" dirty="0">
                <a:solidFill>
                  <a:schemeClr val="bg1"/>
                </a:solidFill>
                <a:latin typeface="Verdana" panose="020B0604030504040204" pitchFamily="34" charset="0"/>
              </a:rPr>
              <a:t>Exo 32:25  </a:t>
            </a:r>
            <a:r>
              <a:rPr lang="en-US" sz="1800" b="0" i="0" u="none" strike="noStrike" baseline="0" dirty="0">
                <a:solidFill>
                  <a:schemeClr val="bg1"/>
                </a:solidFill>
                <a:latin typeface="Verdana" panose="020B0604030504040204" pitchFamily="34" charset="0"/>
              </a:rPr>
              <a:t>Moses knew that the people were out of control and that it was Aaron's fault. And now they had made fools of themselves in front of their enemies. </a:t>
            </a:r>
          </a:p>
          <a:p>
            <a:pPr marL="0" marR="0" indent="0" algn="l" rtl="0">
              <a:buNone/>
            </a:pPr>
            <a:r>
              <a:rPr lang="en-US" sz="1800" b="1" i="0" u="none" strike="noStrike" baseline="0" dirty="0">
                <a:solidFill>
                  <a:schemeClr val="bg1"/>
                </a:solidFill>
                <a:latin typeface="Verdana" panose="020B0604030504040204" pitchFamily="34" charset="0"/>
              </a:rPr>
              <a:t>26</a:t>
            </a:r>
            <a:r>
              <a:rPr lang="en-US" sz="1800" b="0" i="0" u="none" strike="noStrike" baseline="0" dirty="0">
                <a:solidFill>
                  <a:schemeClr val="bg1"/>
                </a:solidFill>
                <a:latin typeface="Verdana" panose="020B0604030504040204" pitchFamily="34" charset="0"/>
              </a:rPr>
              <a:t>  So Moses stood at the gate of the camp and shouted, </a:t>
            </a:r>
            <a:r>
              <a:rPr lang="en-US" sz="1800" b="1" i="0" u="none" strike="noStrike" baseline="0" dirty="0">
                <a:solidFill>
                  <a:srgbClr val="FFFF00"/>
                </a:solidFill>
                <a:latin typeface="Verdana" panose="020B0604030504040204" pitchFamily="34" charset="0"/>
              </a:rPr>
              <a:t>"Everyone who is on the LORD's side come over here!" </a:t>
            </a:r>
            <a:r>
              <a:rPr lang="en-US" sz="1800" b="1" i="0" u="none" strike="noStrike" baseline="0" dirty="0">
                <a:solidFill>
                  <a:srgbClr val="66FF33"/>
                </a:solidFill>
                <a:latin typeface="Verdana" panose="020B0604030504040204" pitchFamily="34" charset="0"/>
              </a:rPr>
              <a:t>Then the men of the Levi tribe gathered around Moses, </a:t>
            </a:r>
          </a:p>
          <a:p>
            <a:pPr marL="0" marR="0" indent="0" algn="l" rtl="0">
              <a:buNone/>
            </a:pPr>
            <a:r>
              <a:rPr lang="en-US" sz="1800" b="1" i="0" u="none" strike="noStrike" baseline="0" dirty="0">
                <a:solidFill>
                  <a:schemeClr val="bg1"/>
                </a:solidFill>
                <a:latin typeface="Verdana" panose="020B0604030504040204" pitchFamily="34" charset="0"/>
              </a:rPr>
              <a:t>27</a:t>
            </a:r>
            <a:r>
              <a:rPr lang="en-US" sz="1800" b="0" i="0" u="none" strike="noStrike" baseline="0" dirty="0">
                <a:solidFill>
                  <a:schemeClr val="bg1"/>
                </a:solidFill>
                <a:latin typeface="Verdana" panose="020B0604030504040204" pitchFamily="34" charset="0"/>
              </a:rPr>
              <a:t>  and he said to them, </a:t>
            </a:r>
            <a:r>
              <a:rPr lang="en-US" sz="1800" b="0" i="0" u="none" strike="noStrike" baseline="0" dirty="0">
                <a:solidFill>
                  <a:srgbClr val="FF00FF"/>
                </a:solidFill>
                <a:latin typeface="Verdana" panose="020B0604030504040204" pitchFamily="34" charset="0"/>
              </a:rPr>
              <a:t>"The LORD God of Israel commands you to strap on your swords and go through the camp, killing your relatives, your friends, and your neighbors." </a:t>
            </a:r>
          </a:p>
          <a:p>
            <a:pPr marL="0" marR="0" indent="0" algn="l" rtl="0">
              <a:buNone/>
            </a:pPr>
            <a:r>
              <a:rPr lang="en-US" sz="1800" b="1" i="0" u="none" strike="noStrike" baseline="0" dirty="0">
                <a:solidFill>
                  <a:schemeClr val="bg1"/>
                </a:solidFill>
                <a:latin typeface="Verdana" panose="020B0604030504040204" pitchFamily="34" charset="0"/>
              </a:rPr>
              <a:t>28</a:t>
            </a:r>
            <a:r>
              <a:rPr lang="en-US" sz="1800" b="0" i="0" u="none" strike="noStrike" baseline="0" dirty="0">
                <a:solidFill>
                  <a:schemeClr val="bg1"/>
                </a:solidFill>
                <a:latin typeface="Verdana" panose="020B0604030504040204" pitchFamily="34" charset="0"/>
              </a:rPr>
              <a:t>  </a:t>
            </a:r>
            <a:r>
              <a:rPr lang="en-US" sz="1800" b="0" i="0" u="none" strike="noStrike" baseline="0" dirty="0">
                <a:solidFill>
                  <a:srgbClr val="00B0F0"/>
                </a:solidFill>
                <a:latin typeface="Verdana" panose="020B0604030504040204" pitchFamily="34" charset="0"/>
              </a:rPr>
              <a:t>The men of the Levi tribe followed his orders, and that day they killed about three thousand men.</a:t>
            </a:r>
            <a:r>
              <a:rPr lang="en-US" sz="1800" b="0" i="0" u="none" strike="noStrike" baseline="0" dirty="0">
                <a:solidFill>
                  <a:schemeClr val="bg1"/>
                </a:solidFill>
                <a:latin typeface="Verdana" panose="020B0604030504040204" pitchFamily="34" charset="0"/>
              </a:rPr>
              <a:t> </a:t>
            </a:r>
          </a:p>
          <a:p>
            <a:pPr marL="0" marR="0" indent="0" algn="l" rtl="0">
              <a:buNone/>
            </a:pPr>
            <a:r>
              <a:rPr lang="en-US" sz="1800" b="1" i="0" u="none" strike="noStrike" baseline="0" dirty="0">
                <a:solidFill>
                  <a:schemeClr val="bg1"/>
                </a:solidFill>
                <a:latin typeface="Verdana" panose="020B0604030504040204" pitchFamily="34" charset="0"/>
              </a:rPr>
              <a:t>29</a:t>
            </a:r>
            <a:r>
              <a:rPr lang="en-US" sz="1800" b="0" i="0" u="none" strike="noStrike" baseline="0" dirty="0">
                <a:solidFill>
                  <a:schemeClr val="bg1"/>
                </a:solidFill>
                <a:latin typeface="Verdana" panose="020B0604030504040204" pitchFamily="34" charset="0"/>
              </a:rPr>
              <a:t>  Moses said to them, </a:t>
            </a:r>
            <a:r>
              <a:rPr lang="en-US" sz="1800" b="0" i="0" u="none" strike="noStrike" baseline="0" dirty="0">
                <a:solidFill>
                  <a:srgbClr val="FFC000"/>
                </a:solidFill>
                <a:latin typeface="Verdana" panose="020B0604030504040204" pitchFamily="34" charset="0"/>
              </a:rPr>
              <a:t>"You obeyed the LORD and did what was right, and so you will serve as his priests for the people of Israel. </a:t>
            </a:r>
            <a:r>
              <a:rPr lang="en-US" sz="1800" b="1" i="0" u="sng" strike="noStrike" baseline="0" dirty="0">
                <a:solidFill>
                  <a:srgbClr val="66FF33"/>
                </a:solidFill>
                <a:latin typeface="Verdana" panose="020B0604030504040204" pitchFamily="34" charset="0"/>
              </a:rPr>
              <a:t>It was hard for you to kill your own sons and brothers, but the LORD has blessed you and made you his priests today." </a:t>
            </a:r>
            <a:endParaRPr lang="en-US" b="1" u="sng" dirty="0">
              <a:solidFill>
                <a:srgbClr val="66FF33"/>
              </a:solidFill>
            </a:endParaRPr>
          </a:p>
        </p:txBody>
      </p:sp>
      <p:pic>
        <p:nvPicPr>
          <p:cNvPr id="4" name="Picture 3">
            <a:extLst>
              <a:ext uri="{FF2B5EF4-FFF2-40B4-BE49-F238E27FC236}">
                <a16:creationId xmlns:a16="http://schemas.microsoft.com/office/drawing/2014/main" id="{0BDF175E-9986-5AD9-9581-2163A7626999}"/>
              </a:ext>
            </a:extLst>
          </p:cNvPr>
          <p:cNvPicPr>
            <a:picLocks noChangeAspect="1"/>
          </p:cNvPicPr>
          <p:nvPr/>
        </p:nvPicPr>
        <p:blipFill>
          <a:blip r:embed="rId5"/>
          <a:stretch>
            <a:fillRect/>
          </a:stretch>
        </p:blipFill>
        <p:spPr>
          <a:xfrm>
            <a:off x="6864096" y="0"/>
            <a:ext cx="5141268" cy="6858000"/>
          </a:xfrm>
          <a:prstGeom prst="rect">
            <a:avLst/>
          </a:prstGeom>
        </p:spPr>
      </p:pic>
      <p:pic>
        <p:nvPicPr>
          <p:cNvPr id="7" name="Video 6">
            <a:hlinkClick r:id="" action="ppaction://media"/>
            <a:extLst>
              <a:ext uri="{FF2B5EF4-FFF2-40B4-BE49-F238E27FC236}">
                <a16:creationId xmlns:a16="http://schemas.microsoft.com/office/drawing/2014/main" id="{51F8F8CD-6280-5630-49D8-2923D09E119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00017334"/>
      </p:ext>
    </p:extLst>
  </p:cSld>
  <p:clrMapOvr>
    <a:masterClrMapping/>
  </p:clrMapOvr>
  <mc:AlternateContent xmlns:mc="http://schemas.openxmlformats.org/markup-compatibility/2006" xmlns:p14="http://schemas.microsoft.com/office/powerpoint/2010/main">
    <mc:Choice Requires="p14">
      <p:transition spd="slow" p14:dur="2000" advTm="34716"/>
    </mc:Choice>
    <mc:Fallback xmlns="">
      <p:transition spd="slow" advTm="34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arth in deep space">
            <a:hlinkClick r:id="" action="ppaction://media"/>
            <a:extLst>
              <a:ext uri="{FF2B5EF4-FFF2-40B4-BE49-F238E27FC236}">
                <a16:creationId xmlns:a16="http://schemas.microsoft.com/office/drawing/2014/main" id="{7BB5F647-EFFD-3E33-C9E7-AAC0182671E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32"/>
            <a:ext cx="12190770" cy="6855784"/>
          </a:xfrm>
          <a:prstGeom prst="rect">
            <a:avLst/>
          </a:prstGeom>
        </p:spPr>
      </p:pic>
      <p:sp>
        <p:nvSpPr>
          <p:cNvPr id="3" name="Content Placeholder 2">
            <a:extLst>
              <a:ext uri="{FF2B5EF4-FFF2-40B4-BE49-F238E27FC236}">
                <a16:creationId xmlns:a16="http://schemas.microsoft.com/office/drawing/2014/main" id="{E46B740B-3740-C16A-C683-19DC79D676B8}"/>
              </a:ext>
            </a:extLst>
          </p:cNvPr>
          <p:cNvSpPr>
            <a:spLocks noGrp="1"/>
          </p:cNvSpPr>
          <p:nvPr>
            <p:ph idx="1"/>
          </p:nvPr>
        </p:nvSpPr>
        <p:spPr>
          <a:xfrm>
            <a:off x="719328" y="1344168"/>
            <a:ext cx="10963656" cy="5074920"/>
          </a:xfrm>
        </p:spPr>
        <p:txBody>
          <a:bodyPr>
            <a:normAutofit/>
          </a:bodyPr>
          <a:lstStyle/>
          <a:p>
            <a:pPr marL="0" marR="0">
              <a:spcBef>
                <a:spcPts val="0"/>
              </a:spcBef>
              <a:spcAft>
                <a:spcPts val="0"/>
              </a:spcAft>
            </a:pP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That </a:t>
            </a:r>
            <a:r>
              <a:rPr lang="en-US" b="1" dirty="0">
                <a:solidFill>
                  <a:srgbClr val="FFC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God should dwell with men at all</a:t>
            </a: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was </a:t>
            </a:r>
            <a:r>
              <a:rPr lang="en-US" b="1"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esteemed by Solomon a great condescension on the part of a Being </a:t>
            </a: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to </a:t>
            </a:r>
            <a:r>
              <a:rPr lang="en-US" b="1" dirty="0">
                <a:solidFill>
                  <a:srgbClr val="66FF33"/>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whom it is humbling Himself </a:t>
            </a:r>
            <a:r>
              <a:rPr lang="en-US" b="1" i="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a:t>
            </a:r>
            <a:r>
              <a:rPr lang="en-US" b="1" i="1" dirty="0">
                <a:solidFill>
                  <a:srgbClr val="66FF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to </a:t>
            </a:r>
            <a:r>
              <a:rPr lang="en-US" b="1" dirty="0">
                <a:solidFill>
                  <a:srgbClr val="66FF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behold the things that are in heaven, and in the earth</a:t>
            </a: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(Psa. 113:6). </a:t>
            </a:r>
          </a:p>
          <a:p>
            <a:pPr marL="0" marR="0">
              <a:spcBef>
                <a:spcPts val="0"/>
              </a:spcBef>
              <a:spcAft>
                <a:spcPts val="0"/>
              </a:spcAft>
            </a:pPr>
            <a:endPar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spcBef>
                <a:spcPts val="0"/>
              </a:spcBef>
              <a:spcAft>
                <a:spcPts val="0"/>
              </a:spcAft>
            </a:pP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That He should dwell with </a:t>
            </a:r>
            <a:r>
              <a:rPr lang="en-US" b="1"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unclean</a:t>
            </a: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and </a:t>
            </a:r>
            <a:r>
              <a:rPr lang="en-US" b="1"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rebellious</a:t>
            </a: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man seemed contrary to the fitness of things. </a:t>
            </a:r>
          </a:p>
          <a:p>
            <a:pPr marL="0" marR="0">
              <a:spcBef>
                <a:spcPts val="0"/>
              </a:spcBef>
              <a:spcAft>
                <a:spcPts val="0"/>
              </a:spcAft>
            </a:pPr>
            <a:endPar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spcBef>
                <a:spcPts val="0"/>
              </a:spcBef>
              <a:spcAft>
                <a:spcPts val="0"/>
              </a:spcAft>
            </a:pP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In a sense it was so, as is </a:t>
            </a:r>
            <a:r>
              <a:rPr lang="en-US" b="1" dirty="0">
                <a:solidFill>
                  <a:srgbClr val="66FF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shown by the reservations by which the condescension was safeguarded</a:t>
            </a:r>
            <a:r>
              <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t>
            </a:r>
          </a:p>
          <a:p>
            <a:pPr marL="0" marR="0" indent="0">
              <a:spcBef>
                <a:spcPts val="0"/>
              </a:spcBef>
              <a:spcAft>
                <a:spcPts val="0"/>
              </a:spcAft>
              <a:buNone/>
            </a:pPr>
            <a:endParaRPr lang="en-US" b="1"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p:txBody>
      </p:sp>
    </p:spTree>
    <p:extLst>
      <p:ext uri="{BB962C8B-B14F-4D97-AF65-F5344CB8AC3E}">
        <p14:creationId xmlns:p14="http://schemas.microsoft.com/office/powerpoint/2010/main" val="194566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mediacall" presetSubtype="0" fill="hold" nodeType="afterEffect">
                                  <p:stCondLst>
                                    <p:cond delay="0"/>
                                  </p:stCondLst>
                                  <p:childTnLst>
                                    <p:cmd type="call" cmd="playFrom(0.0)">
                                      <p:cBhvr>
                                        <p:cTn id="21" dur="1657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22" repeatCount="indefinite" fill="hold" display="0">
                  <p:stCondLst>
                    <p:cond delay="indefinite"/>
                  </p:stCondLst>
                </p:cTn>
                <p:tgtEl>
                  <p:spTgt spid="5"/>
                </p:tgtEl>
              </p:cMediaNode>
            </p:video>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71B696A-959A-A9B3-2D2E-9E41B5E92A22}"/>
              </a:ext>
            </a:extLst>
          </p:cNvPr>
          <p:cNvPicPr>
            <a:picLocks noChangeAspect="1"/>
          </p:cNvPicPr>
          <p:nvPr/>
        </p:nvPicPr>
        <p:blipFill>
          <a:blip r:embed="rId3">
            <a:alphaModFix amt="58000"/>
          </a:blip>
          <a:stretch>
            <a:fillRect/>
          </a:stretch>
        </p:blipFill>
        <p:spPr>
          <a:xfrm>
            <a:off x="0" y="-36403"/>
            <a:ext cx="12192000" cy="6916928"/>
          </a:xfrm>
          <a:prstGeom prst="rect">
            <a:avLst/>
          </a:prstGeom>
        </p:spPr>
      </p:pic>
      <p:sp>
        <p:nvSpPr>
          <p:cNvPr id="3" name="Content Placeholder 2">
            <a:extLst>
              <a:ext uri="{FF2B5EF4-FFF2-40B4-BE49-F238E27FC236}">
                <a16:creationId xmlns:a16="http://schemas.microsoft.com/office/drawing/2014/main" id="{E46B740B-3740-C16A-C683-19DC79D676B8}"/>
              </a:ext>
            </a:extLst>
          </p:cNvPr>
          <p:cNvSpPr>
            <a:spLocks noGrp="1"/>
          </p:cNvSpPr>
          <p:nvPr>
            <p:ph idx="1"/>
          </p:nvPr>
        </p:nvSpPr>
        <p:spPr>
          <a:xfrm>
            <a:off x="614172" y="245536"/>
            <a:ext cx="10963656" cy="3401568"/>
          </a:xfrm>
        </p:spPr>
        <p:txBody>
          <a:bodyPr>
            <a:normAutofit/>
          </a:bodyPr>
          <a:lstStyle/>
          <a:p>
            <a:pPr marL="0" marR="0">
              <a:spcBef>
                <a:spcPts val="0"/>
              </a:spcBef>
              <a:spcAft>
                <a:spcPts val="0"/>
              </a:spcAft>
            </a:pPr>
            <a:r>
              <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The fabrication of the Tabernacle was an intimation of His willingness to be approached by man for mercy, </a:t>
            </a:r>
            <a:r>
              <a:rPr lang="en-US" sz="2600" b="1" dirty="0">
                <a:solidFill>
                  <a:srgbClr val="66FF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but not at the sacrifice of His holiness, or His authority, or His majesty</a:t>
            </a:r>
            <a:r>
              <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t>
            </a:r>
          </a:p>
          <a:p>
            <a:pPr marL="0" marR="0">
              <a:spcBef>
                <a:spcPts val="0"/>
              </a:spcBef>
              <a:spcAft>
                <a:spcPts val="0"/>
              </a:spcAft>
            </a:pPr>
            <a:endPar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spcBef>
                <a:spcPts val="0"/>
              </a:spcBef>
              <a:spcAft>
                <a:spcPts val="0"/>
              </a:spcAft>
            </a:pPr>
            <a:r>
              <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Hence, </a:t>
            </a:r>
            <a:r>
              <a:rPr lang="en-US" sz="2600" b="1" dirty="0">
                <a:solidFill>
                  <a:srgbClr val="FFC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familiar and indiscriminate approach was not invited</a:t>
            </a:r>
            <a:r>
              <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t>
            </a:r>
            <a:r>
              <a:rPr lang="en-US" sz="2600" i="1"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"I </a:t>
            </a:r>
            <a:r>
              <a:rPr lang="en-US" sz="2600"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will be sanctified in them that come nigh me.” </a:t>
            </a:r>
          </a:p>
          <a:p>
            <a:pPr marL="0" marR="0">
              <a:spcBef>
                <a:spcPts val="0"/>
              </a:spcBef>
              <a:spcAft>
                <a:spcPts val="0"/>
              </a:spcAft>
            </a:pPr>
            <a:endPar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spcBef>
                <a:spcPts val="0"/>
              </a:spcBef>
              <a:spcAft>
                <a:spcPts val="0"/>
              </a:spcAft>
            </a:pPr>
            <a:r>
              <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He would be approached in a consecrated and concealed recess, </a:t>
            </a:r>
            <a:br>
              <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br>
            <a:endParaRPr lang="en-US" sz="26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p:txBody>
      </p:sp>
      <p:sp>
        <p:nvSpPr>
          <p:cNvPr id="4" name="TextBox 3">
            <a:extLst>
              <a:ext uri="{FF2B5EF4-FFF2-40B4-BE49-F238E27FC236}">
                <a16:creationId xmlns:a16="http://schemas.microsoft.com/office/drawing/2014/main" id="{C6ECE34A-CA3E-33FB-60F5-A27DA201F556}"/>
              </a:ext>
            </a:extLst>
          </p:cNvPr>
          <p:cNvSpPr txBox="1"/>
          <p:nvPr/>
        </p:nvSpPr>
        <p:spPr>
          <a:xfrm>
            <a:off x="829056" y="6047718"/>
            <a:ext cx="746150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panose="02040504050005020304" pitchFamily="18" charset="0"/>
                <a:ea typeface="Calibri" panose="020F0502020204030204" pitchFamily="34" charset="0"/>
                <a:cs typeface="+mn-cs"/>
              </a:rPr>
              <a:t>…and attired in a way prescribed by Himself. </a:t>
            </a:r>
          </a:p>
        </p:txBody>
      </p:sp>
      <p:sp>
        <p:nvSpPr>
          <p:cNvPr id="6" name="TextBox 5">
            <a:extLst>
              <a:ext uri="{FF2B5EF4-FFF2-40B4-BE49-F238E27FC236}">
                <a16:creationId xmlns:a16="http://schemas.microsoft.com/office/drawing/2014/main" id="{B5FC3937-EC36-56C3-BBDD-FF7031C99F6A}"/>
              </a:ext>
            </a:extLst>
          </p:cNvPr>
          <p:cNvSpPr txBox="1"/>
          <p:nvPr/>
        </p:nvSpPr>
        <p:spPr>
          <a:xfrm>
            <a:off x="829056" y="3413139"/>
            <a:ext cx="6096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panose="02040504050005020304" pitchFamily="18" charset="0"/>
                <a:ea typeface="Calibri" panose="020F0502020204030204" pitchFamily="34" charset="0"/>
                <a:cs typeface="+mn-cs"/>
              </a:rPr>
              <a:t>…and that only once a year, </a:t>
            </a: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C5F29C0-B230-2C18-FAA4-B662246E5014}"/>
              </a:ext>
            </a:extLst>
          </p:cNvPr>
          <p:cNvSpPr txBox="1"/>
          <p:nvPr/>
        </p:nvSpPr>
        <p:spPr>
          <a:xfrm>
            <a:off x="829056" y="4071784"/>
            <a:ext cx="6096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panose="02040504050005020304" pitchFamily="18" charset="0"/>
                <a:ea typeface="Calibri" panose="020F0502020204030204" pitchFamily="34" charset="0"/>
                <a:cs typeface="+mn-cs"/>
              </a:rPr>
              <a:t>…and that only by blood shed, </a:t>
            </a: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A9FE269A-382F-D052-6A50-DF7B8B81E675}"/>
              </a:ext>
            </a:extLst>
          </p:cNvPr>
          <p:cNvSpPr txBox="1"/>
          <p:nvPr/>
        </p:nvSpPr>
        <p:spPr>
          <a:xfrm>
            <a:off x="829056" y="4730429"/>
            <a:ext cx="844905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panose="02040504050005020304" pitchFamily="18" charset="0"/>
                <a:ea typeface="Calibri" panose="020F0502020204030204" pitchFamily="34" charset="0"/>
                <a:cs typeface="+mn-cs"/>
              </a:rPr>
              <a:t>…and that only presented by a man of His own choice, </a:t>
            </a: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05A79A8-D2E9-BD56-8BC6-E1C6A685A95F}"/>
              </a:ext>
            </a:extLst>
          </p:cNvPr>
          <p:cNvSpPr txBox="1"/>
          <p:nvPr/>
        </p:nvSpPr>
        <p:spPr>
          <a:xfrm>
            <a:off x="829056" y="5389074"/>
            <a:ext cx="790041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masis MT Pro" panose="02040504050005020304" pitchFamily="18" charset="0"/>
                <a:ea typeface="Calibri" panose="020F0502020204030204" pitchFamily="34" charset="0"/>
                <a:cs typeface="+mn-cs"/>
              </a:rPr>
              <a:t>…assisted by men of His own appointment, </a:t>
            </a: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410779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0-#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P spid="8" grpId="0"/>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E65FC7-B7D5-24E8-18EE-BA12CF8AC42A}"/>
              </a:ext>
            </a:extLst>
          </p:cNvPr>
          <p:cNvPicPr>
            <a:picLocks noChangeAspect="1"/>
          </p:cNvPicPr>
          <p:nvPr/>
        </p:nvPicPr>
        <p:blipFill>
          <a:blip r:embed="rId2">
            <a:alphaModFix amt="84000"/>
          </a:blip>
          <a:stretch>
            <a:fillRect/>
          </a:stretch>
        </p:blipFill>
        <p:spPr>
          <a:xfrm>
            <a:off x="7417090" y="155631"/>
            <a:ext cx="4669536" cy="6546737"/>
          </a:xfrm>
          <a:prstGeom prst="rect">
            <a:avLst/>
          </a:prstGeom>
          <a:effectLst>
            <a:softEdge rad="127000"/>
          </a:effectLst>
        </p:spPr>
      </p:pic>
      <p:sp>
        <p:nvSpPr>
          <p:cNvPr id="3" name="Content Placeholder 2">
            <a:extLst>
              <a:ext uri="{FF2B5EF4-FFF2-40B4-BE49-F238E27FC236}">
                <a16:creationId xmlns:a16="http://schemas.microsoft.com/office/drawing/2014/main" id="{E46B740B-3740-C16A-C683-19DC79D676B8}"/>
              </a:ext>
            </a:extLst>
          </p:cNvPr>
          <p:cNvSpPr>
            <a:spLocks noGrp="1"/>
          </p:cNvSpPr>
          <p:nvPr>
            <p:ph idx="1"/>
          </p:nvPr>
        </p:nvSpPr>
        <p:spPr>
          <a:xfrm>
            <a:off x="390144" y="466344"/>
            <a:ext cx="6903720" cy="4222185"/>
          </a:xfrm>
        </p:spPr>
        <p:txBody>
          <a:bodyPr>
            <a:normAutofit/>
          </a:bodyPr>
          <a:lstStyle/>
          <a:p>
            <a:pPr marL="0" marR="0">
              <a:spcBef>
                <a:spcPts val="0"/>
              </a:spcBef>
              <a:spcAft>
                <a:spcPts val="0"/>
              </a:spcAft>
            </a:pPr>
            <a:r>
              <a:rPr lang="en-US" dirty="0">
                <a:solidFill>
                  <a:schemeClr val="bg1"/>
                </a:solidFill>
                <a:effectLst/>
                <a:latin typeface="Amasis MT Pro" panose="02040504050005020304" pitchFamily="18" charset="0"/>
                <a:ea typeface="Calibri" panose="020F0502020204030204" pitchFamily="34" charset="0"/>
              </a:rPr>
              <a:t>Moses was directed to </a:t>
            </a:r>
            <a:r>
              <a:rPr lang="en-US" i="1" dirty="0">
                <a:solidFill>
                  <a:schemeClr val="bg1"/>
                </a:solidFill>
                <a:effectLst/>
                <a:latin typeface="Amasis MT Pro" panose="02040504050005020304" pitchFamily="18" charset="0"/>
                <a:ea typeface="Calibri" panose="020F0502020204030204" pitchFamily="34" charset="0"/>
              </a:rPr>
              <a:t>"take </a:t>
            </a:r>
            <a:r>
              <a:rPr lang="en-US" dirty="0">
                <a:solidFill>
                  <a:schemeClr val="bg1"/>
                </a:solidFill>
                <a:effectLst/>
                <a:latin typeface="Amasis MT Pro" panose="02040504050005020304" pitchFamily="18" charset="0"/>
                <a:ea typeface="Calibri" panose="020F0502020204030204" pitchFamily="34" charset="0"/>
              </a:rPr>
              <a:t>Aaron, thy brother, and his sons with him, from among the children of Israel, that </a:t>
            </a:r>
            <a:r>
              <a:rPr lang="en-US" b="1" dirty="0">
                <a:solidFill>
                  <a:srgbClr val="FF0000"/>
                </a:solidFill>
                <a:effectLst/>
                <a:latin typeface="Amasis MT Pro" panose="02040504050005020304" pitchFamily="18" charset="0"/>
                <a:ea typeface="Calibri" panose="020F0502020204030204" pitchFamily="34" charset="0"/>
              </a:rPr>
              <a:t>he may minister unto me in the priest's office“</a:t>
            </a:r>
            <a:r>
              <a:rPr lang="en-US" dirty="0">
                <a:solidFill>
                  <a:schemeClr val="bg1"/>
                </a:solidFill>
                <a:effectLst/>
                <a:latin typeface="Amasis MT Pro" panose="02040504050005020304" pitchFamily="18" charset="0"/>
                <a:ea typeface="Calibri" panose="020F0502020204030204" pitchFamily="34" charset="0"/>
              </a:rPr>
              <a:t>.</a:t>
            </a:r>
          </a:p>
          <a:p>
            <a:pPr marL="0" marR="0">
              <a:spcBef>
                <a:spcPts val="0"/>
              </a:spcBef>
              <a:spcAft>
                <a:spcPts val="0"/>
              </a:spcAft>
            </a:pPr>
            <a:endParaRPr lang="en-US" dirty="0">
              <a:solidFill>
                <a:schemeClr val="bg1"/>
              </a:solidFill>
              <a:effectLst/>
              <a:latin typeface="Amasis MT Pro" panose="02040504050005020304" pitchFamily="18" charset="0"/>
              <a:ea typeface="Calibri" panose="020F0502020204030204" pitchFamily="34" charset="0"/>
            </a:endParaRPr>
          </a:p>
          <a:p>
            <a:pPr marL="0" marR="0">
              <a:spcBef>
                <a:spcPts val="0"/>
              </a:spcBef>
              <a:spcAft>
                <a:spcPts val="0"/>
              </a:spcAft>
            </a:pPr>
            <a:r>
              <a:rPr lang="en-US" b="1" dirty="0">
                <a:solidFill>
                  <a:srgbClr val="FF6600"/>
                </a:solidFill>
                <a:effectLst/>
                <a:latin typeface="Amasis MT Pro" panose="02040504050005020304" pitchFamily="18" charset="0"/>
                <a:ea typeface="Calibri" panose="020F0502020204030204" pitchFamily="34" charset="0"/>
              </a:rPr>
              <a:t>The priesthood was to be Aaron's and his successors by a perpetual ordinance</a:t>
            </a:r>
            <a:r>
              <a:rPr lang="en-US" dirty="0">
                <a:solidFill>
                  <a:schemeClr val="bg1"/>
                </a:solidFill>
                <a:effectLst/>
                <a:latin typeface="Amasis MT Pro" panose="02040504050005020304" pitchFamily="18" charset="0"/>
                <a:ea typeface="Calibri" panose="020F0502020204030204" pitchFamily="34" charset="0"/>
              </a:rPr>
              <a:t>: any stranger obtruding himself upon the sacred office was to be put to death (Num. 18:7). </a:t>
            </a:r>
          </a:p>
        </p:txBody>
      </p:sp>
    </p:spTree>
    <p:extLst>
      <p:ext uri="{BB962C8B-B14F-4D97-AF65-F5344CB8AC3E}">
        <p14:creationId xmlns:p14="http://schemas.microsoft.com/office/powerpoint/2010/main" val="16648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02622E-ADF2-DEA1-1E8B-75310DB9DCFF}"/>
              </a:ext>
            </a:extLst>
          </p:cNvPr>
          <p:cNvPicPr>
            <a:picLocks noChangeAspect="1"/>
          </p:cNvPicPr>
          <p:nvPr/>
        </p:nvPicPr>
        <p:blipFill>
          <a:blip r:embed="rId2">
            <a:alphaModFix amt="76000"/>
          </a:blip>
          <a:stretch>
            <a:fillRect/>
          </a:stretch>
        </p:blipFill>
        <p:spPr>
          <a:xfrm>
            <a:off x="381000" y="246888"/>
            <a:ext cx="11376991" cy="6364224"/>
          </a:xfrm>
          <a:prstGeom prst="rect">
            <a:avLst/>
          </a:prstGeom>
        </p:spPr>
      </p:pic>
      <p:sp>
        <p:nvSpPr>
          <p:cNvPr id="3" name="Content Placeholder 2">
            <a:extLst>
              <a:ext uri="{FF2B5EF4-FFF2-40B4-BE49-F238E27FC236}">
                <a16:creationId xmlns:a16="http://schemas.microsoft.com/office/drawing/2014/main" id="{E46B740B-3740-C16A-C683-19DC79D676B8}"/>
              </a:ext>
            </a:extLst>
          </p:cNvPr>
          <p:cNvSpPr>
            <a:spLocks noGrp="1"/>
          </p:cNvSpPr>
          <p:nvPr>
            <p:ph idx="1"/>
          </p:nvPr>
        </p:nvSpPr>
        <p:spPr>
          <a:xfrm>
            <a:off x="4770120" y="466344"/>
            <a:ext cx="7040880" cy="4608576"/>
          </a:xfrm>
        </p:spPr>
        <p:txBody>
          <a:bodyPr>
            <a:normAutofit/>
          </a:bodyPr>
          <a:lstStyle/>
          <a:p>
            <a:pPr marL="0" marR="0">
              <a:spcBef>
                <a:spcPts val="0"/>
              </a:spcBef>
              <a:spcAft>
                <a:spcPts val="0"/>
              </a:spcAft>
            </a:pPr>
            <a:r>
              <a:rPr lang="en-US" sz="2400" b="1" dirty="0">
                <a:solidFill>
                  <a:srgbClr val="FFC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The sons were to be assistants</a:t>
            </a:r>
            <a:r>
              <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t>
            </a:r>
            <a:r>
              <a:rPr lang="en-US" sz="2400" b="1"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the father only was to be high priest:</a:t>
            </a:r>
            <a:r>
              <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all were to be physically without blemish. </a:t>
            </a:r>
          </a:p>
          <a:p>
            <a:pPr marL="0" marR="0">
              <a:spcBef>
                <a:spcPts val="0"/>
              </a:spcBef>
              <a:spcAft>
                <a:spcPts val="0"/>
              </a:spcAft>
            </a:pPr>
            <a:endPar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spcBef>
                <a:spcPts val="0"/>
              </a:spcBef>
              <a:spcAft>
                <a:spcPts val="0"/>
              </a:spcAft>
            </a:pPr>
            <a:r>
              <a:rPr lang="en-US" sz="2400" b="1" dirty="0">
                <a:solidFill>
                  <a:srgbClr val="66FF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Any disfigurement was to be a disqualification</a:t>
            </a:r>
            <a:r>
              <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though not for the eating of the sacrifices (Lev. 21:17-23). </a:t>
            </a:r>
          </a:p>
          <a:p>
            <a:pPr marL="0" marR="0">
              <a:spcBef>
                <a:spcPts val="0"/>
              </a:spcBef>
              <a:spcAft>
                <a:spcPts val="0"/>
              </a:spcAft>
            </a:pPr>
            <a:endPar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spcBef>
                <a:spcPts val="0"/>
              </a:spcBef>
              <a:spcAft>
                <a:spcPts val="0"/>
              </a:spcAft>
            </a:pPr>
            <a:r>
              <a:rPr lang="en-US" sz="2400" b="1" dirty="0">
                <a:solidFill>
                  <a:srgbClr val="00CC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They were to live by the offerings made to God by the people</a:t>
            </a:r>
            <a:r>
              <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they were not to have any land inheritance: </a:t>
            </a:r>
            <a:r>
              <a:rPr lang="en-US" sz="2400" b="1" u="sng" dirty="0">
                <a:solidFill>
                  <a:srgbClr val="FF00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God was to be their inheritance</a:t>
            </a:r>
            <a:r>
              <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t>
            </a:r>
            <a:r>
              <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Num. 18:12-20</a:t>
            </a:r>
            <a:r>
              <a:rPr lang="en-US" sz="24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 </a:t>
            </a:r>
          </a:p>
        </p:txBody>
      </p:sp>
    </p:spTree>
    <p:extLst>
      <p:ext uri="{BB962C8B-B14F-4D97-AF65-F5344CB8AC3E}">
        <p14:creationId xmlns:p14="http://schemas.microsoft.com/office/powerpoint/2010/main" val="118178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13744B-FF0B-0A3D-7F72-53C28B5E8017}"/>
              </a:ext>
            </a:extLst>
          </p:cNvPr>
          <p:cNvPicPr>
            <a:picLocks noChangeAspect="1"/>
          </p:cNvPicPr>
          <p:nvPr/>
        </p:nvPicPr>
        <p:blipFill>
          <a:blip r:embed="rId2"/>
          <a:stretch>
            <a:fillRect/>
          </a:stretch>
        </p:blipFill>
        <p:spPr>
          <a:xfrm>
            <a:off x="381000" y="571500"/>
            <a:ext cx="11430000" cy="5715000"/>
          </a:xfrm>
          <a:prstGeom prst="rect">
            <a:avLst/>
          </a:prstGeom>
        </p:spPr>
      </p:pic>
      <p:sp>
        <p:nvSpPr>
          <p:cNvPr id="3" name="Content Placeholder 2">
            <a:extLst>
              <a:ext uri="{FF2B5EF4-FFF2-40B4-BE49-F238E27FC236}">
                <a16:creationId xmlns:a16="http://schemas.microsoft.com/office/drawing/2014/main" id="{E46B740B-3740-C16A-C683-19DC79D676B8}"/>
              </a:ext>
            </a:extLst>
          </p:cNvPr>
          <p:cNvSpPr>
            <a:spLocks noGrp="1"/>
          </p:cNvSpPr>
          <p:nvPr>
            <p:ph idx="1"/>
          </p:nvPr>
        </p:nvSpPr>
        <p:spPr>
          <a:xfrm>
            <a:off x="838200" y="1001268"/>
            <a:ext cx="10515600" cy="4855464"/>
          </a:xfrm>
        </p:spPr>
        <p:txBody>
          <a:bodyPr>
            <a:normAutofit fontScale="92500"/>
          </a:bodyPr>
          <a:lstStyle/>
          <a:p>
            <a:pPr marL="0" marR="0">
              <a:spcBef>
                <a:spcPts val="0"/>
              </a:spcBef>
              <a:spcAft>
                <a:spcPts val="0"/>
              </a:spcAft>
            </a:pPr>
            <a:r>
              <a:rPr lang="en-US" b="1" dirty="0">
                <a:solidFill>
                  <a:srgbClr val="00206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They were to stand between God and the people. </a:t>
            </a:r>
          </a:p>
          <a:p>
            <a:pPr marL="0" marR="0">
              <a:spcBef>
                <a:spcPts val="0"/>
              </a:spcBef>
              <a:spcAft>
                <a:spcPts val="0"/>
              </a:spcAft>
            </a:pPr>
            <a:endParaRPr lang="en-US"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spcBef>
                <a:spcPts val="0"/>
              </a:spcBef>
              <a:spcAft>
                <a:spcPts val="0"/>
              </a:spcAft>
            </a:pPr>
            <a:r>
              <a:rPr lang="en-US" b="1" dirty="0">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This was all part of </a:t>
            </a:r>
            <a:r>
              <a:rPr lang="en-US" b="1" i="1" dirty="0">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"the </a:t>
            </a:r>
            <a:r>
              <a:rPr lang="en-US" b="1" dirty="0">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figure for the time then present" (Heb. 9:9); part of </a:t>
            </a:r>
            <a:r>
              <a:rPr lang="en-US" b="1" i="1" dirty="0">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"the </a:t>
            </a:r>
            <a:r>
              <a:rPr lang="en-US" b="1" dirty="0">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rPr>
              <a:t>form of (divine) knowledge and of the truth" (Rom. 2:20). </a:t>
            </a:r>
          </a:p>
          <a:p>
            <a:pPr marL="0" marR="0">
              <a:spcBef>
                <a:spcPts val="0"/>
              </a:spcBef>
              <a:spcAft>
                <a:spcPts val="0"/>
              </a:spcAft>
            </a:pPr>
            <a:endParaRPr lang="en-US" b="1" dirty="0">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endParaRPr>
          </a:p>
          <a:p>
            <a:pPr marL="0" marR="0">
              <a:lnSpc>
                <a:spcPct val="107000"/>
              </a:lnSpc>
              <a:spcBef>
                <a:spcPts val="0"/>
              </a:spcBef>
              <a:spcAft>
                <a:spcPts val="0"/>
              </a:spcAft>
            </a:pPr>
            <a:r>
              <a:rPr lang="en-US" b="1" kern="100" dirty="0">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Its general significance is scarcely to be missed. </a:t>
            </a:r>
          </a:p>
          <a:p>
            <a:pPr marL="0" marR="0">
              <a:lnSpc>
                <a:spcPct val="107000"/>
              </a:lnSpc>
              <a:spcBef>
                <a:spcPts val="0"/>
              </a:spcBef>
              <a:spcAft>
                <a:spcPts val="0"/>
              </a:spcAft>
            </a:pPr>
            <a:endParaRPr lang="en-US" kern="1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kern="1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We have seen it in other connections: </a:t>
            </a:r>
            <a:r>
              <a:rPr lang="en-US" b="1" kern="100"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that man cannot approach God except in God's own way</a:t>
            </a:r>
            <a:r>
              <a:rPr lang="en-US" b="1" kern="1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a:t>
            </a:r>
            <a:r>
              <a:rPr lang="en-US" kern="1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 that this we can only learn by the revelation of His mind, and that </a:t>
            </a:r>
            <a:r>
              <a:rPr lang="en-US" b="1" kern="100" dirty="0">
                <a:solidFill>
                  <a:srgbClr val="FF00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all other so-called religion is the mere device of human ignorance and presumption</a:t>
            </a:r>
            <a:r>
              <a:rPr lang="en-US" kern="100" dirty="0">
                <a:solidFill>
                  <a:schemeClr val="bg1"/>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11006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4D338-8FE6-790A-3370-CCE2D38EE18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09B697D-1BE4-A0DE-D9D9-C9F8DFDD861B}"/>
              </a:ext>
            </a:extLst>
          </p:cNvPr>
          <p:cNvSpPr>
            <a:spLocks noGrp="1"/>
          </p:cNvSpPr>
          <p:nvPr>
            <p:ph idx="1"/>
          </p:nvPr>
        </p:nvSpPr>
        <p:spPr>
          <a:xfrm>
            <a:off x="170688" y="162670"/>
            <a:ext cx="7022592" cy="6144768"/>
          </a:xfrm>
        </p:spPr>
        <p:txBody>
          <a:bodyPr>
            <a:normAutofit/>
          </a:bodyPr>
          <a:lstStyle/>
          <a:p>
            <a:pPr marL="0" marR="0" indent="0">
              <a:spcBef>
                <a:spcPts val="300"/>
              </a:spcBef>
              <a:spcAft>
                <a:spcPts val="300"/>
              </a:spcAft>
              <a:buNone/>
            </a:pPr>
            <a:r>
              <a:rPr lang="x-none" sz="2000" b="1" u="sng" dirty="0">
                <a:solidFill>
                  <a:schemeClr val="bg1"/>
                </a:solidFill>
                <a:effectLst/>
                <a:latin typeface="Arial" panose="020B0604020202020204" pitchFamily="34" charset="0"/>
                <a:ea typeface="Calibri" panose="020F0502020204030204" pitchFamily="34" charset="0"/>
                <a:cs typeface="Verdana" panose="020B0604030504040204" pitchFamily="34" charset="0"/>
              </a:rPr>
              <a:t>Num 3:5</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the LORD spake unto Moses, saying,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6  </a:t>
            </a:r>
            <a:r>
              <a:rPr lang="x-none" sz="2000" b="1" dirty="0">
                <a:solidFill>
                  <a:srgbClr val="FFC000"/>
                </a:solidFill>
                <a:effectLst/>
                <a:latin typeface="Arial" panose="020B0604020202020204" pitchFamily="34" charset="0"/>
                <a:ea typeface="Calibri" panose="020F0502020204030204" pitchFamily="34" charset="0"/>
                <a:cs typeface="Verdana" panose="020B0604030504040204" pitchFamily="34" charset="0"/>
              </a:rPr>
              <a:t>Bring the tribe of Levi near, and present them before Aaron the priest, that they may minister unto him. </a:t>
            </a:r>
            <a:endParaRPr lang="en-US" sz="2000" b="1" dirty="0">
              <a:solidFill>
                <a:srgbClr val="FFC000"/>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7  And they shall keep his charge, and the charge of the whole congregation before the tabernacle of the congregation, to do the service of the tabernacle.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8  And </a:t>
            </a:r>
            <a:r>
              <a:rPr lang="x-none" sz="2000" b="1" dirty="0">
                <a:solidFill>
                  <a:srgbClr val="66FF33"/>
                </a:solidFill>
                <a:effectLst/>
                <a:latin typeface="Arial" panose="020B0604020202020204" pitchFamily="34" charset="0"/>
                <a:ea typeface="Calibri" panose="020F0502020204030204" pitchFamily="34" charset="0"/>
                <a:cs typeface="Verdana" panose="020B0604030504040204" pitchFamily="34" charset="0"/>
              </a:rPr>
              <a:t>they shall keep all the instruments of the tabernacle </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of the congregation, and the charge of the children of Israel</a:t>
            </a:r>
            <a:r>
              <a:rPr lang="x-none" sz="2000" b="1" dirty="0">
                <a:solidFill>
                  <a:srgbClr val="66FF33"/>
                </a:solidFill>
                <a:effectLst/>
                <a:latin typeface="Arial" panose="020B0604020202020204" pitchFamily="34" charset="0"/>
                <a:ea typeface="Calibri" panose="020F0502020204030204" pitchFamily="34" charset="0"/>
                <a:cs typeface="Verdana" panose="020B0604030504040204" pitchFamily="34" charset="0"/>
              </a:rPr>
              <a:t>, to do the service of the tabernacle</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9  And thou shalt give the Levites unto Aaron and to his sons: they </a:t>
            </a:r>
            <a:r>
              <a:rPr lang="x-none" sz="20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are</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wholly given unto him out of the children of Israel.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10  And thou shalt appoint Aaron and his sons, and they shall wait on their priest's office: and the stranger that cometh nigh shall be put to death.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indent="0">
              <a:buNone/>
            </a:pPr>
            <a:endParaRPr lang="en-US" sz="3200" dirty="0">
              <a:solidFill>
                <a:schemeClr val="bg1"/>
              </a:solidFill>
            </a:endParaRPr>
          </a:p>
        </p:txBody>
      </p:sp>
      <p:pic>
        <p:nvPicPr>
          <p:cNvPr id="5" name="Picture 4">
            <a:extLst>
              <a:ext uri="{FF2B5EF4-FFF2-40B4-BE49-F238E27FC236}">
                <a16:creationId xmlns:a16="http://schemas.microsoft.com/office/drawing/2014/main" id="{FD8659D1-D795-EC5F-3B23-C73A23E6FEC1}"/>
              </a:ext>
            </a:extLst>
          </p:cNvPr>
          <p:cNvPicPr>
            <a:picLocks noChangeAspect="1"/>
          </p:cNvPicPr>
          <p:nvPr/>
        </p:nvPicPr>
        <p:blipFill>
          <a:blip r:embed="rId2"/>
          <a:stretch>
            <a:fillRect/>
          </a:stretch>
        </p:blipFill>
        <p:spPr>
          <a:xfrm>
            <a:off x="6754368" y="392979"/>
            <a:ext cx="5225398" cy="3935700"/>
          </a:xfrm>
          <a:prstGeom prst="rect">
            <a:avLst/>
          </a:prstGeom>
          <a:effectLst>
            <a:softEdge rad="127000"/>
          </a:effectLst>
        </p:spPr>
      </p:pic>
      <p:sp>
        <p:nvSpPr>
          <p:cNvPr id="7" name="TextBox 6">
            <a:extLst>
              <a:ext uri="{FF2B5EF4-FFF2-40B4-BE49-F238E27FC236}">
                <a16:creationId xmlns:a16="http://schemas.microsoft.com/office/drawing/2014/main" id="{2ED6EC0D-9C88-71AA-60AF-8597A08C1CC7}"/>
              </a:ext>
            </a:extLst>
          </p:cNvPr>
          <p:cNvSpPr txBox="1"/>
          <p:nvPr/>
        </p:nvSpPr>
        <p:spPr>
          <a:xfrm>
            <a:off x="280018" y="4771468"/>
            <a:ext cx="11521440" cy="2102435"/>
          </a:xfrm>
          <a:prstGeom prst="rect">
            <a:avLst/>
          </a:prstGeom>
          <a:noFill/>
        </p:spPr>
        <p:txBody>
          <a:bodyPr wrap="square">
            <a:spAutoFit/>
          </a:bodyPr>
          <a:lstStyle/>
          <a:p>
            <a:pPr marL="0" marR="0" indent="0">
              <a:spcBef>
                <a:spcPts val="300"/>
              </a:spcBef>
              <a:spcAft>
                <a:spcPts val="300"/>
              </a:spcAft>
              <a:buNone/>
            </a:pPr>
            <a:r>
              <a:rPr lang="x-none" sz="20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11</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the LORD spake unto Moses, saying,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12  And I, behold, I have taken the Levites from among the children of Israel instead of all the firstborn that openeth the matrix among the children of Israel: therefore the Levites shall be mine;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lnSpc>
                <a:spcPct val="107000"/>
              </a:lnSpc>
              <a:spcBef>
                <a:spcPts val="0"/>
              </a:spcBef>
              <a:spcAft>
                <a:spcPts val="800"/>
              </a:spcAft>
              <a:buNone/>
            </a:pPr>
            <a:r>
              <a:rPr lang="en-US" sz="20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13  </a:t>
            </a:r>
            <a:r>
              <a:rPr lang="en-US" sz="2000" b="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Because all the firstborn </a:t>
            </a:r>
            <a:r>
              <a:rPr lang="en-US" sz="2000" b="1" i="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are</a:t>
            </a:r>
            <a:r>
              <a:rPr lang="en-US" sz="2000" b="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mine; </a:t>
            </a:r>
            <a:r>
              <a:rPr lang="en-US" sz="2000" b="1" i="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for</a:t>
            </a:r>
            <a:r>
              <a:rPr lang="en-US" sz="2000" b="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on the day that I smote all the firstborn in the land of Egypt I hallowed unto me all the firstborn in Israel, both man and beast: mine shall they be: I </a:t>
            </a:r>
            <a:r>
              <a:rPr lang="en-US" sz="2000" b="1" i="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am</a:t>
            </a:r>
            <a:r>
              <a:rPr lang="en-US" sz="2000" b="1"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the LORD. </a:t>
            </a:r>
            <a:endParaRPr lang="en-US" sz="2000" b="1"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3602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FE2B36-E144-3A49-3CDB-224A17D388EC}"/>
              </a:ext>
            </a:extLst>
          </p:cNvPr>
          <p:cNvSpPr/>
          <p:nvPr/>
        </p:nvSpPr>
        <p:spPr>
          <a:xfrm>
            <a:off x="7083552" y="365125"/>
            <a:ext cx="4937760" cy="60031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3D0782-4D0D-D58C-EB8E-9CF77F239DFE}"/>
              </a:ext>
            </a:extLst>
          </p:cNvPr>
          <p:cNvSpPr>
            <a:spLocks noGrp="1"/>
          </p:cNvSpPr>
          <p:nvPr>
            <p:ph type="title"/>
          </p:nvPr>
        </p:nvSpPr>
        <p:spPr>
          <a:xfrm>
            <a:off x="838200" y="365125"/>
            <a:ext cx="5797296" cy="1325563"/>
          </a:xfrm>
        </p:spPr>
        <p:txBody>
          <a:bodyPr>
            <a:normAutofit/>
          </a:bodyPr>
          <a:lstStyle/>
          <a:p>
            <a:pPr algn="ctr"/>
            <a:r>
              <a:rPr lang="en-US" sz="2800" b="1" dirty="0">
                <a:solidFill>
                  <a:srgbClr val="FFFF00"/>
                </a:solidFill>
                <a:effectLst>
                  <a:outerShdw blurRad="38100" dist="38100" dir="2700000" algn="tl">
                    <a:srgbClr val="000000">
                      <a:alpha val="43137"/>
                    </a:srgbClr>
                  </a:outerShdw>
                </a:effectLst>
                <a:latin typeface="Uni Sans Heavy CAPS" panose="00000500000000000000" pitchFamily="50" charset="0"/>
              </a:rPr>
              <a:t>H</a:t>
            </a:r>
            <a:r>
              <a:rPr lang="en-US" sz="2800" b="1" i="0" u="none" strike="noStrike" baseline="0" dirty="0">
                <a:solidFill>
                  <a:srgbClr val="FFFF00"/>
                </a:solidFill>
                <a:effectLst>
                  <a:outerShdw blurRad="38100" dist="38100" dir="2700000" algn="tl">
                    <a:srgbClr val="000000">
                      <a:alpha val="43137"/>
                    </a:srgbClr>
                  </a:outerShdw>
                </a:effectLst>
                <a:latin typeface="Uni Sans Heavy CAPS" panose="00000500000000000000" pitchFamily="50" charset="0"/>
              </a:rPr>
              <a:t>e shall sit </a:t>
            </a:r>
            <a:r>
              <a:rPr lang="en-US" sz="2800" b="1" i="1" u="none" strike="noStrike" baseline="0" dirty="0">
                <a:solidFill>
                  <a:srgbClr val="FFFF00"/>
                </a:solidFill>
                <a:effectLst>
                  <a:outerShdw blurRad="38100" dist="38100" dir="2700000" algn="tl">
                    <a:srgbClr val="000000">
                      <a:alpha val="43137"/>
                    </a:srgbClr>
                  </a:outerShdw>
                </a:effectLst>
                <a:latin typeface="Uni Sans Heavy CAPS" panose="00000500000000000000" pitchFamily="50" charset="0"/>
              </a:rPr>
              <a:t>as</a:t>
            </a:r>
            <a:r>
              <a:rPr lang="en-US" sz="2800" b="1" i="0" u="none" strike="noStrike" baseline="0" dirty="0">
                <a:solidFill>
                  <a:srgbClr val="FFFF00"/>
                </a:solidFill>
                <a:effectLst>
                  <a:outerShdw blurRad="38100" dist="38100" dir="2700000" algn="tl">
                    <a:srgbClr val="000000">
                      <a:alpha val="43137"/>
                    </a:srgbClr>
                  </a:outerShdw>
                </a:effectLst>
                <a:latin typeface="Uni Sans Heavy CAPS" panose="00000500000000000000" pitchFamily="50" charset="0"/>
              </a:rPr>
              <a:t> a refiner and purifier of silver</a:t>
            </a:r>
            <a:endParaRPr lang="en-US" sz="2800" b="1" dirty="0">
              <a:solidFill>
                <a:srgbClr val="FFFF00"/>
              </a:solidFill>
              <a:effectLst>
                <a:outerShdw blurRad="38100" dist="38100" dir="2700000" algn="tl">
                  <a:srgbClr val="000000">
                    <a:alpha val="43137"/>
                  </a:srgbClr>
                </a:outerShdw>
              </a:effectLst>
              <a:latin typeface="Uni Sans Heavy CAPS" panose="00000500000000000000" pitchFamily="50" charset="0"/>
            </a:endParaRPr>
          </a:p>
        </p:txBody>
      </p:sp>
      <p:sp>
        <p:nvSpPr>
          <p:cNvPr id="3" name="Content Placeholder 2">
            <a:extLst>
              <a:ext uri="{FF2B5EF4-FFF2-40B4-BE49-F238E27FC236}">
                <a16:creationId xmlns:a16="http://schemas.microsoft.com/office/drawing/2014/main" id="{1FC79202-C521-0549-CBD4-BA8C4DDC4868}"/>
              </a:ext>
            </a:extLst>
          </p:cNvPr>
          <p:cNvSpPr>
            <a:spLocks noGrp="1"/>
          </p:cNvSpPr>
          <p:nvPr>
            <p:ph idx="1"/>
          </p:nvPr>
        </p:nvSpPr>
        <p:spPr>
          <a:xfrm>
            <a:off x="187960" y="1530822"/>
            <a:ext cx="6934200" cy="5327178"/>
          </a:xfrm>
        </p:spPr>
        <p:txBody>
          <a:bodyPr>
            <a:normAutofit/>
          </a:bodyPr>
          <a:lstStyle/>
          <a:p>
            <a:pPr marL="0" marR="0" indent="0" algn="l" rtl="0">
              <a:buNone/>
            </a:pPr>
            <a:r>
              <a:rPr lang="en-US" sz="2000" b="1" i="0" u="none" strike="noStrike" baseline="0" dirty="0">
                <a:solidFill>
                  <a:srgbClr val="66FF33"/>
                </a:solidFill>
                <a:latin typeface="Verdana" panose="020B0604030504040204" pitchFamily="34" charset="0"/>
              </a:rPr>
              <a:t>Mal 3:1  </a:t>
            </a:r>
            <a:r>
              <a:rPr lang="en-US" sz="2000" b="0" i="0" u="none" strike="noStrike" baseline="0" dirty="0">
                <a:solidFill>
                  <a:schemeClr val="bg1"/>
                </a:solidFill>
                <a:latin typeface="Verdana" panose="020B0604030504040204" pitchFamily="34" charset="0"/>
              </a:rPr>
              <a:t>Behold, I will send my messenger, and he shall prepare the way before me: and the Lord, whom ye seek, shall suddenly </a:t>
            </a:r>
            <a:r>
              <a:rPr lang="en-US" sz="2000" b="1" i="0" u="sng" strike="noStrike" baseline="0" dirty="0">
                <a:solidFill>
                  <a:srgbClr val="FF0000"/>
                </a:solidFill>
                <a:latin typeface="Verdana" panose="020B0604030504040204" pitchFamily="34" charset="0"/>
              </a:rPr>
              <a:t>come to his temple</a:t>
            </a:r>
            <a:r>
              <a:rPr lang="en-US" sz="2000" b="0" i="0" u="none" strike="noStrike" baseline="0" dirty="0">
                <a:solidFill>
                  <a:schemeClr val="bg1"/>
                </a:solidFill>
                <a:latin typeface="Verdana" panose="020B0604030504040204" pitchFamily="34" charset="0"/>
              </a:rPr>
              <a:t>, </a:t>
            </a:r>
            <a:r>
              <a:rPr lang="en-US" sz="2000" b="1" i="0" u="none" strike="noStrike" baseline="0" dirty="0">
                <a:solidFill>
                  <a:schemeClr val="bg1"/>
                </a:solidFill>
                <a:latin typeface="Verdana" panose="020B0604030504040204" pitchFamily="34" charset="0"/>
              </a:rPr>
              <a:t>even the messenger of the covenant,</a:t>
            </a:r>
            <a:r>
              <a:rPr lang="en-US" sz="2000" b="0" i="0" u="none" strike="noStrike" baseline="0" dirty="0">
                <a:solidFill>
                  <a:schemeClr val="bg1"/>
                </a:solidFill>
                <a:latin typeface="Verdana" panose="020B0604030504040204" pitchFamily="34" charset="0"/>
              </a:rPr>
              <a:t> whom ye delight in: behold, he shall come, saith the LORD of hosts. </a:t>
            </a:r>
          </a:p>
          <a:p>
            <a:pPr marL="0" marR="0" indent="0" algn="l" rtl="0">
              <a:buNone/>
            </a:pPr>
            <a:r>
              <a:rPr lang="en-US" sz="2000" b="1" i="0" u="none" strike="noStrike" baseline="0" dirty="0">
                <a:solidFill>
                  <a:srgbClr val="66FF33"/>
                </a:solidFill>
                <a:latin typeface="Verdana" panose="020B0604030504040204" pitchFamily="34" charset="0"/>
              </a:rPr>
              <a:t>2</a:t>
            </a:r>
            <a:r>
              <a:rPr lang="en-US" sz="2000" b="0" i="0" u="none" strike="noStrike" baseline="0" dirty="0">
                <a:solidFill>
                  <a:schemeClr val="bg1"/>
                </a:solidFill>
                <a:latin typeface="Verdana" panose="020B0604030504040204" pitchFamily="34" charset="0"/>
              </a:rPr>
              <a:t>  But who may abide the day of his coming? and who shall stand when he </a:t>
            </a:r>
            <a:r>
              <a:rPr lang="en-US" sz="2000" b="0" i="0" u="none" strike="noStrike" baseline="0" dirty="0" err="1">
                <a:solidFill>
                  <a:schemeClr val="bg1"/>
                </a:solidFill>
                <a:latin typeface="Verdana" panose="020B0604030504040204" pitchFamily="34" charset="0"/>
              </a:rPr>
              <a:t>appeareth</a:t>
            </a:r>
            <a:r>
              <a:rPr lang="en-US" sz="2000" b="0" i="0" u="none" strike="noStrike" baseline="0" dirty="0">
                <a:solidFill>
                  <a:schemeClr val="bg1"/>
                </a:solidFill>
                <a:latin typeface="Verdana" panose="020B0604030504040204" pitchFamily="34" charset="0"/>
              </a:rPr>
              <a:t>? </a:t>
            </a:r>
            <a:r>
              <a:rPr lang="en-US" sz="2000" b="1" i="0" u="sng" strike="noStrike" baseline="0" dirty="0">
                <a:solidFill>
                  <a:srgbClr val="FFC000"/>
                </a:solidFill>
                <a:latin typeface="Verdana" panose="020B0604030504040204" pitchFamily="34" charset="0"/>
              </a:rPr>
              <a:t>for he </a:t>
            </a:r>
            <a:r>
              <a:rPr lang="en-US" sz="2000" b="1" i="1" u="sng" strike="noStrike" baseline="0" dirty="0">
                <a:solidFill>
                  <a:srgbClr val="FFC000"/>
                </a:solidFill>
                <a:latin typeface="Verdana" panose="020B0604030504040204" pitchFamily="34" charset="0"/>
              </a:rPr>
              <a:t>is</a:t>
            </a:r>
            <a:r>
              <a:rPr lang="en-US" sz="2000" b="1" i="0" u="sng" strike="noStrike" baseline="0" dirty="0">
                <a:solidFill>
                  <a:srgbClr val="FFC000"/>
                </a:solidFill>
                <a:latin typeface="Verdana" panose="020B0604030504040204" pitchFamily="34" charset="0"/>
              </a:rPr>
              <a:t> like a refiner's fire</a:t>
            </a:r>
            <a:r>
              <a:rPr lang="en-US" sz="2000" b="0" i="0" u="none" strike="noStrike" baseline="0" dirty="0">
                <a:solidFill>
                  <a:schemeClr val="bg1"/>
                </a:solidFill>
                <a:latin typeface="Verdana" panose="020B0604030504040204" pitchFamily="34" charset="0"/>
              </a:rPr>
              <a:t>, and like fullers' soap: </a:t>
            </a:r>
          </a:p>
          <a:p>
            <a:pPr marL="0" marR="0" indent="0" algn="l" rtl="0">
              <a:buNone/>
            </a:pPr>
            <a:r>
              <a:rPr lang="en-US" sz="2000" b="1" i="0" u="none" strike="noStrike" baseline="0" dirty="0">
                <a:solidFill>
                  <a:srgbClr val="66FF33"/>
                </a:solidFill>
                <a:latin typeface="Verdana" panose="020B0604030504040204" pitchFamily="34" charset="0"/>
              </a:rPr>
              <a:t>3</a:t>
            </a:r>
            <a:r>
              <a:rPr lang="en-US" sz="2000" b="0" i="0" u="none" strike="noStrike" baseline="0" dirty="0">
                <a:solidFill>
                  <a:schemeClr val="bg1"/>
                </a:solidFill>
                <a:latin typeface="Verdana" panose="020B0604030504040204" pitchFamily="34" charset="0"/>
              </a:rPr>
              <a:t>  And </a:t>
            </a:r>
            <a:r>
              <a:rPr lang="en-US" sz="2000" b="0" i="0" u="none" strike="noStrike" baseline="0" dirty="0">
                <a:solidFill>
                  <a:srgbClr val="00B0F0"/>
                </a:solidFill>
                <a:latin typeface="Verdana" panose="020B0604030504040204" pitchFamily="34" charset="0"/>
              </a:rPr>
              <a:t>he shall sit </a:t>
            </a:r>
            <a:r>
              <a:rPr lang="en-US" sz="2000" b="0" i="1" u="none" strike="noStrike" baseline="0" dirty="0">
                <a:solidFill>
                  <a:srgbClr val="00B0F0"/>
                </a:solidFill>
                <a:latin typeface="Verdana" panose="020B0604030504040204" pitchFamily="34" charset="0"/>
              </a:rPr>
              <a:t>as</a:t>
            </a:r>
            <a:r>
              <a:rPr lang="en-US" sz="2000" b="0" i="0" u="none" strike="noStrike" baseline="0" dirty="0">
                <a:solidFill>
                  <a:srgbClr val="00B0F0"/>
                </a:solidFill>
                <a:latin typeface="Verdana" panose="020B0604030504040204" pitchFamily="34" charset="0"/>
              </a:rPr>
              <a:t> a refiner and purifier of silver: and he shall purify the sons of Levi, and purge them as gold and silver, </a:t>
            </a:r>
            <a:r>
              <a:rPr lang="en-US" sz="2000" b="1" i="0" u="none" strike="noStrike" baseline="0" dirty="0">
                <a:solidFill>
                  <a:srgbClr val="FFFF00"/>
                </a:solidFill>
                <a:latin typeface="Verdana" panose="020B0604030504040204" pitchFamily="34" charset="0"/>
              </a:rPr>
              <a:t>that they may offer unto the LORD an offering in righteousness. </a:t>
            </a:r>
          </a:p>
          <a:p>
            <a:pPr marL="0" marR="0" indent="0" algn="l" rtl="0">
              <a:buNone/>
            </a:pPr>
            <a:r>
              <a:rPr lang="en-US" sz="2000" b="1" i="0" u="none" strike="noStrike" baseline="0" dirty="0">
                <a:solidFill>
                  <a:srgbClr val="66FF33"/>
                </a:solidFill>
                <a:latin typeface="Verdana" panose="020B0604030504040204" pitchFamily="34" charset="0"/>
              </a:rPr>
              <a:t>4</a:t>
            </a:r>
            <a:r>
              <a:rPr lang="en-US" sz="2000" b="0" i="0" u="none" strike="noStrike" baseline="0" dirty="0">
                <a:solidFill>
                  <a:schemeClr val="bg1"/>
                </a:solidFill>
                <a:latin typeface="Verdana" panose="020B0604030504040204" pitchFamily="34" charset="0"/>
              </a:rPr>
              <a:t>  Then shall the offering of Judah and Jerusalem be pleasant unto the LORD, </a:t>
            </a:r>
            <a:r>
              <a:rPr lang="en-US" sz="2000" b="1" i="1" u="none" strike="noStrike" baseline="0" dirty="0">
                <a:solidFill>
                  <a:srgbClr val="FF00FF"/>
                </a:solidFill>
                <a:latin typeface="Verdana" panose="020B0604030504040204" pitchFamily="34" charset="0"/>
              </a:rPr>
              <a:t>as in the days of old, and as in former years. </a:t>
            </a:r>
            <a:endParaRPr lang="en-US" sz="3200" b="1" i="1" dirty="0">
              <a:solidFill>
                <a:srgbClr val="FF00FF"/>
              </a:solidFill>
            </a:endParaRPr>
          </a:p>
        </p:txBody>
      </p:sp>
      <p:sp>
        <p:nvSpPr>
          <p:cNvPr id="5" name="TextBox 4">
            <a:extLst>
              <a:ext uri="{FF2B5EF4-FFF2-40B4-BE49-F238E27FC236}">
                <a16:creationId xmlns:a16="http://schemas.microsoft.com/office/drawing/2014/main" id="{1C0D41B0-699F-07A1-C9DD-E669F6F96777}"/>
              </a:ext>
            </a:extLst>
          </p:cNvPr>
          <p:cNvSpPr txBox="1"/>
          <p:nvPr/>
        </p:nvSpPr>
        <p:spPr>
          <a:xfrm>
            <a:off x="7193280" y="489733"/>
            <a:ext cx="4608576" cy="2246769"/>
          </a:xfrm>
          <a:prstGeom prst="rect">
            <a:avLst/>
          </a:prstGeom>
          <a:noFill/>
        </p:spPr>
        <p:txBody>
          <a:bodyPr wrap="square">
            <a:spAutoFit/>
          </a:bodyPr>
          <a:lstStyle/>
          <a:p>
            <a:pPr algn="l"/>
            <a:r>
              <a:rPr lang="en-US" sz="2000" b="1" i="0" u="sng" strike="noStrike" baseline="0" dirty="0">
                <a:solidFill>
                  <a:srgbClr val="FF0000"/>
                </a:solidFill>
                <a:latin typeface="Times New Roman" panose="02020603050405020304" pitchFamily="18" charset="0"/>
              </a:rPr>
              <a:t>"come to his temple"</a:t>
            </a:r>
            <a:r>
              <a:rPr lang="en-US" sz="2000" b="1" i="0" u="none" strike="noStrike" baseline="0" dirty="0">
                <a:solidFill>
                  <a:schemeClr val="bg1"/>
                </a:solidFill>
                <a:latin typeface="Times New Roman" panose="02020603050405020304" pitchFamily="18" charset="0"/>
              </a:rPr>
              <a:t> </a:t>
            </a:r>
            <a:r>
              <a:rPr lang="en-US" sz="2000" b="0" i="0" u="none" strike="noStrike" baseline="0" dirty="0">
                <a:solidFill>
                  <a:schemeClr val="bg1"/>
                </a:solidFill>
                <a:latin typeface="Times New Roman" panose="02020603050405020304" pitchFamily="18" charset="0"/>
              </a:rPr>
              <a:t>— The Lord</a:t>
            </a:r>
          </a:p>
          <a:p>
            <a:pPr algn="l"/>
            <a:r>
              <a:rPr lang="en-US" sz="2000" b="0" i="0" u="none" strike="noStrike" baseline="0" dirty="0">
                <a:solidFill>
                  <a:schemeClr val="bg1"/>
                </a:solidFill>
                <a:latin typeface="Times New Roman" panose="02020603050405020304" pitchFamily="18" charset="0"/>
              </a:rPr>
              <a:t>Jesus came to the Israel-temple 2,000 years</a:t>
            </a:r>
          </a:p>
          <a:p>
            <a:pPr algn="l"/>
            <a:r>
              <a:rPr lang="en-US" sz="2000" b="0" i="0" u="none" strike="noStrike" baseline="0" dirty="0">
                <a:solidFill>
                  <a:schemeClr val="bg1"/>
                </a:solidFill>
                <a:latin typeface="Times New Roman" panose="02020603050405020304" pitchFamily="18" charset="0"/>
              </a:rPr>
              <a:t>ago (John 1:11), but when his people</a:t>
            </a:r>
          </a:p>
          <a:p>
            <a:pPr algn="l"/>
            <a:r>
              <a:rPr lang="en-US" sz="2000" b="0" i="0" u="none" strike="noStrike" baseline="0" dirty="0">
                <a:solidFill>
                  <a:schemeClr val="bg1"/>
                </a:solidFill>
                <a:latin typeface="Times New Roman" panose="02020603050405020304" pitchFamily="18" charset="0"/>
              </a:rPr>
              <a:t>rejected him, he commenced the work of</a:t>
            </a:r>
          </a:p>
          <a:p>
            <a:pPr algn="l"/>
            <a:r>
              <a:rPr lang="en-US" sz="2000" b="0" i="0" u="sng" strike="noStrike" baseline="0" dirty="0">
                <a:solidFill>
                  <a:srgbClr val="66FF33"/>
                </a:solidFill>
                <a:latin typeface="Times New Roman" panose="02020603050405020304" pitchFamily="18" charset="0"/>
              </a:rPr>
              <a:t>building a new temple with living stones</a:t>
            </a:r>
          </a:p>
          <a:p>
            <a:pPr algn="l"/>
            <a:r>
              <a:rPr lang="en-US" sz="2000" b="0" i="0" u="none" strike="noStrike" baseline="0" dirty="0">
                <a:solidFill>
                  <a:schemeClr val="bg1"/>
                </a:solidFill>
                <a:latin typeface="Times New Roman" panose="02020603050405020304" pitchFamily="18" charset="0"/>
              </a:rPr>
              <a:t>(1 Peter 2:6-8) drawn from both Jews and</a:t>
            </a:r>
          </a:p>
          <a:p>
            <a:pPr algn="l"/>
            <a:r>
              <a:rPr lang="en-US" sz="2000" b="0" i="0" u="none" strike="noStrike" baseline="0" dirty="0">
                <a:solidFill>
                  <a:schemeClr val="bg1"/>
                </a:solidFill>
                <a:latin typeface="Times New Roman" panose="02020603050405020304" pitchFamily="18" charset="0"/>
              </a:rPr>
              <a:t>Gentiles (2Cor. 6:16; Eph. 2:20-22).</a:t>
            </a:r>
            <a:endParaRPr lang="en-US" sz="4800" dirty="0">
              <a:solidFill>
                <a:schemeClr val="bg1"/>
              </a:solidFill>
            </a:endParaRPr>
          </a:p>
        </p:txBody>
      </p:sp>
      <p:sp>
        <p:nvSpPr>
          <p:cNvPr id="7" name="TextBox 6">
            <a:extLst>
              <a:ext uri="{FF2B5EF4-FFF2-40B4-BE49-F238E27FC236}">
                <a16:creationId xmlns:a16="http://schemas.microsoft.com/office/drawing/2014/main" id="{FC1740EC-17E5-8603-8A58-381F36A80C00}"/>
              </a:ext>
            </a:extLst>
          </p:cNvPr>
          <p:cNvSpPr txBox="1"/>
          <p:nvPr/>
        </p:nvSpPr>
        <p:spPr>
          <a:xfrm>
            <a:off x="7177024" y="2861110"/>
            <a:ext cx="5119248" cy="3170099"/>
          </a:xfrm>
          <a:prstGeom prst="rect">
            <a:avLst/>
          </a:prstGeom>
          <a:noFill/>
        </p:spPr>
        <p:txBody>
          <a:bodyPr wrap="square">
            <a:spAutoFit/>
          </a:bodyPr>
          <a:lstStyle/>
          <a:p>
            <a:pPr algn="l"/>
            <a:r>
              <a:rPr lang="en-US" sz="2000" b="1" i="0" u="sng" strike="noStrike" baseline="0" dirty="0">
                <a:solidFill>
                  <a:srgbClr val="FFC000"/>
                </a:solidFill>
                <a:latin typeface="Times New Roman" panose="02020603050405020304" pitchFamily="18" charset="0"/>
              </a:rPr>
              <a:t>"for he </a:t>
            </a:r>
            <a:r>
              <a:rPr lang="en-US" sz="2000" b="1" i="1" u="sng" strike="noStrike" baseline="0" dirty="0">
                <a:solidFill>
                  <a:srgbClr val="FFC000"/>
                </a:solidFill>
                <a:latin typeface="Times New Roman" panose="02020603050405020304" pitchFamily="18" charset="0"/>
              </a:rPr>
              <a:t>is </a:t>
            </a:r>
            <a:r>
              <a:rPr lang="en-US" sz="2000" b="1" i="0" u="sng" strike="noStrike" baseline="0" dirty="0">
                <a:solidFill>
                  <a:srgbClr val="FFC000"/>
                </a:solidFill>
                <a:latin typeface="Times New Roman" panose="02020603050405020304" pitchFamily="18" charset="0"/>
              </a:rPr>
              <a:t>like a refiner's fire" </a:t>
            </a:r>
            <a:r>
              <a:rPr lang="en-US" sz="2000" b="0" i="0" u="none" strike="noStrike" baseline="0" dirty="0">
                <a:solidFill>
                  <a:schemeClr val="bg1"/>
                </a:solidFill>
                <a:latin typeface="Times New Roman" panose="02020603050405020304" pitchFamily="18" charset="0"/>
              </a:rPr>
              <a:t>— The</a:t>
            </a:r>
          </a:p>
          <a:p>
            <a:pPr algn="l"/>
            <a:r>
              <a:rPr lang="en-US" sz="2000" b="0" i="0" u="none" strike="noStrike" baseline="0" dirty="0">
                <a:solidFill>
                  <a:schemeClr val="bg1"/>
                </a:solidFill>
                <a:latin typeface="Times New Roman" panose="02020603050405020304" pitchFamily="18" charset="0"/>
              </a:rPr>
              <a:t>refiner applied fire to his equipment in</a:t>
            </a:r>
          </a:p>
          <a:p>
            <a:pPr algn="l"/>
            <a:r>
              <a:rPr lang="en-US" sz="2000" b="0" i="0" u="none" strike="noStrike" baseline="0" dirty="0">
                <a:solidFill>
                  <a:schemeClr val="bg1"/>
                </a:solidFill>
                <a:latin typeface="Times New Roman" panose="02020603050405020304" pitchFamily="18" charset="0"/>
              </a:rPr>
              <a:t>order to separate and bring the impurities</a:t>
            </a:r>
          </a:p>
          <a:p>
            <a:pPr algn="l"/>
            <a:r>
              <a:rPr lang="en-US" sz="2000" b="0" i="0" u="none" strike="noStrike" baseline="0" dirty="0">
                <a:solidFill>
                  <a:schemeClr val="bg1"/>
                </a:solidFill>
                <a:latin typeface="Times New Roman" panose="02020603050405020304" pitchFamily="18" charset="0"/>
              </a:rPr>
              <a:t>to the surface, so that they could be</a:t>
            </a:r>
          </a:p>
          <a:p>
            <a:pPr algn="l"/>
            <a:r>
              <a:rPr lang="en-US" sz="2000" b="0" i="0" u="none" strike="noStrike" baseline="0" dirty="0">
                <a:solidFill>
                  <a:schemeClr val="bg1"/>
                </a:solidFill>
                <a:latin typeface="Times New Roman" panose="02020603050405020304" pitchFamily="18" charset="0"/>
              </a:rPr>
              <a:t>removed, and the metal purified. </a:t>
            </a:r>
          </a:p>
          <a:p>
            <a:pPr algn="l"/>
            <a:endParaRPr lang="en-US" sz="2000" dirty="0">
              <a:solidFill>
                <a:schemeClr val="bg1"/>
              </a:solidFill>
              <a:latin typeface="Times New Roman" panose="02020603050405020304" pitchFamily="18" charset="0"/>
            </a:endParaRPr>
          </a:p>
          <a:p>
            <a:pPr algn="l"/>
            <a:r>
              <a:rPr lang="en-US" sz="2000" dirty="0">
                <a:solidFill>
                  <a:schemeClr val="bg1"/>
                </a:solidFill>
                <a:latin typeface="Times New Roman" panose="02020603050405020304" pitchFamily="18" charset="0"/>
              </a:rPr>
              <a:t>F</a:t>
            </a:r>
            <a:r>
              <a:rPr lang="en-US" sz="2000" b="0" i="0" u="none" strike="noStrike" baseline="0" dirty="0">
                <a:solidFill>
                  <a:schemeClr val="bg1"/>
                </a:solidFill>
                <a:latin typeface="Times New Roman" panose="02020603050405020304" pitchFamily="18" charset="0"/>
              </a:rPr>
              <a:t>iery judgments shall be poured out on both</a:t>
            </a:r>
          </a:p>
          <a:p>
            <a:pPr algn="l"/>
            <a:r>
              <a:rPr lang="en-US" sz="2000" b="0" i="0" u="none" strike="noStrike" baseline="0" dirty="0">
                <a:solidFill>
                  <a:schemeClr val="bg1"/>
                </a:solidFill>
                <a:latin typeface="Times New Roman" panose="02020603050405020304" pitchFamily="18" charset="0"/>
              </a:rPr>
              <a:t>Jews and Gentiles to purge the world of</a:t>
            </a:r>
          </a:p>
          <a:p>
            <a:pPr algn="l"/>
            <a:r>
              <a:rPr lang="en-US" sz="2000" b="0" i="0" u="none" strike="noStrike" baseline="0" dirty="0">
                <a:solidFill>
                  <a:schemeClr val="bg1"/>
                </a:solidFill>
                <a:latin typeface="Times New Roman" panose="02020603050405020304" pitchFamily="18" charset="0"/>
              </a:rPr>
              <a:t>iniquity. </a:t>
            </a:r>
            <a:r>
              <a:rPr lang="en-US" sz="2000" dirty="0">
                <a:solidFill>
                  <a:schemeClr val="bg1"/>
                </a:solidFill>
                <a:latin typeface="Times New Roman" panose="02020603050405020304" pitchFamily="18" charset="0"/>
              </a:rPr>
              <a:t>(</a:t>
            </a:r>
            <a:r>
              <a:rPr lang="en-US" sz="2000" b="0" i="0" u="none" strike="noStrike" baseline="0" dirty="0">
                <a:solidFill>
                  <a:schemeClr val="bg1"/>
                </a:solidFill>
                <a:latin typeface="Times New Roman" panose="02020603050405020304" pitchFamily="18" charset="0"/>
              </a:rPr>
              <a:t>Isa. 1:25; Zech. 13:9 and contrast</a:t>
            </a:r>
          </a:p>
          <a:p>
            <a:pPr algn="l"/>
            <a:r>
              <a:rPr lang="en-US" sz="2000" b="0" i="0" u="none" strike="noStrike" baseline="0" dirty="0">
                <a:solidFill>
                  <a:schemeClr val="bg1"/>
                </a:solidFill>
                <a:latin typeface="Times New Roman" panose="02020603050405020304" pitchFamily="18" charset="0"/>
              </a:rPr>
              <a:t>with Jer. 6:30)</a:t>
            </a:r>
            <a:endParaRPr lang="en-US" sz="5400" dirty="0">
              <a:solidFill>
                <a:schemeClr val="bg1"/>
              </a:solidFill>
            </a:endParaRPr>
          </a:p>
        </p:txBody>
      </p:sp>
    </p:spTree>
    <p:extLst>
      <p:ext uri="{BB962C8B-B14F-4D97-AF65-F5344CB8AC3E}">
        <p14:creationId xmlns:p14="http://schemas.microsoft.com/office/powerpoint/2010/main" val="397791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54609B-8DDA-7153-FF15-FD846488371B}"/>
              </a:ext>
            </a:extLst>
          </p:cNvPr>
          <p:cNvPicPr>
            <a:picLocks noChangeAspect="1"/>
          </p:cNvPicPr>
          <p:nvPr/>
        </p:nvPicPr>
        <p:blipFill>
          <a:blip r:embed="rId2">
            <a:alphaModFix amt="5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32E7B7-40FA-52F1-F0A8-14FDBF06F07F}"/>
              </a:ext>
            </a:extLst>
          </p:cNvPr>
          <p:cNvSpPr>
            <a:spLocks noGrp="1"/>
          </p:cNvSpPr>
          <p:nvPr>
            <p:ph type="title"/>
          </p:nvPr>
        </p:nvSpPr>
        <p:spPr>
          <a:xfrm>
            <a:off x="838200" y="291880"/>
            <a:ext cx="10515600" cy="639633"/>
          </a:xfrm>
        </p:spPr>
        <p:txBody>
          <a:bodyPr>
            <a:normAutofit fontScale="90000"/>
          </a:bodyPr>
          <a:lstStyle/>
          <a:p>
            <a:pPr algn="ctr"/>
            <a:r>
              <a:rPr lang="en-US" sz="3200" b="1" kern="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Purifying Levi Awaits the Appearance of the Messenger</a:t>
            </a:r>
            <a:endParaRPr lang="en-US" sz="3200" dirty="0">
              <a:solidFill>
                <a:srgbClr val="FFFF00"/>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826E6960-A430-D1D2-8B87-AB35869144A7}"/>
              </a:ext>
            </a:extLst>
          </p:cNvPr>
          <p:cNvSpPr>
            <a:spLocks noGrp="1"/>
          </p:cNvSpPr>
          <p:nvPr>
            <p:ph idx="1"/>
          </p:nvPr>
        </p:nvSpPr>
        <p:spPr/>
        <p:txBody>
          <a:bodyPr/>
          <a:lstStyle/>
          <a:p>
            <a:endParaRPr lang="en-US"/>
          </a:p>
        </p:txBody>
      </p:sp>
      <p:sp>
        <p:nvSpPr>
          <p:cNvPr id="7" name="TextBox 6">
            <a:extLst>
              <a:ext uri="{FF2B5EF4-FFF2-40B4-BE49-F238E27FC236}">
                <a16:creationId xmlns:a16="http://schemas.microsoft.com/office/drawing/2014/main" id="{76698B9E-6A48-7F8C-A0A8-C569DDA44C10}"/>
              </a:ext>
            </a:extLst>
          </p:cNvPr>
          <p:cNvSpPr txBox="1"/>
          <p:nvPr/>
        </p:nvSpPr>
        <p:spPr>
          <a:xfrm>
            <a:off x="838200" y="942645"/>
            <a:ext cx="10634472" cy="5409558"/>
          </a:xfrm>
          <a:prstGeom prst="rect">
            <a:avLst/>
          </a:prstGeom>
          <a:noFill/>
        </p:spPr>
        <p:txBody>
          <a:bodyPr wrap="square">
            <a:spAutoFit/>
          </a:bodyPr>
          <a:lstStyle/>
          <a:p>
            <a:pPr marL="0" marR="0">
              <a:lnSpc>
                <a:spcPct val="107000"/>
              </a:lnSpc>
              <a:spcBef>
                <a:spcPts val="0"/>
              </a:spcBef>
              <a:spcAft>
                <a:spcPts val="800"/>
              </a:spcAft>
            </a:pP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Levi after the flesh has been in apostasy for ages, and will continue to be so until "Yahweh, the Messenger of the Covenant," shall come. When the time appointed arrives, he will suddenly come in, and proceed to the work of purifying the sons of Levi, that they may offer unto Yahweh an offering in righteousness (Mal. 3:1-4). From this future time "they will keep the covenant", even the New Covenant of which Jesus, not Moses, is the Mediator. </a:t>
            </a:r>
            <a:b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b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 </a:t>
            </a:r>
            <a:r>
              <a:rPr lang="en-US" sz="2400" i="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J.T. (Eureka, </a:t>
            </a: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vol. 2, p. 329). </a:t>
            </a:r>
          </a:p>
          <a:p>
            <a:pPr marL="0" marR="0">
              <a:lnSpc>
                <a:spcPct val="107000"/>
              </a:lnSpc>
              <a:spcBef>
                <a:spcPts val="0"/>
              </a:spcBef>
              <a:spcAft>
                <a:spcPts val="800"/>
              </a:spcAft>
            </a:pP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When thus purified from dross in this glowing furnace (Eze. 20:33-38), </a:t>
            </a:r>
            <a:r>
              <a:rPr lang="en-US" sz="2400" b="1" u="sng" kern="0"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the Jewish nation will be brass and silver well refined (Mal. 3:2</a:t>
            </a: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The rebellious dross will have been cleaned out, and Anti-Mosaic Judaism, by which they are now caused to wander out of the way, will have been destroyed from the earth. </a:t>
            </a:r>
          </a:p>
          <a:p>
            <a:pPr marL="0" marR="0">
              <a:lnSpc>
                <a:spcPct val="107000"/>
              </a:lnSpc>
              <a:spcBef>
                <a:spcPts val="0"/>
              </a:spcBef>
              <a:spcAft>
                <a:spcPts val="800"/>
              </a:spcAft>
            </a:pPr>
            <a:r>
              <a:rPr lang="en-US" sz="2400" kern="0" dirty="0">
                <a:solidFill>
                  <a:schemeClr val="bg1"/>
                </a:solidFill>
                <a:latin typeface="Amasis MT Pro" panose="02040504050005020304" pitchFamily="18" charset="0"/>
                <a:ea typeface="Calibri" panose="020F0502020204030204" pitchFamily="34" charset="0"/>
                <a:cs typeface="Times New Roman" panose="02020603050405020304" pitchFamily="18" charset="0"/>
              </a:rPr>
              <a:t>						</a:t>
            </a: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r>
              <a:rPr lang="en-US" sz="2400" i="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J.T. (Eureka, </a:t>
            </a: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vol. 1, p. 180).</a:t>
            </a:r>
            <a:endParaRPr lang="en-US" sz="16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828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3156EF-8D0B-6D55-462E-4AAB07968A9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253094" y="3319272"/>
            <a:ext cx="6100706" cy="3423603"/>
          </a:xfrm>
          <a:prstGeom prst="rect">
            <a:avLst/>
          </a:prstGeom>
        </p:spPr>
      </p:pic>
      <p:sp>
        <p:nvSpPr>
          <p:cNvPr id="2" name="Title 1">
            <a:extLst>
              <a:ext uri="{FF2B5EF4-FFF2-40B4-BE49-F238E27FC236}">
                <a16:creationId xmlns:a16="http://schemas.microsoft.com/office/drawing/2014/main" id="{03FAB1E8-9515-82CE-8032-7828F40B46F2}"/>
              </a:ext>
            </a:extLst>
          </p:cNvPr>
          <p:cNvSpPr>
            <a:spLocks noGrp="1"/>
          </p:cNvSpPr>
          <p:nvPr>
            <p:ph type="title"/>
          </p:nvPr>
        </p:nvSpPr>
        <p:spPr>
          <a:xfrm>
            <a:off x="838200" y="365125"/>
            <a:ext cx="10515600" cy="759587"/>
          </a:xfrm>
        </p:spPr>
        <p:txBody>
          <a:bodyPr>
            <a:normAutofit/>
          </a:bodyPr>
          <a:lstStyle/>
          <a:p>
            <a:pPr algn="ctr"/>
            <a:r>
              <a:rPr lang="en-AU" sz="3600" dirty="0">
                <a:solidFill>
                  <a:schemeClr val="bg1"/>
                </a:solidFill>
                <a:latin typeface="Adobe Garamond Pro Bold" panose="02020702060506020403" pitchFamily="18" charset="0"/>
              </a:rPr>
              <a:t>The Types of The Levitical Priesthood in the Future</a:t>
            </a:r>
            <a:endParaRPr lang="en-US" sz="3600" dirty="0">
              <a:solidFill>
                <a:schemeClr val="bg1"/>
              </a:solidFill>
              <a:latin typeface="Adobe Garamond Pro Bold" panose="02020702060506020403" pitchFamily="18" charset="0"/>
            </a:endParaRPr>
          </a:p>
        </p:txBody>
      </p:sp>
      <p:sp>
        <p:nvSpPr>
          <p:cNvPr id="3" name="Content Placeholder 2">
            <a:extLst>
              <a:ext uri="{FF2B5EF4-FFF2-40B4-BE49-F238E27FC236}">
                <a16:creationId xmlns:a16="http://schemas.microsoft.com/office/drawing/2014/main" id="{9DF830B4-59CF-D0F4-E719-CF278C684A1A}"/>
              </a:ext>
            </a:extLst>
          </p:cNvPr>
          <p:cNvSpPr>
            <a:spLocks noGrp="1"/>
          </p:cNvSpPr>
          <p:nvPr>
            <p:ph idx="1"/>
          </p:nvPr>
        </p:nvSpPr>
        <p:spPr>
          <a:xfrm>
            <a:off x="838200" y="1124712"/>
            <a:ext cx="10515600" cy="4351338"/>
          </a:xfrm>
        </p:spPr>
        <p:txBody>
          <a:bodyPr/>
          <a:lstStyle/>
          <a:p>
            <a:pPr marR="0" algn="l" rtl="0"/>
            <a:r>
              <a:rPr lang="en-US" sz="1800" b="1" i="0" strike="noStrike" baseline="0" dirty="0">
                <a:solidFill>
                  <a:schemeClr val="bg1"/>
                </a:solidFill>
                <a:latin typeface="Verdana" panose="020B0604030504040204" pitchFamily="34" charset="0"/>
              </a:rPr>
              <a:t>2 Ch_4:1  </a:t>
            </a:r>
            <a:r>
              <a:rPr lang="en-US" sz="1800" b="0" i="0" strike="noStrike" baseline="0" dirty="0">
                <a:solidFill>
                  <a:schemeClr val="bg1"/>
                </a:solidFill>
                <a:latin typeface="Verdana" panose="020B0604030504040204" pitchFamily="34" charset="0"/>
              </a:rPr>
              <a:t>Moreover </a:t>
            </a:r>
            <a:r>
              <a:rPr lang="en-US" sz="1800" b="0" i="0" strike="noStrike" baseline="0" dirty="0">
                <a:solidFill>
                  <a:srgbClr val="FF9900"/>
                </a:solidFill>
                <a:latin typeface="Verdana" panose="020B0604030504040204" pitchFamily="34" charset="0"/>
              </a:rPr>
              <a:t>he made</a:t>
            </a:r>
            <a:r>
              <a:rPr lang="en-US" sz="1800" baseline="30000" dirty="0">
                <a:solidFill>
                  <a:srgbClr val="FF9900"/>
                </a:solidFill>
                <a:latin typeface="Verdana" panose="020B0604030504040204" pitchFamily="34" charset="0"/>
              </a:rPr>
              <a:t> </a:t>
            </a:r>
            <a:r>
              <a:rPr lang="en-US" sz="1800" b="0" i="0" strike="noStrike" baseline="0" dirty="0">
                <a:solidFill>
                  <a:srgbClr val="FF9900"/>
                </a:solidFill>
                <a:latin typeface="Verdana" panose="020B0604030504040204" pitchFamily="34" charset="0"/>
              </a:rPr>
              <a:t>an altar</a:t>
            </a:r>
            <a:r>
              <a:rPr lang="en-US" sz="1800" b="0" i="0" strike="noStrike" baseline="30000" dirty="0">
                <a:solidFill>
                  <a:srgbClr val="FF9900"/>
                </a:solidFill>
                <a:latin typeface="Verdana" panose="020B0604030504040204" pitchFamily="34" charset="0"/>
              </a:rPr>
              <a:t> </a:t>
            </a:r>
            <a:r>
              <a:rPr lang="en-US" sz="1800" b="0" i="0" strike="noStrike" baseline="0" dirty="0">
                <a:solidFill>
                  <a:srgbClr val="FF9900"/>
                </a:solidFill>
                <a:latin typeface="Verdana" panose="020B0604030504040204" pitchFamily="34" charset="0"/>
              </a:rPr>
              <a:t>of </a:t>
            </a:r>
            <a:r>
              <a:rPr lang="en-US" sz="1800" b="1" i="0" u="sng" strike="noStrike" baseline="0" dirty="0">
                <a:solidFill>
                  <a:srgbClr val="FF9900"/>
                </a:solidFill>
                <a:latin typeface="Verdana" panose="020B0604030504040204" pitchFamily="34" charset="0"/>
              </a:rPr>
              <a:t>brass,</a:t>
            </a:r>
            <a:r>
              <a:rPr lang="en-US" sz="1800" b="1" i="0" u="sng" strike="noStrike" baseline="30000" dirty="0">
                <a:solidFill>
                  <a:srgbClr val="FF9900"/>
                </a:solidFill>
                <a:latin typeface="Verdana" panose="020B0604030504040204" pitchFamily="34" charset="0"/>
              </a:rPr>
              <a:t>H5178</a:t>
            </a:r>
            <a:r>
              <a:rPr lang="en-US" sz="1800" b="1" i="0" u="sng" strike="noStrike" baseline="0" dirty="0">
                <a:solidFill>
                  <a:schemeClr val="bg1"/>
                </a:solidFill>
                <a:latin typeface="Verdana" panose="020B0604030504040204" pitchFamily="34" charset="0"/>
              </a:rPr>
              <a:t> </a:t>
            </a:r>
            <a:r>
              <a:rPr lang="en-US" sz="1800" b="0" i="0" strike="noStrike" baseline="0" dirty="0">
                <a:solidFill>
                  <a:schemeClr val="bg1"/>
                </a:solidFill>
                <a:latin typeface="Verdana" panose="020B0604030504040204" pitchFamily="34" charset="0"/>
              </a:rPr>
              <a:t>twenty cubits the length thereof, and twenty cubits the breadth thereof, and ten cubits the height thereof.</a:t>
            </a:r>
          </a:p>
          <a:p>
            <a:pPr marL="0" marR="0" indent="0" algn="l" rtl="0">
              <a:buNone/>
            </a:pPr>
            <a:r>
              <a:rPr lang="en-US" sz="1800" b="1" i="0" strike="noStrike" baseline="0" dirty="0">
                <a:solidFill>
                  <a:schemeClr val="bg1"/>
                </a:solidFill>
                <a:latin typeface="Verdana" panose="020B0604030504040204" pitchFamily="34" charset="0"/>
              </a:rPr>
              <a:t>9  </a:t>
            </a:r>
            <a:r>
              <a:rPr lang="en-US" sz="1800" b="0" i="0" strike="noStrike" baseline="0" dirty="0">
                <a:solidFill>
                  <a:schemeClr val="bg1"/>
                </a:solidFill>
                <a:latin typeface="Verdana" panose="020B0604030504040204" pitchFamily="34" charset="0"/>
              </a:rPr>
              <a:t>Furthermore he made the court of the priests, and the great court, and doors for the court, and </a:t>
            </a:r>
            <a:r>
              <a:rPr lang="en-US" sz="1800" b="0" i="0" strike="noStrike" baseline="0" dirty="0">
                <a:solidFill>
                  <a:srgbClr val="FF9900"/>
                </a:solidFill>
                <a:latin typeface="Verdana" panose="020B0604030504040204" pitchFamily="34" charset="0"/>
              </a:rPr>
              <a:t>overlaid the doors of them with </a:t>
            </a:r>
            <a:r>
              <a:rPr lang="en-US" sz="1800" b="1" i="0" u="sng" strike="noStrike" baseline="0" dirty="0">
                <a:solidFill>
                  <a:srgbClr val="FF9900"/>
                </a:solidFill>
                <a:effectLst>
                  <a:outerShdw blurRad="38100" dist="38100" dir="2700000" algn="tl">
                    <a:srgbClr val="000000">
                      <a:alpha val="43137"/>
                    </a:srgbClr>
                  </a:outerShdw>
                </a:effectLst>
                <a:latin typeface="Verdana" panose="020B0604030504040204" pitchFamily="34" charset="0"/>
              </a:rPr>
              <a:t>brass.</a:t>
            </a:r>
            <a:r>
              <a:rPr lang="en-US" sz="1800" b="1" i="0" u="sng" strike="noStrike" baseline="30000" dirty="0">
                <a:solidFill>
                  <a:srgbClr val="FF9900"/>
                </a:solidFill>
                <a:effectLst>
                  <a:outerShdw blurRad="38100" dist="38100" dir="2700000" algn="tl">
                    <a:srgbClr val="000000">
                      <a:alpha val="43137"/>
                    </a:srgbClr>
                  </a:outerShdw>
                </a:effectLst>
                <a:latin typeface="Verdana" panose="020B0604030504040204" pitchFamily="34" charset="0"/>
              </a:rPr>
              <a:t>H5178</a:t>
            </a:r>
            <a:endParaRPr lang="en-US" sz="1800" b="1" i="0" u="sng" strike="noStrike" baseline="0" dirty="0">
              <a:solidFill>
                <a:srgbClr val="FF9900"/>
              </a:solidFill>
              <a:effectLst>
                <a:outerShdw blurRad="38100" dist="38100" dir="2700000" algn="tl">
                  <a:srgbClr val="000000">
                    <a:alpha val="43137"/>
                  </a:srgbClr>
                </a:outerShdw>
              </a:effectLst>
              <a:latin typeface="Verdana" panose="020B0604030504040204" pitchFamily="34" charset="0"/>
            </a:endParaRPr>
          </a:p>
          <a:p>
            <a:pPr marL="0" marR="0" indent="0" algn="l" rtl="0">
              <a:buNone/>
            </a:pPr>
            <a:r>
              <a:rPr lang="en-US" sz="1800" b="1" i="0" strike="noStrike" baseline="0" dirty="0">
                <a:solidFill>
                  <a:schemeClr val="bg1"/>
                </a:solidFill>
                <a:latin typeface="Verdana" panose="020B0604030504040204" pitchFamily="34" charset="0"/>
              </a:rPr>
              <a:t>16  </a:t>
            </a:r>
            <a:r>
              <a:rPr lang="en-US" sz="1800" b="0" i="0" strike="noStrike" baseline="0" dirty="0">
                <a:solidFill>
                  <a:schemeClr val="bg1"/>
                </a:solidFill>
                <a:latin typeface="Verdana" panose="020B0604030504040204" pitchFamily="34" charset="0"/>
              </a:rPr>
              <a:t>The </a:t>
            </a:r>
            <a:r>
              <a:rPr lang="en-US" sz="1800" b="0" i="0" strike="noStrike" baseline="0" dirty="0">
                <a:solidFill>
                  <a:srgbClr val="FF9900"/>
                </a:solidFill>
                <a:latin typeface="Verdana" panose="020B0604030504040204" pitchFamily="34" charset="0"/>
              </a:rPr>
              <a:t>pots</a:t>
            </a:r>
            <a:r>
              <a:rPr lang="en-US" sz="1800" b="0" i="0" strike="noStrike" baseline="0" dirty="0">
                <a:solidFill>
                  <a:schemeClr val="bg1"/>
                </a:solidFill>
                <a:latin typeface="Verdana" panose="020B0604030504040204" pitchFamily="34" charset="0"/>
              </a:rPr>
              <a:t> also, and the </a:t>
            </a:r>
            <a:r>
              <a:rPr lang="en-US" sz="1800" b="0" i="0" strike="noStrike" baseline="0" dirty="0">
                <a:solidFill>
                  <a:srgbClr val="FF9900"/>
                </a:solidFill>
                <a:latin typeface="Verdana" panose="020B0604030504040204" pitchFamily="34" charset="0"/>
              </a:rPr>
              <a:t>shovels</a:t>
            </a:r>
            <a:r>
              <a:rPr lang="en-US" sz="1800" b="0" i="0" strike="noStrike" baseline="0" dirty="0">
                <a:solidFill>
                  <a:schemeClr val="bg1"/>
                </a:solidFill>
                <a:latin typeface="Verdana" panose="020B0604030504040204" pitchFamily="34" charset="0"/>
              </a:rPr>
              <a:t>, and the </a:t>
            </a:r>
            <a:r>
              <a:rPr lang="en-US" sz="1800" b="0" i="0" strike="noStrike" baseline="0" dirty="0">
                <a:solidFill>
                  <a:srgbClr val="FF9900"/>
                </a:solidFill>
                <a:latin typeface="Verdana" panose="020B0604030504040204" pitchFamily="34" charset="0"/>
              </a:rPr>
              <a:t>fleshhooks</a:t>
            </a:r>
            <a:r>
              <a:rPr lang="en-US" sz="1800" b="0" i="0" strike="noStrike" baseline="0" dirty="0">
                <a:solidFill>
                  <a:schemeClr val="bg1"/>
                </a:solidFill>
                <a:latin typeface="Verdana" panose="020B0604030504040204" pitchFamily="34" charset="0"/>
              </a:rPr>
              <a:t>, and all their </a:t>
            </a:r>
            <a:r>
              <a:rPr lang="en-US" sz="1800" b="0" i="0" strike="noStrike" baseline="0" dirty="0">
                <a:solidFill>
                  <a:srgbClr val="FF9900"/>
                </a:solidFill>
                <a:latin typeface="Verdana" panose="020B0604030504040204" pitchFamily="34" charset="0"/>
              </a:rPr>
              <a:t>instruments</a:t>
            </a:r>
            <a:r>
              <a:rPr lang="en-US" sz="1800" b="0" i="0" strike="noStrike" baseline="0" dirty="0">
                <a:solidFill>
                  <a:schemeClr val="bg1"/>
                </a:solidFill>
                <a:latin typeface="Verdana" panose="020B0604030504040204" pitchFamily="34" charset="0"/>
              </a:rPr>
              <a:t>, did </a:t>
            </a:r>
            <a:r>
              <a:rPr lang="en-US" sz="1800" b="0" i="0" strike="noStrike" baseline="0" dirty="0" err="1">
                <a:solidFill>
                  <a:schemeClr val="bg1"/>
                </a:solidFill>
                <a:latin typeface="Verdana" panose="020B0604030504040204" pitchFamily="34" charset="0"/>
              </a:rPr>
              <a:t>Huram</a:t>
            </a:r>
            <a:r>
              <a:rPr lang="en-US" sz="1800" b="0" i="0" strike="noStrike" baseline="0" dirty="0">
                <a:solidFill>
                  <a:schemeClr val="bg1"/>
                </a:solidFill>
                <a:latin typeface="Verdana" panose="020B0604030504040204" pitchFamily="34" charset="0"/>
              </a:rPr>
              <a:t> his father</a:t>
            </a:r>
            <a:r>
              <a:rPr lang="en-US" sz="1800" baseline="30000" dirty="0">
                <a:solidFill>
                  <a:schemeClr val="bg1"/>
                </a:solidFill>
                <a:latin typeface="Verdana" panose="020B0604030504040204" pitchFamily="34" charset="0"/>
              </a:rPr>
              <a:t> </a:t>
            </a:r>
            <a:r>
              <a:rPr lang="en-US" sz="1800" b="0" i="0" strike="noStrike" baseline="0" dirty="0">
                <a:solidFill>
                  <a:schemeClr val="bg1"/>
                </a:solidFill>
                <a:latin typeface="Verdana" panose="020B0604030504040204" pitchFamily="34" charset="0"/>
              </a:rPr>
              <a:t>make to king Solomon for the house of the LORD of </a:t>
            </a:r>
            <a:r>
              <a:rPr lang="en-US" sz="1800" b="1" i="0" u="sng" strike="noStrike" baseline="0" dirty="0">
                <a:solidFill>
                  <a:srgbClr val="FF9900"/>
                </a:solidFill>
                <a:latin typeface="Verdana" panose="020B0604030504040204" pitchFamily="34" charset="0"/>
              </a:rPr>
              <a:t>bright</a:t>
            </a:r>
            <a:r>
              <a:rPr lang="en-US" sz="1800" b="1" i="0" u="sng" strike="noStrike" baseline="30000" dirty="0">
                <a:solidFill>
                  <a:srgbClr val="FF9900"/>
                </a:solidFill>
                <a:latin typeface="Verdana" panose="020B0604030504040204" pitchFamily="34" charset="0"/>
              </a:rPr>
              <a:t>H4838</a:t>
            </a:r>
            <a:r>
              <a:rPr lang="en-US" sz="1800" b="1" i="0" u="sng" strike="noStrike" baseline="0" dirty="0">
                <a:solidFill>
                  <a:srgbClr val="FF9900"/>
                </a:solidFill>
                <a:latin typeface="Verdana" panose="020B0604030504040204" pitchFamily="34" charset="0"/>
              </a:rPr>
              <a:t> brass.</a:t>
            </a:r>
            <a:r>
              <a:rPr lang="en-US" sz="1800" b="1" i="0" u="sng" strike="noStrike" baseline="30000" dirty="0">
                <a:solidFill>
                  <a:srgbClr val="FF9900"/>
                </a:solidFill>
                <a:latin typeface="Verdana" panose="020B0604030504040204" pitchFamily="34" charset="0"/>
              </a:rPr>
              <a:t>H5178</a:t>
            </a:r>
            <a:endParaRPr lang="en-US" sz="1800" b="1" i="0" u="sng" strike="noStrike" baseline="0" dirty="0">
              <a:solidFill>
                <a:srgbClr val="FF9900"/>
              </a:solidFill>
              <a:latin typeface="Verdana" panose="020B0604030504040204" pitchFamily="34" charset="0"/>
            </a:endParaRPr>
          </a:p>
          <a:p>
            <a:pPr marL="0" marR="0" indent="0" algn="l" rtl="0">
              <a:buNone/>
            </a:pPr>
            <a:r>
              <a:rPr lang="en-US" sz="1800" b="1" i="0" strike="noStrike" baseline="0" dirty="0">
                <a:solidFill>
                  <a:schemeClr val="bg1"/>
                </a:solidFill>
                <a:latin typeface="Verdana" panose="020B0604030504040204" pitchFamily="34" charset="0"/>
              </a:rPr>
              <a:t>18  </a:t>
            </a:r>
            <a:r>
              <a:rPr lang="en-US" sz="1800" b="0" i="0" strike="noStrike" baseline="0" dirty="0">
                <a:solidFill>
                  <a:schemeClr val="bg1"/>
                </a:solidFill>
                <a:latin typeface="Verdana" panose="020B0604030504040204" pitchFamily="34" charset="0"/>
              </a:rPr>
              <a:t>Thus Solomon made all these vessels in great abundance: for the weight of the </a:t>
            </a:r>
            <a:r>
              <a:rPr lang="en-US" sz="1800" b="1" i="0" u="sng" strike="noStrike" baseline="0" dirty="0">
                <a:solidFill>
                  <a:srgbClr val="FF9900"/>
                </a:solidFill>
                <a:latin typeface="Verdana" panose="020B0604030504040204" pitchFamily="34" charset="0"/>
              </a:rPr>
              <a:t>brass</a:t>
            </a:r>
            <a:r>
              <a:rPr lang="en-US" sz="1800" b="1" i="0" u="sng" strike="noStrike" baseline="30000" dirty="0">
                <a:solidFill>
                  <a:srgbClr val="FF9900"/>
                </a:solidFill>
                <a:latin typeface="Verdana" panose="020B0604030504040204" pitchFamily="34" charset="0"/>
              </a:rPr>
              <a:t>H5178</a:t>
            </a:r>
            <a:r>
              <a:rPr lang="en-US" sz="1800" b="0" i="0" strike="noStrike" baseline="0" dirty="0">
                <a:solidFill>
                  <a:schemeClr val="bg1"/>
                </a:solidFill>
                <a:latin typeface="Verdana" panose="020B0604030504040204" pitchFamily="34" charset="0"/>
              </a:rPr>
              <a:t> could not be found out.</a:t>
            </a:r>
          </a:p>
          <a:p>
            <a:pPr marL="0" indent="0">
              <a:buNone/>
            </a:pPr>
            <a:r>
              <a:rPr lang="en-US" sz="2000" b="1" i="0" u="none" strike="noStrike" baseline="0" dirty="0">
                <a:solidFill>
                  <a:srgbClr val="FFFF00"/>
                </a:solidFill>
                <a:latin typeface="Verdana" panose="020B0604030504040204" pitchFamily="34" charset="0"/>
              </a:rPr>
              <a:t>17</a:t>
            </a:r>
            <a:r>
              <a:rPr lang="en-US" sz="2000" b="0" i="0" u="none" strike="noStrike" baseline="0" dirty="0">
                <a:solidFill>
                  <a:srgbClr val="FFFF00"/>
                </a:solidFill>
                <a:latin typeface="Verdana" panose="020B0604030504040204" pitchFamily="34" charset="0"/>
              </a:rPr>
              <a:t>  </a:t>
            </a:r>
            <a:r>
              <a:rPr lang="en-US" sz="2000" b="1" i="0" u="none" strike="noStrike" baseline="0" dirty="0">
                <a:solidFill>
                  <a:srgbClr val="FFFF00"/>
                </a:solidFill>
                <a:latin typeface="Verdana" panose="020B0604030504040204" pitchFamily="34" charset="0"/>
              </a:rPr>
              <a:t>In the plain of Jordan did the king cast them, in the clay ground between Succoth (tabernacles) and </a:t>
            </a:r>
            <a:r>
              <a:rPr lang="en-US" sz="2000" b="1" i="0" u="none" strike="noStrike" baseline="0" dirty="0" err="1">
                <a:solidFill>
                  <a:srgbClr val="FFFF00"/>
                </a:solidFill>
                <a:latin typeface="Verdana" panose="020B0604030504040204" pitchFamily="34" charset="0"/>
              </a:rPr>
              <a:t>Zeredathah</a:t>
            </a:r>
            <a:r>
              <a:rPr lang="en-US" sz="2000" b="1" i="0" u="none" strike="noStrike" baseline="0" dirty="0">
                <a:solidFill>
                  <a:srgbClr val="FFFF00"/>
                </a:solidFill>
                <a:latin typeface="Verdana" panose="020B0604030504040204" pitchFamily="34" charset="0"/>
              </a:rPr>
              <a:t> (piercing). </a:t>
            </a:r>
          </a:p>
          <a:p>
            <a:pPr marL="0" marR="0" indent="0" algn="l" rtl="0">
              <a:buNone/>
            </a:pPr>
            <a:endParaRPr lang="en-US" dirty="0">
              <a:solidFill>
                <a:schemeClr val="bg1"/>
              </a:solidFill>
            </a:endParaRPr>
          </a:p>
        </p:txBody>
      </p:sp>
      <p:sp>
        <p:nvSpPr>
          <p:cNvPr id="6" name="TextBox 5">
            <a:extLst>
              <a:ext uri="{FF2B5EF4-FFF2-40B4-BE49-F238E27FC236}">
                <a16:creationId xmlns:a16="http://schemas.microsoft.com/office/drawing/2014/main" id="{5C64C587-F2ED-E3E4-A3A9-475869864258}"/>
              </a:ext>
            </a:extLst>
          </p:cNvPr>
          <p:cNvSpPr txBox="1"/>
          <p:nvPr/>
        </p:nvSpPr>
        <p:spPr>
          <a:xfrm>
            <a:off x="2145792" y="4758309"/>
            <a:ext cx="3621024" cy="1938992"/>
          </a:xfrm>
          <a:prstGeom prst="rect">
            <a:avLst/>
          </a:prstGeom>
          <a:gradFill>
            <a:gsLst>
              <a:gs pos="0">
                <a:schemeClr val="accent5">
                  <a:lumMod val="40000"/>
                  <a:lumOff val="60000"/>
                </a:schemeClr>
              </a:gs>
              <a:gs pos="36000">
                <a:srgbClr val="518DC3"/>
              </a:gs>
              <a:gs pos="18000">
                <a:schemeClr val="accent5">
                  <a:lumMod val="95000"/>
                  <a:lumOff val="5000"/>
                </a:schemeClr>
              </a:gs>
              <a:gs pos="100000">
                <a:srgbClr val="002060"/>
              </a:gs>
            </a:gsLst>
            <a:path path="circle">
              <a:fillToRect l="50000" t="130000" r="50000" b="-30000"/>
            </a:path>
          </a:gradFill>
        </p:spPr>
        <p:txBody>
          <a:bodyPr wrap="square">
            <a:spAutoFit/>
          </a:bodyPr>
          <a:lstStyle/>
          <a:p>
            <a:r>
              <a:rPr lang="en-US" sz="2000" b="0" i="0" u="none" strike="noStrike" baseline="0" dirty="0">
                <a:solidFill>
                  <a:srgbClr val="FFFF00"/>
                </a:solidFill>
                <a:latin typeface="Verdana" panose="020B0604030504040204" pitchFamily="34" charset="0"/>
              </a:rPr>
              <a:t>“…and they shall look upon me whom they have pierced, and they shall mourn for him, as one </a:t>
            </a:r>
            <a:r>
              <a:rPr lang="en-US" sz="2000" b="0" i="0" u="none" strike="noStrike" baseline="0" dirty="0" err="1">
                <a:solidFill>
                  <a:srgbClr val="FFFF00"/>
                </a:solidFill>
                <a:latin typeface="Verdana" panose="020B0604030504040204" pitchFamily="34" charset="0"/>
              </a:rPr>
              <a:t>mourneth</a:t>
            </a:r>
            <a:r>
              <a:rPr lang="en-US" sz="2000" b="0" i="0" u="none" strike="noStrike" baseline="0" dirty="0">
                <a:solidFill>
                  <a:srgbClr val="FFFF00"/>
                </a:solidFill>
                <a:latin typeface="Verdana" panose="020B0604030504040204" pitchFamily="34" charset="0"/>
              </a:rPr>
              <a:t> for </a:t>
            </a:r>
            <a:r>
              <a:rPr lang="en-US" sz="2000" b="0" i="1" u="none" strike="noStrike" baseline="0" dirty="0">
                <a:solidFill>
                  <a:srgbClr val="FFFF00"/>
                </a:solidFill>
                <a:latin typeface="Verdana" panose="020B0604030504040204" pitchFamily="34" charset="0"/>
              </a:rPr>
              <a:t>his</a:t>
            </a:r>
            <a:r>
              <a:rPr lang="en-US" sz="2000" b="0" i="0" u="none" strike="noStrike" baseline="0" dirty="0">
                <a:solidFill>
                  <a:srgbClr val="FFFF00"/>
                </a:solidFill>
                <a:latin typeface="Verdana" panose="020B0604030504040204" pitchFamily="34" charset="0"/>
              </a:rPr>
              <a:t> only </a:t>
            </a:r>
            <a:r>
              <a:rPr lang="en-US" sz="2000" b="0" i="1" u="none" strike="noStrike" baseline="0" dirty="0">
                <a:solidFill>
                  <a:srgbClr val="FFFF00"/>
                </a:solidFill>
                <a:latin typeface="Verdana" panose="020B0604030504040204" pitchFamily="34" charset="0"/>
              </a:rPr>
              <a:t>son…”  ~Zech. 12:10</a:t>
            </a:r>
            <a:endParaRPr lang="en-US" sz="3200" dirty="0">
              <a:solidFill>
                <a:srgbClr val="FFFF00"/>
              </a:solidFill>
            </a:endParaRPr>
          </a:p>
        </p:txBody>
      </p:sp>
    </p:spTree>
    <p:extLst>
      <p:ext uri="{BB962C8B-B14F-4D97-AF65-F5344CB8AC3E}">
        <p14:creationId xmlns:p14="http://schemas.microsoft.com/office/powerpoint/2010/main" val="3842453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B28F50-9581-A3AC-B749-A9BC2A295F9E}"/>
              </a:ext>
            </a:extLst>
          </p:cNvPr>
          <p:cNvPicPr>
            <a:picLocks noChangeAspect="1"/>
          </p:cNvPicPr>
          <p:nvPr/>
        </p:nvPicPr>
        <p:blipFill>
          <a:blip r:embed="rId2"/>
          <a:stretch>
            <a:fillRect/>
          </a:stretch>
        </p:blipFill>
        <p:spPr>
          <a:xfrm>
            <a:off x="13514" y="0"/>
            <a:ext cx="12227254" cy="6858000"/>
          </a:xfrm>
          <a:prstGeom prst="rect">
            <a:avLst/>
          </a:prstGeom>
        </p:spPr>
      </p:pic>
      <p:sp>
        <p:nvSpPr>
          <p:cNvPr id="3" name="Content Placeholder 2">
            <a:extLst>
              <a:ext uri="{FF2B5EF4-FFF2-40B4-BE49-F238E27FC236}">
                <a16:creationId xmlns:a16="http://schemas.microsoft.com/office/drawing/2014/main" id="{EADAAA6D-FF2E-0F87-71DF-D9003AA0322C}"/>
              </a:ext>
            </a:extLst>
          </p:cNvPr>
          <p:cNvSpPr>
            <a:spLocks noGrp="1"/>
          </p:cNvSpPr>
          <p:nvPr>
            <p:ph idx="1"/>
          </p:nvPr>
        </p:nvSpPr>
        <p:spPr>
          <a:xfrm>
            <a:off x="1048512" y="2064461"/>
            <a:ext cx="10515600" cy="1536192"/>
          </a:xfrm>
        </p:spPr>
        <p:txBody>
          <a:bodyPr>
            <a:normAutofit lnSpcReduction="10000"/>
          </a:bodyPr>
          <a:lstStyle/>
          <a:p>
            <a:pPr marL="0" indent="0">
              <a:lnSpc>
                <a:spcPct val="100000"/>
              </a:lnSpc>
              <a:buNone/>
            </a:pPr>
            <a:r>
              <a:rPr lang="en-US" sz="2400" b="0" i="0" u="none" strike="noStrike" baseline="0" dirty="0">
                <a:solidFill>
                  <a:srgbClr val="FFC000"/>
                </a:solidFill>
                <a:effectLst>
                  <a:outerShdw blurRad="38100" dist="38100" dir="2700000" algn="tl">
                    <a:srgbClr val="000000">
                      <a:alpha val="43137"/>
                    </a:srgbClr>
                  </a:outerShdw>
                </a:effectLst>
                <a:latin typeface="VAGRounded BT" panose="020F0702020204020204" pitchFamily="34" charset="0"/>
              </a:rPr>
              <a:t>Zec 14:16  </a:t>
            </a:r>
            <a:r>
              <a:rPr lang="en-US" sz="2400" b="0" i="0" u="none" strike="noStrike" baseline="0" dirty="0">
                <a:solidFill>
                  <a:schemeClr val="bg1"/>
                </a:solidFill>
                <a:effectLst>
                  <a:outerShdw blurRad="38100" dist="38100" dir="2700000" algn="tl">
                    <a:srgbClr val="000000">
                      <a:alpha val="43137"/>
                    </a:srgbClr>
                  </a:outerShdw>
                </a:effectLst>
                <a:latin typeface="VAGRounded BT" panose="020F0702020204020204" pitchFamily="34" charset="0"/>
              </a:rPr>
              <a:t>And it shall come to pass, </a:t>
            </a:r>
            <a:r>
              <a:rPr lang="en-US" sz="2400" b="0" i="1" u="none" strike="noStrike" baseline="0" dirty="0">
                <a:solidFill>
                  <a:schemeClr val="bg1"/>
                </a:solidFill>
                <a:effectLst>
                  <a:outerShdw blurRad="38100" dist="38100" dir="2700000" algn="tl">
                    <a:srgbClr val="000000">
                      <a:alpha val="43137"/>
                    </a:srgbClr>
                  </a:outerShdw>
                </a:effectLst>
                <a:latin typeface="VAGRounded BT" panose="020F0702020204020204" pitchFamily="34" charset="0"/>
              </a:rPr>
              <a:t>that</a:t>
            </a:r>
            <a:r>
              <a:rPr lang="en-US" sz="2400" b="0" i="0" u="none" strike="noStrike" baseline="0" dirty="0">
                <a:solidFill>
                  <a:schemeClr val="bg1"/>
                </a:solidFill>
                <a:effectLst>
                  <a:outerShdw blurRad="38100" dist="38100" dir="2700000" algn="tl">
                    <a:srgbClr val="000000">
                      <a:alpha val="43137"/>
                    </a:srgbClr>
                  </a:outerShdw>
                </a:effectLst>
                <a:latin typeface="VAGRounded BT" panose="020F0702020204020204" pitchFamily="34" charset="0"/>
              </a:rPr>
              <a:t> every one that is left of all the nations which came against Jerusalem shall even go up from year to year to worship the King, the LORD of hosts, and </a:t>
            </a:r>
            <a:r>
              <a:rPr lang="en-US" sz="2400" b="0" i="0" u="none" strike="noStrike" baseline="0" dirty="0">
                <a:solidFill>
                  <a:srgbClr val="00B0F0"/>
                </a:solidFill>
                <a:effectLst>
                  <a:outerShdw blurRad="38100" dist="38100" dir="2700000" algn="tl">
                    <a:srgbClr val="000000">
                      <a:alpha val="43137"/>
                    </a:srgbClr>
                  </a:outerShdw>
                </a:effectLst>
                <a:latin typeface="VAGRounded BT" panose="020F0702020204020204" pitchFamily="34" charset="0"/>
              </a:rPr>
              <a:t>to keep the feast of tabernacles </a:t>
            </a:r>
            <a:r>
              <a:rPr lang="en-US" sz="2400" b="0" i="0" u="none" strike="noStrike" baseline="0" dirty="0">
                <a:solidFill>
                  <a:schemeClr val="bg1"/>
                </a:solidFill>
                <a:effectLst>
                  <a:outerShdw blurRad="38100" dist="38100" dir="2700000" algn="tl">
                    <a:srgbClr val="000000">
                      <a:alpha val="43137"/>
                    </a:srgbClr>
                  </a:outerShdw>
                </a:effectLst>
                <a:latin typeface="VAGRounded BT" panose="020F0702020204020204" pitchFamily="34" charset="0"/>
              </a:rPr>
              <a:t>(</a:t>
            </a:r>
            <a:r>
              <a:rPr lang="en-US" sz="2400" b="0" i="0" u="none" strike="noStrike" baseline="0" dirty="0">
                <a:solidFill>
                  <a:srgbClr val="FF0000"/>
                </a:solidFill>
                <a:effectLst>
                  <a:outerShdw blurRad="38100" dist="38100" dir="2700000" algn="tl">
                    <a:srgbClr val="000000">
                      <a:alpha val="43137"/>
                    </a:srgbClr>
                  </a:outerShdw>
                </a:effectLst>
                <a:latin typeface="VAGRounded BT" panose="020F0702020204020204" pitchFamily="34" charset="0"/>
              </a:rPr>
              <a:t>Succoth</a:t>
            </a:r>
            <a:r>
              <a:rPr lang="en-US" sz="2400" b="0" i="0" u="none" strike="noStrike" baseline="0" dirty="0">
                <a:solidFill>
                  <a:schemeClr val="bg1"/>
                </a:solidFill>
                <a:effectLst>
                  <a:outerShdw blurRad="38100" dist="38100" dir="2700000" algn="tl">
                    <a:srgbClr val="000000">
                      <a:alpha val="43137"/>
                    </a:srgbClr>
                  </a:outerShdw>
                </a:effectLst>
                <a:latin typeface="VAGRounded BT" panose="020F0702020204020204" pitchFamily="34" charset="0"/>
              </a:rPr>
              <a:t>).</a:t>
            </a:r>
            <a:endParaRPr lang="en-US" sz="3600" dirty="0">
              <a:solidFill>
                <a:schemeClr val="bg1"/>
              </a:solidFill>
              <a:effectLst>
                <a:outerShdw blurRad="38100" dist="38100" dir="2700000" algn="tl">
                  <a:srgbClr val="000000">
                    <a:alpha val="43137"/>
                  </a:srgbClr>
                </a:outerShdw>
              </a:effectLst>
              <a:latin typeface="VAGRounded BT" panose="020F0702020204020204" pitchFamily="34" charset="0"/>
            </a:endParaRPr>
          </a:p>
        </p:txBody>
      </p:sp>
      <p:pic>
        <p:nvPicPr>
          <p:cNvPr id="5" name="Picture 4">
            <a:extLst>
              <a:ext uri="{FF2B5EF4-FFF2-40B4-BE49-F238E27FC236}">
                <a16:creationId xmlns:a16="http://schemas.microsoft.com/office/drawing/2014/main" id="{A9C9A414-41BD-4B95-05C8-11D6A28049D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3462528" y="-301752"/>
            <a:ext cx="5047488" cy="2722829"/>
          </a:xfrm>
          <a:prstGeom prst="rect">
            <a:avLst/>
          </a:prstGeom>
        </p:spPr>
      </p:pic>
      <p:sp>
        <p:nvSpPr>
          <p:cNvPr id="7" name="TextBox 6">
            <a:extLst>
              <a:ext uri="{FF2B5EF4-FFF2-40B4-BE49-F238E27FC236}">
                <a16:creationId xmlns:a16="http://schemas.microsoft.com/office/drawing/2014/main" id="{AB41219A-CD87-72D4-4C7B-D5FD993EF053}"/>
              </a:ext>
            </a:extLst>
          </p:cNvPr>
          <p:cNvSpPr txBox="1"/>
          <p:nvPr/>
        </p:nvSpPr>
        <p:spPr>
          <a:xfrm>
            <a:off x="280416" y="267527"/>
            <a:ext cx="3621024" cy="1754326"/>
          </a:xfrm>
          <a:prstGeom prst="rect">
            <a:avLst/>
          </a:prstGeom>
          <a:gradFill>
            <a:gsLst>
              <a:gs pos="0">
                <a:schemeClr val="accent5">
                  <a:lumMod val="40000"/>
                  <a:lumOff val="60000"/>
                </a:schemeClr>
              </a:gs>
              <a:gs pos="36000">
                <a:srgbClr val="518DC3"/>
              </a:gs>
              <a:gs pos="18000">
                <a:schemeClr val="accent5">
                  <a:lumMod val="95000"/>
                  <a:lumOff val="5000"/>
                </a:schemeClr>
              </a:gs>
              <a:gs pos="100000">
                <a:srgbClr val="002060"/>
              </a:gs>
            </a:gsLst>
            <a:path path="circle">
              <a:fillToRect l="50000" t="130000" r="50000" b="-30000"/>
            </a:path>
          </a:gradFill>
          <a:effectLst>
            <a:outerShdw blurRad="50800" dist="38100" dir="5400000" algn="t" rotWithShape="0">
              <a:prstClr val="black">
                <a:alpha val="40000"/>
              </a:prstClr>
            </a:outerShdw>
          </a:effectLst>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0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In the plain of Jordan did the king cast them, in the clay ground between </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Succoth</a:t>
            </a:r>
            <a:r>
              <a:rPr kumimoji="0" lang="en-US" sz="20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a:t>
            </a:r>
            <a:r>
              <a:rPr kumimoji="0" lang="en-US" sz="2000" b="1"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booths</a:t>
            </a:r>
            <a:r>
              <a:rPr kumimoji="0" lang="en-US" sz="20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and </a:t>
            </a:r>
            <a:r>
              <a:rPr kumimoji="0" lang="en-US" sz="2000" b="1" i="0" u="sng" strike="noStrike" kern="1200" cap="none" spc="0" normalizeH="0" baseline="0" noProof="0" dirty="0" err="1">
                <a:ln>
                  <a:noFill/>
                </a:ln>
                <a:solidFill>
                  <a:srgbClr val="FFFF00"/>
                </a:solidFill>
                <a:effectLst/>
                <a:uLnTx/>
                <a:uFillTx/>
                <a:latin typeface="Verdana" panose="020B0604030504040204" pitchFamily="34" charset="0"/>
                <a:ea typeface="+mn-ea"/>
                <a:cs typeface="+mn-cs"/>
              </a:rPr>
              <a:t>Zeredathah</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 </a:t>
            </a:r>
            <a:r>
              <a:rPr kumimoji="0" lang="en-US" sz="2000" i="0" strike="noStrike" kern="1200" cap="none" spc="0" normalizeH="0" baseline="0" noProof="0" dirty="0">
                <a:ln>
                  <a:noFill/>
                </a:ln>
                <a:solidFill>
                  <a:srgbClr val="FFFF00"/>
                </a:solidFill>
                <a:effectLst/>
                <a:uLnTx/>
                <a:uFillTx/>
                <a:latin typeface="Verdana" panose="020B0604030504040204" pitchFamily="34" charset="0"/>
                <a:ea typeface="+mn-ea"/>
                <a:cs typeface="+mn-cs"/>
              </a:rPr>
              <a:t>(</a:t>
            </a:r>
            <a:r>
              <a:rPr kumimoji="0" lang="en-US" sz="2000" b="1" i="1" strike="noStrike" kern="1200" cap="none" spc="0" normalizeH="0" baseline="0" noProof="0" dirty="0">
                <a:ln>
                  <a:noFill/>
                </a:ln>
                <a:solidFill>
                  <a:srgbClr val="FFFF00"/>
                </a:solidFill>
                <a:effectLst/>
                <a:uLnTx/>
                <a:uFillTx/>
                <a:latin typeface="Verdana" panose="020B0604030504040204" pitchFamily="34" charset="0"/>
                <a:ea typeface="+mn-ea"/>
                <a:cs typeface="+mn-cs"/>
              </a:rPr>
              <a:t>pierced</a:t>
            </a:r>
            <a:r>
              <a:rPr kumimoji="0" lang="en-US" sz="2000" i="0" strike="noStrike" kern="1200" cap="none" spc="0" normalizeH="0" baseline="0" noProof="0" dirty="0">
                <a:ln>
                  <a:noFill/>
                </a:ln>
                <a:solidFill>
                  <a:srgbClr val="FFFF00"/>
                </a:solidFill>
                <a:effectLst/>
                <a:uLnTx/>
                <a:uFillTx/>
                <a:latin typeface="Verdana" panose="020B0604030504040204" pitchFamily="34" charset="0"/>
                <a:ea typeface="+mn-ea"/>
                <a:cs typeface="+mn-cs"/>
              </a:rPr>
              <a:t>) </a:t>
            </a:r>
            <a:br>
              <a:rPr kumimoji="0" lang="en-US" sz="2000" i="0" strike="noStrike" kern="1200" cap="none" spc="0" normalizeH="0" baseline="0" noProof="0" dirty="0">
                <a:ln>
                  <a:noFill/>
                </a:ln>
                <a:solidFill>
                  <a:srgbClr val="FFFF00"/>
                </a:solidFill>
                <a:effectLst/>
                <a:uLnTx/>
                <a:uFillTx/>
                <a:latin typeface="Verdana" panose="020B0604030504040204" pitchFamily="34" charset="0"/>
                <a:ea typeface="+mn-ea"/>
                <a:cs typeface="+mn-cs"/>
              </a:rPr>
            </a:br>
            <a:r>
              <a:rPr kumimoji="0" lang="en-US" sz="2000" i="0" strike="noStrike" kern="1200" cap="none" spc="0" normalizeH="0" baseline="0" noProof="0" dirty="0">
                <a:ln>
                  <a:noFill/>
                </a:ln>
                <a:solidFill>
                  <a:srgbClr val="FFFF00"/>
                </a:solidFill>
                <a:effectLst/>
                <a:uLnTx/>
                <a:uFillTx/>
                <a:latin typeface="Verdana" panose="020B0604030504040204" pitchFamily="34" charset="0"/>
                <a:ea typeface="+mn-ea"/>
                <a:cs typeface="+mn-cs"/>
              </a:rPr>
              <a:t>	~2 Chr. 4:17</a:t>
            </a:r>
            <a:r>
              <a:rPr kumimoji="0" lang="en-US" sz="20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a:t>
            </a:r>
          </a:p>
        </p:txBody>
      </p:sp>
      <p:pic>
        <p:nvPicPr>
          <p:cNvPr id="8" name="Picture 7">
            <a:extLst>
              <a:ext uri="{FF2B5EF4-FFF2-40B4-BE49-F238E27FC236}">
                <a16:creationId xmlns:a16="http://schemas.microsoft.com/office/drawing/2014/main" id="{8F08E82D-8131-6884-17BA-DBACA47E08E2}"/>
              </a:ext>
            </a:extLst>
          </p:cNvPr>
          <p:cNvPicPr>
            <a:picLocks noChangeAspect="1"/>
          </p:cNvPicPr>
          <p:nvPr/>
        </p:nvPicPr>
        <p:blipFill>
          <a:blip r:embed="rId5"/>
          <a:stretch>
            <a:fillRect/>
          </a:stretch>
        </p:blipFill>
        <p:spPr>
          <a:xfrm>
            <a:off x="8011192" y="267527"/>
            <a:ext cx="4180808" cy="1754326"/>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563811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iver w audio">
            <a:hlinkClick r:id="" action="ppaction://media"/>
            <a:extLst>
              <a:ext uri="{FF2B5EF4-FFF2-40B4-BE49-F238E27FC236}">
                <a16:creationId xmlns:a16="http://schemas.microsoft.com/office/drawing/2014/main" id="{A608E58F-92C7-8E67-A891-B61AA7FEA88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450" y="0"/>
            <a:ext cx="12178402" cy="6830568"/>
          </a:xfrm>
          <a:prstGeom prst="rect">
            <a:avLst/>
          </a:prstGeom>
        </p:spPr>
      </p:pic>
      <p:sp>
        <p:nvSpPr>
          <p:cNvPr id="2" name="Title 1"/>
          <p:cNvSpPr>
            <a:spLocks noGrp="1"/>
          </p:cNvSpPr>
          <p:nvPr>
            <p:ph type="title"/>
          </p:nvPr>
        </p:nvSpPr>
        <p:spPr>
          <a:xfrm>
            <a:off x="1597152" y="381000"/>
            <a:ext cx="8723376" cy="1143000"/>
          </a:xfrm>
        </p:spPr>
        <p:txBody>
          <a:bodyPr>
            <a:noAutofit/>
          </a:bodyPr>
          <a:lstStyle/>
          <a:p>
            <a:pPr algn="ctr"/>
            <a:r>
              <a:rPr lang="en-US" sz="3600" b="1" dirty="0">
                <a:solidFill>
                  <a:schemeClr val="bg1"/>
                </a:solidFill>
                <a:effectLst>
                  <a:outerShdw blurRad="38100" dist="38100" dir="2700000" algn="tl">
                    <a:srgbClr val="000000">
                      <a:alpha val="43137"/>
                    </a:srgbClr>
                  </a:outerShdw>
                </a:effectLst>
                <a:latin typeface="Amasis MT Pro" panose="02040504050005020304" pitchFamily="18" charset="0"/>
              </a:rPr>
              <a:t>“Peace Within Thy Walls &amp; Prosperity Within Thy Palaces”</a:t>
            </a:r>
          </a:p>
        </p:txBody>
      </p:sp>
      <p:sp>
        <p:nvSpPr>
          <p:cNvPr id="3" name="Content Placeholder 2"/>
          <p:cNvSpPr>
            <a:spLocks noGrp="1"/>
          </p:cNvSpPr>
          <p:nvPr>
            <p:ph idx="1"/>
          </p:nvPr>
        </p:nvSpPr>
        <p:spPr>
          <a:xfrm>
            <a:off x="1158240" y="1905000"/>
            <a:ext cx="9052560" cy="4389120"/>
          </a:xfrm>
        </p:spPr>
        <p:txBody>
          <a:bodyPr>
            <a:normAutofit/>
          </a:bodyPr>
          <a:lstStyle/>
          <a:p>
            <a:r>
              <a:rPr lang="en-US" sz="2800" b="1" dirty="0">
                <a:solidFill>
                  <a:schemeClr val="bg1"/>
                </a:solidFill>
                <a:effectLst>
                  <a:outerShdw blurRad="38100" dist="38100" dir="2700000" algn="tl">
                    <a:srgbClr val="000000">
                      <a:alpha val="43137"/>
                    </a:srgbClr>
                  </a:outerShdw>
                </a:effectLst>
                <a:latin typeface="+mj-lt"/>
              </a:rPr>
              <a:t>The Psalmist tells us to pray for “the </a:t>
            </a:r>
            <a:r>
              <a:rPr lang="en-US" sz="2800" b="1" i="1" u="sng" dirty="0">
                <a:solidFill>
                  <a:srgbClr val="FF9900"/>
                </a:solidFill>
                <a:effectLst>
                  <a:outerShdw blurRad="38100" dist="38100" dir="2700000" algn="tl">
                    <a:srgbClr val="000000">
                      <a:alpha val="43137"/>
                    </a:srgbClr>
                  </a:outerShdw>
                </a:effectLst>
                <a:latin typeface="+mj-lt"/>
              </a:rPr>
              <a:t>peace</a:t>
            </a:r>
            <a:r>
              <a:rPr lang="en-US" sz="2800" b="1" dirty="0">
                <a:solidFill>
                  <a:schemeClr val="bg1"/>
                </a:solidFill>
                <a:effectLst>
                  <a:outerShdw blurRad="38100" dist="38100" dir="2700000" algn="tl">
                    <a:srgbClr val="000000">
                      <a:alpha val="43137"/>
                    </a:srgbClr>
                  </a:outerShdw>
                </a:effectLst>
                <a:latin typeface="+mj-lt"/>
              </a:rPr>
              <a:t> of Jerusalem” (Psa. 122:6)</a:t>
            </a:r>
          </a:p>
          <a:p>
            <a:r>
              <a:rPr lang="en-US" sz="2800" b="1" dirty="0">
                <a:solidFill>
                  <a:schemeClr val="bg1"/>
                </a:solidFill>
                <a:effectLst>
                  <a:outerShdw blurRad="38100" dist="38100" dir="2700000" algn="tl">
                    <a:srgbClr val="000000">
                      <a:alpha val="43137"/>
                    </a:srgbClr>
                  </a:outerShdw>
                </a:effectLst>
                <a:latin typeface="+mj-lt"/>
              </a:rPr>
              <a:t>Isaiah speaks of her </a:t>
            </a:r>
            <a:r>
              <a:rPr lang="en-US" sz="2800" b="1" i="1" u="sng" dirty="0">
                <a:solidFill>
                  <a:srgbClr val="FF9900"/>
                </a:solidFill>
                <a:effectLst>
                  <a:outerShdw blurRad="38100" dist="38100" dir="2700000" algn="tl">
                    <a:srgbClr val="000000">
                      <a:alpha val="43137"/>
                    </a:srgbClr>
                  </a:outerShdw>
                </a:effectLst>
                <a:latin typeface="+mj-lt"/>
              </a:rPr>
              <a:t>peace</a:t>
            </a:r>
            <a:r>
              <a:rPr lang="en-US" sz="2800" b="1" dirty="0">
                <a:solidFill>
                  <a:schemeClr val="bg1"/>
                </a:solidFill>
                <a:effectLst>
                  <a:outerShdw blurRad="38100" dist="38100" dir="2700000" algn="tl">
                    <a:srgbClr val="000000">
                      <a:alpha val="43137"/>
                    </a:srgbClr>
                  </a:outerShdw>
                </a:effectLst>
                <a:latin typeface="+mj-lt"/>
              </a:rPr>
              <a:t> flowing like a river Isa 48:18  “O that thou </a:t>
            </a:r>
            <a:r>
              <a:rPr lang="en-US" sz="2800" b="1" dirty="0" err="1">
                <a:solidFill>
                  <a:schemeClr val="bg1"/>
                </a:solidFill>
                <a:effectLst>
                  <a:outerShdw blurRad="38100" dist="38100" dir="2700000" algn="tl">
                    <a:srgbClr val="000000">
                      <a:alpha val="43137"/>
                    </a:srgbClr>
                  </a:outerShdw>
                </a:effectLst>
                <a:latin typeface="+mj-lt"/>
              </a:rPr>
              <a:t>hadst</a:t>
            </a:r>
            <a:r>
              <a:rPr lang="en-US" sz="2800" b="1" dirty="0">
                <a:solidFill>
                  <a:schemeClr val="bg1"/>
                </a:solidFill>
                <a:effectLst>
                  <a:outerShdw blurRad="38100" dist="38100" dir="2700000" algn="tl">
                    <a:srgbClr val="000000">
                      <a:alpha val="43137"/>
                    </a:srgbClr>
                  </a:outerShdw>
                </a:effectLst>
                <a:latin typeface="+mj-lt"/>
              </a:rPr>
              <a:t> hearkened to my commandments! then had thy </a:t>
            </a:r>
            <a:r>
              <a:rPr lang="en-US" sz="2800" b="1" i="1" u="sng" dirty="0">
                <a:solidFill>
                  <a:srgbClr val="FF9900"/>
                </a:solidFill>
                <a:effectLst>
                  <a:outerShdw blurRad="38100" dist="38100" dir="2700000" algn="tl">
                    <a:srgbClr val="000000">
                      <a:alpha val="43137"/>
                    </a:srgbClr>
                  </a:outerShdw>
                </a:effectLst>
                <a:latin typeface="+mj-lt"/>
              </a:rPr>
              <a:t>peace</a:t>
            </a:r>
            <a:r>
              <a:rPr lang="en-US" sz="2800" b="1" dirty="0">
                <a:solidFill>
                  <a:schemeClr val="bg1"/>
                </a:solidFill>
                <a:effectLst>
                  <a:outerShdw blurRad="38100" dist="38100" dir="2700000" algn="tl">
                    <a:srgbClr val="000000">
                      <a:alpha val="43137"/>
                    </a:srgbClr>
                  </a:outerShdw>
                </a:effectLst>
                <a:latin typeface="+mj-lt"/>
              </a:rPr>
              <a:t> been as a river, and thy righteousness as the waves of the sea”</a:t>
            </a:r>
          </a:p>
          <a:p>
            <a:r>
              <a:rPr lang="en-US" b="1" dirty="0">
                <a:solidFill>
                  <a:schemeClr val="bg1"/>
                </a:solidFill>
                <a:effectLst>
                  <a:outerShdw blurRad="38100" dist="38100" dir="2700000" algn="tl">
                    <a:srgbClr val="000000">
                      <a:alpha val="43137"/>
                    </a:srgbClr>
                  </a:outerShdw>
                </a:effectLst>
                <a:latin typeface="+mj-lt"/>
              </a:rPr>
              <a:t>Hag 2:9  The glory of this latter house shall be greater than of the former, </a:t>
            </a:r>
            <a:r>
              <a:rPr lang="en-US" b="1" dirty="0" err="1">
                <a:solidFill>
                  <a:schemeClr val="bg1"/>
                </a:solidFill>
                <a:effectLst>
                  <a:outerShdw blurRad="38100" dist="38100" dir="2700000" algn="tl">
                    <a:srgbClr val="000000">
                      <a:alpha val="43137"/>
                    </a:srgbClr>
                  </a:outerShdw>
                </a:effectLst>
                <a:latin typeface="+mj-lt"/>
              </a:rPr>
              <a:t>saith</a:t>
            </a:r>
            <a:r>
              <a:rPr lang="en-US" b="1" dirty="0">
                <a:solidFill>
                  <a:schemeClr val="bg1"/>
                </a:solidFill>
                <a:effectLst>
                  <a:outerShdw blurRad="38100" dist="38100" dir="2700000" algn="tl">
                    <a:srgbClr val="000000">
                      <a:alpha val="43137"/>
                    </a:srgbClr>
                  </a:outerShdw>
                </a:effectLst>
                <a:latin typeface="+mj-lt"/>
              </a:rPr>
              <a:t> the LORD of hosts: and </a:t>
            </a:r>
            <a:r>
              <a:rPr lang="en-US" b="1" u="sng" dirty="0">
                <a:solidFill>
                  <a:srgbClr val="FF9900"/>
                </a:solidFill>
                <a:effectLst>
                  <a:outerShdw blurRad="38100" dist="38100" dir="2700000" algn="tl">
                    <a:srgbClr val="000000">
                      <a:alpha val="43137"/>
                    </a:srgbClr>
                  </a:outerShdw>
                </a:effectLst>
                <a:latin typeface="+mj-lt"/>
              </a:rPr>
              <a:t>in this place will I give peace, </a:t>
            </a:r>
            <a:r>
              <a:rPr lang="en-US" b="1" u="sng" dirty="0" err="1">
                <a:solidFill>
                  <a:srgbClr val="FF9900"/>
                </a:solidFill>
                <a:effectLst>
                  <a:outerShdw blurRad="38100" dist="38100" dir="2700000" algn="tl">
                    <a:srgbClr val="000000">
                      <a:alpha val="43137"/>
                    </a:srgbClr>
                  </a:outerShdw>
                </a:effectLst>
                <a:latin typeface="+mj-lt"/>
              </a:rPr>
              <a:t>saith</a:t>
            </a:r>
            <a:r>
              <a:rPr lang="en-US" b="1" u="sng" dirty="0">
                <a:solidFill>
                  <a:srgbClr val="FF9900"/>
                </a:solidFill>
                <a:effectLst>
                  <a:outerShdw blurRad="38100" dist="38100" dir="2700000" algn="tl">
                    <a:srgbClr val="000000">
                      <a:alpha val="43137"/>
                    </a:srgbClr>
                  </a:outerShdw>
                </a:effectLst>
                <a:latin typeface="+mj-lt"/>
              </a:rPr>
              <a:t> the LORD of hosts.</a:t>
            </a:r>
          </a:p>
          <a:p>
            <a:endParaRPr lang="en-US" sz="3200" b="1" dirty="0">
              <a:solidFill>
                <a:schemeClr val="bg1"/>
              </a:solidFill>
              <a:effectLst>
                <a:outerShdw blurRad="38100" dist="38100" dir="2700000" algn="tl">
                  <a:srgbClr val="000000">
                    <a:alpha val="43137"/>
                  </a:srgbClr>
                </a:outerShdw>
              </a:effectLst>
              <a:latin typeface="+mj-lt"/>
            </a:endParaRPr>
          </a:p>
          <a:p>
            <a:endParaRPr lang="en-US" sz="3200" b="1" dirty="0">
              <a:solidFill>
                <a:schemeClr val="bg1"/>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1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repeatCount="indefinite" fill="hold" display="0">
                  <p:stCondLst>
                    <p:cond delay="indefinite"/>
                  </p:stCondLst>
                </p:cTn>
                <p:tgtEl>
                  <p:spTgt spid="4"/>
                </p:tgtEl>
              </p:cMediaNode>
            </p:video>
            <p:seq concurrent="1" nextAc="seek">
              <p:cTn id="24" restart="whenNotActive" fill="hold" evtFilter="cancelBubble" nodeType="interactiveSeq">
                <p:stCondLst>
                  <p:cond evt="onClick" delay="0">
                    <p:tgtEl>
                      <p:spTgt spid="4"/>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33B438-C8B4-E99B-FEEA-D45BD4A3BA98}"/>
              </a:ext>
            </a:extLst>
          </p:cNvPr>
          <p:cNvPicPr>
            <a:picLocks noChangeAspect="1"/>
          </p:cNvPicPr>
          <p:nvPr/>
        </p:nvPicPr>
        <p:blipFill>
          <a:blip r:embed="rId3">
            <a:alphaModFix amt="55000"/>
          </a:blip>
          <a:stretch>
            <a:fillRect/>
          </a:stretch>
        </p:blipFill>
        <p:spPr>
          <a:xfrm>
            <a:off x="0" y="0"/>
            <a:ext cx="12192000" cy="6858000"/>
          </a:xfrm>
          <a:prstGeom prst="rect">
            <a:avLst/>
          </a:prstGeom>
        </p:spPr>
      </p:pic>
      <p:sp>
        <p:nvSpPr>
          <p:cNvPr id="2" name="Title 1"/>
          <p:cNvSpPr>
            <a:spLocks noGrp="1"/>
          </p:cNvSpPr>
          <p:nvPr>
            <p:ph type="title"/>
          </p:nvPr>
        </p:nvSpPr>
        <p:spPr>
          <a:xfrm>
            <a:off x="1656588" y="1014984"/>
            <a:ext cx="8878824" cy="487362"/>
          </a:xfrm>
        </p:spPr>
        <p:txBody>
          <a:bodyPr>
            <a:noAutofit/>
          </a:bodyPr>
          <a:lstStyle/>
          <a:p>
            <a:pPr algn="ctr"/>
            <a:r>
              <a:rPr lang="en-US" sz="4000" dirty="0">
                <a:solidFill>
                  <a:schemeClr val="bg1"/>
                </a:solidFill>
                <a:effectLst>
                  <a:outerShdw blurRad="38100" dist="38100" dir="2700000" algn="tl">
                    <a:srgbClr val="000000">
                      <a:alpha val="43137"/>
                    </a:srgbClr>
                  </a:outerShdw>
                </a:effectLst>
                <a:latin typeface="Amasis MT Pro" panose="02040504050005020304" pitchFamily="18" charset="0"/>
              </a:rPr>
              <a:t>Ezekiel Proclaims Her Peaceful Future</a:t>
            </a:r>
          </a:p>
        </p:txBody>
      </p:sp>
      <p:sp>
        <p:nvSpPr>
          <p:cNvPr id="3" name="Content Placeholder 2"/>
          <p:cNvSpPr>
            <a:spLocks noGrp="1"/>
          </p:cNvSpPr>
          <p:nvPr>
            <p:ph idx="1"/>
          </p:nvPr>
        </p:nvSpPr>
        <p:spPr>
          <a:xfrm>
            <a:off x="1487424" y="1673352"/>
            <a:ext cx="9674352" cy="4525963"/>
          </a:xfrm>
        </p:spPr>
        <p:txBody>
          <a:bodyPr>
            <a:noAutofit/>
          </a:bodyPr>
          <a:lstStyle/>
          <a:p>
            <a:r>
              <a:rPr lang="en-US" sz="2800" b="1" u="sng" dirty="0" err="1">
                <a:solidFill>
                  <a:srgbClr val="FFC000"/>
                </a:solidFill>
                <a:effectLst>
                  <a:outerShdw blurRad="38100" dist="38100" dir="2700000" algn="tl">
                    <a:srgbClr val="000000">
                      <a:alpha val="43137"/>
                    </a:srgbClr>
                  </a:outerShdw>
                </a:effectLst>
                <a:latin typeface="+mj-lt"/>
              </a:rPr>
              <a:t>Eze</a:t>
            </a:r>
            <a:r>
              <a:rPr lang="en-US" sz="2800" b="1" u="sng" dirty="0">
                <a:solidFill>
                  <a:srgbClr val="FFC000"/>
                </a:solidFill>
                <a:effectLst>
                  <a:outerShdw blurRad="38100" dist="38100" dir="2700000" algn="tl">
                    <a:srgbClr val="000000">
                      <a:alpha val="43137"/>
                    </a:srgbClr>
                  </a:outerShdw>
                </a:effectLst>
                <a:latin typeface="+mj-lt"/>
              </a:rPr>
              <a:t> 37:26  </a:t>
            </a:r>
            <a:r>
              <a:rPr lang="en-US" sz="2800" b="1" dirty="0">
                <a:solidFill>
                  <a:schemeClr val="bg1"/>
                </a:solidFill>
                <a:effectLst>
                  <a:outerShdw blurRad="38100" dist="38100" dir="2700000" algn="tl">
                    <a:srgbClr val="000000">
                      <a:alpha val="43137"/>
                    </a:srgbClr>
                  </a:outerShdw>
                </a:effectLst>
                <a:latin typeface="+mj-lt"/>
              </a:rPr>
              <a:t>Moreover </a:t>
            </a:r>
            <a:r>
              <a:rPr lang="en-US" sz="2800" b="1" i="1" u="sng" dirty="0">
                <a:solidFill>
                  <a:srgbClr val="FFFF00"/>
                </a:solidFill>
                <a:effectLst>
                  <a:outerShdw blurRad="38100" dist="38100" dir="2700000" algn="tl">
                    <a:srgbClr val="000000">
                      <a:alpha val="43137"/>
                    </a:srgbClr>
                  </a:outerShdw>
                </a:effectLst>
                <a:latin typeface="+mj-lt"/>
              </a:rPr>
              <a:t>I will make a covenant of peace with them</a:t>
            </a:r>
            <a:r>
              <a:rPr lang="en-US" sz="2800" b="1" dirty="0">
                <a:solidFill>
                  <a:schemeClr val="bg1"/>
                </a:solidFill>
                <a:effectLst>
                  <a:outerShdw blurRad="38100" dist="38100" dir="2700000" algn="tl">
                    <a:srgbClr val="000000">
                      <a:alpha val="43137"/>
                    </a:srgbClr>
                  </a:outerShdw>
                </a:effectLst>
                <a:latin typeface="+mj-lt"/>
              </a:rPr>
              <a:t>; it shall be </a:t>
            </a:r>
            <a:r>
              <a:rPr lang="en-US" sz="2800" b="1" i="1" u="sng" dirty="0">
                <a:solidFill>
                  <a:srgbClr val="FFFF00"/>
                </a:solidFill>
                <a:effectLst>
                  <a:outerShdw blurRad="38100" dist="38100" dir="2700000" algn="tl">
                    <a:srgbClr val="000000">
                      <a:alpha val="43137"/>
                    </a:srgbClr>
                  </a:outerShdw>
                </a:effectLst>
                <a:latin typeface="+mj-lt"/>
              </a:rPr>
              <a:t>an everlasting covenant with them</a:t>
            </a:r>
            <a:r>
              <a:rPr lang="en-US" sz="2800" b="1" dirty="0">
                <a:solidFill>
                  <a:schemeClr val="bg1"/>
                </a:solidFill>
                <a:effectLst>
                  <a:outerShdw blurRad="38100" dist="38100" dir="2700000" algn="tl">
                    <a:srgbClr val="000000">
                      <a:alpha val="43137"/>
                    </a:srgbClr>
                  </a:outerShdw>
                </a:effectLst>
                <a:latin typeface="+mj-lt"/>
              </a:rPr>
              <a:t>: and I will place them, and multiply them, and will </a:t>
            </a:r>
            <a:r>
              <a:rPr lang="en-US" sz="2800" b="1" dirty="0">
                <a:solidFill>
                  <a:srgbClr val="FF00FF"/>
                </a:solidFill>
                <a:effectLst>
                  <a:outerShdw blurRad="38100" dist="38100" dir="2700000" algn="tl">
                    <a:srgbClr val="000000">
                      <a:alpha val="43137"/>
                    </a:srgbClr>
                  </a:outerShdw>
                </a:effectLst>
                <a:latin typeface="+mj-lt"/>
              </a:rPr>
              <a:t>set my sanctuary in the midst of them for evermore</a:t>
            </a:r>
            <a:r>
              <a:rPr lang="en-US" sz="2800" b="1" dirty="0">
                <a:solidFill>
                  <a:schemeClr val="bg1"/>
                </a:solidFill>
                <a:effectLst>
                  <a:outerShdw blurRad="38100" dist="38100" dir="2700000" algn="tl">
                    <a:srgbClr val="000000">
                      <a:alpha val="43137"/>
                    </a:srgbClr>
                  </a:outerShdw>
                </a:effectLst>
                <a:latin typeface="+mj-lt"/>
              </a:rPr>
              <a:t>. </a:t>
            </a:r>
          </a:p>
          <a:p>
            <a:r>
              <a:rPr lang="en-US" sz="2800" b="1" dirty="0">
                <a:solidFill>
                  <a:srgbClr val="FFC000"/>
                </a:solidFill>
                <a:effectLst>
                  <a:outerShdw blurRad="38100" dist="38100" dir="2700000" algn="tl">
                    <a:srgbClr val="000000">
                      <a:alpha val="43137"/>
                    </a:srgbClr>
                  </a:outerShdw>
                </a:effectLst>
                <a:latin typeface="+mj-lt"/>
              </a:rPr>
              <a:t>27</a:t>
            </a:r>
            <a:r>
              <a:rPr lang="en-US" sz="2800" b="1" dirty="0">
                <a:solidFill>
                  <a:schemeClr val="bg1"/>
                </a:solidFill>
                <a:effectLst>
                  <a:outerShdw blurRad="38100" dist="38100" dir="2700000" algn="tl">
                    <a:srgbClr val="000000">
                      <a:alpha val="43137"/>
                    </a:srgbClr>
                  </a:outerShdw>
                </a:effectLst>
                <a:latin typeface="+mj-lt"/>
              </a:rPr>
              <a:t>  </a:t>
            </a:r>
            <a:r>
              <a:rPr lang="en-US" sz="2800" b="1" dirty="0">
                <a:solidFill>
                  <a:srgbClr val="66FF33"/>
                </a:solidFill>
                <a:effectLst>
                  <a:outerShdw blurRad="38100" dist="38100" dir="2700000" algn="tl">
                    <a:srgbClr val="000000">
                      <a:alpha val="43137"/>
                    </a:srgbClr>
                  </a:outerShdw>
                </a:effectLst>
                <a:latin typeface="+mj-lt"/>
              </a:rPr>
              <a:t>My tabernacle also shall be with them</a:t>
            </a:r>
            <a:r>
              <a:rPr lang="en-US" sz="2800" b="1" dirty="0">
                <a:solidFill>
                  <a:schemeClr val="bg1"/>
                </a:solidFill>
                <a:effectLst>
                  <a:outerShdw blurRad="38100" dist="38100" dir="2700000" algn="tl">
                    <a:srgbClr val="000000">
                      <a:alpha val="43137"/>
                    </a:srgbClr>
                  </a:outerShdw>
                </a:effectLst>
                <a:latin typeface="+mj-lt"/>
              </a:rPr>
              <a:t>: yea, I will be their God, and they shall be my people. </a:t>
            </a:r>
          </a:p>
          <a:p>
            <a:r>
              <a:rPr lang="en-US" sz="2800" b="1" dirty="0">
                <a:solidFill>
                  <a:srgbClr val="FFC000"/>
                </a:solidFill>
                <a:effectLst>
                  <a:outerShdw blurRad="38100" dist="38100" dir="2700000" algn="tl">
                    <a:srgbClr val="000000">
                      <a:alpha val="43137"/>
                    </a:srgbClr>
                  </a:outerShdw>
                </a:effectLst>
                <a:latin typeface="+mj-lt"/>
              </a:rPr>
              <a:t>28</a:t>
            </a:r>
            <a:r>
              <a:rPr lang="en-US" sz="2800" b="1" dirty="0">
                <a:solidFill>
                  <a:schemeClr val="bg1"/>
                </a:solidFill>
                <a:effectLst>
                  <a:outerShdw blurRad="38100" dist="38100" dir="2700000" algn="tl">
                    <a:srgbClr val="000000">
                      <a:alpha val="43137"/>
                    </a:srgbClr>
                  </a:outerShdw>
                </a:effectLst>
                <a:latin typeface="+mj-lt"/>
              </a:rPr>
              <a:t>  And the heathen shall know that I the LORD do sanctify Israel, </a:t>
            </a:r>
            <a:r>
              <a:rPr lang="en-US" sz="2800" b="1" dirty="0">
                <a:solidFill>
                  <a:srgbClr val="FF9900"/>
                </a:solidFill>
                <a:effectLst>
                  <a:outerShdw blurRad="38100" dist="38100" dir="2700000" algn="tl">
                    <a:srgbClr val="000000">
                      <a:alpha val="43137"/>
                    </a:srgbClr>
                  </a:outerShdw>
                </a:effectLst>
                <a:latin typeface="+mj-lt"/>
              </a:rPr>
              <a:t>when my sanctuary shall be in the midst of them for evermore.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5792" y="576072"/>
            <a:ext cx="8229600" cy="743712"/>
          </a:xfrm>
        </p:spPr>
        <p:txBody>
          <a:bodyPr>
            <a:noAutofit/>
          </a:bodyPr>
          <a:lstStyle/>
          <a:p>
            <a:pPr algn="ctr"/>
            <a:r>
              <a:rPr lang="en-US" sz="4000" b="1" dirty="0">
                <a:solidFill>
                  <a:schemeClr val="bg1"/>
                </a:solidFill>
                <a:latin typeface="Amasis MT Pro" panose="02040504050005020304" pitchFamily="18" charset="0"/>
              </a:rPr>
              <a:t>Zechariah’s Prophecy of Peace</a:t>
            </a:r>
          </a:p>
        </p:txBody>
      </p:sp>
      <p:sp>
        <p:nvSpPr>
          <p:cNvPr id="3" name="Content Placeholder 2"/>
          <p:cNvSpPr>
            <a:spLocks noGrp="1"/>
          </p:cNvSpPr>
          <p:nvPr>
            <p:ph idx="1"/>
          </p:nvPr>
        </p:nvSpPr>
        <p:spPr>
          <a:xfrm>
            <a:off x="1981200" y="1673352"/>
            <a:ext cx="8229600" cy="4389120"/>
          </a:xfrm>
        </p:spPr>
        <p:txBody>
          <a:bodyPr>
            <a:normAutofit/>
          </a:bodyPr>
          <a:lstStyle/>
          <a:p>
            <a:r>
              <a:rPr lang="en-US" b="1" dirty="0" err="1">
                <a:solidFill>
                  <a:schemeClr val="bg1"/>
                </a:solidFill>
              </a:rPr>
              <a:t>Zec</a:t>
            </a:r>
            <a:r>
              <a:rPr lang="en-US" b="1" dirty="0">
                <a:solidFill>
                  <a:schemeClr val="bg1"/>
                </a:solidFill>
              </a:rPr>
              <a:t> 6:12  And speak unto him, saying, Thus </a:t>
            </a:r>
            <a:r>
              <a:rPr lang="en-US" b="1" dirty="0" err="1">
                <a:solidFill>
                  <a:schemeClr val="bg1"/>
                </a:solidFill>
              </a:rPr>
              <a:t>speaketh</a:t>
            </a:r>
            <a:r>
              <a:rPr lang="en-US" b="1" dirty="0">
                <a:solidFill>
                  <a:schemeClr val="bg1"/>
                </a:solidFill>
              </a:rPr>
              <a:t> the LORD of hosts, saying, Behold the man whose name </a:t>
            </a:r>
            <a:r>
              <a:rPr lang="en-US" b="1" i="1" dirty="0">
                <a:solidFill>
                  <a:schemeClr val="bg1"/>
                </a:solidFill>
              </a:rPr>
              <a:t>is The BRANCH; and he shall grow up out of his place, and </a:t>
            </a:r>
            <a:r>
              <a:rPr lang="en-US" b="1" i="1" dirty="0">
                <a:solidFill>
                  <a:srgbClr val="FF9900"/>
                </a:solidFill>
              </a:rPr>
              <a:t>he shall build the temple of the LORD: </a:t>
            </a:r>
          </a:p>
          <a:p>
            <a:r>
              <a:rPr lang="en-US" b="1" dirty="0" err="1">
                <a:solidFill>
                  <a:schemeClr val="bg1"/>
                </a:solidFill>
              </a:rPr>
              <a:t>Zec</a:t>
            </a:r>
            <a:r>
              <a:rPr lang="en-US" b="1" dirty="0">
                <a:solidFill>
                  <a:schemeClr val="bg1"/>
                </a:solidFill>
              </a:rPr>
              <a:t> 6:13  Even </a:t>
            </a:r>
            <a:r>
              <a:rPr lang="en-US" b="1" dirty="0">
                <a:solidFill>
                  <a:srgbClr val="FF9900"/>
                </a:solidFill>
              </a:rPr>
              <a:t>he shall build the temple of the LORD</a:t>
            </a:r>
            <a:r>
              <a:rPr lang="en-US" b="1" dirty="0">
                <a:solidFill>
                  <a:schemeClr val="bg1"/>
                </a:solidFill>
              </a:rPr>
              <a:t>; and he shall bear the glory, </a:t>
            </a:r>
            <a:r>
              <a:rPr lang="en-US" b="1" dirty="0">
                <a:solidFill>
                  <a:srgbClr val="66FF33"/>
                </a:solidFill>
              </a:rPr>
              <a:t>and shall sit and rule upon his throne; and he shall be a priest upon his throne:</a:t>
            </a:r>
            <a:r>
              <a:rPr lang="en-US" b="1" dirty="0">
                <a:solidFill>
                  <a:schemeClr val="bg1"/>
                </a:solidFill>
              </a:rPr>
              <a:t> and </a:t>
            </a:r>
            <a:r>
              <a:rPr lang="en-US" b="1" u="sng" dirty="0">
                <a:solidFill>
                  <a:srgbClr val="FFFF00"/>
                </a:solidFill>
              </a:rPr>
              <a:t>the counsel of peace shall be between them both</a:t>
            </a:r>
            <a:r>
              <a:rPr lang="en-US" b="1" dirty="0">
                <a:solidFill>
                  <a:srgbClr val="FFFF00"/>
                </a:solidFill>
              </a:rPr>
              <a:t>. </a:t>
            </a:r>
          </a:p>
          <a:p>
            <a:endParaRPr lang="en-US" b="1"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A0AC31-B160-09C5-5B93-C1B0CEAB3A11}"/>
              </a:ext>
            </a:extLst>
          </p:cNvPr>
          <p:cNvPicPr>
            <a:picLocks noChangeAspect="1"/>
          </p:cNvPicPr>
          <p:nvPr/>
        </p:nvPicPr>
        <p:blipFill>
          <a:blip r:embed="rId3"/>
          <a:stretch>
            <a:fillRect/>
          </a:stretch>
        </p:blipFill>
        <p:spPr>
          <a:xfrm>
            <a:off x="-48768" y="-82296"/>
            <a:ext cx="12240767" cy="7022592"/>
          </a:xfrm>
          <a:prstGeom prst="rect">
            <a:avLst/>
          </a:prstGeom>
        </p:spPr>
      </p:pic>
      <p:sp>
        <p:nvSpPr>
          <p:cNvPr id="2" name="Title 1"/>
          <p:cNvSpPr>
            <a:spLocks noGrp="1"/>
          </p:cNvSpPr>
          <p:nvPr>
            <p:ph type="title"/>
          </p:nvPr>
        </p:nvSpPr>
        <p:spPr>
          <a:xfrm>
            <a:off x="938784" y="1014984"/>
            <a:ext cx="10040112" cy="591312"/>
          </a:xfrm>
        </p:spPr>
        <p:txBody>
          <a:bodyPr>
            <a:normAutofit fontScale="90000"/>
          </a:bodyPr>
          <a:lstStyle/>
          <a:p>
            <a:pPr algn="ctr"/>
            <a:r>
              <a:rPr lang="en-US" b="1" dirty="0">
                <a:solidFill>
                  <a:srgbClr val="00B0F0"/>
                </a:solidFill>
                <a:effectLst>
                  <a:outerShdw blurRad="38100" dist="38100" dir="2700000" algn="tl">
                    <a:srgbClr val="000000">
                      <a:alpha val="43137"/>
                    </a:srgbClr>
                  </a:outerShdw>
                </a:effectLst>
                <a:latin typeface="Arial Black" panose="020B0A04020102020204" pitchFamily="34" charset="0"/>
              </a:rPr>
              <a:t>Priesthood and Jerusalem Coincide</a:t>
            </a:r>
          </a:p>
        </p:txBody>
      </p:sp>
      <p:sp>
        <p:nvSpPr>
          <p:cNvPr id="3" name="Content Placeholder 2"/>
          <p:cNvSpPr>
            <a:spLocks noGrp="1"/>
          </p:cNvSpPr>
          <p:nvPr>
            <p:ph idx="1"/>
          </p:nvPr>
        </p:nvSpPr>
        <p:spPr>
          <a:xfrm>
            <a:off x="1377696" y="1892808"/>
            <a:ext cx="9820656" cy="4389120"/>
          </a:xfrm>
        </p:spPr>
        <p:txBody>
          <a:bodyPr>
            <a:noAutofit/>
          </a:bodyPr>
          <a:lstStyle/>
          <a:p>
            <a:r>
              <a:rPr lang="en-US" sz="2800" b="1" dirty="0">
                <a:solidFill>
                  <a:schemeClr val="bg1"/>
                </a:solidFill>
                <a:effectLst>
                  <a:outerShdw blurRad="38100" dist="38100" dir="2700000" algn="tl">
                    <a:srgbClr val="000000">
                      <a:alpha val="43137"/>
                    </a:srgbClr>
                  </a:outerShdw>
                </a:effectLst>
                <a:latin typeface="+mj-lt"/>
              </a:rPr>
              <a:t>First mention of Jerusalem in Scripture – </a:t>
            </a:r>
            <a:r>
              <a:rPr lang="en-US" sz="2800" b="1" dirty="0">
                <a:solidFill>
                  <a:srgbClr val="FF00FF"/>
                </a:solidFill>
                <a:effectLst>
                  <a:outerShdw blurRad="38100" dist="38100" dir="2700000" algn="tl">
                    <a:srgbClr val="000000">
                      <a:alpha val="43137"/>
                    </a:srgbClr>
                  </a:outerShdw>
                </a:effectLst>
                <a:latin typeface="+mj-lt"/>
              </a:rPr>
              <a:t>Gen. 14:18</a:t>
            </a:r>
            <a:r>
              <a:rPr lang="en-US" sz="2800" b="1" dirty="0">
                <a:solidFill>
                  <a:schemeClr val="bg1"/>
                </a:solidFill>
                <a:effectLst>
                  <a:outerShdw blurRad="38100" dist="38100" dir="2700000" algn="tl">
                    <a:srgbClr val="000000">
                      <a:alpha val="43137"/>
                    </a:srgbClr>
                  </a:outerShdw>
                </a:effectLst>
                <a:latin typeface="+mj-lt"/>
              </a:rPr>
              <a:t> – as the city of “Salem”</a:t>
            </a:r>
          </a:p>
          <a:p>
            <a:r>
              <a:rPr lang="en-US" sz="2800" b="1" dirty="0">
                <a:solidFill>
                  <a:schemeClr val="bg1"/>
                </a:solidFill>
                <a:effectLst>
                  <a:outerShdw blurRad="38100" dist="38100" dir="2700000" algn="tl">
                    <a:srgbClr val="000000">
                      <a:alpha val="43137"/>
                    </a:srgbClr>
                  </a:outerShdw>
                </a:effectLst>
                <a:latin typeface="+mj-lt"/>
              </a:rPr>
              <a:t>The predominant idea of the city is expounded in </a:t>
            </a:r>
            <a:r>
              <a:rPr lang="en-US" sz="2800" b="1" dirty="0">
                <a:solidFill>
                  <a:srgbClr val="FF00FF"/>
                </a:solidFill>
                <a:effectLst>
                  <a:outerShdw blurRad="38100" dist="38100" dir="2700000" algn="tl">
                    <a:srgbClr val="000000">
                      <a:alpha val="43137"/>
                    </a:srgbClr>
                  </a:outerShdw>
                </a:effectLst>
                <a:latin typeface="+mj-lt"/>
              </a:rPr>
              <a:t>Heb. 7:1-2 </a:t>
            </a:r>
            <a:r>
              <a:rPr lang="en-US" sz="2800" b="1" dirty="0">
                <a:solidFill>
                  <a:schemeClr val="bg1"/>
                </a:solidFill>
                <a:effectLst>
                  <a:outerShdw blurRad="38100" dist="38100" dir="2700000" algn="tl">
                    <a:srgbClr val="000000">
                      <a:alpha val="43137"/>
                    </a:srgbClr>
                  </a:outerShdw>
                </a:effectLst>
                <a:latin typeface="+mj-lt"/>
              </a:rPr>
              <a:t>about </a:t>
            </a:r>
            <a:r>
              <a:rPr lang="en-US" sz="2800" b="1" dirty="0">
                <a:solidFill>
                  <a:srgbClr val="FFFF00"/>
                </a:solidFill>
                <a:latin typeface="+mj-lt"/>
              </a:rPr>
              <a:t>Melchizedek</a:t>
            </a:r>
          </a:p>
          <a:p>
            <a:r>
              <a:rPr lang="en-US" sz="2800" b="1" dirty="0">
                <a:solidFill>
                  <a:schemeClr val="bg1"/>
                </a:solidFill>
                <a:effectLst>
                  <a:outerShdw blurRad="38100" dist="38100" dir="2700000" algn="tl">
                    <a:srgbClr val="000000">
                      <a:alpha val="43137"/>
                    </a:srgbClr>
                  </a:outerShdw>
                </a:effectLst>
                <a:latin typeface="+mj-lt"/>
              </a:rPr>
              <a:t>King of Salem, that is “King of Peace”</a:t>
            </a:r>
          </a:p>
          <a:p>
            <a:r>
              <a:rPr lang="en-US" sz="2800" b="1" dirty="0">
                <a:solidFill>
                  <a:srgbClr val="FFFF00"/>
                </a:solidFill>
                <a:latin typeface="+mj-lt"/>
              </a:rPr>
              <a:t>Peace is the dominating but elusive characteristic of that troubled city</a:t>
            </a:r>
          </a:p>
          <a:p>
            <a:r>
              <a:rPr lang="en-US" sz="2800" b="1" dirty="0">
                <a:solidFill>
                  <a:schemeClr val="bg1"/>
                </a:solidFill>
                <a:effectLst>
                  <a:outerShdw blurRad="38100" dist="38100" dir="2700000" algn="tl">
                    <a:srgbClr val="000000">
                      <a:alpha val="43137"/>
                    </a:srgbClr>
                  </a:outerShdw>
                </a:effectLst>
                <a:latin typeface="+mj-lt"/>
              </a:rPr>
              <a:t>Christ wept as he spoke of her blindness to what he could do for her in that regard </a:t>
            </a:r>
            <a:r>
              <a:rPr lang="en-US" sz="2800" b="1" dirty="0">
                <a:solidFill>
                  <a:srgbClr val="FF00FF"/>
                </a:solidFill>
                <a:effectLst>
                  <a:outerShdw blurRad="38100" dist="38100" dir="2700000" algn="tl">
                    <a:srgbClr val="000000">
                      <a:alpha val="43137"/>
                    </a:srgbClr>
                  </a:outerShdw>
                </a:effectLst>
                <a:latin typeface="+mj-lt"/>
              </a:rPr>
              <a:t>Luke 19:42</a:t>
            </a:r>
          </a:p>
          <a:p>
            <a:r>
              <a:rPr lang="en-US" sz="2800" b="1" dirty="0">
                <a:solidFill>
                  <a:srgbClr val="FF00FF"/>
                </a:solidFill>
                <a:effectLst>
                  <a:outerShdw blurRad="38100" dist="38100" dir="2700000" algn="tl">
                    <a:srgbClr val="000000">
                      <a:alpha val="43137"/>
                    </a:srgbClr>
                  </a:outerShdw>
                </a:effectLst>
                <a:latin typeface="+mj-lt"/>
              </a:rPr>
              <a:t>John 14:27 </a:t>
            </a:r>
            <a:r>
              <a:rPr lang="en-US" sz="2800" b="1" dirty="0">
                <a:solidFill>
                  <a:schemeClr val="bg1"/>
                </a:solidFill>
                <a:effectLst>
                  <a:outerShdw blurRad="38100" dist="38100" dir="2700000" algn="tl">
                    <a:srgbClr val="000000">
                      <a:alpha val="43137"/>
                    </a:srgbClr>
                  </a:outerShdw>
                </a:effectLst>
                <a:latin typeface="+mj-lt"/>
              </a:rPr>
              <a:t>– Jesus offers us that peace today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EF93B-16F3-2248-209F-67534F56E3A0}"/>
              </a:ext>
            </a:extLst>
          </p:cNvPr>
          <p:cNvSpPr>
            <a:spLocks noGrp="1"/>
          </p:cNvSpPr>
          <p:nvPr>
            <p:ph type="title"/>
          </p:nvPr>
        </p:nvSpPr>
        <p:spPr>
          <a:xfrm>
            <a:off x="657308" y="212208"/>
            <a:ext cx="10515600" cy="389845"/>
          </a:xfrm>
        </p:spPr>
        <p:txBody>
          <a:bodyPr>
            <a:noAutofit/>
          </a:bodyPr>
          <a:lstStyle/>
          <a:p>
            <a:pPr algn="ctr"/>
            <a:r>
              <a:rPr lang="en-AU" sz="3200" b="1" dirty="0">
                <a:solidFill>
                  <a:srgbClr val="FF0000"/>
                </a:solidFill>
                <a:latin typeface="Amasis MT Pro" panose="02040504050005020304" pitchFamily="18" charset="0"/>
              </a:rPr>
              <a:t>Degrees of Holiness?</a:t>
            </a:r>
            <a:endParaRPr lang="en-US" sz="3200" b="1" dirty="0">
              <a:solidFill>
                <a:srgbClr val="FF0000"/>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C61A1D1F-23AD-54AE-DEBA-FF2C3EC10576}"/>
              </a:ext>
            </a:extLst>
          </p:cNvPr>
          <p:cNvSpPr>
            <a:spLocks noGrp="1"/>
          </p:cNvSpPr>
          <p:nvPr>
            <p:ph idx="1"/>
          </p:nvPr>
        </p:nvSpPr>
        <p:spPr>
          <a:xfrm>
            <a:off x="184404" y="711637"/>
            <a:ext cx="7232904" cy="5161979"/>
          </a:xfrm>
        </p:spPr>
        <p:txBody>
          <a:bodyPr>
            <a:normAutofit/>
          </a:bodyPr>
          <a:lstStyle/>
          <a:p>
            <a:pPr marL="0" marR="0" indent="0" algn="l" rtl="0">
              <a:buNone/>
            </a:pPr>
            <a:r>
              <a:rPr lang="en-US" sz="2000" b="1" i="0" u="none" strike="noStrike" baseline="0" dirty="0">
                <a:solidFill>
                  <a:schemeClr val="bg1"/>
                </a:solidFill>
                <a:latin typeface="Verdana" panose="020B0604030504040204" pitchFamily="34" charset="0"/>
              </a:rPr>
              <a:t>Eze 44:10  </a:t>
            </a:r>
            <a:r>
              <a:rPr lang="en-US" sz="2000" b="0" i="0" u="none" strike="noStrike" baseline="0" dirty="0">
                <a:solidFill>
                  <a:schemeClr val="bg1"/>
                </a:solidFill>
                <a:latin typeface="Verdana" panose="020B0604030504040204" pitchFamily="34" charset="0"/>
              </a:rPr>
              <a:t>And </a:t>
            </a:r>
            <a:r>
              <a:rPr lang="en-US" sz="2000" b="1" i="0" u="none" strike="noStrike" baseline="0" dirty="0">
                <a:solidFill>
                  <a:srgbClr val="FF9900"/>
                </a:solidFill>
                <a:latin typeface="Verdana" panose="020B0604030504040204" pitchFamily="34" charset="0"/>
              </a:rPr>
              <a:t>the Levites </a:t>
            </a:r>
            <a:r>
              <a:rPr lang="en-US" sz="2000" b="0" i="0" u="none" strike="noStrike" baseline="0" dirty="0">
                <a:solidFill>
                  <a:schemeClr val="bg1"/>
                </a:solidFill>
                <a:latin typeface="Verdana" panose="020B0604030504040204" pitchFamily="34" charset="0"/>
              </a:rPr>
              <a:t>that are gone away far from me, when Israel went astray, which went astray away from me after their idols; </a:t>
            </a:r>
            <a:r>
              <a:rPr lang="en-US" sz="2000" b="1" i="0" u="sng" strike="noStrike" baseline="0" dirty="0">
                <a:solidFill>
                  <a:srgbClr val="FF9900"/>
                </a:solidFill>
                <a:latin typeface="Verdana" panose="020B0604030504040204" pitchFamily="34" charset="0"/>
              </a:rPr>
              <a:t>they shall even bear their iniquity.</a:t>
            </a:r>
            <a:r>
              <a:rPr lang="en-US" sz="2000" b="0" i="0" u="none" strike="noStrike" baseline="0" dirty="0">
                <a:solidFill>
                  <a:schemeClr val="bg1"/>
                </a:solidFill>
                <a:latin typeface="Verdana" panose="020B0604030504040204" pitchFamily="34" charset="0"/>
              </a:rPr>
              <a:t> </a:t>
            </a:r>
          </a:p>
          <a:p>
            <a:pPr marL="0" marR="0" indent="0" algn="l" rtl="0">
              <a:buNone/>
            </a:pPr>
            <a:r>
              <a:rPr lang="en-US" sz="2000" b="1" i="0" u="none" strike="noStrike" baseline="0" dirty="0">
                <a:solidFill>
                  <a:schemeClr val="bg1"/>
                </a:solidFill>
                <a:latin typeface="Verdana" panose="020B0604030504040204" pitchFamily="34" charset="0"/>
              </a:rPr>
              <a:t>11</a:t>
            </a:r>
            <a:r>
              <a:rPr lang="en-US" sz="2000" b="0" i="0" u="none" strike="noStrike" baseline="0" dirty="0">
                <a:solidFill>
                  <a:schemeClr val="bg1"/>
                </a:solidFill>
                <a:latin typeface="Verdana" panose="020B0604030504040204" pitchFamily="34" charset="0"/>
              </a:rPr>
              <a:t>  Yet </a:t>
            </a:r>
            <a:r>
              <a:rPr lang="en-US" sz="2000" b="1" i="0" u="none" strike="noStrike" baseline="0" dirty="0">
                <a:solidFill>
                  <a:srgbClr val="FF9900"/>
                </a:solidFill>
                <a:latin typeface="Verdana" panose="020B0604030504040204" pitchFamily="34" charset="0"/>
              </a:rPr>
              <a:t>they shall be ministers in my sanctuary</a:t>
            </a:r>
            <a:r>
              <a:rPr lang="en-US" sz="2000" b="0" i="0" u="none" strike="noStrike" baseline="0" dirty="0">
                <a:solidFill>
                  <a:schemeClr val="bg1"/>
                </a:solidFill>
                <a:latin typeface="Verdana" panose="020B0604030504040204" pitchFamily="34" charset="0"/>
              </a:rPr>
              <a:t>, </a:t>
            </a:r>
            <a:r>
              <a:rPr lang="en-US" sz="2000" b="1" i="1" u="none" strike="noStrike" baseline="0" dirty="0">
                <a:solidFill>
                  <a:srgbClr val="FF9900"/>
                </a:solidFill>
                <a:latin typeface="Verdana" panose="020B0604030504040204" pitchFamily="34" charset="0"/>
              </a:rPr>
              <a:t>having</a:t>
            </a:r>
            <a:r>
              <a:rPr lang="en-US" sz="2000" b="1" i="0" u="none" strike="noStrike" baseline="0" dirty="0">
                <a:solidFill>
                  <a:srgbClr val="FF9900"/>
                </a:solidFill>
                <a:latin typeface="Verdana" panose="020B0604030504040204" pitchFamily="34" charset="0"/>
              </a:rPr>
              <a:t> charge at the gates of the house</a:t>
            </a:r>
            <a:r>
              <a:rPr lang="en-US" sz="2000" b="0" i="0" u="none" strike="noStrike" baseline="0" dirty="0">
                <a:solidFill>
                  <a:schemeClr val="bg1"/>
                </a:solidFill>
                <a:latin typeface="Verdana" panose="020B0604030504040204" pitchFamily="34" charset="0"/>
              </a:rPr>
              <a:t>, and </a:t>
            </a:r>
            <a:r>
              <a:rPr lang="en-US" sz="2000" b="1" i="0" u="none" strike="noStrike" baseline="0" dirty="0">
                <a:solidFill>
                  <a:srgbClr val="FF9900"/>
                </a:solidFill>
                <a:latin typeface="Verdana" panose="020B0604030504040204" pitchFamily="34" charset="0"/>
              </a:rPr>
              <a:t>ministering to the house</a:t>
            </a:r>
            <a:r>
              <a:rPr lang="en-US" sz="2000" b="0" i="0" u="none" strike="noStrike" baseline="0" dirty="0">
                <a:solidFill>
                  <a:schemeClr val="bg1"/>
                </a:solidFill>
                <a:latin typeface="Verdana" panose="020B0604030504040204" pitchFamily="34" charset="0"/>
              </a:rPr>
              <a:t>: they </a:t>
            </a:r>
            <a:r>
              <a:rPr lang="en-US" sz="2000" b="1" i="0" u="none" strike="noStrike" baseline="0" dirty="0">
                <a:solidFill>
                  <a:srgbClr val="FF9900"/>
                </a:solidFill>
                <a:latin typeface="Verdana" panose="020B0604030504040204" pitchFamily="34" charset="0"/>
              </a:rPr>
              <a:t>shall slay the burnt offering</a:t>
            </a:r>
            <a:r>
              <a:rPr lang="en-US" sz="2000" b="0" i="0" u="none" strike="noStrike" baseline="0" dirty="0">
                <a:solidFill>
                  <a:schemeClr val="bg1"/>
                </a:solidFill>
                <a:latin typeface="Verdana" panose="020B0604030504040204" pitchFamily="34" charset="0"/>
              </a:rPr>
              <a:t> </a:t>
            </a:r>
            <a:r>
              <a:rPr lang="en-US" sz="2000" b="1" i="0" u="none" strike="noStrike" baseline="0" dirty="0">
                <a:solidFill>
                  <a:srgbClr val="FF9900"/>
                </a:solidFill>
                <a:latin typeface="Verdana" panose="020B0604030504040204" pitchFamily="34" charset="0"/>
              </a:rPr>
              <a:t>and the sacrifice for the people</a:t>
            </a:r>
            <a:r>
              <a:rPr lang="en-US" sz="2000" b="0" i="0" u="none" strike="noStrike" baseline="0" dirty="0">
                <a:solidFill>
                  <a:schemeClr val="bg1"/>
                </a:solidFill>
                <a:latin typeface="Verdana" panose="020B0604030504040204" pitchFamily="34" charset="0"/>
              </a:rPr>
              <a:t>, and </a:t>
            </a:r>
            <a:r>
              <a:rPr lang="en-US" sz="2000" b="1" i="0" u="none" strike="noStrike" baseline="0" dirty="0">
                <a:solidFill>
                  <a:srgbClr val="FFFF00"/>
                </a:solidFill>
                <a:latin typeface="Verdana" panose="020B0604030504040204" pitchFamily="34" charset="0"/>
              </a:rPr>
              <a:t>they shall stand before them (the people) to minister unto them</a:t>
            </a:r>
            <a:r>
              <a:rPr lang="en-US" sz="2000" b="0" i="0" u="none" strike="noStrike" baseline="0" dirty="0">
                <a:solidFill>
                  <a:schemeClr val="bg1"/>
                </a:solidFill>
                <a:latin typeface="Verdana" panose="020B0604030504040204" pitchFamily="34" charset="0"/>
              </a:rPr>
              <a:t>. </a:t>
            </a:r>
          </a:p>
        </p:txBody>
      </p:sp>
      <p:sp>
        <p:nvSpPr>
          <p:cNvPr id="6" name="TextBox 5">
            <a:extLst>
              <a:ext uri="{FF2B5EF4-FFF2-40B4-BE49-F238E27FC236}">
                <a16:creationId xmlns:a16="http://schemas.microsoft.com/office/drawing/2014/main" id="{8D6EE437-9317-9F5B-C001-86BDEC2B5814}"/>
              </a:ext>
            </a:extLst>
          </p:cNvPr>
          <p:cNvSpPr txBox="1"/>
          <p:nvPr/>
        </p:nvSpPr>
        <p:spPr>
          <a:xfrm>
            <a:off x="208390" y="4878828"/>
            <a:ext cx="11617452" cy="1631216"/>
          </a:xfrm>
          <a:prstGeom prst="rect">
            <a:avLst/>
          </a:prstGeom>
          <a:noFill/>
        </p:spPr>
        <p:txBody>
          <a:bodyPr wrap="square">
            <a:spAutoFit/>
          </a:bodyPr>
          <a:lstStyle/>
          <a:p>
            <a:pPr marL="0" marR="0" indent="0" algn="l" rtl="0">
              <a:buNone/>
            </a:pPr>
            <a:r>
              <a:rPr lang="en-US" sz="2000" b="1" i="0" u="none" strike="noStrike" baseline="0" dirty="0">
                <a:solidFill>
                  <a:schemeClr val="bg1"/>
                </a:solidFill>
                <a:latin typeface="Verdana" panose="020B0604030504040204" pitchFamily="34" charset="0"/>
              </a:rPr>
              <a:t>13</a:t>
            </a:r>
            <a:r>
              <a:rPr lang="en-US" sz="2000" b="0" i="0" u="none" strike="noStrike" baseline="0" dirty="0">
                <a:solidFill>
                  <a:schemeClr val="bg1"/>
                </a:solidFill>
                <a:latin typeface="Verdana" panose="020B0604030504040204" pitchFamily="34" charset="0"/>
              </a:rPr>
              <a:t>  And </a:t>
            </a:r>
            <a:r>
              <a:rPr lang="en-US" sz="2000" b="1" i="0" u="none" strike="noStrike" baseline="0" dirty="0">
                <a:solidFill>
                  <a:schemeClr val="bg1"/>
                </a:solidFill>
                <a:latin typeface="Verdana" panose="020B0604030504040204" pitchFamily="34" charset="0"/>
              </a:rPr>
              <a:t>they shall not come near unto me, to do the office of a priest unto me, nor to come near to any of my holy things</a:t>
            </a:r>
            <a:r>
              <a:rPr lang="en-US" sz="2000" b="1" i="0" u="sng" strike="noStrike" baseline="0" dirty="0">
                <a:solidFill>
                  <a:srgbClr val="FF0000"/>
                </a:solidFill>
                <a:latin typeface="Verdana" panose="020B0604030504040204" pitchFamily="34" charset="0"/>
              </a:rPr>
              <a:t>, in the most holy </a:t>
            </a:r>
            <a:r>
              <a:rPr lang="en-US" sz="2000" b="1" i="1" u="sng" strike="noStrike" baseline="0" dirty="0">
                <a:solidFill>
                  <a:srgbClr val="FF0000"/>
                </a:solidFill>
                <a:latin typeface="Verdana" panose="020B0604030504040204" pitchFamily="34" charset="0"/>
              </a:rPr>
              <a:t>place</a:t>
            </a:r>
            <a:r>
              <a:rPr lang="en-US" sz="2000" b="0" i="1" u="none" strike="noStrike" baseline="0" dirty="0">
                <a:solidFill>
                  <a:schemeClr val="bg1"/>
                </a:solidFill>
                <a:latin typeface="Verdana" panose="020B0604030504040204" pitchFamily="34" charset="0"/>
              </a:rPr>
              <a:t>:</a:t>
            </a:r>
            <a:r>
              <a:rPr lang="en-US" sz="2000" b="0" i="0" u="none" strike="noStrike" baseline="0" dirty="0">
                <a:solidFill>
                  <a:schemeClr val="bg1"/>
                </a:solidFill>
                <a:latin typeface="Verdana" panose="020B0604030504040204" pitchFamily="34" charset="0"/>
              </a:rPr>
              <a:t> but they shall bear their shame, and their abominations which they have committed. </a:t>
            </a:r>
          </a:p>
          <a:p>
            <a:pPr marL="0" marR="0" indent="0" algn="l" rtl="0">
              <a:buNone/>
            </a:pPr>
            <a:r>
              <a:rPr lang="en-US" sz="2000" b="1" i="0" u="none" strike="noStrike" baseline="0" dirty="0">
                <a:solidFill>
                  <a:schemeClr val="bg1"/>
                </a:solidFill>
                <a:latin typeface="Verdana" panose="020B0604030504040204" pitchFamily="34" charset="0"/>
              </a:rPr>
              <a:t>14</a:t>
            </a:r>
            <a:r>
              <a:rPr lang="en-US" sz="2000" b="0" i="0" u="none" strike="noStrike" baseline="0" dirty="0">
                <a:solidFill>
                  <a:schemeClr val="bg1"/>
                </a:solidFill>
                <a:latin typeface="Verdana" panose="020B0604030504040204" pitchFamily="34" charset="0"/>
              </a:rPr>
              <a:t>  </a:t>
            </a:r>
            <a:r>
              <a:rPr lang="en-US" sz="2000" b="1" i="0" u="none" strike="noStrike" baseline="0" dirty="0">
                <a:solidFill>
                  <a:srgbClr val="FF9900"/>
                </a:solidFill>
                <a:latin typeface="Verdana" panose="020B0604030504040204" pitchFamily="34" charset="0"/>
              </a:rPr>
              <a:t>But I will make them keepers of the charge of the house, for all the service thereof, and for all that shall be done therein.</a:t>
            </a:r>
            <a:r>
              <a:rPr lang="en-US" sz="2000" b="0" i="0" u="none" strike="noStrike" baseline="0" dirty="0">
                <a:solidFill>
                  <a:schemeClr val="bg1"/>
                </a:solidFill>
                <a:latin typeface="Verdana" panose="020B0604030504040204" pitchFamily="34" charset="0"/>
              </a:rPr>
              <a:t> </a:t>
            </a:r>
            <a:endParaRPr lang="en-US" sz="3200" dirty="0">
              <a:solidFill>
                <a:schemeClr val="bg1"/>
              </a:solidFill>
            </a:endParaRPr>
          </a:p>
        </p:txBody>
      </p:sp>
      <p:pic>
        <p:nvPicPr>
          <p:cNvPr id="4" name="Picture 3">
            <a:extLst>
              <a:ext uri="{FF2B5EF4-FFF2-40B4-BE49-F238E27FC236}">
                <a16:creationId xmlns:a16="http://schemas.microsoft.com/office/drawing/2014/main" id="{325A7D0B-D05A-FDFA-A2F8-293E13BF0BCB}"/>
              </a:ext>
            </a:extLst>
          </p:cNvPr>
          <p:cNvPicPr>
            <a:picLocks noChangeAspect="1"/>
          </p:cNvPicPr>
          <p:nvPr/>
        </p:nvPicPr>
        <p:blipFill>
          <a:blip r:embed="rId2"/>
          <a:stretch>
            <a:fillRect/>
          </a:stretch>
        </p:blipFill>
        <p:spPr>
          <a:xfrm>
            <a:off x="7303008" y="795528"/>
            <a:ext cx="4704588" cy="2803834"/>
          </a:xfrm>
          <a:prstGeom prst="rect">
            <a:avLst/>
          </a:prstGeom>
          <a:effectLst>
            <a:softEdge rad="63500"/>
          </a:effectLst>
        </p:spPr>
      </p:pic>
      <p:sp>
        <p:nvSpPr>
          <p:cNvPr id="7" name="TextBox 6">
            <a:extLst>
              <a:ext uri="{FF2B5EF4-FFF2-40B4-BE49-F238E27FC236}">
                <a16:creationId xmlns:a16="http://schemas.microsoft.com/office/drawing/2014/main" id="{4C335A37-65C5-3CD2-D585-6D6B1118C71E}"/>
              </a:ext>
            </a:extLst>
          </p:cNvPr>
          <p:cNvSpPr txBox="1"/>
          <p:nvPr/>
        </p:nvSpPr>
        <p:spPr>
          <a:xfrm>
            <a:off x="184404" y="3759142"/>
            <a:ext cx="11823192" cy="9233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12</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sz="20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Because they ministered unto them before their idols, and caused the house of Israel to fall into iniquity</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sz="2000" b="1" i="0" u="sng" strike="noStrike" kern="1200" cap="none" spc="0" normalizeH="0" baseline="0" noProof="0" dirty="0">
                <a:ln>
                  <a:noFill/>
                </a:ln>
                <a:solidFill>
                  <a:srgbClr val="CCFF66"/>
                </a:solidFill>
                <a:effectLst>
                  <a:outerShdw blurRad="38100" dist="38100" dir="2700000" algn="tl">
                    <a:srgbClr val="000000">
                      <a:alpha val="43137"/>
                    </a:srgbClr>
                  </a:outerShdw>
                </a:effectLst>
                <a:uLnTx/>
                <a:uFillTx/>
                <a:latin typeface="Verdana" panose="020B0604030504040204" pitchFamily="34" charset="0"/>
                <a:ea typeface="+mn-ea"/>
                <a:cs typeface="+mn-cs"/>
              </a:rPr>
              <a:t>therefore have I lifted up mine hand against them</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saith the Lord GOD, and they shall bear their iniquity. </a:t>
            </a:r>
          </a:p>
        </p:txBody>
      </p:sp>
    </p:spTree>
    <p:extLst>
      <p:ext uri="{BB962C8B-B14F-4D97-AF65-F5344CB8AC3E}">
        <p14:creationId xmlns:p14="http://schemas.microsoft.com/office/powerpoint/2010/main" val="945657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52E8-3204-365C-061D-237DA0033C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A691C8-4E24-6087-6A0A-E6E6A97F5F73}"/>
              </a:ext>
            </a:extLst>
          </p:cNvPr>
          <p:cNvSpPr>
            <a:spLocks noGrp="1"/>
          </p:cNvSpPr>
          <p:nvPr>
            <p:ph idx="1"/>
          </p:nvPr>
        </p:nvSpPr>
        <p:spPr>
          <a:xfrm>
            <a:off x="265474" y="1892808"/>
            <a:ext cx="11650980" cy="4828032"/>
          </a:xfrm>
        </p:spPr>
        <p:txBody>
          <a:bodyPr>
            <a:normAutofit fontScale="92500" lnSpcReduction="10000"/>
          </a:bodyPr>
          <a:lstStyle/>
          <a:p>
            <a:pPr marL="0" marR="0">
              <a:lnSpc>
                <a:spcPct val="120000"/>
              </a:lnSpc>
              <a:spcBef>
                <a:spcPts val="0"/>
              </a:spcBef>
              <a:spcAft>
                <a:spcPts val="800"/>
              </a:spcAft>
            </a:pPr>
            <a:r>
              <a:rPr lang="en-US" sz="2000" b="1" u="sng" kern="10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“THOSE WHOM HE WOULD CAUSE TO DRAW NEAR TO HIMSELF!”</a:t>
            </a:r>
            <a:endParaRPr lang="en-US" sz="2000" u="sng" kern="100"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20000"/>
              </a:lnSpc>
              <a:spcBef>
                <a:spcPts val="300"/>
              </a:spcBef>
              <a:spcAft>
                <a:spcPts val="300"/>
              </a:spcAft>
              <a:buNone/>
            </a:pPr>
            <a:endParaRPr lang="en-AU" sz="2000" b="1" dirty="0">
              <a:solidFill>
                <a:schemeClr val="bg1"/>
              </a:solidFill>
              <a:effectLst/>
              <a:highlight>
                <a:srgbClr val="FF0000"/>
              </a:highlight>
              <a:latin typeface="Arial" panose="020B0604020202020204" pitchFamily="34" charset="0"/>
              <a:ea typeface="Calibri" panose="020F0502020204030204" pitchFamily="34" charset="0"/>
              <a:cs typeface="Verdana" panose="020B0604030504040204" pitchFamily="34" charset="0"/>
            </a:endParaRPr>
          </a:p>
          <a:p>
            <a:pPr marL="0" marR="0" indent="0">
              <a:lnSpc>
                <a:spcPct val="120000"/>
              </a:lnSpc>
              <a:spcBef>
                <a:spcPts val="300"/>
              </a:spcBef>
              <a:spcAft>
                <a:spcPts val="300"/>
              </a:spcAft>
              <a:buNone/>
            </a:pPr>
            <a:endParaRPr lang="en-AU" sz="2000" b="1" dirty="0">
              <a:solidFill>
                <a:schemeClr val="bg1"/>
              </a:solidFill>
              <a:highlight>
                <a:srgbClr val="FF0000"/>
              </a:highlight>
              <a:latin typeface="Arial" panose="020B0604020202020204" pitchFamily="34" charset="0"/>
              <a:ea typeface="Calibri" panose="020F0502020204030204" pitchFamily="34" charset="0"/>
              <a:cs typeface="Verdana" panose="020B0604030504040204" pitchFamily="34" charset="0"/>
            </a:endParaRPr>
          </a:p>
          <a:p>
            <a:pPr marL="0" marR="0" indent="0">
              <a:lnSpc>
                <a:spcPct val="120000"/>
              </a:lnSpc>
              <a:spcBef>
                <a:spcPts val="300"/>
              </a:spcBef>
              <a:spcAft>
                <a:spcPts val="300"/>
              </a:spcAft>
              <a:buNone/>
            </a:pPr>
            <a:endParaRPr lang="en-AU" sz="2000" b="1" dirty="0">
              <a:solidFill>
                <a:schemeClr val="bg1"/>
              </a:solidFill>
              <a:effectLst/>
              <a:highlight>
                <a:srgbClr val="FF0000"/>
              </a:highlight>
              <a:latin typeface="Arial" panose="020B0604020202020204" pitchFamily="34" charset="0"/>
              <a:ea typeface="Calibri" panose="020F0502020204030204" pitchFamily="34" charset="0"/>
              <a:cs typeface="Verdana" panose="020B0604030504040204" pitchFamily="34" charset="0"/>
            </a:endParaRPr>
          </a:p>
          <a:p>
            <a:pPr marL="0" marR="0" indent="0">
              <a:lnSpc>
                <a:spcPct val="120000"/>
              </a:lnSpc>
              <a:spcBef>
                <a:spcPts val="300"/>
              </a:spcBef>
              <a:spcAft>
                <a:spcPts val="300"/>
              </a:spcAft>
              <a:buNone/>
            </a:pPr>
            <a:r>
              <a:rPr lang="x-none" sz="2000" b="1" dirty="0">
                <a:solidFill>
                  <a:schemeClr val="bg1"/>
                </a:solidFill>
                <a:effectLst/>
                <a:highlight>
                  <a:srgbClr val="FF0000"/>
                </a:highlight>
                <a:latin typeface="Arial" panose="020B0604020202020204" pitchFamily="34" charset="0"/>
                <a:ea typeface="Calibri" panose="020F0502020204030204" pitchFamily="34" charset="0"/>
                <a:cs typeface="Verdana" panose="020B0604030504040204" pitchFamily="34" charset="0"/>
              </a:rPr>
              <a:t>2</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they rose up before Moses, with certain of the children of Israel, two hundred and fifty princes of the assembly, famous in the congregation, men of renown: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lnSpc>
                <a:spcPct val="120000"/>
              </a:lnSpc>
              <a:spcBef>
                <a:spcPts val="300"/>
              </a:spcBef>
              <a:spcAft>
                <a:spcPts val="300"/>
              </a:spcAft>
              <a:buNone/>
            </a:pPr>
            <a:r>
              <a:rPr lang="x-none" sz="2000" dirty="0">
                <a:solidFill>
                  <a:schemeClr val="bg1"/>
                </a:solidFill>
                <a:effectLst/>
                <a:highlight>
                  <a:srgbClr val="FF0000"/>
                </a:highlight>
                <a:latin typeface="Arial" panose="020B0604020202020204" pitchFamily="34" charset="0"/>
                <a:ea typeface="Calibri" panose="020F0502020204030204" pitchFamily="34" charset="0"/>
                <a:cs typeface="Verdana" panose="020B0604030504040204" pitchFamily="34" charset="0"/>
              </a:rPr>
              <a:t>3</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they gathered themselves together against Moses and against Aaron, and said unto them, </a:t>
            </a:r>
            <a:r>
              <a:rPr lang="x-none" sz="20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Ye take</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too much upon you, </a:t>
            </a:r>
            <a:r>
              <a:rPr lang="x-none" sz="2000" b="1" i="1" u="sng" dirty="0">
                <a:solidFill>
                  <a:schemeClr val="bg1"/>
                </a:solidFill>
                <a:effectLst/>
                <a:latin typeface="Arial" panose="020B0604020202020204" pitchFamily="34" charset="0"/>
                <a:ea typeface="Calibri" panose="020F0502020204030204" pitchFamily="34" charset="0"/>
                <a:cs typeface="Verdana" panose="020B0604030504040204" pitchFamily="34" charset="0"/>
              </a:rPr>
              <a:t>seeing all the congregation are holy, every one of them, and the LORD is among them:</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000" u="sng" dirty="0">
                <a:solidFill>
                  <a:schemeClr val="bg1"/>
                </a:solidFill>
                <a:effectLst/>
                <a:latin typeface="Arial" panose="020B0604020202020204" pitchFamily="34" charset="0"/>
                <a:ea typeface="Calibri" panose="020F0502020204030204" pitchFamily="34" charset="0"/>
                <a:cs typeface="Verdana" panose="020B0604030504040204" pitchFamily="34" charset="0"/>
              </a:rPr>
              <a:t>wherefore then lift ye up yourselves above the congregation</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of the LORD? </a:t>
            </a:r>
            <a:endParaRPr lang="en-US" sz="2000" dirty="0">
              <a:solidFill>
                <a:schemeClr val="bg1"/>
              </a:solidFill>
              <a:latin typeface="Verdana" panose="020B0604030504040204" pitchFamily="34" charset="0"/>
              <a:ea typeface="Calibri" panose="020F0502020204030204" pitchFamily="34" charset="0"/>
              <a:cs typeface="Verdana" panose="020B0604030504040204" pitchFamily="34" charset="0"/>
            </a:endParaRPr>
          </a:p>
          <a:p>
            <a:pPr marL="0" marR="0" indent="0">
              <a:lnSpc>
                <a:spcPct val="120000"/>
              </a:lnSpc>
              <a:spcBef>
                <a:spcPts val="300"/>
              </a:spcBef>
              <a:spcAft>
                <a:spcPts val="300"/>
              </a:spcAft>
              <a:buNone/>
            </a:pPr>
            <a:r>
              <a:rPr lang="x-none" sz="2000" dirty="0">
                <a:solidFill>
                  <a:schemeClr val="bg1"/>
                </a:solidFill>
                <a:effectLst/>
                <a:highlight>
                  <a:srgbClr val="FF0000"/>
                </a:highlight>
                <a:latin typeface="Arial" panose="020B0604020202020204" pitchFamily="34" charset="0"/>
                <a:ea typeface="Calibri" panose="020F0502020204030204" pitchFamily="34" charset="0"/>
                <a:cs typeface="Verdana" panose="020B0604030504040204" pitchFamily="34" charset="0"/>
              </a:rPr>
              <a:t>4</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when Moses heard </a:t>
            </a:r>
            <a:r>
              <a:rPr lang="x-none" sz="20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it,</a:t>
            </a:r>
            <a:r>
              <a:rPr lang="x-none" sz="20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he fell upon his face: </a:t>
            </a:r>
            <a:endParaRPr lang="en-US" sz="20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lnSpc>
                <a:spcPct val="120000"/>
              </a:lnSpc>
              <a:spcBef>
                <a:spcPts val="0"/>
              </a:spcBef>
              <a:spcAft>
                <a:spcPts val="800"/>
              </a:spcAft>
              <a:buNone/>
            </a:pPr>
            <a:r>
              <a:rPr lang="en-US" sz="2000" kern="100" dirty="0">
                <a:solidFill>
                  <a:schemeClr val="bg1"/>
                </a:solidFill>
                <a:effectLst/>
                <a:highlight>
                  <a:srgbClr val="FF0000"/>
                </a:highlight>
                <a:latin typeface="Arial" panose="020B0604020202020204" pitchFamily="34" charset="0"/>
                <a:ea typeface="Calibri" panose="020F0502020204030204" pitchFamily="34" charset="0"/>
                <a:cs typeface="Times New Roman" panose="02020603050405020304" pitchFamily="18" charset="0"/>
              </a:rPr>
              <a:t>5</a:t>
            </a:r>
            <a:r>
              <a:rPr lang="en-US" sz="20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And he </a:t>
            </a:r>
            <a:r>
              <a:rPr lang="en-US" sz="2000" kern="1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spake</a:t>
            </a:r>
            <a:r>
              <a:rPr lang="en-US" sz="20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unto Korah and unto all his company, saying, Even to morrow the </a:t>
            </a:r>
            <a:r>
              <a:rPr lang="en-US" sz="2000" b="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LORD will shew who </a:t>
            </a:r>
            <a:r>
              <a:rPr lang="en-US" sz="2000" b="1" i="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are</a:t>
            </a:r>
            <a:r>
              <a:rPr lang="en-US" sz="2000" b="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his, and </a:t>
            </a:r>
            <a:r>
              <a:rPr lang="en-US" sz="2000" b="1" i="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who is</a:t>
            </a:r>
            <a:r>
              <a:rPr lang="en-US" sz="2000" b="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holy; and will cause </a:t>
            </a:r>
            <a:r>
              <a:rPr lang="en-US" sz="2000" b="1" i="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him</a:t>
            </a:r>
            <a:r>
              <a:rPr lang="en-US" sz="2000" b="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to come near unto him: even </a:t>
            </a:r>
            <a:r>
              <a:rPr lang="en-US" sz="2000" b="1" i="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him</a:t>
            </a:r>
            <a:r>
              <a:rPr lang="en-US" sz="2000" b="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a:t>
            </a:r>
            <a:r>
              <a:rPr lang="en-US" sz="2000" b="1" u="sng"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whom he hath chosen will he cause to come near unto him</a:t>
            </a:r>
            <a:r>
              <a:rPr lang="en-US" sz="2000" b="1" u="sng" kern="10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2000"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464133D-2DAC-E5F2-D554-BD4F2033DBC5}"/>
              </a:ext>
            </a:extLst>
          </p:cNvPr>
          <p:cNvPicPr>
            <a:picLocks noChangeAspect="1"/>
          </p:cNvPicPr>
          <p:nvPr/>
        </p:nvPicPr>
        <p:blipFill>
          <a:blip r:embed="rId2"/>
          <a:stretch>
            <a:fillRect/>
          </a:stretch>
        </p:blipFill>
        <p:spPr>
          <a:xfrm>
            <a:off x="9082198" y="15106"/>
            <a:ext cx="3138957" cy="3304165"/>
          </a:xfrm>
          <a:prstGeom prst="rect">
            <a:avLst/>
          </a:prstGeom>
          <a:effectLst>
            <a:softEdge rad="127000"/>
          </a:effectLst>
        </p:spPr>
      </p:pic>
      <p:sp>
        <p:nvSpPr>
          <p:cNvPr id="6" name="TextBox 5">
            <a:extLst>
              <a:ext uri="{FF2B5EF4-FFF2-40B4-BE49-F238E27FC236}">
                <a16:creationId xmlns:a16="http://schemas.microsoft.com/office/drawing/2014/main" id="{486A0AEB-F719-1AD7-8A83-6BE0B9E1239B}"/>
              </a:ext>
            </a:extLst>
          </p:cNvPr>
          <p:cNvSpPr txBox="1"/>
          <p:nvPr/>
        </p:nvSpPr>
        <p:spPr>
          <a:xfrm>
            <a:off x="259776" y="365125"/>
            <a:ext cx="8778240" cy="1381147"/>
          </a:xfrm>
          <a:prstGeom prst="rect">
            <a:avLst/>
          </a:prstGeom>
          <a:noFill/>
        </p:spPr>
        <p:txBody>
          <a:bodyPr wrap="square">
            <a:spAutoFit/>
          </a:bodyPr>
          <a:lstStyle/>
          <a:p>
            <a:pPr marL="0" marR="0" lvl="0" indent="-228600" algn="l" defTabSz="914400" rtl="0" eaLnBrk="1" fontAlgn="auto" latinLnBrk="0" hangingPunct="1">
              <a:lnSpc>
                <a:spcPct val="120000"/>
              </a:lnSpc>
              <a:spcBef>
                <a:spcPts val="0"/>
              </a:spcBef>
              <a:spcAft>
                <a:spcPts val="800"/>
              </a:spcAft>
              <a:buClrTx/>
              <a:buSzTx/>
              <a:buFont typeface="Arial" panose="020B0604020202020204" pitchFamily="34" charset="0"/>
              <a:buChar char="•"/>
              <a:tabLst/>
              <a:defRPr/>
            </a:pPr>
            <a:r>
              <a:rPr kumimoji="0" lang="en-US" sz="2400" b="1" i="0" u="none" strike="noStrike" kern="1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The Incident of Korah, </a:t>
            </a:r>
            <a:r>
              <a:rPr kumimoji="0" lang="en-US" sz="2400" b="1" i="0" u="none" strike="noStrike" kern="100" cap="none" spc="0" normalizeH="0" baseline="0" noProof="0" dirty="0" err="1">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Dathan</a:t>
            </a:r>
            <a:r>
              <a:rPr kumimoji="0" lang="en-US" sz="2400" b="1" i="0" u="none" strike="noStrike" kern="1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 and  </a:t>
            </a:r>
            <a:r>
              <a:rPr kumimoji="0" lang="en-US" sz="2400" b="1" i="0" u="none" strike="noStrike" kern="100" cap="none" spc="0" normalizeH="0" baseline="0" noProof="0" dirty="0" err="1">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Abiram</a:t>
            </a:r>
            <a:r>
              <a:rPr kumimoji="0" lang="en-US" sz="2400" b="1" i="0" u="none" strike="noStrike" kern="1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 is worth rehearsing for our greater understanding of God’s divine appointment of …</a:t>
            </a:r>
          </a:p>
        </p:txBody>
      </p:sp>
      <p:sp>
        <p:nvSpPr>
          <p:cNvPr id="8" name="TextBox 7">
            <a:extLst>
              <a:ext uri="{FF2B5EF4-FFF2-40B4-BE49-F238E27FC236}">
                <a16:creationId xmlns:a16="http://schemas.microsoft.com/office/drawing/2014/main" id="{D8E14113-33D9-5FB9-D0DF-A5E860AD2D18}"/>
              </a:ext>
            </a:extLst>
          </p:cNvPr>
          <p:cNvSpPr txBox="1"/>
          <p:nvPr/>
        </p:nvSpPr>
        <p:spPr>
          <a:xfrm>
            <a:off x="237777" y="2279058"/>
            <a:ext cx="8875909" cy="1165447"/>
          </a:xfrm>
          <a:prstGeom prst="rect">
            <a:avLst/>
          </a:prstGeom>
          <a:noFill/>
        </p:spPr>
        <p:txBody>
          <a:bodyPr wrap="square">
            <a:spAutoFit/>
          </a:bodyPr>
          <a:lstStyle/>
          <a:p>
            <a:pPr marL="0" marR="0" lvl="0" indent="0" algn="l" defTabSz="914400" rtl="0" eaLnBrk="1" fontAlgn="auto" latinLnBrk="0" hangingPunct="1">
              <a:lnSpc>
                <a:spcPct val="120000"/>
              </a:lnSpc>
              <a:spcBef>
                <a:spcPts val="300"/>
              </a:spcBef>
              <a:spcAft>
                <a:spcPts val="300"/>
              </a:spcAft>
              <a:buClrTx/>
              <a:buSzTx/>
              <a:buFont typeface="Arial" panose="020B0604020202020204" pitchFamily="34" charset="0"/>
              <a:buNone/>
              <a:tabLst/>
              <a:defRPr/>
            </a:pPr>
            <a:r>
              <a:rPr kumimoji="0" lang="x-none" sz="2000" b="1" i="0" u="none" strike="noStrike" kern="1200" cap="none" spc="0" normalizeH="0" baseline="0" noProof="0" dirty="0">
                <a:ln>
                  <a:noFill/>
                </a:ln>
                <a:solidFill>
                  <a:prstClr val="white"/>
                </a:solidFill>
                <a:effectLst/>
                <a:highlight>
                  <a:srgbClr val="FF0000"/>
                </a:highlight>
                <a:uLnTx/>
                <a:uFillTx/>
                <a:latin typeface="Arial" panose="020B0604020202020204" pitchFamily="34" charset="0"/>
                <a:ea typeface="Calibri" panose="020F0502020204030204" pitchFamily="34" charset="0"/>
                <a:cs typeface="Verdana" panose="020B0604030504040204" pitchFamily="34" charset="0"/>
              </a:rPr>
              <a:t>Num 16:1  </a:t>
            </a:r>
            <a:r>
              <a:rPr kumimoji="0" lang="x-none"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Verdana" panose="020B0604030504040204" pitchFamily="34" charset="0"/>
              </a:rPr>
              <a:t>Now Korah, the son of Izhar, the son of Kohath, the son of Levi, and Dathan and Abiram, the sons of Eliab, and On, the son of Peleth, sons of Reuben, took </a:t>
            </a:r>
            <a:r>
              <a:rPr kumimoji="0" lang="x-none" sz="2000" b="0" i="1"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Verdana" panose="020B0604030504040204" pitchFamily="34" charset="0"/>
              </a:rPr>
              <a:t>men:</a:t>
            </a:r>
            <a:r>
              <a:rPr kumimoji="0" lang="x-none"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Verdana" panose="020B0604030504040204" pitchFamily="34" charset="0"/>
              </a:rPr>
              <a:t> </a:t>
            </a:r>
            <a:endPar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Calibri" panose="020F0502020204030204" pitchFamily="34" charset="0"/>
              <a:cs typeface="Verdana" panose="020B0604030504040204" pitchFamily="34" charset="0"/>
            </a:endParaRPr>
          </a:p>
        </p:txBody>
      </p:sp>
    </p:spTree>
    <p:extLst>
      <p:ext uri="{BB962C8B-B14F-4D97-AF65-F5344CB8AC3E}">
        <p14:creationId xmlns:p14="http://schemas.microsoft.com/office/powerpoint/2010/main" val="3875291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3243-26A3-1418-4344-6C26DF867685}"/>
              </a:ext>
            </a:extLst>
          </p:cNvPr>
          <p:cNvSpPr>
            <a:spLocks noGrp="1"/>
          </p:cNvSpPr>
          <p:nvPr>
            <p:ph type="title"/>
          </p:nvPr>
        </p:nvSpPr>
        <p:spPr>
          <a:xfrm>
            <a:off x="838200" y="365125"/>
            <a:ext cx="10963656" cy="1325563"/>
          </a:xfrm>
        </p:spPr>
        <p:txBody>
          <a:bodyPr>
            <a:normAutofit/>
          </a:bodyPr>
          <a:lstStyle/>
          <a:p>
            <a:pPr algn="ctr"/>
            <a:r>
              <a:rPr lang="en-AU" sz="3200" b="1" dirty="0">
                <a:solidFill>
                  <a:schemeClr val="bg1"/>
                </a:solidFill>
                <a:effectLst>
                  <a:outerShdw blurRad="38100" dist="38100" dir="2700000" algn="tl">
                    <a:srgbClr val="000000">
                      <a:alpha val="43137"/>
                    </a:srgbClr>
                  </a:outerShdw>
                </a:effectLst>
                <a:latin typeface="Amasis MT Pro" panose="02040504050005020304" pitchFamily="18" charset="0"/>
              </a:rPr>
              <a:t>Three Areas of Holiness Within the Tabernacle, Temples</a:t>
            </a:r>
            <a:endParaRPr lang="en-US" sz="3200" b="1"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sp>
        <p:nvSpPr>
          <p:cNvPr id="3" name="Content Placeholder 2">
            <a:extLst>
              <a:ext uri="{FF2B5EF4-FFF2-40B4-BE49-F238E27FC236}">
                <a16:creationId xmlns:a16="http://schemas.microsoft.com/office/drawing/2014/main" id="{AAA31AE9-1749-7BB5-AD57-6B819669DD89}"/>
              </a:ext>
            </a:extLst>
          </p:cNvPr>
          <p:cNvSpPr>
            <a:spLocks noGrp="1"/>
          </p:cNvSpPr>
          <p:nvPr>
            <p:ph idx="1"/>
          </p:nvPr>
        </p:nvSpPr>
        <p:spPr>
          <a:xfrm>
            <a:off x="938784" y="1704603"/>
            <a:ext cx="10515600" cy="4351338"/>
          </a:xfrm>
        </p:spPr>
        <p:txBody>
          <a:bodyPr>
            <a:normAutofit/>
          </a:bodyPr>
          <a:lstStyle/>
          <a:p>
            <a:r>
              <a:rPr lang="en-AU" sz="3200" b="1" dirty="0">
                <a:solidFill>
                  <a:schemeClr val="bg1"/>
                </a:solidFill>
              </a:rPr>
              <a:t>1. Courtyard – Congregation ministered to by Levite order of Priests</a:t>
            </a:r>
          </a:p>
          <a:p>
            <a:r>
              <a:rPr lang="en-US" sz="3200" b="1" dirty="0">
                <a:solidFill>
                  <a:schemeClr val="bg1"/>
                </a:solidFill>
              </a:rPr>
              <a:t>2. Holy Place – Levites serve &amp; minister within</a:t>
            </a:r>
          </a:p>
          <a:p>
            <a:r>
              <a:rPr lang="en-US" sz="3200" b="1" dirty="0">
                <a:solidFill>
                  <a:schemeClr val="bg1"/>
                </a:solidFill>
              </a:rPr>
              <a:t>3. Most Holy Place – Sons of Zadok Order of Priests ONLY allowed here</a:t>
            </a:r>
          </a:p>
        </p:txBody>
      </p:sp>
      <p:pic>
        <p:nvPicPr>
          <p:cNvPr id="4" name="Picture 3">
            <a:extLst>
              <a:ext uri="{FF2B5EF4-FFF2-40B4-BE49-F238E27FC236}">
                <a16:creationId xmlns:a16="http://schemas.microsoft.com/office/drawing/2014/main" id="{C9AFEE2B-844A-D157-93E1-922EA0532AF1}"/>
              </a:ext>
            </a:extLst>
          </p:cNvPr>
          <p:cNvPicPr>
            <a:picLocks noChangeAspect="1"/>
          </p:cNvPicPr>
          <p:nvPr/>
        </p:nvPicPr>
        <p:blipFill>
          <a:blip r:embed="rId2"/>
          <a:stretch>
            <a:fillRect/>
          </a:stretch>
        </p:blipFill>
        <p:spPr>
          <a:xfrm>
            <a:off x="4070604" y="3867912"/>
            <a:ext cx="4498848" cy="2803859"/>
          </a:xfrm>
          <a:prstGeom prst="rect">
            <a:avLst/>
          </a:prstGeom>
        </p:spPr>
      </p:pic>
    </p:spTree>
    <p:extLst>
      <p:ext uri="{BB962C8B-B14F-4D97-AF65-F5344CB8AC3E}">
        <p14:creationId xmlns:p14="http://schemas.microsoft.com/office/powerpoint/2010/main" val="19263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D65C-2101-7235-2CAA-ADF96467AA8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6882B9E-237C-DCA6-3880-A9B22E9ED0DC}"/>
              </a:ext>
            </a:extLst>
          </p:cNvPr>
          <p:cNvSpPr>
            <a:spLocks noGrp="1"/>
          </p:cNvSpPr>
          <p:nvPr>
            <p:ph idx="1"/>
          </p:nvPr>
        </p:nvSpPr>
        <p:spPr>
          <a:xfrm>
            <a:off x="838200" y="905256"/>
            <a:ext cx="10515600" cy="5271707"/>
          </a:xfrm>
        </p:spPr>
        <p:txBody>
          <a:bodyPr>
            <a:normAutofit/>
          </a:bodyPr>
          <a:lstStyle/>
          <a:p>
            <a:pPr marR="0" algn="ctr" rtl="0"/>
            <a:r>
              <a:rPr lang="en-AU" sz="3200" b="1" i="0" u="none" strike="noStrike" baseline="0" dirty="0">
                <a:solidFill>
                  <a:schemeClr val="bg1"/>
                </a:solidFill>
                <a:latin typeface="Verdana" panose="020B0604030504040204" pitchFamily="34" charset="0"/>
              </a:rPr>
              <a:t>The Two Witnesses</a:t>
            </a:r>
          </a:p>
          <a:p>
            <a:pPr marR="0" algn="l" rtl="0"/>
            <a:r>
              <a:rPr lang="en-US" sz="3200" b="1" i="0" u="none" strike="noStrike" baseline="0" dirty="0">
                <a:solidFill>
                  <a:schemeClr val="bg1"/>
                </a:solidFill>
                <a:latin typeface="Verdana" panose="020B0604030504040204" pitchFamily="34" charset="0"/>
              </a:rPr>
              <a:t>Rev 11:1</a:t>
            </a:r>
            <a:r>
              <a:rPr lang="en-US" sz="3200" b="0" i="0" u="none" strike="noStrike" baseline="0" dirty="0">
                <a:solidFill>
                  <a:schemeClr val="bg1"/>
                </a:solidFill>
                <a:latin typeface="Verdana" panose="020B0604030504040204" pitchFamily="34" charset="0"/>
              </a:rPr>
              <a:t>  And there was given me a reed like unto a rod: and the angel stood, saying, Rise, and </a:t>
            </a:r>
            <a:r>
              <a:rPr lang="en-US" sz="3200" b="1" i="0" u="none" strike="noStrike" baseline="0" dirty="0">
                <a:solidFill>
                  <a:srgbClr val="FFC000"/>
                </a:solidFill>
                <a:latin typeface="Verdana" panose="020B0604030504040204" pitchFamily="34" charset="0"/>
              </a:rPr>
              <a:t>measure the temple of God</a:t>
            </a:r>
            <a:r>
              <a:rPr lang="en-US" sz="3200" b="0" i="0" u="none" strike="noStrike" baseline="0" dirty="0">
                <a:solidFill>
                  <a:schemeClr val="bg1"/>
                </a:solidFill>
                <a:latin typeface="Verdana" panose="020B0604030504040204" pitchFamily="34" charset="0"/>
              </a:rPr>
              <a:t>, and </a:t>
            </a:r>
            <a:r>
              <a:rPr lang="en-US" sz="3200" b="1" i="0" u="none" strike="noStrike" baseline="0" dirty="0">
                <a:solidFill>
                  <a:srgbClr val="FFC000"/>
                </a:solidFill>
                <a:latin typeface="Verdana" panose="020B0604030504040204" pitchFamily="34" charset="0"/>
              </a:rPr>
              <a:t>the altar</a:t>
            </a:r>
            <a:r>
              <a:rPr lang="en-US" sz="3200" b="0" i="0" u="none" strike="noStrike" baseline="0" dirty="0">
                <a:solidFill>
                  <a:schemeClr val="bg1"/>
                </a:solidFill>
                <a:latin typeface="Verdana" panose="020B0604030504040204" pitchFamily="34" charset="0"/>
              </a:rPr>
              <a:t>, and </a:t>
            </a:r>
            <a:r>
              <a:rPr lang="en-US" sz="3200" b="1" i="0" u="none" strike="noStrike" baseline="0" dirty="0">
                <a:solidFill>
                  <a:srgbClr val="FFC000"/>
                </a:solidFill>
                <a:latin typeface="Verdana" panose="020B0604030504040204" pitchFamily="34" charset="0"/>
              </a:rPr>
              <a:t>them that worship therein</a:t>
            </a:r>
            <a:r>
              <a:rPr lang="en-US" sz="3200" b="0" i="0" u="none" strike="noStrike" baseline="0" dirty="0">
                <a:solidFill>
                  <a:schemeClr val="bg1"/>
                </a:solidFill>
                <a:latin typeface="Verdana" panose="020B0604030504040204" pitchFamily="34" charset="0"/>
              </a:rPr>
              <a:t>. </a:t>
            </a:r>
          </a:p>
          <a:p>
            <a:pPr marR="0" algn="l" rtl="0"/>
            <a:r>
              <a:rPr lang="en-US" sz="3200" b="1" i="0" u="none" strike="noStrike" baseline="0" dirty="0">
                <a:solidFill>
                  <a:schemeClr val="bg1"/>
                </a:solidFill>
                <a:latin typeface="Verdana" panose="020B0604030504040204" pitchFamily="34" charset="0"/>
              </a:rPr>
              <a:t>Rev 11:2  </a:t>
            </a:r>
            <a:r>
              <a:rPr lang="en-US" sz="3200" b="1" i="0" u="none" strike="noStrike" baseline="0" dirty="0">
                <a:solidFill>
                  <a:srgbClr val="FF0000"/>
                </a:solidFill>
                <a:latin typeface="Verdana" panose="020B0604030504040204" pitchFamily="34" charset="0"/>
              </a:rPr>
              <a:t>But the court which is without the temple leave out, and measure it not; for it is given unto the Gentiles</a:t>
            </a:r>
            <a:r>
              <a:rPr lang="en-US" sz="3200" b="0" i="0" u="none" strike="noStrike" baseline="0" dirty="0">
                <a:solidFill>
                  <a:schemeClr val="bg1"/>
                </a:solidFill>
                <a:latin typeface="Verdana" panose="020B0604030504040204" pitchFamily="34" charset="0"/>
              </a:rPr>
              <a:t>: and the holy city shall they tread under foot forty </a:t>
            </a:r>
            <a:r>
              <a:rPr lang="en-US" sz="3200" b="0" i="1" u="none" strike="noStrike" baseline="0" dirty="0">
                <a:solidFill>
                  <a:schemeClr val="bg1"/>
                </a:solidFill>
                <a:latin typeface="Verdana" panose="020B0604030504040204" pitchFamily="34" charset="0"/>
              </a:rPr>
              <a:t>and</a:t>
            </a:r>
            <a:r>
              <a:rPr lang="en-US" sz="3200" b="0" i="0" u="none" strike="noStrike" baseline="0" dirty="0">
                <a:solidFill>
                  <a:schemeClr val="bg1"/>
                </a:solidFill>
                <a:latin typeface="Verdana" panose="020B0604030504040204" pitchFamily="34" charset="0"/>
              </a:rPr>
              <a:t> two months. </a:t>
            </a:r>
            <a:endParaRPr lang="en-US" sz="4800" dirty="0">
              <a:solidFill>
                <a:schemeClr val="bg1"/>
              </a:solidFill>
            </a:endParaRPr>
          </a:p>
        </p:txBody>
      </p:sp>
    </p:spTree>
    <p:extLst>
      <p:ext uri="{BB962C8B-B14F-4D97-AF65-F5344CB8AC3E}">
        <p14:creationId xmlns:p14="http://schemas.microsoft.com/office/powerpoint/2010/main" val="2675117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E4804-C850-2342-3C63-ED4423E62451}"/>
              </a:ext>
            </a:extLst>
          </p:cNvPr>
          <p:cNvSpPr>
            <a:spLocks noGrp="1"/>
          </p:cNvSpPr>
          <p:nvPr>
            <p:ph type="title"/>
          </p:nvPr>
        </p:nvSpPr>
        <p:spPr>
          <a:xfrm>
            <a:off x="838200" y="257084"/>
            <a:ext cx="10515600" cy="1325563"/>
          </a:xfrm>
        </p:spPr>
        <p:txBody>
          <a:bodyPr>
            <a:noAutofit/>
          </a:bodyPr>
          <a:lstStyle/>
          <a:p>
            <a:pPr algn="ctr"/>
            <a:r>
              <a:rPr lang="en-US" sz="2000" b="1" kern="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Romans 15:16</a:t>
            </a:r>
            <a:br>
              <a:rPr lang="en-US"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32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"That I should be the </a:t>
            </a:r>
            <a:r>
              <a:rPr lang="en-US" sz="3200" b="1"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minister</a:t>
            </a:r>
            <a:r>
              <a:rPr lang="en-US" sz="32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Jesus Christ to the Gentiles"</a:t>
            </a:r>
            <a:endParaRPr lang="en-US" sz="3200" dirty="0"/>
          </a:p>
        </p:txBody>
      </p:sp>
      <p:sp>
        <p:nvSpPr>
          <p:cNvPr id="3" name="Content Placeholder 2">
            <a:extLst>
              <a:ext uri="{FF2B5EF4-FFF2-40B4-BE49-F238E27FC236}">
                <a16:creationId xmlns:a16="http://schemas.microsoft.com/office/drawing/2014/main" id="{3A5A7BC8-D3B9-47FF-1D24-2AFDA45C7CED}"/>
              </a:ext>
            </a:extLst>
          </p:cNvPr>
          <p:cNvSpPr>
            <a:spLocks noGrp="1"/>
          </p:cNvSpPr>
          <p:nvPr>
            <p:ph idx="1"/>
          </p:nvPr>
        </p:nvSpPr>
        <p:spPr>
          <a:xfrm>
            <a:off x="170688" y="1559369"/>
            <a:ext cx="8778240" cy="6144768"/>
          </a:xfrm>
        </p:spPr>
        <p:txBody>
          <a:bodyPr>
            <a:normAutofit/>
          </a:bodyPr>
          <a:lstStyle/>
          <a:p>
            <a:pPr lvl="1" indent="-457200">
              <a:lnSpc>
                <a:spcPct val="120000"/>
              </a:lnSpc>
              <a:spcBef>
                <a:spcPts val="0"/>
              </a:spcBef>
              <a:spcAft>
                <a:spcPts val="80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This position of authority had been granted him through the grace of God (</a:t>
            </a:r>
            <a:r>
              <a:rPr lang="en-US" sz="28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Gal. 2:7, 9; I Tim. 2:7</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lvl="1" indent="-457200">
              <a:lnSpc>
                <a:spcPct val="120000"/>
              </a:lnSpc>
              <a:spcBef>
                <a:spcPts val="0"/>
              </a:spcBef>
              <a:spcAft>
                <a:spcPts val="80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word "</a:t>
            </a:r>
            <a:r>
              <a:rPr lang="en-US" sz="2800" b="1" i="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minister</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is the Gr. </a:t>
            </a:r>
            <a:r>
              <a:rPr lang="en-US" sz="2800"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leitourgos</a:t>
            </a:r>
            <a:r>
              <a:rPr lang="en-US" sz="2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 official position as a public minister, a servant of the state, being used in </a:t>
            </a:r>
            <a:r>
              <a:rPr lang="en-US" sz="28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Rom. 13:6 </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of earthly rulers who, though they do not act consciously as servants of God, yet discharge functions which are the ordinances of God. </a:t>
            </a:r>
          </a:p>
          <a:p>
            <a:pPr lvl="1" indent="-457200">
              <a:lnSpc>
                <a:spcPct val="120000"/>
              </a:lnSpc>
              <a:spcBef>
                <a:spcPts val="0"/>
              </a:spcBef>
              <a:spcAft>
                <a:spcPts val="80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word also is used particularly of the Levitical priests officiating in the temple (e.g., </a:t>
            </a:r>
            <a:r>
              <a:rPr lang="en-US" sz="28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Heb. 10:11; 8:2</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4" name="Picture 3">
            <a:extLst>
              <a:ext uri="{FF2B5EF4-FFF2-40B4-BE49-F238E27FC236}">
                <a16:creationId xmlns:a16="http://schemas.microsoft.com/office/drawing/2014/main" id="{A5BE24A2-8369-8089-D8FD-F8BEB0E779D6}"/>
              </a:ext>
            </a:extLst>
          </p:cNvPr>
          <p:cNvPicPr>
            <a:picLocks noChangeAspect="1"/>
          </p:cNvPicPr>
          <p:nvPr/>
        </p:nvPicPr>
        <p:blipFill rotWithShape="1">
          <a:blip r:embed="rId3"/>
          <a:srcRect l="11406" t="3600" b="6800"/>
          <a:stretch/>
        </p:blipFill>
        <p:spPr>
          <a:xfrm>
            <a:off x="9023670" y="2338081"/>
            <a:ext cx="2809493" cy="4283647"/>
          </a:xfrm>
          <a:prstGeom prst="rect">
            <a:avLst/>
          </a:prstGeom>
          <a:effectLst>
            <a:softEdge rad="127000"/>
          </a:effectLst>
        </p:spPr>
      </p:pic>
      <p:sp>
        <p:nvSpPr>
          <p:cNvPr id="6" name="TextBox 5">
            <a:extLst>
              <a:ext uri="{FF2B5EF4-FFF2-40B4-BE49-F238E27FC236}">
                <a16:creationId xmlns:a16="http://schemas.microsoft.com/office/drawing/2014/main" id="{3FA16B1C-9B0C-F997-2BFD-491F623DC17A}"/>
              </a:ext>
            </a:extLst>
          </p:cNvPr>
          <p:cNvSpPr txBox="1"/>
          <p:nvPr/>
        </p:nvSpPr>
        <p:spPr>
          <a:xfrm>
            <a:off x="9023670" y="1027906"/>
            <a:ext cx="3185790" cy="1384995"/>
          </a:xfrm>
          <a:prstGeom prst="rect">
            <a:avLst/>
          </a:prstGeom>
          <a:noFill/>
        </p:spPr>
        <p:txBody>
          <a:bodyPr wrap="square">
            <a:spAutoFit/>
          </a:bodyPr>
          <a:lstStyle/>
          <a:p>
            <a:r>
              <a:rPr lang="en-US" sz="1200" b="0" i="0" u="none" strike="noStrike" baseline="0" dirty="0">
                <a:solidFill>
                  <a:schemeClr val="bg1"/>
                </a:solidFill>
                <a:latin typeface="Verdana" panose="020B0604030504040204" pitchFamily="34" charset="0"/>
              </a:rPr>
              <a:t>Rom 13:4  For he is the minister of God to thee for good. But if thou do that which is evil, be afraid; for he </a:t>
            </a:r>
            <a:r>
              <a:rPr lang="en-US" sz="1200" b="0" i="0" u="none" strike="noStrike" baseline="0" dirty="0" err="1">
                <a:solidFill>
                  <a:schemeClr val="bg1"/>
                </a:solidFill>
                <a:latin typeface="Verdana" panose="020B0604030504040204" pitchFamily="34" charset="0"/>
              </a:rPr>
              <a:t>beareth</a:t>
            </a:r>
            <a:r>
              <a:rPr lang="en-US" sz="1200" b="0" i="0" u="none" strike="noStrike" baseline="0" dirty="0">
                <a:solidFill>
                  <a:schemeClr val="bg1"/>
                </a:solidFill>
                <a:latin typeface="Verdana" panose="020B0604030504040204" pitchFamily="34" charset="0"/>
              </a:rPr>
              <a:t> not the sword in vain: for he is the minister of God, a revenger to </a:t>
            </a:r>
            <a:r>
              <a:rPr lang="en-US" sz="1200" b="0" i="1" u="none" strike="noStrike" baseline="0" dirty="0">
                <a:solidFill>
                  <a:schemeClr val="bg1"/>
                </a:solidFill>
                <a:latin typeface="Verdana" panose="020B0604030504040204" pitchFamily="34" charset="0"/>
              </a:rPr>
              <a:t>execute</a:t>
            </a:r>
            <a:r>
              <a:rPr lang="en-US" sz="1200" b="0" i="0" u="none" strike="noStrike" baseline="0" dirty="0">
                <a:solidFill>
                  <a:schemeClr val="bg1"/>
                </a:solidFill>
                <a:latin typeface="Verdana" panose="020B0604030504040204" pitchFamily="34" charset="0"/>
              </a:rPr>
              <a:t> wrath upon him that doeth evil. </a:t>
            </a:r>
            <a:endParaRPr lang="en-US" dirty="0">
              <a:solidFill>
                <a:schemeClr val="bg1"/>
              </a:solidFill>
            </a:endParaRPr>
          </a:p>
        </p:txBody>
      </p:sp>
    </p:spTree>
    <p:extLst>
      <p:ext uri="{BB962C8B-B14F-4D97-AF65-F5344CB8AC3E}">
        <p14:creationId xmlns:p14="http://schemas.microsoft.com/office/powerpoint/2010/main" val="199148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E4804-C850-2342-3C63-ED4423E62451}"/>
              </a:ext>
            </a:extLst>
          </p:cNvPr>
          <p:cNvSpPr>
            <a:spLocks noGrp="1"/>
          </p:cNvSpPr>
          <p:nvPr>
            <p:ph type="title"/>
          </p:nvPr>
        </p:nvSpPr>
        <p:spPr>
          <a:xfrm>
            <a:off x="65532" y="242315"/>
            <a:ext cx="12060936" cy="1325563"/>
          </a:xfrm>
        </p:spPr>
        <p:txBody>
          <a:bodyPr>
            <a:noAutofit/>
          </a:bodyPr>
          <a:lstStyle/>
          <a:p>
            <a:pPr algn="ctr"/>
            <a:r>
              <a:rPr lang="en-US" sz="2800" b="1" kern="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Romans 15:16</a:t>
            </a:r>
            <a:br>
              <a:rPr lang="en-US"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32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"That I should be the </a:t>
            </a:r>
            <a:r>
              <a:rPr lang="en-US" sz="3200" b="1"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minister</a:t>
            </a:r>
            <a:r>
              <a:rPr lang="en-US" sz="32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Jesus Christ to the Gentiles"</a:t>
            </a:r>
            <a:endParaRPr lang="en-US" sz="3200" dirty="0"/>
          </a:p>
        </p:txBody>
      </p:sp>
      <p:sp>
        <p:nvSpPr>
          <p:cNvPr id="3" name="Content Placeholder 2">
            <a:extLst>
              <a:ext uri="{FF2B5EF4-FFF2-40B4-BE49-F238E27FC236}">
                <a16:creationId xmlns:a16="http://schemas.microsoft.com/office/drawing/2014/main" id="{3A5A7BC8-D3B9-47FF-1D24-2AFDA45C7CED}"/>
              </a:ext>
            </a:extLst>
          </p:cNvPr>
          <p:cNvSpPr>
            <a:spLocks noGrp="1"/>
          </p:cNvSpPr>
          <p:nvPr>
            <p:ph idx="1"/>
          </p:nvPr>
        </p:nvSpPr>
        <p:spPr>
          <a:xfrm>
            <a:off x="0" y="1567878"/>
            <a:ext cx="7961376" cy="5043234"/>
          </a:xfrm>
        </p:spPr>
        <p:txBody>
          <a:bodyPr>
            <a:normAutofit lnSpcReduction="10000"/>
          </a:bodyPr>
          <a:lstStyle/>
          <a:p>
            <a:pPr lvl="1" indent="-457200">
              <a:lnSpc>
                <a:spcPct val="120000"/>
              </a:lnSpc>
              <a:spcBef>
                <a:spcPts val="0"/>
              </a:spcBef>
              <a:spcAft>
                <a:spcPts val="80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a:t>
            </a:r>
            <a:r>
              <a:rPr lang="en-US" sz="28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Rom. 15:8</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Jesus Christ is described as the "minister (deacon, servant) of the circumcision"; </a:t>
            </a:r>
            <a:r>
              <a:rPr lang="en-US" sz="2800" u="sng" kern="0" dirty="0">
                <a:solidFill>
                  <a:srgbClr val="66FF33"/>
                </a:solidFill>
                <a:effectLst/>
                <a:latin typeface="Times New Roman" panose="02020603050405020304" pitchFamily="18" charset="0"/>
                <a:ea typeface="Calibri" panose="020F0502020204030204" pitchFamily="34" charset="0"/>
                <a:cs typeface="Times New Roman" panose="02020603050405020304" pitchFamily="18" charset="0"/>
              </a:rPr>
              <a:t>here Paul asserts himself to be the "public servant"</a:t>
            </a:r>
            <a:r>
              <a:rPr lang="en-US" sz="2800" kern="0" dirty="0">
                <a:solidFill>
                  <a:srgbClr val="66FF3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of Jesus Christ to carry that ministry to the wider field of the Gentiles. </a:t>
            </a:r>
          </a:p>
          <a:p>
            <a:pPr lvl="1" indent="-457200">
              <a:lnSpc>
                <a:spcPct val="120000"/>
              </a:lnSpc>
              <a:spcBef>
                <a:spcPts val="0"/>
              </a:spcBef>
              <a:spcAft>
                <a:spcPts val="80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a:t>
            </a:r>
            <a:r>
              <a:rPr lang="en-US" sz="2800" b="1" u="sng" kern="0" dirty="0">
                <a:solidFill>
                  <a:srgbClr val="66FF33"/>
                </a:solidFill>
                <a:effectLst/>
                <a:latin typeface="Times New Roman" panose="02020603050405020304" pitchFamily="18" charset="0"/>
                <a:ea typeface="Calibri" panose="020F0502020204030204" pitchFamily="34" charset="0"/>
                <a:cs typeface="Times New Roman" panose="02020603050405020304" pitchFamily="18" charset="0"/>
              </a:rPr>
              <a:t>a public servant</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in a </a:t>
            </a:r>
            <a:r>
              <a:rPr lang="en-US" sz="2800" b="1" u="sng" kern="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spiritual sense</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Paul acted to support and maintain the work of his Master; </a:t>
            </a:r>
            <a:r>
              <a:rPr lang="en-US" sz="28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in a priestly capacity he would bring the ecclesia </a:t>
            </a:r>
            <a:r>
              <a:rPr lang="en-US" sz="2800" b="1" kern="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as an offering unto Yahweh through the Christ altar</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(see </a:t>
            </a:r>
            <a:r>
              <a:rPr lang="en-US" sz="2800" b="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Rom. 12:1</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0CD646CE-79EE-6992-CAF9-89D728E21ACD}"/>
              </a:ext>
            </a:extLst>
          </p:cNvPr>
          <p:cNvPicPr>
            <a:picLocks noChangeAspect="1"/>
          </p:cNvPicPr>
          <p:nvPr/>
        </p:nvPicPr>
        <p:blipFill>
          <a:blip r:embed="rId3"/>
          <a:stretch>
            <a:fillRect/>
          </a:stretch>
        </p:blipFill>
        <p:spPr>
          <a:xfrm>
            <a:off x="7961376" y="1881219"/>
            <a:ext cx="3861467" cy="4416552"/>
          </a:xfrm>
          <a:prstGeom prst="rect">
            <a:avLst/>
          </a:prstGeom>
          <a:effectLst>
            <a:softEdge rad="127000"/>
          </a:effectLst>
        </p:spPr>
      </p:pic>
    </p:spTree>
    <p:extLst>
      <p:ext uri="{BB962C8B-B14F-4D97-AF65-F5344CB8AC3E}">
        <p14:creationId xmlns:p14="http://schemas.microsoft.com/office/powerpoint/2010/main" val="2444404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E4804-C850-2342-3C63-ED4423E624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5A7BC8-D3B9-47FF-1D24-2AFDA45C7CED}"/>
              </a:ext>
            </a:extLst>
          </p:cNvPr>
          <p:cNvSpPr>
            <a:spLocks noGrp="1"/>
          </p:cNvSpPr>
          <p:nvPr>
            <p:ph idx="1"/>
          </p:nvPr>
        </p:nvSpPr>
        <p:spPr>
          <a:xfrm>
            <a:off x="609600" y="576072"/>
            <a:ext cx="5916168" cy="6144768"/>
          </a:xfrm>
        </p:spPr>
        <p:txBody>
          <a:bodyPr>
            <a:normAutofit/>
          </a:bodyPr>
          <a:lstStyle/>
          <a:p>
            <a:pPr marL="0" marR="0">
              <a:lnSpc>
                <a:spcPct val="120000"/>
              </a:lnSpc>
              <a:spcBef>
                <a:spcPts val="0"/>
              </a:spcBef>
              <a:spcAft>
                <a:spcPts val="0"/>
              </a:spcAft>
            </a:pPr>
            <a:r>
              <a:rPr lang="en-US" sz="18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VERSE 16</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spcAft>
                <a:spcPts val="800"/>
              </a:spcAft>
            </a:pPr>
            <a:r>
              <a:rPr lang="en-US" sz="18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"Ministering"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Gr. </a:t>
            </a:r>
            <a:r>
              <a:rPr lang="en-US" sz="1800"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hierourgeo</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 be a temple worker; to officiate as a priest offering sacrifices. The NEB has: "My priestly service is the preaching of the gospel of God".</a:t>
            </a:r>
            <a:r>
              <a:rPr lang="en-US" sz="18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spcAft>
                <a:spcPts val="800"/>
              </a:spcAft>
            </a:pPr>
            <a:r>
              <a:rPr lang="en-US" sz="18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gospel of God, that the offering up of the Gentiles"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Gr. </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prosphora: an oblation, sacrifice.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a spiritual sense, Paul brought the Gentile offering unto the Christ-altar, to be presented before Yahweh. But Gentile believers could only be offered up to God </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sacrificially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if they willingly followed in the steps of Christ by putting to death the flesh, thereby presenting their bodies "a </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living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sacrifice, holy, acceptable unto God" (</a:t>
            </a:r>
            <a:r>
              <a:rPr lang="en-US" sz="1800"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12:1). </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spcAft>
                <a:spcPts val="800"/>
              </a:spcAft>
            </a:pPr>
            <a:r>
              <a:rPr lang="en-US" sz="18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"Might be acceptable"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Gr. </a:t>
            </a:r>
            <a:r>
              <a:rPr lang="en-US" sz="1800"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euprosdektos</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well-received, approved, favorable.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could only be thus if the offering was "without blemish", and in order that this be the case, Paul had written this epistle to instruct the ecclesia in the elements of sanctification.</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3339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E4804-C850-2342-3C63-ED4423E624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5A7BC8-D3B9-47FF-1D24-2AFDA45C7CED}"/>
              </a:ext>
            </a:extLst>
          </p:cNvPr>
          <p:cNvSpPr>
            <a:spLocks noGrp="1"/>
          </p:cNvSpPr>
          <p:nvPr>
            <p:ph idx="1"/>
          </p:nvPr>
        </p:nvSpPr>
        <p:spPr>
          <a:xfrm>
            <a:off x="838200" y="466344"/>
            <a:ext cx="10515600" cy="6144768"/>
          </a:xfrm>
        </p:spPr>
        <p:txBody>
          <a:bodyPr>
            <a:normAutofit/>
          </a:bodyPr>
          <a:lstStyle/>
          <a:p>
            <a:pPr marL="0" marR="0" indent="0">
              <a:lnSpc>
                <a:spcPct val="120000"/>
              </a:lnSpc>
              <a:spcBef>
                <a:spcPts val="0"/>
              </a:spcBef>
              <a:spcAft>
                <a:spcPts val="0"/>
              </a:spcAft>
              <a:buNone/>
            </a:pPr>
            <a:r>
              <a:rPr lang="en-US" sz="24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VERSE 16</a:t>
            </a: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r>
              <a:rPr lang="en-US" sz="2400" b="1" kern="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"Being sanctified by the Holy Spirit" </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Sanctification comes by the Spirit Word (Jn. 6:63), as the power given by God </a:t>
            </a:r>
            <a:r>
              <a:rPr lang="en-US" sz="2400" b="1" i="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to convert mankind to divine use</a:t>
            </a: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nSpc>
                <a:spcPct val="120000"/>
              </a:lnSpc>
              <a:spcBef>
                <a:spcPts val="0"/>
              </a:spcBef>
              <a:spcAft>
                <a:spcPts val="800"/>
              </a:spcAft>
              <a:buNone/>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DIAGLOTT and literal Greek read "having been sanctified by spirit holy". </a:t>
            </a:r>
          </a:p>
          <a:p>
            <a:pPr marL="0" marR="0" indent="0">
              <a:lnSpc>
                <a:spcPct val="120000"/>
              </a:lnSpc>
              <a:spcBef>
                <a:spcPts val="0"/>
              </a:spcBef>
              <a:spcAft>
                <a:spcPts val="800"/>
              </a:spcAft>
              <a:buNone/>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That is, through "the spirit of holiness" which has been discovered by believers, in the Word of Truth (Jn. 17:17). </a:t>
            </a:r>
          </a:p>
          <a:p>
            <a:pPr marL="0" marR="0" indent="0">
              <a:lnSpc>
                <a:spcPct val="120000"/>
              </a:lnSpc>
              <a:spcBef>
                <a:spcPts val="0"/>
              </a:spcBef>
              <a:spcAft>
                <a:spcPts val="800"/>
              </a:spcAft>
              <a:buNone/>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word "sanctified" is </a:t>
            </a:r>
            <a:r>
              <a:rPr lang="en-US" sz="2400"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hagiazo</a:t>
            </a:r>
            <a:r>
              <a:rPr lang="en-US" sz="24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to hallow, purify, consecrate. </a:t>
            </a:r>
          </a:p>
          <a:p>
            <a:pPr marL="0" marR="0" indent="0">
              <a:lnSpc>
                <a:spcPct val="120000"/>
              </a:lnSpc>
              <a:spcBef>
                <a:spcPts val="0"/>
              </a:spcBef>
              <a:spcAft>
                <a:spcPts val="800"/>
              </a:spcAft>
              <a:buNone/>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under the Law, a sacrifice was sanctified by preparation with salt, oil and frankincense, according to the nature of the sacrifice, so now the offering up of the Gentile ecclesia was rendered holy by the purifying and cleansing influence of the Holy Spirit in the message delivered unto them (cp. Rom. 12:1). </a:t>
            </a:r>
          </a:p>
          <a:p>
            <a:pPr marL="0" marR="0" indent="0">
              <a:lnSpc>
                <a:spcPct val="120000"/>
              </a:lnSpc>
              <a:spcBef>
                <a:spcPts val="0"/>
              </a:spcBef>
              <a:spcAft>
                <a:spcPts val="800"/>
              </a:spcAft>
              <a:buNone/>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similar expression is used by Peter in Acts 10:34-38; 11:7-8. </a:t>
            </a: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3689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E9F3-4A8B-2843-C0DC-0A2CB117A61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5B10433-4A50-ABE3-376F-8F6F1E064AD5}"/>
              </a:ext>
            </a:extLst>
          </p:cNvPr>
          <p:cNvSpPr>
            <a:spLocks noGrp="1"/>
          </p:cNvSpPr>
          <p:nvPr>
            <p:ph idx="1"/>
          </p:nvPr>
        </p:nvSpPr>
        <p:spPr>
          <a:xfrm>
            <a:off x="609600" y="434625"/>
            <a:ext cx="6793992" cy="5988749"/>
          </a:xfrm>
        </p:spPr>
        <p:txBody>
          <a:bodyPr>
            <a:normAutofit fontScale="92500" lnSpcReduction="10000"/>
          </a:bodyPr>
          <a:lstStyle/>
          <a:p>
            <a:pPr marL="0" marR="0">
              <a:lnSpc>
                <a:spcPct val="107000"/>
              </a:lnSpc>
              <a:spcBef>
                <a:spcPts val="0"/>
              </a:spcBef>
              <a:spcAft>
                <a:spcPts val="800"/>
              </a:spcAft>
            </a:pPr>
            <a:r>
              <a:rPr lang="en-US"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VERSE 17 </a:t>
            </a:r>
          </a:p>
          <a:p>
            <a:pPr marL="0" marR="0">
              <a:lnSpc>
                <a:spcPct val="107000"/>
              </a:lnSpc>
              <a:spcBef>
                <a:spcPts val="0"/>
              </a:spcBef>
              <a:spcAft>
                <a:spcPts val="800"/>
              </a:spcAft>
            </a:pPr>
            <a:r>
              <a:rPr lang="en-US" b="1"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 have therefore whereof I may glory through Jesus Christ” </a:t>
            </a: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Paul gloried (Gr. </a:t>
            </a:r>
            <a:r>
              <a:rPr lang="en-US"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kauchesis</a:t>
            </a:r>
            <a:r>
              <a:rPr lang="en-US"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to boast; </a:t>
            </a: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see Rom. 3:27) in…</a:t>
            </a:r>
          </a:p>
          <a:p>
            <a:pPr marL="457200" lvl="1">
              <a:lnSpc>
                <a:spcPct val="107000"/>
              </a:lnSpc>
              <a:spcBef>
                <a:spcPts val="0"/>
              </a:spcBef>
              <a:spcAft>
                <a:spcPts val="800"/>
              </a:spcAft>
            </a:pP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appointment bestowed upon him by Christ,</a:t>
            </a:r>
          </a:p>
          <a:p>
            <a:pPr marL="457200" lvl="1">
              <a:lnSpc>
                <a:spcPct val="107000"/>
              </a:lnSpc>
              <a:spcBef>
                <a:spcPts val="0"/>
              </a:spcBef>
              <a:spcAft>
                <a:spcPts val="800"/>
              </a:spcAft>
            </a:pP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and by which alone he had authority to write as he did, concerning the matters of salvation.</a:t>
            </a:r>
            <a:r>
              <a:rPr lang="en-US"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1"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those things which pertain to God”</a:t>
            </a:r>
          </a:p>
          <a:p>
            <a:pPr marL="0" marR="0">
              <a:lnSpc>
                <a:spcPct val="107000"/>
              </a:lnSpc>
              <a:spcBef>
                <a:spcPts val="0"/>
              </a:spcBef>
              <a:spcAft>
                <a:spcPts val="800"/>
              </a:spcAft>
            </a:pPr>
            <a:r>
              <a:rPr lang="en-US"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Paul's desire was to share with others</a:t>
            </a:r>
          </a:p>
          <a:p>
            <a:pPr marL="457200" lvl="1">
              <a:lnSpc>
                <a:spcPct val="107000"/>
              </a:lnSpc>
              <a:spcBef>
                <a:spcPts val="0"/>
              </a:spcBef>
              <a:spcAft>
                <a:spcPts val="800"/>
              </a:spcAft>
            </a:pP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principles of salvation the had received from God,</a:t>
            </a:r>
          </a:p>
          <a:p>
            <a:pPr marL="457200" lvl="1">
              <a:lnSpc>
                <a:spcPct val="107000"/>
              </a:lnSpc>
              <a:spcBef>
                <a:spcPts val="0"/>
              </a:spcBef>
              <a:spcAft>
                <a:spcPts val="800"/>
              </a:spcAft>
            </a:pP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and recognized this </a:t>
            </a:r>
            <a:r>
              <a:rPr lang="en-US" b="1" i="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purpose</a:t>
            </a: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that he was called to service </a:t>
            </a:r>
          </a:p>
          <a:p>
            <a:pPr marL="914400" lvl="2">
              <a:lnSpc>
                <a:spcPct val="107000"/>
              </a:lnSpc>
              <a:spcBef>
                <a:spcPts val="0"/>
              </a:spcBef>
              <a:spcAft>
                <a:spcPts val="800"/>
              </a:spcAft>
            </a:pP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(Gal. 1:15; Acts 9:15).</a:t>
            </a:r>
            <a:r>
              <a:rPr lang="en-US" sz="1800" b="1" u="sng"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4F7DF84-8603-E943-03DF-4A8897B95F19}"/>
              </a:ext>
            </a:extLst>
          </p:cNvPr>
          <p:cNvPicPr>
            <a:picLocks noChangeAspect="1"/>
          </p:cNvPicPr>
          <p:nvPr/>
        </p:nvPicPr>
        <p:blipFill>
          <a:blip r:embed="rId2"/>
          <a:stretch>
            <a:fillRect/>
          </a:stretch>
        </p:blipFill>
        <p:spPr>
          <a:xfrm>
            <a:off x="7303008" y="1183829"/>
            <a:ext cx="4613362" cy="4490339"/>
          </a:xfrm>
          <a:prstGeom prst="rect">
            <a:avLst/>
          </a:prstGeom>
        </p:spPr>
      </p:pic>
    </p:spTree>
    <p:extLst>
      <p:ext uri="{BB962C8B-B14F-4D97-AF65-F5344CB8AC3E}">
        <p14:creationId xmlns:p14="http://schemas.microsoft.com/office/powerpoint/2010/main" val="275544337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21037</TotalTime>
  <Words>4773</Words>
  <Application>Microsoft Office PowerPoint</Application>
  <PresentationFormat>Widescreen</PresentationFormat>
  <Paragraphs>205</Paragraphs>
  <Slides>28</Slides>
  <Notes>10</Notes>
  <HiddenSlides>2</HiddenSlides>
  <MMClips>3</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28</vt:i4>
      </vt:variant>
    </vt:vector>
  </HeadingPairs>
  <TitlesOfParts>
    <vt:vector size="45" baseType="lpstr">
      <vt:lpstr>Abadi</vt:lpstr>
      <vt:lpstr>Adobe Garamond Pro Bold</vt:lpstr>
      <vt:lpstr>Amasis MT Pro</vt:lpstr>
      <vt:lpstr>Arial</vt:lpstr>
      <vt:lpstr>Arial Black</vt:lpstr>
      <vt:lpstr>Calibri</vt:lpstr>
      <vt:lpstr>Calibri Light</vt:lpstr>
      <vt:lpstr>Century725 Blk BT</vt:lpstr>
      <vt:lpstr>Constantia</vt:lpstr>
      <vt:lpstr>Times New Roman</vt:lpstr>
      <vt:lpstr>Uni Sans Heavy CAPS</vt:lpstr>
      <vt:lpstr>VAGRounded BT</vt:lpstr>
      <vt:lpstr>Verdana</vt:lpstr>
      <vt:lpstr>Wingdings</vt:lpstr>
      <vt:lpstr>Wingdings 2</vt:lpstr>
      <vt:lpstr>Office Theme</vt:lpstr>
      <vt:lpstr>Flow</vt:lpstr>
      <vt:lpstr>Class 3 God’s Covenant With Levi of Life and Peace</vt:lpstr>
      <vt:lpstr>The Covenant Between YHWH and Levi</vt:lpstr>
      <vt:lpstr>The Back Story of Levi</vt:lpstr>
      <vt:lpstr>PowerPoint Presentation</vt:lpstr>
      <vt:lpstr>Basis of Divine Selection of Levi as YHWH’S Priestly Tribe</vt:lpstr>
      <vt:lpstr>PowerPoint Presentation</vt:lpstr>
      <vt:lpstr>PowerPoint Presentation</vt:lpstr>
      <vt:lpstr>PowerPoint Presentation</vt:lpstr>
      <vt:lpstr>PowerPoint Presentation</vt:lpstr>
      <vt:lpstr>PowerPoint Presentation</vt:lpstr>
      <vt:lpstr>PowerPoint Presentation</vt:lpstr>
      <vt:lpstr>He shall sit as a refiner and purifier of silver</vt:lpstr>
      <vt:lpstr>Purifying Levi Awaits the Appearance of the Messenger</vt:lpstr>
      <vt:lpstr>The Types of The Levitical Priesthood in the Future</vt:lpstr>
      <vt:lpstr>PowerPoint Presentation</vt:lpstr>
      <vt:lpstr>“Peace Within Thy Walls &amp; Prosperity Within Thy Palaces”</vt:lpstr>
      <vt:lpstr>Ezekiel Proclaims Her Peaceful Future</vt:lpstr>
      <vt:lpstr>Zechariah’s Prophecy of Peace</vt:lpstr>
      <vt:lpstr>Priesthood and Jerusalem Coincide</vt:lpstr>
      <vt:lpstr>Degrees of Holiness?</vt:lpstr>
      <vt:lpstr>PowerPoint Presentation</vt:lpstr>
      <vt:lpstr>Three Areas of Holiness Within the Tabernacle, Temples</vt:lpstr>
      <vt:lpstr>PowerPoint Presentation</vt:lpstr>
      <vt:lpstr>Romans 15:16 "That I should be the minister of Jesus Christ to the Gentiles"</vt:lpstr>
      <vt:lpstr>Romans 15:16 "That I should be the minister of Jesus Christ to the Gentiles"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3 God’s Covenant With Levi of Life and Peace</dc:title>
  <dc:creator>Stan Isbell</dc:creator>
  <cp:lastModifiedBy>Stan Isbell</cp:lastModifiedBy>
  <cp:revision>28</cp:revision>
  <dcterms:created xsi:type="dcterms:W3CDTF">2023-06-14T02:51:55Z</dcterms:created>
  <dcterms:modified xsi:type="dcterms:W3CDTF">2024-08-02T14:04:27Z</dcterms:modified>
</cp:coreProperties>
</file>