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6"/>
  </p:notesMasterIdLst>
  <p:sldIdLst>
    <p:sldId id="256" r:id="rId3"/>
    <p:sldId id="279" r:id="rId4"/>
    <p:sldId id="286" r:id="rId5"/>
    <p:sldId id="263" r:id="rId6"/>
    <p:sldId id="285" r:id="rId7"/>
    <p:sldId id="271" r:id="rId8"/>
    <p:sldId id="266" r:id="rId9"/>
    <p:sldId id="278" r:id="rId10"/>
    <p:sldId id="267" r:id="rId11"/>
    <p:sldId id="268" r:id="rId12"/>
    <p:sldId id="269" r:id="rId13"/>
    <p:sldId id="270" r:id="rId14"/>
    <p:sldId id="307" r:id="rId15"/>
    <p:sldId id="308" r:id="rId16"/>
    <p:sldId id="275" r:id="rId17"/>
    <p:sldId id="276" r:id="rId18"/>
    <p:sldId id="259" r:id="rId19"/>
    <p:sldId id="316" r:id="rId20"/>
    <p:sldId id="262" r:id="rId21"/>
    <p:sldId id="319" r:id="rId22"/>
    <p:sldId id="317" r:id="rId23"/>
    <p:sldId id="318" r:id="rId24"/>
    <p:sldId id="260" r:id="rId25"/>
    <p:sldId id="281" r:id="rId26"/>
    <p:sldId id="282" r:id="rId27"/>
    <p:sldId id="261" r:id="rId28"/>
    <p:sldId id="284" r:id="rId29"/>
    <p:sldId id="288" r:id="rId30"/>
    <p:sldId id="289" r:id="rId31"/>
    <p:sldId id="328" r:id="rId32"/>
    <p:sldId id="309" r:id="rId33"/>
    <p:sldId id="320" r:id="rId34"/>
    <p:sldId id="290" r:id="rId35"/>
    <p:sldId id="329" r:id="rId36"/>
    <p:sldId id="321" r:id="rId37"/>
    <p:sldId id="313" r:id="rId38"/>
    <p:sldId id="315" r:id="rId39"/>
    <p:sldId id="322" r:id="rId40"/>
    <p:sldId id="295" r:id="rId41"/>
    <p:sldId id="324" r:id="rId42"/>
    <p:sldId id="296" r:id="rId43"/>
    <p:sldId id="330" r:id="rId44"/>
    <p:sldId id="310" r:id="rId45"/>
    <p:sldId id="297" r:id="rId46"/>
    <p:sldId id="311" r:id="rId47"/>
    <p:sldId id="312" r:id="rId48"/>
    <p:sldId id="300" r:id="rId49"/>
    <p:sldId id="274" r:id="rId50"/>
    <p:sldId id="301" r:id="rId51"/>
    <p:sldId id="302" r:id="rId52"/>
    <p:sldId id="303" r:id="rId53"/>
    <p:sldId id="304" r:id="rId54"/>
    <p:sldId id="305" r:id="rId55"/>
    <p:sldId id="306" r:id="rId56"/>
    <p:sldId id="298" r:id="rId57"/>
    <p:sldId id="291" r:id="rId58"/>
    <p:sldId id="292" r:id="rId59"/>
    <p:sldId id="327" r:id="rId60"/>
    <p:sldId id="325" r:id="rId61"/>
    <p:sldId id="326" r:id="rId62"/>
    <p:sldId id="299" r:id="rId63"/>
    <p:sldId id="283" r:id="rId64"/>
    <p:sldId id="280"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66FFFF"/>
    <a:srgbClr val="FF00FF"/>
    <a:srgbClr val="FF9900"/>
    <a:srgbClr val="00CCFF"/>
    <a:srgbClr val="FF6600"/>
    <a:srgbClr val="FF9933"/>
    <a:srgbClr val="CC99FF"/>
    <a:srgbClr val="18181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166" autoAdjust="0"/>
  </p:normalViewPr>
  <p:slideViewPr>
    <p:cSldViewPr showGuides="1">
      <p:cViewPr varScale="1">
        <p:scale>
          <a:sx n="70" d="100"/>
          <a:sy n="70" d="100"/>
        </p:scale>
        <p:origin x="1094" y="82"/>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109728" cy="10972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6F9D0-A6CE-4A53-B580-C88F045879EC}" type="datetimeFigureOut">
              <a:rPr lang="en-US" smtClean="0"/>
              <a:t>8/2/2024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85757-BD41-478C-B3CE-7DE9CC2507A5}" type="slidenum">
              <a:rPr lang="en-US" smtClean="0"/>
              <a:t>‹#›</a:t>
            </a:fld>
            <a:endParaRPr lang="en-US"/>
          </a:p>
        </p:txBody>
      </p:sp>
    </p:spTree>
    <p:extLst>
      <p:ext uri="{BB962C8B-B14F-4D97-AF65-F5344CB8AC3E}">
        <p14:creationId xmlns:p14="http://schemas.microsoft.com/office/powerpoint/2010/main" val="788030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300"/>
              </a:spcBef>
              <a:spcAft>
                <a:spcPts val="300"/>
              </a:spcAft>
            </a:pP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It is significant that elsewhere the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r>
              <a:rPr lang="x-none" sz="1400" b="1" u="sng" dirty="0">
                <a:solidFill>
                  <a:srgbClr val="FFFF00"/>
                </a:solidFill>
                <a:effectLst/>
                <a:latin typeface="Arial" panose="020B0604020202020204" pitchFamily="34" charset="0"/>
                <a:ea typeface="Calibri" panose="020F0502020204030204" pitchFamily="34" charset="0"/>
                <a:cs typeface="Verdana" panose="020B0604030504040204" pitchFamily="34" charset="0"/>
              </a:rPr>
              <a:t>King of Israel</a:t>
            </a:r>
            <a:r>
              <a:rPr lang="en-AU" sz="1400" b="1" u="sng" dirty="0">
                <a:solidFill>
                  <a:srgbClr val="FFFF00"/>
                </a:solidFill>
                <a:effectLst/>
                <a:latin typeface="Arial" panose="020B0604020202020204" pitchFamily="34" charset="0"/>
                <a:ea typeface="Calibri" panose="020F0502020204030204" pitchFamily="34" charset="0"/>
                <a:cs typeface="Verdana" panose="020B0604030504040204" pitchFamily="34" charset="0"/>
              </a:rPr>
              <a:t> </a:t>
            </a:r>
            <a:r>
              <a:rPr lang="en-AU" sz="1400" b="1" u="sng"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Rev. 5:5</a:t>
            </a:r>
            <a:r>
              <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a:t>
            </a:r>
            <a:r>
              <a:rPr lang="x-none" sz="1400" b="1" u="sng" dirty="0">
                <a:solidFill>
                  <a:srgbClr val="FFC000"/>
                </a:solidFill>
                <a:effectLst/>
                <a:latin typeface="Arial" panose="020B0604020202020204" pitchFamily="34" charset="0"/>
                <a:ea typeface="Calibri" panose="020F0502020204030204" pitchFamily="34" charset="0"/>
                <a:cs typeface="Verdana" panose="020B0604030504040204" pitchFamily="34" charset="0"/>
              </a:rPr>
              <a:t>City of Jerusalem</a:t>
            </a:r>
            <a:r>
              <a:rPr lang="en-AU" sz="1400" b="1" u="sng" dirty="0">
                <a:solidFill>
                  <a:srgbClr val="FFC000"/>
                </a:solidFill>
                <a:effectLst/>
                <a:latin typeface="Arial" panose="020B0604020202020204" pitchFamily="34" charset="0"/>
                <a:ea typeface="Calibri" panose="020F0502020204030204" pitchFamily="34" charset="0"/>
                <a:cs typeface="Verdana" panose="020B0604030504040204" pitchFamily="34" charset="0"/>
              </a:rPr>
              <a:t> </a:t>
            </a:r>
            <a:r>
              <a:rPr lang="en-AU" sz="1400" b="1" u="sng"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Isa. 29:1</a:t>
            </a:r>
            <a:r>
              <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and the </a:t>
            </a:r>
            <a:r>
              <a:rPr lang="x-none" sz="1400" b="1" u="sng" dirty="0">
                <a:solidFill>
                  <a:srgbClr val="66FFFF"/>
                </a:solidFill>
                <a:effectLst/>
                <a:latin typeface="Arial" panose="020B0604020202020204" pitchFamily="34" charset="0"/>
                <a:ea typeface="Calibri" panose="020F0502020204030204" pitchFamily="34" charset="0"/>
                <a:cs typeface="Verdana" panose="020B0604030504040204" pitchFamily="34" charset="0"/>
              </a:rPr>
              <a:t>Altar of the House of Prayer</a:t>
            </a:r>
            <a:r>
              <a:rPr lang="x-none" sz="1400" dirty="0">
                <a:solidFill>
                  <a:srgbClr val="66FFFF"/>
                </a:solidFill>
                <a:effectLst/>
                <a:latin typeface="Arial" panose="020B0604020202020204" pitchFamily="34" charset="0"/>
                <a:ea typeface="Calibri" panose="020F0502020204030204" pitchFamily="34" charset="0"/>
                <a:cs typeface="Verdana" panose="020B0604030504040204" pitchFamily="34" charset="0"/>
              </a:rPr>
              <a:t> </a:t>
            </a:r>
            <a:r>
              <a:rPr lang="x-none" sz="1400" b="1" u="sng" dirty="0">
                <a:solidFill>
                  <a:srgbClr val="66FFFF"/>
                </a:solidFill>
                <a:effectLst/>
                <a:latin typeface="Arial" panose="020B0604020202020204" pitchFamily="34" charset="0"/>
                <a:ea typeface="Calibri" panose="020F0502020204030204" pitchFamily="34" charset="0"/>
                <a:cs typeface="Verdana" panose="020B0604030504040204" pitchFamily="34" charset="0"/>
              </a:rPr>
              <a:t>of the future age</a:t>
            </a:r>
            <a:r>
              <a:rPr lang="en-AU" sz="1400" b="1" u="sng" dirty="0">
                <a:solidFill>
                  <a:srgbClr val="66FFFF"/>
                </a:solidFill>
                <a:effectLst/>
                <a:latin typeface="Arial" panose="020B0604020202020204" pitchFamily="34" charset="0"/>
                <a:ea typeface="Calibri" panose="020F0502020204030204" pitchFamily="34" charset="0"/>
                <a:cs typeface="Verdana" panose="020B0604030504040204" pitchFamily="34" charset="0"/>
              </a:rPr>
              <a:t> </a:t>
            </a:r>
            <a:r>
              <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Ezek. 43:16</a:t>
            </a:r>
            <a:r>
              <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 are </a:t>
            </a:r>
            <a:r>
              <a:rPr lang="x-none" sz="1400" b="1" i="1" u="sng" dirty="0">
                <a:solidFill>
                  <a:srgbClr val="FF0000"/>
                </a:solidFill>
                <a:effectLst/>
                <a:latin typeface="Arial" panose="020B0604020202020204" pitchFamily="34" charset="0"/>
                <a:ea typeface="Calibri" panose="020F0502020204030204" pitchFamily="34" charset="0"/>
                <a:cs typeface="Verdana" panose="020B0604030504040204" pitchFamily="34" charset="0"/>
              </a:rPr>
              <a:t>all given the title of Lion</a:t>
            </a:r>
            <a:r>
              <a:rPr lang="x-none" sz="1400" dirty="0">
                <a:solidFill>
                  <a:srgbClr val="FF0000"/>
                </a:solidFill>
                <a:effectLst/>
                <a:latin typeface="Arial" panose="020B0604020202020204" pitchFamily="34" charset="0"/>
                <a:ea typeface="Calibri" panose="020F0502020204030204" pitchFamily="34" charset="0"/>
                <a:cs typeface="Verdana" panose="020B0604030504040204" pitchFamily="34" charset="0"/>
              </a:rPr>
              <a:t>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(mg.), for "Ariel" in the latter references signifies </a:t>
            </a:r>
            <a:r>
              <a:rPr lang="x-none"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Lion of God. </a:t>
            </a:r>
            <a:endParaRPr lang="en-AU"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endParaRPr lang="en-AU"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1400" b="1" dirty="0">
                <a:solidFill>
                  <a:srgbClr val="FFFF00"/>
                </a:solidFill>
                <a:effectLst/>
                <a:latin typeface="Arial" panose="020B0604020202020204" pitchFamily="34" charset="0"/>
                <a:ea typeface="Calibri" panose="020F0502020204030204" pitchFamily="34" charset="0"/>
                <a:cs typeface="Verdana" panose="020B0604030504040204" pitchFamily="34" charset="0"/>
              </a:rPr>
              <a:t>Christ, as the Lion of Judah</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1400" b="1" dirty="0">
                <a:solidFill>
                  <a:srgbClr val="FF00FF"/>
                </a:solidFill>
                <a:effectLst/>
                <a:latin typeface="Arial" panose="020B0604020202020204" pitchFamily="34" charset="0"/>
                <a:ea typeface="Calibri" panose="020F0502020204030204" pitchFamily="34" charset="0"/>
                <a:cs typeface="Verdana" panose="020B0604030504040204" pitchFamily="34" charset="0"/>
              </a:rPr>
              <a:t>will be king</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1400" b="1" dirty="0">
                <a:solidFill>
                  <a:srgbClr val="FFC000"/>
                </a:solidFill>
                <a:effectLst/>
                <a:latin typeface="Arial" panose="020B0604020202020204" pitchFamily="34" charset="0"/>
                <a:ea typeface="Calibri" panose="020F0502020204030204" pitchFamily="34" charset="0"/>
                <a:cs typeface="Verdana" panose="020B0604030504040204" pitchFamily="34" charset="0"/>
              </a:rPr>
              <a:t>ruling from Jerusalem</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1400" b="1" dirty="0">
                <a:solidFill>
                  <a:srgbClr val="66FF33"/>
                </a:solidFill>
                <a:effectLst/>
                <a:latin typeface="Arial" panose="020B0604020202020204" pitchFamily="34" charset="0"/>
                <a:ea typeface="Calibri" panose="020F0502020204030204" pitchFamily="34" charset="0"/>
                <a:cs typeface="Verdana" panose="020B0604030504040204" pitchFamily="34" charset="0"/>
              </a:rPr>
              <a:t>priest</a:t>
            </a:r>
            <a:r>
              <a:rPr lang="x-none" sz="1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1400" b="1" dirty="0">
                <a:solidFill>
                  <a:srgbClr val="66FFFF"/>
                </a:solidFill>
                <a:effectLst/>
                <a:latin typeface="Arial" panose="020B0604020202020204" pitchFamily="34" charset="0"/>
                <a:ea typeface="Calibri" panose="020F0502020204030204" pitchFamily="34" charset="0"/>
                <a:cs typeface="Verdana" panose="020B0604030504040204" pitchFamily="34" charset="0"/>
              </a:rPr>
              <a:t>presiding over the millennial temple </a:t>
            </a:r>
            <a:r>
              <a:rPr lang="x-none" sz="1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(Isa. 56:7);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and </a:t>
            </a:r>
            <a:r>
              <a:rPr lang="x-none" sz="1400" b="1" dirty="0">
                <a:solidFill>
                  <a:srgbClr val="FF0000"/>
                </a:solidFill>
                <a:effectLst/>
                <a:latin typeface="Arial" panose="020B0604020202020204" pitchFamily="34" charset="0"/>
                <a:ea typeface="Calibri" panose="020F0502020204030204" pitchFamily="34" charset="0"/>
                <a:cs typeface="Verdana" panose="020B0604030504040204" pitchFamily="34" charset="0"/>
              </a:rPr>
              <a:t>altar to receive the offerings</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He represents </a:t>
            </a:r>
            <a:r>
              <a:rPr lang="x-none" sz="1400" b="1"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ruling authority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(Rev. 5:5), the </a:t>
            </a:r>
            <a:r>
              <a:rPr lang="x-none" sz="1400" b="1"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antitypical New Jerusalem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(Rev. 21:23), and </a:t>
            </a:r>
            <a:r>
              <a:rPr lang="x-none" sz="1400" b="1"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altar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(Heb. 13:10). </a:t>
            </a:r>
            <a:endParaRPr lang="en-US" sz="14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See also references to the Lion of Judah in Joel 3:16; Num. 23:24; 24:9; Deut. 33:20-2</a:t>
            </a:r>
            <a:r>
              <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1 </a:t>
            </a:r>
            <a:endParaRPr lang="en-US" sz="14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endParaRPr lang="en-US" sz="1400" dirty="0"/>
          </a:p>
        </p:txBody>
      </p:sp>
      <p:sp>
        <p:nvSpPr>
          <p:cNvPr id="4" name="Slide Number Placeholder 3"/>
          <p:cNvSpPr>
            <a:spLocks noGrp="1"/>
          </p:cNvSpPr>
          <p:nvPr>
            <p:ph type="sldNum" sz="quarter" idx="5"/>
          </p:nvPr>
        </p:nvSpPr>
        <p:spPr/>
        <p:txBody>
          <a:bodyPr/>
          <a:lstStyle/>
          <a:p>
            <a:fld id="{F9785757-BD41-478C-B3CE-7DE9CC2507A5}" type="slidenum">
              <a:rPr lang="en-US" smtClean="0"/>
              <a:t>5</a:t>
            </a:fld>
            <a:endParaRPr lang="en-US"/>
          </a:p>
        </p:txBody>
      </p:sp>
    </p:spTree>
    <p:extLst>
      <p:ext uri="{BB962C8B-B14F-4D97-AF65-F5344CB8AC3E}">
        <p14:creationId xmlns:p14="http://schemas.microsoft.com/office/powerpoint/2010/main" val="2440155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050" b="0" i="0" u="none" strike="noStrike" baseline="0" dirty="0">
                <a:solidFill>
                  <a:srgbClr val="218282"/>
                </a:solidFill>
                <a:latin typeface="Verdana" panose="020B0604030504040204" pitchFamily="34" charset="0"/>
              </a:rPr>
              <a:t>Oba 1:17</a:t>
            </a:r>
            <a:r>
              <a:rPr lang="en-US" sz="1050" b="0" i="0" u="none" strike="noStrike" baseline="0" dirty="0">
                <a:solidFill>
                  <a:srgbClr val="292F33"/>
                </a:solidFill>
                <a:latin typeface="Verdana" panose="020B0604030504040204" pitchFamily="34" charset="0"/>
              </a:rPr>
              <a:t>  But upon mount Zion shall be deliverance, and there shall be holiness; and the house of Jacob shall possess their possessions. </a:t>
            </a:r>
          </a:p>
          <a:p>
            <a:pPr marR="0" algn="l" rtl="0"/>
            <a:r>
              <a:rPr lang="en-US" sz="1050" b="0" i="0" u="none" strike="noStrike" baseline="0" dirty="0">
                <a:solidFill>
                  <a:srgbClr val="218282"/>
                </a:solidFill>
                <a:latin typeface="Verdana" panose="020B0604030504040204" pitchFamily="34" charset="0"/>
              </a:rPr>
              <a:t>Oba 1:18</a:t>
            </a:r>
            <a:r>
              <a:rPr lang="en-US" sz="1050" b="0" i="0" u="none" strike="noStrike" baseline="0" dirty="0">
                <a:solidFill>
                  <a:srgbClr val="292F33"/>
                </a:solidFill>
                <a:latin typeface="Verdana" panose="020B0604030504040204" pitchFamily="34" charset="0"/>
              </a:rPr>
              <a:t>  And the house of Jacob shall be a fire, and the house of Joseph a flame, and the house of Esau for stubble, and they shall kindle in them, and devour them; and there shall not be </a:t>
            </a:r>
            <a:r>
              <a:rPr lang="en-US" sz="1050" b="0" i="1" u="none" strike="noStrike" baseline="0" dirty="0">
                <a:solidFill>
                  <a:srgbClr val="808080"/>
                </a:solidFill>
                <a:latin typeface="Verdana" panose="020B0604030504040204" pitchFamily="34" charset="0"/>
              </a:rPr>
              <a:t>any</a:t>
            </a:r>
            <a:r>
              <a:rPr lang="en-US" sz="1050" b="0" i="0" u="none" strike="noStrike" baseline="0" dirty="0">
                <a:solidFill>
                  <a:srgbClr val="292F33"/>
                </a:solidFill>
                <a:latin typeface="Verdana" panose="020B0604030504040204" pitchFamily="34" charset="0"/>
              </a:rPr>
              <a:t> remaining of the house of Esau; for the LORD hath spoken </a:t>
            </a:r>
            <a:r>
              <a:rPr lang="en-US" sz="1050" b="0" i="1" u="none" strike="noStrike" baseline="0" dirty="0">
                <a:solidFill>
                  <a:srgbClr val="808080"/>
                </a:solidFill>
                <a:latin typeface="Verdana" panose="020B0604030504040204" pitchFamily="34" charset="0"/>
              </a:rPr>
              <a:t>it.</a:t>
            </a:r>
            <a:r>
              <a:rPr lang="en-US" sz="1050" b="0" i="0" u="none" strike="noStrike" baseline="0" dirty="0">
                <a:solidFill>
                  <a:srgbClr val="292F33"/>
                </a:solidFill>
                <a:latin typeface="Verdana" panose="020B0604030504040204" pitchFamily="34" charset="0"/>
              </a:rPr>
              <a:t> </a:t>
            </a:r>
            <a:r>
              <a:rPr lang="en-US" sz="1050" b="1" i="0" u="none" strike="noStrike" baseline="0" dirty="0">
                <a:solidFill>
                  <a:srgbClr val="8D7221"/>
                </a:solidFill>
                <a:latin typeface="Verdana" panose="020B0604030504040204" pitchFamily="34" charset="0"/>
              </a:rPr>
              <a:t>Oba 1:21</a:t>
            </a:r>
            <a:r>
              <a:rPr lang="en-US" sz="1050" b="0" i="0" u="none" strike="noStrike" baseline="0" dirty="0">
                <a:solidFill>
                  <a:srgbClr val="292F33"/>
                </a:solidFill>
                <a:latin typeface="Verdana" panose="020B0604030504040204" pitchFamily="34" charset="0"/>
              </a:rPr>
              <a:t>  And </a:t>
            </a:r>
            <a:r>
              <a:rPr lang="en-US" sz="1050" b="0" i="0" u="none" strike="noStrike" baseline="0" dirty="0" err="1">
                <a:solidFill>
                  <a:srgbClr val="292F33"/>
                </a:solidFill>
                <a:latin typeface="Verdana" panose="020B0604030504040204" pitchFamily="34" charset="0"/>
              </a:rPr>
              <a:t>saviours</a:t>
            </a:r>
            <a:r>
              <a:rPr lang="en-US" sz="1050" b="0" i="0" u="none" strike="noStrike" baseline="0" dirty="0">
                <a:solidFill>
                  <a:srgbClr val="292F33"/>
                </a:solidFill>
                <a:latin typeface="Verdana" panose="020B0604030504040204" pitchFamily="34" charset="0"/>
              </a:rPr>
              <a:t> shall come up on mount Zion to judge the mount of Esau; and the kingdom shall be the LORD'S. </a:t>
            </a:r>
            <a:endParaRPr lang="en-US" sz="800" dirty="0"/>
          </a:p>
        </p:txBody>
      </p:sp>
      <p:sp>
        <p:nvSpPr>
          <p:cNvPr id="4" name="Slide Number Placeholder 3"/>
          <p:cNvSpPr>
            <a:spLocks noGrp="1"/>
          </p:cNvSpPr>
          <p:nvPr>
            <p:ph type="sldNum" sz="quarter" idx="5"/>
          </p:nvPr>
        </p:nvSpPr>
        <p:spPr/>
        <p:txBody>
          <a:bodyPr/>
          <a:lstStyle/>
          <a:p>
            <a:fld id="{F9785757-BD41-478C-B3CE-7DE9CC2507A5}" type="slidenum">
              <a:rPr lang="en-US" smtClean="0"/>
              <a:t>19</a:t>
            </a:fld>
            <a:endParaRPr lang="en-US"/>
          </a:p>
        </p:txBody>
      </p:sp>
    </p:spTree>
    <p:extLst>
      <p:ext uri="{BB962C8B-B14F-4D97-AF65-F5344CB8AC3E}">
        <p14:creationId xmlns:p14="http://schemas.microsoft.com/office/powerpoint/2010/main" val="2142674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85757-BD41-478C-B3CE-7DE9CC2507A5}" type="slidenum">
              <a:rPr lang="en-US" smtClean="0"/>
              <a:t>28</a:t>
            </a:fld>
            <a:endParaRPr lang="en-US"/>
          </a:p>
        </p:txBody>
      </p:sp>
    </p:spTree>
    <p:extLst>
      <p:ext uri="{BB962C8B-B14F-4D97-AF65-F5344CB8AC3E}">
        <p14:creationId xmlns:p14="http://schemas.microsoft.com/office/powerpoint/2010/main" val="1128490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66FFFF"/>
                </a:solidFill>
                <a:latin typeface="Verdana" panose="020B0604030504040204" pitchFamily="34" charset="0"/>
              </a:rPr>
              <a:t>Apostle Paul: In Antioch in Pisidia, and went into the synagogue on the sabbath day.</a:t>
            </a:r>
            <a:endParaRPr lang="en-US" sz="1800" dirty="0">
              <a:solidFill>
                <a:srgbClr val="66FFFF"/>
              </a:solidFill>
            </a:endParaRPr>
          </a:p>
          <a:p>
            <a:endParaRPr lang="en-US" dirty="0"/>
          </a:p>
        </p:txBody>
      </p:sp>
      <p:sp>
        <p:nvSpPr>
          <p:cNvPr id="4" name="Slide Number Placeholder 3"/>
          <p:cNvSpPr>
            <a:spLocks noGrp="1"/>
          </p:cNvSpPr>
          <p:nvPr>
            <p:ph type="sldNum" sz="quarter" idx="5"/>
          </p:nvPr>
        </p:nvSpPr>
        <p:spPr/>
        <p:txBody>
          <a:bodyPr/>
          <a:lstStyle/>
          <a:p>
            <a:fld id="{F9785757-BD41-478C-B3CE-7DE9CC2507A5}" type="slidenum">
              <a:rPr lang="en-US" smtClean="0"/>
              <a:t>32</a:t>
            </a:fld>
            <a:endParaRPr lang="en-US"/>
          </a:p>
        </p:txBody>
      </p:sp>
    </p:spTree>
    <p:extLst>
      <p:ext uri="{BB962C8B-B14F-4D97-AF65-F5344CB8AC3E}">
        <p14:creationId xmlns:p14="http://schemas.microsoft.com/office/powerpoint/2010/main" val="1500605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0" dirty="0">
                <a:solidFill>
                  <a:schemeClr val="bg1"/>
                </a:solidFill>
                <a:effectLst/>
                <a:latin typeface="BookmanOldStyle"/>
                <a:ea typeface="Calibri" panose="020F0502020204030204" pitchFamily="34" charset="0"/>
                <a:cs typeface="BookmanOldStyle"/>
              </a:rPr>
              <a:t>And when the men of </a:t>
            </a:r>
            <a:r>
              <a:rPr lang="en-US" sz="1200" kern="0" dirty="0" err="1">
                <a:solidFill>
                  <a:schemeClr val="bg1"/>
                </a:solidFill>
                <a:effectLst/>
                <a:latin typeface="BookmanOldStyle"/>
                <a:ea typeface="Calibri" panose="020F0502020204030204" pitchFamily="34" charset="0"/>
                <a:cs typeface="BookmanOldStyle"/>
              </a:rPr>
              <a:t>Bethshemesh</a:t>
            </a:r>
            <a:r>
              <a:rPr lang="en-US" sz="1200" kern="0" dirty="0">
                <a:solidFill>
                  <a:schemeClr val="bg1"/>
                </a:solidFill>
                <a:effectLst/>
                <a:latin typeface="BookmanOldStyle"/>
                <a:ea typeface="Calibri" panose="020F0502020204030204" pitchFamily="34" charset="0"/>
                <a:cs typeface="BookmanOldStyle"/>
              </a:rPr>
              <a:t> were smitten by God with a great slaughter for profaning the ark, they besought the men of </a:t>
            </a:r>
            <a:r>
              <a:rPr lang="en-US" sz="1200" kern="0" dirty="0" err="1">
                <a:solidFill>
                  <a:schemeClr val="bg1"/>
                </a:solidFill>
                <a:effectLst/>
                <a:latin typeface="BookmanOldStyle"/>
                <a:ea typeface="Calibri" panose="020F0502020204030204" pitchFamily="34" charset="0"/>
                <a:cs typeface="BookmanOldStyle"/>
              </a:rPr>
              <a:t>Kirjath-jearim</a:t>
            </a:r>
            <a:r>
              <a:rPr lang="en-US" sz="1200" kern="0" dirty="0">
                <a:solidFill>
                  <a:schemeClr val="bg1"/>
                </a:solidFill>
                <a:effectLst/>
                <a:latin typeface="BookmanOldStyle"/>
                <a:ea typeface="Calibri" panose="020F0502020204030204" pitchFamily="34" charset="0"/>
                <a:cs typeface="BookmanOldStyle"/>
              </a:rPr>
              <a:t> to come to take charge of it. This they did, and brought it into the house of </a:t>
            </a:r>
            <a:r>
              <a:rPr lang="en-US" sz="1200" kern="0" dirty="0" err="1">
                <a:solidFill>
                  <a:schemeClr val="bg1"/>
                </a:solidFill>
                <a:effectLst/>
                <a:latin typeface="BookmanOldStyle"/>
                <a:ea typeface="Calibri" panose="020F0502020204030204" pitchFamily="34" charset="0"/>
                <a:cs typeface="BookmanOldStyle"/>
              </a:rPr>
              <a:t>Abinadab</a:t>
            </a:r>
            <a:r>
              <a:rPr lang="en-US" sz="1200" kern="0" dirty="0">
                <a:solidFill>
                  <a:schemeClr val="bg1"/>
                </a:solidFill>
                <a:effectLst/>
                <a:latin typeface="BookmanOldStyle"/>
                <a:ea typeface="Calibri" panose="020F0502020204030204" pitchFamily="34" charset="0"/>
                <a:cs typeface="BookmanOldStyle"/>
              </a:rPr>
              <a:t> and sanctified Eleazar his son " to keep the ark of the Lord " (1 Sam. </a:t>
            </a:r>
            <a:r>
              <a:rPr lang="en-US" sz="1200" kern="0" dirty="0">
                <a:solidFill>
                  <a:schemeClr val="bg1"/>
                </a:solidFill>
                <a:latin typeface="BookmanOldStyle"/>
                <a:ea typeface="Calibri" panose="020F0502020204030204" pitchFamily="34" charset="0"/>
                <a:cs typeface="BookmanOldStyle"/>
              </a:rPr>
              <a:t>7:</a:t>
            </a:r>
            <a:r>
              <a:rPr lang="en-US" sz="1200" kern="0" dirty="0">
                <a:solidFill>
                  <a:schemeClr val="bg1"/>
                </a:solidFill>
                <a:effectLst/>
                <a:latin typeface="BookmanOldStyle"/>
                <a:ea typeface="Calibri" panose="020F0502020204030204" pitchFamily="34" charset="0"/>
                <a:cs typeface="BookmanOldStyle"/>
              </a:rPr>
              <a:t>2). </a:t>
            </a:r>
          </a:p>
          <a:p>
            <a:pPr marL="0" indent="0">
              <a:buNone/>
            </a:pPr>
            <a:r>
              <a:rPr lang="en-US" sz="1200" kern="0" dirty="0">
                <a:solidFill>
                  <a:schemeClr val="bg1"/>
                </a:solidFill>
                <a:effectLst/>
                <a:latin typeface="BookmanOldStyle"/>
                <a:ea typeface="Calibri" panose="020F0502020204030204" pitchFamily="34" charset="0"/>
                <a:cs typeface="BookmanOldStyle"/>
              </a:rPr>
              <a:t>And so for twenty years the ark rested there, until David was established in the Kingdom.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7FE83C-299E-465D-83C8-A55D91CD8F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634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0" dirty="0">
                <a:solidFill>
                  <a:schemeClr val="bg1"/>
                </a:solidFill>
                <a:effectLst/>
                <a:latin typeface="BookmanOldStyle"/>
                <a:ea typeface="Calibri" panose="020F0502020204030204" pitchFamily="34" charset="0"/>
                <a:cs typeface="BookmanOldStyle"/>
              </a:rPr>
              <a:t>And when the men of </a:t>
            </a:r>
            <a:r>
              <a:rPr lang="en-US" sz="1200" kern="0" dirty="0" err="1">
                <a:solidFill>
                  <a:schemeClr val="bg1"/>
                </a:solidFill>
                <a:effectLst/>
                <a:latin typeface="BookmanOldStyle"/>
                <a:ea typeface="Calibri" panose="020F0502020204030204" pitchFamily="34" charset="0"/>
                <a:cs typeface="BookmanOldStyle"/>
              </a:rPr>
              <a:t>Bethshemesh</a:t>
            </a:r>
            <a:r>
              <a:rPr lang="en-US" sz="1200" kern="0" dirty="0">
                <a:solidFill>
                  <a:schemeClr val="bg1"/>
                </a:solidFill>
                <a:effectLst/>
                <a:latin typeface="BookmanOldStyle"/>
                <a:ea typeface="Calibri" panose="020F0502020204030204" pitchFamily="34" charset="0"/>
                <a:cs typeface="BookmanOldStyle"/>
              </a:rPr>
              <a:t> were smitten by God with a great slaughter for profaning the ark, they besought the men of </a:t>
            </a:r>
            <a:r>
              <a:rPr lang="en-US" sz="1200" kern="0" dirty="0" err="1">
                <a:solidFill>
                  <a:schemeClr val="bg1"/>
                </a:solidFill>
                <a:effectLst/>
                <a:latin typeface="BookmanOldStyle"/>
                <a:ea typeface="Calibri" panose="020F0502020204030204" pitchFamily="34" charset="0"/>
                <a:cs typeface="BookmanOldStyle"/>
              </a:rPr>
              <a:t>Kirjath-jearim</a:t>
            </a:r>
            <a:r>
              <a:rPr lang="en-US" sz="1200" kern="0" dirty="0">
                <a:solidFill>
                  <a:schemeClr val="bg1"/>
                </a:solidFill>
                <a:effectLst/>
                <a:latin typeface="BookmanOldStyle"/>
                <a:ea typeface="Calibri" panose="020F0502020204030204" pitchFamily="34" charset="0"/>
                <a:cs typeface="BookmanOldStyle"/>
              </a:rPr>
              <a:t> to come to take charge of it. This they did, and brought it into the house of </a:t>
            </a:r>
            <a:r>
              <a:rPr lang="en-US" sz="1200" kern="0" dirty="0" err="1">
                <a:solidFill>
                  <a:schemeClr val="bg1"/>
                </a:solidFill>
                <a:effectLst/>
                <a:latin typeface="BookmanOldStyle"/>
                <a:ea typeface="Calibri" panose="020F0502020204030204" pitchFamily="34" charset="0"/>
                <a:cs typeface="BookmanOldStyle"/>
              </a:rPr>
              <a:t>Abinadab</a:t>
            </a:r>
            <a:r>
              <a:rPr lang="en-US" sz="1200" kern="0" dirty="0">
                <a:solidFill>
                  <a:schemeClr val="bg1"/>
                </a:solidFill>
                <a:effectLst/>
                <a:latin typeface="BookmanOldStyle"/>
                <a:ea typeface="Calibri" panose="020F0502020204030204" pitchFamily="34" charset="0"/>
                <a:cs typeface="BookmanOldStyle"/>
              </a:rPr>
              <a:t> and sanctified Eleazar his son " to keep the ark of the Lord " (1 Sam. </a:t>
            </a:r>
            <a:r>
              <a:rPr lang="en-US" sz="1200" kern="0" dirty="0">
                <a:solidFill>
                  <a:schemeClr val="bg1"/>
                </a:solidFill>
                <a:latin typeface="BookmanOldStyle"/>
                <a:ea typeface="Calibri" panose="020F0502020204030204" pitchFamily="34" charset="0"/>
                <a:cs typeface="BookmanOldStyle"/>
              </a:rPr>
              <a:t>7:</a:t>
            </a:r>
            <a:r>
              <a:rPr lang="en-US" sz="1200" kern="0" dirty="0">
                <a:solidFill>
                  <a:schemeClr val="bg1"/>
                </a:solidFill>
                <a:effectLst/>
                <a:latin typeface="BookmanOldStyle"/>
                <a:ea typeface="Calibri" panose="020F0502020204030204" pitchFamily="34" charset="0"/>
                <a:cs typeface="BookmanOldStyle"/>
              </a:rPr>
              <a:t>2). </a:t>
            </a:r>
          </a:p>
          <a:p>
            <a:pPr marL="0" indent="0">
              <a:buNone/>
            </a:pPr>
            <a:r>
              <a:rPr lang="en-US" sz="1200" kern="0" dirty="0">
                <a:solidFill>
                  <a:schemeClr val="bg1"/>
                </a:solidFill>
                <a:effectLst/>
                <a:latin typeface="BookmanOldStyle"/>
                <a:ea typeface="Calibri" panose="020F0502020204030204" pitchFamily="34" charset="0"/>
                <a:cs typeface="BookmanOldStyle"/>
              </a:rPr>
              <a:t>And so for twenty years the ark rested there, until David was established in the Kingdom.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7FE83C-299E-465D-83C8-A55D91CD8F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72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100" b="1" i="0" u="none" strike="noStrike" baseline="0" dirty="0">
                <a:solidFill>
                  <a:srgbClr val="8D7221"/>
                </a:solidFill>
                <a:latin typeface="Verdana" panose="020B0604030504040204" pitchFamily="34" charset="0"/>
              </a:rPr>
              <a:t>V.14 - 1Pe 3:15</a:t>
            </a:r>
            <a:r>
              <a:rPr lang="en-US" sz="1100" b="0" i="0" u="none" strike="noStrike" baseline="0" dirty="0">
                <a:solidFill>
                  <a:srgbClr val="292F33"/>
                </a:solidFill>
                <a:latin typeface="Verdana" panose="020B0604030504040204" pitchFamily="34" charset="0"/>
              </a:rPr>
              <a:t>  But </a:t>
            </a:r>
            <a:r>
              <a:rPr lang="en-US" sz="1100" b="1" i="0" u="none" strike="noStrike" baseline="0" dirty="0">
                <a:solidFill>
                  <a:srgbClr val="FFFF00"/>
                </a:solidFill>
                <a:latin typeface="Verdana" panose="020B0604030504040204" pitchFamily="34" charset="0"/>
              </a:rPr>
              <a:t>sanctify</a:t>
            </a:r>
            <a:r>
              <a:rPr lang="en-US" sz="1100" b="0" i="0" u="none" strike="noStrike" baseline="0" dirty="0">
                <a:solidFill>
                  <a:srgbClr val="292F33"/>
                </a:solidFill>
                <a:latin typeface="Verdana" panose="020B0604030504040204" pitchFamily="34" charset="0"/>
              </a:rPr>
              <a:t> the Lord God in your hearts: and </a:t>
            </a:r>
            <a:r>
              <a:rPr lang="en-US" sz="1100" b="0" i="1" u="none" strike="noStrike" baseline="0" dirty="0">
                <a:solidFill>
                  <a:srgbClr val="808080"/>
                </a:solidFill>
                <a:latin typeface="Verdana" panose="020B0604030504040204" pitchFamily="34" charset="0"/>
              </a:rPr>
              <a:t>be</a:t>
            </a:r>
            <a:r>
              <a:rPr lang="en-US" sz="1100" b="0" i="0" u="none" strike="noStrike" baseline="0" dirty="0">
                <a:solidFill>
                  <a:srgbClr val="292F33"/>
                </a:solidFill>
                <a:latin typeface="Verdana" panose="020B0604030504040204" pitchFamily="34" charset="0"/>
              </a:rPr>
              <a:t> ready always to </a:t>
            </a:r>
            <a:r>
              <a:rPr lang="en-US" sz="1100" b="0" i="1" u="none" strike="noStrike" baseline="0" dirty="0">
                <a:solidFill>
                  <a:srgbClr val="808080"/>
                </a:solidFill>
                <a:latin typeface="Verdana" panose="020B0604030504040204" pitchFamily="34" charset="0"/>
              </a:rPr>
              <a:t>give</a:t>
            </a:r>
            <a:r>
              <a:rPr lang="en-US" sz="1100" b="0" i="0" u="none" strike="noStrike" baseline="0" dirty="0">
                <a:solidFill>
                  <a:srgbClr val="292F33"/>
                </a:solidFill>
                <a:latin typeface="Verdana" panose="020B0604030504040204" pitchFamily="34" charset="0"/>
              </a:rPr>
              <a:t> an answer to every man that </a:t>
            </a:r>
            <a:r>
              <a:rPr lang="en-US" sz="1100" b="0" i="0" u="none" strike="noStrike" baseline="0" dirty="0" err="1">
                <a:solidFill>
                  <a:srgbClr val="292F33"/>
                </a:solidFill>
                <a:latin typeface="Verdana" panose="020B0604030504040204" pitchFamily="34" charset="0"/>
              </a:rPr>
              <a:t>asketh</a:t>
            </a:r>
            <a:r>
              <a:rPr lang="en-US" sz="1100" b="0" i="0" u="none" strike="noStrike" baseline="0" dirty="0">
                <a:solidFill>
                  <a:srgbClr val="292F33"/>
                </a:solidFill>
                <a:latin typeface="Verdana" panose="020B0604030504040204" pitchFamily="34" charset="0"/>
              </a:rPr>
              <a:t> you a reason of the hope that is in you with meekness and fear: </a:t>
            </a:r>
          </a:p>
          <a:p>
            <a:pPr marR="0" algn="l" rtl="0"/>
            <a:r>
              <a:rPr lang="en-US" sz="1100" b="0" i="0" u="none" strike="noStrike" baseline="0" dirty="0">
                <a:solidFill>
                  <a:srgbClr val="218282"/>
                </a:solidFill>
                <a:latin typeface="Verdana" panose="020B0604030504040204" pitchFamily="34" charset="0"/>
              </a:rPr>
              <a:t>1Pe 3:16</a:t>
            </a:r>
            <a:r>
              <a:rPr lang="en-US" sz="1100" b="0" i="0" u="none" strike="noStrike" baseline="0" dirty="0">
                <a:solidFill>
                  <a:srgbClr val="292F33"/>
                </a:solidFill>
                <a:latin typeface="Verdana" panose="020B0604030504040204" pitchFamily="34" charset="0"/>
              </a:rPr>
              <a:t>  Having a good conscience; that, whereas they speak evil of you, as of evildoers, they may be ashamed that falsely accuse your good conversation in Christ. </a:t>
            </a:r>
          </a:p>
          <a:p>
            <a:pPr marR="0" algn="l" rtl="0"/>
            <a:r>
              <a:rPr lang="en-US" sz="1100" b="0" i="0" u="none" strike="noStrike" baseline="0" dirty="0">
                <a:solidFill>
                  <a:srgbClr val="218282"/>
                </a:solidFill>
                <a:latin typeface="Verdana" panose="020B0604030504040204" pitchFamily="34" charset="0"/>
              </a:rPr>
              <a:t>1Pe 3:17</a:t>
            </a:r>
            <a:r>
              <a:rPr lang="en-US" sz="1100" b="0" i="0" u="none" strike="noStrike" baseline="0" dirty="0">
                <a:solidFill>
                  <a:srgbClr val="292F33"/>
                </a:solidFill>
                <a:latin typeface="Verdana" panose="020B0604030504040204" pitchFamily="34" charset="0"/>
              </a:rPr>
              <a:t>  For </a:t>
            </a:r>
            <a:r>
              <a:rPr lang="en-US" sz="1100" b="0" i="1" u="none" strike="noStrike" baseline="0" dirty="0">
                <a:solidFill>
                  <a:srgbClr val="808080"/>
                </a:solidFill>
                <a:latin typeface="Verdana" panose="020B0604030504040204" pitchFamily="34" charset="0"/>
              </a:rPr>
              <a:t>it is</a:t>
            </a:r>
            <a:r>
              <a:rPr lang="en-US" sz="1100" b="0" i="0" u="none" strike="noStrike" baseline="0" dirty="0">
                <a:solidFill>
                  <a:srgbClr val="292F33"/>
                </a:solidFill>
                <a:latin typeface="Verdana" panose="020B0604030504040204" pitchFamily="34" charset="0"/>
              </a:rPr>
              <a:t> better, if the will of God be so, that ye suffer for well doing, than for evil doing. </a:t>
            </a:r>
          </a:p>
          <a:p>
            <a:pPr marR="0" algn="l" rtl="0"/>
            <a:r>
              <a:rPr lang="en-US" sz="1100" b="0" i="0" u="none" strike="noStrike" baseline="0" dirty="0">
                <a:solidFill>
                  <a:srgbClr val="218282"/>
                </a:solidFill>
                <a:latin typeface="Verdana" panose="020B0604030504040204" pitchFamily="34" charset="0"/>
              </a:rPr>
              <a:t>1Pe 3:18</a:t>
            </a:r>
            <a:r>
              <a:rPr lang="en-US" sz="1100" b="0" i="0" u="none" strike="noStrike" baseline="0" dirty="0">
                <a:solidFill>
                  <a:srgbClr val="292F33"/>
                </a:solidFill>
                <a:latin typeface="Verdana" panose="020B0604030504040204" pitchFamily="34" charset="0"/>
              </a:rPr>
              <a:t>  For Christ also hath once suffered for sins, the just for the unjust, that he might bring us to God, being put to death in the flesh, but quickened by the Spirit:</a:t>
            </a:r>
            <a:endParaRPr lang="en-US" sz="9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7FE83C-299E-465D-83C8-A55D91CD8F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482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400" b="0" i="0" u="none" strike="noStrike" baseline="0" dirty="0">
                <a:solidFill>
                  <a:srgbClr val="238554"/>
                </a:solidFill>
                <a:latin typeface="Verdana" panose="020B0604030504040204" pitchFamily="34" charset="0"/>
              </a:rPr>
              <a:t>Num_4:10</a:t>
            </a:r>
            <a:r>
              <a:rPr lang="en-US" sz="1400" b="0" i="0" u="none" strike="noStrike" baseline="0" dirty="0">
                <a:solidFill>
                  <a:srgbClr val="292F33"/>
                </a:solidFill>
                <a:latin typeface="Verdana" panose="020B0604030504040204" pitchFamily="34" charset="0"/>
              </a:rPr>
              <a:t>  And they shall put</a:t>
            </a:r>
            <a:r>
              <a:rPr lang="en-US" sz="1400" b="0" i="0" u="none" strike="noStrike" baseline="30000" dirty="0">
                <a:solidFill>
                  <a:srgbClr val="9753DB"/>
                </a:solidFill>
                <a:latin typeface="Verdana" panose="020B0604030504040204" pitchFamily="34" charset="0"/>
              </a:rPr>
              <a:t>H5414</a:t>
            </a:r>
            <a:r>
              <a:rPr lang="en-US" sz="1400" b="0" i="0" u="none" strike="noStrike" baseline="0" dirty="0">
                <a:solidFill>
                  <a:srgbClr val="292F33"/>
                </a:solidFill>
                <a:latin typeface="Verdana" panose="020B0604030504040204" pitchFamily="34" charset="0"/>
              </a:rPr>
              <a:t> it and all</a:t>
            </a:r>
            <a:r>
              <a:rPr lang="en-US" sz="1400" b="0" i="0" u="none" strike="noStrike" baseline="30000" dirty="0">
                <a:solidFill>
                  <a:srgbClr val="9753DB"/>
                </a:solidFill>
                <a:latin typeface="Verdana" panose="020B0604030504040204" pitchFamily="34" charset="0"/>
              </a:rPr>
              <a:t>H3605</a:t>
            </a:r>
            <a:r>
              <a:rPr lang="en-US" sz="1400" b="0" i="0" u="none" strike="noStrike" baseline="0" dirty="0">
                <a:solidFill>
                  <a:srgbClr val="292F33"/>
                </a:solidFill>
                <a:latin typeface="Verdana" panose="020B0604030504040204" pitchFamily="34" charset="0"/>
              </a:rPr>
              <a:t> the vessels</a:t>
            </a:r>
            <a:r>
              <a:rPr lang="en-US" sz="1400" b="0" i="0" u="none" strike="noStrike" baseline="30000" dirty="0">
                <a:solidFill>
                  <a:srgbClr val="9753DB"/>
                </a:solidFill>
                <a:latin typeface="Verdana" panose="020B0604030504040204" pitchFamily="34" charset="0"/>
              </a:rPr>
              <a:t>H3627</a:t>
            </a:r>
            <a:r>
              <a:rPr lang="en-US" sz="1400" b="0" i="0" u="none" strike="noStrike" baseline="0" dirty="0">
                <a:solidFill>
                  <a:srgbClr val="292F33"/>
                </a:solidFill>
                <a:latin typeface="Verdana" panose="020B0604030504040204" pitchFamily="34" charset="0"/>
              </a:rPr>
              <a:t> thereof within</a:t>
            </a:r>
            <a:r>
              <a:rPr lang="en-US" sz="1400" b="0" i="0" u="none" strike="noStrike" baseline="30000" dirty="0">
                <a:solidFill>
                  <a:srgbClr val="9753DB"/>
                </a:solidFill>
                <a:latin typeface="Verdana" panose="020B0604030504040204" pitchFamily="34" charset="0"/>
              </a:rPr>
              <a:t>H413</a:t>
            </a:r>
            <a:r>
              <a:rPr lang="en-US" sz="1400" b="0" i="0" u="none" strike="noStrike" baseline="0" dirty="0">
                <a:solidFill>
                  <a:srgbClr val="292F33"/>
                </a:solidFill>
                <a:latin typeface="Verdana" panose="020B0604030504040204" pitchFamily="34" charset="0"/>
              </a:rPr>
              <a:t> a covering</a:t>
            </a:r>
            <a:r>
              <a:rPr lang="en-US" sz="1400" b="0" i="0" u="none" strike="noStrike" baseline="30000" dirty="0">
                <a:solidFill>
                  <a:srgbClr val="9753DB"/>
                </a:solidFill>
                <a:latin typeface="Verdana" panose="020B0604030504040204" pitchFamily="34" charset="0"/>
              </a:rPr>
              <a:t>H4372</a:t>
            </a:r>
            <a:r>
              <a:rPr lang="en-US" sz="1400" b="0" i="0" u="none" strike="noStrike" baseline="0" dirty="0">
                <a:solidFill>
                  <a:srgbClr val="292F33"/>
                </a:solidFill>
                <a:latin typeface="Verdana" panose="020B0604030504040204" pitchFamily="34" charset="0"/>
              </a:rPr>
              <a:t> of badgers'</a:t>
            </a:r>
            <a:r>
              <a:rPr lang="en-US" sz="1400" b="0" i="0" u="none" strike="noStrike" baseline="30000" dirty="0">
                <a:solidFill>
                  <a:srgbClr val="9753DB"/>
                </a:solidFill>
                <a:latin typeface="Verdana" panose="020B0604030504040204" pitchFamily="34" charset="0"/>
              </a:rPr>
              <a:t>H8476</a:t>
            </a:r>
            <a:r>
              <a:rPr lang="en-US" sz="1400" b="0" i="0" u="none" strike="noStrike" baseline="0" dirty="0">
                <a:solidFill>
                  <a:srgbClr val="292F33"/>
                </a:solidFill>
                <a:latin typeface="Verdana" panose="020B0604030504040204" pitchFamily="34" charset="0"/>
              </a:rPr>
              <a:t> skins,</a:t>
            </a:r>
            <a:r>
              <a:rPr lang="en-US" sz="1400" b="0" i="0" u="none" strike="noStrike" baseline="30000" dirty="0">
                <a:solidFill>
                  <a:srgbClr val="9753DB"/>
                </a:solidFill>
                <a:latin typeface="Verdana" panose="020B0604030504040204" pitchFamily="34" charset="0"/>
              </a:rPr>
              <a:t>H5785</a:t>
            </a:r>
            <a:r>
              <a:rPr lang="en-US" sz="1400" b="0" i="0" u="none" strike="noStrike" baseline="0" dirty="0">
                <a:solidFill>
                  <a:srgbClr val="292F33"/>
                </a:solidFill>
                <a:latin typeface="Verdana" panose="020B0604030504040204" pitchFamily="34" charset="0"/>
              </a:rPr>
              <a:t> and shall put</a:t>
            </a:r>
            <a:r>
              <a:rPr lang="en-US" sz="1400" b="0" i="0" u="none" strike="noStrike" baseline="30000" dirty="0">
                <a:solidFill>
                  <a:srgbClr val="9753DB"/>
                </a:solidFill>
                <a:latin typeface="Verdana" panose="020B0604030504040204" pitchFamily="34" charset="0"/>
              </a:rPr>
              <a:t>H5414</a:t>
            </a:r>
            <a:r>
              <a:rPr lang="en-US" sz="1400" b="0" i="0" u="none" strike="noStrike" baseline="0" dirty="0">
                <a:solidFill>
                  <a:srgbClr val="292F33"/>
                </a:solidFill>
                <a:latin typeface="Verdana" panose="020B0604030504040204" pitchFamily="34" charset="0"/>
              </a:rPr>
              <a:t> </a:t>
            </a:r>
            <a:r>
              <a:rPr lang="en-US" sz="1400" b="0" i="1" u="none" strike="noStrike" baseline="0" dirty="0">
                <a:solidFill>
                  <a:srgbClr val="808080"/>
                </a:solidFill>
                <a:latin typeface="Verdana" panose="020B0604030504040204" pitchFamily="34" charset="0"/>
              </a:rPr>
              <a:t>it</a:t>
            </a:r>
            <a:r>
              <a:rPr lang="en-US" sz="1400" b="0" i="0" u="none" strike="noStrike" baseline="0" dirty="0">
                <a:solidFill>
                  <a:srgbClr val="292F33"/>
                </a:solidFill>
                <a:latin typeface="Verdana" panose="020B0604030504040204" pitchFamily="34" charset="0"/>
              </a:rPr>
              <a:t> upon</a:t>
            </a:r>
            <a:r>
              <a:rPr lang="en-US" sz="1400" b="0" i="0" u="none" strike="noStrike" baseline="30000" dirty="0">
                <a:solidFill>
                  <a:srgbClr val="9753DB"/>
                </a:solidFill>
                <a:latin typeface="Verdana" panose="020B0604030504040204" pitchFamily="34" charset="0"/>
              </a:rPr>
              <a:t>H5921</a:t>
            </a:r>
            <a:r>
              <a:rPr lang="en-US" sz="1400" b="0" i="0" u="none" strike="noStrike" baseline="0" dirty="0">
                <a:solidFill>
                  <a:srgbClr val="292F33"/>
                </a:solidFill>
                <a:latin typeface="Verdana" panose="020B0604030504040204" pitchFamily="34" charset="0"/>
              </a:rPr>
              <a:t> </a:t>
            </a:r>
            <a:r>
              <a:rPr lang="en-US" sz="1400" b="1" i="0" u="sng" strike="noStrike" baseline="0" dirty="0">
                <a:solidFill>
                  <a:srgbClr val="292F33"/>
                </a:solidFill>
                <a:latin typeface="Verdana" panose="020B0604030504040204" pitchFamily="34" charset="0"/>
              </a:rPr>
              <a:t>a bar.</a:t>
            </a:r>
            <a:r>
              <a:rPr lang="en-US" sz="1400" b="1" i="0" u="sng" strike="noStrike" baseline="30000" dirty="0">
                <a:solidFill>
                  <a:srgbClr val="000000"/>
                </a:solidFill>
                <a:latin typeface="Verdana" panose="020B0604030504040204" pitchFamily="34" charset="0"/>
              </a:rPr>
              <a:t>H4132</a:t>
            </a:r>
            <a:endParaRPr lang="en-US" sz="1400" b="1" i="0" u="sng" strike="noStrike" baseline="0" dirty="0">
              <a:solidFill>
                <a:srgbClr val="292F33"/>
              </a:solidFill>
              <a:latin typeface="Verdana" panose="020B0604030504040204" pitchFamily="34" charset="0"/>
            </a:endParaRPr>
          </a:p>
          <a:p>
            <a:pPr marR="0" algn="l" rtl="0"/>
            <a:r>
              <a:rPr lang="en-US" sz="1400" b="0" i="0" u="none" strike="noStrike" baseline="0" dirty="0">
                <a:solidFill>
                  <a:srgbClr val="238554"/>
                </a:solidFill>
                <a:latin typeface="Verdana" panose="020B0604030504040204" pitchFamily="34" charset="0"/>
              </a:rPr>
              <a:t>Num_4:12</a:t>
            </a:r>
            <a:r>
              <a:rPr lang="en-US" sz="1400" b="0" i="0" u="none" strike="noStrike" baseline="0" dirty="0">
                <a:solidFill>
                  <a:srgbClr val="292F33"/>
                </a:solidFill>
                <a:latin typeface="Verdana" panose="020B0604030504040204" pitchFamily="34" charset="0"/>
              </a:rPr>
              <a:t>  And they shall take</a:t>
            </a:r>
            <a:r>
              <a:rPr lang="en-US" sz="1400" b="0" i="0" u="none" strike="noStrike" baseline="30000" dirty="0">
                <a:solidFill>
                  <a:srgbClr val="9753DB"/>
                </a:solidFill>
                <a:latin typeface="Verdana" panose="020B0604030504040204" pitchFamily="34" charset="0"/>
              </a:rPr>
              <a:t>H3947</a:t>
            </a:r>
            <a:r>
              <a:rPr lang="en-US" sz="1400" b="0" i="0" u="none" strike="noStrike" baseline="0" dirty="0">
                <a:solidFill>
                  <a:srgbClr val="292F33"/>
                </a:solidFill>
                <a:latin typeface="Verdana" panose="020B0604030504040204" pitchFamily="34" charset="0"/>
              </a:rPr>
              <a:t> </a:t>
            </a:r>
            <a:r>
              <a:rPr lang="en-US" sz="1400" b="0" i="0" u="none" strike="noStrike" baseline="30000" dirty="0">
                <a:solidFill>
                  <a:srgbClr val="292F33"/>
                </a:solidFill>
                <a:latin typeface="Verdana" panose="020B0604030504040204" pitchFamily="34" charset="0"/>
              </a:rPr>
              <a:t>(</a:t>
            </a:r>
            <a:r>
              <a:rPr lang="en-US" sz="1400" b="0" i="0" u="none" strike="noStrike" baseline="30000" dirty="0">
                <a:solidFill>
                  <a:srgbClr val="9753DB"/>
                </a:solidFill>
                <a:latin typeface="Verdana" panose="020B0604030504040204" pitchFamily="34" charset="0"/>
              </a:rPr>
              <a:t>H853</a:t>
            </a:r>
            <a:r>
              <a:rPr lang="en-US" sz="1400" b="0" i="0" u="none" strike="noStrike" baseline="30000" dirty="0">
                <a:solidFill>
                  <a:srgbClr val="292F33"/>
                </a:solidFill>
                <a:latin typeface="Verdana" panose="020B0604030504040204" pitchFamily="34" charset="0"/>
              </a:rPr>
              <a:t>)</a:t>
            </a:r>
            <a:r>
              <a:rPr lang="en-US" sz="1400" b="0" i="0" u="none" strike="noStrike" baseline="0" dirty="0">
                <a:solidFill>
                  <a:srgbClr val="292F33"/>
                </a:solidFill>
                <a:latin typeface="Verdana" panose="020B0604030504040204" pitchFamily="34" charset="0"/>
              </a:rPr>
              <a:t> all</a:t>
            </a:r>
            <a:r>
              <a:rPr lang="en-US" sz="1400" b="0" i="0" u="none" strike="noStrike" baseline="30000" dirty="0">
                <a:solidFill>
                  <a:srgbClr val="9753DB"/>
                </a:solidFill>
                <a:latin typeface="Verdana" panose="020B0604030504040204" pitchFamily="34" charset="0"/>
              </a:rPr>
              <a:t>H3605</a:t>
            </a:r>
            <a:r>
              <a:rPr lang="en-US" sz="1400" b="0" i="0" u="none" strike="noStrike" baseline="0" dirty="0">
                <a:solidFill>
                  <a:srgbClr val="292F33"/>
                </a:solidFill>
                <a:latin typeface="Verdana" panose="020B0604030504040204" pitchFamily="34" charset="0"/>
              </a:rPr>
              <a:t> the instruments</a:t>
            </a:r>
            <a:r>
              <a:rPr lang="en-US" sz="1400" b="0" i="0" u="none" strike="noStrike" baseline="30000" dirty="0">
                <a:solidFill>
                  <a:srgbClr val="9753DB"/>
                </a:solidFill>
                <a:latin typeface="Verdana" panose="020B0604030504040204" pitchFamily="34" charset="0"/>
              </a:rPr>
              <a:t>H3627</a:t>
            </a:r>
            <a:r>
              <a:rPr lang="en-US" sz="1400" b="0" i="0" u="none" strike="noStrike" baseline="0" dirty="0">
                <a:solidFill>
                  <a:srgbClr val="292F33"/>
                </a:solidFill>
                <a:latin typeface="Verdana" panose="020B0604030504040204" pitchFamily="34" charset="0"/>
              </a:rPr>
              <a:t> of ministry,</a:t>
            </a:r>
            <a:r>
              <a:rPr lang="en-US" sz="1400" b="0" i="0" u="none" strike="noStrike" baseline="30000" dirty="0">
                <a:solidFill>
                  <a:srgbClr val="9753DB"/>
                </a:solidFill>
                <a:latin typeface="Verdana" panose="020B0604030504040204" pitchFamily="34" charset="0"/>
              </a:rPr>
              <a:t>H8335</a:t>
            </a:r>
            <a:r>
              <a:rPr lang="en-US" sz="1400" b="0" i="0" u="none" strike="noStrike" baseline="0" dirty="0">
                <a:solidFill>
                  <a:srgbClr val="292F33"/>
                </a:solidFill>
                <a:latin typeface="Verdana" panose="020B0604030504040204" pitchFamily="34" charset="0"/>
              </a:rPr>
              <a:t> wherewith</a:t>
            </a:r>
            <a:r>
              <a:rPr lang="en-US" sz="1400" b="0" i="0" u="none" strike="noStrike" baseline="30000" dirty="0">
                <a:solidFill>
                  <a:srgbClr val="9753DB"/>
                </a:solidFill>
                <a:latin typeface="Verdana" panose="020B0604030504040204" pitchFamily="34" charset="0"/>
              </a:rPr>
              <a:t>H834</a:t>
            </a:r>
            <a:r>
              <a:rPr lang="en-US" sz="1400" b="0" i="0" u="none" strike="noStrike" baseline="0" dirty="0">
                <a:solidFill>
                  <a:srgbClr val="292F33"/>
                </a:solidFill>
                <a:latin typeface="Verdana" panose="020B0604030504040204" pitchFamily="34" charset="0"/>
              </a:rPr>
              <a:t> they minister</a:t>
            </a:r>
            <a:r>
              <a:rPr lang="en-US" sz="1400" b="0" i="0" u="none" strike="noStrike" baseline="30000" dirty="0">
                <a:solidFill>
                  <a:srgbClr val="9753DB"/>
                </a:solidFill>
                <a:latin typeface="Verdana" panose="020B0604030504040204" pitchFamily="34" charset="0"/>
              </a:rPr>
              <a:t>H8334</a:t>
            </a:r>
            <a:r>
              <a:rPr lang="en-US" sz="1400" b="0" i="0" u="none" strike="noStrike" baseline="0" dirty="0">
                <a:solidFill>
                  <a:srgbClr val="292F33"/>
                </a:solidFill>
                <a:latin typeface="Verdana" panose="020B0604030504040204" pitchFamily="34" charset="0"/>
              </a:rPr>
              <a:t> in the sanctuary,</a:t>
            </a:r>
            <a:r>
              <a:rPr lang="en-US" sz="1400" b="0" i="0" u="none" strike="noStrike" baseline="30000" dirty="0">
                <a:solidFill>
                  <a:srgbClr val="9753DB"/>
                </a:solidFill>
                <a:latin typeface="Verdana" panose="020B0604030504040204" pitchFamily="34" charset="0"/>
              </a:rPr>
              <a:t>H6944</a:t>
            </a:r>
            <a:r>
              <a:rPr lang="en-US" sz="1400" b="0" i="0" u="none" strike="noStrike" baseline="0" dirty="0">
                <a:solidFill>
                  <a:srgbClr val="292F33"/>
                </a:solidFill>
                <a:latin typeface="Verdana" panose="020B0604030504040204" pitchFamily="34" charset="0"/>
              </a:rPr>
              <a:t> and put</a:t>
            </a:r>
            <a:r>
              <a:rPr lang="en-US" sz="1400" b="0" i="0" u="none" strike="noStrike" baseline="30000" dirty="0">
                <a:solidFill>
                  <a:srgbClr val="9753DB"/>
                </a:solidFill>
                <a:latin typeface="Verdana" panose="020B0604030504040204" pitchFamily="34" charset="0"/>
              </a:rPr>
              <a:t>H5414</a:t>
            </a:r>
            <a:r>
              <a:rPr lang="en-US" sz="1400" b="0" i="0" u="none" strike="noStrike" baseline="0" dirty="0">
                <a:solidFill>
                  <a:srgbClr val="292F33"/>
                </a:solidFill>
                <a:latin typeface="Verdana" panose="020B0604030504040204" pitchFamily="34" charset="0"/>
              </a:rPr>
              <a:t> </a:t>
            </a:r>
            <a:r>
              <a:rPr lang="en-US" sz="1400" b="0" i="1" u="none" strike="noStrike" baseline="0" dirty="0">
                <a:solidFill>
                  <a:srgbClr val="808080"/>
                </a:solidFill>
                <a:latin typeface="Verdana" panose="020B0604030504040204" pitchFamily="34" charset="0"/>
              </a:rPr>
              <a:t>them</a:t>
            </a:r>
            <a:r>
              <a:rPr lang="en-US" sz="1400" b="0" i="0" u="none" strike="noStrike" baseline="0" dirty="0">
                <a:solidFill>
                  <a:srgbClr val="292F33"/>
                </a:solidFill>
                <a:latin typeface="Verdana" panose="020B0604030504040204" pitchFamily="34" charset="0"/>
              </a:rPr>
              <a:t> in</a:t>
            </a:r>
            <a:r>
              <a:rPr lang="en-US" sz="1400" b="0" i="0" u="none" strike="noStrike" baseline="30000" dirty="0">
                <a:solidFill>
                  <a:srgbClr val="9753DB"/>
                </a:solidFill>
                <a:latin typeface="Verdana" panose="020B0604030504040204" pitchFamily="34" charset="0"/>
              </a:rPr>
              <a:t>H413</a:t>
            </a:r>
            <a:r>
              <a:rPr lang="en-US" sz="1400" b="0" i="0" u="none" strike="noStrike" baseline="0" dirty="0">
                <a:solidFill>
                  <a:srgbClr val="292F33"/>
                </a:solidFill>
                <a:latin typeface="Verdana" panose="020B0604030504040204" pitchFamily="34" charset="0"/>
              </a:rPr>
              <a:t> a cloth</a:t>
            </a:r>
            <a:r>
              <a:rPr lang="en-US" sz="1400" b="0" i="0" u="none" strike="noStrike" baseline="30000" dirty="0">
                <a:solidFill>
                  <a:srgbClr val="9753DB"/>
                </a:solidFill>
                <a:latin typeface="Verdana" panose="020B0604030504040204" pitchFamily="34" charset="0"/>
              </a:rPr>
              <a:t>H899</a:t>
            </a:r>
            <a:r>
              <a:rPr lang="en-US" sz="1400" b="0" i="0" u="none" strike="noStrike" baseline="0" dirty="0">
                <a:solidFill>
                  <a:srgbClr val="292F33"/>
                </a:solidFill>
                <a:latin typeface="Verdana" panose="020B0604030504040204" pitchFamily="34" charset="0"/>
              </a:rPr>
              <a:t> of blue,</a:t>
            </a:r>
            <a:r>
              <a:rPr lang="en-US" sz="1400" b="0" i="0" u="none" strike="noStrike" baseline="30000" dirty="0">
                <a:solidFill>
                  <a:srgbClr val="9753DB"/>
                </a:solidFill>
                <a:latin typeface="Verdana" panose="020B0604030504040204" pitchFamily="34" charset="0"/>
              </a:rPr>
              <a:t>H8504</a:t>
            </a:r>
            <a:r>
              <a:rPr lang="en-US" sz="1400" b="0" i="0" u="none" strike="noStrike" baseline="0" dirty="0">
                <a:solidFill>
                  <a:srgbClr val="292F33"/>
                </a:solidFill>
                <a:latin typeface="Verdana" panose="020B0604030504040204" pitchFamily="34" charset="0"/>
              </a:rPr>
              <a:t> and cover</a:t>
            </a:r>
            <a:r>
              <a:rPr lang="en-US" sz="1400" b="0" i="0" u="none" strike="noStrike" baseline="30000" dirty="0">
                <a:solidFill>
                  <a:srgbClr val="9753DB"/>
                </a:solidFill>
                <a:latin typeface="Verdana" panose="020B0604030504040204" pitchFamily="34" charset="0"/>
              </a:rPr>
              <a:t>H3680</a:t>
            </a:r>
            <a:r>
              <a:rPr lang="en-US" sz="1400" b="0" i="0" u="none" strike="noStrike" baseline="0" dirty="0">
                <a:solidFill>
                  <a:srgbClr val="292F33"/>
                </a:solidFill>
                <a:latin typeface="Verdana" panose="020B0604030504040204" pitchFamily="34" charset="0"/>
              </a:rPr>
              <a:t> them with a covering</a:t>
            </a:r>
            <a:r>
              <a:rPr lang="en-US" sz="1400" b="0" i="0" u="none" strike="noStrike" baseline="30000" dirty="0">
                <a:solidFill>
                  <a:srgbClr val="9753DB"/>
                </a:solidFill>
                <a:latin typeface="Verdana" panose="020B0604030504040204" pitchFamily="34" charset="0"/>
              </a:rPr>
              <a:t>H4372</a:t>
            </a:r>
            <a:r>
              <a:rPr lang="en-US" sz="1400" b="0" i="0" u="none" strike="noStrike" baseline="0" dirty="0">
                <a:solidFill>
                  <a:srgbClr val="292F33"/>
                </a:solidFill>
                <a:latin typeface="Verdana" panose="020B0604030504040204" pitchFamily="34" charset="0"/>
              </a:rPr>
              <a:t> of badgers'</a:t>
            </a:r>
            <a:r>
              <a:rPr lang="en-US" sz="1400" b="0" i="0" u="none" strike="noStrike" baseline="30000" dirty="0">
                <a:solidFill>
                  <a:srgbClr val="9753DB"/>
                </a:solidFill>
                <a:latin typeface="Verdana" panose="020B0604030504040204" pitchFamily="34" charset="0"/>
              </a:rPr>
              <a:t>H8476</a:t>
            </a:r>
            <a:r>
              <a:rPr lang="en-US" sz="1400" b="0" i="0" u="none" strike="noStrike" baseline="0" dirty="0">
                <a:solidFill>
                  <a:srgbClr val="292F33"/>
                </a:solidFill>
                <a:latin typeface="Verdana" panose="020B0604030504040204" pitchFamily="34" charset="0"/>
              </a:rPr>
              <a:t> skins,</a:t>
            </a:r>
            <a:r>
              <a:rPr lang="en-US" sz="1400" b="0" i="0" u="none" strike="noStrike" baseline="30000" dirty="0">
                <a:solidFill>
                  <a:srgbClr val="9753DB"/>
                </a:solidFill>
                <a:latin typeface="Verdana" panose="020B0604030504040204" pitchFamily="34" charset="0"/>
              </a:rPr>
              <a:t>H5785</a:t>
            </a:r>
            <a:r>
              <a:rPr lang="en-US" sz="1400" b="0" i="0" u="none" strike="noStrike" baseline="0" dirty="0">
                <a:solidFill>
                  <a:srgbClr val="292F33"/>
                </a:solidFill>
                <a:latin typeface="Verdana" panose="020B0604030504040204" pitchFamily="34" charset="0"/>
              </a:rPr>
              <a:t> and shall put</a:t>
            </a:r>
            <a:r>
              <a:rPr lang="en-US" sz="1400" b="0" i="0" u="none" strike="noStrike" baseline="30000" dirty="0">
                <a:solidFill>
                  <a:srgbClr val="9753DB"/>
                </a:solidFill>
                <a:latin typeface="Verdana" panose="020B0604030504040204" pitchFamily="34" charset="0"/>
              </a:rPr>
              <a:t>H5414</a:t>
            </a:r>
            <a:r>
              <a:rPr lang="en-US" sz="1400" b="0" i="0" u="none" strike="noStrike" baseline="0" dirty="0">
                <a:solidFill>
                  <a:srgbClr val="292F33"/>
                </a:solidFill>
                <a:latin typeface="Verdana" panose="020B0604030504040204" pitchFamily="34" charset="0"/>
              </a:rPr>
              <a:t> </a:t>
            </a:r>
            <a:r>
              <a:rPr lang="en-US" sz="1400" b="0" i="1" u="none" strike="noStrike" baseline="0" dirty="0">
                <a:solidFill>
                  <a:srgbClr val="808080"/>
                </a:solidFill>
                <a:latin typeface="Verdana" panose="020B0604030504040204" pitchFamily="34" charset="0"/>
              </a:rPr>
              <a:t>them</a:t>
            </a:r>
            <a:r>
              <a:rPr lang="en-US" sz="1400" b="0" i="0" u="none" strike="noStrike" baseline="0" dirty="0">
                <a:solidFill>
                  <a:srgbClr val="292F33"/>
                </a:solidFill>
                <a:latin typeface="Verdana" panose="020B0604030504040204" pitchFamily="34" charset="0"/>
              </a:rPr>
              <a:t> on</a:t>
            </a:r>
            <a:r>
              <a:rPr lang="en-US" sz="1400" b="0" i="0" u="none" strike="noStrike" baseline="30000" dirty="0">
                <a:solidFill>
                  <a:srgbClr val="9753DB"/>
                </a:solidFill>
                <a:latin typeface="Verdana" panose="020B0604030504040204" pitchFamily="34" charset="0"/>
              </a:rPr>
              <a:t>H5921</a:t>
            </a:r>
            <a:r>
              <a:rPr lang="en-US" sz="1400" b="0" i="0" u="none" strike="noStrike" baseline="0" dirty="0">
                <a:solidFill>
                  <a:srgbClr val="292F33"/>
                </a:solidFill>
                <a:latin typeface="Verdana" panose="020B0604030504040204" pitchFamily="34" charset="0"/>
              </a:rPr>
              <a:t> </a:t>
            </a:r>
            <a:r>
              <a:rPr lang="en-US" sz="1400" b="1" i="0" u="sng" strike="noStrike" baseline="0" dirty="0">
                <a:solidFill>
                  <a:srgbClr val="292F33"/>
                </a:solidFill>
                <a:latin typeface="Verdana" panose="020B0604030504040204" pitchFamily="34" charset="0"/>
              </a:rPr>
              <a:t>a bar:</a:t>
            </a:r>
            <a:r>
              <a:rPr lang="en-US" sz="1400" b="1" i="0" u="sng" strike="noStrike" baseline="30000" dirty="0">
                <a:solidFill>
                  <a:srgbClr val="000000"/>
                </a:solidFill>
                <a:latin typeface="Verdana" panose="020B0604030504040204" pitchFamily="34" charset="0"/>
              </a:rPr>
              <a:t>H4132</a:t>
            </a:r>
            <a:endParaRPr lang="en-US" sz="1400" b="1" i="0" u="sng" strike="noStrike" baseline="0" dirty="0">
              <a:solidFill>
                <a:srgbClr val="292F33"/>
              </a:solidFill>
              <a:latin typeface="Verdana" panose="020B0604030504040204" pitchFamily="34" charset="0"/>
            </a:endParaRPr>
          </a:p>
          <a:p>
            <a:pPr marR="0" algn="l" rtl="0"/>
            <a:r>
              <a:rPr lang="en-US" sz="1400" b="0" i="0" u="none" strike="noStrike" baseline="0" dirty="0">
                <a:solidFill>
                  <a:srgbClr val="238554"/>
                </a:solidFill>
                <a:latin typeface="Verdana" panose="020B0604030504040204" pitchFamily="34" charset="0"/>
              </a:rPr>
              <a:t>Num_13:23</a:t>
            </a:r>
            <a:r>
              <a:rPr lang="en-US" sz="1400" b="0" i="0" u="none" strike="noStrike" baseline="0" dirty="0">
                <a:solidFill>
                  <a:srgbClr val="292F33"/>
                </a:solidFill>
                <a:latin typeface="Verdana" panose="020B0604030504040204" pitchFamily="34" charset="0"/>
              </a:rPr>
              <a:t>  And they came</a:t>
            </a:r>
            <a:r>
              <a:rPr lang="en-US" sz="1400" b="0" i="0" u="none" strike="noStrike" baseline="30000" dirty="0">
                <a:solidFill>
                  <a:srgbClr val="9753DB"/>
                </a:solidFill>
                <a:latin typeface="Verdana" panose="020B0604030504040204" pitchFamily="34" charset="0"/>
              </a:rPr>
              <a:t>H935</a:t>
            </a:r>
            <a:r>
              <a:rPr lang="en-US" sz="1400" b="0" i="0" u="none" strike="noStrike" baseline="0" dirty="0">
                <a:solidFill>
                  <a:srgbClr val="292F33"/>
                </a:solidFill>
                <a:latin typeface="Verdana" panose="020B0604030504040204" pitchFamily="34" charset="0"/>
              </a:rPr>
              <a:t> unto</a:t>
            </a:r>
            <a:r>
              <a:rPr lang="en-US" sz="1400" b="0" i="0" u="none" strike="noStrike" baseline="30000" dirty="0">
                <a:solidFill>
                  <a:srgbClr val="9753DB"/>
                </a:solidFill>
                <a:latin typeface="Verdana" panose="020B0604030504040204" pitchFamily="34" charset="0"/>
              </a:rPr>
              <a:t>H5704</a:t>
            </a:r>
            <a:r>
              <a:rPr lang="en-US" sz="1400" b="0" i="0" u="none" strike="noStrike" baseline="0" dirty="0">
                <a:solidFill>
                  <a:srgbClr val="292F33"/>
                </a:solidFill>
                <a:latin typeface="Verdana" panose="020B0604030504040204" pitchFamily="34" charset="0"/>
              </a:rPr>
              <a:t> the brook</a:t>
            </a:r>
            <a:r>
              <a:rPr lang="en-US" sz="1400" b="0" i="0" u="none" strike="noStrike" baseline="30000" dirty="0">
                <a:solidFill>
                  <a:srgbClr val="9753DB"/>
                </a:solidFill>
                <a:latin typeface="Verdana" panose="020B0604030504040204" pitchFamily="34" charset="0"/>
              </a:rPr>
              <a:t>H5158</a:t>
            </a:r>
            <a:r>
              <a:rPr lang="en-US" sz="1400" b="0" i="0" u="none" strike="noStrike" baseline="0" dirty="0">
                <a:solidFill>
                  <a:srgbClr val="292F33"/>
                </a:solidFill>
                <a:latin typeface="Verdana" panose="020B0604030504040204" pitchFamily="34" charset="0"/>
              </a:rPr>
              <a:t> of Eshcol,</a:t>
            </a:r>
            <a:r>
              <a:rPr lang="en-US" sz="1400" b="0" i="0" u="none" strike="noStrike" baseline="30000" dirty="0">
                <a:solidFill>
                  <a:srgbClr val="9753DB"/>
                </a:solidFill>
                <a:latin typeface="Verdana" panose="020B0604030504040204" pitchFamily="34" charset="0"/>
              </a:rPr>
              <a:t>H812</a:t>
            </a:r>
            <a:r>
              <a:rPr lang="en-US" sz="1400" b="0" i="0" u="none" strike="noStrike" baseline="0" dirty="0">
                <a:solidFill>
                  <a:srgbClr val="292F33"/>
                </a:solidFill>
                <a:latin typeface="Verdana" panose="020B0604030504040204" pitchFamily="34" charset="0"/>
              </a:rPr>
              <a:t> and cut down</a:t>
            </a:r>
            <a:r>
              <a:rPr lang="en-US" sz="1400" b="0" i="0" u="none" strike="noStrike" baseline="30000" dirty="0">
                <a:solidFill>
                  <a:srgbClr val="9753DB"/>
                </a:solidFill>
                <a:latin typeface="Verdana" panose="020B0604030504040204" pitchFamily="34" charset="0"/>
              </a:rPr>
              <a:t>H3772</a:t>
            </a:r>
            <a:r>
              <a:rPr lang="en-US" sz="1400" b="0" i="0" u="none" strike="noStrike" baseline="0" dirty="0">
                <a:solidFill>
                  <a:srgbClr val="292F33"/>
                </a:solidFill>
                <a:latin typeface="Verdana" panose="020B0604030504040204" pitchFamily="34" charset="0"/>
              </a:rPr>
              <a:t> from thence</a:t>
            </a:r>
            <a:r>
              <a:rPr lang="en-US" sz="1400" b="0" i="0" u="none" strike="noStrike" baseline="30000" dirty="0">
                <a:solidFill>
                  <a:srgbClr val="9753DB"/>
                </a:solidFill>
                <a:latin typeface="Verdana" panose="020B0604030504040204" pitchFamily="34" charset="0"/>
              </a:rPr>
              <a:t>H4480</a:t>
            </a:r>
            <a:r>
              <a:rPr lang="en-US" sz="1400" b="0" i="0" u="none" strike="noStrike" baseline="0" dirty="0">
                <a:solidFill>
                  <a:srgbClr val="292F33"/>
                </a:solidFill>
                <a:latin typeface="Verdana" panose="020B0604030504040204" pitchFamily="34" charset="0"/>
              </a:rPr>
              <a:t> </a:t>
            </a:r>
            <a:r>
              <a:rPr lang="en-US" sz="1400" b="0" i="0" u="none" strike="noStrike" baseline="30000" dirty="0">
                <a:solidFill>
                  <a:srgbClr val="9753DB"/>
                </a:solidFill>
                <a:latin typeface="Verdana" panose="020B0604030504040204" pitchFamily="34" charset="0"/>
              </a:rPr>
              <a:t>H8033</a:t>
            </a:r>
            <a:r>
              <a:rPr lang="en-US" sz="1400" b="0" i="0" u="none" strike="noStrike" baseline="0" dirty="0">
                <a:solidFill>
                  <a:srgbClr val="292F33"/>
                </a:solidFill>
                <a:latin typeface="Verdana" panose="020B0604030504040204" pitchFamily="34" charset="0"/>
              </a:rPr>
              <a:t> a branch</a:t>
            </a:r>
            <a:r>
              <a:rPr lang="en-US" sz="1400" b="0" i="0" u="none" strike="noStrike" baseline="30000" dirty="0">
                <a:solidFill>
                  <a:srgbClr val="9753DB"/>
                </a:solidFill>
                <a:latin typeface="Verdana" panose="020B0604030504040204" pitchFamily="34" charset="0"/>
              </a:rPr>
              <a:t>H2156</a:t>
            </a:r>
            <a:r>
              <a:rPr lang="en-US" sz="1400" b="0" i="0" u="none" strike="noStrike" baseline="0" dirty="0">
                <a:solidFill>
                  <a:srgbClr val="292F33"/>
                </a:solidFill>
                <a:latin typeface="Verdana" panose="020B0604030504040204" pitchFamily="34" charset="0"/>
              </a:rPr>
              <a:t> with one</a:t>
            </a:r>
            <a:r>
              <a:rPr lang="en-US" sz="1400" b="0" i="0" u="none" strike="noStrike" baseline="30000" dirty="0">
                <a:solidFill>
                  <a:srgbClr val="9753DB"/>
                </a:solidFill>
                <a:latin typeface="Verdana" panose="020B0604030504040204" pitchFamily="34" charset="0"/>
              </a:rPr>
              <a:t>H259</a:t>
            </a:r>
            <a:r>
              <a:rPr lang="en-US" sz="1400" b="0" i="0" u="none" strike="noStrike" baseline="0" dirty="0">
                <a:solidFill>
                  <a:srgbClr val="292F33"/>
                </a:solidFill>
                <a:latin typeface="Verdana" panose="020B0604030504040204" pitchFamily="34" charset="0"/>
              </a:rPr>
              <a:t> cluster</a:t>
            </a:r>
            <a:r>
              <a:rPr lang="en-US" sz="1400" b="0" i="0" u="none" strike="noStrike" baseline="30000" dirty="0">
                <a:solidFill>
                  <a:srgbClr val="9753DB"/>
                </a:solidFill>
                <a:latin typeface="Verdana" panose="020B0604030504040204" pitchFamily="34" charset="0"/>
              </a:rPr>
              <a:t>H811</a:t>
            </a:r>
            <a:r>
              <a:rPr lang="en-US" sz="1400" b="0" i="0" u="none" strike="noStrike" baseline="0" dirty="0">
                <a:solidFill>
                  <a:srgbClr val="292F33"/>
                </a:solidFill>
                <a:latin typeface="Verdana" panose="020B0604030504040204" pitchFamily="34" charset="0"/>
              </a:rPr>
              <a:t> of grapes,</a:t>
            </a:r>
            <a:r>
              <a:rPr lang="en-US" sz="1400" b="0" i="0" u="none" strike="noStrike" baseline="30000" dirty="0">
                <a:solidFill>
                  <a:srgbClr val="9753DB"/>
                </a:solidFill>
                <a:latin typeface="Verdana" panose="020B0604030504040204" pitchFamily="34" charset="0"/>
              </a:rPr>
              <a:t>H6025</a:t>
            </a:r>
            <a:r>
              <a:rPr lang="en-US" sz="1400" b="0" i="0" u="none" strike="noStrike" baseline="0" dirty="0">
                <a:solidFill>
                  <a:srgbClr val="292F33"/>
                </a:solidFill>
                <a:latin typeface="Verdana" panose="020B0604030504040204" pitchFamily="34" charset="0"/>
              </a:rPr>
              <a:t> and they bare</a:t>
            </a:r>
            <a:r>
              <a:rPr lang="en-US" sz="1400" b="0" i="0" u="none" strike="noStrike" baseline="30000" dirty="0">
                <a:solidFill>
                  <a:srgbClr val="9753DB"/>
                </a:solidFill>
                <a:latin typeface="Verdana" panose="020B0604030504040204" pitchFamily="34" charset="0"/>
              </a:rPr>
              <a:t>H5375</a:t>
            </a:r>
            <a:r>
              <a:rPr lang="en-US" sz="1400" b="0" i="0" u="none" strike="noStrike" baseline="0" dirty="0">
                <a:solidFill>
                  <a:srgbClr val="292F33"/>
                </a:solidFill>
                <a:latin typeface="Verdana" panose="020B0604030504040204" pitchFamily="34" charset="0"/>
              </a:rPr>
              <a:t> it between two</a:t>
            </a:r>
            <a:r>
              <a:rPr lang="en-US" sz="1400" b="0" i="0" u="none" strike="noStrike" baseline="30000" dirty="0">
                <a:solidFill>
                  <a:srgbClr val="9753DB"/>
                </a:solidFill>
                <a:latin typeface="Verdana" panose="020B0604030504040204" pitchFamily="34" charset="0"/>
              </a:rPr>
              <a:t>H8147</a:t>
            </a:r>
            <a:r>
              <a:rPr lang="en-US" sz="1400" b="0" i="0" u="none" strike="noStrike" baseline="0" dirty="0">
                <a:solidFill>
                  <a:srgbClr val="292F33"/>
                </a:solidFill>
                <a:latin typeface="Verdana" panose="020B0604030504040204" pitchFamily="34" charset="0"/>
              </a:rPr>
              <a:t> </a:t>
            </a:r>
            <a:r>
              <a:rPr lang="en-US" sz="1400" b="1" i="0" u="sng" strike="noStrike" baseline="0" dirty="0">
                <a:solidFill>
                  <a:srgbClr val="292F33"/>
                </a:solidFill>
                <a:latin typeface="Verdana" panose="020B0604030504040204" pitchFamily="34" charset="0"/>
              </a:rPr>
              <a:t>upon a staff;</a:t>
            </a:r>
            <a:r>
              <a:rPr lang="en-US" sz="1400" b="1" i="0" u="sng" strike="noStrike" baseline="30000" dirty="0">
                <a:solidFill>
                  <a:srgbClr val="000000"/>
                </a:solidFill>
                <a:latin typeface="Verdana" panose="020B0604030504040204" pitchFamily="34" charset="0"/>
              </a:rPr>
              <a:t>H4132</a:t>
            </a:r>
            <a:r>
              <a:rPr lang="en-US" sz="1400" b="1" i="0" u="sng" strike="noStrike" baseline="0" dirty="0">
                <a:solidFill>
                  <a:srgbClr val="292F33"/>
                </a:solidFill>
                <a:latin typeface="Verdana" panose="020B0604030504040204" pitchFamily="34" charset="0"/>
              </a:rPr>
              <a:t> </a:t>
            </a:r>
            <a:r>
              <a:rPr lang="en-US" sz="1400" b="0" i="0" u="none" strike="noStrike" baseline="0" dirty="0">
                <a:solidFill>
                  <a:srgbClr val="292F33"/>
                </a:solidFill>
                <a:latin typeface="Verdana" panose="020B0604030504040204" pitchFamily="34" charset="0"/>
              </a:rPr>
              <a:t>and </a:t>
            </a:r>
            <a:r>
              <a:rPr lang="en-US" sz="1400" b="0" i="1" u="none" strike="noStrike" baseline="0" dirty="0">
                <a:solidFill>
                  <a:srgbClr val="808080"/>
                </a:solidFill>
                <a:latin typeface="Verdana" panose="020B0604030504040204" pitchFamily="34" charset="0"/>
              </a:rPr>
              <a:t>they brought</a:t>
            </a:r>
            <a:r>
              <a:rPr lang="en-US" sz="1400" b="0" i="0" u="none" strike="noStrike" baseline="0" dirty="0">
                <a:solidFill>
                  <a:srgbClr val="292F33"/>
                </a:solidFill>
                <a:latin typeface="Verdana" panose="020B0604030504040204" pitchFamily="34" charset="0"/>
              </a:rPr>
              <a:t> of</a:t>
            </a:r>
            <a:r>
              <a:rPr lang="en-US" sz="1400" b="0" i="0" u="none" strike="noStrike" baseline="30000" dirty="0">
                <a:solidFill>
                  <a:srgbClr val="9753DB"/>
                </a:solidFill>
                <a:latin typeface="Verdana" panose="020B0604030504040204" pitchFamily="34" charset="0"/>
              </a:rPr>
              <a:t>H4480</a:t>
            </a:r>
            <a:r>
              <a:rPr lang="en-US" sz="1400" b="0" i="0" u="none" strike="noStrike" baseline="0" dirty="0">
                <a:solidFill>
                  <a:srgbClr val="292F33"/>
                </a:solidFill>
                <a:latin typeface="Verdana" panose="020B0604030504040204" pitchFamily="34" charset="0"/>
              </a:rPr>
              <a:t> the pomegranates,</a:t>
            </a:r>
            <a:r>
              <a:rPr lang="en-US" sz="1400" b="0" i="0" u="none" strike="noStrike" baseline="30000" dirty="0">
                <a:solidFill>
                  <a:srgbClr val="9753DB"/>
                </a:solidFill>
                <a:latin typeface="Verdana" panose="020B0604030504040204" pitchFamily="34" charset="0"/>
              </a:rPr>
              <a:t>H7416</a:t>
            </a:r>
            <a:r>
              <a:rPr lang="en-US" sz="1400" b="0" i="0" u="none" strike="noStrike" baseline="0" dirty="0">
                <a:solidFill>
                  <a:srgbClr val="292F33"/>
                </a:solidFill>
                <a:latin typeface="Verdana" panose="020B0604030504040204" pitchFamily="34" charset="0"/>
              </a:rPr>
              <a:t> and of</a:t>
            </a:r>
            <a:r>
              <a:rPr lang="en-US" sz="1400" b="0" i="0" u="none" strike="noStrike" baseline="30000" dirty="0">
                <a:solidFill>
                  <a:srgbClr val="9753DB"/>
                </a:solidFill>
                <a:latin typeface="Verdana" panose="020B0604030504040204" pitchFamily="34" charset="0"/>
              </a:rPr>
              <a:t>H4480</a:t>
            </a:r>
            <a:r>
              <a:rPr lang="en-US" sz="1400" b="0" i="0" u="none" strike="noStrike" baseline="0" dirty="0">
                <a:solidFill>
                  <a:srgbClr val="292F33"/>
                </a:solidFill>
                <a:latin typeface="Verdana" panose="020B0604030504040204" pitchFamily="34" charset="0"/>
              </a:rPr>
              <a:t> the figs.</a:t>
            </a:r>
            <a:r>
              <a:rPr lang="en-US" sz="1400" b="0" i="0" u="none" strike="noStrike" baseline="30000" dirty="0">
                <a:solidFill>
                  <a:srgbClr val="9753DB"/>
                </a:solidFill>
                <a:latin typeface="Verdana" panose="020B0604030504040204" pitchFamily="34" charset="0"/>
              </a:rPr>
              <a:t>H8384</a:t>
            </a:r>
            <a:endParaRPr lang="en-US" sz="1400" b="0" i="0" u="none" strike="noStrike" baseline="0" dirty="0">
              <a:solidFill>
                <a:srgbClr val="292F33"/>
              </a:solidFill>
              <a:latin typeface="Verdana" panose="020B0604030504040204" pitchFamily="34" charset="0"/>
            </a:endParaRPr>
          </a:p>
          <a:p>
            <a:pPr marR="0" algn="l" rtl="0"/>
            <a:r>
              <a:rPr lang="en-US" sz="1400" b="0" i="0" u="none" strike="noStrike" baseline="0" dirty="0">
                <a:solidFill>
                  <a:srgbClr val="238554"/>
                </a:solidFill>
                <a:latin typeface="Verdana" panose="020B0604030504040204" pitchFamily="34" charset="0"/>
              </a:rPr>
              <a:t>Psa_66:9</a:t>
            </a:r>
            <a:r>
              <a:rPr lang="en-US" sz="1400" b="0" i="0" u="none" strike="noStrike" baseline="0" dirty="0">
                <a:solidFill>
                  <a:srgbClr val="292F33"/>
                </a:solidFill>
                <a:latin typeface="Verdana" panose="020B0604030504040204" pitchFamily="34" charset="0"/>
              </a:rPr>
              <a:t>  Which holdeth</a:t>
            </a:r>
            <a:r>
              <a:rPr lang="en-US" sz="1400" b="0" i="0" u="none" strike="noStrike" baseline="30000" dirty="0">
                <a:solidFill>
                  <a:srgbClr val="9753DB"/>
                </a:solidFill>
                <a:latin typeface="Verdana" panose="020B0604030504040204" pitchFamily="34" charset="0"/>
              </a:rPr>
              <a:t>H7760</a:t>
            </a:r>
            <a:r>
              <a:rPr lang="en-US" sz="1400" b="0" i="0" u="none" strike="noStrike" baseline="0" dirty="0">
                <a:solidFill>
                  <a:srgbClr val="292F33"/>
                </a:solidFill>
                <a:latin typeface="Verdana" panose="020B0604030504040204" pitchFamily="34" charset="0"/>
              </a:rPr>
              <a:t> our soul</a:t>
            </a:r>
            <a:r>
              <a:rPr lang="en-US" sz="1400" b="0" i="0" u="none" strike="noStrike" baseline="30000" dirty="0">
                <a:solidFill>
                  <a:srgbClr val="9753DB"/>
                </a:solidFill>
                <a:latin typeface="Verdana" panose="020B0604030504040204" pitchFamily="34" charset="0"/>
              </a:rPr>
              <a:t>H5315</a:t>
            </a:r>
            <a:r>
              <a:rPr lang="en-US" sz="1400" b="0" i="0" u="none" strike="noStrike" baseline="0" dirty="0">
                <a:solidFill>
                  <a:srgbClr val="292F33"/>
                </a:solidFill>
                <a:latin typeface="Verdana" panose="020B0604030504040204" pitchFamily="34" charset="0"/>
              </a:rPr>
              <a:t> in life,</a:t>
            </a:r>
            <a:r>
              <a:rPr lang="en-US" sz="1400" b="0" i="0" u="none" strike="noStrike" baseline="30000" dirty="0">
                <a:solidFill>
                  <a:srgbClr val="9753DB"/>
                </a:solidFill>
                <a:latin typeface="Verdana" panose="020B0604030504040204" pitchFamily="34" charset="0"/>
              </a:rPr>
              <a:t>H2416</a:t>
            </a:r>
            <a:r>
              <a:rPr lang="en-US" sz="1400" b="0" i="0" u="none" strike="noStrike" baseline="0" dirty="0">
                <a:solidFill>
                  <a:srgbClr val="292F33"/>
                </a:solidFill>
                <a:latin typeface="Verdana" panose="020B0604030504040204" pitchFamily="34" charset="0"/>
              </a:rPr>
              <a:t> and suffereth</a:t>
            </a:r>
            <a:r>
              <a:rPr lang="en-US" sz="1400" b="0" i="0" u="none" strike="noStrike" baseline="30000" dirty="0">
                <a:solidFill>
                  <a:srgbClr val="9753DB"/>
                </a:solidFill>
                <a:latin typeface="Verdana" panose="020B0604030504040204" pitchFamily="34" charset="0"/>
              </a:rPr>
              <a:t>H5414</a:t>
            </a:r>
            <a:r>
              <a:rPr lang="en-US" sz="1400" b="0" i="0" u="none" strike="noStrike" baseline="0" dirty="0">
                <a:solidFill>
                  <a:srgbClr val="292F33"/>
                </a:solidFill>
                <a:latin typeface="Verdana" panose="020B0604030504040204" pitchFamily="34" charset="0"/>
              </a:rPr>
              <a:t> not</a:t>
            </a:r>
            <a:r>
              <a:rPr lang="en-US" sz="1400" b="0" i="0" u="none" strike="noStrike" baseline="30000" dirty="0">
                <a:solidFill>
                  <a:srgbClr val="9753DB"/>
                </a:solidFill>
                <a:latin typeface="Verdana" panose="020B0604030504040204" pitchFamily="34" charset="0"/>
              </a:rPr>
              <a:t>H3808</a:t>
            </a:r>
            <a:r>
              <a:rPr lang="en-US" sz="1400" b="0" i="0" u="none" strike="noStrike" baseline="0" dirty="0">
                <a:solidFill>
                  <a:srgbClr val="292F33"/>
                </a:solidFill>
                <a:latin typeface="Verdana" panose="020B0604030504040204" pitchFamily="34" charset="0"/>
              </a:rPr>
              <a:t> our feet</a:t>
            </a:r>
            <a:r>
              <a:rPr lang="en-US" sz="1400" b="0" i="0" u="none" strike="noStrike" baseline="30000" dirty="0">
                <a:solidFill>
                  <a:srgbClr val="9753DB"/>
                </a:solidFill>
                <a:latin typeface="Verdana" panose="020B0604030504040204" pitchFamily="34" charset="0"/>
              </a:rPr>
              <a:t>H7272</a:t>
            </a:r>
            <a:r>
              <a:rPr lang="en-US" sz="1400" b="0" i="0" u="none" strike="noStrike" baseline="0" dirty="0">
                <a:solidFill>
                  <a:srgbClr val="292F33"/>
                </a:solidFill>
                <a:latin typeface="Verdana" panose="020B0604030504040204" pitchFamily="34" charset="0"/>
              </a:rPr>
              <a:t> to be moved.</a:t>
            </a:r>
            <a:r>
              <a:rPr lang="en-US" sz="1400" b="0" i="0" u="none" strike="noStrike" baseline="30000" dirty="0">
                <a:solidFill>
                  <a:srgbClr val="000000"/>
                </a:solidFill>
                <a:latin typeface="Verdana" panose="020B0604030504040204" pitchFamily="34" charset="0"/>
              </a:rPr>
              <a:t>H4132</a:t>
            </a:r>
            <a:endParaRPr lang="en-US" sz="1400" b="0" i="0" u="none" strike="noStrike" baseline="0" dirty="0">
              <a:solidFill>
                <a:srgbClr val="292F33"/>
              </a:solidFill>
              <a:latin typeface="Verdana" panose="020B0604030504040204" pitchFamily="34" charset="0"/>
            </a:endParaRPr>
          </a:p>
          <a:p>
            <a:pPr marR="0" algn="l" rtl="0"/>
            <a:r>
              <a:rPr lang="en-US" sz="1400" b="0" i="0" u="none" strike="noStrike" baseline="0" dirty="0">
                <a:solidFill>
                  <a:srgbClr val="238554"/>
                </a:solidFill>
                <a:latin typeface="Verdana" panose="020B0604030504040204" pitchFamily="34" charset="0"/>
              </a:rPr>
              <a:t>Psa_121:3</a:t>
            </a:r>
            <a:r>
              <a:rPr lang="en-US" sz="1400" b="0" i="0" u="none" strike="noStrike" baseline="0" dirty="0">
                <a:solidFill>
                  <a:srgbClr val="292F33"/>
                </a:solidFill>
                <a:latin typeface="Verdana" panose="020B0604030504040204" pitchFamily="34" charset="0"/>
              </a:rPr>
              <a:t>  He will not</a:t>
            </a:r>
            <a:r>
              <a:rPr lang="en-US" sz="1400" b="0" i="0" u="none" strike="noStrike" baseline="30000" dirty="0">
                <a:solidFill>
                  <a:srgbClr val="9753DB"/>
                </a:solidFill>
                <a:latin typeface="Verdana" panose="020B0604030504040204" pitchFamily="34" charset="0"/>
              </a:rPr>
              <a:t>H408</a:t>
            </a:r>
            <a:r>
              <a:rPr lang="en-US" sz="1400" b="0" i="0" u="none" strike="noStrike" baseline="0" dirty="0">
                <a:solidFill>
                  <a:srgbClr val="292F33"/>
                </a:solidFill>
                <a:latin typeface="Verdana" panose="020B0604030504040204" pitchFamily="34" charset="0"/>
              </a:rPr>
              <a:t> suffer</a:t>
            </a:r>
            <a:r>
              <a:rPr lang="en-US" sz="1400" b="0" i="0" u="none" strike="noStrike" baseline="30000" dirty="0">
                <a:solidFill>
                  <a:srgbClr val="9753DB"/>
                </a:solidFill>
                <a:latin typeface="Verdana" panose="020B0604030504040204" pitchFamily="34" charset="0"/>
              </a:rPr>
              <a:t>H5414</a:t>
            </a:r>
            <a:r>
              <a:rPr lang="en-US" sz="1400" b="0" i="0" u="none" strike="noStrike" baseline="0" dirty="0">
                <a:solidFill>
                  <a:srgbClr val="292F33"/>
                </a:solidFill>
                <a:latin typeface="Verdana" panose="020B0604030504040204" pitchFamily="34" charset="0"/>
              </a:rPr>
              <a:t> thy foot</a:t>
            </a:r>
            <a:r>
              <a:rPr lang="en-US" sz="1400" b="0" i="0" u="none" strike="noStrike" baseline="30000" dirty="0">
                <a:solidFill>
                  <a:srgbClr val="9753DB"/>
                </a:solidFill>
                <a:latin typeface="Verdana" panose="020B0604030504040204" pitchFamily="34" charset="0"/>
              </a:rPr>
              <a:t>H7272</a:t>
            </a:r>
            <a:r>
              <a:rPr lang="en-US" sz="1400" b="0" i="0" u="none" strike="noStrike" baseline="0" dirty="0">
                <a:solidFill>
                  <a:srgbClr val="292F33"/>
                </a:solidFill>
                <a:latin typeface="Verdana" panose="020B0604030504040204" pitchFamily="34" charset="0"/>
              </a:rPr>
              <a:t> </a:t>
            </a:r>
            <a:r>
              <a:rPr lang="en-US" sz="1400" b="1" i="0" u="none" strike="noStrike" baseline="0" dirty="0">
                <a:solidFill>
                  <a:srgbClr val="FF00FF"/>
                </a:solidFill>
                <a:latin typeface="Verdana" panose="020B0604030504040204" pitchFamily="34" charset="0"/>
              </a:rPr>
              <a:t>to be moved:</a:t>
            </a:r>
            <a:r>
              <a:rPr lang="en-US" sz="1400" b="1" i="0" u="none" strike="noStrike" baseline="30000" dirty="0">
                <a:solidFill>
                  <a:srgbClr val="FF00FF"/>
                </a:solidFill>
                <a:latin typeface="Verdana" panose="020B0604030504040204" pitchFamily="34" charset="0"/>
              </a:rPr>
              <a:t>H4132</a:t>
            </a:r>
            <a:r>
              <a:rPr lang="en-US" sz="1400" b="1" i="0" u="none" strike="noStrike" baseline="0" dirty="0">
                <a:solidFill>
                  <a:srgbClr val="FF00FF"/>
                </a:solidFill>
                <a:latin typeface="Verdana" panose="020B0604030504040204" pitchFamily="34" charset="0"/>
              </a:rPr>
              <a:t> </a:t>
            </a:r>
            <a:r>
              <a:rPr lang="en-US" sz="1400" b="0" i="0" u="none" strike="noStrike" baseline="0" dirty="0">
                <a:solidFill>
                  <a:srgbClr val="292F33"/>
                </a:solidFill>
                <a:latin typeface="Verdana" panose="020B0604030504040204" pitchFamily="34" charset="0"/>
              </a:rPr>
              <a:t>he that keepeth</a:t>
            </a:r>
            <a:r>
              <a:rPr lang="en-US" sz="1400" b="0" i="0" u="none" strike="noStrike" baseline="30000" dirty="0">
                <a:solidFill>
                  <a:srgbClr val="9753DB"/>
                </a:solidFill>
                <a:latin typeface="Verdana" panose="020B0604030504040204" pitchFamily="34" charset="0"/>
              </a:rPr>
              <a:t>H8104</a:t>
            </a:r>
            <a:r>
              <a:rPr lang="en-US" sz="1400" b="0" i="0" u="none" strike="noStrike" baseline="0" dirty="0">
                <a:solidFill>
                  <a:srgbClr val="292F33"/>
                </a:solidFill>
                <a:latin typeface="Verdana" panose="020B0604030504040204" pitchFamily="34" charset="0"/>
              </a:rPr>
              <a:t> thee will not</a:t>
            </a:r>
            <a:r>
              <a:rPr lang="en-US" sz="1400" b="0" i="0" u="none" strike="noStrike" baseline="30000" dirty="0">
                <a:solidFill>
                  <a:srgbClr val="9753DB"/>
                </a:solidFill>
                <a:latin typeface="Verdana" panose="020B0604030504040204" pitchFamily="34" charset="0"/>
              </a:rPr>
              <a:t>H408</a:t>
            </a:r>
            <a:r>
              <a:rPr lang="en-US" sz="1400" b="0" i="0" u="none" strike="noStrike" baseline="0" dirty="0">
                <a:solidFill>
                  <a:srgbClr val="292F33"/>
                </a:solidFill>
                <a:latin typeface="Verdana" panose="020B0604030504040204" pitchFamily="34" charset="0"/>
              </a:rPr>
              <a:t> slumber.</a:t>
            </a:r>
            <a:r>
              <a:rPr lang="en-US" sz="1400" b="0" i="0" u="none" strike="noStrike" baseline="30000" dirty="0">
                <a:solidFill>
                  <a:srgbClr val="9753DB"/>
                </a:solidFill>
                <a:latin typeface="Verdana" panose="020B0604030504040204" pitchFamily="34" charset="0"/>
              </a:rPr>
              <a:t>H5123</a:t>
            </a:r>
            <a:endParaRPr lang="en-US" sz="1400" b="0" i="0" u="none" strike="noStrike" baseline="0" dirty="0">
              <a:solidFill>
                <a:srgbClr val="292F33"/>
              </a:solidFill>
              <a:latin typeface="Verdana" panose="020B0604030504040204" pitchFamily="34" charset="0"/>
            </a:endParaRPr>
          </a:p>
          <a:p>
            <a:pPr marR="0" algn="l" rtl="0"/>
            <a:r>
              <a:rPr lang="en-US" sz="1400" b="0" i="0" u="none" strike="noStrike" baseline="0" dirty="0">
                <a:solidFill>
                  <a:srgbClr val="238554"/>
                </a:solidFill>
                <a:latin typeface="Verdana" panose="020B0604030504040204" pitchFamily="34" charset="0"/>
              </a:rPr>
              <a:t>Nah_1:13</a:t>
            </a:r>
            <a:r>
              <a:rPr lang="en-US" sz="1400" b="0" i="0" u="none" strike="noStrike" baseline="0" dirty="0">
                <a:solidFill>
                  <a:srgbClr val="292F33"/>
                </a:solidFill>
                <a:latin typeface="Verdana" panose="020B0604030504040204" pitchFamily="34" charset="0"/>
              </a:rPr>
              <a:t>  For now</a:t>
            </a:r>
            <a:r>
              <a:rPr lang="en-US" sz="1400" b="0" i="0" u="none" strike="noStrike" baseline="30000" dirty="0">
                <a:solidFill>
                  <a:srgbClr val="9753DB"/>
                </a:solidFill>
                <a:latin typeface="Verdana" panose="020B0604030504040204" pitchFamily="34" charset="0"/>
              </a:rPr>
              <a:t>H6258</a:t>
            </a:r>
            <a:r>
              <a:rPr lang="en-US" sz="1400" b="0" i="0" u="none" strike="noStrike" baseline="0" dirty="0">
                <a:solidFill>
                  <a:srgbClr val="292F33"/>
                </a:solidFill>
                <a:latin typeface="Verdana" panose="020B0604030504040204" pitchFamily="34" charset="0"/>
              </a:rPr>
              <a:t> will I break</a:t>
            </a:r>
            <a:r>
              <a:rPr lang="en-US" sz="1400" b="0" i="0" u="none" strike="noStrike" baseline="30000" dirty="0">
                <a:solidFill>
                  <a:srgbClr val="9753DB"/>
                </a:solidFill>
                <a:latin typeface="Verdana" panose="020B0604030504040204" pitchFamily="34" charset="0"/>
              </a:rPr>
              <a:t>H7665</a:t>
            </a:r>
            <a:r>
              <a:rPr lang="en-US" sz="1400" b="0" i="0" u="none" strike="noStrike" baseline="0" dirty="0">
                <a:solidFill>
                  <a:srgbClr val="292F33"/>
                </a:solidFill>
                <a:latin typeface="Verdana" panose="020B0604030504040204" pitchFamily="34" charset="0"/>
              </a:rPr>
              <a:t> his </a:t>
            </a:r>
            <a:r>
              <a:rPr lang="en-US" sz="1400" b="1" i="0" u="sng" strike="noStrike" baseline="0" dirty="0">
                <a:solidFill>
                  <a:srgbClr val="292F33"/>
                </a:solidFill>
                <a:latin typeface="Verdana" panose="020B0604030504040204" pitchFamily="34" charset="0"/>
              </a:rPr>
              <a:t>yoke</a:t>
            </a:r>
            <a:r>
              <a:rPr lang="en-US" sz="1400" b="1" i="0" u="sng" strike="noStrike" baseline="30000" dirty="0">
                <a:solidFill>
                  <a:srgbClr val="000000"/>
                </a:solidFill>
                <a:latin typeface="Verdana" panose="020B0604030504040204" pitchFamily="34" charset="0"/>
              </a:rPr>
              <a:t>H4132</a:t>
            </a:r>
            <a:r>
              <a:rPr lang="en-US" sz="1400" b="0" i="0" u="none" strike="noStrike" baseline="0" dirty="0">
                <a:solidFill>
                  <a:srgbClr val="292F33"/>
                </a:solidFill>
                <a:latin typeface="Verdana" panose="020B0604030504040204" pitchFamily="34" charset="0"/>
              </a:rPr>
              <a:t> from off</a:t>
            </a:r>
            <a:r>
              <a:rPr lang="en-US" sz="1400" b="0" i="0" u="none" strike="noStrike" baseline="30000" dirty="0">
                <a:solidFill>
                  <a:srgbClr val="9753DB"/>
                </a:solidFill>
                <a:latin typeface="Verdana" panose="020B0604030504040204" pitchFamily="34" charset="0"/>
              </a:rPr>
              <a:t>H4480</a:t>
            </a:r>
            <a:r>
              <a:rPr lang="en-US" sz="1400" b="0" i="0" u="none" strike="noStrike" baseline="0" dirty="0">
                <a:solidFill>
                  <a:srgbClr val="292F33"/>
                </a:solidFill>
                <a:latin typeface="Verdana" panose="020B0604030504040204" pitchFamily="34" charset="0"/>
              </a:rPr>
              <a:t> </a:t>
            </a:r>
            <a:r>
              <a:rPr lang="en-US" sz="1400" b="0" i="0" u="none" strike="noStrike" baseline="30000" dirty="0">
                <a:solidFill>
                  <a:srgbClr val="9753DB"/>
                </a:solidFill>
                <a:latin typeface="Verdana" panose="020B0604030504040204" pitchFamily="34" charset="0"/>
              </a:rPr>
              <a:t>H5921</a:t>
            </a:r>
            <a:r>
              <a:rPr lang="en-US" sz="1400" b="0" i="0" u="none" strike="noStrike" baseline="0" dirty="0">
                <a:solidFill>
                  <a:srgbClr val="292F33"/>
                </a:solidFill>
                <a:latin typeface="Verdana" panose="020B0604030504040204" pitchFamily="34" charset="0"/>
              </a:rPr>
              <a:t> thee, and will burst thy bonds in sunder.</a:t>
            </a:r>
            <a:r>
              <a:rPr lang="en-US" sz="1400" b="0" i="0" u="none" strike="noStrike" baseline="30000" dirty="0">
                <a:solidFill>
                  <a:srgbClr val="9753DB"/>
                </a:solidFill>
                <a:latin typeface="Verdana" panose="020B0604030504040204" pitchFamily="34" charset="0"/>
              </a:rPr>
              <a:t>H5423</a:t>
            </a:r>
            <a:r>
              <a:rPr lang="en-US" sz="1400" b="0" i="0" u="none" strike="noStrike" baseline="0" dirty="0">
                <a:solidFill>
                  <a:srgbClr val="292F33"/>
                </a:solidFill>
                <a:latin typeface="Verdana" panose="020B0604030504040204" pitchFamily="34" charset="0"/>
              </a:rPr>
              <a:t> </a:t>
            </a:r>
            <a:r>
              <a:rPr lang="en-US" sz="1400" b="0" i="0" u="none" strike="noStrike" baseline="30000" dirty="0">
                <a:solidFill>
                  <a:srgbClr val="9753DB"/>
                </a:solidFill>
                <a:latin typeface="Verdana" panose="020B0604030504040204" pitchFamily="34" charset="0"/>
              </a:rPr>
              <a:t>H4147</a:t>
            </a:r>
            <a:endParaRPr lang="en-US" sz="1400" b="0" i="0" u="none" strike="noStrike" baseline="0" dirty="0">
              <a:solidFill>
                <a:srgbClr val="292F33"/>
              </a:solidFill>
              <a:latin typeface="Verdana" panose="020B0604030504040204" pitchFamily="34" charset="0"/>
            </a:endParaRPr>
          </a:p>
          <a:p>
            <a:pPr marR="0" algn="ctr" rtl="0"/>
            <a:r>
              <a:rPr lang="en-US" sz="1400" b="1" i="0" u="none" strike="noStrike" baseline="0" dirty="0">
                <a:solidFill>
                  <a:srgbClr val="292F33"/>
                </a:solidFill>
                <a:latin typeface="Verdana" panose="020B0604030504040204" pitchFamily="34" charset="0"/>
              </a:rPr>
              <a:t>6 verses found, 6 matches</a:t>
            </a:r>
          </a:p>
          <a:p>
            <a:pPr marR="0" algn="l" rtl="0"/>
            <a:r>
              <a:rPr lang="en-US" sz="1400" b="0" i="0" u="none" strike="noStrike" baseline="0" dirty="0">
                <a:solidFill>
                  <a:srgbClr val="292F33"/>
                </a:solidFill>
                <a:latin typeface="Verdana" panose="020B0604030504040204" pitchFamily="34" charset="0"/>
              </a:rPr>
              <a:t>Numbers	3 verses found	3 matches	</a:t>
            </a:r>
          </a:p>
          <a:p>
            <a:pPr marR="0" algn="l" rtl="0"/>
            <a:r>
              <a:rPr lang="en-US" sz="1400" b="0" i="0" u="none" strike="noStrike" baseline="0" dirty="0">
                <a:solidFill>
                  <a:srgbClr val="292F33"/>
                </a:solidFill>
                <a:latin typeface="Verdana" panose="020B0604030504040204" pitchFamily="34" charset="0"/>
              </a:rPr>
              <a:t>Psalms	2 verses found	2 matches	</a:t>
            </a:r>
          </a:p>
          <a:p>
            <a:pPr marR="0" algn="l" rtl="0"/>
            <a:r>
              <a:rPr lang="en-US" sz="1400" b="0" i="0" u="none" strike="noStrike" baseline="0" dirty="0">
                <a:solidFill>
                  <a:srgbClr val="292F33"/>
                </a:solidFill>
                <a:latin typeface="Verdana" panose="020B0604030504040204" pitchFamily="34" charset="0"/>
              </a:rPr>
              <a:t>Nahum	1 verse found	1 match	</a:t>
            </a:r>
          </a:p>
          <a:p>
            <a:endParaRPr lang="en-US" sz="1050" u="none" dirty="0"/>
          </a:p>
        </p:txBody>
      </p:sp>
      <p:sp>
        <p:nvSpPr>
          <p:cNvPr id="4" name="Slide Number Placeholder 3"/>
          <p:cNvSpPr>
            <a:spLocks noGrp="1"/>
          </p:cNvSpPr>
          <p:nvPr>
            <p:ph type="sldNum" sz="quarter" idx="5"/>
          </p:nvPr>
        </p:nvSpPr>
        <p:spPr/>
        <p:txBody>
          <a:bodyPr/>
          <a:lstStyle/>
          <a:p>
            <a:fld id="{F9785757-BD41-478C-B3CE-7DE9CC2507A5}" type="slidenum">
              <a:rPr lang="en-US" smtClean="0"/>
              <a:t>39</a:t>
            </a:fld>
            <a:endParaRPr lang="en-US"/>
          </a:p>
        </p:txBody>
      </p:sp>
    </p:spTree>
    <p:extLst>
      <p:ext uri="{BB962C8B-B14F-4D97-AF65-F5344CB8AC3E}">
        <p14:creationId xmlns:p14="http://schemas.microsoft.com/office/powerpoint/2010/main" val="59344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050" b="0" i="0" u="none" strike="noStrike" baseline="0" dirty="0">
                <a:solidFill>
                  <a:srgbClr val="218282"/>
                </a:solidFill>
                <a:latin typeface="Verdana" panose="020B0604030504040204" pitchFamily="34" charset="0"/>
              </a:rPr>
              <a:t>Mar 7:1</a:t>
            </a:r>
            <a:r>
              <a:rPr lang="en-US" sz="1050" b="0" i="0" u="none" strike="noStrike" baseline="0" dirty="0">
                <a:solidFill>
                  <a:srgbClr val="292F33"/>
                </a:solidFill>
                <a:latin typeface="Verdana" panose="020B0604030504040204" pitchFamily="34" charset="0"/>
              </a:rPr>
              <a:t>  Then came together unto him the Pharisees, and certain of the scribes, which came from Jerusalem. </a:t>
            </a:r>
          </a:p>
          <a:p>
            <a:pPr marR="0" algn="l" rtl="0"/>
            <a:r>
              <a:rPr lang="en-US" sz="1050" b="0" i="0" u="none" strike="noStrike" baseline="0" dirty="0">
                <a:solidFill>
                  <a:srgbClr val="218282"/>
                </a:solidFill>
                <a:latin typeface="Verdana" panose="020B0604030504040204" pitchFamily="34" charset="0"/>
              </a:rPr>
              <a:t>Mar 7:2</a:t>
            </a:r>
            <a:r>
              <a:rPr lang="en-US" sz="1050" b="0" i="0" u="none" strike="noStrike" baseline="0" dirty="0">
                <a:solidFill>
                  <a:srgbClr val="292F33"/>
                </a:solidFill>
                <a:latin typeface="Verdana" panose="020B0604030504040204" pitchFamily="34" charset="0"/>
              </a:rPr>
              <a:t>  And when they saw some of his disciples eat bread with defiled, that is to say, with </a:t>
            </a:r>
            <a:r>
              <a:rPr lang="en-US" sz="1050" b="0" i="0" u="none" strike="noStrike" baseline="0" dirty="0" err="1">
                <a:solidFill>
                  <a:srgbClr val="292F33"/>
                </a:solidFill>
                <a:latin typeface="Verdana" panose="020B0604030504040204" pitchFamily="34" charset="0"/>
              </a:rPr>
              <a:t>unwashen</a:t>
            </a:r>
            <a:r>
              <a:rPr lang="en-US" sz="1050" b="0" i="0" u="none" strike="noStrike" baseline="0" dirty="0">
                <a:solidFill>
                  <a:srgbClr val="292F33"/>
                </a:solidFill>
                <a:latin typeface="Verdana" panose="020B0604030504040204" pitchFamily="34" charset="0"/>
              </a:rPr>
              <a:t>, hands, they found fault. </a:t>
            </a:r>
          </a:p>
          <a:p>
            <a:pPr marR="0" algn="l" rtl="0"/>
            <a:r>
              <a:rPr lang="en-US" sz="1050" b="0" i="0" u="none" strike="noStrike" baseline="0" dirty="0">
                <a:solidFill>
                  <a:srgbClr val="218282"/>
                </a:solidFill>
                <a:latin typeface="Verdana" panose="020B0604030504040204" pitchFamily="34" charset="0"/>
              </a:rPr>
              <a:t>Mar 7:3</a:t>
            </a:r>
            <a:r>
              <a:rPr lang="en-US" sz="1050" b="0" i="0" u="none" strike="noStrike" baseline="0" dirty="0">
                <a:solidFill>
                  <a:srgbClr val="292F33"/>
                </a:solidFill>
                <a:latin typeface="Verdana" panose="020B0604030504040204" pitchFamily="34" charset="0"/>
              </a:rPr>
              <a:t>  For the Pharisees, and all the Jews, except they wash </a:t>
            </a:r>
            <a:r>
              <a:rPr lang="en-US" sz="1050" b="0" i="1" u="none" strike="noStrike" baseline="0" dirty="0">
                <a:solidFill>
                  <a:srgbClr val="808080"/>
                </a:solidFill>
                <a:latin typeface="Verdana" panose="020B0604030504040204" pitchFamily="34" charset="0"/>
              </a:rPr>
              <a:t>their</a:t>
            </a:r>
            <a:r>
              <a:rPr lang="en-US" sz="1050" b="0" i="0" u="none" strike="noStrike" baseline="0" dirty="0">
                <a:solidFill>
                  <a:srgbClr val="292F33"/>
                </a:solidFill>
                <a:latin typeface="Verdana" panose="020B0604030504040204" pitchFamily="34" charset="0"/>
              </a:rPr>
              <a:t> hands oft, eat not, holding the tradition of the elders. </a:t>
            </a:r>
          </a:p>
          <a:p>
            <a:pPr marR="0" algn="l" rtl="0"/>
            <a:r>
              <a:rPr lang="en-US" sz="1050" b="1" i="0" u="none" strike="noStrike" baseline="0" dirty="0">
                <a:solidFill>
                  <a:srgbClr val="8D7221"/>
                </a:solidFill>
                <a:latin typeface="Verdana" panose="020B0604030504040204" pitchFamily="34" charset="0"/>
              </a:rPr>
              <a:t>Mar 7:4</a:t>
            </a:r>
            <a:r>
              <a:rPr lang="en-US" sz="1050" b="0" i="0" u="none" strike="noStrike" baseline="0" dirty="0">
                <a:solidFill>
                  <a:srgbClr val="292F33"/>
                </a:solidFill>
                <a:latin typeface="Verdana" panose="020B0604030504040204" pitchFamily="34" charset="0"/>
              </a:rPr>
              <a:t>  And </a:t>
            </a:r>
            <a:r>
              <a:rPr lang="en-US" sz="1050" b="0" i="1" u="none" strike="noStrike" baseline="0" dirty="0">
                <a:solidFill>
                  <a:srgbClr val="808080"/>
                </a:solidFill>
                <a:latin typeface="Verdana" panose="020B0604030504040204" pitchFamily="34" charset="0"/>
              </a:rPr>
              <a:t>when they come</a:t>
            </a:r>
            <a:r>
              <a:rPr lang="en-US" sz="1050" b="0" i="0" u="none" strike="noStrike" baseline="0" dirty="0">
                <a:solidFill>
                  <a:srgbClr val="292F33"/>
                </a:solidFill>
                <a:latin typeface="Verdana" panose="020B0604030504040204" pitchFamily="34" charset="0"/>
              </a:rPr>
              <a:t> from the market, except they wash, they eat not. And many other things there be, which they have received to hold, </a:t>
            </a:r>
            <a:r>
              <a:rPr lang="en-US" sz="1050" b="0" i="1" u="none" strike="noStrike" baseline="0" dirty="0">
                <a:solidFill>
                  <a:srgbClr val="808080"/>
                </a:solidFill>
                <a:latin typeface="Verdana" panose="020B0604030504040204" pitchFamily="34" charset="0"/>
              </a:rPr>
              <a:t>as</a:t>
            </a:r>
            <a:r>
              <a:rPr lang="en-US" sz="1050" b="0" i="0" u="none" strike="noStrike" baseline="0" dirty="0">
                <a:solidFill>
                  <a:srgbClr val="292F33"/>
                </a:solidFill>
                <a:latin typeface="Verdana" panose="020B0604030504040204" pitchFamily="34" charset="0"/>
              </a:rPr>
              <a:t> the washing of cups, and pots, </a:t>
            </a:r>
            <a:r>
              <a:rPr lang="en-US" sz="1050" b="0" i="0" u="none" strike="noStrike" baseline="0" dirty="0" err="1">
                <a:solidFill>
                  <a:srgbClr val="292F33"/>
                </a:solidFill>
                <a:latin typeface="Verdana" panose="020B0604030504040204" pitchFamily="34" charset="0"/>
              </a:rPr>
              <a:t>brasen</a:t>
            </a:r>
            <a:r>
              <a:rPr lang="en-US" sz="1050" b="0" i="0" u="none" strike="noStrike" baseline="0" dirty="0">
                <a:solidFill>
                  <a:srgbClr val="292F33"/>
                </a:solidFill>
                <a:latin typeface="Verdana" panose="020B0604030504040204" pitchFamily="34" charset="0"/>
              </a:rPr>
              <a:t> vessels, and of tables. </a:t>
            </a:r>
          </a:p>
          <a:p>
            <a:pPr marR="0" algn="l" rtl="0"/>
            <a:r>
              <a:rPr lang="en-US" sz="1050" b="0" i="0" u="none" strike="noStrike" baseline="0" dirty="0">
                <a:solidFill>
                  <a:srgbClr val="218282"/>
                </a:solidFill>
                <a:latin typeface="Verdana" panose="020B0604030504040204" pitchFamily="34" charset="0"/>
              </a:rPr>
              <a:t>Mar 7:5</a:t>
            </a:r>
            <a:r>
              <a:rPr lang="en-US" sz="1050" b="0" i="0" u="none" strike="noStrike" baseline="0" dirty="0">
                <a:solidFill>
                  <a:srgbClr val="292F33"/>
                </a:solidFill>
                <a:latin typeface="Verdana" panose="020B0604030504040204" pitchFamily="34" charset="0"/>
              </a:rPr>
              <a:t>  Then the Pharisees and scribes asked him, Why walk not thy disciples according to the tradition of the elders, but eat bread with </a:t>
            </a:r>
            <a:r>
              <a:rPr lang="en-US" sz="1050" b="0" i="0" u="none" strike="noStrike" baseline="0" dirty="0" err="1">
                <a:solidFill>
                  <a:srgbClr val="292F33"/>
                </a:solidFill>
                <a:latin typeface="Verdana" panose="020B0604030504040204" pitchFamily="34" charset="0"/>
              </a:rPr>
              <a:t>unwashen</a:t>
            </a:r>
            <a:r>
              <a:rPr lang="en-US" sz="1050" b="0" i="0" u="none" strike="noStrike" baseline="0" dirty="0">
                <a:solidFill>
                  <a:srgbClr val="292F33"/>
                </a:solidFill>
                <a:latin typeface="Verdana" panose="020B0604030504040204" pitchFamily="34" charset="0"/>
              </a:rPr>
              <a:t> hands? </a:t>
            </a:r>
          </a:p>
          <a:p>
            <a:pPr marR="0" algn="l" rtl="0"/>
            <a:r>
              <a:rPr lang="en-US" sz="1050" b="0" i="0" u="none" strike="noStrike" baseline="0" dirty="0">
                <a:solidFill>
                  <a:srgbClr val="218282"/>
                </a:solidFill>
                <a:latin typeface="Verdana" panose="020B0604030504040204" pitchFamily="34" charset="0"/>
              </a:rPr>
              <a:t>Mar 7:6</a:t>
            </a:r>
            <a:r>
              <a:rPr lang="en-US" sz="1050" b="0" i="0" u="none" strike="noStrike" baseline="0" dirty="0">
                <a:solidFill>
                  <a:srgbClr val="292F33"/>
                </a:solidFill>
                <a:latin typeface="Verdana" panose="020B0604030504040204" pitchFamily="34" charset="0"/>
              </a:rPr>
              <a:t>  He answered and said unto them, </a:t>
            </a:r>
            <a:r>
              <a:rPr lang="en-US" sz="1050" b="0" i="0" u="none" strike="noStrike" baseline="0" dirty="0">
                <a:solidFill>
                  <a:srgbClr val="DA3737"/>
                </a:solidFill>
                <a:latin typeface="Verdana" panose="020B0604030504040204" pitchFamily="34" charset="0"/>
              </a:rPr>
              <a:t>Well hath Esaias prophesied of you hypocrites, as it is written, This people </a:t>
            </a:r>
            <a:r>
              <a:rPr lang="en-US" sz="1050" b="0" i="0" u="none" strike="noStrike" baseline="0" dirty="0" err="1">
                <a:solidFill>
                  <a:srgbClr val="DA3737"/>
                </a:solidFill>
                <a:latin typeface="Verdana" panose="020B0604030504040204" pitchFamily="34" charset="0"/>
              </a:rPr>
              <a:t>honoureth</a:t>
            </a:r>
            <a:r>
              <a:rPr lang="en-US" sz="1050" b="0" i="0" u="none" strike="noStrike" baseline="0" dirty="0">
                <a:solidFill>
                  <a:srgbClr val="DA3737"/>
                </a:solidFill>
                <a:latin typeface="Verdana" panose="020B0604030504040204" pitchFamily="34" charset="0"/>
              </a:rPr>
              <a:t> me with</a:t>
            </a:r>
            <a:r>
              <a:rPr lang="en-US" sz="1050" b="0" i="0" u="none" strike="noStrike" baseline="0" dirty="0">
                <a:solidFill>
                  <a:srgbClr val="292F33"/>
                </a:solidFill>
                <a:latin typeface="Verdana" panose="020B0604030504040204" pitchFamily="34" charset="0"/>
              </a:rPr>
              <a:t> </a:t>
            </a:r>
            <a:r>
              <a:rPr lang="en-US" sz="1050" b="0" i="1" u="none" strike="noStrike" baseline="0" dirty="0">
                <a:solidFill>
                  <a:srgbClr val="808080"/>
                </a:solidFill>
                <a:latin typeface="Verdana" panose="020B0604030504040204" pitchFamily="34" charset="0"/>
              </a:rPr>
              <a:t>their</a:t>
            </a:r>
            <a:r>
              <a:rPr lang="en-US" sz="1050" b="0" i="0" u="none" strike="noStrike" baseline="0" dirty="0">
                <a:solidFill>
                  <a:srgbClr val="292F33"/>
                </a:solidFill>
                <a:latin typeface="Verdana" panose="020B0604030504040204" pitchFamily="34" charset="0"/>
              </a:rPr>
              <a:t> </a:t>
            </a:r>
            <a:r>
              <a:rPr lang="en-US" sz="1050" b="0" i="0" u="none" strike="noStrike" baseline="0" dirty="0">
                <a:solidFill>
                  <a:srgbClr val="DA3737"/>
                </a:solidFill>
                <a:latin typeface="Verdana" panose="020B0604030504040204" pitchFamily="34" charset="0"/>
              </a:rPr>
              <a:t>lips, but their heart is far from me.</a:t>
            </a:r>
            <a:r>
              <a:rPr lang="en-US" sz="1050" b="0" i="0" u="none" strike="noStrike" baseline="0" dirty="0">
                <a:solidFill>
                  <a:srgbClr val="292F33"/>
                </a:solidFill>
                <a:latin typeface="Verdana" panose="020B0604030504040204" pitchFamily="34" charset="0"/>
              </a:rPr>
              <a:t> </a:t>
            </a:r>
          </a:p>
          <a:p>
            <a:pPr marR="0" algn="l" rtl="0"/>
            <a:r>
              <a:rPr lang="en-US" sz="1050" b="0" i="0" u="none" strike="noStrike" baseline="0" dirty="0">
                <a:solidFill>
                  <a:srgbClr val="218282"/>
                </a:solidFill>
                <a:latin typeface="Verdana" panose="020B0604030504040204" pitchFamily="34" charset="0"/>
              </a:rPr>
              <a:t>Mar 7:7</a:t>
            </a:r>
            <a:r>
              <a:rPr lang="en-US" sz="1050" b="0" i="0" u="none" strike="noStrike" baseline="0" dirty="0">
                <a:solidFill>
                  <a:srgbClr val="292F33"/>
                </a:solidFill>
                <a:latin typeface="Verdana" panose="020B0604030504040204" pitchFamily="34" charset="0"/>
              </a:rPr>
              <a:t>  </a:t>
            </a:r>
            <a:r>
              <a:rPr lang="en-US" sz="1050" b="0" i="0" u="none" strike="noStrike" baseline="0" dirty="0">
                <a:solidFill>
                  <a:srgbClr val="DA3737"/>
                </a:solidFill>
                <a:latin typeface="Verdana" panose="020B0604030504040204" pitchFamily="34" charset="0"/>
              </a:rPr>
              <a:t>Howbeit in vain do they worship me, teaching</a:t>
            </a:r>
            <a:r>
              <a:rPr lang="en-US" sz="1050" b="0" i="0" u="none" strike="noStrike" baseline="0" dirty="0">
                <a:solidFill>
                  <a:srgbClr val="292F33"/>
                </a:solidFill>
                <a:latin typeface="Verdana" panose="020B0604030504040204" pitchFamily="34" charset="0"/>
              </a:rPr>
              <a:t> </a:t>
            </a:r>
            <a:r>
              <a:rPr lang="en-US" sz="1050" b="0" i="1" u="none" strike="noStrike" baseline="0" dirty="0">
                <a:solidFill>
                  <a:srgbClr val="808080"/>
                </a:solidFill>
                <a:latin typeface="Verdana" panose="020B0604030504040204" pitchFamily="34" charset="0"/>
              </a:rPr>
              <a:t>for</a:t>
            </a:r>
            <a:r>
              <a:rPr lang="en-US" sz="1050" b="0" i="0" u="none" strike="noStrike" baseline="0" dirty="0">
                <a:solidFill>
                  <a:srgbClr val="292F33"/>
                </a:solidFill>
                <a:latin typeface="Verdana" panose="020B0604030504040204" pitchFamily="34" charset="0"/>
              </a:rPr>
              <a:t> </a:t>
            </a:r>
            <a:r>
              <a:rPr lang="en-US" sz="1050" b="0" i="0" u="none" strike="noStrike" baseline="0" dirty="0">
                <a:solidFill>
                  <a:srgbClr val="DA3737"/>
                </a:solidFill>
                <a:latin typeface="Verdana" panose="020B0604030504040204" pitchFamily="34" charset="0"/>
              </a:rPr>
              <a:t>doctrines the commandments of men.</a:t>
            </a:r>
            <a:r>
              <a:rPr lang="en-US" sz="1050" b="0" i="0" u="none" strike="noStrike" baseline="0" dirty="0">
                <a:solidFill>
                  <a:srgbClr val="292F33"/>
                </a:solidFill>
                <a:latin typeface="Verdana" panose="020B0604030504040204" pitchFamily="34" charset="0"/>
              </a:rPr>
              <a:t> </a:t>
            </a:r>
          </a:p>
          <a:p>
            <a:pPr marR="0" algn="l" rtl="0"/>
            <a:r>
              <a:rPr lang="en-US" sz="1050" b="0" i="0" u="none" strike="noStrike" baseline="0" dirty="0">
                <a:solidFill>
                  <a:srgbClr val="218282"/>
                </a:solidFill>
                <a:latin typeface="Verdana" panose="020B0604030504040204" pitchFamily="34" charset="0"/>
              </a:rPr>
              <a:t>Mar 7:8</a:t>
            </a:r>
            <a:r>
              <a:rPr lang="en-US" sz="1050" b="0" i="0" u="none" strike="noStrike" baseline="0" dirty="0">
                <a:solidFill>
                  <a:srgbClr val="292F33"/>
                </a:solidFill>
                <a:latin typeface="Verdana" panose="020B0604030504040204" pitchFamily="34" charset="0"/>
              </a:rPr>
              <a:t>  </a:t>
            </a:r>
            <a:r>
              <a:rPr lang="en-US" sz="1050" b="0" i="0" u="none" strike="noStrike" baseline="0" dirty="0">
                <a:solidFill>
                  <a:srgbClr val="DA3737"/>
                </a:solidFill>
                <a:latin typeface="Verdana" panose="020B0604030504040204" pitchFamily="34" charset="0"/>
              </a:rPr>
              <a:t>For laying aside the commandment of God, ye hold the tradition of men,</a:t>
            </a:r>
            <a:r>
              <a:rPr lang="en-US" sz="1050" b="0" i="0" u="none" strike="noStrike" baseline="0" dirty="0">
                <a:solidFill>
                  <a:srgbClr val="292F33"/>
                </a:solidFill>
                <a:latin typeface="Verdana" panose="020B0604030504040204" pitchFamily="34" charset="0"/>
              </a:rPr>
              <a:t> </a:t>
            </a:r>
            <a:r>
              <a:rPr lang="en-US" sz="1050" b="0" i="1" u="none" strike="noStrike" baseline="0" dirty="0">
                <a:solidFill>
                  <a:srgbClr val="808080"/>
                </a:solidFill>
                <a:latin typeface="Verdana" panose="020B0604030504040204" pitchFamily="34" charset="0"/>
              </a:rPr>
              <a:t>as</a:t>
            </a:r>
            <a:r>
              <a:rPr lang="en-US" sz="1050" b="0" i="0" u="none" strike="noStrike" baseline="0" dirty="0">
                <a:solidFill>
                  <a:srgbClr val="292F33"/>
                </a:solidFill>
                <a:latin typeface="Verdana" panose="020B0604030504040204" pitchFamily="34" charset="0"/>
              </a:rPr>
              <a:t> </a:t>
            </a:r>
            <a:r>
              <a:rPr lang="en-US" sz="1050" b="0" i="0" u="none" strike="noStrike" baseline="0" dirty="0">
                <a:solidFill>
                  <a:srgbClr val="DA3737"/>
                </a:solidFill>
                <a:latin typeface="Verdana" panose="020B0604030504040204" pitchFamily="34" charset="0"/>
              </a:rPr>
              <a:t>the washing of pots and cups: and many other such like things ye do.</a:t>
            </a:r>
            <a:r>
              <a:rPr lang="en-US" sz="1050" b="0" i="0" u="none" strike="noStrike" baseline="0" dirty="0">
                <a:solidFill>
                  <a:srgbClr val="292F33"/>
                </a:solidFill>
                <a:latin typeface="Verdana" panose="020B0604030504040204" pitchFamily="34" charset="0"/>
              </a:rPr>
              <a:t> </a:t>
            </a:r>
          </a:p>
          <a:p>
            <a:pPr marR="0" algn="l" rtl="0"/>
            <a:r>
              <a:rPr lang="en-US" sz="1050" b="0" i="0" u="none" strike="noStrike" baseline="0" dirty="0">
                <a:solidFill>
                  <a:srgbClr val="218282"/>
                </a:solidFill>
                <a:latin typeface="Verdana" panose="020B0604030504040204" pitchFamily="34" charset="0"/>
              </a:rPr>
              <a:t>Mar 7:9</a:t>
            </a:r>
            <a:r>
              <a:rPr lang="en-US" sz="1050" b="0" i="0" u="none" strike="noStrike" baseline="0" dirty="0">
                <a:solidFill>
                  <a:srgbClr val="292F33"/>
                </a:solidFill>
                <a:latin typeface="Verdana" panose="020B0604030504040204" pitchFamily="34" charset="0"/>
              </a:rPr>
              <a:t>  And he said unto them, </a:t>
            </a:r>
            <a:r>
              <a:rPr lang="en-US" sz="1050" b="0" i="0" u="none" strike="noStrike" baseline="0" dirty="0">
                <a:solidFill>
                  <a:srgbClr val="DA3737"/>
                </a:solidFill>
                <a:latin typeface="Verdana" panose="020B0604030504040204" pitchFamily="34" charset="0"/>
              </a:rPr>
              <a:t>Full well ye reject the commandment of God, that ye may keep your own tradition.</a:t>
            </a:r>
            <a:r>
              <a:rPr lang="en-US" sz="1050" b="0" i="0" u="none" strike="noStrike" baseline="0" dirty="0">
                <a:solidFill>
                  <a:srgbClr val="292F33"/>
                </a:solidFill>
                <a:latin typeface="Verdana" panose="020B0604030504040204" pitchFamily="34" charset="0"/>
              </a:rPr>
              <a:t> </a:t>
            </a:r>
            <a:endParaRPr lang="en-US" sz="800" dirty="0"/>
          </a:p>
        </p:txBody>
      </p:sp>
      <p:sp>
        <p:nvSpPr>
          <p:cNvPr id="4" name="Slide Number Placeholder 3"/>
          <p:cNvSpPr>
            <a:spLocks noGrp="1"/>
          </p:cNvSpPr>
          <p:nvPr>
            <p:ph type="sldNum" sz="quarter" idx="5"/>
          </p:nvPr>
        </p:nvSpPr>
        <p:spPr/>
        <p:txBody>
          <a:bodyPr/>
          <a:lstStyle/>
          <a:p>
            <a:fld id="{F9785757-BD41-478C-B3CE-7DE9CC2507A5}" type="slidenum">
              <a:rPr lang="en-US" smtClean="0"/>
              <a:t>44</a:t>
            </a:fld>
            <a:endParaRPr lang="en-US"/>
          </a:p>
        </p:txBody>
      </p:sp>
    </p:spTree>
    <p:extLst>
      <p:ext uri="{BB962C8B-B14F-4D97-AF65-F5344CB8AC3E}">
        <p14:creationId xmlns:p14="http://schemas.microsoft.com/office/powerpoint/2010/main" val="1850708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85757-BD41-478C-B3CE-7DE9CC2507A5}" type="slidenum">
              <a:rPr lang="en-US" smtClean="0"/>
              <a:t>45</a:t>
            </a:fld>
            <a:endParaRPr lang="en-US"/>
          </a:p>
        </p:txBody>
      </p:sp>
    </p:spTree>
    <p:extLst>
      <p:ext uri="{BB962C8B-B14F-4D97-AF65-F5344CB8AC3E}">
        <p14:creationId xmlns:p14="http://schemas.microsoft.com/office/powerpoint/2010/main" val="3838068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1074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691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8402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2408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2272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6756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162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1F1800-0388-4ACA-99C8-2DA6449D436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828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sz="1000" b="0" i="0" u="none" strike="noStrike" baseline="0" dirty="0">
                <a:solidFill>
                  <a:srgbClr val="218282"/>
                </a:solidFill>
                <a:latin typeface="Verdana" panose="020B0604030504040204" pitchFamily="34" charset="0"/>
              </a:rPr>
              <a:t>2Ch 26:1</a:t>
            </a:r>
            <a:r>
              <a:rPr lang="en-US" sz="1000" b="0" i="0" u="none" strike="noStrike" baseline="0" dirty="0">
                <a:solidFill>
                  <a:srgbClr val="292F33"/>
                </a:solidFill>
                <a:latin typeface="Verdana" panose="020B0604030504040204" pitchFamily="34" charset="0"/>
              </a:rPr>
              <a:t>  Then all the people of Judah took Uzziah, who </a:t>
            </a:r>
            <a:r>
              <a:rPr lang="en-US" sz="1000" b="0" i="1" u="none" strike="noStrike" baseline="0" dirty="0">
                <a:solidFill>
                  <a:srgbClr val="808080"/>
                </a:solidFill>
                <a:latin typeface="Verdana" panose="020B0604030504040204" pitchFamily="34" charset="0"/>
              </a:rPr>
              <a:t>was</a:t>
            </a:r>
            <a:r>
              <a:rPr lang="en-US" sz="1000" b="0" i="0" u="none" strike="noStrike" baseline="0" dirty="0">
                <a:solidFill>
                  <a:srgbClr val="292F33"/>
                </a:solidFill>
                <a:latin typeface="Verdana" panose="020B0604030504040204" pitchFamily="34" charset="0"/>
              </a:rPr>
              <a:t> sixteen years old, and made him king in the room of his father Amaziah. </a:t>
            </a:r>
          </a:p>
          <a:p>
            <a:pPr marR="0" algn="l" rtl="0"/>
            <a:r>
              <a:rPr lang="en-US" sz="1000" b="0" i="0" u="none" strike="noStrike" baseline="0" dirty="0">
                <a:solidFill>
                  <a:srgbClr val="218282"/>
                </a:solidFill>
                <a:latin typeface="Verdana" panose="020B0604030504040204" pitchFamily="34" charset="0"/>
              </a:rPr>
              <a:t>2Ch 26:2</a:t>
            </a:r>
            <a:r>
              <a:rPr lang="en-US" sz="1000" b="0" i="0" u="none" strike="noStrike" baseline="0" dirty="0">
                <a:solidFill>
                  <a:srgbClr val="292F33"/>
                </a:solidFill>
                <a:latin typeface="Verdana" panose="020B0604030504040204" pitchFamily="34" charset="0"/>
              </a:rPr>
              <a:t>  He built </a:t>
            </a:r>
            <a:r>
              <a:rPr lang="en-US" sz="1000" b="0" i="0" u="none" strike="noStrike" baseline="0" dirty="0" err="1">
                <a:solidFill>
                  <a:srgbClr val="292F33"/>
                </a:solidFill>
                <a:latin typeface="Verdana" panose="020B0604030504040204" pitchFamily="34" charset="0"/>
              </a:rPr>
              <a:t>Eloth</a:t>
            </a:r>
            <a:r>
              <a:rPr lang="en-US" sz="1000" b="0" i="0" u="none" strike="noStrike" baseline="0" dirty="0">
                <a:solidFill>
                  <a:srgbClr val="292F33"/>
                </a:solidFill>
                <a:latin typeface="Verdana" panose="020B0604030504040204" pitchFamily="34" charset="0"/>
              </a:rPr>
              <a:t>, and restored it to Judah, after that the king slept with his fathers. </a:t>
            </a:r>
          </a:p>
          <a:p>
            <a:pPr marR="0" algn="l" rtl="0"/>
            <a:r>
              <a:rPr lang="en-US" sz="1000" b="0" i="0" u="none" strike="noStrike" baseline="0" dirty="0">
                <a:solidFill>
                  <a:srgbClr val="218282"/>
                </a:solidFill>
                <a:latin typeface="Verdana" panose="020B0604030504040204" pitchFamily="34" charset="0"/>
              </a:rPr>
              <a:t>2Ch 26:3</a:t>
            </a:r>
            <a:r>
              <a:rPr lang="en-US" sz="1000" b="0" i="0" u="none" strike="noStrike" baseline="0" dirty="0">
                <a:solidFill>
                  <a:srgbClr val="292F33"/>
                </a:solidFill>
                <a:latin typeface="Verdana" panose="020B0604030504040204" pitchFamily="34" charset="0"/>
              </a:rPr>
              <a:t>  Sixteen years old </a:t>
            </a:r>
            <a:r>
              <a:rPr lang="en-US" sz="1000" b="0" i="1" u="none" strike="noStrike" baseline="0" dirty="0">
                <a:solidFill>
                  <a:srgbClr val="808080"/>
                </a:solidFill>
                <a:latin typeface="Verdana" panose="020B0604030504040204" pitchFamily="34" charset="0"/>
              </a:rPr>
              <a:t>was</a:t>
            </a:r>
            <a:r>
              <a:rPr lang="en-US" sz="1000" b="0" i="0" u="none" strike="noStrike" baseline="0" dirty="0">
                <a:solidFill>
                  <a:srgbClr val="292F33"/>
                </a:solidFill>
                <a:latin typeface="Verdana" panose="020B0604030504040204" pitchFamily="34" charset="0"/>
              </a:rPr>
              <a:t> Uzziah when he began to reign, and he reigned fifty and two years in Jerusalem. His mother's name also </a:t>
            </a:r>
            <a:r>
              <a:rPr lang="en-US" sz="1000" b="0" i="1" u="none" strike="noStrike" baseline="0" dirty="0">
                <a:solidFill>
                  <a:srgbClr val="808080"/>
                </a:solidFill>
                <a:latin typeface="Verdana" panose="020B0604030504040204" pitchFamily="34" charset="0"/>
              </a:rPr>
              <a:t>was</a:t>
            </a:r>
            <a:r>
              <a:rPr lang="en-US" sz="1000" b="0" i="0" u="none" strike="noStrike" baseline="0" dirty="0">
                <a:solidFill>
                  <a:srgbClr val="292F33"/>
                </a:solidFill>
                <a:latin typeface="Verdana" panose="020B0604030504040204" pitchFamily="34" charset="0"/>
              </a:rPr>
              <a:t> </a:t>
            </a:r>
            <a:r>
              <a:rPr lang="en-US" sz="1000" b="0" i="0" u="none" strike="noStrike" baseline="0" dirty="0" err="1">
                <a:solidFill>
                  <a:srgbClr val="292F33"/>
                </a:solidFill>
                <a:latin typeface="Verdana" panose="020B0604030504040204" pitchFamily="34" charset="0"/>
              </a:rPr>
              <a:t>Jecoliah</a:t>
            </a:r>
            <a:r>
              <a:rPr lang="en-US" sz="1000" b="0" i="0" u="none" strike="noStrike" baseline="0" dirty="0">
                <a:solidFill>
                  <a:srgbClr val="292F33"/>
                </a:solidFill>
                <a:latin typeface="Verdana" panose="020B0604030504040204" pitchFamily="34" charset="0"/>
              </a:rPr>
              <a:t> of Jerusalem. </a:t>
            </a:r>
          </a:p>
          <a:p>
            <a:pPr marR="0" algn="l" rtl="0"/>
            <a:r>
              <a:rPr lang="en-US" sz="1000" b="0" i="0" u="none" strike="noStrike" baseline="0" dirty="0">
                <a:solidFill>
                  <a:srgbClr val="218282"/>
                </a:solidFill>
                <a:latin typeface="Verdana" panose="020B0604030504040204" pitchFamily="34" charset="0"/>
              </a:rPr>
              <a:t>2Ch 26:4</a:t>
            </a:r>
            <a:r>
              <a:rPr lang="en-US" sz="1000" b="0" i="0" u="none" strike="noStrike" baseline="0" dirty="0">
                <a:solidFill>
                  <a:srgbClr val="292F33"/>
                </a:solidFill>
                <a:latin typeface="Verdana" panose="020B0604030504040204" pitchFamily="34" charset="0"/>
              </a:rPr>
              <a:t>  And he did </a:t>
            </a:r>
            <a:r>
              <a:rPr lang="en-US" sz="1000" b="0" i="1" u="none" strike="noStrike" baseline="0" dirty="0">
                <a:solidFill>
                  <a:srgbClr val="808080"/>
                </a:solidFill>
                <a:latin typeface="Verdana" panose="020B0604030504040204" pitchFamily="34" charset="0"/>
              </a:rPr>
              <a:t>that which was</a:t>
            </a:r>
            <a:r>
              <a:rPr lang="en-US" sz="1000" b="0" i="0" u="none" strike="noStrike" baseline="0" dirty="0">
                <a:solidFill>
                  <a:srgbClr val="292F33"/>
                </a:solidFill>
                <a:latin typeface="Verdana" panose="020B0604030504040204" pitchFamily="34" charset="0"/>
              </a:rPr>
              <a:t> right in the sight of the LORD, according to all that his father Amaziah did. </a:t>
            </a:r>
          </a:p>
          <a:p>
            <a:pPr marR="0" algn="l" rtl="0"/>
            <a:r>
              <a:rPr lang="en-US" sz="1000" b="0" i="0" u="none" strike="noStrike" baseline="0" dirty="0">
                <a:solidFill>
                  <a:srgbClr val="218282"/>
                </a:solidFill>
                <a:latin typeface="Verdana" panose="020B0604030504040204" pitchFamily="34" charset="0"/>
              </a:rPr>
              <a:t>2Ch 26:5</a:t>
            </a:r>
            <a:r>
              <a:rPr lang="en-US" sz="1000" b="0" i="0" u="none" strike="noStrike" baseline="0" dirty="0">
                <a:solidFill>
                  <a:srgbClr val="292F33"/>
                </a:solidFill>
                <a:latin typeface="Verdana" panose="020B0604030504040204" pitchFamily="34" charset="0"/>
              </a:rPr>
              <a:t>  And he sought God in the days of Zechariah, who had understanding in the visions of God: and as long as he sought the LORD, God made him to prosper. </a:t>
            </a:r>
          </a:p>
          <a:p>
            <a:pPr marR="0" algn="l" rtl="0"/>
            <a:r>
              <a:rPr lang="en-US" sz="1000" b="0" i="0" u="none" strike="noStrike" baseline="0" dirty="0">
                <a:solidFill>
                  <a:srgbClr val="218282"/>
                </a:solidFill>
                <a:latin typeface="Verdana" panose="020B0604030504040204" pitchFamily="34" charset="0"/>
              </a:rPr>
              <a:t>2Ch 26:6</a:t>
            </a:r>
            <a:r>
              <a:rPr lang="en-US" sz="1000" b="0" i="0" u="none" strike="noStrike" baseline="0" dirty="0">
                <a:solidFill>
                  <a:srgbClr val="292F33"/>
                </a:solidFill>
                <a:latin typeface="Verdana" panose="020B0604030504040204" pitchFamily="34" charset="0"/>
              </a:rPr>
              <a:t>  And he went forth and warred against the Philistines, and brake down the wall of Gath, and the wall of </a:t>
            </a:r>
            <a:r>
              <a:rPr lang="en-US" sz="1000" b="0" i="0" u="none" strike="noStrike" baseline="0" dirty="0" err="1">
                <a:solidFill>
                  <a:srgbClr val="292F33"/>
                </a:solidFill>
                <a:latin typeface="Verdana" panose="020B0604030504040204" pitchFamily="34" charset="0"/>
              </a:rPr>
              <a:t>Jabneh</a:t>
            </a:r>
            <a:r>
              <a:rPr lang="en-US" sz="1000" b="0" i="0" u="none" strike="noStrike" baseline="0" dirty="0">
                <a:solidFill>
                  <a:srgbClr val="292F33"/>
                </a:solidFill>
                <a:latin typeface="Verdana" panose="020B0604030504040204" pitchFamily="34" charset="0"/>
              </a:rPr>
              <a:t>, and the wall of Ashdod, and built cities about Ashdod, and among the Philistines. </a:t>
            </a:r>
          </a:p>
          <a:p>
            <a:pPr marR="0" algn="l" rtl="0"/>
            <a:r>
              <a:rPr lang="en-US" sz="1000" b="0" i="0" u="none" strike="noStrike" baseline="0" dirty="0">
                <a:solidFill>
                  <a:srgbClr val="218282"/>
                </a:solidFill>
                <a:latin typeface="Verdana" panose="020B0604030504040204" pitchFamily="34" charset="0"/>
              </a:rPr>
              <a:t>2Ch 26:7</a:t>
            </a:r>
            <a:r>
              <a:rPr lang="en-US" sz="1000" b="0" i="0" u="none" strike="noStrike" baseline="0" dirty="0">
                <a:solidFill>
                  <a:srgbClr val="292F33"/>
                </a:solidFill>
                <a:latin typeface="Verdana" panose="020B0604030504040204" pitchFamily="34" charset="0"/>
              </a:rPr>
              <a:t>  And God helped him against the Philistines, and against the Arabians that dwelt in </a:t>
            </a:r>
            <a:r>
              <a:rPr lang="en-US" sz="1000" b="0" i="0" u="none" strike="noStrike" baseline="0" dirty="0" err="1">
                <a:solidFill>
                  <a:srgbClr val="292F33"/>
                </a:solidFill>
                <a:latin typeface="Verdana" panose="020B0604030504040204" pitchFamily="34" charset="0"/>
              </a:rPr>
              <a:t>Gurbaal</a:t>
            </a:r>
            <a:r>
              <a:rPr lang="en-US" sz="1000" b="0" i="0" u="none" strike="noStrike" baseline="0" dirty="0">
                <a:solidFill>
                  <a:srgbClr val="292F33"/>
                </a:solidFill>
                <a:latin typeface="Verdana" panose="020B0604030504040204" pitchFamily="34" charset="0"/>
              </a:rPr>
              <a:t>, and the </a:t>
            </a:r>
            <a:r>
              <a:rPr lang="en-US" sz="1000" b="0" i="0" u="none" strike="noStrike" baseline="0" dirty="0" err="1">
                <a:solidFill>
                  <a:srgbClr val="292F33"/>
                </a:solidFill>
                <a:latin typeface="Verdana" panose="020B0604030504040204" pitchFamily="34" charset="0"/>
              </a:rPr>
              <a:t>Mehunims</a:t>
            </a:r>
            <a:r>
              <a:rPr lang="en-US" sz="1000" b="0" i="0" u="none" strike="noStrike" baseline="0" dirty="0">
                <a:solidFill>
                  <a:srgbClr val="292F33"/>
                </a:solidFill>
                <a:latin typeface="Verdana" panose="020B0604030504040204" pitchFamily="34" charset="0"/>
              </a:rPr>
              <a:t>. </a:t>
            </a:r>
          </a:p>
          <a:p>
            <a:pPr marR="0" algn="l" rtl="0"/>
            <a:r>
              <a:rPr lang="en-US" sz="1000" b="0" i="0" u="none" strike="noStrike" baseline="0" dirty="0">
                <a:solidFill>
                  <a:srgbClr val="218282"/>
                </a:solidFill>
                <a:latin typeface="Verdana" panose="020B0604030504040204" pitchFamily="34" charset="0"/>
              </a:rPr>
              <a:t>2Ch 26:8</a:t>
            </a:r>
            <a:r>
              <a:rPr lang="en-US" sz="1000" b="0" i="0" u="none" strike="noStrike" baseline="0" dirty="0">
                <a:solidFill>
                  <a:srgbClr val="292F33"/>
                </a:solidFill>
                <a:latin typeface="Verdana" panose="020B0604030504040204" pitchFamily="34" charset="0"/>
              </a:rPr>
              <a:t>  And the Ammonites gave gifts to Uzziah: and his name spread abroad </a:t>
            </a:r>
            <a:r>
              <a:rPr lang="en-US" sz="1000" b="0" i="1" u="none" strike="noStrike" baseline="0" dirty="0">
                <a:solidFill>
                  <a:srgbClr val="808080"/>
                </a:solidFill>
                <a:latin typeface="Verdana" panose="020B0604030504040204" pitchFamily="34" charset="0"/>
              </a:rPr>
              <a:t>even</a:t>
            </a:r>
            <a:r>
              <a:rPr lang="en-US" sz="1000" b="0" i="0" u="none" strike="noStrike" baseline="0" dirty="0">
                <a:solidFill>
                  <a:srgbClr val="292F33"/>
                </a:solidFill>
                <a:latin typeface="Verdana" panose="020B0604030504040204" pitchFamily="34" charset="0"/>
              </a:rPr>
              <a:t> to the entering in of Egypt; for he strengthened </a:t>
            </a:r>
            <a:r>
              <a:rPr lang="en-US" sz="1000" b="0" i="1" u="none" strike="noStrike" baseline="0" dirty="0">
                <a:solidFill>
                  <a:srgbClr val="808080"/>
                </a:solidFill>
                <a:latin typeface="Verdana" panose="020B0604030504040204" pitchFamily="34" charset="0"/>
              </a:rPr>
              <a:t>himself</a:t>
            </a:r>
            <a:r>
              <a:rPr lang="en-US" sz="1000" b="0" i="0" u="none" strike="noStrike" baseline="0" dirty="0">
                <a:solidFill>
                  <a:srgbClr val="292F33"/>
                </a:solidFill>
                <a:latin typeface="Verdana" panose="020B0604030504040204" pitchFamily="34" charset="0"/>
              </a:rPr>
              <a:t> exceedingly. </a:t>
            </a:r>
          </a:p>
          <a:p>
            <a:pPr marR="0" algn="l" rtl="0"/>
            <a:r>
              <a:rPr lang="en-US" sz="1000" b="1" i="0" u="none" strike="noStrike" baseline="0" dirty="0">
                <a:solidFill>
                  <a:srgbClr val="8D7221"/>
                </a:solidFill>
                <a:latin typeface="Verdana" panose="020B0604030504040204" pitchFamily="34" charset="0"/>
              </a:rPr>
              <a:t>2Ch 26:9</a:t>
            </a:r>
            <a:r>
              <a:rPr lang="en-US" sz="1000" b="0" i="0" u="none" strike="noStrike" baseline="0" dirty="0">
                <a:solidFill>
                  <a:srgbClr val="292F33"/>
                </a:solidFill>
                <a:latin typeface="Verdana" panose="020B0604030504040204" pitchFamily="34" charset="0"/>
              </a:rPr>
              <a:t>  Moreover Uzziah built towers in Jerusalem at the corner gate, and at the valley gate, and at the turning </a:t>
            </a:r>
            <a:r>
              <a:rPr lang="en-US" sz="1000" b="0" i="1" u="none" strike="noStrike" baseline="0" dirty="0">
                <a:solidFill>
                  <a:srgbClr val="808080"/>
                </a:solidFill>
                <a:latin typeface="Verdana" panose="020B0604030504040204" pitchFamily="34" charset="0"/>
              </a:rPr>
              <a:t>of the wall,</a:t>
            </a:r>
            <a:r>
              <a:rPr lang="en-US" sz="1000" b="0" i="0" u="none" strike="noStrike" baseline="0" dirty="0">
                <a:solidFill>
                  <a:srgbClr val="292F33"/>
                </a:solidFill>
                <a:latin typeface="Verdana" panose="020B0604030504040204" pitchFamily="34" charset="0"/>
              </a:rPr>
              <a:t> and fortified them. </a:t>
            </a:r>
          </a:p>
          <a:p>
            <a:pPr marR="0" algn="l" rtl="0"/>
            <a:r>
              <a:rPr lang="en-US" sz="1000" b="0" i="0" u="none" strike="noStrike" baseline="0" dirty="0">
                <a:solidFill>
                  <a:srgbClr val="218282"/>
                </a:solidFill>
                <a:latin typeface="Verdana" panose="020B0604030504040204" pitchFamily="34" charset="0"/>
              </a:rPr>
              <a:t>2Ch 26:10</a:t>
            </a:r>
            <a:r>
              <a:rPr lang="en-US" sz="1000" b="0" i="0" u="none" strike="noStrike" baseline="0" dirty="0">
                <a:solidFill>
                  <a:srgbClr val="292F33"/>
                </a:solidFill>
                <a:latin typeface="Verdana" panose="020B0604030504040204" pitchFamily="34" charset="0"/>
              </a:rPr>
              <a:t>  Also he built towers in the desert, and </a:t>
            </a:r>
            <a:r>
              <a:rPr lang="en-US" sz="1000" b="0" i="0" u="none" strike="noStrike" baseline="0" dirty="0" err="1">
                <a:solidFill>
                  <a:srgbClr val="292F33"/>
                </a:solidFill>
                <a:latin typeface="Verdana" panose="020B0604030504040204" pitchFamily="34" charset="0"/>
              </a:rPr>
              <a:t>digged</a:t>
            </a:r>
            <a:r>
              <a:rPr lang="en-US" sz="1000" b="0" i="0" u="none" strike="noStrike" baseline="0" dirty="0">
                <a:solidFill>
                  <a:srgbClr val="292F33"/>
                </a:solidFill>
                <a:latin typeface="Verdana" panose="020B0604030504040204" pitchFamily="34" charset="0"/>
              </a:rPr>
              <a:t> many wells: for he had much cattle, both in the low country, and in the plains: husbandmen </a:t>
            </a:r>
            <a:r>
              <a:rPr lang="en-US" sz="1000" b="0" i="1" u="none" strike="noStrike" baseline="0" dirty="0">
                <a:solidFill>
                  <a:srgbClr val="808080"/>
                </a:solidFill>
                <a:latin typeface="Verdana" panose="020B0604030504040204" pitchFamily="34" charset="0"/>
              </a:rPr>
              <a:t>also,</a:t>
            </a:r>
            <a:r>
              <a:rPr lang="en-US" sz="1000" b="0" i="0" u="none" strike="noStrike" baseline="0" dirty="0">
                <a:solidFill>
                  <a:srgbClr val="292F33"/>
                </a:solidFill>
                <a:latin typeface="Verdana" panose="020B0604030504040204" pitchFamily="34" charset="0"/>
              </a:rPr>
              <a:t> and vine dressers in the mountains, and in Carmel: for he loved husbandry. </a:t>
            </a:r>
          </a:p>
          <a:p>
            <a:pPr marR="0" algn="l" rtl="0"/>
            <a:r>
              <a:rPr lang="en-US" sz="1000" b="0" i="0" u="none" strike="noStrike" baseline="0" dirty="0">
                <a:solidFill>
                  <a:srgbClr val="218282"/>
                </a:solidFill>
                <a:latin typeface="Verdana" panose="020B0604030504040204" pitchFamily="34" charset="0"/>
              </a:rPr>
              <a:t>2Ch 26:11</a:t>
            </a:r>
            <a:r>
              <a:rPr lang="en-US" sz="1000" b="0" i="0" u="none" strike="noStrike" baseline="0" dirty="0">
                <a:solidFill>
                  <a:srgbClr val="292F33"/>
                </a:solidFill>
                <a:latin typeface="Verdana" panose="020B0604030504040204" pitchFamily="34" charset="0"/>
              </a:rPr>
              <a:t>  Moreover Uzziah had an host of fighting men, that went out to war by bands, according to the number of their account by the hand of </a:t>
            </a:r>
            <a:r>
              <a:rPr lang="en-US" sz="1000" b="0" i="0" u="none" strike="noStrike" baseline="0" dirty="0" err="1">
                <a:solidFill>
                  <a:srgbClr val="292F33"/>
                </a:solidFill>
                <a:latin typeface="Verdana" panose="020B0604030504040204" pitchFamily="34" charset="0"/>
              </a:rPr>
              <a:t>Jeiel</a:t>
            </a:r>
            <a:r>
              <a:rPr lang="en-US" sz="1000" b="0" i="0" u="none" strike="noStrike" baseline="0" dirty="0">
                <a:solidFill>
                  <a:srgbClr val="292F33"/>
                </a:solidFill>
                <a:latin typeface="Verdana" panose="020B0604030504040204" pitchFamily="34" charset="0"/>
              </a:rPr>
              <a:t> the scribe and </a:t>
            </a:r>
            <a:r>
              <a:rPr lang="en-US" sz="1000" b="0" i="0" u="none" strike="noStrike" baseline="0" dirty="0" err="1">
                <a:solidFill>
                  <a:srgbClr val="292F33"/>
                </a:solidFill>
                <a:latin typeface="Verdana" panose="020B0604030504040204" pitchFamily="34" charset="0"/>
              </a:rPr>
              <a:t>Maaseiah</a:t>
            </a:r>
            <a:r>
              <a:rPr lang="en-US" sz="1000" b="0" i="0" u="none" strike="noStrike" baseline="0" dirty="0">
                <a:solidFill>
                  <a:srgbClr val="292F33"/>
                </a:solidFill>
                <a:latin typeface="Verdana" panose="020B0604030504040204" pitchFamily="34" charset="0"/>
              </a:rPr>
              <a:t> the ruler, under the hand of Hananiah, </a:t>
            </a:r>
            <a:r>
              <a:rPr lang="en-US" sz="1000" b="0" i="1" u="none" strike="noStrike" baseline="0" dirty="0">
                <a:solidFill>
                  <a:srgbClr val="808080"/>
                </a:solidFill>
                <a:latin typeface="Verdana" panose="020B0604030504040204" pitchFamily="34" charset="0"/>
              </a:rPr>
              <a:t>one</a:t>
            </a:r>
            <a:r>
              <a:rPr lang="en-US" sz="1000" b="0" i="0" u="none" strike="noStrike" baseline="0" dirty="0">
                <a:solidFill>
                  <a:srgbClr val="292F33"/>
                </a:solidFill>
                <a:latin typeface="Verdana" panose="020B0604030504040204" pitchFamily="34" charset="0"/>
              </a:rPr>
              <a:t> of the king's captains. </a:t>
            </a:r>
          </a:p>
          <a:p>
            <a:pPr marR="0" algn="l" rtl="0"/>
            <a:r>
              <a:rPr lang="en-US" sz="1000" b="0" i="0" u="none" strike="noStrike" baseline="0" dirty="0">
                <a:solidFill>
                  <a:srgbClr val="218282"/>
                </a:solidFill>
                <a:latin typeface="Verdana" panose="020B0604030504040204" pitchFamily="34" charset="0"/>
              </a:rPr>
              <a:t>2Ch 26:12</a:t>
            </a:r>
            <a:r>
              <a:rPr lang="en-US" sz="1000" b="0" i="0" u="none" strike="noStrike" baseline="0" dirty="0">
                <a:solidFill>
                  <a:srgbClr val="292F33"/>
                </a:solidFill>
                <a:latin typeface="Verdana" panose="020B0604030504040204" pitchFamily="34" charset="0"/>
              </a:rPr>
              <a:t>  The whole number of the chief of the fathers of the mighty men of </a:t>
            </a:r>
            <a:r>
              <a:rPr lang="en-US" sz="1000" b="0" i="0" u="none" strike="noStrike" baseline="0" dirty="0" err="1">
                <a:solidFill>
                  <a:srgbClr val="292F33"/>
                </a:solidFill>
                <a:latin typeface="Verdana" panose="020B0604030504040204" pitchFamily="34" charset="0"/>
              </a:rPr>
              <a:t>valour</a:t>
            </a:r>
            <a:r>
              <a:rPr lang="en-US" sz="1000" b="0" i="0" u="none" strike="noStrike" baseline="0" dirty="0">
                <a:solidFill>
                  <a:srgbClr val="292F33"/>
                </a:solidFill>
                <a:latin typeface="Verdana" panose="020B0604030504040204" pitchFamily="34" charset="0"/>
              </a:rPr>
              <a:t> </a:t>
            </a:r>
            <a:r>
              <a:rPr lang="en-US" sz="1000" b="0" i="1" u="none" strike="noStrike" baseline="0" dirty="0">
                <a:solidFill>
                  <a:srgbClr val="808080"/>
                </a:solidFill>
                <a:latin typeface="Verdana" panose="020B0604030504040204" pitchFamily="34" charset="0"/>
              </a:rPr>
              <a:t>were</a:t>
            </a:r>
            <a:r>
              <a:rPr lang="en-US" sz="1000" b="0" i="0" u="none" strike="noStrike" baseline="0" dirty="0">
                <a:solidFill>
                  <a:srgbClr val="292F33"/>
                </a:solidFill>
                <a:latin typeface="Verdana" panose="020B0604030504040204" pitchFamily="34" charset="0"/>
              </a:rPr>
              <a:t> two thousand and six hundred. </a:t>
            </a:r>
          </a:p>
          <a:p>
            <a:pPr marR="0" algn="l" rtl="0"/>
            <a:r>
              <a:rPr lang="en-US" sz="1000" b="0" i="0" u="none" strike="noStrike" baseline="0" dirty="0">
                <a:solidFill>
                  <a:srgbClr val="218282"/>
                </a:solidFill>
                <a:latin typeface="Verdana" panose="020B0604030504040204" pitchFamily="34" charset="0"/>
              </a:rPr>
              <a:t>2Ch 26:13</a:t>
            </a:r>
            <a:r>
              <a:rPr lang="en-US" sz="1000" b="0" i="0" u="none" strike="noStrike" baseline="0" dirty="0">
                <a:solidFill>
                  <a:srgbClr val="292F33"/>
                </a:solidFill>
                <a:latin typeface="Verdana" panose="020B0604030504040204" pitchFamily="34" charset="0"/>
              </a:rPr>
              <a:t>  And under their hand </a:t>
            </a:r>
            <a:r>
              <a:rPr lang="en-US" sz="1000" b="0" i="1" u="none" strike="noStrike" baseline="0" dirty="0">
                <a:solidFill>
                  <a:srgbClr val="808080"/>
                </a:solidFill>
                <a:latin typeface="Verdana" panose="020B0604030504040204" pitchFamily="34" charset="0"/>
              </a:rPr>
              <a:t>was</a:t>
            </a:r>
            <a:r>
              <a:rPr lang="en-US" sz="1000" b="0" i="0" u="none" strike="noStrike" baseline="0" dirty="0">
                <a:solidFill>
                  <a:srgbClr val="292F33"/>
                </a:solidFill>
                <a:latin typeface="Verdana" panose="020B0604030504040204" pitchFamily="34" charset="0"/>
              </a:rPr>
              <a:t> an army, three hundred thousand and seven thousand and five hundred, that made war with mighty power, to help the king against the enemy. </a:t>
            </a:r>
          </a:p>
          <a:p>
            <a:pPr marR="0" algn="l" rtl="0"/>
            <a:r>
              <a:rPr lang="en-US" sz="1000" b="0" i="0" u="none" strike="noStrike" baseline="0" dirty="0">
                <a:solidFill>
                  <a:srgbClr val="218282"/>
                </a:solidFill>
                <a:latin typeface="Verdana" panose="020B0604030504040204" pitchFamily="34" charset="0"/>
              </a:rPr>
              <a:t>2Ch 26:14</a:t>
            </a:r>
            <a:r>
              <a:rPr lang="en-US" sz="1000" b="0" i="0" u="none" strike="noStrike" baseline="0" dirty="0">
                <a:solidFill>
                  <a:srgbClr val="292F33"/>
                </a:solidFill>
                <a:latin typeface="Verdana" panose="020B0604030504040204" pitchFamily="34" charset="0"/>
              </a:rPr>
              <a:t>  And Uzziah prepared for them throughout all the host shields, and spears, and helmets, and habergeons, and bows, and slings </a:t>
            </a:r>
            <a:r>
              <a:rPr lang="en-US" sz="1000" b="0" i="1" u="none" strike="noStrike" baseline="0" dirty="0">
                <a:solidFill>
                  <a:srgbClr val="808080"/>
                </a:solidFill>
                <a:latin typeface="Verdana" panose="020B0604030504040204" pitchFamily="34" charset="0"/>
              </a:rPr>
              <a:t>to cast</a:t>
            </a:r>
            <a:r>
              <a:rPr lang="en-US" sz="1000" b="0" i="0" u="none" strike="noStrike" baseline="0" dirty="0">
                <a:solidFill>
                  <a:srgbClr val="292F33"/>
                </a:solidFill>
                <a:latin typeface="Verdana" panose="020B0604030504040204" pitchFamily="34" charset="0"/>
              </a:rPr>
              <a:t> stones. </a:t>
            </a:r>
          </a:p>
          <a:p>
            <a:pPr marR="0" algn="l" rtl="0"/>
            <a:r>
              <a:rPr lang="en-US" sz="1000" b="0" i="0" u="none" strike="noStrike" baseline="0" dirty="0">
                <a:solidFill>
                  <a:srgbClr val="218282"/>
                </a:solidFill>
                <a:latin typeface="Verdana" panose="020B0604030504040204" pitchFamily="34" charset="0"/>
              </a:rPr>
              <a:t>2Ch 26:15</a:t>
            </a:r>
            <a:r>
              <a:rPr lang="en-US" sz="1000" b="0" i="0" u="none" strike="noStrike" baseline="0" dirty="0">
                <a:solidFill>
                  <a:srgbClr val="292F33"/>
                </a:solidFill>
                <a:latin typeface="Verdana" panose="020B0604030504040204" pitchFamily="34" charset="0"/>
              </a:rPr>
              <a:t>  And he made in Jerusalem engines, invented by cunning men, to be on the towers and upon the bulwarks, to shoot arrows and great stones withal. And his name spread far abroad; for he was </a:t>
            </a:r>
            <a:r>
              <a:rPr lang="en-US" sz="1000" b="0" i="0" u="none" strike="noStrike" baseline="0" dirty="0" err="1">
                <a:solidFill>
                  <a:srgbClr val="292F33"/>
                </a:solidFill>
                <a:latin typeface="Verdana" panose="020B0604030504040204" pitchFamily="34" charset="0"/>
              </a:rPr>
              <a:t>marvellously</a:t>
            </a:r>
            <a:r>
              <a:rPr lang="en-US" sz="1000" b="0" i="0" u="none" strike="noStrike" baseline="0" dirty="0">
                <a:solidFill>
                  <a:srgbClr val="292F33"/>
                </a:solidFill>
                <a:latin typeface="Verdana" panose="020B0604030504040204" pitchFamily="34" charset="0"/>
              </a:rPr>
              <a:t> helped, till he was strong. </a:t>
            </a:r>
          </a:p>
          <a:p>
            <a:pPr marR="0" algn="l" rtl="0"/>
            <a:r>
              <a:rPr lang="en-US" sz="1000" b="0" i="0" u="none" strike="noStrike" baseline="0" dirty="0">
                <a:solidFill>
                  <a:srgbClr val="218282"/>
                </a:solidFill>
                <a:latin typeface="Verdana" panose="020B0604030504040204" pitchFamily="34" charset="0"/>
              </a:rPr>
              <a:t>2Ch 26:16</a:t>
            </a:r>
            <a:r>
              <a:rPr lang="en-US" sz="1000" b="0" i="0" u="none" strike="noStrike" baseline="0" dirty="0">
                <a:solidFill>
                  <a:srgbClr val="292F33"/>
                </a:solidFill>
                <a:latin typeface="Verdana" panose="020B0604030504040204" pitchFamily="34" charset="0"/>
              </a:rPr>
              <a:t>  But when he was strong, his heart was lifted up to </a:t>
            </a:r>
            <a:r>
              <a:rPr lang="en-US" sz="1000" b="0" i="1" u="none" strike="noStrike" baseline="0" dirty="0">
                <a:solidFill>
                  <a:srgbClr val="808080"/>
                </a:solidFill>
                <a:latin typeface="Verdana" panose="020B0604030504040204" pitchFamily="34" charset="0"/>
              </a:rPr>
              <a:t>his</a:t>
            </a:r>
            <a:r>
              <a:rPr lang="en-US" sz="1000" b="0" i="0" u="none" strike="noStrike" baseline="0" dirty="0">
                <a:solidFill>
                  <a:srgbClr val="292F33"/>
                </a:solidFill>
                <a:latin typeface="Verdana" panose="020B0604030504040204" pitchFamily="34" charset="0"/>
              </a:rPr>
              <a:t> destruction: for he transgressed against the LORD his God, and went into the temple of the LORD to burn incense upon the altar of incense. </a:t>
            </a:r>
          </a:p>
          <a:p>
            <a:pPr marR="0" algn="l" rtl="0"/>
            <a:r>
              <a:rPr lang="en-US" sz="1000" b="0" i="0" u="none" strike="noStrike" baseline="0" dirty="0">
                <a:solidFill>
                  <a:srgbClr val="218282"/>
                </a:solidFill>
                <a:latin typeface="Verdana" panose="020B0604030504040204" pitchFamily="34" charset="0"/>
              </a:rPr>
              <a:t>2Ch 26:17</a:t>
            </a:r>
            <a:r>
              <a:rPr lang="en-US" sz="1000" b="0" i="0" u="none" strike="noStrike" baseline="0" dirty="0">
                <a:solidFill>
                  <a:srgbClr val="292F33"/>
                </a:solidFill>
                <a:latin typeface="Verdana" panose="020B0604030504040204" pitchFamily="34" charset="0"/>
              </a:rPr>
              <a:t>  And Azariah the priest went in after him, and with him fourscore priests of the LORD, </a:t>
            </a:r>
            <a:r>
              <a:rPr lang="en-US" sz="1000" b="0" i="1" u="none" strike="noStrike" baseline="0" dirty="0">
                <a:solidFill>
                  <a:srgbClr val="808080"/>
                </a:solidFill>
                <a:latin typeface="Verdana" panose="020B0604030504040204" pitchFamily="34" charset="0"/>
              </a:rPr>
              <a:t>that were</a:t>
            </a:r>
            <a:r>
              <a:rPr lang="en-US" sz="1000" b="0" i="0" u="none" strike="noStrike" baseline="0" dirty="0">
                <a:solidFill>
                  <a:srgbClr val="292F33"/>
                </a:solidFill>
                <a:latin typeface="Verdana" panose="020B0604030504040204" pitchFamily="34" charset="0"/>
              </a:rPr>
              <a:t> valiant men: </a:t>
            </a:r>
          </a:p>
          <a:p>
            <a:pPr marR="0" algn="l" rtl="0"/>
            <a:r>
              <a:rPr lang="en-US" sz="1000" b="0" i="0" u="none" strike="noStrike" baseline="0" dirty="0">
                <a:solidFill>
                  <a:srgbClr val="218282"/>
                </a:solidFill>
                <a:latin typeface="Verdana" panose="020B0604030504040204" pitchFamily="34" charset="0"/>
              </a:rPr>
              <a:t>2Ch 26:18</a:t>
            </a:r>
            <a:r>
              <a:rPr lang="en-US" sz="1000" b="0" i="0" u="none" strike="noStrike" baseline="0" dirty="0">
                <a:solidFill>
                  <a:srgbClr val="292F33"/>
                </a:solidFill>
                <a:latin typeface="Verdana" panose="020B0604030504040204" pitchFamily="34" charset="0"/>
              </a:rPr>
              <a:t>  And they withstood Uzziah the king, and said unto him, </a:t>
            </a:r>
            <a:r>
              <a:rPr lang="en-US" sz="1000" b="0" i="1" u="none" strike="noStrike" baseline="0" dirty="0">
                <a:solidFill>
                  <a:srgbClr val="808080"/>
                </a:solidFill>
                <a:latin typeface="Verdana" panose="020B0604030504040204" pitchFamily="34" charset="0"/>
              </a:rPr>
              <a:t>It </a:t>
            </a:r>
            <a:r>
              <a:rPr lang="en-US" sz="1000" b="0" i="1" u="none" strike="noStrike" baseline="0" dirty="0" err="1">
                <a:solidFill>
                  <a:srgbClr val="808080"/>
                </a:solidFill>
                <a:latin typeface="Verdana" panose="020B0604030504040204" pitchFamily="34" charset="0"/>
              </a:rPr>
              <a:t>appertaineth</a:t>
            </a:r>
            <a:r>
              <a:rPr lang="en-US" sz="1000" b="0" i="0" u="none" strike="noStrike" baseline="0" dirty="0">
                <a:solidFill>
                  <a:srgbClr val="292F33"/>
                </a:solidFill>
                <a:latin typeface="Verdana" panose="020B0604030504040204" pitchFamily="34" charset="0"/>
              </a:rPr>
              <a:t> not unto thee, Uzziah, to burn incense unto the LORD, but to the priests the sons of Aaron, that are consecrated to burn incense: go out of the sanctuary; for thou hast trespassed; neither </a:t>
            </a:r>
            <a:r>
              <a:rPr lang="en-US" sz="1000" b="0" i="1" u="none" strike="noStrike" baseline="0" dirty="0">
                <a:solidFill>
                  <a:srgbClr val="808080"/>
                </a:solidFill>
                <a:latin typeface="Verdana" panose="020B0604030504040204" pitchFamily="34" charset="0"/>
              </a:rPr>
              <a:t>shall it be</a:t>
            </a:r>
            <a:r>
              <a:rPr lang="en-US" sz="1000" b="0" i="0" u="none" strike="noStrike" baseline="0" dirty="0">
                <a:solidFill>
                  <a:srgbClr val="292F33"/>
                </a:solidFill>
                <a:latin typeface="Verdana" panose="020B0604030504040204" pitchFamily="34" charset="0"/>
              </a:rPr>
              <a:t> for thine </a:t>
            </a:r>
            <a:r>
              <a:rPr lang="en-US" sz="1000" b="0" i="0" u="none" strike="noStrike" baseline="0" dirty="0" err="1">
                <a:solidFill>
                  <a:srgbClr val="292F33"/>
                </a:solidFill>
                <a:latin typeface="Verdana" panose="020B0604030504040204" pitchFamily="34" charset="0"/>
              </a:rPr>
              <a:t>honour</a:t>
            </a:r>
            <a:r>
              <a:rPr lang="en-US" sz="1000" b="0" i="0" u="none" strike="noStrike" baseline="0" dirty="0">
                <a:solidFill>
                  <a:srgbClr val="292F33"/>
                </a:solidFill>
                <a:latin typeface="Verdana" panose="020B0604030504040204" pitchFamily="34" charset="0"/>
              </a:rPr>
              <a:t> from the LORD God. </a:t>
            </a:r>
          </a:p>
          <a:p>
            <a:pPr marR="0" algn="l" rtl="0"/>
            <a:r>
              <a:rPr lang="en-US" sz="1000" b="0" i="0" u="none" strike="noStrike" baseline="0" dirty="0">
                <a:solidFill>
                  <a:srgbClr val="218282"/>
                </a:solidFill>
                <a:latin typeface="Verdana" panose="020B0604030504040204" pitchFamily="34" charset="0"/>
              </a:rPr>
              <a:t>2Ch 26:19</a:t>
            </a:r>
            <a:r>
              <a:rPr lang="en-US" sz="1000" b="0" i="0" u="none" strike="noStrike" baseline="0" dirty="0">
                <a:solidFill>
                  <a:srgbClr val="292F33"/>
                </a:solidFill>
                <a:latin typeface="Verdana" panose="020B0604030504040204" pitchFamily="34" charset="0"/>
              </a:rPr>
              <a:t>  Then Uzziah was wroth, and </a:t>
            </a:r>
            <a:r>
              <a:rPr lang="en-US" sz="1000" b="0" i="1" u="none" strike="noStrike" baseline="0" dirty="0">
                <a:solidFill>
                  <a:srgbClr val="808080"/>
                </a:solidFill>
                <a:latin typeface="Verdana" panose="020B0604030504040204" pitchFamily="34" charset="0"/>
              </a:rPr>
              <a:t>had</a:t>
            </a:r>
            <a:r>
              <a:rPr lang="en-US" sz="1000" b="0" i="0" u="none" strike="noStrike" baseline="0" dirty="0">
                <a:solidFill>
                  <a:srgbClr val="292F33"/>
                </a:solidFill>
                <a:latin typeface="Verdana" panose="020B0604030504040204" pitchFamily="34" charset="0"/>
              </a:rPr>
              <a:t> a censer in his hand to burn incense: and while he was wroth with the priests, the leprosy even rose up in his forehead before the priests in the house of the LORD, from beside the incense altar. </a:t>
            </a:r>
          </a:p>
          <a:p>
            <a:pPr marR="0" algn="l" rtl="0"/>
            <a:r>
              <a:rPr lang="en-US" sz="1000" b="0" i="0" u="none" strike="noStrike" baseline="0" dirty="0">
                <a:solidFill>
                  <a:srgbClr val="218282"/>
                </a:solidFill>
                <a:latin typeface="Verdana" panose="020B0604030504040204" pitchFamily="34" charset="0"/>
              </a:rPr>
              <a:t>2Ch 26:20</a:t>
            </a:r>
            <a:r>
              <a:rPr lang="en-US" sz="1000" b="0" i="0" u="none" strike="noStrike" baseline="0" dirty="0">
                <a:solidFill>
                  <a:srgbClr val="292F33"/>
                </a:solidFill>
                <a:latin typeface="Verdana" panose="020B0604030504040204" pitchFamily="34" charset="0"/>
              </a:rPr>
              <a:t>  And Azariah the chief priest, and all the priests, looked upon him, and, behold, he </a:t>
            </a:r>
            <a:r>
              <a:rPr lang="en-US" sz="1000" b="0" i="1" u="none" strike="noStrike" baseline="0" dirty="0">
                <a:solidFill>
                  <a:srgbClr val="808080"/>
                </a:solidFill>
                <a:latin typeface="Verdana" panose="020B0604030504040204" pitchFamily="34" charset="0"/>
              </a:rPr>
              <a:t>was</a:t>
            </a:r>
            <a:r>
              <a:rPr lang="en-US" sz="1000" b="0" i="0" u="none" strike="noStrike" baseline="0" dirty="0">
                <a:solidFill>
                  <a:srgbClr val="292F33"/>
                </a:solidFill>
                <a:latin typeface="Verdana" panose="020B0604030504040204" pitchFamily="34" charset="0"/>
              </a:rPr>
              <a:t> leprous in his forehead, and they thrust him out from thence; yea, himself hasted also to go out, because the LORD had smitten him. </a:t>
            </a:r>
          </a:p>
          <a:p>
            <a:pPr marR="0" algn="l" rtl="0"/>
            <a:r>
              <a:rPr lang="en-US" sz="1000" b="0" i="0" u="none" strike="noStrike" baseline="0" dirty="0">
                <a:solidFill>
                  <a:srgbClr val="218282"/>
                </a:solidFill>
                <a:latin typeface="Verdana" panose="020B0604030504040204" pitchFamily="34" charset="0"/>
              </a:rPr>
              <a:t>2Ch 26:21</a:t>
            </a:r>
            <a:r>
              <a:rPr lang="en-US" sz="1000" b="0" i="0" u="none" strike="noStrike" baseline="0" dirty="0">
                <a:solidFill>
                  <a:srgbClr val="292F33"/>
                </a:solidFill>
                <a:latin typeface="Verdana" panose="020B0604030504040204" pitchFamily="34" charset="0"/>
              </a:rPr>
              <a:t>  And Uzziah the king was a leper unto the day of his death, and dwelt in a several house, </a:t>
            </a:r>
            <a:r>
              <a:rPr lang="en-US" sz="1000" b="0" i="1" u="none" strike="noStrike" baseline="0" dirty="0">
                <a:solidFill>
                  <a:srgbClr val="808080"/>
                </a:solidFill>
                <a:latin typeface="Verdana" panose="020B0604030504040204" pitchFamily="34" charset="0"/>
              </a:rPr>
              <a:t>being</a:t>
            </a:r>
            <a:r>
              <a:rPr lang="en-US" sz="1000" b="0" i="0" u="none" strike="noStrike" baseline="0" dirty="0">
                <a:solidFill>
                  <a:srgbClr val="292F33"/>
                </a:solidFill>
                <a:latin typeface="Verdana" panose="020B0604030504040204" pitchFamily="34" charset="0"/>
              </a:rPr>
              <a:t> a leper; for he was cut off from the house of the LORD: and Jotham his son </a:t>
            </a:r>
            <a:r>
              <a:rPr lang="en-US" sz="1000" b="0" i="1" u="none" strike="noStrike" baseline="0" dirty="0">
                <a:solidFill>
                  <a:srgbClr val="808080"/>
                </a:solidFill>
                <a:latin typeface="Verdana" panose="020B0604030504040204" pitchFamily="34" charset="0"/>
              </a:rPr>
              <a:t>was</a:t>
            </a:r>
            <a:r>
              <a:rPr lang="en-US" sz="1000" b="0" i="0" u="none" strike="noStrike" baseline="0" dirty="0">
                <a:solidFill>
                  <a:srgbClr val="292F33"/>
                </a:solidFill>
                <a:latin typeface="Verdana" panose="020B0604030504040204" pitchFamily="34" charset="0"/>
              </a:rPr>
              <a:t> over the king's house, judging the people of the land. </a:t>
            </a:r>
          </a:p>
          <a:p>
            <a:pPr marR="0" algn="l" rtl="0"/>
            <a:r>
              <a:rPr lang="en-US" sz="1000" b="0" i="0" u="none" strike="noStrike" baseline="0" dirty="0">
                <a:solidFill>
                  <a:srgbClr val="218282"/>
                </a:solidFill>
                <a:latin typeface="Verdana" panose="020B0604030504040204" pitchFamily="34" charset="0"/>
              </a:rPr>
              <a:t>2Ch 26:22</a:t>
            </a:r>
            <a:r>
              <a:rPr lang="en-US" sz="1000" b="0" i="0" u="none" strike="noStrike" baseline="0" dirty="0">
                <a:solidFill>
                  <a:srgbClr val="292F33"/>
                </a:solidFill>
                <a:latin typeface="Verdana" panose="020B0604030504040204" pitchFamily="34" charset="0"/>
              </a:rPr>
              <a:t>  Now the rest of the acts of Uzziah, first and last, did Isaiah the prophet, the son of </a:t>
            </a:r>
            <a:r>
              <a:rPr lang="en-US" sz="1000" b="0" i="0" u="none" strike="noStrike" baseline="0" dirty="0" err="1">
                <a:solidFill>
                  <a:srgbClr val="292F33"/>
                </a:solidFill>
                <a:latin typeface="Verdana" panose="020B0604030504040204" pitchFamily="34" charset="0"/>
              </a:rPr>
              <a:t>Amoz</a:t>
            </a:r>
            <a:r>
              <a:rPr lang="en-US" sz="1000" b="0" i="0" u="none" strike="noStrike" baseline="0" dirty="0">
                <a:solidFill>
                  <a:srgbClr val="292F33"/>
                </a:solidFill>
                <a:latin typeface="Verdana" panose="020B0604030504040204" pitchFamily="34" charset="0"/>
              </a:rPr>
              <a:t>, write. </a:t>
            </a:r>
          </a:p>
          <a:p>
            <a:pPr marR="0" algn="l" rtl="0"/>
            <a:r>
              <a:rPr lang="en-US" sz="1000" b="0" i="0" u="none" strike="noStrike" baseline="0" dirty="0">
                <a:solidFill>
                  <a:srgbClr val="218282"/>
                </a:solidFill>
                <a:latin typeface="Verdana" panose="020B0604030504040204" pitchFamily="34" charset="0"/>
              </a:rPr>
              <a:t>2Ch 26:23</a:t>
            </a:r>
            <a:r>
              <a:rPr lang="en-US" sz="1000" b="0" i="0" u="none" strike="noStrike" baseline="0" dirty="0">
                <a:solidFill>
                  <a:srgbClr val="292F33"/>
                </a:solidFill>
                <a:latin typeface="Verdana" panose="020B0604030504040204" pitchFamily="34" charset="0"/>
              </a:rPr>
              <a:t>  So Uzziah slept with his fathers, and they buried him with his fathers in the field of the burial which </a:t>
            </a:r>
            <a:r>
              <a:rPr lang="en-US" sz="1000" b="0" i="1" u="none" strike="noStrike" baseline="0" dirty="0">
                <a:solidFill>
                  <a:srgbClr val="808080"/>
                </a:solidFill>
                <a:latin typeface="Verdana" panose="020B0604030504040204" pitchFamily="34" charset="0"/>
              </a:rPr>
              <a:t>belonged</a:t>
            </a:r>
            <a:r>
              <a:rPr lang="en-US" sz="1000" b="0" i="0" u="none" strike="noStrike" baseline="0" dirty="0">
                <a:solidFill>
                  <a:srgbClr val="292F33"/>
                </a:solidFill>
                <a:latin typeface="Verdana" panose="020B0604030504040204" pitchFamily="34" charset="0"/>
              </a:rPr>
              <a:t> to the kings; for they said, He </a:t>
            </a:r>
            <a:r>
              <a:rPr lang="en-US" sz="1000" b="0" i="1" u="none" strike="noStrike" baseline="0" dirty="0">
                <a:solidFill>
                  <a:srgbClr val="808080"/>
                </a:solidFill>
                <a:latin typeface="Verdana" panose="020B0604030504040204" pitchFamily="34" charset="0"/>
              </a:rPr>
              <a:t>is</a:t>
            </a:r>
            <a:r>
              <a:rPr lang="en-US" sz="1000" b="0" i="0" u="none" strike="noStrike" baseline="0" dirty="0">
                <a:solidFill>
                  <a:srgbClr val="292F33"/>
                </a:solidFill>
                <a:latin typeface="Verdana" panose="020B0604030504040204" pitchFamily="34" charset="0"/>
              </a:rPr>
              <a:t> a leper: and Jotham his son reigned in his stead.</a:t>
            </a:r>
            <a:endParaRPr lang="en-US" sz="1000" dirty="0"/>
          </a:p>
        </p:txBody>
      </p:sp>
      <p:sp>
        <p:nvSpPr>
          <p:cNvPr id="4" name="Slide Number Placeholder 3"/>
          <p:cNvSpPr>
            <a:spLocks noGrp="1"/>
          </p:cNvSpPr>
          <p:nvPr>
            <p:ph type="sldNum" sz="quarter" idx="5"/>
          </p:nvPr>
        </p:nvSpPr>
        <p:spPr/>
        <p:txBody>
          <a:bodyPr/>
          <a:lstStyle/>
          <a:p>
            <a:fld id="{F9785757-BD41-478C-B3CE-7DE9CC2507A5}" type="slidenum">
              <a:rPr lang="en-US" smtClean="0"/>
              <a:t>58</a:t>
            </a:fld>
            <a:endParaRPr lang="en-US"/>
          </a:p>
        </p:txBody>
      </p:sp>
    </p:spTree>
    <p:extLst>
      <p:ext uri="{BB962C8B-B14F-4D97-AF65-F5344CB8AC3E}">
        <p14:creationId xmlns:p14="http://schemas.microsoft.com/office/powerpoint/2010/main" val="245178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D8AD-75BA-61C1-AEE7-EF7889E6E1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A88FBD-7F1A-A4E6-249D-E1B04F9517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E53CB9-4447-B0DA-C7F8-3C85281A9980}"/>
              </a:ext>
            </a:extLst>
          </p:cNvPr>
          <p:cNvSpPr>
            <a:spLocks noGrp="1"/>
          </p:cNvSpPr>
          <p:nvPr>
            <p:ph type="dt" sz="half" idx="10"/>
          </p:nvPr>
        </p:nvSpPr>
        <p:spPr/>
        <p:txBody>
          <a:bodyPr/>
          <a:lstStyle/>
          <a:p>
            <a:fld id="{37DF9DB4-4692-409A-92D9-AF80298BE36F}" type="datetime1">
              <a:rPr lang="en-US" smtClean="0"/>
              <a:t>8/2/2024</a:t>
            </a:fld>
            <a:endParaRPr lang="en-US"/>
          </a:p>
        </p:txBody>
      </p:sp>
      <p:sp>
        <p:nvSpPr>
          <p:cNvPr id="5" name="Footer Placeholder 4">
            <a:extLst>
              <a:ext uri="{FF2B5EF4-FFF2-40B4-BE49-F238E27FC236}">
                <a16:creationId xmlns:a16="http://schemas.microsoft.com/office/drawing/2014/main" id="{6FAD6C18-2785-D0E6-937C-20FAE8873D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D1DAE-58B0-6730-A60D-2352EE99AFA1}"/>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3978950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2388-7A82-4D07-8D97-CAE95767DE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360273-12E0-2DBB-B9F8-2C49F08477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3BFCDD-BDA8-9D6F-6D22-1692F4F36CB9}"/>
              </a:ext>
            </a:extLst>
          </p:cNvPr>
          <p:cNvSpPr>
            <a:spLocks noGrp="1"/>
          </p:cNvSpPr>
          <p:nvPr>
            <p:ph type="dt" sz="half" idx="10"/>
          </p:nvPr>
        </p:nvSpPr>
        <p:spPr/>
        <p:txBody>
          <a:bodyPr/>
          <a:lstStyle/>
          <a:p>
            <a:fld id="{6302A60D-9D53-4052-9D73-683EE1614E21}" type="datetime1">
              <a:rPr lang="en-US" smtClean="0"/>
              <a:t>8/2/2024</a:t>
            </a:fld>
            <a:endParaRPr lang="en-US"/>
          </a:p>
        </p:txBody>
      </p:sp>
      <p:sp>
        <p:nvSpPr>
          <p:cNvPr id="5" name="Footer Placeholder 4">
            <a:extLst>
              <a:ext uri="{FF2B5EF4-FFF2-40B4-BE49-F238E27FC236}">
                <a16:creationId xmlns:a16="http://schemas.microsoft.com/office/drawing/2014/main" id="{4D837E29-F660-C801-26A2-A0FB3CA88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B3563-9DCE-B046-DD0B-C1443A3DF37E}"/>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3596749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EE2D-560D-CE73-938E-AA2FECCEE7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2B83284-699C-D468-6E3F-238A9F7349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763B69-53F9-E330-455D-1E875D69FDE4}"/>
              </a:ext>
            </a:extLst>
          </p:cNvPr>
          <p:cNvSpPr>
            <a:spLocks noGrp="1"/>
          </p:cNvSpPr>
          <p:nvPr>
            <p:ph type="dt" sz="half" idx="10"/>
          </p:nvPr>
        </p:nvSpPr>
        <p:spPr/>
        <p:txBody>
          <a:bodyPr/>
          <a:lstStyle/>
          <a:p>
            <a:fld id="{89FC8AF3-BA92-4539-8968-C9D1A591D130}" type="datetime1">
              <a:rPr lang="en-US" smtClean="0"/>
              <a:t>8/2/2024</a:t>
            </a:fld>
            <a:endParaRPr lang="en-US"/>
          </a:p>
        </p:txBody>
      </p:sp>
      <p:sp>
        <p:nvSpPr>
          <p:cNvPr id="5" name="Footer Placeholder 4">
            <a:extLst>
              <a:ext uri="{FF2B5EF4-FFF2-40B4-BE49-F238E27FC236}">
                <a16:creationId xmlns:a16="http://schemas.microsoft.com/office/drawing/2014/main" id="{12B19825-2E16-569D-0C29-B33E7F9539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63D15E-4197-5585-F6FF-42DCEB03CA2F}"/>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15396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D1B6F-E0E3-000A-6470-38F3EC4CA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6FA064-1E0C-7D3C-B317-9D47B46A37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865062-63C9-FDF7-ACD1-57161CA89F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448E30-0EE6-F1AD-FBBE-4545BE67B21C}"/>
              </a:ext>
            </a:extLst>
          </p:cNvPr>
          <p:cNvSpPr>
            <a:spLocks noGrp="1"/>
          </p:cNvSpPr>
          <p:nvPr>
            <p:ph type="dt" sz="half" idx="10"/>
          </p:nvPr>
        </p:nvSpPr>
        <p:spPr/>
        <p:txBody>
          <a:bodyPr/>
          <a:lstStyle/>
          <a:p>
            <a:fld id="{DBBB82D3-A372-40EA-9409-E2E51159019B}" type="datetime1">
              <a:rPr lang="en-US" smtClean="0"/>
              <a:t>8/2/2024</a:t>
            </a:fld>
            <a:endParaRPr lang="en-US"/>
          </a:p>
        </p:txBody>
      </p:sp>
      <p:sp>
        <p:nvSpPr>
          <p:cNvPr id="6" name="Footer Placeholder 5">
            <a:extLst>
              <a:ext uri="{FF2B5EF4-FFF2-40B4-BE49-F238E27FC236}">
                <a16:creationId xmlns:a16="http://schemas.microsoft.com/office/drawing/2014/main" id="{156D56E8-80DE-571A-EDB2-CDFD6B8F1D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F290F2-29EF-DE37-58BE-17A34E477753}"/>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2514624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1FBA-F558-CFD4-70C7-940C6DE0E8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CADD7F-0BA4-8DE2-30E0-870E17057B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07F285-CE00-C960-6FEC-C89E7D32C4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7B840B-DB0B-6CCF-12EE-A1D86F04B4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ADF150-1A30-68D4-9D84-DDCD1D28F7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E49F9D-2C09-B717-2B49-510CC01DDFB4}"/>
              </a:ext>
            </a:extLst>
          </p:cNvPr>
          <p:cNvSpPr>
            <a:spLocks noGrp="1"/>
          </p:cNvSpPr>
          <p:nvPr>
            <p:ph type="dt" sz="half" idx="10"/>
          </p:nvPr>
        </p:nvSpPr>
        <p:spPr/>
        <p:txBody>
          <a:bodyPr/>
          <a:lstStyle/>
          <a:p>
            <a:fld id="{2DFB5B1B-69C3-4986-AB87-ED555F9B3121}" type="datetime1">
              <a:rPr lang="en-US" smtClean="0"/>
              <a:t>8/2/2024</a:t>
            </a:fld>
            <a:endParaRPr lang="en-US"/>
          </a:p>
        </p:txBody>
      </p:sp>
      <p:sp>
        <p:nvSpPr>
          <p:cNvPr id="8" name="Footer Placeholder 7">
            <a:extLst>
              <a:ext uri="{FF2B5EF4-FFF2-40B4-BE49-F238E27FC236}">
                <a16:creationId xmlns:a16="http://schemas.microsoft.com/office/drawing/2014/main" id="{D3BAB4BD-71F6-6B94-0E46-CFF5CC076F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C4A4F2-C802-AD08-B196-C71614C4AA85}"/>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62222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487E8-049E-31BE-1DC2-ADD3245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8116DE-A77D-6FD5-7441-2028101E9A25}"/>
              </a:ext>
            </a:extLst>
          </p:cNvPr>
          <p:cNvSpPr>
            <a:spLocks noGrp="1"/>
          </p:cNvSpPr>
          <p:nvPr>
            <p:ph type="dt" sz="half" idx="10"/>
          </p:nvPr>
        </p:nvSpPr>
        <p:spPr/>
        <p:txBody>
          <a:bodyPr/>
          <a:lstStyle/>
          <a:p>
            <a:fld id="{53982BBA-7715-4A27-B6C6-222441D67175}" type="datetime1">
              <a:rPr lang="en-US" smtClean="0"/>
              <a:t>8/2/2024</a:t>
            </a:fld>
            <a:endParaRPr lang="en-US"/>
          </a:p>
        </p:txBody>
      </p:sp>
      <p:sp>
        <p:nvSpPr>
          <p:cNvPr id="4" name="Footer Placeholder 3">
            <a:extLst>
              <a:ext uri="{FF2B5EF4-FFF2-40B4-BE49-F238E27FC236}">
                <a16:creationId xmlns:a16="http://schemas.microsoft.com/office/drawing/2014/main" id="{8727E2C9-817E-9F5D-6D1F-F8A6739005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D1225D-812D-A01C-743E-15C9E484E9EE}"/>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2255330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5D1596-83A6-E1A2-C419-CBE5C11D6CC3}"/>
              </a:ext>
            </a:extLst>
          </p:cNvPr>
          <p:cNvSpPr>
            <a:spLocks noGrp="1"/>
          </p:cNvSpPr>
          <p:nvPr>
            <p:ph type="dt" sz="half" idx="10"/>
          </p:nvPr>
        </p:nvSpPr>
        <p:spPr/>
        <p:txBody>
          <a:bodyPr/>
          <a:lstStyle/>
          <a:p>
            <a:fld id="{B4EEF677-7834-4853-811D-4018F0E47D75}" type="datetime1">
              <a:rPr lang="en-US" smtClean="0"/>
              <a:t>8/2/2024</a:t>
            </a:fld>
            <a:endParaRPr lang="en-US"/>
          </a:p>
        </p:txBody>
      </p:sp>
      <p:sp>
        <p:nvSpPr>
          <p:cNvPr id="3" name="Footer Placeholder 2">
            <a:extLst>
              <a:ext uri="{FF2B5EF4-FFF2-40B4-BE49-F238E27FC236}">
                <a16:creationId xmlns:a16="http://schemas.microsoft.com/office/drawing/2014/main" id="{381DAD97-F08C-9E93-6E2D-87550C6D02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03A2D7-F914-3F7B-46A1-242504D36CAE}"/>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316983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D8816-D273-3990-78B6-66499A7796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D9A7F7-FF84-5BA0-3E5D-CA9F6E6F97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CA5DE1-B0D6-9884-BE8B-576B7E44C5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478F1B-A3CD-650F-33DE-CF48E7380D61}"/>
              </a:ext>
            </a:extLst>
          </p:cNvPr>
          <p:cNvSpPr>
            <a:spLocks noGrp="1"/>
          </p:cNvSpPr>
          <p:nvPr>
            <p:ph type="dt" sz="half" idx="10"/>
          </p:nvPr>
        </p:nvSpPr>
        <p:spPr/>
        <p:txBody>
          <a:bodyPr/>
          <a:lstStyle/>
          <a:p>
            <a:fld id="{E0599F21-3D4F-4B6C-B65B-6E795A4EAAB4}" type="datetime1">
              <a:rPr lang="en-US" smtClean="0"/>
              <a:t>8/2/2024</a:t>
            </a:fld>
            <a:endParaRPr lang="en-US"/>
          </a:p>
        </p:txBody>
      </p:sp>
      <p:sp>
        <p:nvSpPr>
          <p:cNvPr id="6" name="Footer Placeholder 5">
            <a:extLst>
              <a:ext uri="{FF2B5EF4-FFF2-40B4-BE49-F238E27FC236}">
                <a16:creationId xmlns:a16="http://schemas.microsoft.com/office/drawing/2014/main" id="{BD563812-8C51-5233-226A-D0F41953BA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87D000-4311-87B2-25CB-8E8D193C5E23}"/>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1018414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2148B-0935-A621-9600-A4FFAFF5B6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B70345-78E2-FC5A-8725-8A8E7A7A12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36303-FA3A-9312-8BCD-0E76BDB4EA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0A0189-DC99-37D0-EEC6-641A80ADED92}"/>
              </a:ext>
            </a:extLst>
          </p:cNvPr>
          <p:cNvSpPr>
            <a:spLocks noGrp="1"/>
          </p:cNvSpPr>
          <p:nvPr>
            <p:ph type="dt" sz="half" idx="10"/>
          </p:nvPr>
        </p:nvSpPr>
        <p:spPr/>
        <p:txBody>
          <a:bodyPr/>
          <a:lstStyle/>
          <a:p>
            <a:fld id="{75134757-634C-4237-9DD1-D437E266650E}" type="datetime1">
              <a:rPr lang="en-US" smtClean="0"/>
              <a:t>8/2/2024</a:t>
            </a:fld>
            <a:endParaRPr lang="en-US"/>
          </a:p>
        </p:txBody>
      </p:sp>
      <p:sp>
        <p:nvSpPr>
          <p:cNvPr id="6" name="Footer Placeholder 5">
            <a:extLst>
              <a:ext uri="{FF2B5EF4-FFF2-40B4-BE49-F238E27FC236}">
                <a16:creationId xmlns:a16="http://schemas.microsoft.com/office/drawing/2014/main" id="{968191BD-2AEC-686F-77AD-FAD9AEF7FC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9B38D6-8BA0-5FCB-96BC-97CBDD4E6FBF}"/>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4269560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12A8-A96A-EDAF-9349-EAB77B814C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F8117C-C2F6-ECE1-687E-87BE7CED1F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294A06-C71F-A1AD-6CD5-DD559D2C6EC7}"/>
              </a:ext>
            </a:extLst>
          </p:cNvPr>
          <p:cNvSpPr>
            <a:spLocks noGrp="1"/>
          </p:cNvSpPr>
          <p:nvPr>
            <p:ph type="dt" sz="half" idx="10"/>
          </p:nvPr>
        </p:nvSpPr>
        <p:spPr/>
        <p:txBody>
          <a:bodyPr/>
          <a:lstStyle/>
          <a:p>
            <a:fld id="{5E130A32-521F-4161-91CE-4D54631B63A0}" type="datetime1">
              <a:rPr lang="en-US" smtClean="0"/>
              <a:t>8/2/2024</a:t>
            </a:fld>
            <a:endParaRPr lang="en-US"/>
          </a:p>
        </p:txBody>
      </p:sp>
      <p:sp>
        <p:nvSpPr>
          <p:cNvPr id="5" name="Footer Placeholder 4">
            <a:extLst>
              <a:ext uri="{FF2B5EF4-FFF2-40B4-BE49-F238E27FC236}">
                <a16:creationId xmlns:a16="http://schemas.microsoft.com/office/drawing/2014/main" id="{F7B65D47-49DE-B4B7-1B44-DFE783D27F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AADC7A-298A-851D-5F91-ADAD6D657A0A}"/>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272914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F1E7A8-BB7E-400F-802D-447A5A3412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2E61A9-9DCE-DDC4-6263-4D3E2C292F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4774AA-DB95-1876-D2A9-A53D3E7317A8}"/>
              </a:ext>
            </a:extLst>
          </p:cNvPr>
          <p:cNvSpPr>
            <a:spLocks noGrp="1"/>
          </p:cNvSpPr>
          <p:nvPr>
            <p:ph type="dt" sz="half" idx="10"/>
          </p:nvPr>
        </p:nvSpPr>
        <p:spPr/>
        <p:txBody>
          <a:bodyPr/>
          <a:lstStyle/>
          <a:p>
            <a:fld id="{1573826F-A423-43EF-9AC5-3D11CD02309B}" type="datetime1">
              <a:rPr lang="en-US" smtClean="0"/>
              <a:t>8/2/2024</a:t>
            </a:fld>
            <a:endParaRPr lang="en-US"/>
          </a:p>
        </p:txBody>
      </p:sp>
      <p:sp>
        <p:nvSpPr>
          <p:cNvPr id="5" name="Footer Placeholder 4">
            <a:extLst>
              <a:ext uri="{FF2B5EF4-FFF2-40B4-BE49-F238E27FC236}">
                <a16:creationId xmlns:a16="http://schemas.microsoft.com/office/drawing/2014/main" id="{FD71E605-5016-3675-1F20-116902BE6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F09943-0AA1-B857-AF6D-0FAE327A2965}"/>
              </a:ext>
            </a:extLst>
          </p:cNvPr>
          <p:cNvSpPr>
            <a:spLocks noGrp="1"/>
          </p:cNvSpPr>
          <p:nvPr>
            <p:ph type="sldNum" sz="quarter" idx="12"/>
          </p:nvPr>
        </p:nvSpPr>
        <p:spPr/>
        <p:txBody>
          <a:bodyPr/>
          <a:lstStyle/>
          <a:p>
            <a:fld id="{1E19650A-101D-4E33-A657-423DBDED8C82}" type="slidenum">
              <a:rPr lang="en-US" smtClean="0"/>
              <a:t>‹#›</a:t>
            </a:fld>
            <a:endParaRPr lang="en-US"/>
          </a:p>
        </p:txBody>
      </p:sp>
    </p:spTree>
    <p:extLst>
      <p:ext uri="{BB962C8B-B14F-4D97-AF65-F5344CB8AC3E}">
        <p14:creationId xmlns:p14="http://schemas.microsoft.com/office/powerpoint/2010/main" val="3217092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EE9330B-62ED-4668-84AB-DEF2ACD948DA}" type="datetime1">
              <a:rPr lang="en-US" smtClean="0"/>
              <a:t>8/2/2024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83528223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60C8DB4-C8DB-49E4-B7D8-44D1122F1F1F}" type="datetime1">
              <a:rPr lang="en-US" smtClean="0"/>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591106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B4CA26D-0CFF-4FCB-9FF5-B18BE90BC0D7}" type="datetime1">
              <a:rPr lang="en-US" smtClean="0"/>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274081676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112912B-3A4C-4E37-AC40-80E9B91B8829}" type="datetime1">
              <a:rPr lang="en-US" smtClean="0"/>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672988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38A2D52-464F-4E2B-BC5B-16A3078CB6AC}" type="datetime1">
              <a:rPr lang="en-US" smtClean="0"/>
              <a:t>8/2/2024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177529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A9A12954-4215-4A28-87E7-CB19FD7B5C84}" type="datetime1">
              <a:rPr lang="en-US" smtClean="0"/>
              <a:t>8/2/2024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870777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53E5F4-8B74-4DCA-B808-83994E4C71C2}" type="datetime1">
              <a:rPr lang="en-US" smtClean="0"/>
              <a:t>8/2/2024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2770473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1C45EDD-A526-4354-ACEE-82A171636298}" type="datetime1">
              <a:rPr lang="en-US" smtClean="0"/>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810679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FC89613-87A3-4B0C-903F-5C925D74639F}" type="datetime1">
              <a:rPr lang="en-US" smtClean="0"/>
              <a:t>8/2/2024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896E58E9-151B-4248-880E-D268E5D1A2D6}"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3028058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20800F2-B3E3-41F4-A0C9-87B9AAA11454}" type="datetime1">
              <a:rPr lang="en-US" smtClean="0"/>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3889164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51766DD-C79E-48E8-BBE4-608F2A17C88F}" type="datetime1">
              <a:rPr lang="en-US" smtClean="0"/>
              <a:t>8/2/2024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6E58E9-151B-4248-880E-D268E5D1A2D6}" type="slidenum">
              <a:rPr lang="en-US" smtClean="0"/>
              <a:pPr/>
              <a:t>‹#›</a:t>
            </a:fld>
            <a:endParaRPr lang="en-US"/>
          </a:p>
        </p:txBody>
      </p:sp>
    </p:spTree>
    <p:extLst>
      <p:ext uri="{BB962C8B-B14F-4D97-AF65-F5344CB8AC3E}">
        <p14:creationId xmlns:p14="http://schemas.microsoft.com/office/powerpoint/2010/main" val="459082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57B20-3F5A-04B6-8555-67F49A8457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EA2E3E-0A01-38B8-20BD-AAB2C37765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B43A79-8E3C-15CF-E939-BB2132A279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367FF6-BF00-4068-A5DA-1E2635DBE8AD}" type="datetime1">
              <a:rPr lang="en-US" smtClean="0"/>
              <a:t>8/2/2024</a:t>
            </a:fld>
            <a:endParaRPr lang="en-US"/>
          </a:p>
        </p:txBody>
      </p:sp>
      <p:sp>
        <p:nvSpPr>
          <p:cNvPr id="5" name="Footer Placeholder 4">
            <a:extLst>
              <a:ext uri="{FF2B5EF4-FFF2-40B4-BE49-F238E27FC236}">
                <a16:creationId xmlns:a16="http://schemas.microsoft.com/office/drawing/2014/main" id="{C9305966-9F4F-5CFF-B945-B6673EA4F0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B8758D-D806-E564-6C9B-CEE0A6D108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9650A-101D-4E33-A657-423DBDED8C82}" type="slidenum">
              <a:rPr lang="en-US" smtClean="0"/>
              <a:t>‹#›</a:t>
            </a:fld>
            <a:endParaRPr lang="en-US"/>
          </a:p>
        </p:txBody>
      </p:sp>
    </p:spTree>
    <p:extLst>
      <p:ext uri="{BB962C8B-B14F-4D97-AF65-F5344CB8AC3E}">
        <p14:creationId xmlns:p14="http://schemas.microsoft.com/office/powerpoint/2010/main" val="2038831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CAD8C96-7894-42FF-9596-D962592BBF33}" type="datetime1">
              <a:rPr lang="en-US" smtClean="0"/>
              <a:t>8/2/2024</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96E58E9-151B-4248-880E-D268E5D1A2D6}"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13874839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3.gif"/></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6.jpeg"/><Relationship Id="rId4" Type="http://schemas.openxmlformats.org/officeDocument/2006/relationships/image" Target="../media/image35.gif"/></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8.gif"/></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0.png"/><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2A6443-4035-6AFA-2067-A376C4F3D71F}"/>
              </a:ext>
            </a:extLst>
          </p:cNvPr>
          <p:cNvPicPr>
            <a:picLocks noChangeAspect="1"/>
          </p:cNvPicPr>
          <p:nvPr/>
        </p:nvPicPr>
        <p:blipFill>
          <a:blip r:embed="rId2"/>
          <a:stretch>
            <a:fillRect/>
          </a:stretch>
        </p:blipFill>
        <p:spPr>
          <a:xfrm>
            <a:off x="0" y="64960"/>
            <a:ext cx="6793040" cy="6793040"/>
          </a:xfrm>
          <a:prstGeom prst="rect">
            <a:avLst/>
          </a:prstGeom>
        </p:spPr>
      </p:pic>
      <p:sp>
        <p:nvSpPr>
          <p:cNvPr id="3" name="Subtitle 2">
            <a:extLst>
              <a:ext uri="{FF2B5EF4-FFF2-40B4-BE49-F238E27FC236}">
                <a16:creationId xmlns:a16="http://schemas.microsoft.com/office/drawing/2014/main" id="{DD2060EA-1188-A449-6D83-5C3264246F31}"/>
              </a:ext>
            </a:extLst>
          </p:cNvPr>
          <p:cNvSpPr>
            <a:spLocks noGrp="1"/>
          </p:cNvSpPr>
          <p:nvPr>
            <p:ph type="subTitle" idx="1"/>
          </p:nvPr>
        </p:nvSpPr>
        <p:spPr/>
        <p:txBody>
          <a:bodyPr>
            <a:normAutofit/>
          </a:bodyPr>
          <a:lstStyle/>
          <a:p>
            <a:r>
              <a:rPr lang="en-US" sz="3600" b="1" kern="0" dirty="0">
                <a:solidFill>
                  <a:srgbClr val="000000"/>
                </a:solidFill>
                <a:effectLst/>
                <a:latin typeface="Calibri-Bold"/>
                <a:ea typeface="Calibri" panose="020F0502020204030204" pitchFamily="34" charset="0"/>
                <a:cs typeface="Calibri-Bold"/>
              </a:rPr>
              <a:t> </a:t>
            </a:r>
            <a:r>
              <a:rPr lang="en-US" sz="3600" kern="0" dirty="0">
                <a:solidFill>
                  <a:srgbClr val="000000"/>
                </a:solidFill>
                <a:effectLst/>
                <a:latin typeface="Calibri" panose="020F0502020204030204" pitchFamily="34" charset="0"/>
                <a:ea typeface="Calibri" panose="020F0502020204030204" pitchFamily="34" charset="0"/>
              </a:rPr>
              <a:t>Psa. 51</a:t>
            </a:r>
            <a:endParaRPr lang="en-US" sz="3600" dirty="0"/>
          </a:p>
        </p:txBody>
      </p:sp>
      <p:pic>
        <p:nvPicPr>
          <p:cNvPr id="5" name="Picture 4">
            <a:extLst>
              <a:ext uri="{FF2B5EF4-FFF2-40B4-BE49-F238E27FC236}">
                <a16:creationId xmlns:a16="http://schemas.microsoft.com/office/drawing/2014/main" id="{8F53B533-B32E-6D99-FC60-A025F783FC1D}"/>
              </a:ext>
            </a:extLst>
          </p:cNvPr>
          <p:cNvPicPr>
            <a:picLocks noChangeAspect="1"/>
          </p:cNvPicPr>
          <p:nvPr/>
        </p:nvPicPr>
        <p:blipFill>
          <a:blip r:embed="rId3"/>
          <a:stretch>
            <a:fillRect/>
          </a:stretch>
        </p:blipFill>
        <p:spPr>
          <a:xfrm>
            <a:off x="4000500" y="675560"/>
            <a:ext cx="8238744" cy="6182440"/>
          </a:xfrm>
          <a:prstGeom prst="rect">
            <a:avLst/>
          </a:prstGeom>
          <a:effectLst>
            <a:softEdge rad="127000"/>
          </a:effectLst>
        </p:spPr>
      </p:pic>
      <p:sp>
        <p:nvSpPr>
          <p:cNvPr id="7" name="TextBox 6">
            <a:extLst>
              <a:ext uri="{FF2B5EF4-FFF2-40B4-BE49-F238E27FC236}">
                <a16:creationId xmlns:a16="http://schemas.microsoft.com/office/drawing/2014/main" id="{510DD3CD-F58A-835A-9C55-02469C740E4A}"/>
              </a:ext>
            </a:extLst>
          </p:cNvPr>
          <p:cNvSpPr txBox="1"/>
          <p:nvPr/>
        </p:nvSpPr>
        <p:spPr>
          <a:xfrm>
            <a:off x="3291840" y="4642687"/>
            <a:ext cx="6096000" cy="1200329"/>
          </a:xfrm>
          <a:prstGeom prst="rect">
            <a:avLst/>
          </a:prstGeom>
          <a:noFill/>
        </p:spPr>
        <p:txBody>
          <a:bodyPr wrap="square">
            <a:spAutoFit/>
          </a:bodyPr>
          <a:lstStyle/>
          <a:p>
            <a:pPr algn="ctr"/>
            <a:r>
              <a:rPr lang="en-US" sz="3600" b="1" i="1" u="none" strike="noStrike" baseline="0" dirty="0">
                <a:solidFill>
                  <a:schemeClr val="bg1"/>
                </a:solidFill>
                <a:effectLst>
                  <a:outerShdw blurRad="38100" dist="38100" dir="2700000" algn="tl">
                    <a:srgbClr val="000000">
                      <a:alpha val="43137"/>
                    </a:srgbClr>
                  </a:outerShdw>
                </a:effectLst>
                <a:latin typeface="VAGRounded BT" panose="020F0702020204020204" pitchFamily="34" charset="0"/>
              </a:rPr>
              <a:t>“Create in Me a Clean Heart, O God”++</a:t>
            </a:r>
            <a:endParaRPr lang="en-US" sz="3600" i="1" dirty="0">
              <a:solidFill>
                <a:schemeClr val="bg1"/>
              </a:solidFill>
              <a:effectLst>
                <a:outerShdw blurRad="38100" dist="38100" dir="2700000" algn="tl">
                  <a:srgbClr val="000000">
                    <a:alpha val="43137"/>
                  </a:srgbClr>
                </a:outerShdw>
              </a:effectLst>
              <a:latin typeface="VAGRounded BT" panose="020F0702020204020204" pitchFamily="34" charset="0"/>
            </a:endParaRPr>
          </a:p>
        </p:txBody>
      </p:sp>
      <p:sp>
        <p:nvSpPr>
          <p:cNvPr id="2" name="Title 1">
            <a:extLst>
              <a:ext uri="{FF2B5EF4-FFF2-40B4-BE49-F238E27FC236}">
                <a16:creationId xmlns:a16="http://schemas.microsoft.com/office/drawing/2014/main" id="{2C6B062F-02E2-2E77-5AB8-AC029787C69F}"/>
              </a:ext>
            </a:extLst>
          </p:cNvPr>
          <p:cNvSpPr>
            <a:spLocks noGrp="1"/>
          </p:cNvSpPr>
          <p:nvPr>
            <p:ph type="ctrTitle"/>
          </p:nvPr>
        </p:nvSpPr>
        <p:spPr>
          <a:xfrm>
            <a:off x="7680960" y="-494792"/>
            <a:ext cx="4011168" cy="2387600"/>
          </a:xfrm>
        </p:spPr>
        <p:txBody>
          <a:bodyPr>
            <a:noAutofit/>
          </a:bodyPr>
          <a:lstStyle/>
          <a:p>
            <a:r>
              <a:rPr lang="en-US" sz="3200" b="1" kern="0" dirty="0">
                <a:solidFill>
                  <a:schemeClr val="bg1"/>
                </a:solidFill>
                <a:effectLst/>
                <a:latin typeface="Amasis MT Pro" panose="02040504050005020304" pitchFamily="18" charset="0"/>
                <a:ea typeface="Calibri" panose="020F0502020204030204" pitchFamily="34" charset="0"/>
                <a:cs typeface="Calibri-Bold"/>
              </a:rPr>
              <a:t>Class 4</a:t>
            </a:r>
            <a:br>
              <a:rPr lang="en-US" sz="3200" b="1" kern="0" dirty="0">
                <a:solidFill>
                  <a:schemeClr val="bg1"/>
                </a:solidFill>
                <a:effectLst/>
                <a:latin typeface="Amasis MT Pro" panose="02040504050005020304" pitchFamily="18" charset="0"/>
                <a:ea typeface="Calibri" panose="020F0502020204030204" pitchFamily="34" charset="0"/>
                <a:cs typeface="Calibri-Bold"/>
              </a:rPr>
            </a:br>
            <a:r>
              <a:rPr lang="en-US" sz="3200" b="1" kern="0" dirty="0">
                <a:solidFill>
                  <a:schemeClr val="bg1"/>
                </a:solidFill>
                <a:effectLst/>
                <a:latin typeface="Amasis MT Pro" panose="02040504050005020304" pitchFamily="18" charset="0"/>
                <a:ea typeface="Calibri" panose="020F0502020204030204" pitchFamily="34" charset="0"/>
                <a:cs typeface="Calibri-Bold"/>
              </a:rPr>
              <a:t>“Priestly Kings and the Sacrifices of God”</a:t>
            </a:r>
            <a:endParaRPr lang="en-US" sz="960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47FBC087-2391-39AE-39F3-BFA3F152CD86}"/>
              </a:ext>
            </a:extLst>
          </p:cNvPr>
          <p:cNvSpPr>
            <a:spLocks noGrp="1"/>
          </p:cNvSpPr>
          <p:nvPr>
            <p:ph type="sldNum" sz="quarter" idx="12"/>
          </p:nvPr>
        </p:nvSpPr>
        <p:spPr/>
        <p:txBody>
          <a:bodyPr/>
          <a:lstStyle/>
          <a:p>
            <a:fld id="{1E19650A-101D-4E33-A657-423DBDED8C82}" type="slidenum">
              <a:rPr lang="en-US" smtClean="0"/>
              <a:t>1</a:t>
            </a:fld>
            <a:endParaRPr lang="en-US"/>
          </a:p>
        </p:txBody>
      </p:sp>
    </p:spTree>
    <p:extLst>
      <p:ext uri="{BB962C8B-B14F-4D97-AF65-F5344CB8AC3E}">
        <p14:creationId xmlns:p14="http://schemas.microsoft.com/office/powerpoint/2010/main" val="2742080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E7BF3-9FB6-FA7F-E648-F3B264F8E1BD}"/>
              </a:ext>
            </a:extLst>
          </p:cNvPr>
          <p:cNvSpPr>
            <a:spLocks noGrp="1"/>
          </p:cNvSpPr>
          <p:nvPr>
            <p:ph type="title"/>
          </p:nvPr>
        </p:nvSpPr>
        <p:spPr>
          <a:xfrm>
            <a:off x="838200" y="365125"/>
            <a:ext cx="10515600" cy="649859"/>
          </a:xfrm>
        </p:spPr>
        <p:txBody>
          <a:bodyPr>
            <a:normAutofit fontScale="90000"/>
          </a:bodyPr>
          <a:lstStyle/>
          <a:p>
            <a:r>
              <a:rPr lang="en-AU" b="1" dirty="0">
                <a:solidFill>
                  <a:srgbClr val="FFFF00"/>
                </a:solidFill>
                <a:effectLst>
                  <a:outerShdw blurRad="38100" dist="38100" dir="2700000" algn="tl">
                    <a:srgbClr val="000000">
                      <a:alpha val="43137"/>
                    </a:srgbClr>
                  </a:outerShdw>
                </a:effectLst>
              </a:rPr>
              <a:t>Outline of the Class Objectives</a:t>
            </a:r>
            <a:endParaRPr lang="en-US" b="1" dirty="0">
              <a:solidFill>
                <a:srgbClr val="FFFF00"/>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D0D0181-7DA9-7BD4-5B1C-CD58E80CF239}"/>
              </a:ext>
            </a:extLst>
          </p:cNvPr>
          <p:cNvSpPr>
            <a:spLocks noGrp="1"/>
          </p:cNvSpPr>
          <p:nvPr>
            <p:ph idx="1"/>
          </p:nvPr>
        </p:nvSpPr>
        <p:spPr>
          <a:xfrm>
            <a:off x="390144" y="1014984"/>
            <a:ext cx="11521440" cy="5843016"/>
          </a:xfrm>
        </p:spPr>
        <p:txBody>
          <a:bodyPr>
            <a:normAutofit lnSpcReduction="10000"/>
          </a:bodyPr>
          <a:lstStyle/>
          <a:p>
            <a:r>
              <a:rPr lang="en-AU" dirty="0">
                <a:solidFill>
                  <a:schemeClr val="bg1"/>
                </a:solidFill>
              </a:rPr>
              <a:t>How the roles of kings and priests are so different in the realm of the Spirit’s activities</a:t>
            </a:r>
          </a:p>
          <a:p>
            <a:r>
              <a:rPr lang="en-AU" dirty="0">
                <a:solidFill>
                  <a:schemeClr val="bg1"/>
                </a:solidFill>
              </a:rPr>
              <a:t>Define the development of the king as opposed to that of the priest</a:t>
            </a:r>
          </a:p>
          <a:p>
            <a:r>
              <a:rPr lang="en-AU" dirty="0">
                <a:solidFill>
                  <a:schemeClr val="bg1"/>
                </a:solidFill>
              </a:rPr>
              <a:t>Explain examples of how kings characterised the role of the priest</a:t>
            </a:r>
          </a:p>
          <a:p>
            <a:r>
              <a:rPr lang="en-AU" dirty="0">
                <a:solidFill>
                  <a:schemeClr val="bg1"/>
                </a:solidFill>
              </a:rPr>
              <a:t>Examine the spirit of kings in the lives of Christ’s disciples vs his own spirit of service</a:t>
            </a:r>
          </a:p>
          <a:p>
            <a:pPr marL="0" indent="0">
              <a:buNone/>
            </a:pPr>
            <a:endParaRPr lang="en-AU" sz="1400" dirty="0">
              <a:solidFill>
                <a:schemeClr val="bg1"/>
              </a:solidFill>
            </a:endParaRPr>
          </a:p>
          <a:p>
            <a:r>
              <a:rPr lang="en-AU" dirty="0">
                <a:solidFill>
                  <a:schemeClr val="bg1"/>
                </a:solidFill>
              </a:rPr>
              <a:t>King Saul</a:t>
            </a:r>
          </a:p>
          <a:p>
            <a:r>
              <a:rPr lang="en-AU" dirty="0">
                <a:solidFill>
                  <a:schemeClr val="bg1"/>
                </a:solidFill>
              </a:rPr>
              <a:t>King David</a:t>
            </a:r>
          </a:p>
          <a:p>
            <a:r>
              <a:rPr lang="en-AU" dirty="0">
                <a:solidFill>
                  <a:schemeClr val="bg1"/>
                </a:solidFill>
              </a:rPr>
              <a:t>King Solomon</a:t>
            </a:r>
          </a:p>
          <a:p>
            <a:r>
              <a:rPr lang="en-AU" dirty="0">
                <a:solidFill>
                  <a:schemeClr val="bg1"/>
                </a:solidFill>
              </a:rPr>
              <a:t>King Jeroboam’s Repeat of Aaron’s Apostate Activity</a:t>
            </a:r>
          </a:p>
          <a:p>
            <a:r>
              <a:rPr lang="en-AU" dirty="0">
                <a:solidFill>
                  <a:schemeClr val="bg1"/>
                </a:solidFill>
              </a:rPr>
              <a:t>King Uzziah – Offering incense as a high priest in the Temple</a:t>
            </a:r>
          </a:p>
          <a:p>
            <a:r>
              <a:rPr lang="en-AU" dirty="0">
                <a:solidFill>
                  <a:schemeClr val="bg1"/>
                </a:solidFill>
              </a:rPr>
              <a:t>King Hezekiah – Approaching YHWH in prayer</a:t>
            </a:r>
            <a:endParaRPr lang="en-US" dirty="0">
              <a:solidFill>
                <a:schemeClr val="bg1"/>
              </a:solidFill>
            </a:endParaRPr>
          </a:p>
        </p:txBody>
      </p:sp>
      <p:sp>
        <p:nvSpPr>
          <p:cNvPr id="4" name="Slide Number Placeholder 3">
            <a:extLst>
              <a:ext uri="{FF2B5EF4-FFF2-40B4-BE49-F238E27FC236}">
                <a16:creationId xmlns:a16="http://schemas.microsoft.com/office/drawing/2014/main" id="{288590AA-3AD3-3BD0-B1B5-BE20A9452FA7}"/>
              </a:ext>
            </a:extLst>
          </p:cNvPr>
          <p:cNvSpPr>
            <a:spLocks noGrp="1"/>
          </p:cNvSpPr>
          <p:nvPr>
            <p:ph type="sldNum" sz="quarter" idx="12"/>
          </p:nvPr>
        </p:nvSpPr>
        <p:spPr/>
        <p:txBody>
          <a:bodyPr/>
          <a:lstStyle/>
          <a:p>
            <a:fld id="{1E19650A-101D-4E33-A657-423DBDED8C82}" type="slidenum">
              <a:rPr lang="en-US" smtClean="0"/>
              <a:t>2</a:t>
            </a:fld>
            <a:endParaRPr lang="en-US"/>
          </a:p>
        </p:txBody>
      </p:sp>
    </p:spTree>
    <p:extLst>
      <p:ext uri="{BB962C8B-B14F-4D97-AF65-F5344CB8AC3E}">
        <p14:creationId xmlns:p14="http://schemas.microsoft.com/office/powerpoint/2010/main" val="1458004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181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10261C-E9E2-D15C-4F59-F5E39B7CDF53}"/>
              </a:ext>
            </a:extLst>
          </p:cNvPr>
          <p:cNvPicPr>
            <a:picLocks noChangeAspect="1"/>
          </p:cNvPicPr>
          <p:nvPr/>
        </p:nvPicPr>
        <p:blipFill>
          <a:blip r:embed="rId2"/>
          <a:stretch>
            <a:fillRect/>
          </a:stretch>
        </p:blipFill>
        <p:spPr>
          <a:xfrm>
            <a:off x="5931408" y="1014984"/>
            <a:ext cx="6144768" cy="4608576"/>
          </a:xfrm>
          <a:prstGeom prst="rect">
            <a:avLst/>
          </a:prstGeom>
        </p:spPr>
      </p:pic>
      <p:sp>
        <p:nvSpPr>
          <p:cNvPr id="2" name="Title 1">
            <a:extLst>
              <a:ext uri="{FF2B5EF4-FFF2-40B4-BE49-F238E27FC236}">
                <a16:creationId xmlns:a16="http://schemas.microsoft.com/office/drawing/2014/main" id="{E367F8C8-096F-99E0-BF3D-AAD1201A153B}"/>
              </a:ext>
            </a:extLst>
          </p:cNvPr>
          <p:cNvSpPr>
            <a:spLocks noGrp="1"/>
          </p:cNvSpPr>
          <p:nvPr>
            <p:ph type="title"/>
          </p:nvPr>
        </p:nvSpPr>
        <p:spPr>
          <a:xfrm>
            <a:off x="838200" y="365125"/>
            <a:ext cx="4379976" cy="649859"/>
          </a:xfrm>
        </p:spPr>
        <p:txBody>
          <a:bodyPr>
            <a:normAutofit fontScale="90000"/>
          </a:bodyPr>
          <a:lstStyle/>
          <a:p>
            <a:pPr algn="ctr"/>
            <a:r>
              <a:rPr lang="en-AU" dirty="0">
                <a:solidFill>
                  <a:schemeClr val="bg1"/>
                </a:solidFill>
                <a:latin typeface="Amasis MT Pro" panose="02040504050005020304" pitchFamily="18" charset="0"/>
              </a:rPr>
              <a:t>Yahweh’s Throne</a:t>
            </a:r>
            <a:endParaRPr lang="en-US"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24048F63-9A34-4664-B260-1E3ADF4A6081}"/>
              </a:ext>
            </a:extLst>
          </p:cNvPr>
          <p:cNvSpPr>
            <a:spLocks noGrp="1"/>
          </p:cNvSpPr>
          <p:nvPr>
            <p:ph idx="1"/>
          </p:nvPr>
        </p:nvSpPr>
        <p:spPr>
          <a:xfrm>
            <a:off x="390144" y="1124712"/>
            <a:ext cx="6693408" cy="5733288"/>
          </a:xfrm>
        </p:spPr>
        <p:txBody>
          <a:bodyPr>
            <a:normAutofit/>
          </a:bodyPr>
          <a:lstStyle/>
          <a:p>
            <a:r>
              <a:rPr lang="en-AU" b="1" dirty="0">
                <a:solidFill>
                  <a:srgbClr val="66FFFF"/>
                </a:solidFill>
              </a:rPr>
              <a:t>Yahweh’s throne in Israel was between the Cherubim of the mercy seat upon the Ark of the covenant</a:t>
            </a:r>
          </a:p>
          <a:p>
            <a:pPr marR="0" algn="l" rtl="0"/>
            <a:r>
              <a:rPr lang="en-US" sz="1800" b="0" i="0" u="none" strike="noStrike" baseline="0" dirty="0">
                <a:solidFill>
                  <a:schemeClr val="bg1"/>
                </a:solidFill>
                <a:latin typeface="Verdana" panose="020B0604030504040204" pitchFamily="34" charset="0"/>
              </a:rPr>
              <a:t>Exo 25:20  And the </a:t>
            </a:r>
            <a:r>
              <a:rPr lang="en-US" sz="1800" b="0" i="0" u="none" strike="noStrike" baseline="0" dirty="0" err="1">
                <a:solidFill>
                  <a:schemeClr val="bg1"/>
                </a:solidFill>
                <a:latin typeface="Verdana" panose="020B0604030504040204" pitchFamily="34" charset="0"/>
              </a:rPr>
              <a:t>cherubims</a:t>
            </a:r>
            <a:r>
              <a:rPr lang="en-US" sz="1800" b="0" i="0" u="none" strike="noStrike" baseline="0" dirty="0">
                <a:solidFill>
                  <a:schemeClr val="bg1"/>
                </a:solidFill>
                <a:latin typeface="Verdana" panose="020B0604030504040204" pitchFamily="34" charset="0"/>
              </a:rPr>
              <a:t> shall stretch forth </a:t>
            </a:r>
            <a:r>
              <a:rPr lang="en-US" sz="1800" b="0" i="1" u="none" strike="noStrike" baseline="0" dirty="0">
                <a:solidFill>
                  <a:schemeClr val="bg1"/>
                </a:solidFill>
                <a:latin typeface="Verdana" panose="020B0604030504040204" pitchFamily="34" charset="0"/>
              </a:rPr>
              <a:t>their</a:t>
            </a:r>
            <a:r>
              <a:rPr lang="en-US" sz="1800" b="0" i="0" u="none" strike="noStrike" baseline="0" dirty="0">
                <a:solidFill>
                  <a:schemeClr val="bg1"/>
                </a:solidFill>
                <a:latin typeface="Verdana" panose="020B0604030504040204" pitchFamily="34" charset="0"/>
              </a:rPr>
              <a:t> wings on high, covering the mercy seat with their wings, and their faces </a:t>
            </a:r>
            <a:r>
              <a:rPr lang="en-US" sz="1800" b="0" i="1" u="none" strike="noStrike" baseline="0" dirty="0">
                <a:solidFill>
                  <a:schemeClr val="bg1"/>
                </a:solidFill>
                <a:latin typeface="Verdana" panose="020B0604030504040204" pitchFamily="34" charset="0"/>
              </a:rPr>
              <a:t>shall look</a:t>
            </a:r>
            <a:r>
              <a:rPr lang="en-US" sz="1800" b="0" i="0" u="none" strike="noStrike" baseline="0" dirty="0">
                <a:solidFill>
                  <a:schemeClr val="bg1"/>
                </a:solidFill>
                <a:latin typeface="Verdana" panose="020B0604030504040204" pitchFamily="34" charset="0"/>
              </a:rPr>
              <a:t> one to another; toward the mercy seat shall the faces of the </a:t>
            </a:r>
            <a:r>
              <a:rPr lang="en-US" sz="1800" b="0" i="0" u="none" strike="noStrike" baseline="0" dirty="0" err="1">
                <a:solidFill>
                  <a:schemeClr val="bg1"/>
                </a:solidFill>
                <a:latin typeface="Verdana" panose="020B0604030504040204" pitchFamily="34" charset="0"/>
              </a:rPr>
              <a:t>cherubims</a:t>
            </a:r>
            <a:r>
              <a:rPr lang="en-US" sz="1800" b="0" i="0" u="none" strike="noStrike" baseline="0" dirty="0">
                <a:solidFill>
                  <a:schemeClr val="bg1"/>
                </a:solidFill>
                <a:latin typeface="Verdana" panose="020B0604030504040204" pitchFamily="34" charset="0"/>
              </a:rPr>
              <a:t> be. </a:t>
            </a:r>
          </a:p>
          <a:p>
            <a:pPr marR="0" algn="l" rtl="0"/>
            <a:r>
              <a:rPr lang="en-US" sz="1800" b="0" i="0" u="none" strike="noStrike" baseline="0" dirty="0">
                <a:solidFill>
                  <a:schemeClr val="bg1"/>
                </a:solidFill>
                <a:latin typeface="Verdana" panose="020B0604030504040204" pitchFamily="34" charset="0"/>
              </a:rPr>
              <a:t>21  And thou shalt put the mercy seat above upon the ark; and in the ark thou shalt put the testimony that I shall give thee. </a:t>
            </a:r>
          </a:p>
          <a:p>
            <a:pPr marR="0" algn="l" rtl="0"/>
            <a:r>
              <a:rPr lang="en-US" sz="1800" b="0" i="0" u="none" strike="noStrike" baseline="0" dirty="0">
                <a:solidFill>
                  <a:schemeClr val="bg1"/>
                </a:solidFill>
                <a:latin typeface="Verdana" panose="020B0604030504040204" pitchFamily="34" charset="0"/>
              </a:rPr>
              <a:t>22  And </a:t>
            </a:r>
            <a:r>
              <a:rPr lang="en-US" sz="1800" b="1" i="0" u="none" strike="noStrike" baseline="0" dirty="0">
                <a:solidFill>
                  <a:srgbClr val="00CCFF"/>
                </a:solidFill>
                <a:latin typeface="Verdana" panose="020B0604030504040204" pitchFamily="34" charset="0"/>
              </a:rPr>
              <a:t>there I will meet with thee</a:t>
            </a:r>
            <a:r>
              <a:rPr lang="en-US" sz="1800" b="1" i="0" u="none" strike="noStrike" baseline="0" dirty="0">
                <a:solidFill>
                  <a:srgbClr val="FFFF00"/>
                </a:solidFill>
                <a:latin typeface="Verdana" panose="020B0604030504040204" pitchFamily="34" charset="0"/>
              </a:rPr>
              <a:t>, and </a:t>
            </a:r>
            <a:r>
              <a:rPr lang="en-US" sz="1800" b="1" i="0" u="none" strike="noStrike" baseline="0" dirty="0">
                <a:solidFill>
                  <a:srgbClr val="66FFFF"/>
                </a:solidFill>
                <a:latin typeface="Verdana" panose="020B0604030504040204" pitchFamily="34" charset="0"/>
              </a:rPr>
              <a:t>I will commune with thee from above the mercy seat</a:t>
            </a:r>
            <a:r>
              <a:rPr lang="en-US" sz="1800" b="1" i="0" u="none" strike="noStrike" baseline="0" dirty="0">
                <a:solidFill>
                  <a:srgbClr val="FFFF00"/>
                </a:solidFill>
                <a:latin typeface="Verdana" panose="020B0604030504040204" pitchFamily="34" charset="0"/>
              </a:rPr>
              <a:t>, </a:t>
            </a:r>
            <a:r>
              <a:rPr lang="en-US" sz="1800" b="1" i="0" u="none" strike="noStrike" baseline="0" dirty="0">
                <a:solidFill>
                  <a:srgbClr val="CC99FF"/>
                </a:solidFill>
                <a:latin typeface="Verdana" panose="020B0604030504040204" pitchFamily="34" charset="0"/>
              </a:rPr>
              <a:t>from between the two </a:t>
            </a:r>
            <a:r>
              <a:rPr lang="en-US" sz="1800" b="1" i="0" u="none" strike="noStrike" baseline="0" dirty="0" err="1">
                <a:solidFill>
                  <a:srgbClr val="CC99FF"/>
                </a:solidFill>
                <a:latin typeface="Verdana" panose="020B0604030504040204" pitchFamily="34" charset="0"/>
              </a:rPr>
              <a:t>cherubims</a:t>
            </a:r>
            <a:r>
              <a:rPr lang="en-US" sz="1800" b="1" i="0" u="none" strike="noStrike" baseline="0" dirty="0">
                <a:solidFill>
                  <a:srgbClr val="CC99FF"/>
                </a:solidFill>
                <a:latin typeface="Verdana" panose="020B0604030504040204" pitchFamily="34" charset="0"/>
              </a:rPr>
              <a:t> which </a:t>
            </a:r>
            <a:r>
              <a:rPr lang="en-US" sz="1800" b="1" i="1" u="none" strike="noStrike" baseline="0" dirty="0">
                <a:solidFill>
                  <a:srgbClr val="CC99FF"/>
                </a:solidFill>
                <a:latin typeface="Verdana" panose="020B0604030504040204" pitchFamily="34" charset="0"/>
              </a:rPr>
              <a:t>are</a:t>
            </a:r>
            <a:r>
              <a:rPr lang="en-US" sz="1800" b="1" i="0" u="none" strike="noStrike" baseline="0" dirty="0">
                <a:solidFill>
                  <a:srgbClr val="CC99FF"/>
                </a:solidFill>
                <a:latin typeface="Verdana" panose="020B0604030504040204" pitchFamily="34" charset="0"/>
              </a:rPr>
              <a:t> upon the ark of the testimony</a:t>
            </a:r>
            <a:r>
              <a:rPr lang="en-US" sz="1800" b="1" i="0" u="none" strike="noStrike" baseline="0" dirty="0">
                <a:solidFill>
                  <a:srgbClr val="FFFF00"/>
                </a:solidFill>
                <a:latin typeface="Verdana" panose="020B0604030504040204" pitchFamily="34" charset="0"/>
              </a:rPr>
              <a:t>, of all </a:t>
            </a:r>
            <a:r>
              <a:rPr lang="en-US" sz="1800" b="1" i="1" u="none" strike="noStrike" baseline="0" dirty="0">
                <a:solidFill>
                  <a:srgbClr val="FFFF00"/>
                </a:solidFill>
                <a:latin typeface="Verdana" panose="020B0604030504040204" pitchFamily="34" charset="0"/>
              </a:rPr>
              <a:t>things</a:t>
            </a:r>
            <a:r>
              <a:rPr lang="en-US" sz="1800" b="1" i="0" u="none" strike="noStrike" baseline="0" dirty="0">
                <a:solidFill>
                  <a:srgbClr val="FFFF00"/>
                </a:solidFill>
                <a:latin typeface="Verdana" panose="020B0604030504040204" pitchFamily="34" charset="0"/>
              </a:rPr>
              <a:t> which I will give thee in commandment unto the children of Israel. </a:t>
            </a:r>
            <a:endParaRPr lang="en-US" b="1" dirty="0">
              <a:solidFill>
                <a:srgbClr val="FFFF00"/>
              </a:solidFill>
            </a:endParaRPr>
          </a:p>
        </p:txBody>
      </p:sp>
      <p:sp>
        <p:nvSpPr>
          <p:cNvPr id="6" name="TextBox 5">
            <a:extLst>
              <a:ext uri="{FF2B5EF4-FFF2-40B4-BE49-F238E27FC236}">
                <a16:creationId xmlns:a16="http://schemas.microsoft.com/office/drawing/2014/main" id="{48339501-8744-848C-0EA4-97CF2DDA7646}"/>
              </a:ext>
            </a:extLst>
          </p:cNvPr>
          <p:cNvSpPr txBox="1"/>
          <p:nvPr/>
        </p:nvSpPr>
        <p:spPr>
          <a:xfrm>
            <a:off x="9278112" y="246888"/>
            <a:ext cx="2584704" cy="2585323"/>
          </a:xfrm>
          <a:prstGeom prst="rect">
            <a:avLst/>
          </a:prstGeom>
          <a:noFill/>
        </p:spPr>
        <p:txBody>
          <a:bodyPr wrap="square">
            <a:spAutoFit/>
          </a:bodyPr>
          <a:lstStyle/>
          <a:p>
            <a:r>
              <a:rPr lang="en-US" b="1" i="0" u="none" strike="noStrike" baseline="0" dirty="0" err="1">
                <a:solidFill>
                  <a:schemeClr val="bg1"/>
                </a:solidFill>
                <a:latin typeface="Verdana" panose="020B0604030504040204" pitchFamily="34" charset="0"/>
              </a:rPr>
              <a:t>Psa</a:t>
            </a:r>
            <a:r>
              <a:rPr lang="en-US" b="1" i="0" u="none" strike="noStrike" baseline="0" dirty="0">
                <a:solidFill>
                  <a:schemeClr val="bg1"/>
                </a:solidFill>
                <a:latin typeface="Verdana" panose="020B0604030504040204" pitchFamily="34" charset="0"/>
              </a:rPr>
              <a:t> 80:1</a:t>
            </a:r>
            <a:r>
              <a:rPr lang="en-US" b="0" i="0" u="none" strike="noStrike" baseline="0" dirty="0">
                <a:solidFill>
                  <a:schemeClr val="bg1"/>
                </a:solidFill>
                <a:latin typeface="Verdana" panose="020B0604030504040204" pitchFamily="34" charset="0"/>
              </a:rPr>
              <a:t>  Shepherd of Israel, you lead the descendants of Joseph, and </a:t>
            </a:r>
            <a:r>
              <a:rPr lang="en-US" b="1" i="0" u="none" strike="noStrike" baseline="0" dirty="0">
                <a:solidFill>
                  <a:srgbClr val="FFC000"/>
                </a:solidFill>
                <a:latin typeface="Verdana" panose="020B0604030504040204" pitchFamily="34" charset="0"/>
              </a:rPr>
              <a:t>you sit on your throne above the winged creatures</a:t>
            </a:r>
            <a:r>
              <a:rPr lang="en-US" b="0" i="0" u="none" strike="noStrike" baseline="0" dirty="0">
                <a:solidFill>
                  <a:schemeClr val="bg1"/>
                </a:solidFill>
                <a:latin typeface="Verdana" panose="020B0604030504040204" pitchFamily="34" charset="0"/>
              </a:rPr>
              <a:t>. Listen to our prayer and let your light shine </a:t>
            </a:r>
            <a:endParaRPr lang="en-US" sz="2800" dirty="0">
              <a:solidFill>
                <a:schemeClr val="bg1"/>
              </a:solidFill>
            </a:endParaRPr>
          </a:p>
        </p:txBody>
      </p:sp>
      <p:sp>
        <p:nvSpPr>
          <p:cNvPr id="5" name="Slide Number Placeholder 4">
            <a:extLst>
              <a:ext uri="{FF2B5EF4-FFF2-40B4-BE49-F238E27FC236}">
                <a16:creationId xmlns:a16="http://schemas.microsoft.com/office/drawing/2014/main" id="{B20144A5-1D99-EA4E-903D-4B691EE44AAD}"/>
              </a:ext>
            </a:extLst>
          </p:cNvPr>
          <p:cNvSpPr>
            <a:spLocks noGrp="1"/>
          </p:cNvSpPr>
          <p:nvPr>
            <p:ph type="sldNum" sz="quarter" idx="12"/>
          </p:nvPr>
        </p:nvSpPr>
        <p:spPr/>
        <p:txBody>
          <a:bodyPr/>
          <a:lstStyle/>
          <a:p>
            <a:fld id="{1E19650A-101D-4E33-A657-423DBDED8C82}" type="slidenum">
              <a:rPr lang="en-US" smtClean="0"/>
              <a:t>3</a:t>
            </a:fld>
            <a:endParaRPr lang="en-US"/>
          </a:p>
        </p:txBody>
      </p:sp>
    </p:spTree>
    <p:extLst>
      <p:ext uri="{BB962C8B-B14F-4D97-AF65-F5344CB8AC3E}">
        <p14:creationId xmlns:p14="http://schemas.microsoft.com/office/powerpoint/2010/main" val="2038530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629C-46C7-E94D-3332-A09AE6CAE989}"/>
              </a:ext>
            </a:extLst>
          </p:cNvPr>
          <p:cNvSpPr>
            <a:spLocks noGrp="1"/>
          </p:cNvSpPr>
          <p:nvPr>
            <p:ph type="title"/>
          </p:nvPr>
        </p:nvSpPr>
        <p:spPr>
          <a:xfrm>
            <a:off x="838200" y="365125"/>
            <a:ext cx="10515600" cy="430403"/>
          </a:xfrm>
        </p:spPr>
        <p:txBody>
          <a:bodyPr>
            <a:noAutofit/>
          </a:bodyPr>
          <a:lstStyle/>
          <a:p>
            <a:pPr algn="ctr"/>
            <a:r>
              <a:rPr lang="en-AU" sz="3600" b="1" dirty="0">
                <a:solidFill>
                  <a:schemeClr val="bg1"/>
                </a:solidFill>
                <a:latin typeface="Amasis MT Pro" panose="02040504050005020304" pitchFamily="18" charset="0"/>
              </a:rPr>
              <a:t>The King’s Dominion or “Kingdom of God”</a:t>
            </a:r>
            <a:endParaRPr lang="en-US" sz="3600" b="1"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37B0FB9F-0942-5EA3-480C-B2586F3BCD3E}"/>
              </a:ext>
            </a:extLst>
          </p:cNvPr>
          <p:cNvSpPr>
            <a:spLocks noGrp="1"/>
          </p:cNvSpPr>
          <p:nvPr>
            <p:ph idx="1"/>
          </p:nvPr>
        </p:nvSpPr>
        <p:spPr>
          <a:xfrm>
            <a:off x="832104" y="1892808"/>
            <a:ext cx="10969752" cy="4965192"/>
          </a:xfrm>
        </p:spPr>
        <p:txBody>
          <a:bodyPr>
            <a:normAutofit/>
          </a:bodyPr>
          <a:lstStyle/>
          <a:p>
            <a:pPr marL="0" marR="0" indent="0" algn="l" rtl="0">
              <a:buNone/>
            </a:pPr>
            <a:r>
              <a:rPr lang="en-US" sz="2200" b="1" i="0" u="none" strike="noStrike" baseline="0" dirty="0">
                <a:solidFill>
                  <a:schemeClr val="bg1"/>
                </a:solidFill>
                <a:latin typeface="Verdana" panose="020B0604030504040204" pitchFamily="34" charset="0"/>
              </a:rPr>
              <a:t>14</a:t>
            </a:r>
            <a:r>
              <a:rPr lang="en-US" sz="2200" b="0" i="0" u="none" strike="noStrike" baseline="0" dirty="0">
                <a:solidFill>
                  <a:schemeClr val="bg1"/>
                </a:solidFill>
                <a:latin typeface="Verdana" panose="020B0604030504040204" pitchFamily="34" charset="0"/>
              </a:rPr>
              <a:t>  Turn, O backsliding children, saith the LORD; for I am married unto you: and I will take you one of a city, and two of a family, and </a:t>
            </a:r>
            <a:r>
              <a:rPr lang="en-US" sz="2200" b="1" i="0" u="none" strike="noStrike" baseline="0" dirty="0">
                <a:solidFill>
                  <a:srgbClr val="FFFF00"/>
                </a:solidFill>
                <a:latin typeface="Verdana" panose="020B0604030504040204" pitchFamily="34" charset="0"/>
              </a:rPr>
              <a:t>I will bring you to Zion</a:t>
            </a:r>
            <a:r>
              <a:rPr lang="en-US" sz="2200" b="0" i="0" u="none" strike="noStrike" baseline="0" dirty="0">
                <a:solidFill>
                  <a:schemeClr val="bg1"/>
                </a:solidFill>
                <a:latin typeface="Verdana" panose="020B0604030504040204" pitchFamily="34" charset="0"/>
              </a:rPr>
              <a:t>: </a:t>
            </a:r>
          </a:p>
          <a:p>
            <a:pPr marL="0" marR="0" indent="0" algn="l" rtl="0">
              <a:buNone/>
            </a:pPr>
            <a:r>
              <a:rPr lang="en-US" sz="2200" b="1" i="0" u="none" strike="noStrike" baseline="0" dirty="0">
                <a:solidFill>
                  <a:schemeClr val="bg1"/>
                </a:solidFill>
                <a:latin typeface="Verdana" panose="020B0604030504040204" pitchFamily="34" charset="0"/>
              </a:rPr>
              <a:t>15</a:t>
            </a:r>
            <a:r>
              <a:rPr lang="en-US" sz="2200" b="0" i="0" u="none" strike="noStrike" baseline="0" dirty="0">
                <a:solidFill>
                  <a:schemeClr val="bg1"/>
                </a:solidFill>
                <a:latin typeface="Verdana" panose="020B0604030504040204" pitchFamily="34" charset="0"/>
              </a:rPr>
              <a:t>  And </a:t>
            </a:r>
            <a:r>
              <a:rPr lang="en-US" sz="2200" b="1" i="0" u="none" strike="noStrike" baseline="0" dirty="0">
                <a:solidFill>
                  <a:srgbClr val="66FFFF"/>
                </a:solidFill>
                <a:latin typeface="Verdana" panose="020B0604030504040204" pitchFamily="34" charset="0"/>
              </a:rPr>
              <a:t>I will give you pastors according to mine heart, which shall feed you with knowledge and understanding</a:t>
            </a:r>
            <a:r>
              <a:rPr lang="en-US" sz="2200" b="0" i="0" u="none" strike="noStrike" baseline="0" dirty="0">
                <a:solidFill>
                  <a:schemeClr val="bg1"/>
                </a:solidFill>
                <a:latin typeface="Verdana" panose="020B0604030504040204" pitchFamily="34" charset="0"/>
              </a:rPr>
              <a:t>. </a:t>
            </a:r>
          </a:p>
          <a:p>
            <a:pPr marL="0" marR="0" indent="0" algn="l" rtl="0">
              <a:buNone/>
            </a:pPr>
            <a:r>
              <a:rPr lang="en-US" sz="2200" b="1" i="0" u="none" strike="noStrike" baseline="0" dirty="0">
                <a:solidFill>
                  <a:schemeClr val="bg1"/>
                </a:solidFill>
                <a:latin typeface="Verdana" panose="020B0604030504040204" pitchFamily="34" charset="0"/>
              </a:rPr>
              <a:t>16</a:t>
            </a:r>
            <a:r>
              <a:rPr lang="en-US" sz="2200" b="0" i="0" u="none" strike="noStrike" baseline="0" dirty="0">
                <a:solidFill>
                  <a:schemeClr val="bg1"/>
                </a:solidFill>
                <a:latin typeface="Verdana" panose="020B0604030504040204" pitchFamily="34" charset="0"/>
              </a:rPr>
              <a:t>  And it shall come to pass, when ye be multiplied and increased in the land, in those days, saith the LORD, </a:t>
            </a:r>
            <a:r>
              <a:rPr lang="en-US" sz="2200" b="1" i="0" u="none" strike="noStrike" baseline="0" dirty="0">
                <a:solidFill>
                  <a:srgbClr val="FF00FF"/>
                </a:solidFill>
                <a:latin typeface="Verdana" panose="020B0604030504040204" pitchFamily="34" charset="0"/>
              </a:rPr>
              <a:t>they shall say no more, The ark of the covenant of the LORD: neither shall it come to mind: neither shall they remember it; neither shall they visit </a:t>
            </a:r>
            <a:r>
              <a:rPr lang="en-US" sz="2200" b="1" i="1" u="none" strike="noStrike" baseline="0" dirty="0">
                <a:solidFill>
                  <a:srgbClr val="FF00FF"/>
                </a:solidFill>
                <a:latin typeface="Verdana" panose="020B0604030504040204" pitchFamily="34" charset="0"/>
              </a:rPr>
              <a:t>it;</a:t>
            </a:r>
            <a:r>
              <a:rPr lang="en-US" sz="2200" b="1" i="0" u="none" strike="noStrike" baseline="0" dirty="0">
                <a:solidFill>
                  <a:srgbClr val="FF00FF"/>
                </a:solidFill>
                <a:latin typeface="Verdana" panose="020B0604030504040204" pitchFamily="34" charset="0"/>
              </a:rPr>
              <a:t> neither shall </a:t>
            </a:r>
            <a:r>
              <a:rPr lang="en-US" sz="2200" b="1" i="1" u="none" strike="noStrike" baseline="0" dirty="0">
                <a:solidFill>
                  <a:srgbClr val="FF00FF"/>
                </a:solidFill>
                <a:latin typeface="Verdana" panose="020B0604030504040204" pitchFamily="34" charset="0"/>
              </a:rPr>
              <a:t>that</a:t>
            </a:r>
            <a:r>
              <a:rPr lang="en-US" sz="2200" b="1" i="0" u="none" strike="noStrike" baseline="0" dirty="0">
                <a:solidFill>
                  <a:srgbClr val="FF00FF"/>
                </a:solidFill>
                <a:latin typeface="Verdana" panose="020B0604030504040204" pitchFamily="34" charset="0"/>
              </a:rPr>
              <a:t> be done any more.</a:t>
            </a:r>
            <a:r>
              <a:rPr lang="en-US" sz="2200" b="0" i="0" u="none" strike="noStrike" baseline="0" dirty="0">
                <a:solidFill>
                  <a:schemeClr val="bg1"/>
                </a:solidFill>
                <a:latin typeface="Verdana" panose="020B0604030504040204" pitchFamily="34" charset="0"/>
              </a:rPr>
              <a:t> </a:t>
            </a:r>
          </a:p>
          <a:p>
            <a:pPr marL="0" marR="0" indent="0" algn="l" rtl="0">
              <a:buNone/>
            </a:pPr>
            <a:r>
              <a:rPr lang="en-US" sz="2200" b="1" i="0" u="none" strike="noStrike" baseline="0" dirty="0">
                <a:solidFill>
                  <a:schemeClr val="bg1"/>
                </a:solidFill>
                <a:latin typeface="Verdana" panose="020B0604030504040204" pitchFamily="34" charset="0"/>
              </a:rPr>
              <a:t>17</a:t>
            </a:r>
            <a:r>
              <a:rPr lang="en-US" sz="2200" b="0" i="0" u="none" strike="noStrike" baseline="0" dirty="0">
                <a:solidFill>
                  <a:schemeClr val="bg1"/>
                </a:solidFill>
                <a:latin typeface="Verdana" panose="020B0604030504040204" pitchFamily="34" charset="0"/>
              </a:rPr>
              <a:t>  </a:t>
            </a:r>
            <a:r>
              <a:rPr lang="en-US" sz="2200" b="1" i="0" u="sng" strike="noStrike" baseline="0" dirty="0">
                <a:solidFill>
                  <a:srgbClr val="FFC000"/>
                </a:solidFill>
                <a:latin typeface="Verdana" panose="020B0604030504040204" pitchFamily="34" charset="0"/>
              </a:rPr>
              <a:t>At that time they shall call </a:t>
            </a:r>
            <a:r>
              <a:rPr lang="en-US" sz="2200" b="1" i="0" u="sng" strike="noStrike" baseline="0" dirty="0">
                <a:solidFill>
                  <a:srgbClr val="FF0000"/>
                </a:solidFill>
                <a:latin typeface="Verdana" panose="020B0604030504040204" pitchFamily="34" charset="0"/>
              </a:rPr>
              <a:t>Jerusalem</a:t>
            </a:r>
            <a:r>
              <a:rPr lang="en-US" sz="2200" b="1" i="0" u="sng" strike="noStrike" baseline="0" dirty="0">
                <a:solidFill>
                  <a:srgbClr val="FFC000"/>
                </a:solidFill>
                <a:latin typeface="Verdana" panose="020B0604030504040204" pitchFamily="34" charset="0"/>
              </a:rPr>
              <a:t> the throne of the LORD</a:t>
            </a:r>
            <a:r>
              <a:rPr lang="en-US" sz="2200" b="0" i="0" u="none" strike="noStrike" baseline="0" dirty="0">
                <a:solidFill>
                  <a:schemeClr val="bg1"/>
                </a:solidFill>
                <a:latin typeface="Verdana" panose="020B0604030504040204" pitchFamily="34" charset="0"/>
              </a:rPr>
              <a:t>; and all the nations shall be gathered unto it, to the name of the LORD, to Jerusalem: neither shall they walk any more after the imagination of their evil heart.</a:t>
            </a:r>
            <a:endParaRPr lang="en-US" sz="2200" dirty="0">
              <a:solidFill>
                <a:schemeClr val="bg1"/>
              </a:solidFill>
            </a:endParaRPr>
          </a:p>
        </p:txBody>
      </p:sp>
      <p:cxnSp>
        <p:nvCxnSpPr>
          <p:cNvPr id="5" name="Straight Arrow Connector 4">
            <a:extLst>
              <a:ext uri="{FF2B5EF4-FFF2-40B4-BE49-F238E27FC236}">
                <a16:creationId xmlns:a16="http://schemas.microsoft.com/office/drawing/2014/main" id="{3A75BD9D-B697-28BD-6914-C8D60247ECB3}"/>
              </a:ext>
            </a:extLst>
          </p:cNvPr>
          <p:cNvCxnSpPr>
            <a:cxnSpLocks/>
          </p:cNvCxnSpPr>
          <p:nvPr/>
        </p:nvCxnSpPr>
        <p:spPr>
          <a:xfrm flipH="1">
            <a:off x="7522464" y="1234440"/>
            <a:ext cx="329184" cy="40599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C952D54-8F00-A5D3-6B7D-3E14F9005CA3}"/>
              </a:ext>
            </a:extLst>
          </p:cNvPr>
          <p:cNvSpPr txBox="1"/>
          <p:nvPr/>
        </p:nvSpPr>
        <p:spPr>
          <a:xfrm>
            <a:off x="967305" y="911274"/>
            <a:ext cx="10386495" cy="707886"/>
          </a:xfrm>
          <a:prstGeom prst="rect">
            <a:avLst/>
          </a:prstGeom>
          <a:noFill/>
        </p:spPr>
        <p:txBody>
          <a:bodyPr wrap="square">
            <a:spAutoFit/>
          </a:bodyPr>
          <a:lstStyle/>
          <a:p>
            <a:r>
              <a:rPr lang="en-US" sz="2000" b="1" i="0" u="none" strike="noStrike" baseline="0" dirty="0">
                <a:solidFill>
                  <a:schemeClr val="bg1"/>
                </a:solidFill>
                <a:latin typeface="Verdana" panose="020B0604030504040204" pitchFamily="34" charset="0"/>
              </a:rPr>
              <a:t>1 Ch 29:23</a:t>
            </a:r>
            <a:r>
              <a:rPr lang="en-US" sz="2000" b="0" i="0" u="none" strike="noStrike" baseline="0" dirty="0">
                <a:solidFill>
                  <a:schemeClr val="bg1"/>
                </a:solidFill>
                <a:latin typeface="Verdana" panose="020B0604030504040204" pitchFamily="34" charset="0"/>
              </a:rPr>
              <a:t>  Then </a:t>
            </a:r>
            <a:r>
              <a:rPr lang="en-US" sz="2000" b="1" i="0" u="sng" strike="noStrike" baseline="0" dirty="0">
                <a:solidFill>
                  <a:srgbClr val="FFC000"/>
                </a:solidFill>
                <a:latin typeface="Verdana" panose="020B0604030504040204" pitchFamily="34" charset="0"/>
              </a:rPr>
              <a:t>Solomon sat on </a:t>
            </a:r>
            <a:r>
              <a:rPr lang="en-US" sz="2000" b="1" i="0" u="sng" strike="noStrike" baseline="0" dirty="0">
                <a:solidFill>
                  <a:srgbClr val="FF0000"/>
                </a:solidFill>
                <a:latin typeface="Verdana" panose="020B0604030504040204" pitchFamily="34" charset="0"/>
              </a:rPr>
              <a:t>the throne of the LORD</a:t>
            </a:r>
            <a:r>
              <a:rPr lang="en-US" sz="2000" b="1" i="0" u="sng" strike="noStrike" baseline="0" dirty="0">
                <a:solidFill>
                  <a:srgbClr val="FFC000"/>
                </a:solidFill>
                <a:latin typeface="Verdana" panose="020B0604030504040204" pitchFamily="34" charset="0"/>
              </a:rPr>
              <a:t> as king </a:t>
            </a:r>
            <a:r>
              <a:rPr lang="en-US" sz="2000" b="0" i="0" u="none" strike="noStrike" baseline="0" dirty="0">
                <a:solidFill>
                  <a:schemeClr val="bg1"/>
                </a:solidFill>
                <a:latin typeface="Verdana" panose="020B0604030504040204" pitchFamily="34" charset="0"/>
              </a:rPr>
              <a:t>instead of David his father, and prospered; and all Israel obeyed him. </a:t>
            </a:r>
          </a:p>
        </p:txBody>
      </p:sp>
      <p:sp>
        <p:nvSpPr>
          <p:cNvPr id="4" name="Slide Number Placeholder 3">
            <a:extLst>
              <a:ext uri="{FF2B5EF4-FFF2-40B4-BE49-F238E27FC236}">
                <a16:creationId xmlns:a16="http://schemas.microsoft.com/office/drawing/2014/main" id="{893EC3BF-EF2E-5247-4A76-CA45732F2899}"/>
              </a:ext>
            </a:extLst>
          </p:cNvPr>
          <p:cNvSpPr>
            <a:spLocks noGrp="1"/>
          </p:cNvSpPr>
          <p:nvPr>
            <p:ph type="sldNum" sz="quarter" idx="12"/>
          </p:nvPr>
        </p:nvSpPr>
        <p:spPr/>
        <p:txBody>
          <a:bodyPr/>
          <a:lstStyle/>
          <a:p>
            <a:fld id="{1E19650A-101D-4E33-A657-423DBDED8C82}" type="slidenum">
              <a:rPr lang="en-US" smtClean="0"/>
              <a:t>4</a:t>
            </a:fld>
            <a:endParaRPr lang="en-US"/>
          </a:p>
        </p:txBody>
      </p:sp>
    </p:spTree>
    <p:extLst>
      <p:ext uri="{BB962C8B-B14F-4D97-AF65-F5344CB8AC3E}">
        <p14:creationId xmlns:p14="http://schemas.microsoft.com/office/powerpoint/2010/main" val="345145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HOP Picture 5">
            <a:extLst>
              <a:ext uri="{FF2B5EF4-FFF2-40B4-BE49-F238E27FC236}">
                <a16:creationId xmlns:a16="http://schemas.microsoft.com/office/drawing/2014/main" id="{B64E4441-D0D3-63B6-A1A2-D0126924BE07}"/>
              </a:ext>
            </a:extLst>
          </p:cNvPr>
          <p:cNvPicPr>
            <a:picLocks noChangeAspect="1"/>
          </p:cNvPicPr>
          <p:nvPr/>
        </p:nvPicPr>
        <p:blipFill rotWithShape="1">
          <a:blip r:embed="rId3">
            <a:alphaModFix amt="56000"/>
          </a:blip>
          <a:srcRect t="26000"/>
          <a:stretch/>
        </p:blipFill>
        <p:spPr>
          <a:xfrm>
            <a:off x="-107093" y="1"/>
            <a:ext cx="12356758" cy="6858000"/>
          </a:xfrm>
          <a:prstGeom prst="rect">
            <a:avLst/>
          </a:prstGeom>
        </p:spPr>
      </p:pic>
      <p:sp>
        <p:nvSpPr>
          <p:cNvPr id="3" name="Content Placeholder 2">
            <a:extLst>
              <a:ext uri="{FF2B5EF4-FFF2-40B4-BE49-F238E27FC236}">
                <a16:creationId xmlns:a16="http://schemas.microsoft.com/office/drawing/2014/main" id="{BBC378CE-6F23-0BAA-901A-29D237ACCC44}"/>
              </a:ext>
            </a:extLst>
          </p:cNvPr>
          <p:cNvSpPr>
            <a:spLocks noGrp="1"/>
          </p:cNvSpPr>
          <p:nvPr>
            <p:ph idx="1"/>
          </p:nvPr>
        </p:nvSpPr>
        <p:spPr>
          <a:xfrm>
            <a:off x="284865" y="367301"/>
            <a:ext cx="7571232" cy="6396419"/>
          </a:xfrm>
        </p:spPr>
        <p:txBody>
          <a:bodyPr>
            <a:normAutofit/>
          </a:bodyPr>
          <a:lstStyle/>
          <a:p>
            <a:pPr marL="0" marR="0">
              <a:spcBef>
                <a:spcPts val="300"/>
              </a:spcBef>
              <a:spcAft>
                <a:spcPts val="300"/>
              </a:spcAft>
            </a:pP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It is significant that elsewhere the </a:t>
            </a:r>
            <a:endPar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r>
              <a:rPr lang="x-none" b="1" u="sng"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King of Israel</a:t>
            </a:r>
            <a:r>
              <a:rPr lang="en-AU" b="1"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en-AU" b="1" u="sng"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Rev. 5:5</a:t>
            </a:r>
            <a:r>
              <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endPar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the </a:t>
            </a:r>
            <a:r>
              <a:rPr lang="x-none" b="1" u="sng" dirty="0">
                <a:solidFill>
                  <a:srgbClr val="FFC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City of Jerusalem</a:t>
            </a:r>
            <a:r>
              <a:rPr lang="en-AU" b="1" dirty="0">
                <a:solidFill>
                  <a:srgbClr val="FFC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en-AU" b="1" u="sng"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Isa. 29:1</a:t>
            </a:r>
            <a:r>
              <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endPar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and the </a:t>
            </a:r>
            <a:r>
              <a:rPr lang="x-none" b="1" u="sng"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Altar of the House of Prayer</a:t>
            </a:r>
            <a:r>
              <a:rPr lang="x-none"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x-none" b="1" u="sng"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of the future age</a:t>
            </a:r>
            <a:r>
              <a:rPr lang="en-AU" b="1" u="sng"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Ezek. 43:16</a:t>
            </a:r>
            <a:r>
              <a:rPr lang="en-AU"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 are </a:t>
            </a:r>
            <a:r>
              <a:rPr lang="x-none" b="1" i="1" u="sng"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all given the title of Lion</a:t>
            </a:r>
            <a:r>
              <a:rPr lang="x-none"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(mg.), for "Ariel" in the latter references signifies </a:t>
            </a:r>
            <a:r>
              <a:rPr lang="x-none" i="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Lion of God. </a:t>
            </a:r>
            <a:endParaRPr lang="en-AU" i="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571500" lvl="1" indent="-342900">
              <a:spcBef>
                <a:spcPts val="300"/>
              </a:spcBef>
              <a:spcAft>
                <a:spcPts val="300"/>
              </a:spcAft>
              <a:buFont typeface="Wingdings" panose="05000000000000000000" pitchFamily="2" charset="2"/>
              <a:buChar char="Ø"/>
            </a:pPr>
            <a:endParaRPr lang="en-AU" i="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b="1"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Christ, as the Lion of Judah</a:t>
            </a:r>
            <a:r>
              <a:rPr lang="x-none"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x-none" b="1" dirty="0">
                <a:solidFill>
                  <a:srgbClr val="FF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will be king</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x-none" sz="2400" b="1" dirty="0">
                <a:solidFill>
                  <a:srgbClr val="FF66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ruling from Jerusalem</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en-AU"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and </a:t>
            </a:r>
            <a:r>
              <a:rPr lang="x-none" sz="2400" b="1"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priest, presiding over the millennial temple </a:t>
            </a:r>
            <a:r>
              <a:rPr lang="x-none" sz="24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(Isa. 56:7); </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and </a:t>
            </a:r>
            <a:r>
              <a:rPr lang="x-none" sz="2400" b="1"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altar to receive the offerings</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endParaRPr lang="en-AU"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0" marR="0">
              <a:spcBef>
                <a:spcPts val="300"/>
              </a:spcBef>
              <a:spcAft>
                <a:spcPts val="300"/>
              </a:spcAft>
            </a:pPr>
            <a:endParaRPr lang="en-AU"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endParaRPr>
          </a:p>
          <a:p>
            <a:pPr marL="0" marR="0">
              <a:spcBef>
                <a:spcPts val="300"/>
              </a:spcBef>
              <a:spcAft>
                <a:spcPts val="300"/>
              </a:spcAft>
            </a:pP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He represents </a:t>
            </a:r>
            <a:r>
              <a:rPr lang="x-none" sz="2400" b="1" i="1"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the ruling authority </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(Rev. 5:5), the </a:t>
            </a:r>
            <a:r>
              <a:rPr lang="x-none" sz="2400" b="1" i="1" dirty="0">
                <a:solidFill>
                  <a:srgbClr val="FF66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antitypical New Jerusalem </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(Rev. 21:23), and </a:t>
            </a:r>
            <a:r>
              <a:rPr lang="x-none" sz="2400" b="1" i="1" dirty="0">
                <a:solidFill>
                  <a:srgbClr val="00CC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the altar</a:t>
            </a:r>
            <a:r>
              <a:rPr lang="x-none" sz="2400" b="1" i="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(Heb. 13:10).</a:t>
            </a:r>
            <a:endParaRPr lang="en-US" sz="24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endParaRPr>
          </a:p>
        </p:txBody>
      </p:sp>
      <p:pic>
        <p:nvPicPr>
          <p:cNvPr id="5" name="King on throne Picture 4">
            <a:extLst>
              <a:ext uri="{FF2B5EF4-FFF2-40B4-BE49-F238E27FC236}">
                <a16:creationId xmlns:a16="http://schemas.microsoft.com/office/drawing/2014/main" id="{6F485367-757B-D26B-9315-AFE6E58A9692}"/>
              </a:ext>
            </a:extLst>
          </p:cNvPr>
          <p:cNvPicPr>
            <a:picLocks noChangeAspect="1"/>
          </p:cNvPicPr>
          <p:nvPr/>
        </p:nvPicPr>
        <p:blipFill rotWithShape="1">
          <a:blip r:embed="rId4"/>
          <a:srcRect l="6800" r="6800"/>
          <a:stretch/>
        </p:blipFill>
        <p:spPr>
          <a:xfrm>
            <a:off x="7522464" y="1533511"/>
            <a:ext cx="3511296" cy="4064000"/>
          </a:xfrm>
          <a:prstGeom prst="rect">
            <a:avLst/>
          </a:prstGeom>
          <a:effectLst>
            <a:softEdge rad="317500"/>
          </a:effectLst>
        </p:spPr>
      </p:pic>
      <p:sp>
        <p:nvSpPr>
          <p:cNvPr id="8" name="Isaiah 29:1-Woe to Ariel">
            <a:extLst>
              <a:ext uri="{FF2B5EF4-FFF2-40B4-BE49-F238E27FC236}">
                <a16:creationId xmlns:a16="http://schemas.microsoft.com/office/drawing/2014/main" id="{35B5D38D-9827-3C30-A887-E7DFFC69F3D1}"/>
              </a:ext>
            </a:extLst>
          </p:cNvPr>
          <p:cNvSpPr txBox="1"/>
          <p:nvPr/>
        </p:nvSpPr>
        <p:spPr>
          <a:xfrm>
            <a:off x="7580128" y="3631133"/>
            <a:ext cx="4441183" cy="1569660"/>
          </a:xfrm>
          <a:prstGeom prst="rect">
            <a:avLst/>
          </a:prstGeom>
          <a:noFill/>
        </p:spPr>
        <p:txBody>
          <a:bodyPr wrap="square">
            <a:spAutoFit/>
          </a:bodyPr>
          <a:lstStyle/>
          <a:p>
            <a:r>
              <a:rPr lang="en-US" sz="24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Isa 29:1  Woe to </a:t>
            </a:r>
            <a:r>
              <a:rPr lang="en-US" sz="2400" b="1" i="0" u="none" strike="noStrike" baseline="0" dirty="0">
                <a:solidFill>
                  <a:srgbClr val="FF0000"/>
                </a:solidFill>
                <a:effectLst>
                  <a:outerShdw blurRad="38100" dist="38100" dir="2700000" algn="tl">
                    <a:srgbClr val="000000">
                      <a:alpha val="43137"/>
                    </a:srgbClr>
                  </a:outerShdw>
                </a:effectLst>
                <a:latin typeface="Amasis MT Pro" panose="02040504050005020304" pitchFamily="18" charset="0"/>
              </a:rPr>
              <a:t>Ariel</a:t>
            </a:r>
            <a:r>
              <a:rPr lang="en-US" sz="24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to </a:t>
            </a:r>
            <a:r>
              <a:rPr lang="en-US" sz="2400" b="1" i="0" u="none" strike="noStrike" baseline="0" dirty="0">
                <a:solidFill>
                  <a:srgbClr val="FF0000"/>
                </a:solidFill>
                <a:effectLst>
                  <a:outerShdw blurRad="38100" dist="38100" dir="2700000" algn="tl">
                    <a:srgbClr val="000000">
                      <a:alpha val="43137"/>
                    </a:srgbClr>
                  </a:outerShdw>
                </a:effectLst>
                <a:latin typeface="Amasis MT Pro" panose="02040504050005020304" pitchFamily="18" charset="0"/>
              </a:rPr>
              <a:t>Ariel</a:t>
            </a:r>
            <a:r>
              <a:rPr lang="en-US" sz="2400" b="1" i="0" u="none" strike="noStrike" baseline="0" dirty="0">
                <a:solidFill>
                  <a:srgbClr val="FF6600"/>
                </a:solidFill>
                <a:effectLst>
                  <a:outerShdw blurRad="38100" dist="38100" dir="2700000" algn="tl">
                    <a:srgbClr val="000000">
                      <a:alpha val="43137"/>
                    </a:srgbClr>
                  </a:outerShdw>
                </a:effectLst>
                <a:latin typeface="Amasis MT Pro" panose="02040504050005020304" pitchFamily="18" charset="0"/>
              </a:rPr>
              <a:t>, the city </a:t>
            </a:r>
            <a:r>
              <a:rPr lang="en-US" sz="2400" b="1" i="1"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where</a:t>
            </a:r>
            <a:r>
              <a:rPr lang="en-US" sz="24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David dwelt! add ye year to year; let them kill </a:t>
            </a:r>
            <a:r>
              <a:rPr lang="en-US" sz="2400" b="1" i="0" u="sng" strike="noStrike" baseline="0" dirty="0">
                <a:solidFill>
                  <a:srgbClr val="FF0000"/>
                </a:solidFill>
                <a:effectLst>
                  <a:outerShdw blurRad="38100" dist="38100" dir="2700000" algn="tl">
                    <a:srgbClr val="000000">
                      <a:alpha val="43137"/>
                    </a:srgbClr>
                  </a:outerShdw>
                </a:effectLst>
                <a:latin typeface="Amasis MT Pro" panose="02040504050005020304" pitchFamily="18" charset="0"/>
              </a:rPr>
              <a:t>sacrifices</a:t>
            </a:r>
            <a:r>
              <a:rPr lang="en-US" sz="24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a:t>
            </a:r>
            <a:endParaRPr lang="en-US" sz="2400"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9" name="Text - Rev. 5:5">
            <a:extLst>
              <a:ext uri="{FF2B5EF4-FFF2-40B4-BE49-F238E27FC236}">
                <a16:creationId xmlns:a16="http://schemas.microsoft.com/office/drawing/2014/main" id="{E88ADFF7-56D1-AC7D-0CAA-CA5B5E61B37E}"/>
              </a:ext>
            </a:extLst>
          </p:cNvPr>
          <p:cNvSpPr txBox="1"/>
          <p:nvPr/>
        </p:nvSpPr>
        <p:spPr>
          <a:xfrm>
            <a:off x="6706163" y="40160"/>
            <a:ext cx="5543502" cy="1446550"/>
          </a:xfrm>
          <a:prstGeom prst="rect">
            <a:avLst/>
          </a:prstGeom>
          <a:noFill/>
        </p:spPr>
        <p:txBody>
          <a:bodyPr wrap="square">
            <a:spAutoFit/>
          </a:bodyPr>
          <a:lstStyle/>
          <a:p>
            <a:r>
              <a:rPr lang="en-US" sz="2200" b="1" i="0" u="none" strike="noStrike" baseline="0" dirty="0">
                <a:solidFill>
                  <a:schemeClr val="bg1"/>
                </a:solidFill>
                <a:latin typeface="Amasis MT Pro" panose="02040504050005020304" pitchFamily="18" charset="0"/>
              </a:rPr>
              <a:t>Rev 5:5  And one of the elders saith unto me, Weep not: behold, the </a:t>
            </a:r>
            <a:r>
              <a:rPr lang="en-US" sz="2200" b="1" i="0" u="none" strike="noStrike" baseline="0" dirty="0">
                <a:solidFill>
                  <a:srgbClr val="FFFF00"/>
                </a:solidFill>
                <a:latin typeface="Amasis MT Pro" panose="02040504050005020304" pitchFamily="18" charset="0"/>
              </a:rPr>
              <a:t>Lion of the tribe of Juda</a:t>
            </a:r>
            <a:r>
              <a:rPr lang="en-US" sz="2200" b="1" i="0" u="none" strike="noStrike" baseline="0" dirty="0">
                <a:solidFill>
                  <a:schemeClr val="bg1"/>
                </a:solidFill>
                <a:latin typeface="Amasis MT Pro" panose="02040504050005020304" pitchFamily="18" charset="0"/>
              </a:rPr>
              <a:t>, the Root of David, hath prevailed to open the book,…</a:t>
            </a:r>
            <a:endParaRPr lang="en-US" sz="2200" b="1" dirty="0">
              <a:solidFill>
                <a:schemeClr val="bg1"/>
              </a:solidFill>
              <a:latin typeface="Amasis MT Pro" panose="02040504050005020304" pitchFamily="18" charset="0"/>
            </a:endParaRPr>
          </a:p>
        </p:txBody>
      </p:sp>
      <p:grpSp>
        <p:nvGrpSpPr>
          <p:cNvPr id="13" name="Group 12">
            <a:extLst>
              <a:ext uri="{FF2B5EF4-FFF2-40B4-BE49-F238E27FC236}">
                <a16:creationId xmlns:a16="http://schemas.microsoft.com/office/drawing/2014/main" id="{DD118998-A965-58CD-D812-490849E8B3B5}"/>
              </a:ext>
            </a:extLst>
          </p:cNvPr>
          <p:cNvGrpSpPr/>
          <p:nvPr/>
        </p:nvGrpSpPr>
        <p:grpSpPr>
          <a:xfrm>
            <a:off x="5547360" y="3538728"/>
            <a:ext cx="6702305" cy="3109199"/>
            <a:chOff x="5547360" y="3538728"/>
            <a:chExt cx="6702305" cy="3109199"/>
          </a:xfrm>
        </p:grpSpPr>
        <p:sp>
          <p:nvSpPr>
            <p:cNvPr id="10" name="Text Ezk 43:16 - And the altar">
              <a:extLst>
                <a:ext uri="{FF2B5EF4-FFF2-40B4-BE49-F238E27FC236}">
                  <a16:creationId xmlns:a16="http://schemas.microsoft.com/office/drawing/2014/main" id="{F63C66EE-DD46-99F3-860C-F1A4A22E9C22}"/>
                </a:ext>
              </a:extLst>
            </p:cNvPr>
            <p:cNvSpPr txBox="1"/>
            <p:nvPr/>
          </p:nvSpPr>
          <p:spPr>
            <a:xfrm>
              <a:off x="7580129" y="5201377"/>
              <a:ext cx="4669536" cy="1446550"/>
            </a:xfrm>
            <a:prstGeom prst="rect">
              <a:avLst/>
            </a:prstGeom>
            <a:noFill/>
          </p:spPr>
          <p:txBody>
            <a:bodyPr wrap="square">
              <a:spAutoFit/>
            </a:bodyPr>
            <a:lstStyle/>
            <a:p>
              <a:r>
                <a:rPr lang="en-US" sz="2200" b="1" dirty="0">
                  <a:solidFill>
                    <a:schemeClr val="bg1"/>
                  </a:solidFill>
                  <a:latin typeface="Amasis MT Pro" panose="02040504050005020304" pitchFamily="18" charset="0"/>
                </a:rPr>
                <a:t>Eze 43:16  And the </a:t>
              </a:r>
              <a:r>
                <a:rPr lang="en-US" sz="2200" b="1" u="sng" dirty="0">
                  <a:solidFill>
                    <a:srgbClr val="00CCFF"/>
                  </a:solidFill>
                  <a:latin typeface="Amasis MT Pro" panose="02040504050005020304" pitchFamily="18" charset="0"/>
                </a:rPr>
                <a:t>altar</a:t>
              </a:r>
              <a:r>
                <a:rPr lang="en-US" sz="2200" b="1" dirty="0">
                  <a:solidFill>
                    <a:schemeClr val="bg1"/>
                  </a:solidFill>
                  <a:latin typeface="Amasis MT Pro" panose="02040504050005020304" pitchFamily="18" charset="0"/>
                </a:rPr>
                <a:t> </a:t>
              </a:r>
              <a:r>
                <a:rPr lang="en-US" sz="2200" b="1" i="1" dirty="0">
                  <a:solidFill>
                    <a:schemeClr val="bg1"/>
                  </a:solidFill>
                  <a:latin typeface="Amasis MT Pro" panose="02040504050005020304" pitchFamily="18" charset="0"/>
                </a:rPr>
                <a:t>shall be</a:t>
              </a:r>
              <a:r>
                <a:rPr lang="en-US" sz="2200" b="1" dirty="0">
                  <a:solidFill>
                    <a:schemeClr val="bg1"/>
                  </a:solidFill>
                  <a:latin typeface="Amasis MT Pro" panose="02040504050005020304" pitchFamily="18" charset="0"/>
                </a:rPr>
                <a:t> twelve </a:t>
              </a:r>
              <a:r>
                <a:rPr lang="en-US" sz="2200" b="1" i="1" dirty="0">
                  <a:solidFill>
                    <a:schemeClr val="bg1"/>
                  </a:solidFill>
                  <a:latin typeface="Amasis MT Pro" panose="02040504050005020304" pitchFamily="18" charset="0"/>
                </a:rPr>
                <a:t>cubits</a:t>
              </a:r>
              <a:r>
                <a:rPr lang="en-US" sz="2200" b="1" dirty="0">
                  <a:solidFill>
                    <a:schemeClr val="bg1"/>
                  </a:solidFill>
                  <a:latin typeface="Amasis MT Pro" panose="02040504050005020304" pitchFamily="18" charset="0"/>
                </a:rPr>
                <a:t> long, twelve broad, square in the four squares thereof. </a:t>
              </a:r>
              <a:endParaRPr lang="en-US" sz="2200"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cxnSp>
          <p:nvCxnSpPr>
            <p:cNvPr id="12" name="Straight Arrow Connector 11">
              <a:extLst>
                <a:ext uri="{FF2B5EF4-FFF2-40B4-BE49-F238E27FC236}">
                  <a16:creationId xmlns:a16="http://schemas.microsoft.com/office/drawing/2014/main" id="{5B5B8CC6-A920-7CD5-C3B1-BA013DBC1F5F}"/>
                </a:ext>
              </a:extLst>
            </p:cNvPr>
            <p:cNvCxnSpPr/>
            <p:nvPr/>
          </p:nvCxnSpPr>
          <p:spPr>
            <a:xfrm flipH="1" flipV="1">
              <a:off x="5547360" y="3538728"/>
              <a:ext cx="2032768" cy="175564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Slide Number Placeholder 1">
            <a:extLst>
              <a:ext uri="{FF2B5EF4-FFF2-40B4-BE49-F238E27FC236}">
                <a16:creationId xmlns:a16="http://schemas.microsoft.com/office/drawing/2014/main" id="{3B5E97D7-F7B4-9C2E-9705-2AEB0DA54C18}"/>
              </a:ext>
            </a:extLst>
          </p:cNvPr>
          <p:cNvSpPr>
            <a:spLocks noGrp="1"/>
          </p:cNvSpPr>
          <p:nvPr>
            <p:ph type="sldNum" sz="quarter" idx="12"/>
          </p:nvPr>
        </p:nvSpPr>
        <p:spPr/>
        <p:txBody>
          <a:bodyPr/>
          <a:lstStyle/>
          <a:p>
            <a:fld id="{1E19650A-101D-4E33-A657-423DBDED8C82}" type="slidenum">
              <a:rPr lang="en-US" smtClean="0"/>
              <a:t>5</a:t>
            </a:fld>
            <a:endParaRPr lang="en-US"/>
          </a:p>
        </p:txBody>
      </p:sp>
    </p:spTree>
    <p:extLst>
      <p:ext uri="{BB962C8B-B14F-4D97-AF65-F5344CB8AC3E}">
        <p14:creationId xmlns:p14="http://schemas.microsoft.com/office/powerpoint/2010/main" val="201901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FE7E2-505C-23E7-A951-4B827ECC1C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976ED4-08FA-9146-72A2-EAEC53502191}"/>
              </a:ext>
            </a:extLst>
          </p:cNvPr>
          <p:cNvSpPr>
            <a:spLocks noGrp="1"/>
          </p:cNvSpPr>
          <p:nvPr>
            <p:ph idx="1"/>
          </p:nvPr>
        </p:nvSpPr>
        <p:spPr/>
        <p:txBody>
          <a:bodyPr/>
          <a:lstStyle/>
          <a:p>
            <a:endParaRPr lang="en-US"/>
          </a:p>
        </p:txBody>
      </p:sp>
      <p:pic>
        <p:nvPicPr>
          <p:cNvPr id="1026" name="Picture 2" descr="Who is Shiloh in Genesis 49? - Quora">
            <a:extLst>
              <a:ext uri="{FF2B5EF4-FFF2-40B4-BE49-F238E27FC236}">
                <a16:creationId xmlns:a16="http://schemas.microsoft.com/office/drawing/2014/main" id="{52BF9733-0908-8444-76BF-094B8593F99B}"/>
              </a:ext>
            </a:extLst>
          </p:cNvPr>
          <p:cNvPicPr>
            <a:picLocks noChangeAspect="1" noChangeArrowheads="1"/>
          </p:cNvPicPr>
          <p:nvPr/>
        </p:nvPicPr>
        <p:blipFill>
          <a:blip r:embed="rId2">
            <a:alphaModFix amt="64000"/>
            <a:extLst>
              <a:ext uri="{28A0092B-C50C-407E-A947-70E740481C1C}">
                <a14:useLocalDpi xmlns:a14="http://schemas.microsoft.com/office/drawing/2010/main" val="0"/>
              </a:ext>
            </a:extLst>
          </a:blip>
          <a:srcRect/>
          <a:stretch>
            <a:fillRect/>
          </a:stretch>
        </p:blipFill>
        <p:spPr bwMode="auto">
          <a:xfrm>
            <a:off x="0" y="-23019"/>
            <a:ext cx="12192000" cy="69230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A0E474A-ABC5-E65C-7803-AA8C7F4919F1}"/>
              </a:ext>
            </a:extLst>
          </p:cNvPr>
          <p:cNvSpPr txBox="1">
            <a:spLocks/>
          </p:cNvSpPr>
          <p:nvPr/>
        </p:nvSpPr>
        <p:spPr>
          <a:xfrm>
            <a:off x="838200" y="365125"/>
            <a:ext cx="10515600" cy="687641"/>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b="1" dirty="0">
                <a:solidFill>
                  <a:schemeClr val="bg1"/>
                </a:solidFill>
                <a:effectLst>
                  <a:outerShdw blurRad="38100" dist="38100" dir="2700000" algn="tl">
                    <a:srgbClr val="000000">
                      <a:alpha val="43137"/>
                    </a:srgbClr>
                  </a:outerShdw>
                </a:effectLst>
                <a:latin typeface="Amasis MT Pro" panose="02040504050005020304" pitchFamily="18" charset="0"/>
              </a:rPr>
              <a:t>Jacob’s blessing upon Judah as Royal Tribe</a:t>
            </a:r>
            <a:endParaRPr lang="en-US"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5" name="Content Placeholder 2">
            <a:extLst>
              <a:ext uri="{FF2B5EF4-FFF2-40B4-BE49-F238E27FC236}">
                <a16:creationId xmlns:a16="http://schemas.microsoft.com/office/drawing/2014/main" id="{65858BF7-7D75-BF65-EC6A-C421DD991C67}"/>
              </a:ext>
            </a:extLst>
          </p:cNvPr>
          <p:cNvSpPr txBox="1">
            <a:spLocks/>
          </p:cNvSpPr>
          <p:nvPr/>
        </p:nvSpPr>
        <p:spPr>
          <a:xfrm>
            <a:off x="280416" y="1203230"/>
            <a:ext cx="11411712" cy="559612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07000"/>
              </a:lnSpc>
              <a:spcBef>
                <a:spcPts val="0"/>
              </a:spcBef>
            </a:pPr>
            <a:r>
              <a:rPr lang="en-US" sz="3200" b="1" u="sng" kern="1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Gen 49:8  Judah, thou </a:t>
            </a:r>
            <a:r>
              <a:rPr lang="en-US" sz="3200" b="1" i="1" u="sng" kern="1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art he</a:t>
            </a:r>
            <a:r>
              <a:rPr lang="en-US" sz="3200" b="1" u="sng" kern="100" dirty="0">
                <a:solidFill>
                  <a:schemeClr val="accent4">
                    <a:lumMod val="60000"/>
                    <a:lumOff val="40000"/>
                  </a:schemeClr>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whom thy brethren shall praise</a:t>
            </a:r>
            <a:endParaRPr lang="en-US" sz="3200" b="1" u="sng" kern="100" dirty="0">
              <a:solidFill>
                <a:schemeClr val="accent4">
                  <a:lumMod val="60000"/>
                  <a:lumOff val="4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pP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But when have the brethren of Judah praised him? </a:t>
            </a:r>
          </a:p>
          <a:p>
            <a:pPr marL="0">
              <a:lnSpc>
                <a:spcPct val="107000"/>
              </a:lnSpc>
              <a:spcBef>
                <a:spcPts val="0"/>
              </a:spcBef>
            </a:pP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Only for a very brief period in the past, under David and Solomon, when it is recorded that "Judah prevailed above his brethren" </a:t>
            </a:r>
            <a:b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b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(1 Chron. 5:2). </a:t>
            </a:r>
          </a:p>
          <a:p>
            <a:pPr marL="0">
              <a:lnSpc>
                <a:spcPct val="107000"/>
              </a:lnSpc>
              <a:spcBef>
                <a:spcPts val="0"/>
              </a:spcBef>
            </a:pP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That brief moment was the period of the united Kingdom, which </a:t>
            </a:r>
            <a:r>
              <a:rPr lang="en-US" b="1" kern="0"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foreshadowed Messiah's reign </a:t>
            </a: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(Amos 9:11). </a:t>
            </a:r>
          </a:p>
          <a:p>
            <a:pPr marL="0">
              <a:lnSpc>
                <a:spcPct val="107000"/>
              </a:lnSpc>
              <a:spcBef>
                <a:spcPts val="0"/>
              </a:spcBef>
            </a:pP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So </a:t>
            </a:r>
            <a:r>
              <a:rPr lang="en-US" kern="0"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this prophecy sweeps on to the "last days" of Gentile ascendancy</a:t>
            </a: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p>
          <a:p>
            <a:pPr marL="457200" lvl="1">
              <a:lnSpc>
                <a:spcPct val="107000"/>
              </a:lnSpc>
              <a:spcBef>
                <a:spcPts val="0"/>
              </a:spcBef>
            </a:pPr>
            <a:r>
              <a:rPr lang="en-US" b="1" kern="0" dirty="0">
                <a:solidFill>
                  <a:srgbClr val="FF9933"/>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the time when Messiah shall appear to "restore the kingdom to Israel" </a:t>
            </a:r>
            <a:br>
              <a:rPr lang="en-US" b="1" kern="0" dirty="0">
                <a:solidFill>
                  <a:srgbClr val="FF9933"/>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b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(Acts 1:6), </a:t>
            </a:r>
          </a:p>
          <a:p>
            <a:pPr marL="457200" lvl="1">
              <a:lnSpc>
                <a:spcPct val="107000"/>
              </a:lnSpc>
              <a:spcBef>
                <a:spcPts val="0"/>
              </a:spcBef>
            </a:pP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and as "</a:t>
            </a:r>
            <a:r>
              <a:rPr lang="en-US" b="1" kern="0" dirty="0">
                <a:solidFill>
                  <a:srgbClr val="66FF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the Lion of the tribe of Judah</a:t>
            </a: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(Rev. 5:5), </a:t>
            </a:r>
          </a:p>
          <a:p>
            <a:pPr marL="457200" lvl="1">
              <a:lnSpc>
                <a:spcPct val="107000"/>
              </a:lnSpc>
              <a:spcBef>
                <a:spcPts val="0"/>
              </a:spcBef>
            </a:pPr>
            <a:r>
              <a:rPr lang="en-US"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to receive the praise of all the tribes </a:t>
            </a:r>
            <a:r>
              <a:rPr lang="en-US" kern="0"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(Ps. 65:1 )</a:t>
            </a:r>
          </a:p>
          <a:p>
            <a:pPr marL="0">
              <a:lnSpc>
                <a:spcPct val="107000"/>
              </a:lnSpc>
              <a:spcBef>
                <a:spcPts val="0"/>
              </a:spcBef>
            </a:pPr>
            <a:endParaRPr lang="en-US" kern="1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endParaRPr lang="en-US" sz="4000" dirty="0">
              <a:solidFill>
                <a:schemeClr val="bg1"/>
              </a:solidFill>
              <a:effectLst>
                <a:outerShdw blurRad="38100" dist="38100" dir="2700000" algn="tl">
                  <a:srgbClr val="000000">
                    <a:alpha val="43137"/>
                  </a:srgbClr>
                </a:outerShdw>
              </a:effectLst>
            </a:endParaRPr>
          </a:p>
        </p:txBody>
      </p:sp>
      <p:sp>
        <p:nvSpPr>
          <p:cNvPr id="6" name="Slide Number Placeholder 5">
            <a:extLst>
              <a:ext uri="{FF2B5EF4-FFF2-40B4-BE49-F238E27FC236}">
                <a16:creationId xmlns:a16="http://schemas.microsoft.com/office/drawing/2014/main" id="{55496473-83E3-C7E1-A3AD-4FA32BDC4571}"/>
              </a:ext>
            </a:extLst>
          </p:cNvPr>
          <p:cNvSpPr>
            <a:spLocks noGrp="1"/>
          </p:cNvSpPr>
          <p:nvPr>
            <p:ph type="sldNum" sz="quarter" idx="12"/>
          </p:nvPr>
        </p:nvSpPr>
        <p:spPr/>
        <p:txBody>
          <a:bodyPr/>
          <a:lstStyle/>
          <a:p>
            <a:fld id="{1E19650A-101D-4E33-A657-423DBDED8C82}" type="slidenum">
              <a:rPr lang="en-US" smtClean="0"/>
              <a:t>6</a:t>
            </a:fld>
            <a:endParaRPr lang="en-US"/>
          </a:p>
        </p:txBody>
      </p:sp>
    </p:spTree>
    <p:extLst>
      <p:ext uri="{BB962C8B-B14F-4D97-AF65-F5344CB8AC3E}">
        <p14:creationId xmlns:p14="http://schemas.microsoft.com/office/powerpoint/2010/main" val="4069733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additive="base">
                                        <p:cTn id="35" dur="500" fill="hold"/>
                                        <p:tgtEl>
                                          <p:spTgt spid="5">
                                            <p:txEl>
                                              <p:pRg st="5" end="5"/>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5">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 calcmode="lin" valueType="num">
                                      <p:cBhvr additive="base">
                                        <p:cTn id="39" dur="500" fill="hold"/>
                                        <p:tgtEl>
                                          <p:spTgt spid="5">
                                            <p:txEl>
                                              <p:pRg st="6" end="6"/>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5">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anim calcmode="lin" valueType="num">
                                      <p:cBhvr additive="base">
                                        <p:cTn id="43" dur="500" fill="hold"/>
                                        <p:tgtEl>
                                          <p:spTgt spid="5">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252BD-E808-BEB4-B665-23A1E299922C}"/>
              </a:ext>
            </a:extLst>
          </p:cNvPr>
          <p:cNvSpPr>
            <a:spLocks noGrp="1"/>
          </p:cNvSpPr>
          <p:nvPr>
            <p:ph type="title"/>
          </p:nvPr>
        </p:nvSpPr>
        <p:spPr>
          <a:xfrm>
            <a:off x="838200" y="537709"/>
            <a:ext cx="10515600" cy="1325563"/>
          </a:xfrm>
        </p:spPr>
        <p:txBody>
          <a:bodyPr>
            <a:normAutofit/>
          </a:bodyPr>
          <a:lstStyle/>
          <a:p>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Gen 49:9  Judah </a:t>
            </a:r>
            <a:r>
              <a:rPr lang="x-none" sz="2400" b="1" i="1" u="sng" dirty="0">
                <a:solidFill>
                  <a:schemeClr val="bg1"/>
                </a:solidFill>
                <a:latin typeface="Arial" panose="020B0604020202020204" pitchFamily="34" charset="0"/>
                <a:ea typeface="Calibri" panose="020F0502020204030204" pitchFamily="34" charset="0"/>
                <a:cs typeface="Verdana" panose="020B0604030504040204" pitchFamily="34" charset="0"/>
              </a:rPr>
              <a:t>is</a:t>
            </a:r>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 a lion's whelp: from the prey, my son, thou art gone up: he stooped down, he couched as a lion, and as an old lion; who shall rouse him up? </a:t>
            </a:r>
            <a:endParaRPr lang="en-US" sz="4000" dirty="0">
              <a:solidFill>
                <a:schemeClr val="bg1"/>
              </a:solidFill>
            </a:endParaRPr>
          </a:p>
        </p:txBody>
      </p:sp>
      <p:sp>
        <p:nvSpPr>
          <p:cNvPr id="3" name="Content Placeholder 2">
            <a:extLst>
              <a:ext uri="{FF2B5EF4-FFF2-40B4-BE49-F238E27FC236}">
                <a16:creationId xmlns:a16="http://schemas.microsoft.com/office/drawing/2014/main" id="{772183CA-827B-CDF9-0D4B-AFBAB86684C4}"/>
              </a:ext>
            </a:extLst>
          </p:cNvPr>
          <p:cNvSpPr>
            <a:spLocks noGrp="1"/>
          </p:cNvSpPr>
          <p:nvPr>
            <p:ph idx="1"/>
          </p:nvPr>
        </p:nvSpPr>
        <p:spPr>
          <a:xfrm>
            <a:off x="719328" y="2221992"/>
            <a:ext cx="6473952" cy="4521106"/>
          </a:xfrm>
        </p:spPr>
        <p:txBody>
          <a:bodyPr>
            <a:normAutofit/>
          </a:bodyPr>
          <a:lstStyle/>
          <a:p>
            <a:pPr marL="0" marR="0" indent="0">
              <a:spcBef>
                <a:spcPts val="300"/>
              </a:spcBef>
              <a:spcAft>
                <a:spcPts val="300"/>
              </a:spcAft>
              <a:buNone/>
            </a:pP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Here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Lion of Judah is described as </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p>
          <a:p>
            <a:pPr marL="0" marR="0" indent="0">
              <a:spcBef>
                <a:spcPts val="300"/>
              </a:spcBef>
              <a:spcAft>
                <a:spcPts val="300"/>
              </a:spcAft>
              <a:buNone/>
            </a:pPr>
            <a:r>
              <a:rPr lang="en-AU" sz="2400" dirty="0">
                <a:solidFill>
                  <a:schemeClr val="bg1"/>
                </a:solidFill>
                <a:latin typeface="Arial" panose="020B0604020202020204" pitchFamily="34" charset="0"/>
                <a:ea typeface="Calibri" panose="020F0502020204030204" pitchFamily="34" charset="0"/>
                <a:cs typeface="Verdana" panose="020B0604030504040204" pitchFamily="34" charset="0"/>
              </a:rPr>
              <a:t>	(1)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 whelp</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 </a:t>
            </a:r>
            <a:r>
              <a:rPr lang="en-AU"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youth</a:t>
            </a:r>
          </a:p>
          <a:p>
            <a:pPr marL="0" marR="0" indent="0">
              <a:spcBef>
                <a:spcPts val="300"/>
              </a:spcBef>
              <a:spcAft>
                <a:spcPts val="300"/>
              </a:spcAft>
              <a:buNone/>
            </a:pP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(2)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 full grown lion</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 </a:t>
            </a:r>
            <a:r>
              <a:rPr lang="en-AU"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experience</a:t>
            </a:r>
          </a:p>
          <a:p>
            <a:pPr marL="0" marR="0" indent="0">
              <a:spcBef>
                <a:spcPts val="300"/>
              </a:spcBef>
              <a:spcAft>
                <a:spcPts val="300"/>
              </a:spcAft>
              <a:buNone/>
            </a:pPr>
            <a:r>
              <a:rPr lang="en-AU" sz="2400" dirty="0">
                <a:solidFill>
                  <a:schemeClr val="bg1"/>
                </a:solidFill>
                <a:latin typeface="Arial" panose="020B0604020202020204" pitchFamily="34" charset="0"/>
                <a:ea typeface="Calibri" panose="020F0502020204030204" pitchFamily="34" charset="0"/>
                <a:cs typeface="Verdana" panose="020B0604030504040204" pitchFamily="34" charset="0"/>
              </a:rPr>
              <a:t>	(3)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 lioness</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 </a:t>
            </a:r>
            <a:r>
              <a:rPr lang="en-AU"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productivity</a:t>
            </a:r>
          </a:p>
          <a:p>
            <a:pPr marL="0" marR="0" indent="0">
              <a:spcBef>
                <a:spcPts val="300"/>
              </a:spcBef>
              <a:spcAft>
                <a:spcPts val="300"/>
              </a:spcAft>
              <a:buNone/>
            </a:pP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young lion is pictured as</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p>
          <a:p>
            <a:pPr marL="342900" marR="0" indent="-342900">
              <a:spcBef>
                <a:spcPts val="300"/>
              </a:spcBef>
              <a:spcAft>
                <a:spcPts val="300"/>
              </a:spcAft>
              <a:buAutoNum type="arabicParenBoth"/>
            </a:pP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developing into full strength and ferocity,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342900" marR="0" indent="-342900">
              <a:spcBef>
                <a:spcPts val="300"/>
              </a:spcBef>
              <a:spcAft>
                <a:spcPts val="300"/>
              </a:spcAft>
              <a:buAutoNum type="arabicParenBoth"/>
            </a:pP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roaming the land in search of prey,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342900" marR="0" indent="-342900">
              <a:spcBef>
                <a:spcPts val="300"/>
              </a:spcBef>
              <a:spcAft>
                <a:spcPts val="300"/>
              </a:spcAft>
              <a:buAutoNum type="arabicParenBoth"/>
            </a:pPr>
            <a:r>
              <a:rPr lang="en-US" sz="2400" dirty="0">
                <a:solidFill>
                  <a:schemeClr val="bg1"/>
                </a:solidFill>
                <a:latin typeface="Arial" panose="020B0604020202020204" pitchFamily="34" charset="0"/>
                <a:ea typeface="Calibri" panose="020F0502020204030204" pitchFamily="34" charset="0"/>
                <a:cs typeface="Verdana" panose="020B0604030504040204" pitchFamily="34" charset="0"/>
              </a:rPr>
              <a:t> r</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epairing to its lair to consume it and to </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protect its offspring</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p:txBody>
      </p:sp>
      <p:pic>
        <p:nvPicPr>
          <p:cNvPr id="2050" name="Picture 2" descr="10+ Lioness Charging Stock Photos, Pictures &amp; Royalty-Free Images - iStock">
            <a:extLst>
              <a:ext uri="{FF2B5EF4-FFF2-40B4-BE49-F238E27FC236}">
                <a16:creationId xmlns:a16="http://schemas.microsoft.com/office/drawing/2014/main" id="{A294F43E-59C1-7D91-9A42-C6440456F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2086" y="2002536"/>
            <a:ext cx="5165389" cy="358707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39D67968-679E-D212-9DE2-6F76E374908C}"/>
              </a:ext>
            </a:extLst>
          </p:cNvPr>
          <p:cNvSpPr>
            <a:spLocks noGrp="1"/>
          </p:cNvSpPr>
          <p:nvPr>
            <p:ph type="sldNum" sz="quarter" idx="12"/>
          </p:nvPr>
        </p:nvSpPr>
        <p:spPr/>
        <p:txBody>
          <a:bodyPr/>
          <a:lstStyle/>
          <a:p>
            <a:fld id="{1E19650A-101D-4E33-A657-423DBDED8C82}" type="slidenum">
              <a:rPr lang="en-US" smtClean="0"/>
              <a:t>7</a:t>
            </a:fld>
            <a:endParaRPr lang="en-US"/>
          </a:p>
        </p:txBody>
      </p:sp>
    </p:spTree>
    <p:extLst>
      <p:ext uri="{BB962C8B-B14F-4D97-AF65-F5344CB8AC3E}">
        <p14:creationId xmlns:p14="http://schemas.microsoft.com/office/powerpoint/2010/main" val="63442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252BD-E808-BEB4-B665-23A1E299922C}"/>
              </a:ext>
            </a:extLst>
          </p:cNvPr>
          <p:cNvSpPr>
            <a:spLocks noGrp="1"/>
          </p:cNvSpPr>
          <p:nvPr>
            <p:ph type="title"/>
          </p:nvPr>
        </p:nvSpPr>
        <p:spPr>
          <a:xfrm>
            <a:off x="947928" y="461930"/>
            <a:ext cx="10515600" cy="1325563"/>
          </a:xfrm>
        </p:spPr>
        <p:txBody>
          <a:bodyPr>
            <a:normAutofit/>
          </a:bodyPr>
          <a:lstStyle/>
          <a:p>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Gen 49:9  Judah </a:t>
            </a:r>
            <a:r>
              <a:rPr lang="x-none" sz="2400" b="1" i="1" u="sng" dirty="0">
                <a:solidFill>
                  <a:schemeClr val="bg1"/>
                </a:solidFill>
                <a:latin typeface="Arial" panose="020B0604020202020204" pitchFamily="34" charset="0"/>
                <a:ea typeface="Calibri" panose="020F0502020204030204" pitchFamily="34" charset="0"/>
                <a:cs typeface="Verdana" panose="020B0604030504040204" pitchFamily="34" charset="0"/>
              </a:rPr>
              <a:t>is</a:t>
            </a:r>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 a lion's whelp: from the prey, my son, thou art gone up: he stooped down, he couched as a lion, and as an old lion; who shall rouse him up? </a:t>
            </a:r>
            <a:endParaRPr lang="en-US" sz="4000" dirty="0">
              <a:solidFill>
                <a:schemeClr val="bg1"/>
              </a:solidFill>
            </a:endParaRPr>
          </a:p>
        </p:txBody>
      </p:sp>
      <p:sp>
        <p:nvSpPr>
          <p:cNvPr id="3" name="Content Placeholder 2">
            <a:extLst>
              <a:ext uri="{FF2B5EF4-FFF2-40B4-BE49-F238E27FC236}">
                <a16:creationId xmlns:a16="http://schemas.microsoft.com/office/drawing/2014/main" id="{772183CA-827B-CDF9-0D4B-AFBAB86684C4}"/>
              </a:ext>
            </a:extLst>
          </p:cNvPr>
          <p:cNvSpPr>
            <a:spLocks noGrp="1"/>
          </p:cNvSpPr>
          <p:nvPr>
            <p:ph idx="1"/>
          </p:nvPr>
        </p:nvSpPr>
        <p:spPr>
          <a:xfrm>
            <a:off x="545886" y="1903329"/>
            <a:ext cx="5376672" cy="4351338"/>
          </a:xfrm>
        </p:spPr>
        <p:txBody>
          <a:bodyPr>
            <a:normAutofit/>
          </a:bodyPr>
          <a:lstStyle/>
          <a:p>
            <a:pPr marL="0" marR="0" indent="0">
              <a:spcBef>
                <a:spcPts val="300"/>
              </a:spcBef>
              <a:spcAft>
                <a:spcPts val="300"/>
              </a:spcAft>
              <a:buNone/>
            </a:pP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representation of "he whom his brethren shall praise" (the Lion of Judah, Rev. 5:5) </a:t>
            </a:r>
            <a:r>
              <a:rPr lang="x-none" sz="2400" b="1" i="1" dirty="0">
                <a:solidFill>
                  <a:srgbClr val="FFFF00"/>
                </a:solidFill>
                <a:effectLst/>
                <a:latin typeface="Arial" panose="020B0604020202020204" pitchFamily="34" charset="0"/>
                <a:ea typeface="Calibri" panose="020F0502020204030204" pitchFamily="34" charset="0"/>
                <a:cs typeface="Verdana" panose="020B0604030504040204" pitchFamily="34" charset="0"/>
              </a:rPr>
              <a:t>as a lioness is significant, for it suggests the reproduction of seed</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It is written of the Lord that he "travailed" to bring forth seed (Isa. 53:10-11), so that the </a:t>
            </a:r>
            <a:r>
              <a:rPr lang="x-none" sz="2400" b="1" i="1" dirty="0">
                <a:solidFill>
                  <a:srgbClr val="FFFF00"/>
                </a:solidFill>
                <a:effectLst/>
                <a:latin typeface="Arial" panose="020B0604020202020204" pitchFamily="34" charset="0"/>
                <a:ea typeface="Calibri" panose="020F0502020204030204" pitchFamily="34" charset="0"/>
                <a:cs typeface="Verdana" panose="020B0604030504040204" pitchFamily="34" charset="0"/>
              </a:rPr>
              <a:t>feminine gender is appropriate to the Lord as the multitudinous Christ. </a:t>
            </a:r>
            <a:endParaRPr lang="en-US" sz="2400" b="1" i="1" dirty="0">
              <a:solidFill>
                <a:srgbClr val="FFFF00"/>
              </a:solidFill>
              <a:effectLst/>
              <a:latin typeface="Verdana" panose="020B0604030504040204" pitchFamily="34" charset="0"/>
              <a:ea typeface="Calibri" panose="020F0502020204030204" pitchFamily="34" charset="0"/>
              <a:cs typeface="Verdana" panose="020B0604030504040204" pitchFamily="34" charset="0"/>
            </a:endParaRPr>
          </a:p>
        </p:txBody>
      </p:sp>
      <p:pic>
        <p:nvPicPr>
          <p:cNvPr id="3074" name="Picture 2" descr="Lion Lioness Images – Browse 87,857 Stock Photos, Vectors, and Video |  Adobe Stock">
            <a:extLst>
              <a:ext uri="{FF2B5EF4-FFF2-40B4-BE49-F238E27FC236}">
                <a16:creationId xmlns:a16="http://schemas.microsoft.com/office/drawing/2014/main" id="{7E1F0913-4D15-75A3-84E0-9FC5D21A72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7360" y="1334212"/>
            <a:ext cx="6467457" cy="450495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9AA33E6-8853-AA0B-B7A0-0ACF49D99F8C}"/>
              </a:ext>
            </a:extLst>
          </p:cNvPr>
          <p:cNvSpPr txBox="1"/>
          <p:nvPr/>
        </p:nvSpPr>
        <p:spPr>
          <a:xfrm>
            <a:off x="6250370" y="5839168"/>
            <a:ext cx="5314478" cy="830997"/>
          </a:xfrm>
          <a:prstGeom prst="rect">
            <a:avLst/>
          </a:prstGeom>
          <a:noFill/>
        </p:spPr>
        <p:txBody>
          <a:bodyPr wrap="square">
            <a:spAutoFit/>
          </a:bodyPr>
          <a:lstStyle/>
          <a:p>
            <a:r>
              <a:rPr lang="en-US" sz="2400" b="0" i="0" u="none" strike="noStrike" baseline="0" dirty="0">
                <a:solidFill>
                  <a:srgbClr val="FFFF00"/>
                </a:solidFill>
                <a:latin typeface="Verdana" panose="020B0604030504040204" pitchFamily="34" charset="0"/>
              </a:rPr>
              <a:t>“…behold,</a:t>
            </a:r>
            <a:r>
              <a:rPr lang="en-US" sz="1400" baseline="30000" dirty="0">
                <a:solidFill>
                  <a:srgbClr val="FFFF00"/>
                </a:solidFill>
                <a:latin typeface="Verdana" panose="020B0604030504040204" pitchFamily="34" charset="0"/>
              </a:rPr>
              <a:t>  </a:t>
            </a:r>
            <a:r>
              <a:rPr lang="en-US" sz="2400" b="0" i="0" u="none" strike="noStrike" baseline="0" dirty="0">
                <a:solidFill>
                  <a:srgbClr val="FFFF00"/>
                </a:solidFill>
                <a:latin typeface="Verdana" panose="020B0604030504040204" pitchFamily="34" charset="0"/>
              </a:rPr>
              <a:t>the Lion</a:t>
            </a:r>
            <a:r>
              <a:rPr lang="en-US" sz="1400" b="0" i="0" u="none" strike="noStrike" baseline="30000" dirty="0">
                <a:solidFill>
                  <a:srgbClr val="FFFF00"/>
                </a:solidFill>
                <a:latin typeface="Verdana" panose="020B0604030504040204" pitchFamily="34" charset="0"/>
              </a:rPr>
              <a:t>G3023</a:t>
            </a:r>
            <a:r>
              <a:rPr lang="en-US" sz="2400" b="0" i="0" u="none" strike="noStrike" baseline="0" dirty="0">
                <a:solidFill>
                  <a:srgbClr val="FFFF00"/>
                </a:solidFill>
                <a:latin typeface="Verdana" panose="020B0604030504040204" pitchFamily="34" charset="0"/>
              </a:rPr>
              <a:t> </a:t>
            </a:r>
            <a:r>
              <a:rPr lang="en-US" sz="2400" b="0" i="0" u="none" strike="noStrike" baseline="30000" dirty="0">
                <a:solidFill>
                  <a:srgbClr val="FFFF00"/>
                </a:solidFill>
                <a:latin typeface="Verdana" panose="020B0604030504040204" pitchFamily="34" charset="0"/>
              </a:rPr>
              <a:t>(</a:t>
            </a:r>
            <a:r>
              <a:rPr lang="en-US" b="1" i="0" u="none" strike="noStrike" baseline="30000" dirty="0">
                <a:solidFill>
                  <a:srgbClr val="66FFFF"/>
                </a:solidFill>
                <a:latin typeface="Verdana" panose="020B0604030504040204" pitchFamily="34" charset="0"/>
              </a:rPr>
              <a:t>G5607</a:t>
            </a:r>
            <a:r>
              <a:rPr lang="en-US" sz="2400" b="0" i="0" u="none" strike="noStrike" baseline="30000" dirty="0">
                <a:solidFill>
                  <a:srgbClr val="FFFF00"/>
                </a:solidFill>
                <a:latin typeface="Verdana" panose="020B0604030504040204" pitchFamily="34" charset="0"/>
              </a:rPr>
              <a:t>)</a:t>
            </a:r>
            <a:r>
              <a:rPr lang="en-US" sz="2400" b="0" i="0" u="none" strike="noStrike" baseline="0" dirty="0">
                <a:solidFill>
                  <a:srgbClr val="FFFF00"/>
                </a:solidFill>
                <a:latin typeface="Verdana" panose="020B0604030504040204" pitchFamily="34" charset="0"/>
              </a:rPr>
              <a:t> (</a:t>
            </a:r>
            <a:r>
              <a:rPr lang="en-US" sz="2400" b="0" i="0" u="none" strike="noStrike" baseline="0" dirty="0">
                <a:solidFill>
                  <a:srgbClr val="66FFFF"/>
                </a:solidFill>
                <a:latin typeface="Verdana" panose="020B0604030504040204" pitchFamily="34" charset="0"/>
              </a:rPr>
              <a:t>lioness</a:t>
            </a:r>
            <a:r>
              <a:rPr lang="en-US" sz="2400" b="0" i="0" u="none" strike="noStrike" baseline="0" dirty="0">
                <a:solidFill>
                  <a:srgbClr val="FFFF00"/>
                </a:solidFill>
                <a:latin typeface="Verdana" panose="020B0604030504040204" pitchFamily="34" charset="0"/>
              </a:rPr>
              <a:t>) of the tribe of Juda,</a:t>
            </a:r>
            <a:endParaRPr lang="en-US" sz="3600" dirty="0">
              <a:solidFill>
                <a:srgbClr val="FFFF00"/>
              </a:solidFill>
            </a:endParaRPr>
          </a:p>
        </p:txBody>
      </p:sp>
      <p:sp>
        <p:nvSpPr>
          <p:cNvPr id="5" name="Slide Number Placeholder 4">
            <a:extLst>
              <a:ext uri="{FF2B5EF4-FFF2-40B4-BE49-F238E27FC236}">
                <a16:creationId xmlns:a16="http://schemas.microsoft.com/office/drawing/2014/main" id="{DF6CE6AE-13E4-2139-DAAB-E3E39302086D}"/>
              </a:ext>
            </a:extLst>
          </p:cNvPr>
          <p:cNvSpPr>
            <a:spLocks noGrp="1"/>
          </p:cNvSpPr>
          <p:nvPr>
            <p:ph type="sldNum" sz="quarter" idx="12"/>
          </p:nvPr>
        </p:nvSpPr>
        <p:spPr/>
        <p:txBody>
          <a:bodyPr/>
          <a:lstStyle/>
          <a:p>
            <a:fld id="{1E19650A-101D-4E33-A657-423DBDED8C82}" type="slidenum">
              <a:rPr lang="en-US" smtClean="0"/>
              <a:t>8</a:t>
            </a:fld>
            <a:endParaRPr lang="en-US"/>
          </a:p>
        </p:txBody>
      </p:sp>
    </p:spTree>
    <p:extLst>
      <p:ext uri="{BB962C8B-B14F-4D97-AF65-F5344CB8AC3E}">
        <p14:creationId xmlns:p14="http://schemas.microsoft.com/office/powerpoint/2010/main" val="200278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001E-C0EA-AA0A-12A1-F7B26C206579}"/>
              </a:ext>
            </a:extLst>
          </p:cNvPr>
          <p:cNvSpPr>
            <a:spLocks noGrp="1"/>
          </p:cNvSpPr>
          <p:nvPr>
            <p:ph type="title"/>
          </p:nvPr>
        </p:nvSpPr>
        <p:spPr>
          <a:xfrm>
            <a:off x="838200" y="365125"/>
            <a:ext cx="10515600" cy="649859"/>
          </a:xfrm>
        </p:spPr>
        <p:txBody>
          <a:bodyPr>
            <a:normAutofit/>
          </a:bodyPr>
          <a:lstStyle/>
          <a:p>
            <a:r>
              <a:rPr lang="en-US" sz="3200" b="1" kern="0" dirty="0">
                <a:solidFill>
                  <a:srgbClr val="00CC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"From the prey, </a:t>
            </a:r>
            <a:r>
              <a:rPr lang="en-US" sz="3200" b="1" kern="0" dirty="0">
                <a:solidFill>
                  <a:srgbClr val="FFFF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my son</a:t>
            </a:r>
            <a:r>
              <a:rPr lang="en-US" sz="3200" b="1" kern="0" dirty="0">
                <a:solidFill>
                  <a:srgbClr val="00CC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thou art gone up" </a:t>
            </a:r>
            <a:r>
              <a:rPr lang="en-US" sz="3200" kern="0" dirty="0">
                <a:solidFill>
                  <a:srgbClr val="00CC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 </a:t>
            </a:r>
            <a:endParaRPr lang="en-US" sz="4000" dirty="0">
              <a:solidFill>
                <a:srgbClr val="00CCFF"/>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276D0269-6AFF-02EA-D0F0-799335977BBA}"/>
              </a:ext>
            </a:extLst>
          </p:cNvPr>
          <p:cNvSpPr>
            <a:spLocks noGrp="1"/>
          </p:cNvSpPr>
          <p:nvPr>
            <p:ph idx="1"/>
          </p:nvPr>
        </p:nvSpPr>
        <p:spPr>
          <a:xfrm>
            <a:off x="838200" y="1124712"/>
            <a:ext cx="10515600" cy="5052251"/>
          </a:xfrm>
        </p:spPr>
        <p:txBody>
          <a:bodyPr>
            <a:normAutofit/>
          </a:bodyPr>
          <a:lstStyle/>
          <a:p>
            <a:r>
              <a:rPr lang="en-US" sz="2400" kern="0" dirty="0">
                <a:solidFill>
                  <a:schemeClr val="bg1"/>
                </a:solidFill>
                <a:effectLst/>
                <a:latin typeface="Arial" panose="020B0604020202020204" pitchFamily="34" charset="0"/>
                <a:ea typeface="Calibri" panose="020F0502020204030204" pitchFamily="34" charset="0"/>
              </a:rPr>
              <a:t>An expression denoting that the prey has been caught and consumed and that the king of beasts has returned in peace. </a:t>
            </a:r>
          </a:p>
          <a:p>
            <a:r>
              <a:rPr lang="en-US" sz="2400" kern="0" dirty="0">
                <a:solidFill>
                  <a:schemeClr val="bg1"/>
                </a:solidFill>
                <a:effectLst/>
                <a:latin typeface="Arial" panose="020B0604020202020204" pitchFamily="34" charset="0"/>
                <a:ea typeface="Calibri" panose="020F0502020204030204" pitchFamily="34" charset="0"/>
              </a:rPr>
              <a:t>It indicates that the one referred to will not always be tearing down and consuming, but rather, once his objective has been satisfied, he will return in peace from the prey. </a:t>
            </a:r>
          </a:p>
          <a:p>
            <a:r>
              <a:rPr lang="en-US" sz="2400" kern="0" dirty="0">
                <a:solidFill>
                  <a:schemeClr val="bg1"/>
                </a:solidFill>
                <a:effectLst/>
                <a:latin typeface="Arial" panose="020B0604020202020204" pitchFamily="34" charset="0"/>
                <a:ea typeface="Calibri" panose="020F0502020204030204" pitchFamily="34" charset="0"/>
              </a:rPr>
              <a:t>That One is represented as being so strong and courageous that when he seizes his prey none can resist him; when he goes up from it, none dare pursue him to avenge it. </a:t>
            </a:r>
          </a:p>
          <a:p>
            <a:r>
              <a:rPr lang="en-US" sz="2400" kern="0" dirty="0">
                <a:solidFill>
                  <a:schemeClr val="bg1"/>
                </a:solidFill>
                <a:effectLst/>
                <a:latin typeface="Arial" panose="020B0604020202020204" pitchFamily="34" charset="0"/>
                <a:ea typeface="Calibri" panose="020F0502020204030204" pitchFamily="34" charset="0"/>
              </a:rPr>
              <a:t>It is significant that Jacob refers to one in particular, styled </a:t>
            </a:r>
            <a:r>
              <a:rPr lang="en-US" sz="2400" b="1" kern="0" dirty="0">
                <a:solidFill>
                  <a:srgbClr val="FF9933"/>
                </a:solidFill>
                <a:effectLst/>
                <a:latin typeface="Arial" panose="020B0604020202020204" pitchFamily="34" charset="0"/>
                <a:ea typeface="Calibri" panose="020F0502020204030204" pitchFamily="34" charset="0"/>
              </a:rPr>
              <a:t>"my son" who would accomplish the prophecy.</a:t>
            </a:r>
            <a:r>
              <a:rPr lang="en-US" sz="2400" kern="0" dirty="0">
                <a:solidFill>
                  <a:schemeClr val="bg1"/>
                </a:solidFill>
                <a:effectLst/>
                <a:latin typeface="Arial" panose="020B0604020202020204" pitchFamily="34" charset="0"/>
                <a:ea typeface="Calibri" panose="020F0502020204030204" pitchFamily="34" charset="0"/>
              </a:rPr>
              <a:t> </a:t>
            </a:r>
          </a:p>
          <a:p>
            <a:r>
              <a:rPr lang="en-US" sz="2400" kern="0" dirty="0">
                <a:solidFill>
                  <a:schemeClr val="bg1"/>
                </a:solidFill>
                <a:effectLst/>
                <a:latin typeface="Arial" panose="020B0604020202020204" pitchFamily="34" charset="0"/>
                <a:ea typeface="Calibri" panose="020F0502020204030204" pitchFamily="34" charset="0"/>
              </a:rPr>
              <a:t>It was never done so by Judah personally, so obviously the patriarch must have </a:t>
            </a:r>
            <a:r>
              <a:rPr lang="en-US" sz="2400" b="1" i="1" kern="0" dirty="0">
                <a:solidFill>
                  <a:srgbClr val="FFFF00"/>
                </a:solidFill>
                <a:effectLst/>
                <a:latin typeface="Arial" panose="020B0604020202020204" pitchFamily="34" charset="0"/>
                <a:ea typeface="Calibri" panose="020F0502020204030204" pitchFamily="34" charset="0"/>
              </a:rPr>
              <a:t>looked beyond his immediate son to the promised Messiah</a:t>
            </a:r>
            <a:r>
              <a:rPr lang="en-US" sz="2400" kern="0" dirty="0">
                <a:solidFill>
                  <a:schemeClr val="bg1"/>
                </a:solidFill>
                <a:effectLst/>
                <a:latin typeface="Arial" panose="020B0604020202020204" pitchFamily="34" charset="0"/>
                <a:ea typeface="Calibri" panose="020F0502020204030204" pitchFamily="34" charset="0"/>
              </a:rPr>
              <a:t>.</a:t>
            </a:r>
            <a:endParaRPr lang="en-US" sz="3600" dirty="0">
              <a:solidFill>
                <a:schemeClr val="bg1"/>
              </a:solidFill>
            </a:endParaRPr>
          </a:p>
        </p:txBody>
      </p:sp>
      <p:sp>
        <p:nvSpPr>
          <p:cNvPr id="4" name="Slide Number Placeholder 3">
            <a:extLst>
              <a:ext uri="{FF2B5EF4-FFF2-40B4-BE49-F238E27FC236}">
                <a16:creationId xmlns:a16="http://schemas.microsoft.com/office/drawing/2014/main" id="{5BC0924A-B2B9-CD38-8D47-34E1DEA48F4D}"/>
              </a:ext>
            </a:extLst>
          </p:cNvPr>
          <p:cNvSpPr>
            <a:spLocks noGrp="1"/>
          </p:cNvSpPr>
          <p:nvPr>
            <p:ph type="sldNum" sz="quarter" idx="12"/>
          </p:nvPr>
        </p:nvSpPr>
        <p:spPr/>
        <p:txBody>
          <a:bodyPr/>
          <a:lstStyle/>
          <a:p>
            <a:fld id="{1E19650A-101D-4E33-A657-423DBDED8C82}" type="slidenum">
              <a:rPr lang="en-US" smtClean="0"/>
              <a:t>9</a:t>
            </a:fld>
            <a:endParaRPr lang="en-US"/>
          </a:p>
        </p:txBody>
      </p:sp>
    </p:spTree>
    <p:extLst>
      <p:ext uri="{BB962C8B-B14F-4D97-AF65-F5344CB8AC3E}">
        <p14:creationId xmlns:p14="http://schemas.microsoft.com/office/powerpoint/2010/main" val="3405925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B6D5FA-61B1-5F74-F201-386C181AC233}"/>
              </a:ext>
            </a:extLst>
          </p:cNvPr>
          <p:cNvSpPr>
            <a:spLocks noGrp="1"/>
          </p:cNvSpPr>
          <p:nvPr>
            <p:ph idx="1"/>
          </p:nvPr>
        </p:nvSpPr>
        <p:spPr>
          <a:xfrm>
            <a:off x="499872" y="301752"/>
            <a:ext cx="8110728" cy="6254496"/>
          </a:xfrm>
        </p:spPr>
        <p:txBody>
          <a:bodyPr>
            <a:normAutofit lnSpcReduction="10000"/>
          </a:bodyPr>
          <a:lstStyle/>
          <a:p>
            <a:r>
              <a:rPr lang="x-none" b="1" dirty="0">
                <a:solidFill>
                  <a:srgbClr val="FF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Verdana" panose="020B0604030504040204" pitchFamily="34" charset="0"/>
              </a:rPr>
              <a:t>"He stooped down, he couched as a lion"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In these terms the lion is represented as </a:t>
            </a:r>
            <a:r>
              <a:rPr lang="x-none"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couchant,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peace.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This suggests that Messiah will not make war for the sake of war, but to establish peace.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"In righteousness, he doth judge and make war" </a:t>
            </a:r>
            <a:b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b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(Rev. 19:11).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prophecy thus describes the Lion of Judah as stalking the prey, consuming the prey, and returning in peace.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This is a remarkable allusion to the work of Messiah in subduing the nations in order to establish peace </a:t>
            </a:r>
            <a:b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b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(Isa. 9:6-7).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3B5BF96B-DC93-0119-217A-E0A72222E64A}"/>
              </a:ext>
            </a:extLst>
          </p:cNvPr>
          <p:cNvPicPr>
            <a:picLocks noChangeAspect="1"/>
          </p:cNvPicPr>
          <p:nvPr/>
        </p:nvPicPr>
        <p:blipFill>
          <a:blip r:embed="rId2"/>
          <a:stretch>
            <a:fillRect/>
          </a:stretch>
        </p:blipFill>
        <p:spPr>
          <a:xfrm>
            <a:off x="8494291" y="3016600"/>
            <a:ext cx="3533117" cy="3533117"/>
          </a:xfrm>
          <a:prstGeom prst="rect">
            <a:avLst/>
          </a:prstGeom>
          <a:effectLst>
            <a:softEdge rad="127000"/>
          </a:effectLst>
        </p:spPr>
      </p:pic>
      <p:pic>
        <p:nvPicPr>
          <p:cNvPr id="5" name="Picture 4">
            <a:extLst>
              <a:ext uri="{FF2B5EF4-FFF2-40B4-BE49-F238E27FC236}">
                <a16:creationId xmlns:a16="http://schemas.microsoft.com/office/drawing/2014/main" id="{AF5EBFD3-DCA1-188B-1618-C10FA50D1190}"/>
              </a:ext>
            </a:extLst>
          </p:cNvPr>
          <p:cNvPicPr>
            <a:picLocks noChangeAspect="1"/>
          </p:cNvPicPr>
          <p:nvPr/>
        </p:nvPicPr>
        <p:blipFill>
          <a:blip r:embed="rId3"/>
          <a:stretch>
            <a:fillRect/>
          </a:stretch>
        </p:blipFill>
        <p:spPr>
          <a:xfrm>
            <a:off x="8466424" y="479600"/>
            <a:ext cx="3560984" cy="2359152"/>
          </a:xfrm>
          <a:prstGeom prst="rect">
            <a:avLst/>
          </a:prstGeom>
          <a:effectLst>
            <a:softEdge rad="127000"/>
          </a:effectLst>
        </p:spPr>
      </p:pic>
      <p:sp>
        <p:nvSpPr>
          <p:cNvPr id="2" name="Slide Number Placeholder 1">
            <a:extLst>
              <a:ext uri="{FF2B5EF4-FFF2-40B4-BE49-F238E27FC236}">
                <a16:creationId xmlns:a16="http://schemas.microsoft.com/office/drawing/2014/main" id="{6F887D8B-8776-F72D-49EF-3DD1EAD28035}"/>
              </a:ext>
            </a:extLst>
          </p:cNvPr>
          <p:cNvSpPr>
            <a:spLocks noGrp="1"/>
          </p:cNvSpPr>
          <p:nvPr>
            <p:ph type="sldNum" sz="quarter" idx="12"/>
          </p:nvPr>
        </p:nvSpPr>
        <p:spPr/>
        <p:txBody>
          <a:bodyPr/>
          <a:lstStyle/>
          <a:p>
            <a:fld id="{1E19650A-101D-4E33-A657-423DBDED8C82}" type="slidenum">
              <a:rPr lang="en-US" smtClean="0"/>
              <a:t>10</a:t>
            </a:fld>
            <a:endParaRPr lang="en-US"/>
          </a:p>
        </p:txBody>
      </p:sp>
    </p:spTree>
    <p:extLst>
      <p:ext uri="{BB962C8B-B14F-4D97-AF65-F5344CB8AC3E}">
        <p14:creationId xmlns:p14="http://schemas.microsoft.com/office/powerpoint/2010/main" val="2994265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B6D5FA-61B1-5F74-F201-386C181AC233}"/>
              </a:ext>
            </a:extLst>
          </p:cNvPr>
          <p:cNvSpPr>
            <a:spLocks noGrp="1"/>
          </p:cNvSpPr>
          <p:nvPr>
            <p:ph idx="1"/>
          </p:nvPr>
        </p:nvSpPr>
        <p:spPr>
          <a:xfrm>
            <a:off x="280416" y="603504"/>
            <a:ext cx="11631168" cy="6254496"/>
          </a:xfrm>
        </p:spPr>
        <p:txBody>
          <a:bodyPr>
            <a:normAutofit/>
          </a:bodyPr>
          <a:lstStyle/>
          <a:p>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"And as an old lion; who shall rouse him up?"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Here the word is in the feminine gender, and has so been translated by the R.V.: "As a </a:t>
            </a:r>
            <a:r>
              <a:rPr lang="x-none"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lioness</a:t>
            </a:r>
            <a:r>
              <a:rPr lang="en-AU"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lioness is particularly fierce in defending her cubs, and will exceed the male beast in so doing.</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The figure therefore suggests that Messiah will not only overthrow his enemies and return in peace, but will successfully protect his own against molestation.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Messiah, appropriately, is described as both lion and lioness, for the prophecy does not apply to him merely, but also to the multitudinous Christ, who as one with him, is described as his bride.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This vision of Jacob should be aligned with the revelation of John: "The Lion of the tribe of Judah... hath prevailed" (Rev. 5:5).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final clause: "Who shall rouse him up," can read: "Who dare rouse him up !"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What man is hardy enough to dare antagonise a ferocious and virile lion, ready to defend its own?</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endParaRPr lang="en-US" sz="24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p:txBody>
      </p:sp>
      <p:sp>
        <p:nvSpPr>
          <p:cNvPr id="2" name="Slide Number Placeholder 1">
            <a:extLst>
              <a:ext uri="{FF2B5EF4-FFF2-40B4-BE49-F238E27FC236}">
                <a16:creationId xmlns:a16="http://schemas.microsoft.com/office/drawing/2014/main" id="{4DCC31AF-E600-B88D-986A-6E1A77BB5329}"/>
              </a:ext>
            </a:extLst>
          </p:cNvPr>
          <p:cNvSpPr>
            <a:spLocks noGrp="1"/>
          </p:cNvSpPr>
          <p:nvPr>
            <p:ph type="sldNum" sz="quarter" idx="12"/>
          </p:nvPr>
        </p:nvSpPr>
        <p:spPr/>
        <p:txBody>
          <a:bodyPr/>
          <a:lstStyle/>
          <a:p>
            <a:fld id="{1E19650A-101D-4E33-A657-423DBDED8C82}" type="slidenum">
              <a:rPr lang="en-US" smtClean="0"/>
              <a:t>11</a:t>
            </a:fld>
            <a:endParaRPr lang="en-US"/>
          </a:p>
        </p:txBody>
      </p:sp>
    </p:spTree>
    <p:extLst>
      <p:ext uri="{BB962C8B-B14F-4D97-AF65-F5344CB8AC3E}">
        <p14:creationId xmlns:p14="http://schemas.microsoft.com/office/powerpoint/2010/main" val="1324599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AB489-6BCE-9399-9517-2F8D2CBEC218}"/>
              </a:ext>
            </a:extLst>
          </p:cNvPr>
          <p:cNvSpPr>
            <a:spLocks noGrp="1"/>
          </p:cNvSpPr>
          <p:nvPr>
            <p:ph type="title"/>
          </p:nvPr>
        </p:nvSpPr>
        <p:spPr>
          <a:xfrm>
            <a:off x="849764" y="795528"/>
            <a:ext cx="10515600" cy="315912"/>
          </a:xfrm>
        </p:spPr>
        <p:txBody>
          <a:bodyPr>
            <a:normAutofit fontScale="90000"/>
          </a:bodyPr>
          <a:lstStyle/>
          <a:p>
            <a:r>
              <a:rPr lang="x-none" sz="2200" b="1" u="sng" dirty="0">
                <a:solidFill>
                  <a:schemeClr val="bg1"/>
                </a:solidFill>
                <a:latin typeface="Arial" panose="020B0604020202020204" pitchFamily="34" charset="0"/>
                <a:ea typeface="Calibri" panose="020F0502020204030204" pitchFamily="34" charset="0"/>
                <a:cs typeface="Verdana" panose="020B0604030504040204" pitchFamily="34" charset="0"/>
              </a:rPr>
              <a:t>Gen 49:10  </a:t>
            </a:r>
            <a:r>
              <a:rPr lang="x-none" sz="2200" b="1" u="sng" dirty="0">
                <a:solidFill>
                  <a:srgbClr val="FF9933"/>
                </a:solidFill>
                <a:latin typeface="Arial" panose="020B0604020202020204" pitchFamily="34" charset="0"/>
                <a:ea typeface="Calibri" panose="020F0502020204030204" pitchFamily="34" charset="0"/>
                <a:cs typeface="Verdana" panose="020B0604030504040204" pitchFamily="34" charset="0"/>
              </a:rPr>
              <a:t>The sceptre shall not depart from Judah</a:t>
            </a:r>
            <a:r>
              <a:rPr lang="x-none" sz="2200" b="1" u="sng" dirty="0">
                <a:solidFill>
                  <a:schemeClr val="bg1"/>
                </a:solidFill>
                <a:latin typeface="Arial" panose="020B0604020202020204" pitchFamily="34" charset="0"/>
                <a:ea typeface="Calibri" panose="020F0502020204030204" pitchFamily="34" charset="0"/>
                <a:cs typeface="Verdana" panose="020B0604030504040204" pitchFamily="34" charset="0"/>
              </a:rPr>
              <a:t>, </a:t>
            </a:r>
            <a:r>
              <a:rPr lang="x-none" sz="2200" b="1" u="sng" dirty="0">
                <a:solidFill>
                  <a:srgbClr val="FFFF00"/>
                </a:solidFill>
                <a:latin typeface="Arial" panose="020B0604020202020204" pitchFamily="34" charset="0"/>
                <a:ea typeface="Calibri" panose="020F0502020204030204" pitchFamily="34" charset="0"/>
                <a:cs typeface="Verdana" panose="020B0604030504040204" pitchFamily="34" charset="0"/>
              </a:rPr>
              <a:t>nor a lawgiver from between his feet, </a:t>
            </a:r>
            <a:r>
              <a:rPr lang="x-none" sz="2200" b="1" u="sng" dirty="0">
                <a:solidFill>
                  <a:schemeClr val="bg1"/>
                </a:solidFill>
                <a:latin typeface="Arial" panose="020B0604020202020204" pitchFamily="34" charset="0"/>
                <a:ea typeface="Calibri" panose="020F0502020204030204" pitchFamily="34" charset="0"/>
                <a:cs typeface="Verdana" panose="020B0604030504040204" pitchFamily="34" charset="0"/>
              </a:rPr>
              <a:t>until Shiloh come; and unto him </a:t>
            </a:r>
            <a:r>
              <a:rPr lang="x-none" sz="2200" b="1" i="1" u="sng" dirty="0">
                <a:solidFill>
                  <a:schemeClr val="bg1"/>
                </a:solidFill>
                <a:latin typeface="Arial" panose="020B0604020202020204" pitchFamily="34" charset="0"/>
                <a:ea typeface="Calibri" panose="020F0502020204030204" pitchFamily="34" charset="0"/>
                <a:cs typeface="Verdana" panose="020B0604030504040204" pitchFamily="34" charset="0"/>
              </a:rPr>
              <a:t>shall</a:t>
            </a:r>
            <a:r>
              <a:rPr lang="x-none" sz="2200" b="1" u="sng" dirty="0">
                <a:solidFill>
                  <a:schemeClr val="bg1"/>
                </a:solidFill>
                <a:latin typeface="Arial" panose="020B0604020202020204" pitchFamily="34" charset="0"/>
                <a:ea typeface="Calibri" panose="020F0502020204030204" pitchFamily="34" charset="0"/>
                <a:cs typeface="Verdana" panose="020B0604030504040204" pitchFamily="34" charset="0"/>
              </a:rPr>
              <a:t> the gathering of the people </a:t>
            </a:r>
            <a:r>
              <a:rPr lang="x-none" sz="2200" b="1" i="1" u="sng" dirty="0">
                <a:solidFill>
                  <a:schemeClr val="bg1"/>
                </a:solidFill>
                <a:latin typeface="Arial" panose="020B0604020202020204" pitchFamily="34" charset="0"/>
                <a:ea typeface="Calibri" panose="020F0502020204030204" pitchFamily="34" charset="0"/>
                <a:cs typeface="Verdana" panose="020B0604030504040204" pitchFamily="34" charset="0"/>
              </a:rPr>
              <a:t>be.</a:t>
            </a:r>
            <a:br>
              <a:rPr lang="en-US" sz="2200" dirty="0">
                <a:solidFill>
                  <a:schemeClr val="bg1"/>
                </a:solidFill>
                <a:latin typeface="Verdana" panose="020B0604030504040204" pitchFamily="34" charset="0"/>
                <a:ea typeface="Calibri" panose="020F0502020204030204" pitchFamily="34" charset="0"/>
                <a:cs typeface="Verdana" panose="020B060403050404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A8D69C0C-E936-871E-D706-7676D39506DB}"/>
              </a:ext>
            </a:extLst>
          </p:cNvPr>
          <p:cNvSpPr>
            <a:spLocks noGrp="1"/>
          </p:cNvSpPr>
          <p:nvPr>
            <p:ph idx="1"/>
          </p:nvPr>
        </p:nvSpPr>
        <p:spPr>
          <a:xfrm>
            <a:off x="719328" y="1344168"/>
            <a:ext cx="10515600" cy="5161979"/>
          </a:xfrm>
        </p:spPr>
        <p:txBody>
          <a:bodyPr>
            <a:normAutofit/>
          </a:bodyPr>
          <a:lstStyle/>
          <a:p>
            <a:pPr marL="0" marR="0" indent="0">
              <a:spcBef>
                <a:spcPts val="300"/>
              </a:spcBef>
              <a:spcAft>
                <a:spcPts val="300"/>
              </a:spcAft>
              <a:buNone/>
            </a:pP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V</a:t>
            </a:r>
            <a:r>
              <a:rPr lang="en-AU"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s </a:t>
            </a: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10 "</a:t>
            </a:r>
            <a:r>
              <a:rPr lang="x-none" sz="2400" b="1" dirty="0">
                <a:solidFill>
                  <a:schemeClr val="accent2"/>
                </a:solidFill>
                <a:effectLst/>
                <a:latin typeface="Arial" panose="020B0604020202020204" pitchFamily="34" charset="0"/>
                <a:ea typeface="Calibri" panose="020F0502020204030204" pitchFamily="34" charset="0"/>
                <a:cs typeface="Verdana" panose="020B0604030504040204" pitchFamily="34" charset="0"/>
              </a:rPr>
              <a:t>The sceptre shall not depart from Judah</a:t>
            </a: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The exercise of authority and rulership, was one of the privileges of the firstborn,</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endParaRPr lang="en-AU" sz="2400" b="1" kern="0" dirty="0">
              <a:solidFill>
                <a:schemeClr val="bg1"/>
              </a:solidFill>
              <a:latin typeface="Arial" panose="020B0604020202020204" pitchFamily="34" charset="0"/>
              <a:ea typeface="Calibri" panose="020F0502020204030204" pitchFamily="34" charset="0"/>
            </a:endParaRPr>
          </a:p>
          <a:p>
            <a:pPr marL="0" marR="0" indent="0">
              <a:spcBef>
                <a:spcPts val="300"/>
              </a:spcBef>
              <a:spcAft>
                <a:spcPts val="300"/>
              </a:spcAft>
              <a:buNone/>
            </a:pPr>
            <a:r>
              <a:rPr lang="en-US" sz="2400" b="1" kern="0" dirty="0">
                <a:solidFill>
                  <a:srgbClr val="FFFF00"/>
                </a:solidFill>
                <a:effectLst/>
                <a:latin typeface="Arial" panose="020B0604020202020204" pitchFamily="34" charset="0"/>
                <a:ea typeface="Calibri" panose="020F0502020204030204" pitchFamily="34" charset="0"/>
              </a:rPr>
              <a:t>"Nor a lawgiver from between his feet" </a:t>
            </a:r>
            <a:r>
              <a:rPr lang="en-US" sz="2400" kern="0" dirty="0">
                <a:solidFill>
                  <a:schemeClr val="bg1"/>
                </a:solidFill>
                <a:effectLst/>
                <a:latin typeface="Arial" panose="020B0604020202020204" pitchFamily="34" charset="0"/>
                <a:ea typeface="Calibri" panose="020F0502020204030204" pitchFamily="34" charset="0"/>
              </a:rPr>
              <a:t>— </a:t>
            </a:r>
            <a:r>
              <a:rPr lang="en-US" sz="2400" b="1" i="1" kern="0" dirty="0">
                <a:solidFill>
                  <a:srgbClr val="FF6600"/>
                </a:solidFill>
                <a:effectLst/>
                <a:latin typeface="Arial" panose="020B0604020202020204" pitchFamily="34" charset="0"/>
                <a:ea typeface="Calibri" panose="020F0502020204030204" pitchFamily="34" charset="0"/>
              </a:rPr>
              <a:t>Messiah is to be both Prince and Lawgiver.</a:t>
            </a:r>
          </a:p>
          <a:p>
            <a:pPr marL="0" indent="0">
              <a:buNone/>
            </a:pPr>
            <a:r>
              <a:rPr lang="en-US" sz="2400" kern="0" dirty="0">
                <a:solidFill>
                  <a:schemeClr val="bg1"/>
                </a:solidFill>
                <a:effectLst/>
                <a:latin typeface="Arial" panose="020B0604020202020204" pitchFamily="34" charset="0"/>
                <a:ea typeface="Calibri" panose="020F0502020204030204" pitchFamily="34" charset="0"/>
              </a:rPr>
              <a:t>The Law he will establish throughout the earth at his coming, are found in Isaiah 2:2-4; 42:4; Mal. 4:4, and elsewhere. </a:t>
            </a:r>
          </a:p>
          <a:p>
            <a:pPr marL="0" indent="0">
              <a:buNone/>
            </a:pPr>
            <a:r>
              <a:rPr lang="en-US" sz="2400" kern="0" dirty="0">
                <a:solidFill>
                  <a:schemeClr val="bg1"/>
                </a:solidFill>
                <a:effectLst/>
                <a:latin typeface="Arial" panose="020B0604020202020204" pitchFamily="34" charset="0"/>
                <a:ea typeface="Calibri" panose="020F0502020204030204" pitchFamily="34" charset="0"/>
              </a:rPr>
              <a:t>In anticipation of this, Yahweh declared: </a:t>
            </a:r>
            <a:r>
              <a:rPr lang="en-US" sz="2400" b="1" u="sng" kern="0" dirty="0">
                <a:solidFill>
                  <a:srgbClr val="FFFF00"/>
                </a:solidFill>
                <a:effectLst/>
                <a:latin typeface="Arial" panose="020B0604020202020204" pitchFamily="34" charset="0"/>
                <a:ea typeface="Calibri" panose="020F0502020204030204" pitchFamily="34" charset="0"/>
              </a:rPr>
              <a:t>"Judah is My lawgiver" </a:t>
            </a:r>
            <a:r>
              <a:rPr lang="en-US" sz="2400" kern="0" dirty="0">
                <a:solidFill>
                  <a:schemeClr val="bg1"/>
                </a:solidFill>
                <a:effectLst/>
                <a:latin typeface="Arial" panose="020B0604020202020204" pitchFamily="34" charset="0"/>
                <a:ea typeface="Calibri" panose="020F0502020204030204" pitchFamily="34" charset="0"/>
              </a:rPr>
              <a:t>(Ps. 60:7; 108:8). </a:t>
            </a:r>
          </a:p>
          <a:p>
            <a:pPr marL="0" indent="0">
              <a:buNone/>
            </a:pPr>
            <a:r>
              <a:rPr lang="en-US" sz="2400" b="1" kern="0" dirty="0">
                <a:solidFill>
                  <a:srgbClr val="00CCFF"/>
                </a:solidFill>
                <a:effectLst/>
                <a:latin typeface="Arial" panose="020B0604020202020204" pitchFamily="34" charset="0"/>
                <a:ea typeface="Calibri" panose="020F0502020204030204" pitchFamily="34" charset="0"/>
              </a:rPr>
              <a:t>This was never the case until the Lord set forth the principles of his "new commandments" as set forth in his policy speech for </a:t>
            </a:r>
            <a:r>
              <a:rPr lang="en-US" sz="2400" b="1" kern="0" dirty="0">
                <a:solidFill>
                  <a:srgbClr val="FF00FF"/>
                </a:solidFill>
                <a:effectLst/>
                <a:latin typeface="Arial" panose="020B0604020202020204" pitchFamily="34" charset="0"/>
                <a:ea typeface="Calibri" panose="020F0502020204030204" pitchFamily="34" charset="0"/>
              </a:rPr>
              <a:t>kingdom citizenship</a:t>
            </a:r>
            <a:r>
              <a:rPr lang="en-US" sz="2400" b="1" kern="0" dirty="0">
                <a:solidFill>
                  <a:srgbClr val="00CCFF"/>
                </a:solidFill>
                <a:effectLst/>
                <a:latin typeface="Arial" panose="020B0604020202020204" pitchFamily="34" charset="0"/>
                <a:ea typeface="Calibri" panose="020F0502020204030204" pitchFamily="34" charset="0"/>
              </a:rPr>
              <a:t> </a:t>
            </a:r>
            <a:r>
              <a:rPr lang="en-US" sz="2400" kern="0" dirty="0">
                <a:solidFill>
                  <a:schemeClr val="bg1"/>
                </a:solidFill>
                <a:effectLst/>
                <a:latin typeface="Arial" panose="020B0604020202020204" pitchFamily="34" charset="0"/>
                <a:ea typeface="Calibri" panose="020F0502020204030204" pitchFamily="34" charset="0"/>
              </a:rPr>
              <a:t>(see </a:t>
            </a:r>
            <a:r>
              <a:rPr lang="en-US" sz="2400" b="1" kern="0" dirty="0">
                <a:solidFill>
                  <a:srgbClr val="FFFF00"/>
                </a:solidFill>
                <a:effectLst/>
                <a:latin typeface="Arial" panose="020B0604020202020204" pitchFamily="34" charset="0"/>
                <a:ea typeface="Calibri" panose="020F0502020204030204" pitchFamily="34" charset="0"/>
              </a:rPr>
              <a:t>Matthew 5,6,7</a:t>
            </a:r>
            <a:r>
              <a:rPr lang="en-US" sz="2400" kern="0" dirty="0">
                <a:solidFill>
                  <a:schemeClr val="bg1"/>
                </a:solidFill>
                <a:effectLst/>
                <a:latin typeface="Arial" panose="020B0604020202020204" pitchFamily="34" charset="0"/>
                <a:ea typeface="Calibri" panose="020F0502020204030204" pitchFamily="34" charset="0"/>
              </a:rPr>
              <a:t>). </a:t>
            </a:r>
          </a:p>
        </p:txBody>
      </p:sp>
      <p:sp>
        <p:nvSpPr>
          <p:cNvPr id="4" name="Slide Number Placeholder 3">
            <a:extLst>
              <a:ext uri="{FF2B5EF4-FFF2-40B4-BE49-F238E27FC236}">
                <a16:creationId xmlns:a16="http://schemas.microsoft.com/office/drawing/2014/main" id="{79FC51FE-0C84-42A3-78A0-27F54332802D}"/>
              </a:ext>
            </a:extLst>
          </p:cNvPr>
          <p:cNvSpPr>
            <a:spLocks noGrp="1"/>
          </p:cNvSpPr>
          <p:nvPr>
            <p:ph type="sldNum" sz="quarter" idx="12"/>
          </p:nvPr>
        </p:nvSpPr>
        <p:spPr/>
        <p:txBody>
          <a:bodyPr/>
          <a:lstStyle/>
          <a:p>
            <a:fld id="{1E19650A-101D-4E33-A657-423DBDED8C82}" type="slidenum">
              <a:rPr lang="en-US" smtClean="0"/>
              <a:t>12</a:t>
            </a:fld>
            <a:endParaRPr lang="en-US"/>
          </a:p>
        </p:txBody>
      </p:sp>
    </p:spTree>
    <p:extLst>
      <p:ext uri="{BB962C8B-B14F-4D97-AF65-F5344CB8AC3E}">
        <p14:creationId xmlns:p14="http://schemas.microsoft.com/office/powerpoint/2010/main" val="68220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AB489-6BCE-9399-9517-2F8D2CBEC218}"/>
              </a:ext>
            </a:extLst>
          </p:cNvPr>
          <p:cNvSpPr>
            <a:spLocks noGrp="1"/>
          </p:cNvSpPr>
          <p:nvPr>
            <p:ph type="title"/>
          </p:nvPr>
        </p:nvSpPr>
        <p:spPr>
          <a:xfrm>
            <a:off x="772982" y="905256"/>
            <a:ext cx="10515600" cy="315912"/>
          </a:xfrm>
        </p:spPr>
        <p:txBody>
          <a:bodyPr>
            <a:noAutofit/>
          </a:bodyPr>
          <a:lstStyle/>
          <a:p>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Gen 49:10  </a:t>
            </a:r>
            <a:r>
              <a:rPr lang="x-none" sz="2400" b="1" u="sng" dirty="0">
                <a:solidFill>
                  <a:srgbClr val="FF9933"/>
                </a:solidFill>
                <a:latin typeface="Arial" panose="020B0604020202020204" pitchFamily="34" charset="0"/>
                <a:ea typeface="Calibri" panose="020F0502020204030204" pitchFamily="34" charset="0"/>
                <a:cs typeface="Verdana" panose="020B0604030504040204" pitchFamily="34" charset="0"/>
              </a:rPr>
              <a:t>The sceptre shall not depart from Judah</a:t>
            </a:r>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 </a:t>
            </a:r>
            <a:r>
              <a:rPr lang="x-none" sz="2400" b="1" u="sng" dirty="0">
                <a:solidFill>
                  <a:srgbClr val="FFFF00"/>
                </a:solidFill>
                <a:latin typeface="Arial" panose="020B0604020202020204" pitchFamily="34" charset="0"/>
                <a:ea typeface="Calibri" panose="020F0502020204030204" pitchFamily="34" charset="0"/>
                <a:cs typeface="Verdana" panose="020B0604030504040204" pitchFamily="34" charset="0"/>
              </a:rPr>
              <a:t>nor a lawgiver from between his feet, </a:t>
            </a:r>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until Shiloh come; and unto him </a:t>
            </a:r>
            <a:r>
              <a:rPr lang="x-none" sz="2400" b="1" i="1" u="sng" dirty="0">
                <a:solidFill>
                  <a:schemeClr val="bg1"/>
                </a:solidFill>
                <a:latin typeface="Arial" panose="020B0604020202020204" pitchFamily="34" charset="0"/>
                <a:ea typeface="Calibri" panose="020F0502020204030204" pitchFamily="34" charset="0"/>
                <a:cs typeface="Verdana" panose="020B0604030504040204" pitchFamily="34" charset="0"/>
              </a:rPr>
              <a:t>shall</a:t>
            </a:r>
            <a:r>
              <a:rPr lang="x-none" sz="2400" b="1" u="sng" dirty="0">
                <a:solidFill>
                  <a:schemeClr val="bg1"/>
                </a:solidFill>
                <a:latin typeface="Arial" panose="020B0604020202020204" pitchFamily="34" charset="0"/>
                <a:ea typeface="Calibri" panose="020F0502020204030204" pitchFamily="34" charset="0"/>
                <a:cs typeface="Verdana" panose="020B0604030504040204" pitchFamily="34" charset="0"/>
              </a:rPr>
              <a:t> the gathering of the people </a:t>
            </a:r>
            <a:r>
              <a:rPr lang="x-none" sz="2400" b="1" i="1" u="sng" dirty="0">
                <a:solidFill>
                  <a:schemeClr val="bg1"/>
                </a:solidFill>
                <a:latin typeface="Arial" panose="020B0604020202020204" pitchFamily="34" charset="0"/>
                <a:ea typeface="Calibri" panose="020F0502020204030204" pitchFamily="34" charset="0"/>
                <a:cs typeface="Verdana" panose="020B0604030504040204" pitchFamily="34" charset="0"/>
              </a:rPr>
              <a:t>be.</a:t>
            </a:r>
            <a:br>
              <a:rPr lang="en-US" sz="2400" dirty="0">
                <a:solidFill>
                  <a:schemeClr val="bg1"/>
                </a:solidFill>
                <a:latin typeface="Verdana" panose="020B0604030504040204" pitchFamily="34" charset="0"/>
                <a:ea typeface="Calibri" panose="020F0502020204030204" pitchFamily="34" charset="0"/>
                <a:cs typeface="Verdana" panose="020B0604030504040204" pitchFamily="34"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A8D69C0C-E936-871E-D706-7676D39506DB}"/>
              </a:ext>
            </a:extLst>
          </p:cNvPr>
          <p:cNvSpPr>
            <a:spLocks noGrp="1"/>
          </p:cNvSpPr>
          <p:nvPr>
            <p:ph idx="1"/>
          </p:nvPr>
        </p:nvSpPr>
        <p:spPr>
          <a:xfrm>
            <a:off x="772982" y="1586293"/>
            <a:ext cx="10646036" cy="5271707"/>
          </a:xfrm>
        </p:spPr>
        <p:txBody>
          <a:bodyPr>
            <a:normAutofit lnSpcReduction="10000"/>
          </a:bodyPr>
          <a:lstStyle/>
          <a:p>
            <a:pPr marL="0" marR="0" indent="0">
              <a:spcBef>
                <a:spcPts val="300"/>
              </a:spcBef>
              <a:spcAft>
                <a:spcPts val="300"/>
              </a:spcAft>
              <a:buNone/>
            </a:pP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VERSE 10 "</a:t>
            </a:r>
            <a:r>
              <a:rPr lang="x-none" sz="2400" b="1" dirty="0">
                <a:solidFill>
                  <a:schemeClr val="accent2"/>
                </a:solidFill>
                <a:effectLst/>
                <a:latin typeface="Arial" panose="020B0604020202020204" pitchFamily="34" charset="0"/>
                <a:ea typeface="Calibri" panose="020F0502020204030204" pitchFamily="34" charset="0"/>
                <a:cs typeface="Verdana" panose="020B0604030504040204" pitchFamily="34" charset="0"/>
              </a:rPr>
              <a:t>The sceptre shall not depart from Judah</a:t>
            </a:r>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The exercise of authority and rulership, was one of the privileges of the firstborn,</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endParaRPr lang="en-AU" sz="2400" b="1" kern="0" dirty="0">
              <a:solidFill>
                <a:schemeClr val="bg1"/>
              </a:solidFill>
              <a:latin typeface="Arial" panose="020B0604020202020204" pitchFamily="34" charset="0"/>
              <a:ea typeface="Calibri" panose="020F0502020204030204" pitchFamily="34" charset="0"/>
            </a:endParaRPr>
          </a:p>
          <a:p>
            <a:pPr marL="0" marR="0" indent="0">
              <a:spcBef>
                <a:spcPts val="300"/>
              </a:spcBef>
              <a:spcAft>
                <a:spcPts val="300"/>
              </a:spcAft>
              <a:buNone/>
            </a:pPr>
            <a:r>
              <a:rPr lang="en-US" sz="2400" b="1" kern="0" dirty="0">
                <a:solidFill>
                  <a:srgbClr val="FFFF00"/>
                </a:solidFill>
                <a:effectLst/>
                <a:latin typeface="Arial" panose="020B0604020202020204" pitchFamily="34" charset="0"/>
                <a:ea typeface="Calibri" panose="020F0502020204030204" pitchFamily="34" charset="0"/>
              </a:rPr>
              <a:t>"Nor a lawgiver from between his feet" </a:t>
            </a:r>
            <a:r>
              <a:rPr lang="en-US" sz="2400" kern="0" dirty="0">
                <a:solidFill>
                  <a:schemeClr val="bg1"/>
                </a:solidFill>
                <a:effectLst/>
                <a:latin typeface="Arial" panose="020B0604020202020204" pitchFamily="34" charset="0"/>
                <a:ea typeface="Calibri" panose="020F0502020204030204" pitchFamily="34" charset="0"/>
              </a:rPr>
              <a:t>— Though based upon the Law of Moses, it went so far above and beyond it as to constitute a new Law (John 13:34). </a:t>
            </a:r>
          </a:p>
          <a:p>
            <a:pPr marL="0" marR="0" indent="0">
              <a:spcBef>
                <a:spcPts val="300"/>
              </a:spcBef>
              <a:spcAft>
                <a:spcPts val="300"/>
              </a:spcAft>
              <a:buNone/>
            </a:pPr>
            <a:endParaRPr lang="en-US" sz="2400" kern="0" dirty="0">
              <a:solidFill>
                <a:schemeClr val="bg1"/>
              </a:solidFill>
              <a:effectLst/>
              <a:latin typeface="Arial" panose="020B0604020202020204" pitchFamily="34" charset="0"/>
              <a:ea typeface="Calibri" panose="020F0502020204030204" pitchFamily="34" charset="0"/>
            </a:endParaRPr>
          </a:p>
          <a:p>
            <a:pPr marL="0" indent="0">
              <a:buNone/>
            </a:pPr>
            <a:r>
              <a:rPr lang="en-US" sz="2400" b="1" kern="0" dirty="0">
                <a:solidFill>
                  <a:srgbClr val="FFFF00"/>
                </a:solidFill>
                <a:effectLst/>
                <a:latin typeface="Arial" panose="020B0604020202020204" pitchFamily="34" charset="0"/>
                <a:ea typeface="Calibri" panose="020F0502020204030204" pitchFamily="34" charset="0"/>
              </a:rPr>
              <a:t>This will form the basis of the Law that shall emanate from Zion when the Kingdom is established. </a:t>
            </a:r>
          </a:p>
          <a:p>
            <a:pPr marL="0" indent="0">
              <a:buNone/>
            </a:pPr>
            <a:endParaRPr lang="en-US" sz="2400" b="1" kern="0" dirty="0">
              <a:solidFill>
                <a:srgbClr val="FFFF00"/>
              </a:solidFill>
              <a:effectLst/>
              <a:latin typeface="Arial" panose="020B0604020202020204" pitchFamily="34" charset="0"/>
              <a:ea typeface="Calibri" panose="020F0502020204030204" pitchFamily="34" charset="0"/>
            </a:endParaRPr>
          </a:p>
          <a:p>
            <a:pPr marL="0" indent="0">
              <a:buNone/>
            </a:pPr>
            <a:r>
              <a:rPr lang="en-US" sz="2400" kern="0" dirty="0">
                <a:solidFill>
                  <a:schemeClr val="bg1"/>
                </a:solidFill>
                <a:effectLst/>
                <a:latin typeface="Arial" panose="020B0604020202020204" pitchFamily="34" charset="0"/>
                <a:ea typeface="Calibri" panose="020F0502020204030204" pitchFamily="34" charset="0"/>
              </a:rPr>
              <a:t>As Brother Thomas remarks: </a:t>
            </a:r>
            <a:r>
              <a:rPr lang="en-US" sz="2400" b="1" i="1" kern="0" dirty="0">
                <a:solidFill>
                  <a:srgbClr val="FF6600"/>
                </a:solidFill>
                <a:effectLst/>
                <a:latin typeface="Arial" panose="020B0604020202020204" pitchFamily="34" charset="0"/>
                <a:ea typeface="Calibri" panose="020F0502020204030204" pitchFamily="34" charset="0"/>
              </a:rPr>
              <a:t>"Moses was a lawgiver, not of Judah, but of Levi; but when Shiloh comes as the lawgiver of Judah</a:t>
            </a:r>
            <a:r>
              <a:rPr lang="en-US" sz="2400" kern="0" dirty="0">
                <a:solidFill>
                  <a:schemeClr val="bg1"/>
                </a:solidFill>
                <a:effectLst/>
                <a:latin typeface="Arial" panose="020B0604020202020204" pitchFamily="34" charset="0"/>
                <a:ea typeface="Calibri" panose="020F0502020204030204" pitchFamily="34" charset="0"/>
              </a:rPr>
              <a:t>, then </a:t>
            </a:r>
            <a:r>
              <a:rPr lang="en-US" sz="2400" b="1" i="1" kern="0" dirty="0">
                <a:solidFill>
                  <a:srgbClr val="00CCFF"/>
                </a:solidFill>
                <a:effectLst/>
                <a:latin typeface="Arial" panose="020B0604020202020204" pitchFamily="34" charset="0"/>
                <a:ea typeface="Calibri" panose="020F0502020204030204" pitchFamily="34" charset="0"/>
              </a:rPr>
              <a:t>'the law shall go forth from Zion, and the word of the Lord from Jerusalem'</a:t>
            </a:r>
            <a:r>
              <a:rPr lang="en-US" sz="2400" kern="0" dirty="0">
                <a:solidFill>
                  <a:schemeClr val="bg1"/>
                </a:solidFill>
                <a:effectLst/>
                <a:latin typeface="Arial" panose="020B0604020202020204" pitchFamily="34" charset="0"/>
                <a:ea typeface="Calibri" panose="020F0502020204030204" pitchFamily="34" charset="0"/>
              </a:rPr>
              <a:t> (Isa. 2:3)" </a:t>
            </a:r>
            <a:r>
              <a:rPr lang="en-US" sz="2400" i="1" kern="0" dirty="0">
                <a:solidFill>
                  <a:schemeClr val="bg1"/>
                </a:solidFill>
                <a:effectLst/>
                <a:latin typeface="Arial" panose="020B0604020202020204" pitchFamily="34" charset="0"/>
                <a:ea typeface="Calibri" panose="020F0502020204030204" pitchFamily="34" charset="0"/>
              </a:rPr>
              <a:t>(Elpis Israel p. </a:t>
            </a:r>
            <a:r>
              <a:rPr lang="en-US" sz="2400" kern="0" dirty="0">
                <a:solidFill>
                  <a:schemeClr val="bg1"/>
                </a:solidFill>
                <a:effectLst/>
                <a:latin typeface="Arial" panose="020B0604020202020204" pitchFamily="34" charset="0"/>
                <a:ea typeface="Calibri" panose="020F0502020204030204" pitchFamily="34" charset="0"/>
              </a:rPr>
              <a:t>281).</a:t>
            </a:r>
          </a:p>
        </p:txBody>
      </p:sp>
      <p:sp>
        <p:nvSpPr>
          <p:cNvPr id="4" name="Slide Number Placeholder 3">
            <a:extLst>
              <a:ext uri="{FF2B5EF4-FFF2-40B4-BE49-F238E27FC236}">
                <a16:creationId xmlns:a16="http://schemas.microsoft.com/office/drawing/2014/main" id="{E28849C4-6ED8-1945-6943-CBA589949D4A}"/>
              </a:ext>
            </a:extLst>
          </p:cNvPr>
          <p:cNvSpPr>
            <a:spLocks noGrp="1"/>
          </p:cNvSpPr>
          <p:nvPr>
            <p:ph type="sldNum" sz="quarter" idx="12"/>
          </p:nvPr>
        </p:nvSpPr>
        <p:spPr/>
        <p:txBody>
          <a:bodyPr/>
          <a:lstStyle/>
          <a:p>
            <a:fld id="{1E19650A-101D-4E33-A657-423DBDED8C82}" type="slidenum">
              <a:rPr lang="en-US" smtClean="0"/>
              <a:t>13</a:t>
            </a:fld>
            <a:endParaRPr lang="en-US"/>
          </a:p>
        </p:txBody>
      </p:sp>
    </p:spTree>
    <p:extLst>
      <p:ext uri="{BB962C8B-B14F-4D97-AF65-F5344CB8AC3E}">
        <p14:creationId xmlns:p14="http://schemas.microsoft.com/office/powerpoint/2010/main" val="28107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A876-2BEB-9CD8-0ECD-E6D8F3F2E6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688240-4A25-F69F-66AD-907E01D965AB}"/>
              </a:ext>
            </a:extLst>
          </p:cNvPr>
          <p:cNvSpPr>
            <a:spLocks noGrp="1"/>
          </p:cNvSpPr>
          <p:nvPr>
            <p:ph idx="1"/>
          </p:nvPr>
        </p:nvSpPr>
        <p:spPr>
          <a:xfrm>
            <a:off x="289560" y="681037"/>
            <a:ext cx="7013448" cy="5811838"/>
          </a:xfrm>
        </p:spPr>
        <p:txBody>
          <a:bodyPr>
            <a:normAutofit/>
          </a:bodyPr>
          <a:lstStyle/>
          <a:p>
            <a:r>
              <a:rPr lang="en-US" sz="2400" kern="0" dirty="0">
                <a:solidFill>
                  <a:schemeClr val="bg1"/>
                </a:solidFill>
                <a:effectLst/>
                <a:latin typeface="Arial" panose="020B0604020202020204" pitchFamily="34" charset="0"/>
                <a:ea typeface="Calibri" panose="020F0502020204030204" pitchFamily="34" charset="0"/>
              </a:rPr>
              <a:t>The lawgiver is described as being </a:t>
            </a:r>
            <a:r>
              <a:rPr lang="en-US" sz="2400" b="1" kern="0" dirty="0">
                <a:solidFill>
                  <a:schemeClr val="accent2"/>
                </a:solidFill>
                <a:effectLst/>
                <a:latin typeface="Arial" panose="020B0604020202020204" pitchFamily="34" charset="0"/>
                <a:ea typeface="Calibri" panose="020F0502020204030204" pitchFamily="34" charset="0"/>
              </a:rPr>
              <a:t>"between the feet"</a:t>
            </a:r>
            <a:r>
              <a:rPr lang="en-US" sz="2400" kern="0" dirty="0">
                <a:solidFill>
                  <a:schemeClr val="bg1"/>
                </a:solidFill>
                <a:effectLst/>
                <a:latin typeface="Arial" panose="020B0604020202020204" pitchFamily="34" charset="0"/>
                <a:ea typeface="Calibri" panose="020F0502020204030204" pitchFamily="34" charset="0"/>
              </a:rPr>
              <a:t> of the one whom his brethren shall praise. </a:t>
            </a:r>
            <a:endParaRPr lang="en-US" sz="3200" dirty="0">
              <a:solidFill>
                <a:schemeClr val="bg1"/>
              </a:solidFill>
            </a:endParaRPr>
          </a:p>
          <a:p>
            <a:endParaRPr lang="en-US" sz="2400" kern="0" dirty="0">
              <a:solidFill>
                <a:schemeClr val="bg1"/>
              </a:solidFill>
              <a:effectLst/>
              <a:latin typeface="Arial" panose="020B0604020202020204" pitchFamily="34" charset="0"/>
              <a:ea typeface="Calibri" panose="020F0502020204030204" pitchFamily="34" charset="0"/>
            </a:endParaRPr>
          </a:p>
          <a:p>
            <a:r>
              <a:rPr lang="en-US" sz="2400" kern="0" dirty="0">
                <a:solidFill>
                  <a:schemeClr val="bg1"/>
                </a:solidFill>
                <a:effectLst/>
                <a:latin typeface="Arial" panose="020B0604020202020204" pitchFamily="34" charset="0"/>
                <a:ea typeface="Calibri" panose="020F0502020204030204" pitchFamily="34" charset="0"/>
              </a:rPr>
              <a:t>This is a reference to the </a:t>
            </a:r>
            <a:r>
              <a:rPr lang="en-US" sz="2400" b="1" i="1" kern="0" dirty="0">
                <a:solidFill>
                  <a:srgbClr val="00CCFF"/>
                </a:solidFill>
                <a:effectLst/>
                <a:latin typeface="Arial" panose="020B0604020202020204" pitchFamily="34" charset="0"/>
                <a:ea typeface="Calibri" panose="020F0502020204030204" pitchFamily="34" charset="0"/>
              </a:rPr>
              <a:t>staff</a:t>
            </a:r>
            <a:r>
              <a:rPr lang="en-US" sz="2400" kern="0" dirty="0">
                <a:solidFill>
                  <a:schemeClr val="bg1"/>
                </a:solidFill>
                <a:effectLst/>
                <a:latin typeface="Arial" panose="020B0604020202020204" pitchFamily="34" charset="0"/>
                <a:ea typeface="Calibri" panose="020F0502020204030204" pitchFamily="34" charset="0"/>
              </a:rPr>
              <a:t> of office held upright in front of the dispenser of the law. </a:t>
            </a:r>
          </a:p>
          <a:p>
            <a:endParaRPr lang="en-US" sz="2400" kern="0" dirty="0">
              <a:solidFill>
                <a:schemeClr val="bg1"/>
              </a:solidFill>
              <a:latin typeface="Arial" panose="020B0604020202020204" pitchFamily="34" charset="0"/>
              <a:ea typeface="Calibri" panose="020F0502020204030204" pitchFamily="34" charset="0"/>
            </a:endParaRPr>
          </a:p>
          <a:p>
            <a:r>
              <a:rPr lang="en-US" sz="2400" kern="0" dirty="0">
                <a:solidFill>
                  <a:schemeClr val="bg1"/>
                </a:solidFill>
                <a:effectLst/>
                <a:latin typeface="Arial" panose="020B0604020202020204" pitchFamily="34" charset="0"/>
                <a:ea typeface="Calibri" panose="020F0502020204030204" pitchFamily="34" charset="0"/>
              </a:rPr>
              <a:t>The R.V. gives "lawgiver" as </a:t>
            </a:r>
            <a:r>
              <a:rPr lang="en-US" sz="2400" b="1" i="1" kern="0" dirty="0">
                <a:solidFill>
                  <a:srgbClr val="FFFF00"/>
                </a:solidFill>
                <a:effectLst/>
                <a:latin typeface="Arial" panose="020B0604020202020204" pitchFamily="34" charset="0"/>
                <a:ea typeface="Calibri" panose="020F0502020204030204" pitchFamily="34" charset="0"/>
              </a:rPr>
              <a:t>ruler's staff</a:t>
            </a:r>
            <a:r>
              <a:rPr lang="en-US" sz="2400" i="1" kern="0" dirty="0">
                <a:solidFill>
                  <a:schemeClr val="bg1"/>
                </a:solidFill>
                <a:effectLst/>
                <a:latin typeface="Arial" panose="020B0604020202020204" pitchFamily="34" charset="0"/>
                <a:ea typeface="Calibri" panose="020F0502020204030204" pitchFamily="34" charset="0"/>
              </a:rPr>
              <a:t>, </a:t>
            </a:r>
            <a:r>
              <a:rPr lang="en-US" sz="2400" kern="0" dirty="0">
                <a:solidFill>
                  <a:schemeClr val="bg1"/>
                </a:solidFill>
                <a:effectLst/>
                <a:latin typeface="Arial" panose="020B0604020202020204" pitchFamily="34" charset="0"/>
                <a:ea typeface="Calibri" panose="020F0502020204030204" pitchFamily="34" charset="0"/>
              </a:rPr>
              <a:t>whilst </a:t>
            </a:r>
            <a:r>
              <a:rPr lang="en-US" sz="2400" i="1" kern="0" dirty="0">
                <a:solidFill>
                  <a:schemeClr val="bg1"/>
                </a:solidFill>
                <a:effectLst/>
                <a:latin typeface="Arial" panose="020B0604020202020204" pitchFamily="34" charset="0"/>
                <a:ea typeface="Calibri" panose="020F0502020204030204" pitchFamily="34" charset="0"/>
              </a:rPr>
              <a:t>The New Old Testament </a:t>
            </a:r>
            <a:r>
              <a:rPr lang="en-US" sz="2400" kern="0" dirty="0">
                <a:solidFill>
                  <a:schemeClr val="bg1"/>
                </a:solidFill>
                <a:effectLst/>
                <a:latin typeface="Arial" panose="020B0604020202020204" pitchFamily="34" charset="0"/>
                <a:ea typeface="Calibri" panose="020F0502020204030204" pitchFamily="34" charset="0"/>
              </a:rPr>
              <a:t>has </a:t>
            </a:r>
            <a:r>
              <a:rPr lang="en-US" sz="2400" b="1" i="1" kern="0" dirty="0">
                <a:solidFill>
                  <a:srgbClr val="FF9933"/>
                </a:solidFill>
                <a:effectLst/>
                <a:latin typeface="Arial" panose="020B0604020202020204" pitchFamily="34" charset="0"/>
                <a:ea typeface="Calibri" panose="020F0502020204030204" pitchFamily="34" charset="0"/>
              </a:rPr>
              <a:t>leader's staff</a:t>
            </a:r>
            <a:r>
              <a:rPr lang="en-US" sz="2400" i="1" kern="0" dirty="0">
                <a:solidFill>
                  <a:schemeClr val="bg1"/>
                </a:solidFill>
                <a:effectLst/>
                <a:latin typeface="Arial" panose="020B0604020202020204" pitchFamily="34" charset="0"/>
                <a:ea typeface="Calibri" panose="020F0502020204030204" pitchFamily="34" charset="0"/>
              </a:rPr>
              <a:t>. </a:t>
            </a:r>
          </a:p>
          <a:p>
            <a:endParaRPr lang="en-US" sz="2400" i="1" kern="0" dirty="0">
              <a:solidFill>
                <a:schemeClr val="bg1"/>
              </a:solidFill>
              <a:effectLst/>
              <a:latin typeface="Arial" panose="020B0604020202020204" pitchFamily="34" charset="0"/>
              <a:ea typeface="Calibri" panose="020F0502020204030204" pitchFamily="34" charset="0"/>
            </a:endParaRPr>
          </a:p>
          <a:p>
            <a:r>
              <a:rPr lang="en-US" sz="2400" kern="0" dirty="0">
                <a:solidFill>
                  <a:schemeClr val="bg1"/>
                </a:solidFill>
                <a:effectLst/>
                <a:latin typeface="Arial" panose="020B0604020202020204" pitchFamily="34" charset="0"/>
                <a:ea typeface="Calibri" panose="020F0502020204030204" pitchFamily="34" charset="0"/>
              </a:rPr>
              <a:t>According to Strong, however, the Hebrew relates to a dispenser of law</a:t>
            </a:r>
            <a:r>
              <a:rPr lang="en-US" sz="2400" b="1" kern="0" dirty="0">
                <a:solidFill>
                  <a:srgbClr val="FF00FF"/>
                </a:solidFill>
                <a:effectLst/>
                <a:latin typeface="Arial" panose="020B0604020202020204" pitchFamily="34" charset="0"/>
                <a:ea typeface="Calibri" panose="020F0502020204030204" pitchFamily="34" charset="0"/>
              </a:rPr>
              <a:t>, the staff of which, as the insignia of his office</a:t>
            </a:r>
            <a:r>
              <a:rPr lang="en-US" sz="2400" kern="0" dirty="0">
                <a:solidFill>
                  <a:schemeClr val="bg1"/>
                </a:solidFill>
                <a:effectLst/>
                <a:latin typeface="Arial" panose="020B0604020202020204" pitchFamily="34" charset="0"/>
                <a:ea typeface="Calibri" panose="020F0502020204030204" pitchFamily="34" charset="0"/>
              </a:rPr>
              <a:t>, is described as being "between the knees" of Shiloh, the Messiah</a:t>
            </a:r>
            <a:endParaRPr lang="en-US" sz="2400" dirty="0"/>
          </a:p>
        </p:txBody>
      </p:sp>
      <p:pic>
        <p:nvPicPr>
          <p:cNvPr id="4" name="Picture 3">
            <a:extLst>
              <a:ext uri="{FF2B5EF4-FFF2-40B4-BE49-F238E27FC236}">
                <a16:creationId xmlns:a16="http://schemas.microsoft.com/office/drawing/2014/main" id="{2444F30C-C4C3-408D-1079-A3759FCE0182}"/>
              </a:ext>
            </a:extLst>
          </p:cNvPr>
          <p:cNvPicPr>
            <a:picLocks noChangeAspect="1"/>
          </p:cNvPicPr>
          <p:nvPr/>
        </p:nvPicPr>
        <p:blipFill>
          <a:blip r:embed="rId2"/>
          <a:stretch>
            <a:fillRect/>
          </a:stretch>
        </p:blipFill>
        <p:spPr>
          <a:xfrm>
            <a:off x="7303008" y="464516"/>
            <a:ext cx="4535817" cy="5712447"/>
          </a:xfrm>
          <a:prstGeom prst="rect">
            <a:avLst/>
          </a:prstGeom>
          <a:effectLst>
            <a:softEdge rad="127000"/>
          </a:effectLst>
        </p:spPr>
      </p:pic>
      <p:cxnSp>
        <p:nvCxnSpPr>
          <p:cNvPr id="6" name="Straight Arrow Connector 5">
            <a:extLst>
              <a:ext uri="{FF2B5EF4-FFF2-40B4-BE49-F238E27FC236}">
                <a16:creationId xmlns:a16="http://schemas.microsoft.com/office/drawing/2014/main" id="{904FDE7C-A614-9E6D-1A67-9AC3F39EF201}"/>
              </a:ext>
            </a:extLst>
          </p:cNvPr>
          <p:cNvCxnSpPr/>
          <p:nvPr/>
        </p:nvCxnSpPr>
        <p:spPr>
          <a:xfrm>
            <a:off x="7961376" y="2551176"/>
            <a:ext cx="877824" cy="87782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28E9E6E6-031F-39A0-8433-E53B651F2C53}"/>
              </a:ext>
            </a:extLst>
          </p:cNvPr>
          <p:cNvSpPr>
            <a:spLocks noGrp="1"/>
          </p:cNvSpPr>
          <p:nvPr>
            <p:ph type="sldNum" sz="quarter" idx="12"/>
          </p:nvPr>
        </p:nvSpPr>
        <p:spPr/>
        <p:txBody>
          <a:bodyPr/>
          <a:lstStyle/>
          <a:p>
            <a:fld id="{1E19650A-101D-4E33-A657-423DBDED8C82}" type="slidenum">
              <a:rPr lang="en-US" smtClean="0"/>
              <a:t>14</a:t>
            </a:fld>
            <a:endParaRPr lang="en-US"/>
          </a:p>
        </p:txBody>
      </p:sp>
    </p:spTree>
    <p:extLst>
      <p:ext uri="{BB962C8B-B14F-4D97-AF65-F5344CB8AC3E}">
        <p14:creationId xmlns:p14="http://schemas.microsoft.com/office/powerpoint/2010/main" val="381214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477E07-B715-11F0-CEFE-FF29A7350B2D}"/>
              </a:ext>
            </a:extLst>
          </p:cNvPr>
          <p:cNvSpPr>
            <a:spLocks noGrp="1"/>
          </p:cNvSpPr>
          <p:nvPr>
            <p:ph idx="1"/>
          </p:nvPr>
        </p:nvSpPr>
        <p:spPr>
          <a:xfrm>
            <a:off x="938784" y="523081"/>
            <a:ext cx="10515600" cy="5811838"/>
          </a:xfrm>
        </p:spPr>
        <p:txBody>
          <a:bodyPr>
            <a:normAutofit/>
          </a:bodyPr>
          <a:lstStyle/>
          <a:p>
            <a:r>
              <a:rPr lang="x-none" sz="1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"Until Shiloh come"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The Hebrew has </a:t>
            </a:r>
            <a:r>
              <a:rPr lang="x-none"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tsad ki,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"for that" which is equivalent to "because."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Brother Thomas comments: "The passage is easy enough, and teaches that the reason why the staff or sceptre shall not depart from Judah is 'because Shiloh shall come'" </a:t>
            </a:r>
            <a:r>
              <a:rPr lang="x-none"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(Herald Of The Kingdom And Age To Come,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vol. 8, p. 103).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This translation makes the verse consistent with the facts. It shows that the coming of Shiloh was necessary for the continuance of the sceptre in the hand of Judah, and the issuing of a Law from the same source.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Jacob saw not the limiting of these matters, but the perpetuity of them "for that Shiloh shall come."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His presence alone would make the prophecy possible.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prophecy is taken up by Ezekiel, who told Zedekiah, the last king to sit on David's throne: "I will overturn, overturn, overturn, it; and it shall be no more, until he comes whose right it is, and I will give it him" (Ezek. 21:27; cp. the expressions concerning Jehoichin in Jer. 22:2,30).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But who is Shiloh? The word comes from a Hebrew root signifying </a:t>
            </a:r>
            <a:r>
              <a:rPr lang="x-none"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peace, rest, tranquility. </a:t>
            </a:r>
            <a:endParaRPr lang="en-AU"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As a proper noun it can signify </a:t>
            </a:r>
            <a:r>
              <a:rPr lang="x-none"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Bringer of Peace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or </a:t>
            </a:r>
            <a:r>
              <a:rPr lang="x-none"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Tranquility. </a:t>
            </a:r>
            <a:endParaRPr lang="en-AU" sz="1400" i="1"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This title will be appropriate to the Lord at his second advent. When he appeared among men 1900 years ago, he declared: "Think not that I am come to send peace on earth; I came not to sen</a:t>
            </a:r>
            <a:r>
              <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d </a:t>
            </a:r>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peace but a sword" (Mat. 10:34).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He extended peace to his followers (Jn. 14:27), but not to the world either Jewish or Gentile.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his second advent, however, he will be revealed as the Prince of Peace (Isa. 9:6).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He will be manifested as Shiloh whose lionlike roar (Joel 3:16) will put fear into the hearts of his enemies, and establish peace in the earth (Psa. 72:3,7; 85: 8).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Jerusalem will then be established in peace, and for this the Lord's people continually pray (Psa. 122:6-7). </a:t>
            </a:r>
            <a:endParaRPr lang="en-AU" sz="1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1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Meanwhile, as Shiloh, the Lord offers "rest" to his people (Mat. 11:28-30). </a:t>
            </a:r>
            <a:endParaRPr lang="en-US" sz="14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p:txBody>
      </p:sp>
      <p:sp>
        <p:nvSpPr>
          <p:cNvPr id="2" name="Slide Number Placeholder 1">
            <a:extLst>
              <a:ext uri="{FF2B5EF4-FFF2-40B4-BE49-F238E27FC236}">
                <a16:creationId xmlns:a16="http://schemas.microsoft.com/office/drawing/2014/main" id="{16ACE3DA-855A-89BC-FAA3-21C4D53581A4}"/>
              </a:ext>
            </a:extLst>
          </p:cNvPr>
          <p:cNvSpPr>
            <a:spLocks noGrp="1"/>
          </p:cNvSpPr>
          <p:nvPr>
            <p:ph type="sldNum" sz="quarter" idx="12"/>
          </p:nvPr>
        </p:nvSpPr>
        <p:spPr/>
        <p:txBody>
          <a:bodyPr/>
          <a:lstStyle/>
          <a:p>
            <a:fld id="{1E19650A-101D-4E33-A657-423DBDED8C82}" type="slidenum">
              <a:rPr lang="en-US" smtClean="0"/>
              <a:t>15</a:t>
            </a:fld>
            <a:endParaRPr lang="en-US"/>
          </a:p>
        </p:txBody>
      </p:sp>
    </p:spTree>
    <p:extLst>
      <p:ext uri="{BB962C8B-B14F-4D97-AF65-F5344CB8AC3E}">
        <p14:creationId xmlns:p14="http://schemas.microsoft.com/office/powerpoint/2010/main" val="2903858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8800B-E293-50B6-55B2-EC2852968F81}"/>
              </a:ext>
            </a:extLst>
          </p:cNvPr>
          <p:cNvSpPr>
            <a:spLocks noGrp="1"/>
          </p:cNvSpPr>
          <p:nvPr>
            <p:ph type="title"/>
          </p:nvPr>
        </p:nvSpPr>
        <p:spPr/>
        <p:txBody>
          <a:bodyPr/>
          <a:lstStyle/>
          <a:p>
            <a:endParaRPr lang="en-US">
              <a:solidFill>
                <a:schemeClr val="bg1"/>
              </a:solidFill>
            </a:endParaRPr>
          </a:p>
        </p:txBody>
      </p:sp>
      <p:sp>
        <p:nvSpPr>
          <p:cNvPr id="3" name="Content Placeholder 2">
            <a:extLst>
              <a:ext uri="{FF2B5EF4-FFF2-40B4-BE49-F238E27FC236}">
                <a16:creationId xmlns:a16="http://schemas.microsoft.com/office/drawing/2014/main" id="{D2EFC440-5600-FC2F-E672-9EB657F43FE7}"/>
              </a:ext>
            </a:extLst>
          </p:cNvPr>
          <p:cNvSpPr>
            <a:spLocks noGrp="1"/>
          </p:cNvSpPr>
          <p:nvPr>
            <p:ph idx="1"/>
          </p:nvPr>
        </p:nvSpPr>
        <p:spPr>
          <a:xfrm>
            <a:off x="838200" y="905256"/>
            <a:ext cx="10515600" cy="5271707"/>
          </a:xfrm>
        </p:spPr>
        <p:txBody>
          <a:bodyPr>
            <a:normAutofit lnSpcReduction="10000"/>
          </a:bodyPr>
          <a:lstStyle/>
          <a:p>
            <a:r>
              <a:rPr lang="x-none" sz="24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"And unto him shall the gathering of the people be"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The word "people" is in the plural </a:t>
            </a:r>
            <a:r>
              <a:rPr lang="x-none"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amim,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and therefore relates to the peoples of the earth.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Having established his authority in the earth, and laid the foundation of peace in Jerusalem, Shiloh will extend the Kingdom of God into an empire embracing all nations (Ps. 72:11).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Moreover, they will ascend up to Jerusalem to worship before the King (Zech. 14:16; Isaiah 2:2-4; Jer. 3:17).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Hebrew is even more expressive of what shall be accomplished by the Lord as Shiloh.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It is </a:t>
            </a:r>
            <a:r>
              <a:rPr lang="x-none"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yiggarah amim, </a:t>
            </a:r>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"obedience of the nations" as rendered by </a:t>
            </a:r>
            <a:r>
              <a:rPr lang="x-none"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New Old Testament. </a:t>
            </a:r>
            <a:endParaRPr lang="en-AU" sz="2400" i="1"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 R.V. has "unto him shall the obedience of the peoples be." </a:t>
            </a:r>
            <a:endPar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endParaRPr>
          </a:p>
          <a:p>
            <a:r>
              <a:rPr lang="x-none"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He shall command and receive the respect and obedience of all peoples (Isa. 60:12)</a:t>
            </a:r>
            <a:r>
              <a:rPr lang="en-AU" sz="24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endParaRPr lang="en-US" sz="24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endParaRPr lang="en-US" sz="3600" dirty="0">
              <a:solidFill>
                <a:schemeClr val="bg1"/>
              </a:solidFill>
            </a:endParaRPr>
          </a:p>
        </p:txBody>
      </p:sp>
      <p:sp>
        <p:nvSpPr>
          <p:cNvPr id="4" name="Slide Number Placeholder 3">
            <a:extLst>
              <a:ext uri="{FF2B5EF4-FFF2-40B4-BE49-F238E27FC236}">
                <a16:creationId xmlns:a16="http://schemas.microsoft.com/office/drawing/2014/main" id="{D0AB97F7-A099-B4E0-D769-AE70BE1B0948}"/>
              </a:ext>
            </a:extLst>
          </p:cNvPr>
          <p:cNvSpPr>
            <a:spLocks noGrp="1"/>
          </p:cNvSpPr>
          <p:nvPr>
            <p:ph type="sldNum" sz="quarter" idx="12"/>
          </p:nvPr>
        </p:nvSpPr>
        <p:spPr/>
        <p:txBody>
          <a:bodyPr/>
          <a:lstStyle/>
          <a:p>
            <a:fld id="{1E19650A-101D-4E33-A657-423DBDED8C82}" type="slidenum">
              <a:rPr lang="en-US" smtClean="0"/>
              <a:t>16</a:t>
            </a:fld>
            <a:endParaRPr lang="en-US"/>
          </a:p>
        </p:txBody>
      </p:sp>
    </p:spTree>
    <p:extLst>
      <p:ext uri="{BB962C8B-B14F-4D97-AF65-F5344CB8AC3E}">
        <p14:creationId xmlns:p14="http://schemas.microsoft.com/office/powerpoint/2010/main" val="1093585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532C1-9D6B-8B36-6E9E-8D17D1ADBD58}"/>
              </a:ext>
            </a:extLst>
          </p:cNvPr>
          <p:cNvSpPr>
            <a:spLocks noGrp="1"/>
          </p:cNvSpPr>
          <p:nvPr>
            <p:ph type="title"/>
          </p:nvPr>
        </p:nvSpPr>
        <p:spPr/>
        <p:txBody>
          <a:bodyPr/>
          <a:lstStyle/>
          <a:p>
            <a:endParaRPr lang="en-US">
              <a:solidFill>
                <a:schemeClr val="bg1"/>
              </a:solidFill>
            </a:endParaRPr>
          </a:p>
        </p:txBody>
      </p:sp>
      <p:sp>
        <p:nvSpPr>
          <p:cNvPr id="3" name="Content Placeholder 2">
            <a:extLst>
              <a:ext uri="{FF2B5EF4-FFF2-40B4-BE49-F238E27FC236}">
                <a16:creationId xmlns:a16="http://schemas.microsoft.com/office/drawing/2014/main" id="{DB45430A-DBE0-7A16-019E-803116CFF484}"/>
              </a:ext>
            </a:extLst>
          </p:cNvPr>
          <p:cNvSpPr>
            <a:spLocks noGrp="1"/>
          </p:cNvSpPr>
          <p:nvPr>
            <p:ph idx="1"/>
          </p:nvPr>
        </p:nvSpPr>
        <p:spPr>
          <a:xfrm>
            <a:off x="838200" y="137160"/>
            <a:ext cx="10515600" cy="6720840"/>
          </a:xfrm>
        </p:spPr>
        <p:txBody>
          <a:bodyPr>
            <a:normAutofit/>
          </a:bodyPr>
          <a:lstStyle/>
          <a:p>
            <a:r>
              <a:rPr lang="en-AU" dirty="0">
                <a:solidFill>
                  <a:schemeClr val="bg1"/>
                </a:solidFill>
              </a:rPr>
              <a:t>Yahweh was Israel’s king from the foundation of their nation</a:t>
            </a:r>
          </a:p>
          <a:p>
            <a:r>
              <a:rPr lang="en-AU" dirty="0">
                <a:solidFill>
                  <a:schemeClr val="bg1"/>
                </a:solidFill>
              </a:rPr>
              <a:t>Only after the divinely appointed </a:t>
            </a:r>
            <a:r>
              <a:rPr lang="en-AU" b="1" i="1" dirty="0">
                <a:solidFill>
                  <a:srgbClr val="FFFF00"/>
                </a:solidFill>
              </a:rPr>
              <a:t>Mediatorial Institution</a:t>
            </a:r>
            <a:r>
              <a:rPr lang="en-AU" dirty="0">
                <a:solidFill>
                  <a:schemeClr val="bg1"/>
                </a:solidFill>
              </a:rPr>
              <a:t> had corrupted did the people rise up and demand a monarch </a:t>
            </a:r>
            <a:r>
              <a:rPr lang="en-AU" b="1" u="sng" dirty="0">
                <a:solidFill>
                  <a:srgbClr val="FF0000"/>
                </a:solidFill>
              </a:rPr>
              <a:t>“like all the nations”</a:t>
            </a:r>
            <a:r>
              <a:rPr lang="en-AU" dirty="0">
                <a:solidFill>
                  <a:schemeClr val="bg1"/>
                </a:solidFill>
              </a:rPr>
              <a:t> to lead them.</a:t>
            </a:r>
          </a:p>
          <a:p>
            <a:endParaRPr lang="en-AU" dirty="0">
              <a:solidFill>
                <a:schemeClr val="bg1"/>
              </a:solidFill>
            </a:endParaRPr>
          </a:p>
          <a:p>
            <a:endParaRPr lang="en-AU" dirty="0">
              <a:solidFill>
                <a:schemeClr val="bg1"/>
              </a:solidFill>
            </a:endParaRPr>
          </a:p>
          <a:p>
            <a:endParaRPr lang="en-AU" dirty="0">
              <a:solidFill>
                <a:schemeClr val="bg1"/>
              </a:solidFill>
            </a:endParaRPr>
          </a:p>
          <a:p>
            <a:endParaRPr lang="en-AU" dirty="0">
              <a:solidFill>
                <a:schemeClr val="bg1"/>
              </a:solidFill>
            </a:endParaRPr>
          </a:p>
          <a:p>
            <a:endParaRPr lang="en-AU" dirty="0">
              <a:solidFill>
                <a:schemeClr val="bg1"/>
              </a:solidFill>
            </a:endParaRPr>
          </a:p>
          <a:p>
            <a:endParaRPr lang="en-AU" dirty="0">
              <a:solidFill>
                <a:schemeClr val="bg1"/>
              </a:solidFill>
            </a:endParaRPr>
          </a:p>
          <a:p>
            <a:endParaRPr lang="en-AU" dirty="0">
              <a:solidFill>
                <a:schemeClr val="bg1"/>
              </a:solidFill>
            </a:endParaRPr>
          </a:p>
          <a:p>
            <a:endParaRPr lang="en-AU" dirty="0">
              <a:solidFill>
                <a:schemeClr val="bg1"/>
              </a:solidFill>
            </a:endParaRPr>
          </a:p>
          <a:p>
            <a:endParaRPr lang="en-US" dirty="0">
              <a:solidFill>
                <a:schemeClr val="bg1"/>
              </a:solidFill>
            </a:endParaRPr>
          </a:p>
        </p:txBody>
      </p:sp>
      <p:sp>
        <p:nvSpPr>
          <p:cNvPr id="8" name="TextBox 7">
            <a:extLst>
              <a:ext uri="{FF2B5EF4-FFF2-40B4-BE49-F238E27FC236}">
                <a16:creationId xmlns:a16="http://schemas.microsoft.com/office/drawing/2014/main" id="{B48DAB9C-D268-8FE6-140D-2AC890BA6E6E}"/>
              </a:ext>
            </a:extLst>
          </p:cNvPr>
          <p:cNvSpPr txBox="1"/>
          <p:nvPr/>
        </p:nvSpPr>
        <p:spPr>
          <a:xfrm>
            <a:off x="2365248" y="5811298"/>
            <a:ext cx="9537192" cy="954107"/>
          </a:xfrm>
          <a:prstGeom prst="rect">
            <a:avLst/>
          </a:prstGeom>
          <a:noFill/>
        </p:spPr>
        <p:txBody>
          <a:bodyPr wrap="square">
            <a:spAutoFit/>
          </a:bodyPr>
          <a:lstStyle/>
          <a:p>
            <a:r>
              <a:rPr lang="en-AU" sz="2800" b="1" dirty="0">
                <a:solidFill>
                  <a:schemeClr val="bg1"/>
                </a:solidFill>
              </a:rPr>
              <a:t>So God granted it to them with warnings of the consequences! (1 Sam. 8:10-22)</a:t>
            </a:r>
          </a:p>
        </p:txBody>
      </p:sp>
      <p:grpSp>
        <p:nvGrpSpPr>
          <p:cNvPr id="10" name="Group 9">
            <a:extLst>
              <a:ext uri="{FF2B5EF4-FFF2-40B4-BE49-F238E27FC236}">
                <a16:creationId xmlns:a16="http://schemas.microsoft.com/office/drawing/2014/main" id="{17F6D5F2-5D27-41A3-53F0-C0632EA72B47}"/>
              </a:ext>
            </a:extLst>
          </p:cNvPr>
          <p:cNvGrpSpPr/>
          <p:nvPr/>
        </p:nvGrpSpPr>
        <p:grpSpPr>
          <a:xfrm>
            <a:off x="838200" y="1655854"/>
            <a:ext cx="10731627" cy="3980990"/>
            <a:chOff x="838200" y="1655854"/>
            <a:chExt cx="10731627" cy="3980990"/>
          </a:xfrm>
        </p:grpSpPr>
        <p:pic>
          <p:nvPicPr>
            <p:cNvPr id="4" name="Picture 3">
              <a:extLst>
                <a:ext uri="{FF2B5EF4-FFF2-40B4-BE49-F238E27FC236}">
                  <a16:creationId xmlns:a16="http://schemas.microsoft.com/office/drawing/2014/main" id="{6B7BF589-AD8D-D26E-A5D8-C17EC1049895}"/>
                </a:ext>
              </a:extLst>
            </p:cNvPr>
            <p:cNvPicPr>
              <a:picLocks noChangeAspect="1"/>
            </p:cNvPicPr>
            <p:nvPr/>
          </p:nvPicPr>
          <p:blipFill>
            <a:blip r:embed="rId2"/>
            <a:stretch>
              <a:fillRect/>
            </a:stretch>
          </p:blipFill>
          <p:spPr>
            <a:xfrm>
              <a:off x="5602605" y="1655854"/>
              <a:ext cx="5967222" cy="39809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Speech Bubble: Oval 8">
              <a:extLst>
                <a:ext uri="{FF2B5EF4-FFF2-40B4-BE49-F238E27FC236}">
                  <a16:creationId xmlns:a16="http://schemas.microsoft.com/office/drawing/2014/main" id="{82082F16-F3C6-F5DD-5B8C-B8FDF47327AF}"/>
                </a:ext>
              </a:extLst>
            </p:cNvPr>
            <p:cNvSpPr/>
            <p:nvPr/>
          </p:nvSpPr>
          <p:spPr>
            <a:xfrm>
              <a:off x="838200" y="2038300"/>
              <a:ext cx="4928616" cy="3485451"/>
            </a:xfrm>
            <a:prstGeom prst="wedgeEllipseCallout">
              <a:avLst>
                <a:gd name="adj1" fmla="val 76191"/>
                <a:gd name="adj2" fmla="val 60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b="1" i="1" dirty="0">
                  <a:solidFill>
                    <a:schemeClr val="bg1"/>
                  </a:solidFill>
                </a:rPr>
                <a:t>REALLY</a:t>
              </a:r>
              <a:r>
                <a:rPr lang="en-AU" sz="2800" b="1" dirty="0">
                  <a:solidFill>
                    <a:schemeClr val="bg1"/>
                  </a:solidFill>
                </a:rPr>
                <a:t>?? The nation that already had the GREATEST king possible wanted what they thought would be an “UPGRADE?”</a:t>
              </a:r>
            </a:p>
          </p:txBody>
        </p:sp>
      </p:grpSp>
      <p:sp>
        <p:nvSpPr>
          <p:cNvPr id="5" name="Slide Number Placeholder 4">
            <a:extLst>
              <a:ext uri="{FF2B5EF4-FFF2-40B4-BE49-F238E27FC236}">
                <a16:creationId xmlns:a16="http://schemas.microsoft.com/office/drawing/2014/main" id="{DB44815D-5040-45C4-D9FF-00A96F4797C2}"/>
              </a:ext>
            </a:extLst>
          </p:cNvPr>
          <p:cNvSpPr>
            <a:spLocks noGrp="1"/>
          </p:cNvSpPr>
          <p:nvPr>
            <p:ph type="sldNum" sz="quarter" idx="12"/>
          </p:nvPr>
        </p:nvSpPr>
        <p:spPr/>
        <p:txBody>
          <a:bodyPr/>
          <a:lstStyle/>
          <a:p>
            <a:fld id="{1E19650A-101D-4E33-A657-423DBDED8C82}" type="slidenum">
              <a:rPr lang="en-US" smtClean="0"/>
              <a:t>17</a:t>
            </a:fld>
            <a:endParaRPr lang="en-US"/>
          </a:p>
        </p:txBody>
      </p:sp>
    </p:spTree>
    <p:extLst>
      <p:ext uri="{BB962C8B-B14F-4D97-AF65-F5344CB8AC3E}">
        <p14:creationId xmlns:p14="http://schemas.microsoft.com/office/powerpoint/2010/main" val="379785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2C037-C398-ACEC-2BDD-CC146F1697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4360173-1A50-1AEF-7F0B-60E0235426BB}"/>
              </a:ext>
            </a:extLst>
          </p:cNvPr>
          <p:cNvSpPr>
            <a:spLocks noGrp="1"/>
          </p:cNvSpPr>
          <p:nvPr>
            <p:ph idx="1"/>
          </p:nvPr>
        </p:nvSpPr>
        <p:spPr>
          <a:xfrm>
            <a:off x="938784" y="1027906"/>
            <a:ext cx="10515600" cy="4351338"/>
          </a:xfrm>
        </p:spPr>
        <p:txBody>
          <a:bodyPr>
            <a:normAutofit fontScale="92500" lnSpcReduction="20000"/>
          </a:bodyPr>
          <a:lstStyle/>
          <a:p>
            <a:r>
              <a:rPr lang="en-AU" sz="3600" dirty="0">
                <a:solidFill>
                  <a:srgbClr val="66FFFF"/>
                </a:solidFill>
                <a:latin typeface="Amasis MT Pro" panose="02040504050005020304" pitchFamily="18" charset="0"/>
              </a:rPr>
              <a:t>And the basis of their standards for choosing a </a:t>
            </a:r>
            <a:r>
              <a:rPr lang="en-AU" sz="3600" b="1" u="sng" dirty="0">
                <a:solidFill>
                  <a:srgbClr val="FFFF00"/>
                </a:solidFill>
                <a:latin typeface="Amasis MT Pro" panose="02040504050005020304" pitchFamily="18" charset="0"/>
              </a:rPr>
              <a:t>“BETTER KING”</a:t>
            </a:r>
            <a:r>
              <a:rPr lang="en-AU" sz="3600" dirty="0">
                <a:solidFill>
                  <a:srgbClr val="66FFFF"/>
                </a:solidFill>
                <a:latin typeface="Amasis MT Pro" panose="02040504050005020304" pitchFamily="18" charset="0"/>
              </a:rPr>
              <a:t> was to observe how all of those other  nations were doing it and get themselves one of </a:t>
            </a:r>
            <a:r>
              <a:rPr lang="en-AU" sz="3600" b="1" dirty="0">
                <a:solidFill>
                  <a:srgbClr val="66FFFF"/>
                </a:solidFill>
                <a:latin typeface="Amasis MT Pro" panose="02040504050005020304" pitchFamily="18" charset="0"/>
              </a:rPr>
              <a:t>THOSE KINDS OF KINGS!!</a:t>
            </a:r>
          </a:p>
          <a:p>
            <a:endParaRPr lang="en-AU" sz="3600" b="1" dirty="0">
              <a:solidFill>
                <a:srgbClr val="66FFFF"/>
              </a:solidFill>
              <a:latin typeface="Amasis MT Pro" panose="02040504050005020304" pitchFamily="18" charset="0"/>
            </a:endParaRPr>
          </a:p>
          <a:p>
            <a:r>
              <a:rPr lang="en-AU" sz="3600" b="1" dirty="0">
                <a:solidFill>
                  <a:srgbClr val="FFFF00"/>
                </a:solidFill>
                <a:latin typeface="Amasis MT Pro" panose="02040504050005020304" pitchFamily="18" charset="0"/>
              </a:rPr>
              <a:t>Let me know how that works out for you, Israel!</a:t>
            </a:r>
          </a:p>
          <a:p>
            <a:endParaRPr lang="en-AU" sz="3600" b="1" dirty="0">
              <a:solidFill>
                <a:srgbClr val="66FFFF"/>
              </a:solidFill>
              <a:latin typeface="Amasis MT Pro" panose="02040504050005020304" pitchFamily="18" charset="0"/>
            </a:endParaRPr>
          </a:p>
          <a:p>
            <a:r>
              <a:rPr lang="en-AU" sz="3600" b="1" dirty="0">
                <a:solidFill>
                  <a:srgbClr val="66FFFF"/>
                </a:solidFill>
                <a:latin typeface="Amasis MT Pro" panose="02040504050005020304" pitchFamily="18" charset="0"/>
              </a:rPr>
              <a:t>Maybe one like a past family member that’s had some success in leading men…like, </a:t>
            </a:r>
            <a:r>
              <a:rPr lang="en-AU" sz="3600" b="1" dirty="0" err="1">
                <a:solidFill>
                  <a:srgbClr val="66FFFF"/>
                </a:solidFill>
                <a:latin typeface="Amasis MT Pro" panose="02040504050005020304" pitchFamily="18" charset="0"/>
              </a:rPr>
              <a:t>uhh</a:t>
            </a:r>
            <a:r>
              <a:rPr lang="en-AU" sz="3600" b="1" dirty="0">
                <a:solidFill>
                  <a:srgbClr val="66FFFF"/>
                </a:solidFill>
                <a:latin typeface="Amasis MT Pro" panose="02040504050005020304" pitchFamily="18" charset="0"/>
              </a:rPr>
              <a:t>…maybe ESAU?</a:t>
            </a:r>
            <a:endParaRPr lang="en-US" sz="3600" b="1" dirty="0">
              <a:solidFill>
                <a:srgbClr val="66FFFF"/>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097625F4-07F4-6C13-9D48-C433D2C674BB}"/>
              </a:ext>
            </a:extLst>
          </p:cNvPr>
          <p:cNvSpPr>
            <a:spLocks noGrp="1"/>
          </p:cNvSpPr>
          <p:nvPr>
            <p:ph type="sldNum" sz="quarter" idx="12"/>
          </p:nvPr>
        </p:nvSpPr>
        <p:spPr/>
        <p:txBody>
          <a:bodyPr/>
          <a:lstStyle/>
          <a:p>
            <a:fld id="{1E19650A-101D-4E33-A657-423DBDED8C82}" type="slidenum">
              <a:rPr lang="en-US" smtClean="0"/>
              <a:t>18</a:t>
            </a:fld>
            <a:endParaRPr lang="en-US"/>
          </a:p>
        </p:txBody>
      </p:sp>
    </p:spTree>
    <p:extLst>
      <p:ext uri="{BB962C8B-B14F-4D97-AF65-F5344CB8AC3E}">
        <p14:creationId xmlns:p14="http://schemas.microsoft.com/office/powerpoint/2010/main" val="236705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E9B6C2-DCAC-4771-354D-83831D46E183}"/>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48B15E8-7E86-89FE-13E9-54CE3047E884}"/>
              </a:ext>
            </a:extLst>
          </p:cNvPr>
          <p:cNvSpPr>
            <a:spLocks noGrp="1"/>
          </p:cNvSpPr>
          <p:nvPr>
            <p:ph type="title"/>
          </p:nvPr>
        </p:nvSpPr>
        <p:spPr>
          <a:xfrm>
            <a:off x="838200" y="905256"/>
            <a:ext cx="10515600" cy="886651"/>
          </a:xfrm>
        </p:spPr>
        <p:txBody>
          <a:bodyPr>
            <a:normAutofit/>
          </a:bodyPr>
          <a:lstStyle/>
          <a:p>
            <a:r>
              <a:rPr lang="en-US" sz="2800" b="1" i="0" u="none" strike="noStrike" baseline="0" dirty="0">
                <a:solidFill>
                  <a:schemeClr val="bg1"/>
                </a:solidFill>
                <a:latin typeface="Verdana" panose="020B0604030504040204" pitchFamily="34" charset="0"/>
              </a:rPr>
              <a:t>Gen 36:1  </a:t>
            </a:r>
            <a:r>
              <a:rPr lang="en-US" sz="2800" b="0" i="0" u="none" strike="noStrike" baseline="0" dirty="0">
                <a:solidFill>
                  <a:schemeClr val="bg1"/>
                </a:solidFill>
                <a:latin typeface="Verdana" panose="020B0604030504040204" pitchFamily="34" charset="0"/>
              </a:rPr>
              <a:t>Now these </a:t>
            </a:r>
            <a:r>
              <a:rPr lang="en-US" sz="2800" b="0" i="1" u="none" strike="noStrike" baseline="0" dirty="0">
                <a:solidFill>
                  <a:schemeClr val="bg1"/>
                </a:solidFill>
                <a:latin typeface="Verdana" panose="020B0604030504040204" pitchFamily="34" charset="0"/>
              </a:rPr>
              <a:t>are</a:t>
            </a:r>
            <a:r>
              <a:rPr lang="en-US" sz="2800" b="0" i="0" u="none" strike="noStrike" baseline="0" dirty="0">
                <a:solidFill>
                  <a:schemeClr val="bg1"/>
                </a:solidFill>
                <a:latin typeface="Verdana" panose="020B0604030504040204" pitchFamily="34" charset="0"/>
              </a:rPr>
              <a:t> the generations of Esau, who </a:t>
            </a:r>
            <a:r>
              <a:rPr lang="en-US" sz="2800" b="0" i="1" u="none" strike="noStrike" baseline="0" dirty="0">
                <a:solidFill>
                  <a:schemeClr val="bg1"/>
                </a:solidFill>
                <a:latin typeface="Verdana" panose="020B0604030504040204" pitchFamily="34" charset="0"/>
              </a:rPr>
              <a:t>is</a:t>
            </a:r>
            <a:r>
              <a:rPr lang="en-US" sz="2800" b="0" i="0" u="none" strike="noStrike" baseline="0" dirty="0">
                <a:solidFill>
                  <a:schemeClr val="bg1"/>
                </a:solidFill>
                <a:latin typeface="Verdana" panose="020B0604030504040204" pitchFamily="34" charset="0"/>
              </a:rPr>
              <a:t> Edom. </a:t>
            </a:r>
            <a:endParaRPr lang="en-US" sz="6000" dirty="0">
              <a:solidFill>
                <a:schemeClr val="bg1"/>
              </a:solidFill>
            </a:endParaRPr>
          </a:p>
        </p:txBody>
      </p:sp>
      <p:sp>
        <p:nvSpPr>
          <p:cNvPr id="3" name="Content Placeholder 2">
            <a:extLst>
              <a:ext uri="{FF2B5EF4-FFF2-40B4-BE49-F238E27FC236}">
                <a16:creationId xmlns:a16="http://schemas.microsoft.com/office/drawing/2014/main" id="{51118D76-E5EE-EFE2-E112-33CA71B8AF2D}"/>
              </a:ext>
            </a:extLst>
          </p:cNvPr>
          <p:cNvSpPr>
            <a:spLocks noGrp="1"/>
          </p:cNvSpPr>
          <p:nvPr>
            <p:ph idx="1"/>
          </p:nvPr>
        </p:nvSpPr>
        <p:spPr>
          <a:xfrm>
            <a:off x="838200" y="1892808"/>
            <a:ext cx="10515600" cy="1097280"/>
          </a:xfrm>
        </p:spPr>
        <p:txBody>
          <a:bodyPr>
            <a:normAutofit/>
          </a:bodyPr>
          <a:lstStyle/>
          <a:p>
            <a:pPr marL="0" indent="0">
              <a:buNone/>
            </a:pPr>
            <a:r>
              <a:rPr lang="en-US" sz="2400" b="1" i="0" u="none" strike="noStrike" baseline="0" dirty="0">
                <a:solidFill>
                  <a:schemeClr val="bg1"/>
                </a:solidFill>
                <a:latin typeface="Verdana" panose="020B0604030504040204" pitchFamily="34" charset="0"/>
              </a:rPr>
              <a:t>Gen 36:31</a:t>
            </a:r>
            <a:r>
              <a:rPr lang="en-US" sz="2400" b="0" i="0" u="none" strike="noStrike" baseline="0" dirty="0">
                <a:solidFill>
                  <a:schemeClr val="bg1"/>
                </a:solidFill>
                <a:latin typeface="Verdana" panose="020B0604030504040204" pitchFamily="34" charset="0"/>
              </a:rPr>
              <a:t>  And these </a:t>
            </a:r>
            <a:r>
              <a:rPr lang="en-US" sz="2400" b="0" i="1" u="none" strike="noStrike" baseline="0" dirty="0">
                <a:solidFill>
                  <a:schemeClr val="bg1"/>
                </a:solidFill>
                <a:latin typeface="Verdana" panose="020B0604030504040204" pitchFamily="34" charset="0"/>
              </a:rPr>
              <a:t>are</a:t>
            </a:r>
            <a:r>
              <a:rPr lang="en-US" sz="2400" b="0" i="0" u="none" strike="noStrike" baseline="0" dirty="0">
                <a:solidFill>
                  <a:schemeClr val="bg1"/>
                </a:solidFill>
                <a:latin typeface="Verdana" panose="020B0604030504040204" pitchFamily="34" charset="0"/>
              </a:rPr>
              <a:t> the </a:t>
            </a:r>
            <a:r>
              <a:rPr lang="en-US" sz="2400" b="1" i="0" u="sng" strike="noStrike" baseline="0" dirty="0">
                <a:solidFill>
                  <a:srgbClr val="FFFF00"/>
                </a:solidFill>
                <a:latin typeface="Verdana" panose="020B0604030504040204" pitchFamily="34" charset="0"/>
              </a:rPr>
              <a:t>kings</a:t>
            </a:r>
            <a:r>
              <a:rPr lang="en-US" sz="2400" b="1" i="0" u="sng" strike="noStrike" baseline="30000" dirty="0">
                <a:solidFill>
                  <a:schemeClr val="bg1"/>
                </a:solidFill>
                <a:latin typeface="Verdana" panose="020B0604030504040204" pitchFamily="34" charset="0"/>
              </a:rPr>
              <a:t>H4428</a:t>
            </a:r>
            <a:r>
              <a:rPr lang="en-US" sz="2400" b="0" i="0" u="none" strike="noStrike" baseline="0" dirty="0">
                <a:solidFill>
                  <a:schemeClr val="bg1"/>
                </a:solidFill>
                <a:latin typeface="Verdana" panose="020B0604030504040204" pitchFamily="34" charset="0"/>
              </a:rPr>
              <a:t> that </a:t>
            </a:r>
            <a:r>
              <a:rPr lang="en-US" sz="2400" b="1" i="0" u="sng" strike="noStrike" baseline="0" dirty="0">
                <a:solidFill>
                  <a:srgbClr val="FF0000"/>
                </a:solidFill>
                <a:latin typeface="Verdana" panose="020B0604030504040204" pitchFamily="34" charset="0"/>
              </a:rPr>
              <a:t>reigned</a:t>
            </a:r>
            <a:r>
              <a:rPr lang="en-US" sz="2400" b="1" i="0" u="sng" strike="noStrike" baseline="30000" dirty="0">
                <a:solidFill>
                  <a:schemeClr val="bg1"/>
                </a:solidFill>
                <a:latin typeface="Verdana" panose="020B0604030504040204" pitchFamily="34" charset="0"/>
              </a:rPr>
              <a:t>H4427</a:t>
            </a:r>
            <a:r>
              <a:rPr lang="en-US" sz="2400" b="0" i="0" u="none" strike="noStrike" baseline="0" dirty="0">
                <a:solidFill>
                  <a:schemeClr val="bg1"/>
                </a:solidFill>
                <a:latin typeface="Verdana" panose="020B0604030504040204" pitchFamily="34" charset="0"/>
              </a:rPr>
              <a:t> in the land of Edom, before there </a:t>
            </a:r>
            <a:r>
              <a:rPr lang="en-US" sz="2400" b="1" i="0" u="sng" strike="noStrike" baseline="0" dirty="0">
                <a:solidFill>
                  <a:srgbClr val="FF0000"/>
                </a:solidFill>
                <a:latin typeface="Verdana" panose="020B0604030504040204" pitchFamily="34" charset="0"/>
              </a:rPr>
              <a:t>reigned</a:t>
            </a:r>
            <a:r>
              <a:rPr lang="en-US" sz="2400" b="1" i="0" u="sng" strike="noStrike" baseline="30000" dirty="0">
                <a:solidFill>
                  <a:schemeClr val="bg1"/>
                </a:solidFill>
                <a:latin typeface="Verdana" panose="020B0604030504040204" pitchFamily="34" charset="0"/>
              </a:rPr>
              <a:t>H4427</a:t>
            </a:r>
            <a:r>
              <a:rPr lang="en-US" sz="2400" b="0" i="0" u="none" strike="noStrike" baseline="0" dirty="0">
                <a:solidFill>
                  <a:schemeClr val="bg1"/>
                </a:solidFill>
                <a:latin typeface="Verdana" panose="020B0604030504040204" pitchFamily="34" charset="0"/>
              </a:rPr>
              <a:t> any </a:t>
            </a:r>
            <a:r>
              <a:rPr lang="en-US" sz="2400" b="1" i="0" u="sng" strike="noStrike" baseline="0" dirty="0">
                <a:solidFill>
                  <a:srgbClr val="FFFF00"/>
                </a:solidFill>
                <a:latin typeface="Verdana" panose="020B0604030504040204" pitchFamily="34" charset="0"/>
              </a:rPr>
              <a:t>king</a:t>
            </a:r>
            <a:r>
              <a:rPr lang="en-US" sz="2400" b="1" i="0" u="sng" strike="noStrike" baseline="30000" dirty="0">
                <a:solidFill>
                  <a:schemeClr val="bg1"/>
                </a:solidFill>
                <a:latin typeface="Verdana" panose="020B0604030504040204" pitchFamily="34" charset="0"/>
              </a:rPr>
              <a:t>H4428</a:t>
            </a:r>
            <a:r>
              <a:rPr lang="en-US" sz="2400" b="0" i="0" u="none" strike="noStrike" baseline="0" dirty="0">
                <a:solidFill>
                  <a:schemeClr val="bg1"/>
                </a:solidFill>
                <a:latin typeface="Verdana" panose="020B0604030504040204" pitchFamily="34" charset="0"/>
              </a:rPr>
              <a:t> over the children of Israel. </a:t>
            </a:r>
            <a:endParaRPr lang="en-US" sz="3600" dirty="0">
              <a:solidFill>
                <a:schemeClr val="bg1"/>
              </a:solidFill>
            </a:endParaRPr>
          </a:p>
        </p:txBody>
      </p:sp>
      <p:pic>
        <p:nvPicPr>
          <p:cNvPr id="4" name="Picture 3">
            <a:extLst>
              <a:ext uri="{FF2B5EF4-FFF2-40B4-BE49-F238E27FC236}">
                <a16:creationId xmlns:a16="http://schemas.microsoft.com/office/drawing/2014/main" id="{FE79E436-EE8A-4152-7BEE-0774BB44AA53}"/>
              </a:ext>
            </a:extLst>
          </p:cNvPr>
          <p:cNvPicPr>
            <a:picLocks noChangeAspect="1"/>
          </p:cNvPicPr>
          <p:nvPr/>
        </p:nvPicPr>
        <p:blipFill>
          <a:blip r:embed="rId4">
            <a:alphaModFix/>
          </a:blip>
          <a:stretch>
            <a:fillRect/>
          </a:stretch>
        </p:blipFill>
        <p:spPr>
          <a:xfrm>
            <a:off x="3901440" y="2441448"/>
            <a:ext cx="4169664" cy="4169664"/>
          </a:xfrm>
          <a:prstGeom prst="rect">
            <a:avLst/>
          </a:prstGeom>
          <a:effectLst>
            <a:softEdge rad="317500"/>
          </a:effectLst>
        </p:spPr>
      </p:pic>
      <p:sp>
        <p:nvSpPr>
          <p:cNvPr id="6" name="TextBox 5">
            <a:extLst>
              <a:ext uri="{FF2B5EF4-FFF2-40B4-BE49-F238E27FC236}">
                <a16:creationId xmlns:a16="http://schemas.microsoft.com/office/drawing/2014/main" id="{37F60B1D-E85E-828F-679E-0F6F8FBBA58F}"/>
              </a:ext>
            </a:extLst>
          </p:cNvPr>
          <p:cNvSpPr txBox="1"/>
          <p:nvPr/>
        </p:nvSpPr>
        <p:spPr>
          <a:xfrm>
            <a:off x="719328" y="5644378"/>
            <a:ext cx="10963656" cy="954107"/>
          </a:xfrm>
          <a:prstGeom prst="rect">
            <a:avLst/>
          </a:prstGeom>
          <a:noFill/>
        </p:spPr>
        <p:txBody>
          <a:bodyPr wrap="square" rtlCol="0">
            <a:spAutoFit/>
          </a:bodyPr>
          <a:lstStyle/>
          <a:p>
            <a:r>
              <a:rPr lang="en-AU" sz="2800" b="1" dirty="0">
                <a:solidFill>
                  <a:srgbClr val="FFFF00"/>
                </a:solidFill>
                <a:latin typeface="Amasis MT Pro" panose="02040504050005020304" pitchFamily="18" charset="0"/>
              </a:rPr>
              <a:t>Or, perhaps a king  like one that…from our collective, intelligent POV, rules over men in the nations of our enemies? </a:t>
            </a:r>
            <a:endParaRPr lang="en-US" sz="2800" b="1" dirty="0">
              <a:solidFill>
                <a:srgbClr val="FFFF00"/>
              </a:solidFill>
              <a:latin typeface="Amasis MT Pro" panose="02040504050005020304" pitchFamily="18" charset="0"/>
            </a:endParaRPr>
          </a:p>
        </p:txBody>
      </p:sp>
      <p:sp>
        <p:nvSpPr>
          <p:cNvPr id="7" name="Slide Number Placeholder 6">
            <a:extLst>
              <a:ext uri="{FF2B5EF4-FFF2-40B4-BE49-F238E27FC236}">
                <a16:creationId xmlns:a16="http://schemas.microsoft.com/office/drawing/2014/main" id="{1AF33C5E-3630-220B-86C1-F0FDDFEB9100}"/>
              </a:ext>
            </a:extLst>
          </p:cNvPr>
          <p:cNvSpPr>
            <a:spLocks noGrp="1"/>
          </p:cNvSpPr>
          <p:nvPr>
            <p:ph type="sldNum" sz="quarter" idx="12"/>
          </p:nvPr>
        </p:nvSpPr>
        <p:spPr/>
        <p:txBody>
          <a:bodyPr/>
          <a:lstStyle/>
          <a:p>
            <a:fld id="{1E19650A-101D-4E33-A657-423DBDED8C82}" type="slidenum">
              <a:rPr lang="en-US" smtClean="0"/>
              <a:t>19</a:t>
            </a:fld>
            <a:endParaRPr lang="en-US"/>
          </a:p>
        </p:txBody>
      </p:sp>
    </p:spTree>
    <p:extLst>
      <p:ext uri="{BB962C8B-B14F-4D97-AF65-F5344CB8AC3E}">
        <p14:creationId xmlns:p14="http://schemas.microsoft.com/office/powerpoint/2010/main" val="337680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0BE1B-4078-D119-D557-95567DF0766E}"/>
              </a:ext>
            </a:extLst>
          </p:cNvPr>
          <p:cNvSpPr>
            <a:spLocks noGrp="1"/>
          </p:cNvSpPr>
          <p:nvPr>
            <p:ph type="title"/>
          </p:nvPr>
        </p:nvSpPr>
        <p:spPr/>
        <p:txBody>
          <a:bodyPr/>
          <a:lstStyle/>
          <a:p>
            <a:endParaRPr lang="en-US"/>
          </a:p>
        </p:txBody>
      </p:sp>
      <p:pic>
        <p:nvPicPr>
          <p:cNvPr id="4" name="Back to your regularly scheduled program">
            <a:hlinkClick r:id="" action="ppaction://media"/>
            <a:extLst>
              <a:ext uri="{FF2B5EF4-FFF2-40B4-BE49-F238E27FC236}">
                <a16:creationId xmlns:a16="http://schemas.microsoft.com/office/drawing/2014/main" id="{A88AAD7E-32F3-2F3C-147A-4925788F064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0315" y="0"/>
            <a:ext cx="12632629" cy="6858000"/>
          </a:xfrm>
        </p:spPr>
      </p:pic>
      <p:sp>
        <p:nvSpPr>
          <p:cNvPr id="5" name="Title 1">
            <a:extLst>
              <a:ext uri="{FF2B5EF4-FFF2-40B4-BE49-F238E27FC236}">
                <a16:creationId xmlns:a16="http://schemas.microsoft.com/office/drawing/2014/main" id="{3CB036FE-7E39-6DDC-8218-2BBBA93A7F0F}"/>
              </a:ext>
            </a:extLst>
          </p:cNvPr>
          <p:cNvSpPr txBox="1">
            <a:spLocks/>
          </p:cNvSpPr>
          <p:nvPr/>
        </p:nvSpPr>
        <p:spPr>
          <a:xfrm>
            <a:off x="863455" y="74113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800" b="1" dirty="0">
                <a:solidFill>
                  <a:srgbClr val="FFFF00"/>
                </a:solidFill>
                <a:effectLst>
                  <a:outerShdw blurRad="38100" dist="38100" dir="2700000" algn="tl">
                    <a:srgbClr val="000000">
                      <a:alpha val="43137"/>
                    </a:srgbClr>
                  </a:outerShdw>
                </a:effectLst>
              </a:rPr>
              <a:t>“We pause this program for station identification…”</a:t>
            </a:r>
            <a:endParaRPr lang="en-US" sz="4800" b="1" dirty="0">
              <a:solidFill>
                <a:srgbClr val="FFFF00"/>
              </a:solidFill>
              <a:effectLst>
                <a:outerShdw blurRad="38100" dist="38100" dir="2700000" algn="tl">
                  <a:srgbClr val="000000">
                    <a:alpha val="43137"/>
                  </a:srgbClr>
                </a:outerShdw>
              </a:effectLst>
            </a:endParaRPr>
          </a:p>
        </p:txBody>
      </p:sp>
      <p:sp>
        <p:nvSpPr>
          <p:cNvPr id="3" name="Slide Number Placeholder 2">
            <a:extLst>
              <a:ext uri="{FF2B5EF4-FFF2-40B4-BE49-F238E27FC236}">
                <a16:creationId xmlns:a16="http://schemas.microsoft.com/office/drawing/2014/main" id="{404624C2-8A44-E726-B862-3B22CB7242F6}"/>
              </a:ext>
            </a:extLst>
          </p:cNvPr>
          <p:cNvSpPr>
            <a:spLocks noGrp="1"/>
          </p:cNvSpPr>
          <p:nvPr>
            <p:ph type="sldNum" sz="quarter" idx="12"/>
          </p:nvPr>
        </p:nvSpPr>
        <p:spPr/>
        <p:txBody>
          <a:bodyPr/>
          <a:lstStyle/>
          <a:p>
            <a:fld id="{1E19650A-101D-4E33-A657-423DBDED8C82}" type="slidenum">
              <a:rPr lang="en-US" smtClean="0"/>
              <a:t>20</a:t>
            </a:fld>
            <a:endParaRPr lang="en-US"/>
          </a:p>
        </p:txBody>
      </p:sp>
    </p:spTree>
    <p:extLst>
      <p:ext uri="{BB962C8B-B14F-4D97-AF65-F5344CB8AC3E}">
        <p14:creationId xmlns:p14="http://schemas.microsoft.com/office/powerpoint/2010/main" val="20051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11" repeatCount="indefinite"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2E501A-3239-4898-0DF2-8D782F3CD775}"/>
              </a:ext>
            </a:extLst>
          </p:cNvPr>
          <p:cNvSpPr>
            <a:spLocks noGrp="1"/>
          </p:cNvSpPr>
          <p:nvPr>
            <p:ph idx="1"/>
          </p:nvPr>
        </p:nvSpPr>
        <p:spPr>
          <a:xfrm>
            <a:off x="914400" y="1344168"/>
            <a:ext cx="10515600" cy="4351338"/>
          </a:xfrm>
        </p:spPr>
        <p:txBody>
          <a:bodyPr>
            <a:normAutofit/>
          </a:bodyPr>
          <a:lstStyle/>
          <a:p>
            <a:pPr marL="0" marR="0" indent="0" algn="l" rtl="0">
              <a:buNone/>
            </a:pPr>
            <a:r>
              <a:rPr lang="en-US" b="1" i="0" u="none" strike="noStrike" baseline="0" dirty="0">
                <a:solidFill>
                  <a:schemeClr val="bg1"/>
                </a:solidFill>
                <a:latin typeface="Verdana" panose="020B0604030504040204" pitchFamily="34" charset="0"/>
              </a:rPr>
              <a:t>2 Sa 23:1</a:t>
            </a:r>
            <a:r>
              <a:rPr lang="en-US" b="0" i="0" u="none" strike="noStrike" baseline="0" dirty="0">
                <a:solidFill>
                  <a:schemeClr val="bg1"/>
                </a:solidFill>
                <a:latin typeface="Verdana" panose="020B0604030504040204" pitchFamily="34" charset="0"/>
              </a:rPr>
              <a:t>  Now these </a:t>
            </a:r>
            <a:r>
              <a:rPr lang="en-US" b="0" i="1" u="none" strike="noStrike" baseline="0" dirty="0">
                <a:solidFill>
                  <a:schemeClr val="bg1"/>
                </a:solidFill>
                <a:latin typeface="Verdana" panose="020B0604030504040204" pitchFamily="34" charset="0"/>
              </a:rPr>
              <a:t>be</a:t>
            </a:r>
            <a:r>
              <a:rPr lang="en-US" b="0" i="0" u="none" strike="noStrike" baseline="0" dirty="0">
                <a:solidFill>
                  <a:schemeClr val="bg1"/>
                </a:solidFill>
                <a:latin typeface="Verdana" panose="020B0604030504040204" pitchFamily="34" charset="0"/>
              </a:rPr>
              <a:t> the last words of David. David the son of Jesse said, and the man </a:t>
            </a:r>
            <a:r>
              <a:rPr lang="en-US" b="0" i="1" u="none" strike="noStrike" baseline="0" dirty="0">
                <a:solidFill>
                  <a:schemeClr val="bg1"/>
                </a:solidFill>
                <a:latin typeface="Verdana" panose="020B0604030504040204" pitchFamily="34" charset="0"/>
              </a:rPr>
              <a:t>who was</a:t>
            </a:r>
            <a:r>
              <a:rPr lang="en-US" b="0" i="0" u="none" strike="noStrike" baseline="0" dirty="0">
                <a:solidFill>
                  <a:schemeClr val="bg1"/>
                </a:solidFill>
                <a:latin typeface="Verdana" panose="020B0604030504040204" pitchFamily="34" charset="0"/>
              </a:rPr>
              <a:t> raised up on high, the anointed of the God of Jacob, and the sweet psalmist of Israel, said, </a:t>
            </a:r>
          </a:p>
          <a:p>
            <a:pPr marL="0" marR="0" indent="0" algn="l" rtl="0">
              <a:buNone/>
            </a:pPr>
            <a:r>
              <a:rPr lang="en-US" b="1" i="0" u="none" strike="noStrike" baseline="0" dirty="0">
                <a:solidFill>
                  <a:schemeClr val="bg1"/>
                </a:solidFill>
                <a:latin typeface="Verdana" panose="020B0604030504040204" pitchFamily="34" charset="0"/>
              </a:rPr>
              <a:t>2</a:t>
            </a:r>
            <a:r>
              <a:rPr lang="en-US" b="0" i="0" u="none" strike="noStrike" baseline="0" dirty="0">
                <a:solidFill>
                  <a:schemeClr val="bg1"/>
                </a:solidFill>
                <a:latin typeface="Verdana" panose="020B0604030504040204" pitchFamily="34" charset="0"/>
              </a:rPr>
              <a:t>  </a:t>
            </a:r>
            <a:r>
              <a:rPr lang="en-US" b="1" i="1" u="none" strike="noStrike" baseline="0" dirty="0">
                <a:solidFill>
                  <a:srgbClr val="FFFF00"/>
                </a:solidFill>
                <a:latin typeface="Verdana" panose="020B0604030504040204" pitchFamily="34" charset="0"/>
              </a:rPr>
              <a:t>The Spirit of the LORD </a:t>
            </a:r>
            <a:r>
              <a:rPr lang="en-US" b="1" i="1" u="none" strike="noStrike" baseline="0" dirty="0" err="1">
                <a:solidFill>
                  <a:srgbClr val="FFFF00"/>
                </a:solidFill>
                <a:latin typeface="Verdana" panose="020B0604030504040204" pitchFamily="34" charset="0"/>
              </a:rPr>
              <a:t>spake</a:t>
            </a:r>
            <a:r>
              <a:rPr lang="en-US" b="1" i="1" u="none" strike="noStrike" baseline="0" dirty="0">
                <a:solidFill>
                  <a:srgbClr val="FFFF00"/>
                </a:solidFill>
                <a:latin typeface="Verdana" panose="020B0604030504040204" pitchFamily="34" charset="0"/>
              </a:rPr>
              <a:t> by me</a:t>
            </a:r>
            <a:r>
              <a:rPr lang="en-US" b="0" i="0" u="none" strike="noStrike" baseline="0" dirty="0">
                <a:solidFill>
                  <a:schemeClr val="bg1"/>
                </a:solidFill>
                <a:latin typeface="Verdana" panose="020B0604030504040204" pitchFamily="34" charset="0"/>
              </a:rPr>
              <a:t>, and </a:t>
            </a:r>
            <a:r>
              <a:rPr lang="en-US" b="1" i="1" u="none" strike="noStrike" baseline="0" dirty="0">
                <a:solidFill>
                  <a:srgbClr val="66FF33"/>
                </a:solidFill>
                <a:latin typeface="Verdana" panose="020B0604030504040204" pitchFamily="34" charset="0"/>
              </a:rPr>
              <a:t>his word was in my tongue</a:t>
            </a:r>
            <a:r>
              <a:rPr lang="en-US" b="0" i="0" u="none" strike="noStrike" baseline="0" dirty="0">
                <a:solidFill>
                  <a:schemeClr val="bg1"/>
                </a:solidFill>
                <a:latin typeface="Verdana" panose="020B0604030504040204" pitchFamily="34" charset="0"/>
              </a:rPr>
              <a:t>. </a:t>
            </a:r>
          </a:p>
          <a:p>
            <a:pPr marL="0" marR="0" indent="0" algn="l" rtl="0">
              <a:buNone/>
            </a:pPr>
            <a:r>
              <a:rPr lang="en-US" b="1" i="0" u="none" strike="noStrike" baseline="0" dirty="0">
                <a:solidFill>
                  <a:schemeClr val="bg1"/>
                </a:solidFill>
                <a:latin typeface="Verdana" panose="020B0604030504040204" pitchFamily="34" charset="0"/>
              </a:rPr>
              <a:t>3</a:t>
            </a:r>
            <a:r>
              <a:rPr lang="en-US" b="0" i="0" u="none" strike="noStrike" baseline="0" dirty="0">
                <a:solidFill>
                  <a:schemeClr val="bg1"/>
                </a:solidFill>
                <a:latin typeface="Verdana" panose="020B0604030504040204" pitchFamily="34" charset="0"/>
              </a:rPr>
              <a:t>  </a:t>
            </a:r>
            <a:r>
              <a:rPr lang="en-US" b="1" i="1" u="sng" strike="noStrike" baseline="0" dirty="0">
                <a:solidFill>
                  <a:srgbClr val="00CCFF"/>
                </a:solidFill>
                <a:latin typeface="Verdana" panose="020B0604030504040204" pitchFamily="34" charset="0"/>
              </a:rPr>
              <a:t>The God of Israel said</a:t>
            </a:r>
            <a:r>
              <a:rPr lang="en-US" b="0" i="0" u="none" strike="noStrike" baseline="0" dirty="0">
                <a:solidFill>
                  <a:schemeClr val="bg1"/>
                </a:solidFill>
                <a:latin typeface="Verdana" panose="020B0604030504040204" pitchFamily="34" charset="0"/>
              </a:rPr>
              <a:t>, </a:t>
            </a:r>
            <a:r>
              <a:rPr lang="en-US" b="1" i="1" u="sng" strike="noStrike" baseline="0" dirty="0">
                <a:solidFill>
                  <a:srgbClr val="FF00FF"/>
                </a:solidFill>
                <a:latin typeface="Verdana" panose="020B0604030504040204" pitchFamily="34" charset="0"/>
              </a:rPr>
              <a:t>the Rock of Israel </a:t>
            </a:r>
            <a:r>
              <a:rPr lang="en-US" b="1" i="1" u="sng" strike="noStrike" baseline="0" dirty="0" err="1">
                <a:solidFill>
                  <a:srgbClr val="FF00FF"/>
                </a:solidFill>
                <a:latin typeface="Verdana" panose="020B0604030504040204" pitchFamily="34" charset="0"/>
              </a:rPr>
              <a:t>spake</a:t>
            </a:r>
            <a:r>
              <a:rPr lang="en-US" b="1" i="1" u="sng" strike="noStrike" baseline="0" dirty="0">
                <a:solidFill>
                  <a:srgbClr val="FF00FF"/>
                </a:solidFill>
                <a:latin typeface="Verdana" panose="020B0604030504040204" pitchFamily="34" charset="0"/>
              </a:rPr>
              <a:t> to me</a:t>
            </a:r>
            <a:r>
              <a:rPr lang="en-US" dirty="0">
                <a:solidFill>
                  <a:schemeClr val="bg1"/>
                </a:solidFill>
                <a:latin typeface="Verdana" panose="020B0604030504040204" pitchFamily="34" charset="0"/>
              </a:rPr>
              <a:t>…</a:t>
            </a:r>
            <a:endParaRPr lang="en-US" sz="4000" dirty="0">
              <a:solidFill>
                <a:schemeClr val="bg1"/>
              </a:solidFill>
            </a:endParaRPr>
          </a:p>
        </p:txBody>
      </p:sp>
      <p:sp>
        <p:nvSpPr>
          <p:cNvPr id="5" name="TextBox 4">
            <a:extLst>
              <a:ext uri="{FF2B5EF4-FFF2-40B4-BE49-F238E27FC236}">
                <a16:creationId xmlns:a16="http://schemas.microsoft.com/office/drawing/2014/main" id="{59BB08A7-462D-75B5-47DF-F8B0F49C67DA}"/>
              </a:ext>
            </a:extLst>
          </p:cNvPr>
          <p:cNvSpPr txBox="1"/>
          <p:nvPr/>
        </p:nvSpPr>
        <p:spPr>
          <a:xfrm>
            <a:off x="998220" y="4965192"/>
            <a:ext cx="10195560" cy="1200329"/>
          </a:xfrm>
          <a:prstGeom prst="rect">
            <a:avLst/>
          </a:prstGeom>
          <a:noFill/>
        </p:spPr>
        <p:txBody>
          <a:bodyPr wrap="square">
            <a:spAutoFit/>
          </a:bodyPr>
          <a:lstStyle/>
          <a:p>
            <a:pPr algn="ctr"/>
            <a:r>
              <a:rPr lang="en-US" sz="3600" b="1"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He that </a:t>
            </a:r>
            <a:r>
              <a:rPr lang="en-US" sz="3600" b="1" i="1" u="none" strike="noStrike" baseline="0" dirty="0" err="1">
                <a:solidFill>
                  <a:srgbClr val="FFFF00"/>
                </a:solidFill>
                <a:effectLst>
                  <a:outerShdw blurRad="38100" dist="38100" dir="2700000" algn="tl">
                    <a:srgbClr val="000000">
                      <a:alpha val="43137"/>
                    </a:srgbClr>
                  </a:outerShdw>
                </a:effectLst>
                <a:latin typeface="Verdana" panose="020B0604030504040204" pitchFamily="34" charset="0"/>
              </a:rPr>
              <a:t>ruleth</a:t>
            </a:r>
            <a:r>
              <a:rPr lang="en-US" sz="3600" b="1"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over men </a:t>
            </a:r>
            <a:r>
              <a:rPr lang="en-US" sz="3600" b="1" i="1" u="sng" strike="noStrike" baseline="0" dirty="0">
                <a:solidFill>
                  <a:srgbClr val="00CCFF"/>
                </a:solidFill>
                <a:effectLst>
                  <a:outerShdw blurRad="38100" dist="38100" dir="2700000" algn="tl">
                    <a:srgbClr val="000000">
                      <a:alpha val="43137"/>
                    </a:srgbClr>
                  </a:outerShdw>
                </a:effectLst>
                <a:latin typeface="Verdana" panose="020B0604030504040204" pitchFamily="34" charset="0"/>
              </a:rPr>
              <a:t>must be just</a:t>
            </a:r>
            <a:r>
              <a:rPr lang="en-US" sz="3600" b="1"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t>
            </a:r>
            <a:r>
              <a:rPr lang="en-US" sz="3600" b="1" i="1" u="sng" strike="noStrike" baseline="0" dirty="0">
                <a:solidFill>
                  <a:srgbClr val="66FF33"/>
                </a:solidFill>
                <a:effectLst>
                  <a:outerShdw blurRad="38100" dist="38100" dir="2700000" algn="tl">
                    <a:srgbClr val="000000">
                      <a:alpha val="43137"/>
                    </a:srgbClr>
                  </a:outerShdw>
                </a:effectLst>
                <a:latin typeface="Verdana" panose="020B0604030504040204" pitchFamily="34" charset="0"/>
              </a:rPr>
              <a:t>ruling in the fear of God</a:t>
            </a:r>
            <a:r>
              <a:rPr lang="en-US" sz="3600" b="1" i="1" u="none" strike="noStrike" baseline="0" dirty="0">
                <a:solidFill>
                  <a:srgbClr val="FFFF00"/>
                </a:solidFill>
                <a:effectLst>
                  <a:outerShdw blurRad="38100" dist="38100" dir="2700000" algn="tl">
                    <a:srgbClr val="000000">
                      <a:alpha val="43137"/>
                    </a:srgbClr>
                  </a:outerShdw>
                </a:effectLst>
                <a:latin typeface="Verdana" panose="020B0604030504040204" pitchFamily="34" charset="0"/>
              </a:rPr>
              <a:t>. </a:t>
            </a:r>
            <a:endParaRPr lang="en-US" sz="3600" b="1" i="1" dirty="0">
              <a:solidFill>
                <a:srgbClr val="FFFF00"/>
              </a:solidFill>
              <a:effectLst>
                <a:outerShdw blurRad="38100" dist="38100" dir="2700000" algn="tl">
                  <a:srgbClr val="000000">
                    <a:alpha val="43137"/>
                  </a:srgbClr>
                </a:outerShdw>
              </a:effectLst>
            </a:endParaRPr>
          </a:p>
        </p:txBody>
      </p:sp>
      <p:sp>
        <p:nvSpPr>
          <p:cNvPr id="7" name="Title 6">
            <a:extLst>
              <a:ext uri="{FF2B5EF4-FFF2-40B4-BE49-F238E27FC236}">
                <a16:creationId xmlns:a16="http://schemas.microsoft.com/office/drawing/2014/main" id="{DE5FD87C-E897-5618-3F25-C137AC47D359}"/>
              </a:ext>
            </a:extLst>
          </p:cNvPr>
          <p:cNvSpPr>
            <a:spLocks noGrp="1"/>
          </p:cNvSpPr>
          <p:nvPr>
            <p:ph type="title"/>
          </p:nvPr>
        </p:nvSpPr>
        <p:spPr>
          <a:xfrm>
            <a:off x="925286" y="137161"/>
            <a:ext cx="10515600" cy="877824"/>
          </a:xfrm>
        </p:spPr>
        <p:txBody>
          <a:bodyPr/>
          <a:lstStyle/>
          <a:p>
            <a:pPr algn="ctr"/>
            <a:r>
              <a:rPr lang="en-US" b="1" i="0" u="none" strike="noStrike" baseline="0" dirty="0">
                <a:solidFill>
                  <a:schemeClr val="bg1"/>
                </a:solidFill>
                <a:latin typeface="Verdana" panose="020B0604030504040204" pitchFamily="34" charset="0"/>
              </a:rPr>
              <a:t>The Last Words of David</a:t>
            </a:r>
            <a:endParaRPr lang="en-US" dirty="0"/>
          </a:p>
        </p:txBody>
      </p:sp>
      <p:sp>
        <p:nvSpPr>
          <p:cNvPr id="2" name="Slide Number Placeholder 1">
            <a:extLst>
              <a:ext uri="{FF2B5EF4-FFF2-40B4-BE49-F238E27FC236}">
                <a16:creationId xmlns:a16="http://schemas.microsoft.com/office/drawing/2014/main" id="{C1748F7D-DA16-0C71-CB85-AE9191BF03CF}"/>
              </a:ext>
            </a:extLst>
          </p:cNvPr>
          <p:cNvSpPr>
            <a:spLocks noGrp="1"/>
          </p:cNvSpPr>
          <p:nvPr>
            <p:ph type="sldNum" sz="quarter" idx="12"/>
          </p:nvPr>
        </p:nvSpPr>
        <p:spPr/>
        <p:txBody>
          <a:bodyPr/>
          <a:lstStyle/>
          <a:p>
            <a:fld id="{1E19650A-101D-4E33-A657-423DBDED8C82}" type="slidenum">
              <a:rPr lang="en-US" smtClean="0"/>
              <a:t>21</a:t>
            </a:fld>
            <a:endParaRPr lang="en-US"/>
          </a:p>
        </p:txBody>
      </p:sp>
    </p:spTree>
    <p:extLst>
      <p:ext uri="{BB962C8B-B14F-4D97-AF65-F5344CB8AC3E}">
        <p14:creationId xmlns:p14="http://schemas.microsoft.com/office/powerpoint/2010/main" val="194023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8CD9-C5A7-3B82-C377-B032097E941F}"/>
              </a:ext>
            </a:extLst>
          </p:cNvPr>
          <p:cNvSpPr>
            <a:spLocks noGrp="1"/>
          </p:cNvSpPr>
          <p:nvPr>
            <p:ph type="title"/>
          </p:nvPr>
        </p:nvSpPr>
        <p:spPr>
          <a:xfrm>
            <a:off x="719328" y="1783080"/>
            <a:ext cx="11073384" cy="1325563"/>
          </a:xfrm>
        </p:spPr>
        <p:txBody>
          <a:bodyPr/>
          <a:lstStyle/>
          <a:p>
            <a:r>
              <a:rPr lang="en-AU" b="1" dirty="0">
                <a:solidFill>
                  <a:srgbClr val="FFFF00"/>
                </a:solidFill>
                <a:latin typeface="Amasis MT Pro" panose="02040504050005020304" pitchFamily="18" charset="0"/>
              </a:rPr>
              <a:t>Now back to your regularly, scheduled programming.</a:t>
            </a:r>
            <a:endParaRPr lang="en-US" b="1" dirty="0">
              <a:solidFill>
                <a:srgbClr val="FFFF00"/>
              </a:solidFill>
              <a:latin typeface="Amasis MT Pro" panose="02040504050005020304" pitchFamily="18" charset="0"/>
            </a:endParaRPr>
          </a:p>
        </p:txBody>
      </p:sp>
      <p:pic>
        <p:nvPicPr>
          <p:cNvPr id="12" name="Back to your regularly scheduled program-voice">
            <a:hlinkClick r:id="" action="ppaction://media"/>
            <a:extLst>
              <a:ext uri="{FF2B5EF4-FFF2-40B4-BE49-F238E27FC236}">
                <a16:creationId xmlns:a16="http://schemas.microsoft.com/office/drawing/2014/main" id="{3248AB91-7B50-8986-F129-8DD7E3E7426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77805" y="-14369"/>
            <a:ext cx="12547610" cy="6811845"/>
          </a:xfrm>
        </p:spPr>
      </p:pic>
      <p:sp>
        <p:nvSpPr>
          <p:cNvPr id="13" name="Title 1">
            <a:extLst>
              <a:ext uri="{FF2B5EF4-FFF2-40B4-BE49-F238E27FC236}">
                <a16:creationId xmlns:a16="http://schemas.microsoft.com/office/drawing/2014/main" id="{78D94809-E6B9-342E-2323-496FAFA0867A}"/>
              </a:ext>
            </a:extLst>
          </p:cNvPr>
          <p:cNvSpPr txBox="1">
            <a:spLocks/>
          </p:cNvSpPr>
          <p:nvPr/>
        </p:nvSpPr>
        <p:spPr>
          <a:xfrm>
            <a:off x="863455" y="74113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4800" b="1" dirty="0">
                <a:solidFill>
                  <a:srgbClr val="FFFF00"/>
                </a:solidFill>
                <a:effectLst>
                  <a:outerShdw blurRad="38100" dist="38100" dir="2700000" algn="tl">
                    <a:srgbClr val="000000">
                      <a:alpha val="43137"/>
                    </a:srgbClr>
                  </a:outerShdw>
                </a:effectLst>
              </a:rPr>
              <a:t>“And now back to your regularly scheduled program!”</a:t>
            </a:r>
            <a:endParaRPr lang="en-US" sz="4800" b="1" dirty="0">
              <a:solidFill>
                <a:srgbClr val="FFFF00"/>
              </a:solidFill>
              <a:effectLst>
                <a:outerShdw blurRad="38100" dist="38100" dir="2700000" algn="tl">
                  <a:srgbClr val="000000">
                    <a:alpha val="43137"/>
                  </a:srgbClr>
                </a:outerShdw>
              </a:effectLst>
            </a:endParaRPr>
          </a:p>
        </p:txBody>
      </p:sp>
      <p:sp>
        <p:nvSpPr>
          <p:cNvPr id="3" name="Slide Number Placeholder 2">
            <a:extLst>
              <a:ext uri="{FF2B5EF4-FFF2-40B4-BE49-F238E27FC236}">
                <a16:creationId xmlns:a16="http://schemas.microsoft.com/office/drawing/2014/main" id="{2ACF36C8-64E6-879E-0ABA-B11A0EFF5459}"/>
              </a:ext>
            </a:extLst>
          </p:cNvPr>
          <p:cNvSpPr>
            <a:spLocks noGrp="1"/>
          </p:cNvSpPr>
          <p:nvPr>
            <p:ph type="sldNum" sz="quarter" idx="12"/>
          </p:nvPr>
        </p:nvSpPr>
        <p:spPr/>
        <p:txBody>
          <a:bodyPr/>
          <a:lstStyle/>
          <a:p>
            <a:fld id="{1E19650A-101D-4E33-A657-423DBDED8C82}" type="slidenum">
              <a:rPr lang="en-US" smtClean="0"/>
              <a:t>22</a:t>
            </a:fld>
            <a:endParaRPr lang="en-US"/>
          </a:p>
        </p:txBody>
      </p:sp>
    </p:spTree>
    <p:extLst>
      <p:ext uri="{BB962C8B-B14F-4D97-AF65-F5344CB8AC3E}">
        <p14:creationId xmlns:p14="http://schemas.microsoft.com/office/powerpoint/2010/main" val="273912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42"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2"/>
                </p:tgtEl>
              </p:cMediaNode>
            </p:video>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2"/>
                                        </p:tgtEl>
                                      </p:cBhvr>
                                    </p:cmd>
                                  </p:childTnLst>
                                </p:cTn>
                              </p:par>
                            </p:childTnLst>
                          </p:cTn>
                        </p:par>
                      </p:childTnLst>
                    </p:cTn>
                  </p:par>
                </p:childTnLst>
              </p:cTn>
              <p:nextCondLst>
                <p:cond evt="onClick" delay="0">
                  <p:tgtEl>
                    <p:spTgt spid="12"/>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C3A87A-C391-46DD-2A0E-23EE84422C15}"/>
              </a:ext>
            </a:extLst>
          </p:cNvPr>
          <p:cNvPicPr>
            <a:picLocks noChangeAspect="1"/>
          </p:cNvPicPr>
          <p:nvPr/>
        </p:nvPicPr>
        <p:blipFill>
          <a:blip r:embed="rId2">
            <a:alphaModFix amt="65000"/>
          </a:blip>
          <a:stretch>
            <a:fillRect/>
          </a:stretch>
        </p:blipFill>
        <p:spPr>
          <a:xfrm>
            <a:off x="1" y="-3798"/>
            <a:ext cx="12240768" cy="6831267"/>
          </a:xfrm>
          <a:prstGeom prst="rect">
            <a:avLst/>
          </a:prstGeom>
        </p:spPr>
      </p:pic>
      <p:sp>
        <p:nvSpPr>
          <p:cNvPr id="2" name="Title 1">
            <a:extLst>
              <a:ext uri="{FF2B5EF4-FFF2-40B4-BE49-F238E27FC236}">
                <a16:creationId xmlns:a16="http://schemas.microsoft.com/office/drawing/2014/main" id="{B7DB4D4F-2980-99A0-15E2-0A5D1D840300}"/>
              </a:ext>
            </a:extLst>
          </p:cNvPr>
          <p:cNvSpPr>
            <a:spLocks noGrp="1"/>
          </p:cNvSpPr>
          <p:nvPr>
            <p:ph type="title"/>
          </p:nvPr>
        </p:nvSpPr>
        <p:spPr>
          <a:xfrm>
            <a:off x="838200" y="365125"/>
            <a:ext cx="10515600" cy="649859"/>
          </a:xfrm>
        </p:spPr>
        <p:txBody>
          <a:bodyPr>
            <a:normAutofit fontScale="90000"/>
          </a:bodyPr>
          <a:lstStyle/>
          <a:p>
            <a:pPr algn="ctr"/>
            <a:r>
              <a:rPr lang="en-AU" dirty="0">
                <a:solidFill>
                  <a:schemeClr val="bg1"/>
                </a:solidFill>
                <a:latin typeface="Book Antiqua" panose="02040602050305030304" pitchFamily="18" charset="0"/>
              </a:rPr>
              <a:t>Past Foreign Kings of the Bible</a:t>
            </a:r>
            <a:endParaRPr lang="en-US" dirty="0">
              <a:solidFill>
                <a:schemeClr val="bg1"/>
              </a:solidFill>
              <a:latin typeface="Book Antiqua" panose="02040602050305030304" pitchFamily="18" charset="0"/>
            </a:endParaRPr>
          </a:p>
        </p:txBody>
      </p:sp>
      <p:sp>
        <p:nvSpPr>
          <p:cNvPr id="3" name="Content Placeholder 2">
            <a:extLst>
              <a:ext uri="{FF2B5EF4-FFF2-40B4-BE49-F238E27FC236}">
                <a16:creationId xmlns:a16="http://schemas.microsoft.com/office/drawing/2014/main" id="{A1D938E4-628C-6E7A-0739-8AA429234E72}"/>
              </a:ext>
            </a:extLst>
          </p:cNvPr>
          <p:cNvSpPr>
            <a:spLocks noGrp="1"/>
          </p:cNvSpPr>
          <p:nvPr>
            <p:ph idx="1"/>
          </p:nvPr>
        </p:nvSpPr>
        <p:spPr>
          <a:xfrm>
            <a:off x="838200" y="1014984"/>
            <a:ext cx="10515600" cy="5596128"/>
          </a:xfrm>
        </p:spPr>
        <p:txBody>
          <a:bodyPr>
            <a:normAutofit/>
          </a:bodyPr>
          <a:lstStyle/>
          <a:p>
            <a:pPr marR="0" algn="l" rtl="0"/>
            <a:r>
              <a:rPr lang="en-US" sz="1800" b="1" i="0" u="none" strike="noStrike" baseline="0" dirty="0">
                <a:solidFill>
                  <a:schemeClr val="bg1"/>
                </a:solidFill>
                <a:latin typeface="Verdana" panose="020B0604030504040204" pitchFamily="34" charset="0"/>
              </a:rPr>
              <a:t>Gen 14:1</a:t>
            </a:r>
            <a:r>
              <a:rPr lang="en-US" sz="1800" b="0" i="0" u="none" strike="noStrike" baseline="0" dirty="0">
                <a:solidFill>
                  <a:schemeClr val="bg1"/>
                </a:solidFill>
                <a:latin typeface="Verdana" panose="020B0604030504040204" pitchFamily="34" charset="0"/>
              </a:rPr>
              <a:t>  And it came to pass in the days of </a:t>
            </a:r>
            <a:r>
              <a:rPr lang="en-US" sz="1800" b="1" i="0" u="sng" strike="noStrike" baseline="0" dirty="0" err="1">
                <a:solidFill>
                  <a:schemeClr val="accent4">
                    <a:lumMod val="60000"/>
                    <a:lumOff val="40000"/>
                  </a:schemeClr>
                </a:solidFill>
                <a:latin typeface="Verdana" panose="020B0604030504040204" pitchFamily="34" charset="0"/>
              </a:rPr>
              <a:t>Amraphel</a:t>
            </a:r>
            <a:r>
              <a:rPr lang="en-US" sz="1800" b="1" i="0" u="sng" strike="noStrike" baseline="0" dirty="0">
                <a:solidFill>
                  <a:schemeClr val="accent4">
                    <a:lumMod val="60000"/>
                    <a:lumOff val="40000"/>
                  </a:schemeClr>
                </a:solidFill>
                <a:latin typeface="Verdana" panose="020B0604030504040204" pitchFamily="34" charset="0"/>
              </a:rPr>
              <a:t> king of Shinar</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FF0000"/>
                </a:solidFill>
                <a:latin typeface="Verdana" panose="020B0604030504040204" pitchFamily="34" charset="0"/>
              </a:rPr>
              <a:t>Arioch king of </a:t>
            </a:r>
            <a:r>
              <a:rPr lang="en-US" sz="1800" b="1" i="0" u="sng" strike="noStrike" baseline="0" dirty="0" err="1">
                <a:solidFill>
                  <a:srgbClr val="FF0000"/>
                </a:solidFill>
                <a:latin typeface="Verdana" panose="020B0604030504040204" pitchFamily="34" charset="0"/>
              </a:rPr>
              <a:t>Ellasar</a:t>
            </a:r>
            <a:r>
              <a:rPr lang="en-US" sz="1800" b="0" i="0" u="none" strike="noStrike" baseline="0" dirty="0">
                <a:solidFill>
                  <a:schemeClr val="bg1"/>
                </a:solidFill>
                <a:latin typeface="Verdana" panose="020B0604030504040204" pitchFamily="34" charset="0"/>
              </a:rPr>
              <a:t>, </a:t>
            </a:r>
            <a:r>
              <a:rPr lang="en-US" sz="1800" b="1" i="0" u="sng" strike="noStrike" baseline="0" dirty="0" err="1">
                <a:solidFill>
                  <a:srgbClr val="FFFF00"/>
                </a:solidFill>
                <a:latin typeface="Verdana" panose="020B0604030504040204" pitchFamily="34" charset="0"/>
              </a:rPr>
              <a:t>Chedorlaomer</a:t>
            </a:r>
            <a:r>
              <a:rPr lang="en-US" sz="1800" b="1" i="0" u="sng" strike="noStrike" baseline="0" dirty="0">
                <a:solidFill>
                  <a:srgbClr val="FFFF00"/>
                </a:solidFill>
                <a:latin typeface="Verdana" panose="020B0604030504040204" pitchFamily="34" charset="0"/>
              </a:rPr>
              <a:t> king of Elam</a:t>
            </a:r>
            <a:r>
              <a:rPr lang="en-US" sz="1800" b="0" i="0" u="none" strike="noStrike" baseline="0" dirty="0">
                <a:solidFill>
                  <a:schemeClr val="bg1"/>
                </a:solidFill>
                <a:latin typeface="Verdana" panose="020B0604030504040204" pitchFamily="34" charset="0"/>
              </a:rPr>
              <a:t>, and </a:t>
            </a:r>
            <a:r>
              <a:rPr lang="en-US" sz="1800" b="1" i="0" u="sng" strike="noStrike" baseline="0" dirty="0">
                <a:solidFill>
                  <a:srgbClr val="66FF33"/>
                </a:solidFill>
                <a:latin typeface="Verdana" panose="020B0604030504040204" pitchFamily="34" charset="0"/>
              </a:rPr>
              <a:t>Tidal king of nations</a:t>
            </a:r>
            <a:r>
              <a:rPr lang="en-US" sz="1800" b="0" i="0" u="none" strike="noStrike" baseline="0" dirty="0">
                <a:solidFill>
                  <a:schemeClr val="bg1"/>
                </a:solidFill>
                <a:latin typeface="Verdana" panose="020B0604030504040204" pitchFamily="34" charset="0"/>
              </a:rPr>
              <a:t>; </a:t>
            </a:r>
          </a:p>
          <a:p>
            <a:pPr marR="0" algn="l" rtl="0"/>
            <a:r>
              <a:rPr lang="en-US" sz="1800" b="0" i="0" u="none" strike="noStrike" baseline="0" dirty="0">
                <a:solidFill>
                  <a:schemeClr val="bg1"/>
                </a:solidFill>
                <a:latin typeface="Verdana" panose="020B0604030504040204" pitchFamily="34" charset="0"/>
              </a:rPr>
              <a:t>Gen 14:2  </a:t>
            </a:r>
            <a:r>
              <a:rPr lang="en-US" sz="1800" b="0" i="1" u="none" strike="noStrike" baseline="0" dirty="0">
                <a:solidFill>
                  <a:schemeClr val="bg1"/>
                </a:solidFill>
                <a:latin typeface="Verdana" panose="020B0604030504040204" pitchFamily="34" charset="0"/>
              </a:rPr>
              <a:t>That these</a:t>
            </a:r>
            <a:r>
              <a:rPr lang="en-US" sz="1800" b="0" i="0" u="none" strike="noStrike" baseline="0" dirty="0">
                <a:solidFill>
                  <a:schemeClr val="bg1"/>
                </a:solidFill>
                <a:latin typeface="Verdana" panose="020B0604030504040204" pitchFamily="34" charset="0"/>
              </a:rPr>
              <a:t> made war with </a:t>
            </a:r>
            <a:r>
              <a:rPr lang="en-US" sz="1800" b="1" i="0" u="sng" strike="noStrike" baseline="0" dirty="0">
                <a:solidFill>
                  <a:srgbClr val="FF00FF"/>
                </a:solidFill>
                <a:latin typeface="Verdana" panose="020B0604030504040204" pitchFamily="34" charset="0"/>
              </a:rPr>
              <a:t>Bera king of Sodom</a:t>
            </a:r>
            <a:r>
              <a:rPr lang="en-US" sz="1800" b="0" i="0" u="none" strike="noStrike" baseline="0" dirty="0">
                <a:solidFill>
                  <a:schemeClr val="bg1"/>
                </a:solidFill>
                <a:latin typeface="Verdana" panose="020B0604030504040204" pitchFamily="34" charset="0"/>
              </a:rPr>
              <a:t>, and with </a:t>
            </a:r>
            <a:r>
              <a:rPr lang="en-US" sz="1800" b="1" i="0" u="sng" strike="noStrike" baseline="0" dirty="0" err="1">
                <a:solidFill>
                  <a:srgbClr val="00CCFF"/>
                </a:solidFill>
                <a:latin typeface="Verdana" panose="020B0604030504040204" pitchFamily="34" charset="0"/>
              </a:rPr>
              <a:t>Birsha</a:t>
            </a:r>
            <a:r>
              <a:rPr lang="en-US" sz="1800" b="1" i="0" u="sng" strike="noStrike" baseline="0" dirty="0">
                <a:solidFill>
                  <a:srgbClr val="00CCFF"/>
                </a:solidFill>
                <a:latin typeface="Verdana" panose="020B0604030504040204" pitchFamily="34" charset="0"/>
              </a:rPr>
              <a:t> king of Gomorrah</a:t>
            </a:r>
            <a:r>
              <a:rPr lang="en-US" sz="1800" b="0" i="0" u="none" strike="noStrike" baseline="0" dirty="0">
                <a:solidFill>
                  <a:schemeClr val="bg1"/>
                </a:solidFill>
                <a:latin typeface="Verdana" panose="020B0604030504040204" pitchFamily="34" charset="0"/>
              </a:rPr>
              <a:t>, </a:t>
            </a:r>
            <a:r>
              <a:rPr lang="en-US" sz="1800" b="1" i="0" u="sng" strike="noStrike" baseline="0" dirty="0" err="1">
                <a:solidFill>
                  <a:srgbClr val="00B050"/>
                </a:solidFill>
                <a:latin typeface="Verdana" panose="020B0604030504040204" pitchFamily="34" charset="0"/>
              </a:rPr>
              <a:t>Shinab</a:t>
            </a:r>
            <a:r>
              <a:rPr lang="en-US" sz="1800" b="1" i="0" u="sng" strike="noStrike" baseline="0" dirty="0">
                <a:solidFill>
                  <a:srgbClr val="00B050"/>
                </a:solidFill>
                <a:latin typeface="Verdana" panose="020B0604030504040204" pitchFamily="34" charset="0"/>
              </a:rPr>
              <a:t> king of </a:t>
            </a:r>
            <a:r>
              <a:rPr lang="en-US" sz="1800" b="1" i="0" u="sng" strike="noStrike" baseline="0" dirty="0" err="1">
                <a:solidFill>
                  <a:srgbClr val="00B050"/>
                </a:solidFill>
                <a:latin typeface="Verdana" panose="020B0604030504040204" pitchFamily="34" charset="0"/>
              </a:rPr>
              <a:t>Admah</a:t>
            </a:r>
            <a:r>
              <a:rPr lang="en-US" sz="1800" b="0" i="0" u="none" strike="noStrike" baseline="0" dirty="0">
                <a:solidFill>
                  <a:schemeClr val="bg1"/>
                </a:solidFill>
                <a:latin typeface="Verdana" panose="020B0604030504040204" pitchFamily="34" charset="0"/>
              </a:rPr>
              <a:t>, and </a:t>
            </a:r>
            <a:r>
              <a:rPr lang="en-US" sz="1800" b="1" i="0" u="sng" strike="noStrike" baseline="0" dirty="0" err="1">
                <a:solidFill>
                  <a:srgbClr val="FF9933"/>
                </a:solidFill>
                <a:latin typeface="Verdana" panose="020B0604030504040204" pitchFamily="34" charset="0"/>
              </a:rPr>
              <a:t>Shemeber</a:t>
            </a:r>
            <a:r>
              <a:rPr lang="en-US" sz="1800" b="1" i="0" u="sng" strike="noStrike" baseline="0" dirty="0">
                <a:solidFill>
                  <a:srgbClr val="FF9933"/>
                </a:solidFill>
                <a:latin typeface="Verdana" panose="020B0604030504040204" pitchFamily="34" charset="0"/>
              </a:rPr>
              <a:t> king of </a:t>
            </a:r>
            <a:r>
              <a:rPr lang="en-US" sz="1800" b="1" i="0" u="sng" strike="noStrike" baseline="0" dirty="0" err="1">
                <a:solidFill>
                  <a:srgbClr val="FF9933"/>
                </a:solidFill>
                <a:latin typeface="Verdana" panose="020B0604030504040204" pitchFamily="34" charset="0"/>
              </a:rPr>
              <a:t>Zeboiim</a:t>
            </a:r>
            <a:r>
              <a:rPr lang="en-US" sz="1800" b="0" i="0" u="none" strike="noStrike" baseline="0" dirty="0">
                <a:solidFill>
                  <a:schemeClr val="bg1"/>
                </a:solidFill>
                <a:latin typeface="Verdana" panose="020B0604030504040204" pitchFamily="34" charset="0"/>
              </a:rPr>
              <a:t>, and the </a:t>
            </a:r>
            <a:r>
              <a:rPr lang="en-US" sz="1800" b="1" i="0" u="sng" strike="noStrike" baseline="0" dirty="0">
                <a:solidFill>
                  <a:srgbClr val="CC99FF"/>
                </a:solidFill>
                <a:latin typeface="Verdana" panose="020B0604030504040204" pitchFamily="34" charset="0"/>
              </a:rPr>
              <a:t>king of Bela</a:t>
            </a:r>
            <a:r>
              <a:rPr lang="en-US" sz="1800" b="0" i="0" u="none" strike="noStrike" baseline="0" dirty="0">
                <a:solidFill>
                  <a:schemeClr val="bg1"/>
                </a:solidFill>
                <a:latin typeface="Verdana" panose="020B0604030504040204" pitchFamily="34" charset="0"/>
              </a:rPr>
              <a:t>, which is </a:t>
            </a:r>
            <a:r>
              <a:rPr lang="en-US" sz="1800" b="0" i="0" u="none" strike="noStrike" baseline="0" dirty="0" err="1">
                <a:solidFill>
                  <a:schemeClr val="bg1"/>
                </a:solidFill>
                <a:latin typeface="Verdana" panose="020B0604030504040204" pitchFamily="34" charset="0"/>
              </a:rPr>
              <a:t>Zoar</a:t>
            </a:r>
            <a:r>
              <a:rPr lang="en-US" sz="1800" b="0" i="0" u="none" strike="noStrike" baseline="0" dirty="0">
                <a:solidFill>
                  <a:schemeClr val="bg1"/>
                </a:solidFill>
                <a:latin typeface="Verdana" panose="020B0604030504040204" pitchFamily="34" charset="0"/>
              </a:rPr>
              <a:t>.</a:t>
            </a:r>
          </a:p>
          <a:p>
            <a:pPr marR="0" algn="l" rtl="0"/>
            <a:r>
              <a:rPr lang="en-US" sz="1800" b="0" i="0" u="none" strike="noStrike" baseline="0" dirty="0">
                <a:solidFill>
                  <a:schemeClr val="bg1"/>
                </a:solidFill>
                <a:latin typeface="Verdana" panose="020B0604030504040204" pitchFamily="34" charset="0"/>
              </a:rPr>
              <a:t>Gen 14:18  And </a:t>
            </a:r>
            <a:r>
              <a:rPr lang="en-US" sz="1800" b="1" i="0" u="sng" strike="noStrike" baseline="0" dirty="0">
                <a:solidFill>
                  <a:srgbClr val="FFFF00"/>
                </a:solidFill>
                <a:latin typeface="Verdana" panose="020B0604030504040204" pitchFamily="34" charset="0"/>
              </a:rPr>
              <a:t>Melchizedek king of Salem </a:t>
            </a:r>
            <a:r>
              <a:rPr lang="en-US" sz="1800" b="0" i="0" u="none" strike="noStrike" baseline="0" dirty="0">
                <a:solidFill>
                  <a:schemeClr val="bg1"/>
                </a:solidFill>
                <a:latin typeface="Verdana" panose="020B0604030504040204" pitchFamily="34" charset="0"/>
              </a:rPr>
              <a:t>brought forth bread and wine: and he </a:t>
            </a:r>
            <a:r>
              <a:rPr lang="en-US" sz="1800" b="0" i="1" u="none" strike="noStrike" baseline="0" dirty="0">
                <a:solidFill>
                  <a:schemeClr val="bg1"/>
                </a:solidFill>
                <a:latin typeface="Verdana" panose="020B0604030504040204" pitchFamily="34" charset="0"/>
              </a:rPr>
              <a:t>was</a:t>
            </a:r>
            <a:r>
              <a:rPr lang="en-US" sz="1800" b="0" i="0" u="none" strike="noStrike" baseline="0" dirty="0">
                <a:solidFill>
                  <a:schemeClr val="bg1"/>
                </a:solidFill>
                <a:latin typeface="Verdana" panose="020B0604030504040204" pitchFamily="34" charset="0"/>
              </a:rPr>
              <a:t> the priest of the most high God.</a:t>
            </a:r>
            <a:endParaRPr lang="en-US" sz="1800" dirty="0">
              <a:solidFill>
                <a:schemeClr val="bg1"/>
              </a:solidFill>
              <a:latin typeface="Verdana" panose="020B0604030504040204" pitchFamily="34" charset="0"/>
            </a:endParaRPr>
          </a:p>
          <a:p>
            <a:pPr marR="0" algn="l" rtl="0"/>
            <a:r>
              <a:rPr lang="en-US" sz="1800" b="1" i="0" u="none" strike="noStrike" baseline="0" dirty="0">
                <a:solidFill>
                  <a:schemeClr val="bg1"/>
                </a:solidFill>
                <a:latin typeface="Verdana" panose="020B0604030504040204" pitchFamily="34" charset="0"/>
              </a:rPr>
              <a:t>Gen 20:2</a:t>
            </a:r>
            <a:r>
              <a:rPr lang="en-US" sz="1800" b="0" i="0" u="none" strike="noStrike" baseline="0" dirty="0">
                <a:solidFill>
                  <a:schemeClr val="bg1"/>
                </a:solidFill>
                <a:latin typeface="Verdana" panose="020B0604030504040204" pitchFamily="34" charset="0"/>
              </a:rPr>
              <a:t>  And Abraham said of Sarah his wife, She </a:t>
            </a:r>
            <a:r>
              <a:rPr lang="en-US" sz="1800" b="0" i="1" u="none" strike="noStrike" baseline="0" dirty="0">
                <a:solidFill>
                  <a:schemeClr val="bg1"/>
                </a:solidFill>
                <a:latin typeface="Verdana" panose="020B0604030504040204" pitchFamily="34" charset="0"/>
              </a:rPr>
              <a:t>is</a:t>
            </a:r>
            <a:r>
              <a:rPr lang="en-US" sz="1800" b="0" i="0" u="none" strike="noStrike" baseline="0" dirty="0">
                <a:solidFill>
                  <a:schemeClr val="bg1"/>
                </a:solidFill>
                <a:latin typeface="Verdana" panose="020B0604030504040204" pitchFamily="34" charset="0"/>
              </a:rPr>
              <a:t> my sister: and </a:t>
            </a:r>
            <a:r>
              <a:rPr lang="en-US" sz="1800" b="1" i="1" u="sng" strike="noStrike" baseline="0" dirty="0">
                <a:solidFill>
                  <a:schemeClr val="accent4"/>
                </a:solidFill>
                <a:latin typeface="Verdana" panose="020B0604030504040204" pitchFamily="34" charset="0"/>
              </a:rPr>
              <a:t>Abimelech king of </a:t>
            </a:r>
            <a:r>
              <a:rPr lang="en-US" sz="1800" b="1" i="1" u="sng" strike="noStrike" baseline="0" dirty="0" err="1">
                <a:solidFill>
                  <a:schemeClr val="accent4"/>
                </a:solidFill>
                <a:latin typeface="Verdana" panose="020B0604030504040204" pitchFamily="34" charset="0"/>
              </a:rPr>
              <a:t>Gerar</a:t>
            </a:r>
            <a:r>
              <a:rPr lang="en-US" sz="1800" b="0" i="0" u="none" strike="noStrike" baseline="0" dirty="0">
                <a:solidFill>
                  <a:schemeClr val="bg1"/>
                </a:solidFill>
                <a:latin typeface="Verdana" panose="020B0604030504040204" pitchFamily="34" charset="0"/>
              </a:rPr>
              <a:t> sent, and took Sarah. </a:t>
            </a:r>
          </a:p>
          <a:p>
            <a:pPr marR="0" algn="l" rtl="0"/>
            <a:r>
              <a:rPr lang="en-US" sz="1800" b="1" i="0" u="none" strike="noStrike" baseline="0" dirty="0">
                <a:solidFill>
                  <a:schemeClr val="bg1"/>
                </a:solidFill>
                <a:latin typeface="Verdana" panose="020B0604030504040204" pitchFamily="34" charset="0"/>
              </a:rPr>
              <a:t>Gen 26:1</a:t>
            </a:r>
            <a:r>
              <a:rPr lang="en-US" sz="1800" b="0" i="0" u="none" strike="noStrike" baseline="0" dirty="0">
                <a:solidFill>
                  <a:schemeClr val="bg1"/>
                </a:solidFill>
                <a:latin typeface="Verdana" panose="020B0604030504040204" pitchFamily="34" charset="0"/>
              </a:rPr>
              <a:t>  And there was a famine in the land, beside the first famine that was in the days of Abraham. And Isaac went unto </a:t>
            </a:r>
            <a:r>
              <a:rPr lang="en-US" sz="1800" b="1" i="0" u="sng" strike="noStrike" baseline="0" dirty="0">
                <a:solidFill>
                  <a:srgbClr val="FFC000"/>
                </a:solidFill>
                <a:latin typeface="Verdana" panose="020B0604030504040204" pitchFamily="34" charset="0"/>
              </a:rPr>
              <a:t>Abimelech king of the Philistines </a:t>
            </a:r>
            <a:r>
              <a:rPr lang="en-US" sz="1800" b="0" i="0" u="none" strike="noStrike" baseline="0" dirty="0">
                <a:solidFill>
                  <a:schemeClr val="bg1"/>
                </a:solidFill>
                <a:latin typeface="Verdana" panose="020B0604030504040204" pitchFamily="34" charset="0"/>
              </a:rPr>
              <a:t>unto </a:t>
            </a:r>
            <a:r>
              <a:rPr lang="en-US" sz="1800" b="0" i="0" u="none" strike="noStrike" baseline="0" dirty="0" err="1">
                <a:solidFill>
                  <a:schemeClr val="bg1"/>
                </a:solidFill>
                <a:latin typeface="Verdana" panose="020B0604030504040204" pitchFamily="34" charset="0"/>
              </a:rPr>
              <a:t>Gerar</a:t>
            </a:r>
            <a:r>
              <a:rPr lang="en-US" sz="1800" b="0" i="0" u="none" strike="noStrike" baseline="0" dirty="0">
                <a:solidFill>
                  <a:schemeClr val="bg1"/>
                </a:solidFill>
                <a:latin typeface="Verdana" panose="020B0604030504040204" pitchFamily="34" charset="0"/>
              </a:rPr>
              <a:t>.</a:t>
            </a:r>
          </a:p>
          <a:p>
            <a:pPr marR="0" algn="l" rtl="0"/>
            <a:r>
              <a:rPr lang="en-US" sz="1800" b="1" i="0" u="none" strike="noStrike" baseline="0" dirty="0">
                <a:solidFill>
                  <a:schemeClr val="bg1"/>
                </a:solidFill>
                <a:latin typeface="Verdana" panose="020B0604030504040204" pitchFamily="34" charset="0"/>
              </a:rPr>
              <a:t>Gen 36:31</a:t>
            </a:r>
            <a:r>
              <a:rPr lang="en-US" sz="1800" b="0" i="0" u="none" strike="noStrike" baseline="0" dirty="0">
                <a:solidFill>
                  <a:schemeClr val="bg1"/>
                </a:solidFill>
                <a:latin typeface="Verdana" panose="020B0604030504040204" pitchFamily="34" charset="0"/>
              </a:rPr>
              <a:t>  And these </a:t>
            </a:r>
            <a:r>
              <a:rPr lang="en-US" sz="1800" b="0" i="1" u="none" strike="noStrike" baseline="0" dirty="0">
                <a:solidFill>
                  <a:schemeClr val="bg1"/>
                </a:solidFill>
                <a:latin typeface="Verdana" panose="020B0604030504040204" pitchFamily="34" charset="0"/>
              </a:rPr>
              <a:t>are</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chemeClr val="bg1"/>
                </a:solidFill>
                <a:latin typeface="Verdana" panose="020B0604030504040204" pitchFamily="34" charset="0"/>
              </a:rPr>
              <a:t>the </a:t>
            </a:r>
            <a:r>
              <a:rPr lang="en-US" sz="1800" b="1" i="0" u="sng" strike="noStrike" baseline="0" dirty="0">
                <a:solidFill>
                  <a:srgbClr val="66FFFF"/>
                </a:solidFill>
                <a:latin typeface="Verdana" panose="020B0604030504040204" pitchFamily="34" charset="0"/>
              </a:rPr>
              <a:t>kings</a:t>
            </a:r>
            <a:r>
              <a:rPr lang="en-US" sz="1800" b="1" i="0" u="sng" strike="noStrike" baseline="0" dirty="0">
                <a:solidFill>
                  <a:schemeClr val="bg1"/>
                </a:solidFill>
                <a:latin typeface="Verdana" panose="020B0604030504040204" pitchFamily="34" charset="0"/>
              </a:rPr>
              <a:t> </a:t>
            </a:r>
            <a:r>
              <a:rPr lang="en-US" sz="1800" b="1" i="0" u="sng" strike="noStrike" baseline="0" dirty="0">
                <a:solidFill>
                  <a:srgbClr val="66FFFF"/>
                </a:solidFill>
                <a:latin typeface="Verdana" panose="020B0604030504040204" pitchFamily="34" charset="0"/>
              </a:rPr>
              <a:t>that reigned in the land of Edom</a:t>
            </a:r>
            <a:r>
              <a:rPr lang="en-US" sz="1800" b="0" i="0" u="none" strike="noStrike" baseline="0" dirty="0">
                <a:solidFill>
                  <a:schemeClr val="bg1"/>
                </a:solidFill>
                <a:latin typeface="Verdana" panose="020B0604030504040204" pitchFamily="34" charset="0"/>
              </a:rPr>
              <a:t>, before there reigned any king over the children of Israel. </a:t>
            </a:r>
          </a:p>
          <a:p>
            <a:pPr marR="0" algn="l" rtl="0"/>
            <a:r>
              <a:rPr lang="en-US" sz="1800" b="0" i="0" strike="noStrike" baseline="0" dirty="0">
                <a:solidFill>
                  <a:schemeClr val="bg1"/>
                </a:solidFill>
                <a:latin typeface="Verdana" panose="020B0604030504040204" pitchFamily="34" charset="0"/>
              </a:rPr>
              <a:t>Gen 41:46  And Joseph </a:t>
            </a:r>
            <a:r>
              <a:rPr lang="en-US" sz="1800" b="0" i="1" strike="noStrike" baseline="0" dirty="0">
                <a:solidFill>
                  <a:schemeClr val="bg1"/>
                </a:solidFill>
                <a:latin typeface="Verdana" panose="020B0604030504040204" pitchFamily="34" charset="0"/>
              </a:rPr>
              <a:t>was</a:t>
            </a:r>
            <a:r>
              <a:rPr lang="en-US" sz="1800" b="0" i="0" strike="noStrike" baseline="0" dirty="0">
                <a:solidFill>
                  <a:schemeClr val="bg1"/>
                </a:solidFill>
                <a:latin typeface="Verdana" panose="020B0604030504040204" pitchFamily="34" charset="0"/>
              </a:rPr>
              <a:t> thirty years old when he stood before </a:t>
            </a:r>
            <a:r>
              <a:rPr lang="en-US" sz="1800" b="1" i="0" u="sng" strike="noStrike" baseline="0" dirty="0">
                <a:solidFill>
                  <a:srgbClr val="FF00FF"/>
                </a:solidFill>
                <a:latin typeface="Verdana" panose="020B0604030504040204" pitchFamily="34" charset="0"/>
              </a:rPr>
              <a:t>Pharaoh king of Egypt</a:t>
            </a:r>
            <a:r>
              <a:rPr lang="en-US" sz="1800" b="0" i="0" strike="noStrike" baseline="0" dirty="0">
                <a:solidFill>
                  <a:schemeClr val="bg1"/>
                </a:solidFill>
                <a:latin typeface="Verdana" panose="020B0604030504040204" pitchFamily="34" charset="0"/>
              </a:rPr>
              <a:t>. And Joseph went out from the presence of Pharaoh, and went throughout all the land of Egypt.</a:t>
            </a:r>
          </a:p>
        </p:txBody>
      </p:sp>
      <p:sp>
        <p:nvSpPr>
          <p:cNvPr id="5" name="Slide Number Placeholder 4">
            <a:extLst>
              <a:ext uri="{FF2B5EF4-FFF2-40B4-BE49-F238E27FC236}">
                <a16:creationId xmlns:a16="http://schemas.microsoft.com/office/drawing/2014/main" id="{7248CE0B-9B94-01C2-2BF6-9A92ECE953DE}"/>
              </a:ext>
            </a:extLst>
          </p:cNvPr>
          <p:cNvSpPr>
            <a:spLocks noGrp="1"/>
          </p:cNvSpPr>
          <p:nvPr>
            <p:ph type="sldNum" sz="quarter" idx="12"/>
          </p:nvPr>
        </p:nvSpPr>
        <p:spPr/>
        <p:txBody>
          <a:bodyPr/>
          <a:lstStyle/>
          <a:p>
            <a:fld id="{1E19650A-101D-4E33-A657-423DBDED8C82}" type="slidenum">
              <a:rPr lang="en-US" smtClean="0"/>
              <a:t>23</a:t>
            </a:fld>
            <a:endParaRPr lang="en-US"/>
          </a:p>
        </p:txBody>
      </p:sp>
    </p:spTree>
    <p:extLst>
      <p:ext uri="{BB962C8B-B14F-4D97-AF65-F5344CB8AC3E}">
        <p14:creationId xmlns:p14="http://schemas.microsoft.com/office/powerpoint/2010/main" val="254246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E17B5-AD25-39EC-3CE4-7C9FF0762C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45A3801-4DC5-6646-E1F7-3B82BA02D90F}"/>
              </a:ext>
            </a:extLst>
          </p:cNvPr>
          <p:cNvSpPr>
            <a:spLocks noGrp="1"/>
          </p:cNvSpPr>
          <p:nvPr>
            <p:ph idx="1"/>
          </p:nvPr>
        </p:nvSpPr>
        <p:spPr>
          <a:xfrm>
            <a:off x="170688" y="0"/>
            <a:ext cx="11850624" cy="6858000"/>
          </a:xfrm>
        </p:spPr>
        <p:txBody>
          <a:bodyPr>
            <a:noAutofit/>
          </a:bodyPr>
          <a:lstStyle/>
          <a:p>
            <a:pPr marL="0" marR="0" indent="0" algn="l" rtl="0">
              <a:buNone/>
            </a:pPr>
            <a:r>
              <a:rPr lang="en-US" sz="1200" b="1" i="0" strike="noStrike" baseline="0" dirty="0">
                <a:solidFill>
                  <a:srgbClr val="FF0000"/>
                </a:solidFill>
                <a:latin typeface="Verdana" panose="020B0604030504040204" pitchFamily="34" charset="0"/>
              </a:rPr>
              <a:t>Gen_39:20  </a:t>
            </a:r>
            <a:r>
              <a:rPr lang="en-US" sz="1200" b="0" i="0" strike="noStrike" baseline="0" dirty="0">
                <a:solidFill>
                  <a:schemeClr val="bg1"/>
                </a:solidFill>
                <a:latin typeface="Verdana" panose="020B0604030504040204" pitchFamily="34" charset="0"/>
              </a:rPr>
              <a:t>And Joseph's master took him, and put him into the prison, a place where the </a:t>
            </a:r>
            <a:r>
              <a:rPr lang="en-US" sz="1200" b="1" i="0" strike="noStrike" baseline="0" dirty="0">
                <a:solidFill>
                  <a:srgbClr val="FF0000"/>
                </a:solidFill>
                <a:latin typeface="Verdana" panose="020B0604030504040204" pitchFamily="34" charset="0"/>
              </a:rPr>
              <a:t>king's</a:t>
            </a:r>
            <a:r>
              <a:rPr lang="en-US" sz="1200" b="0" i="0" strike="noStrike" baseline="0" dirty="0">
                <a:solidFill>
                  <a:schemeClr val="bg1"/>
                </a:solidFill>
                <a:latin typeface="Verdana" panose="020B0604030504040204" pitchFamily="34" charset="0"/>
              </a:rPr>
              <a:t> prisoners </a:t>
            </a:r>
            <a:r>
              <a:rPr lang="en-US" sz="1200" b="0" i="1" strike="noStrike" baseline="0" dirty="0">
                <a:solidFill>
                  <a:schemeClr val="bg1"/>
                </a:solidFill>
                <a:latin typeface="Verdana" panose="020B0604030504040204" pitchFamily="34" charset="0"/>
              </a:rPr>
              <a:t>were</a:t>
            </a:r>
            <a:r>
              <a:rPr lang="en-US" sz="1200" b="0" i="0" strike="noStrike" baseline="0" dirty="0">
                <a:solidFill>
                  <a:schemeClr val="bg1"/>
                </a:solidFill>
                <a:latin typeface="Verdana" panose="020B0604030504040204" pitchFamily="34" charset="0"/>
              </a:rPr>
              <a:t> bound: and he was there in the prison.</a:t>
            </a:r>
          </a:p>
          <a:p>
            <a:pPr marL="0" marR="0" indent="0" algn="l" rtl="0">
              <a:buNone/>
            </a:pPr>
            <a:r>
              <a:rPr lang="en-US" sz="1200" b="1" i="0" strike="noStrike" baseline="0" dirty="0">
                <a:solidFill>
                  <a:srgbClr val="FF0000"/>
                </a:solidFill>
                <a:latin typeface="Verdana" panose="020B0604030504040204" pitchFamily="34" charset="0"/>
              </a:rPr>
              <a:t>Gen_40:1</a:t>
            </a:r>
            <a:r>
              <a:rPr lang="en-US" sz="1200" b="0" i="0" strike="noStrike" baseline="0" dirty="0">
                <a:solidFill>
                  <a:schemeClr val="bg1"/>
                </a:solidFill>
                <a:latin typeface="Verdana" panose="020B0604030504040204" pitchFamily="34" charset="0"/>
              </a:rPr>
              <a:t>  And it came to pass after these things, </a:t>
            </a:r>
            <a:r>
              <a:rPr lang="en-US" sz="1200" b="0" i="1" strike="noStrike" baseline="0" dirty="0">
                <a:solidFill>
                  <a:schemeClr val="bg1"/>
                </a:solidFill>
                <a:latin typeface="Verdana" panose="020B0604030504040204" pitchFamily="34" charset="0"/>
              </a:rPr>
              <a:t>that</a:t>
            </a:r>
            <a:r>
              <a:rPr lang="en-US" sz="1200" b="0" i="0" strike="noStrike" baseline="0" dirty="0">
                <a:solidFill>
                  <a:schemeClr val="bg1"/>
                </a:solidFill>
                <a:latin typeface="Verdana" panose="020B0604030504040204" pitchFamily="34" charset="0"/>
              </a:rPr>
              <a:t> the butler of the </a:t>
            </a:r>
            <a:r>
              <a:rPr lang="en-US" sz="1200" b="1" i="0" strike="noStrike" baseline="0" dirty="0">
                <a:solidFill>
                  <a:srgbClr val="FF0000"/>
                </a:solidFill>
                <a:latin typeface="Verdana" panose="020B0604030504040204" pitchFamily="34" charset="0"/>
              </a:rPr>
              <a:t>king of Egypt </a:t>
            </a:r>
            <a:r>
              <a:rPr lang="en-US" sz="1200" b="0" i="0" strike="noStrike" baseline="0" dirty="0">
                <a:solidFill>
                  <a:schemeClr val="bg1"/>
                </a:solidFill>
                <a:latin typeface="Verdana" panose="020B0604030504040204" pitchFamily="34" charset="0"/>
              </a:rPr>
              <a:t>and </a:t>
            </a:r>
            <a:r>
              <a:rPr lang="en-US" sz="1200" b="0" i="1" strike="noStrike" baseline="0" dirty="0">
                <a:solidFill>
                  <a:schemeClr val="bg1"/>
                </a:solidFill>
                <a:latin typeface="Verdana" panose="020B0604030504040204" pitchFamily="34" charset="0"/>
              </a:rPr>
              <a:t>his</a:t>
            </a:r>
            <a:r>
              <a:rPr lang="en-US" sz="1200" b="0" i="0" strike="noStrike" baseline="0" dirty="0">
                <a:solidFill>
                  <a:schemeClr val="bg1"/>
                </a:solidFill>
                <a:latin typeface="Verdana" panose="020B0604030504040204" pitchFamily="34" charset="0"/>
              </a:rPr>
              <a:t> baker had offended their lord the king of Egypt.</a:t>
            </a:r>
          </a:p>
          <a:p>
            <a:pPr marL="0" marR="0" indent="0" algn="l" rtl="0">
              <a:buNone/>
            </a:pPr>
            <a:r>
              <a:rPr lang="en-US" sz="1200" b="1" i="0" strike="noStrike" baseline="0" dirty="0">
                <a:solidFill>
                  <a:srgbClr val="FF0000"/>
                </a:solidFill>
                <a:latin typeface="Verdana" panose="020B0604030504040204" pitchFamily="34" charset="0"/>
              </a:rPr>
              <a:t>Gen_40:5</a:t>
            </a:r>
            <a:r>
              <a:rPr lang="en-US" sz="1200" b="0" i="0" strike="noStrike" baseline="0" dirty="0">
                <a:solidFill>
                  <a:schemeClr val="bg1"/>
                </a:solidFill>
                <a:latin typeface="Verdana" panose="020B0604030504040204" pitchFamily="34" charset="0"/>
              </a:rPr>
              <a:t>  And they dreamed a dream both of them, each man his dream in one night, each man according to the interpretation of his dream, the butler and the baker of the </a:t>
            </a:r>
            <a:r>
              <a:rPr lang="en-US" sz="1200" b="1" i="0" strike="noStrike" baseline="0" dirty="0">
                <a:solidFill>
                  <a:srgbClr val="FF0000"/>
                </a:solidFill>
                <a:latin typeface="Verdana" panose="020B0604030504040204" pitchFamily="34" charset="0"/>
              </a:rPr>
              <a:t>king of Egypt</a:t>
            </a:r>
            <a:r>
              <a:rPr lang="en-US" sz="1200" b="0" i="0" strike="noStrike" baseline="0" dirty="0">
                <a:solidFill>
                  <a:schemeClr val="bg1"/>
                </a:solidFill>
                <a:latin typeface="Verdana" panose="020B0604030504040204" pitchFamily="34" charset="0"/>
              </a:rPr>
              <a:t>, which </a:t>
            </a:r>
            <a:r>
              <a:rPr lang="en-US" sz="1200" b="0" i="1" strike="noStrike" baseline="0" dirty="0">
                <a:solidFill>
                  <a:schemeClr val="bg1"/>
                </a:solidFill>
                <a:latin typeface="Verdana" panose="020B0604030504040204" pitchFamily="34" charset="0"/>
              </a:rPr>
              <a:t>were</a:t>
            </a:r>
            <a:r>
              <a:rPr lang="en-US" sz="1200" b="0" i="0" strike="noStrike" baseline="0" dirty="0">
                <a:solidFill>
                  <a:schemeClr val="bg1"/>
                </a:solidFill>
                <a:latin typeface="Verdana" panose="020B0604030504040204" pitchFamily="34" charset="0"/>
              </a:rPr>
              <a:t> bound in the prison.</a:t>
            </a:r>
          </a:p>
          <a:p>
            <a:pPr marL="0" marR="0" indent="0" algn="l" rtl="0">
              <a:buNone/>
            </a:pPr>
            <a:r>
              <a:rPr lang="en-US" sz="1200" b="1" i="0" strike="noStrike" baseline="0" dirty="0">
                <a:solidFill>
                  <a:srgbClr val="FF0000"/>
                </a:solidFill>
                <a:latin typeface="Verdana" panose="020B0604030504040204" pitchFamily="34" charset="0"/>
              </a:rPr>
              <a:t>Gen_41:46  </a:t>
            </a:r>
            <a:r>
              <a:rPr lang="en-US" sz="1200" b="0" i="0" strike="noStrike" baseline="0" dirty="0">
                <a:solidFill>
                  <a:schemeClr val="bg1"/>
                </a:solidFill>
                <a:latin typeface="Verdana" panose="020B0604030504040204" pitchFamily="34" charset="0"/>
              </a:rPr>
              <a:t>And Joseph </a:t>
            </a:r>
            <a:r>
              <a:rPr lang="en-US" sz="1200" b="0" i="1" strike="noStrike" baseline="0" dirty="0">
                <a:solidFill>
                  <a:schemeClr val="bg1"/>
                </a:solidFill>
                <a:latin typeface="Verdana" panose="020B0604030504040204" pitchFamily="34" charset="0"/>
              </a:rPr>
              <a:t>was</a:t>
            </a:r>
            <a:r>
              <a:rPr lang="en-US" sz="1200" b="0" i="0" strike="noStrike" baseline="0" dirty="0">
                <a:solidFill>
                  <a:schemeClr val="bg1"/>
                </a:solidFill>
                <a:latin typeface="Verdana" panose="020B0604030504040204" pitchFamily="34" charset="0"/>
              </a:rPr>
              <a:t> thirty years old when he stood before </a:t>
            </a:r>
            <a:r>
              <a:rPr lang="en-US" sz="1200" b="1" i="0" strike="noStrike" baseline="0" dirty="0">
                <a:solidFill>
                  <a:srgbClr val="FF0000"/>
                </a:solidFill>
                <a:latin typeface="Verdana" panose="020B0604030504040204" pitchFamily="34" charset="0"/>
              </a:rPr>
              <a:t>Pharaoh king of Egypt</a:t>
            </a:r>
            <a:r>
              <a:rPr lang="en-US" sz="1200" b="0" i="0" strike="noStrike" baseline="0" dirty="0">
                <a:solidFill>
                  <a:schemeClr val="bg1"/>
                </a:solidFill>
                <a:latin typeface="Verdana" panose="020B0604030504040204" pitchFamily="34" charset="0"/>
              </a:rPr>
              <a:t>. And Joseph went out from the presence of Pharaoh, and went throughout all the land of Egypt.</a:t>
            </a:r>
          </a:p>
          <a:p>
            <a:pPr marL="0" marR="0" indent="0" algn="l" rtl="0">
              <a:buNone/>
            </a:pPr>
            <a:r>
              <a:rPr lang="en-US" sz="1200" b="1" i="0" strike="noStrike" baseline="0" dirty="0">
                <a:solidFill>
                  <a:srgbClr val="FF0000"/>
                </a:solidFill>
                <a:latin typeface="Verdana" panose="020B0604030504040204" pitchFamily="34" charset="0"/>
              </a:rPr>
              <a:t>Exo_1:8  </a:t>
            </a:r>
            <a:r>
              <a:rPr lang="en-US" sz="1200" b="0" i="0" strike="noStrike" baseline="0" dirty="0">
                <a:solidFill>
                  <a:schemeClr val="bg1"/>
                </a:solidFill>
                <a:latin typeface="Verdana" panose="020B0604030504040204" pitchFamily="34" charset="0"/>
              </a:rPr>
              <a:t>Now there arose up a </a:t>
            </a:r>
            <a:r>
              <a:rPr lang="en-US" sz="1200" b="1" i="0" strike="noStrike" baseline="0" dirty="0">
                <a:solidFill>
                  <a:srgbClr val="FF0000"/>
                </a:solidFill>
                <a:latin typeface="Verdana" panose="020B0604030504040204" pitchFamily="34" charset="0"/>
              </a:rPr>
              <a:t>new king over Egypt</a:t>
            </a:r>
            <a:r>
              <a:rPr lang="en-US" sz="1200" b="0" i="0" strike="noStrike" baseline="0" dirty="0">
                <a:solidFill>
                  <a:schemeClr val="bg1"/>
                </a:solidFill>
                <a:latin typeface="Verdana" panose="020B0604030504040204" pitchFamily="34" charset="0"/>
              </a:rPr>
              <a:t>, which knew not Joseph.</a:t>
            </a:r>
          </a:p>
          <a:p>
            <a:pPr marL="0" marR="0" indent="0" algn="l" rtl="0">
              <a:buNone/>
            </a:pPr>
            <a:r>
              <a:rPr lang="en-US" sz="1200" b="1" i="0" strike="noStrike" baseline="0" dirty="0">
                <a:solidFill>
                  <a:srgbClr val="FF0000"/>
                </a:solidFill>
                <a:latin typeface="Verdana" panose="020B0604030504040204" pitchFamily="34" charset="0"/>
              </a:rPr>
              <a:t>Exo_1:15  </a:t>
            </a:r>
            <a:r>
              <a:rPr lang="en-US" sz="1200" b="0" i="0" strike="noStrike" baseline="0" dirty="0">
                <a:solidFill>
                  <a:schemeClr val="bg1"/>
                </a:solidFill>
                <a:latin typeface="Verdana" panose="020B0604030504040204" pitchFamily="34" charset="0"/>
              </a:rPr>
              <a:t>And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a:t>
            </a:r>
            <a:r>
              <a:rPr lang="en-US" sz="1200" b="0" i="0" strike="noStrike" baseline="0" dirty="0" err="1">
                <a:solidFill>
                  <a:schemeClr val="bg1"/>
                </a:solidFill>
                <a:latin typeface="Verdana" panose="020B0604030504040204" pitchFamily="34" charset="0"/>
              </a:rPr>
              <a:t>spake</a:t>
            </a:r>
            <a:r>
              <a:rPr lang="en-US" sz="1200" b="0" i="0" strike="noStrike" baseline="0" dirty="0">
                <a:solidFill>
                  <a:schemeClr val="bg1"/>
                </a:solidFill>
                <a:latin typeface="Verdana" panose="020B0604030504040204" pitchFamily="34" charset="0"/>
              </a:rPr>
              <a:t> to the Hebrew midwives, of which the name of the one </a:t>
            </a:r>
            <a:r>
              <a:rPr lang="en-US" sz="1200" b="0" i="1" strike="noStrike" baseline="0" dirty="0">
                <a:solidFill>
                  <a:schemeClr val="bg1"/>
                </a:solidFill>
                <a:latin typeface="Verdana" panose="020B0604030504040204" pitchFamily="34" charset="0"/>
              </a:rPr>
              <a:t>was</a:t>
            </a:r>
            <a:r>
              <a:rPr lang="en-US" sz="1200" b="0" i="0" strike="noStrike" baseline="0" dirty="0">
                <a:solidFill>
                  <a:schemeClr val="bg1"/>
                </a:solidFill>
                <a:latin typeface="Verdana" panose="020B0604030504040204" pitchFamily="34" charset="0"/>
              </a:rPr>
              <a:t> Shiphrah, and the name of the other Puah:</a:t>
            </a:r>
          </a:p>
          <a:p>
            <a:pPr marL="0" marR="0" indent="0" algn="l" rtl="0">
              <a:buNone/>
            </a:pPr>
            <a:r>
              <a:rPr lang="en-US" sz="1200" b="1" i="0" strike="noStrike" baseline="0" dirty="0">
                <a:solidFill>
                  <a:srgbClr val="FF0000"/>
                </a:solidFill>
                <a:latin typeface="Verdana" panose="020B0604030504040204" pitchFamily="34" charset="0"/>
              </a:rPr>
              <a:t>Exo_1:17  </a:t>
            </a:r>
            <a:r>
              <a:rPr lang="en-US" sz="1200" b="0" i="0" strike="noStrike" baseline="0" dirty="0">
                <a:solidFill>
                  <a:schemeClr val="bg1"/>
                </a:solidFill>
                <a:latin typeface="Verdana" panose="020B0604030504040204" pitchFamily="34" charset="0"/>
              </a:rPr>
              <a:t>But the midwives feared God, and did not as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commanded them, but saved the men children alive.</a:t>
            </a:r>
          </a:p>
          <a:p>
            <a:pPr marL="0" marR="0" indent="0" algn="l" rtl="0">
              <a:buNone/>
            </a:pPr>
            <a:r>
              <a:rPr lang="en-US" sz="1200" b="1" i="0" strike="noStrike" baseline="0" dirty="0">
                <a:solidFill>
                  <a:srgbClr val="FF0000"/>
                </a:solidFill>
                <a:latin typeface="Verdana" panose="020B0604030504040204" pitchFamily="34" charset="0"/>
              </a:rPr>
              <a:t>Exo_1:18  </a:t>
            </a:r>
            <a:r>
              <a:rPr lang="en-US" sz="1200" b="0" i="0" strike="noStrike" baseline="0" dirty="0">
                <a:solidFill>
                  <a:schemeClr val="bg1"/>
                </a:solidFill>
                <a:latin typeface="Verdana" panose="020B0604030504040204" pitchFamily="34" charset="0"/>
              </a:rPr>
              <a:t>And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called for the midwives, and said unto them, Why have ye done this thing, and have saved the men children alive?</a:t>
            </a:r>
          </a:p>
          <a:p>
            <a:pPr marL="0" marR="0" indent="0" algn="l" rtl="0">
              <a:buNone/>
            </a:pPr>
            <a:r>
              <a:rPr lang="en-US" sz="1200" b="1" i="0" strike="noStrike" baseline="0" dirty="0">
                <a:solidFill>
                  <a:srgbClr val="FF0000"/>
                </a:solidFill>
                <a:latin typeface="Verdana" panose="020B0604030504040204" pitchFamily="34" charset="0"/>
              </a:rPr>
              <a:t>Exo_2:23  </a:t>
            </a:r>
            <a:r>
              <a:rPr lang="en-US" sz="1200" b="0" i="0" strike="noStrike" baseline="0" dirty="0">
                <a:solidFill>
                  <a:schemeClr val="bg1"/>
                </a:solidFill>
                <a:latin typeface="Verdana" panose="020B0604030504040204" pitchFamily="34" charset="0"/>
              </a:rPr>
              <a:t>And it came to pass in process of time, that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died: and the children of Israel sighed by reason of the bondage, and they cried, and their cry came up unto God by reason of the bondage.</a:t>
            </a:r>
          </a:p>
          <a:p>
            <a:pPr marL="0" marR="0" indent="0" algn="l" rtl="0">
              <a:buNone/>
            </a:pPr>
            <a:r>
              <a:rPr lang="en-US" sz="1200" b="1" i="0" strike="noStrike" baseline="0" dirty="0">
                <a:solidFill>
                  <a:srgbClr val="FF0000"/>
                </a:solidFill>
                <a:latin typeface="Verdana" panose="020B0604030504040204" pitchFamily="34" charset="0"/>
              </a:rPr>
              <a:t>Exo_3:18  </a:t>
            </a:r>
            <a:r>
              <a:rPr lang="en-US" sz="1200" b="0" i="0" strike="noStrike" baseline="0" dirty="0">
                <a:solidFill>
                  <a:schemeClr val="bg1"/>
                </a:solidFill>
                <a:latin typeface="Verdana" panose="020B0604030504040204" pitchFamily="34" charset="0"/>
              </a:rPr>
              <a:t>And they shall hearken to thy voice: and thou shalt come, thou and the elders of Israel, unto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and ye shall say unto him, The LORD God of the Hebrews hath met with us: and now let us go, we beseech thee, three days' journey into the wilderness, that we may sacrifice to the LORD our God.</a:t>
            </a:r>
          </a:p>
          <a:p>
            <a:pPr marL="0" marR="0" indent="0" algn="l" rtl="0">
              <a:buNone/>
            </a:pPr>
            <a:r>
              <a:rPr lang="en-US" sz="1200" b="1" i="0" strike="noStrike" baseline="0" dirty="0">
                <a:solidFill>
                  <a:srgbClr val="FF0000"/>
                </a:solidFill>
                <a:latin typeface="Verdana" panose="020B0604030504040204" pitchFamily="34" charset="0"/>
              </a:rPr>
              <a:t>Exo_3:19  </a:t>
            </a:r>
            <a:r>
              <a:rPr lang="en-US" sz="1200" b="0" i="0" strike="noStrike" baseline="0" dirty="0">
                <a:solidFill>
                  <a:schemeClr val="bg1"/>
                </a:solidFill>
                <a:latin typeface="Verdana" panose="020B0604030504040204" pitchFamily="34" charset="0"/>
              </a:rPr>
              <a:t>And I am sure that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will not let you go, no, not by a mighty hand.</a:t>
            </a:r>
          </a:p>
          <a:p>
            <a:pPr marL="0" marR="0" indent="0" algn="l" rtl="0">
              <a:buNone/>
            </a:pPr>
            <a:r>
              <a:rPr lang="en-US" sz="1200" b="1" i="0" strike="noStrike" baseline="0" dirty="0">
                <a:solidFill>
                  <a:srgbClr val="FF0000"/>
                </a:solidFill>
                <a:latin typeface="Verdana" panose="020B0604030504040204" pitchFamily="34" charset="0"/>
              </a:rPr>
              <a:t>Exo_5:4  </a:t>
            </a:r>
            <a:r>
              <a:rPr lang="en-US" sz="1200" b="0" i="0" strike="noStrike" baseline="0" dirty="0">
                <a:solidFill>
                  <a:schemeClr val="bg1"/>
                </a:solidFill>
                <a:latin typeface="Verdana" panose="020B0604030504040204" pitchFamily="34" charset="0"/>
              </a:rPr>
              <a:t>And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said unto them, Wherefore do ye, Moses and Aaron, let the people from their works? get you unto your burdens.</a:t>
            </a:r>
          </a:p>
          <a:p>
            <a:pPr marL="0" marR="0" indent="0" algn="l" rtl="0">
              <a:buNone/>
            </a:pPr>
            <a:r>
              <a:rPr lang="en-US" sz="1200" b="1" i="0" strike="noStrike" baseline="0" dirty="0">
                <a:solidFill>
                  <a:srgbClr val="FF0000"/>
                </a:solidFill>
                <a:latin typeface="Verdana" panose="020B0604030504040204" pitchFamily="34" charset="0"/>
              </a:rPr>
              <a:t>Exo_6:11  </a:t>
            </a:r>
            <a:r>
              <a:rPr lang="en-US" sz="1200" b="0" i="0" strike="noStrike" baseline="0" dirty="0">
                <a:solidFill>
                  <a:schemeClr val="bg1"/>
                </a:solidFill>
                <a:latin typeface="Verdana" panose="020B0604030504040204" pitchFamily="34" charset="0"/>
              </a:rPr>
              <a:t>Go in, speak unto Pharaoh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that he let the children of Israel go out of his land.</a:t>
            </a:r>
          </a:p>
          <a:p>
            <a:pPr marL="0" marR="0" indent="0" algn="l" rtl="0">
              <a:buNone/>
            </a:pPr>
            <a:r>
              <a:rPr lang="en-US" sz="1200" b="1" i="0" strike="noStrike" baseline="0" dirty="0">
                <a:solidFill>
                  <a:srgbClr val="FF0000"/>
                </a:solidFill>
                <a:latin typeface="Verdana" panose="020B0604030504040204" pitchFamily="34" charset="0"/>
              </a:rPr>
              <a:t>Exo_6:13  </a:t>
            </a:r>
            <a:r>
              <a:rPr lang="en-US" sz="1200" b="0" i="0" strike="noStrike" baseline="0" dirty="0">
                <a:solidFill>
                  <a:schemeClr val="bg1"/>
                </a:solidFill>
                <a:latin typeface="Verdana" panose="020B0604030504040204" pitchFamily="34" charset="0"/>
              </a:rPr>
              <a:t>And the LORD </a:t>
            </a:r>
            <a:r>
              <a:rPr lang="en-US" sz="1200" b="0" i="0" strike="noStrike" baseline="0" dirty="0" err="1">
                <a:solidFill>
                  <a:schemeClr val="bg1"/>
                </a:solidFill>
                <a:latin typeface="Verdana" panose="020B0604030504040204" pitchFamily="34" charset="0"/>
              </a:rPr>
              <a:t>spake</a:t>
            </a:r>
            <a:r>
              <a:rPr lang="en-US" sz="1200" b="0" i="0" strike="noStrike" baseline="0" dirty="0">
                <a:solidFill>
                  <a:schemeClr val="bg1"/>
                </a:solidFill>
                <a:latin typeface="Verdana" panose="020B0604030504040204" pitchFamily="34" charset="0"/>
              </a:rPr>
              <a:t> unto Moses and unto Aaron, and gave them a charge unto the children of Israel, and unto Pharaoh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to bring the children of Israel out of the land of Egypt.</a:t>
            </a:r>
          </a:p>
          <a:p>
            <a:pPr marL="0" marR="0" indent="0" algn="l" rtl="0">
              <a:buNone/>
            </a:pPr>
            <a:r>
              <a:rPr lang="en-US" sz="1200" b="1" i="0" strike="noStrike" baseline="0" dirty="0">
                <a:solidFill>
                  <a:srgbClr val="FF0000"/>
                </a:solidFill>
                <a:latin typeface="Verdana" panose="020B0604030504040204" pitchFamily="34" charset="0"/>
              </a:rPr>
              <a:t>Exo_6:27  </a:t>
            </a:r>
            <a:r>
              <a:rPr lang="en-US" sz="1200" b="0" i="0" strike="noStrike" baseline="0" dirty="0">
                <a:solidFill>
                  <a:schemeClr val="bg1"/>
                </a:solidFill>
                <a:latin typeface="Verdana" panose="020B0604030504040204" pitchFamily="34" charset="0"/>
              </a:rPr>
              <a:t>These </a:t>
            </a:r>
            <a:r>
              <a:rPr lang="en-US" sz="1200" b="0" i="1" strike="noStrike" baseline="0" dirty="0">
                <a:solidFill>
                  <a:schemeClr val="bg1"/>
                </a:solidFill>
                <a:latin typeface="Verdana" panose="020B0604030504040204" pitchFamily="34" charset="0"/>
              </a:rPr>
              <a:t>are</a:t>
            </a:r>
            <a:r>
              <a:rPr lang="en-US" sz="1200" b="0" i="0" strike="noStrike" baseline="0" dirty="0">
                <a:solidFill>
                  <a:schemeClr val="bg1"/>
                </a:solidFill>
                <a:latin typeface="Verdana" panose="020B0604030504040204" pitchFamily="34" charset="0"/>
              </a:rPr>
              <a:t> they which </a:t>
            </a:r>
            <a:r>
              <a:rPr lang="en-US" sz="1200" b="0" i="0" strike="noStrike" baseline="0" dirty="0" err="1">
                <a:solidFill>
                  <a:schemeClr val="bg1"/>
                </a:solidFill>
                <a:latin typeface="Verdana" panose="020B0604030504040204" pitchFamily="34" charset="0"/>
              </a:rPr>
              <a:t>spake</a:t>
            </a:r>
            <a:r>
              <a:rPr lang="en-US" sz="1200" b="0" i="0" strike="noStrike" baseline="0" dirty="0">
                <a:solidFill>
                  <a:schemeClr val="bg1"/>
                </a:solidFill>
                <a:latin typeface="Verdana" panose="020B0604030504040204" pitchFamily="34" charset="0"/>
              </a:rPr>
              <a:t> to Pharaoh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to bring out the children of Israel from Egypt: these </a:t>
            </a:r>
            <a:r>
              <a:rPr lang="en-US" sz="1200" b="0" i="1" strike="noStrike" baseline="0" dirty="0">
                <a:solidFill>
                  <a:schemeClr val="bg1"/>
                </a:solidFill>
                <a:latin typeface="Verdana" panose="020B0604030504040204" pitchFamily="34" charset="0"/>
              </a:rPr>
              <a:t>are</a:t>
            </a:r>
            <a:r>
              <a:rPr lang="en-US" sz="1200" b="0" i="0" strike="noStrike" baseline="0" dirty="0">
                <a:solidFill>
                  <a:schemeClr val="bg1"/>
                </a:solidFill>
                <a:latin typeface="Verdana" panose="020B0604030504040204" pitchFamily="34" charset="0"/>
              </a:rPr>
              <a:t> that Moses and Aaron.</a:t>
            </a:r>
          </a:p>
          <a:p>
            <a:pPr marL="0" marR="0" indent="0" algn="l" rtl="0">
              <a:buNone/>
            </a:pPr>
            <a:r>
              <a:rPr lang="en-US" sz="1200" b="1" i="0" strike="noStrike" baseline="0" dirty="0">
                <a:solidFill>
                  <a:srgbClr val="FF0000"/>
                </a:solidFill>
                <a:latin typeface="Verdana" panose="020B0604030504040204" pitchFamily="34" charset="0"/>
              </a:rPr>
              <a:t>Exo_6:29  </a:t>
            </a:r>
            <a:r>
              <a:rPr lang="en-US" sz="1200" b="0" i="0" strike="noStrike" baseline="0" dirty="0">
                <a:solidFill>
                  <a:schemeClr val="bg1"/>
                </a:solidFill>
                <a:latin typeface="Verdana" panose="020B0604030504040204" pitchFamily="34" charset="0"/>
              </a:rPr>
              <a:t>That the LORD </a:t>
            </a:r>
            <a:r>
              <a:rPr lang="en-US" sz="1200" b="0" i="0" strike="noStrike" baseline="0" dirty="0" err="1">
                <a:solidFill>
                  <a:schemeClr val="bg1"/>
                </a:solidFill>
                <a:latin typeface="Verdana" panose="020B0604030504040204" pitchFamily="34" charset="0"/>
              </a:rPr>
              <a:t>spake</a:t>
            </a:r>
            <a:r>
              <a:rPr lang="en-US" sz="1200" b="0" i="0" strike="noStrike" baseline="0" dirty="0">
                <a:solidFill>
                  <a:schemeClr val="bg1"/>
                </a:solidFill>
                <a:latin typeface="Verdana" panose="020B0604030504040204" pitchFamily="34" charset="0"/>
              </a:rPr>
              <a:t> unto Moses, saying, I </a:t>
            </a:r>
            <a:r>
              <a:rPr lang="en-US" sz="1200" b="0" i="1" strike="noStrike" baseline="0" dirty="0">
                <a:solidFill>
                  <a:schemeClr val="bg1"/>
                </a:solidFill>
                <a:latin typeface="Verdana" panose="020B0604030504040204" pitchFamily="34" charset="0"/>
              </a:rPr>
              <a:t>am</a:t>
            </a:r>
            <a:r>
              <a:rPr lang="en-US" sz="1200" b="0" i="0" strike="noStrike" baseline="0" dirty="0">
                <a:solidFill>
                  <a:schemeClr val="bg1"/>
                </a:solidFill>
                <a:latin typeface="Verdana" panose="020B0604030504040204" pitchFamily="34" charset="0"/>
              </a:rPr>
              <a:t> the LORD: speak thou unto Pharaoh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all that I say unto thee.</a:t>
            </a:r>
          </a:p>
          <a:p>
            <a:pPr marL="0" marR="0" indent="0" algn="l" rtl="0">
              <a:buNone/>
            </a:pPr>
            <a:r>
              <a:rPr lang="en-US" sz="1200" b="1" i="0" strike="noStrike" baseline="0" dirty="0">
                <a:solidFill>
                  <a:srgbClr val="FF0000"/>
                </a:solidFill>
                <a:latin typeface="Verdana" panose="020B0604030504040204" pitchFamily="34" charset="0"/>
              </a:rPr>
              <a:t>Exo_14:5  </a:t>
            </a:r>
            <a:r>
              <a:rPr lang="en-US" sz="1200" b="0" i="0" strike="noStrike" baseline="0" dirty="0">
                <a:solidFill>
                  <a:schemeClr val="bg1"/>
                </a:solidFill>
                <a:latin typeface="Verdana" panose="020B0604030504040204" pitchFamily="34" charset="0"/>
              </a:rPr>
              <a:t>And it was told the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that the people fled: and the heart of Pharaoh and of his servants was turned against the people, and they said, Why have we done this, that we have let Israel go from serving us?</a:t>
            </a:r>
          </a:p>
          <a:p>
            <a:pPr marL="0" marR="0" indent="0" algn="l" rtl="0">
              <a:buNone/>
            </a:pPr>
            <a:r>
              <a:rPr lang="en-US" sz="1200" b="1" i="0" strike="noStrike" baseline="0" dirty="0">
                <a:solidFill>
                  <a:srgbClr val="FF0000"/>
                </a:solidFill>
                <a:latin typeface="Verdana" panose="020B0604030504040204" pitchFamily="34" charset="0"/>
              </a:rPr>
              <a:t>Exo_14:8  </a:t>
            </a:r>
            <a:r>
              <a:rPr lang="en-US" sz="1200" b="0" i="0" strike="noStrike" baseline="0" dirty="0">
                <a:solidFill>
                  <a:schemeClr val="bg1"/>
                </a:solidFill>
                <a:latin typeface="Verdana" panose="020B0604030504040204" pitchFamily="34" charset="0"/>
              </a:rPr>
              <a:t>And the LORD hardened the heart of Pharaoh </a:t>
            </a:r>
            <a:r>
              <a:rPr lang="en-US" sz="1200" b="1" i="0" strike="noStrike" baseline="0" dirty="0">
                <a:solidFill>
                  <a:srgbClr val="FF0000"/>
                </a:solidFill>
                <a:latin typeface="Verdana" panose="020B0604030504040204" pitchFamily="34" charset="0"/>
              </a:rPr>
              <a:t>king</a:t>
            </a:r>
            <a:r>
              <a:rPr lang="en-US" sz="1200" b="0" i="0" strike="noStrike" baseline="0" dirty="0">
                <a:solidFill>
                  <a:schemeClr val="bg1"/>
                </a:solidFill>
                <a:latin typeface="Verdana" panose="020B0604030504040204" pitchFamily="34" charset="0"/>
              </a:rPr>
              <a:t> of Egypt, and he pursued after the children of Israel: and the children of Israel went out with an high hand.</a:t>
            </a:r>
            <a:endParaRPr lang="en-US" sz="1200" dirty="0">
              <a:solidFill>
                <a:schemeClr val="bg1"/>
              </a:solidFill>
            </a:endParaRPr>
          </a:p>
        </p:txBody>
      </p:sp>
      <p:sp>
        <p:nvSpPr>
          <p:cNvPr id="4" name="Slide Number Placeholder 3">
            <a:extLst>
              <a:ext uri="{FF2B5EF4-FFF2-40B4-BE49-F238E27FC236}">
                <a16:creationId xmlns:a16="http://schemas.microsoft.com/office/drawing/2014/main" id="{79EEB5A2-D307-036C-FC16-FAA9E1912652}"/>
              </a:ext>
            </a:extLst>
          </p:cNvPr>
          <p:cNvSpPr>
            <a:spLocks noGrp="1"/>
          </p:cNvSpPr>
          <p:nvPr>
            <p:ph type="sldNum" sz="quarter" idx="12"/>
          </p:nvPr>
        </p:nvSpPr>
        <p:spPr/>
        <p:txBody>
          <a:bodyPr/>
          <a:lstStyle/>
          <a:p>
            <a:fld id="{1E19650A-101D-4E33-A657-423DBDED8C82}" type="slidenum">
              <a:rPr lang="en-US" smtClean="0"/>
              <a:t>24</a:t>
            </a:fld>
            <a:endParaRPr lang="en-US"/>
          </a:p>
        </p:txBody>
      </p:sp>
    </p:spTree>
    <p:extLst>
      <p:ext uri="{BB962C8B-B14F-4D97-AF65-F5344CB8AC3E}">
        <p14:creationId xmlns:p14="http://schemas.microsoft.com/office/powerpoint/2010/main" val="2891463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D26EDD-063F-C8AF-D151-7A5130CAC33C}"/>
              </a:ext>
            </a:extLst>
          </p:cNvPr>
          <p:cNvPicPr>
            <a:picLocks noChangeAspect="1"/>
          </p:cNvPicPr>
          <p:nvPr/>
        </p:nvPicPr>
        <p:blipFill>
          <a:blip r:embed="rId2">
            <a:alphaModFix amt="64000"/>
          </a:blip>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7F632A98-A838-0DE6-8784-919AD966CEA6}"/>
              </a:ext>
            </a:extLst>
          </p:cNvPr>
          <p:cNvSpPr>
            <a:spLocks noGrp="1"/>
          </p:cNvSpPr>
          <p:nvPr>
            <p:ph type="title"/>
          </p:nvPr>
        </p:nvSpPr>
        <p:spPr/>
        <p:txBody>
          <a:bodyPr/>
          <a:lstStyle/>
          <a:p>
            <a:pPr algn="ctr"/>
            <a:r>
              <a:rPr lang="en-AU" b="1" dirty="0">
                <a:solidFill>
                  <a:schemeClr val="bg1"/>
                </a:solidFill>
                <a:latin typeface="Book Antiqua" panose="02040602050305030304" pitchFamily="18" charset="0"/>
              </a:rPr>
              <a:t>Foreign Kings Post-Exodus</a:t>
            </a:r>
            <a:endParaRPr lang="en-US" b="1" dirty="0">
              <a:solidFill>
                <a:schemeClr val="bg1"/>
              </a:solidFill>
              <a:latin typeface="Book Antiqua" panose="02040602050305030304" pitchFamily="18" charset="0"/>
            </a:endParaRPr>
          </a:p>
        </p:txBody>
      </p:sp>
      <p:sp>
        <p:nvSpPr>
          <p:cNvPr id="3" name="Content Placeholder 2">
            <a:extLst>
              <a:ext uri="{FF2B5EF4-FFF2-40B4-BE49-F238E27FC236}">
                <a16:creationId xmlns:a16="http://schemas.microsoft.com/office/drawing/2014/main" id="{E2455FE5-B3B3-EB68-893D-CB495F422310}"/>
              </a:ext>
            </a:extLst>
          </p:cNvPr>
          <p:cNvSpPr>
            <a:spLocks noGrp="1"/>
          </p:cNvSpPr>
          <p:nvPr>
            <p:ph idx="1"/>
          </p:nvPr>
        </p:nvSpPr>
        <p:spPr>
          <a:xfrm>
            <a:off x="838200" y="1453896"/>
            <a:ext cx="10515600" cy="4723067"/>
          </a:xfrm>
        </p:spPr>
        <p:txBody>
          <a:bodyPr>
            <a:normAutofit/>
          </a:bodyPr>
          <a:lstStyle/>
          <a:p>
            <a:r>
              <a:rPr lang="en-US" sz="2400" b="1" i="0" u="none" strike="noStrike" baseline="0" dirty="0">
                <a:solidFill>
                  <a:schemeClr val="bg1"/>
                </a:solidFill>
                <a:latin typeface="Verdana" panose="020B0604030504040204" pitchFamily="34" charset="0"/>
              </a:rPr>
              <a:t>Num 20:14</a:t>
            </a:r>
            <a:r>
              <a:rPr lang="en-US" sz="2400" b="0" i="0" u="none" strike="noStrike" baseline="0" dirty="0">
                <a:solidFill>
                  <a:schemeClr val="bg1"/>
                </a:solidFill>
                <a:latin typeface="Verdana" panose="020B0604030504040204" pitchFamily="34" charset="0"/>
              </a:rPr>
              <a:t>  And Moses sent messengers from Kadesh unto the </a:t>
            </a:r>
            <a:r>
              <a:rPr lang="en-US" sz="2400" b="1" i="0" u="none" strike="noStrike" baseline="0" dirty="0">
                <a:solidFill>
                  <a:srgbClr val="FF0000"/>
                </a:solidFill>
                <a:latin typeface="Verdana" panose="020B0604030504040204" pitchFamily="34" charset="0"/>
              </a:rPr>
              <a:t>king of </a:t>
            </a:r>
            <a:r>
              <a:rPr lang="en-US" sz="2400" b="1" i="0" u="none" strike="noStrike" baseline="0" dirty="0">
                <a:solidFill>
                  <a:srgbClr val="FFFF00"/>
                </a:solidFill>
                <a:latin typeface="Verdana" panose="020B0604030504040204" pitchFamily="34" charset="0"/>
              </a:rPr>
              <a:t>Edom</a:t>
            </a:r>
          </a:p>
          <a:p>
            <a:r>
              <a:rPr lang="en-US" sz="2400" b="1" i="0" u="none" strike="noStrike" baseline="0" dirty="0">
                <a:solidFill>
                  <a:schemeClr val="bg1"/>
                </a:solidFill>
                <a:latin typeface="Verdana" panose="020B0604030504040204" pitchFamily="34" charset="0"/>
              </a:rPr>
              <a:t>Num 21:1</a:t>
            </a:r>
            <a:r>
              <a:rPr lang="en-US" sz="2400" b="0" i="0" u="none" strike="noStrike" baseline="0" dirty="0">
                <a:solidFill>
                  <a:schemeClr val="bg1"/>
                </a:solidFill>
                <a:latin typeface="Verdana" panose="020B0604030504040204" pitchFamily="34" charset="0"/>
              </a:rPr>
              <a:t>  And </a:t>
            </a:r>
            <a:r>
              <a:rPr lang="en-US" sz="2400" b="0" i="1" u="none" strike="noStrike" baseline="0" dirty="0">
                <a:solidFill>
                  <a:schemeClr val="bg1"/>
                </a:solidFill>
                <a:latin typeface="Verdana" panose="020B0604030504040204" pitchFamily="34" charset="0"/>
              </a:rPr>
              <a:t>when</a:t>
            </a:r>
            <a:r>
              <a:rPr lang="en-US" sz="2400" b="0" i="0" u="none" strike="noStrike" baseline="0" dirty="0">
                <a:solidFill>
                  <a:schemeClr val="bg1"/>
                </a:solidFill>
                <a:latin typeface="Verdana" panose="020B0604030504040204" pitchFamily="34" charset="0"/>
              </a:rPr>
              <a:t> </a:t>
            </a:r>
            <a:r>
              <a:rPr lang="en-US" sz="2400" b="1" i="0" u="none" strike="noStrike" baseline="0" dirty="0">
                <a:solidFill>
                  <a:srgbClr val="FF0000"/>
                </a:solidFill>
                <a:latin typeface="Verdana" panose="020B0604030504040204" pitchFamily="34" charset="0"/>
              </a:rPr>
              <a:t>king Arad the </a:t>
            </a:r>
            <a:r>
              <a:rPr lang="en-US" sz="2400" b="1" i="0" u="none" strike="noStrike" baseline="0" dirty="0">
                <a:solidFill>
                  <a:srgbClr val="FFFF00"/>
                </a:solidFill>
                <a:latin typeface="Verdana" panose="020B0604030504040204" pitchFamily="34" charset="0"/>
              </a:rPr>
              <a:t>Canaanite</a:t>
            </a:r>
            <a:r>
              <a:rPr lang="en-US" sz="2400" b="0" i="0" u="none" strike="noStrike" baseline="0" dirty="0">
                <a:solidFill>
                  <a:schemeClr val="bg1"/>
                </a:solidFill>
                <a:latin typeface="Verdana" panose="020B0604030504040204" pitchFamily="34" charset="0"/>
              </a:rPr>
              <a:t>, which dwelt in the south,</a:t>
            </a:r>
          </a:p>
          <a:p>
            <a:r>
              <a:rPr lang="en-US" sz="2400" b="1" i="0" u="none" strike="noStrike" baseline="0" dirty="0">
                <a:solidFill>
                  <a:schemeClr val="bg1"/>
                </a:solidFill>
                <a:latin typeface="Verdana" panose="020B0604030504040204" pitchFamily="34" charset="0"/>
              </a:rPr>
              <a:t>Num 21:26</a:t>
            </a:r>
            <a:r>
              <a:rPr lang="en-US" sz="2400" b="0" i="0" u="none" strike="noStrike" baseline="0" dirty="0">
                <a:solidFill>
                  <a:schemeClr val="bg1"/>
                </a:solidFill>
                <a:latin typeface="Verdana" panose="020B0604030504040204" pitchFamily="34" charset="0"/>
              </a:rPr>
              <a:t>  For </a:t>
            </a:r>
            <a:r>
              <a:rPr lang="en-US" sz="2400" b="0" i="0" u="none" strike="noStrike" baseline="0" dirty="0" err="1">
                <a:solidFill>
                  <a:schemeClr val="bg1"/>
                </a:solidFill>
                <a:latin typeface="Verdana" panose="020B0604030504040204" pitchFamily="34" charset="0"/>
              </a:rPr>
              <a:t>Heshbon</a:t>
            </a:r>
            <a:r>
              <a:rPr lang="en-US" sz="2400" b="0" i="0" u="none" strike="noStrike" baseline="0" dirty="0">
                <a:solidFill>
                  <a:schemeClr val="bg1"/>
                </a:solidFill>
                <a:latin typeface="Verdana" panose="020B0604030504040204" pitchFamily="34" charset="0"/>
              </a:rPr>
              <a:t> </a:t>
            </a:r>
            <a:r>
              <a:rPr lang="en-US" sz="2400" b="0" i="1" u="none" strike="noStrike" baseline="0" dirty="0">
                <a:solidFill>
                  <a:schemeClr val="bg1"/>
                </a:solidFill>
                <a:latin typeface="Verdana" panose="020B0604030504040204" pitchFamily="34" charset="0"/>
              </a:rPr>
              <a:t>was</a:t>
            </a:r>
            <a:r>
              <a:rPr lang="en-US" sz="2400" b="0" i="0" u="none" strike="noStrike" baseline="0" dirty="0">
                <a:solidFill>
                  <a:schemeClr val="bg1"/>
                </a:solidFill>
                <a:latin typeface="Verdana" panose="020B0604030504040204" pitchFamily="34" charset="0"/>
              </a:rPr>
              <a:t> the city of </a:t>
            </a:r>
            <a:r>
              <a:rPr lang="en-US" sz="2400" b="0" i="0" u="none" strike="noStrike" baseline="0" dirty="0" err="1">
                <a:solidFill>
                  <a:schemeClr val="bg1"/>
                </a:solidFill>
                <a:latin typeface="Verdana" panose="020B0604030504040204" pitchFamily="34" charset="0"/>
              </a:rPr>
              <a:t>Sihon</a:t>
            </a:r>
            <a:r>
              <a:rPr lang="en-US" sz="2400" b="0" i="0" u="none" strike="noStrike" baseline="0" dirty="0">
                <a:solidFill>
                  <a:schemeClr val="bg1"/>
                </a:solidFill>
                <a:latin typeface="Verdana" panose="020B0604030504040204" pitchFamily="34" charset="0"/>
              </a:rPr>
              <a:t> the </a:t>
            </a:r>
            <a:r>
              <a:rPr lang="en-US" sz="2400" b="1" i="0" u="none" strike="noStrike" baseline="0" dirty="0">
                <a:solidFill>
                  <a:srgbClr val="FF0000"/>
                </a:solidFill>
                <a:latin typeface="Verdana" panose="020B0604030504040204" pitchFamily="34" charset="0"/>
              </a:rPr>
              <a:t>king of the </a:t>
            </a:r>
            <a:r>
              <a:rPr lang="en-US" sz="2400" b="1" i="0" u="none" strike="noStrike" baseline="0" dirty="0">
                <a:solidFill>
                  <a:srgbClr val="FFFF00"/>
                </a:solidFill>
                <a:latin typeface="Verdana" panose="020B0604030504040204" pitchFamily="34" charset="0"/>
              </a:rPr>
              <a:t>Amorites</a:t>
            </a:r>
            <a:r>
              <a:rPr lang="en-US" sz="2400" b="0" i="0" u="none" strike="noStrike" baseline="0" dirty="0">
                <a:solidFill>
                  <a:schemeClr val="bg1"/>
                </a:solidFill>
                <a:latin typeface="Verdana" panose="020B0604030504040204" pitchFamily="34" charset="0"/>
              </a:rPr>
              <a:t>, who had fought against the former </a:t>
            </a:r>
            <a:r>
              <a:rPr lang="en-US" sz="2400" b="1" i="0" u="none" strike="noStrike" baseline="0" dirty="0">
                <a:solidFill>
                  <a:srgbClr val="FF0000"/>
                </a:solidFill>
                <a:latin typeface="Verdana" panose="020B0604030504040204" pitchFamily="34" charset="0"/>
              </a:rPr>
              <a:t>king of </a:t>
            </a:r>
            <a:r>
              <a:rPr lang="en-US" sz="2400" b="1" i="0" u="none" strike="noStrike" baseline="0" dirty="0">
                <a:solidFill>
                  <a:srgbClr val="FFFF00"/>
                </a:solidFill>
                <a:latin typeface="Verdana" panose="020B0604030504040204" pitchFamily="34" charset="0"/>
              </a:rPr>
              <a:t>Moab</a:t>
            </a:r>
            <a:r>
              <a:rPr lang="en-US" sz="2400" b="0" i="0" u="none" strike="noStrike" baseline="0" dirty="0">
                <a:solidFill>
                  <a:schemeClr val="bg1"/>
                </a:solidFill>
                <a:latin typeface="Verdana" panose="020B0604030504040204" pitchFamily="34" charset="0"/>
              </a:rPr>
              <a:t>,</a:t>
            </a:r>
          </a:p>
          <a:p>
            <a:r>
              <a:rPr lang="en-US" sz="2400" b="1" i="0" u="none" strike="noStrike" baseline="0" dirty="0">
                <a:solidFill>
                  <a:schemeClr val="bg1"/>
                </a:solidFill>
                <a:latin typeface="Verdana" panose="020B0604030504040204" pitchFamily="34" charset="0"/>
              </a:rPr>
              <a:t>Num 31:8</a:t>
            </a:r>
            <a:r>
              <a:rPr lang="en-US" sz="2400" b="0" i="0" u="none" strike="noStrike" baseline="0" dirty="0">
                <a:solidFill>
                  <a:schemeClr val="bg1"/>
                </a:solidFill>
                <a:latin typeface="Verdana" panose="020B0604030504040204" pitchFamily="34" charset="0"/>
              </a:rPr>
              <a:t>  And they slew the </a:t>
            </a:r>
            <a:r>
              <a:rPr lang="en-US" sz="2400" b="1" i="0" u="none" strike="noStrike" baseline="0" dirty="0">
                <a:solidFill>
                  <a:srgbClr val="FF0000"/>
                </a:solidFill>
                <a:latin typeface="Verdana" panose="020B0604030504040204" pitchFamily="34" charset="0"/>
              </a:rPr>
              <a:t>kings of </a:t>
            </a:r>
            <a:r>
              <a:rPr lang="en-US" sz="2400" b="1" i="0" u="none" strike="noStrike" baseline="0" dirty="0">
                <a:solidFill>
                  <a:srgbClr val="FFFF00"/>
                </a:solidFill>
                <a:latin typeface="Verdana" panose="020B0604030504040204" pitchFamily="34" charset="0"/>
              </a:rPr>
              <a:t>Midian</a:t>
            </a:r>
            <a:r>
              <a:rPr lang="en-US" sz="2400" b="0" i="0" u="none" strike="noStrike" baseline="0" dirty="0">
                <a:solidFill>
                  <a:schemeClr val="bg1"/>
                </a:solidFill>
                <a:latin typeface="Verdana" panose="020B0604030504040204" pitchFamily="34" charset="0"/>
              </a:rPr>
              <a:t>, beside the rest of them that were slain; </a:t>
            </a:r>
            <a:r>
              <a:rPr lang="en-US" sz="2400" b="0" i="1" u="none" strike="noStrike" baseline="0" dirty="0">
                <a:solidFill>
                  <a:schemeClr val="bg1"/>
                </a:solidFill>
                <a:latin typeface="Verdana" panose="020B0604030504040204" pitchFamily="34" charset="0"/>
              </a:rPr>
              <a:t>namely,</a:t>
            </a:r>
            <a:r>
              <a:rPr lang="en-US" sz="2400" b="0" i="0" u="none" strike="noStrike" baseline="0" dirty="0">
                <a:solidFill>
                  <a:schemeClr val="bg1"/>
                </a:solidFill>
                <a:latin typeface="Verdana" panose="020B0604030504040204" pitchFamily="34" charset="0"/>
              </a:rPr>
              <a:t> </a:t>
            </a:r>
            <a:r>
              <a:rPr lang="en-US" sz="2400" b="0" i="0" u="none" strike="noStrike" baseline="0" dirty="0" err="1">
                <a:solidFill>
                  <a:schemeClr val="bg1"/>
                </a:solidFill>
                <a:latin typeface="Verdana" panose="020B0604030504040204" pitchFamily="34" charset="0"/>
              </a:rPr>
              <a:t>Evi</a:t>
            </a:r>
            <a:r>
              <a:rPr lang="en-US" sz="2400" b="0" i="0" u="none" strike="noStrike" baseline="0" dirty="0">
                <a:solidFill>
                  <a:schemeClr val="bg1"/>
                </a:solidFill>
                <a:latin typeface="Verdana" panose="020B0604030504040204" pitchFamily="34" charset="0"/>
              </a:rPr>
              <a:t>, and </a:t>
            </a:r>
            <a:r>
              <a:rPr lang="en-US" sz="2400" b="0" i="0" u="none" strike="noStrike" baseline="0" dirty="0" err="1">
                <a:solidFill>
                  <a:schemeClr val="bg1"/>
                </a:solidFill>
                <a:latin typeface="Verdana" panose="020B0604030504040204" pitchFamily="34" charset="0"/>
              </a:rPr>
              <a:t>Rekem</a:t>
            </a:r>
            <a:r>
              <a:rPr lang="en-US" sz="2400" b="0" i="0" u="none" strike="noStrike" baseline="0" dirty="0">
                <a:solidFill>
                  <a:schemeClr val="bg1"/>
                </a:solidFill>
                <a:latin typeface="Verdana" panose="020B0604030504040204" pitchFamily="34" charset="0"/>
              </a:rPr>
              <a:t>, and Zur, and Hur, and Reba, five kings of Midian: Balaam also the son of </a:t>
            </a:r>
            <a:r>
              <a:rPr lang="en-US" sz="2400" b="0" i="0" u="none" strike="noStrike" baseline="0" dirty="0" err="1">
                <a:solidFill>
                  <a:schemeClr val="bg1"/>
                </a:solidFill>
                <a:latin typeface="Verdana" panose="020B0604030504040204" pitchFamily="34" charset="0"/>
              </a:rPr>
              <a:t>Beor</a:t>
            </a:r>
            <a:r>
              <a:rPr lang="en-US" sz="2400" b="0" i="0" u="none" strike="noStrike" baseline="0" dirty="0">
                <a:solidFill>
                  <a:schemeClr val="bg1"/>
                </a:solidFill>
                <a:latin typeface="Verdana" panose="020B0604030504040204" pitchFamily="34" charset="0"/>
              </a:rPr>
              <a:t> they slew with the sword.</a:t>
            </a:r>
          </a:p>
          <a:p>
            <a:r>
              <a:rPr lang="en-US" sz="2400" b="1" i="0" u="none" strike="noStrike" baseline="0" dirty="0">
                <a:solidFill>
                  <a:schemeClr val="bg1"/>
                </a:solidFill>
                <a:latin typeface="Verdana" panose="020B0604030504040204" pitchFamily="34" charset="0"/>
              </a:rPr>
              <a:t>Deu 3:11</a:t>
            </a:r>
            <a:r>
              <a:rPr lang="en-US" sz="2400" b="0" i="0" u="none" strike="noStrike" baseline="0" dirty="0">
                <a:solidFill>
                  <a:schemeClr val="bg1"/>
                </a:solidFill>
                <a:latin typeface="Verdana" panose="020B0604030504040204" pitchFamily="34" charset="0"/>
              </a:rPr>
              <a:t>  For only Og </a:t>
            </a:r>
            <a:r>
              <a:rPr lang="en-US" sz="2400" b="1" i="0" u="none" strike="noStrike" baseline="0" dirty="0">
                <a:solidFill>
                  <a:srgbClr val="FF0000"/>
                </a:solidFill>
                <a:latin typeface="Verdana" panose="020B0604030504040204" pitchFamily="34" charset="0"/>
              </a:rPr>
              <a:t>king of </a:t>
            </a:r>
            <a:r>
              <a:rPr lang="en-US" sz="2400" b="1" i="0" u="none" strike="noStrike" baseline="0" dirty="0">
                <a:solidFill>
                  <a:srgbClr val="FFFF00"/>
                </a:solidFill>
                <a:latin typeface="Verdana" panose="020B0604030504040204" pitchFamily="34" charset="0"/>
              </a:rPr>
              <a:t>Bashan</a:t>
            </a:r>
            <a:r>
              <a:rPr lang="en-US" sz="2400" b="0" i="0" u="none" strike="noStrike" baseline="0" dirty="0">
                <a:solidFill>
                  <a:schemeClr val="bg1"/>
                </a:solidFill>
                <a:latin typeface="Verdana" panose="020B0604030504040204" pitchFamily="34" charset="0"/>
              </a:rPr>
              <a:t> remained of the remnant of giants;</a:t>
            </a:r>
          </a:p>
          <a:p>
            <a:endParaRPr lang="en-US" sz="3600" dirty="0">
              <a:solidFill>
                <a:schemeClr val="bg1"/>
              </a:solidFill>
            </a:endParaRPr>
          </a:p>
        </p:txBody>
      </p:sp>
      <p:sp>
        <p:nvSpPr>
          <p:cNvPr id="5" name="Slide Number Placeholder 4">
            <a:extLst>
              <a:ext uri="{FF2B5EF4-FFF2-40B4-BE49-F238E27FC236}">
                <a16:creationId xmlns:a16="http://schemas.microsoft.com/office/drawing/2014/main" id="{EE06E74F-B7A0-B3D5-08D0-A216B5B2B0B6}"/>
              </a:ext>
            </a:extLst>
          </p:cNvPr>
          <p:cNvSpPr>
            <a:spLocks noGrp="1"/>
          </p:cNvSpPr>
          <p:nvPr>
            <p:ph type="sldNum" sz="quarter" idx="12"/>
          </p:nvPr>
        </p:nvSpPr>
        <p:spPr/>
        <p:txBody>
          <a:bodyPr/>
          <a:lstStyle/>
          <a:p>
            <a:fld id="{1E19650A-101D-4E33-A657-423DBDED8C82}" type="slidenum">
              <a:rPr lang="en-US" smtClean="0"/>
              <a:t>25</a:t>
            </a:fld>
            <a:endParaRPr lang="en-US"/>
          </a:p>
        </p:txBody>
      </p:sp>
    </p:spTree>
    <p:extLst>
      <p:ext uri="{BB962C8B-B14F-4D97-AF65-F5344CB8AC3E}">
        <p14:creationId xmlns:p14="http://schemas.microsoft.com/office/powerpoint/2010/main" val="23467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E5BC7-6C99-B669-D42B-413688D2A03C}"/>
              </a:ext>
            </a:extLst>
          </p:cNvPr>
          <p:cNvSpPr>
            <a:spLocks noGrp="1"/>
          </p:cNvSpPr>
          <p:nvPr>
            <p:ph type="title"/>
          </p:nvPr>
        </p:nvSpPr>
        <p:spPr/>
        <p:txBody>
          <a:bodyPr/>
          <a:lstStyle/>
          <a:p>
            <a:endParaRPr lang="en-US">
              <a:solidFill>
                <a:schemeClr val="bg1"/>
              </a:solidFill>
            </a:endParaRPr>
          </a:p>
        </p:txBody>
      </p:sp>
      <p:sp>
        <p:nvSpPr>
          <p:cNvPr id="3" name="Content Placeholder 2">
            <a:extLst>
              <a:ext uri="{FF2B5EF4-FFF2-40B4-BE49-F238E27FC236}">
                <a16:creationId xmlns:a16="http://schemas.microsoft.com/office/drawing/2014/main" id="{208787D7-D432-06E4-D692-F9ED263528CF}"/>
              </a:ext>
            </a:extLst>
          </p:cNvPr>
          <p:cNvSpPr>
            <a:spLocks noGrp="1"/>
          </p:cNvSpPr>
          <p:nvPr>
            <p:ph idx="1"/>
          </p:nvPr>
        </p:nvSpPr>
        <p:spPr>
          <a:xfrm>
            <a:off x="838200" y="685800"/>
            <a:ext cx="10515600" cy="5925312"/>
          </a:xfrm>
        </p:spPr>
        <p:txBody>
          <a:bodyPr>
            <a:normAutofit lnSpcReduction="10000"/>
          </a:bodyPr>
          <a:lstStyle/>
          <a:p>
            <a:pPr marL="0" marR="0" indent="0" algn="l" rtl="0">
              <a:buNone/>
            </a:pPr>
            <a:r>
              <a:rPr lang="en-US" sz="2400" b="1" i="0" u="none" strike="noStrike" baseline="0" dirty="0">
                <a:solidFill>
                  <a:schemeClr val="bg1"/>
                </a:solidFill>
                <a:latin typeface="Verdana" panose="020B0604030504040204" pitchFamily="34" charset="0"/>
              </a:rPr>
              <a:t>Gen 35:9  </a:t>
            </a:r>
            <a:r>
              <a:rPr lang="en-US" sz="2400" b="0" i="0" u="none" strike="noStrike" baseline="0" dirty="0">
                <a:solidFill>
                  <a:schemeClr val="bg1"/>
                </a:solidFill>
                <a:latin typeface="Verdana" panose="020B0604030504040204" pitchFamily="34" charset="0"/>
              </a:rPr>
              <a:t>And </a:t>
            </a:r>
            <a:r>
              <a:rPr lang="en-US" sz="2400" b="1" i="0" u="none" strike="noStrike" baseline="0" dirty="0">
                <a:solidFill>
                  <a:srgbClr val="FFC000"/>
                </a:solidFill>
                <a:latin typeface="Verdana" panose="020B0604030504040204" pitchFamily="34" charset="0"/>
              </a:rPr>
              <a:t>God appeared unto Jacob again</a:t>
            </a:r>
            <a:r>
              <a:rPr lang="en-US" sz="2400" b="0" i="0" u="none" strike="noStrike" baseline="0" dirty="0">
                <a:solidFill>
                  <a:schemeClr val="bg1"/>
                </a:solidFill>
                <a:latin typeface="Verdana" panose="020B0604030504040204" pitchFamily="34" charset="0"/>
              </a:rPr>
              <a:t>, when he came out of Padanaram, and blessed him. </a:t>
            </a:r>
          </a:p>
          <a:p>
            <a:pPr marL="0" marR="0" indent="0" algn="l" rtl="0">
              <a:buNone/>
            </a:pPr>
            <a:r>
              <a:rPr lang="en-US" sz="2400" b="1" i="0" u="none" strike="noStrike" baseline="0" dirty="0">
                <a:solidFill>
                  <a:schemeClr val="bg1"/>
                </a:solidFill>
                <a:latin typeface="Verdana" panose="020B0604030504040204" pitchFamily="34" charset="0"/>
              </a:rPr>
              <a:t>10</a:t>
            </a:r>
            <a:r>
              <a:rPr lang="en-US" sz="2400" b="0" i="0" u="none" strike="noStrike" baseline="0" dirty="0">
                <a:solidFill>
                  <a:schemeClr val="bg1"/>
                </a:solidFill>
                <a:latin typeface="Verdana" panose="020B0604030504040204" pitchFamily="34" charset="0"/>
              </a:rPr>
              <a:t>  And God said unto him, Thy name </a:t>
            </a:r>
            <a:r>
              <a:rPr lang="en-US" sz="2400" b="0" i="1" u="none" strike="noStrike" baseline="0" dirty="0">
                <a:solidFill>
                  <a:schemeClr val="bg1"/>
                </a:solidFill>
                <a:latin typeface="Verdana" panose="020B0604030504040204" pitchFamily="34" charset="0"/>
              </a:rPr>
              <a:t>is</a:t>
            </a:r>
            <a:r>
              <a:rPr lang="en-US" sz="2400" b="0" i="0" u="none" strike="noStrike" baseline="0" dirty="0">
                <a:solidFill>
                  <a:schemeClr val="bg1"/>
                </a:solidFill>
                <a:latin typeface="Verdana" panose="020B0604030504040204" pitchFamily="34" charset="0"/>
              </a:rPr>
              <a:t> Jacob: thy name shall not be called any more Jacob, but Israel shall be thy name: and he called his name Israel. </a:t>
            </a:r>
          </a:p>
          <a:p>
            <a:pPr marL="0" marR="0" indent="0" algn="l" rtl="0">
              <a:buNone/>
            </a:pPr>
            <a:r>
              <a:rPr lang="en-US" sz="2400" b="1" i="0" u="none" strike="noStrike" baseline="0" dirty="0">
                <a:solidFill>
                  <a:schemeClr val="bg1"/>
                </a:solidFill>
                <a:latin typeface="Verdana" panose="020B0604030504040204" pitchFamily="34" charset="0"/>
              </a:rPr>
              <a:t>11</a:t>
            </a:r>
            <a:r>
              <a:rPr lang="en-US" sz="2400" b="0" i="0" u="none" strike="noStrike" baseline="0" dirty="0">
                <a:solidFill>
                  <a:schemeClr val="bg1"/>
                </a:solidFill>
                <a:latin typeface="Verdana" panose="020B0604030504040204" pitchFamily="34" charset="0"/>
              </a:rPr>
              <a:t>  And God said unto him, I </a:t>
            </a:r>
            <a:r>
              <a:rPr lang="en-US" sz="2400" b="0" i="1" u="none" strike="noStrike" baseline="0" dirty="0">
                <a:solidFill>
                  <a:schemeClr val="bg1"/>
                </a:solidFill>
                <a:latin typeface="Verdana" panose="020B0604030504040204" pitchFamily="34" charset="0"/>
              </a:rPr>
              <a:t>am</a:t>
            </a:r>
            <a:r>
              <a:rPr lang="en-US" sz="2400" b="0" i="0" u="none" strike="noStrike" baseline="0" dirty="0">
                <a:solidFill>
                  <a:schemeClr val="bg1"/>
                </a:solidFill>
                <a:latin typeface="Verdana" panose="020B0604030504040204" pitchFamily="34" charset="0"/>
              </a:rPr>
              <a:t> God Almighty: </a:t>
            </a:r>
            <a:r>
              <a:rPr lang="en-US" sz="2400" b="1" i="0" u="none" strike="noStrike" baseline="0" dirty="0">
                <a:solidFill>
                  <a:schemeClr val="bg1"/>
                </a:solidFill>
                <a:latin typeface="Verdana" panose="020B0604030504040204" pitchFamily="34" charset="0"/>
              </a:rPr>
              <a:t>be </a:t>
            </a:r>
            <a:r>
              <a:rPr lang="en-US" sz="2400" b="1" i="0" u="none" strike="noStrike" baseline="0" dirty="0">
                <a:solidFill>
                  <a:srgbClr val="66FF33"/>
                </a:solidFill>
                <a:latin typeface="Verdana" panose="020B0604030504040204" pitchFamily="34" charset="0"/>
              </a:rPr>
              <a:t>fruitful</a:t>
            </a:r>
            <a:r>
              <a:rPr lang="en-US" sz="2400" b="1" i="0" u="none" strike="noStrike" baseline="0" dirty="0">
                <a:solidFill>
                  <a:schemeClr val="bg1"/>
                </a:solidFill>
                <a:latin typeface="Verdana" panose="020B0604030504040204" pitchFamily="34" charset="0"/>
              </a:rPr>
              <a:t> and </a:t>
            </a:r>
            <a:r>
              <a:rPr lang="en-US" sz="2400" b="1" i="0" u="none" strike="noStrike" baseline="0" dirty="0">
                <a:solidFill>
                  <a:srgbClr val="66FF33"/>
                </a:solidFill>
                <a:latin typeface="Verdana" panose="020B0604030504040204" pitchFamily="34" charset="0"/>
              </a:rPr>
              <a:t>multiply</a:t>
            </a:r>
            <a:r>
              <a:rPr lang="en-US" sz="2400" b="0" i="0" u="none" strike="noStrike" baseline="0" dirty="0">
                <a:solidFill>
                  <a:schemeClr val="bg1"/>
                </a:solidFill>
                <a:latin typeface="Verdana" panose="020B0604030504040204" pitchFamily="34" charset="0"/>
              </a:rPr>
              <a:t>; </a:t>
            </a:r>
            <a:r>
              <a:rPr lang="en-US" sz="2400" b="1" i="0" u="none" strike="noStrike" baseline="0" dirty="0">
                <a:solidFill>
                  <a:srgbClr val="FFC000"/>
                </a:solidFill>
                <a:latin typeface="Verdana" panose="020B0604030504040204" pitchFamily="34" charset="0"/>
              </a:rPr>
              <a:t>a nation and a company of nations</a:t>
            </a:r>
            <a:r>
              <a:rPr lang="en-US" sz="2400" b="0" i="0" u="none" strike="noStrike" baseline="0" dirty="0">
                <a:solidFill>
                  <a:schemeClr val="bg1"/>
                </a:solidFill>
                <a:latin typeface="Verdana" panose="020B0604030504040204" pitchFamily="34" charset="0"/>
              </a:rPr>
              <a:t> shall be of thee, and </a:t>
            </a:r>
            <a:r>
              <a:rPr lang="en-US" sz="2400" b="1" i="1" u="sng" strike="noStrike" baseline="0" dirty="0">
                <a:solidFill>
                  <a:srgbClr val="FF0000"/>
                </a:solidFill>
                <a:latin typeface="Verdana" panose="020B0604030504040204" pitchFamily="34" charset="0"/>
              </a:rPr>
              <a:t>kings shall come out of thy loins</a:t>
            </a:r>
            <a:r>
              <a:rPr lang="en-US" sz="2400" b="0" i="0" u="none" strike="noStrike" baseline="0" dirty="0">
                <a:solidFill>
                  <a:schemeClr val="bg1"/>
                </a:solidFill>
                <a:latin typeface="Verdana" panose="020B0604030504040204" pitchFamily="34" charset="0"/>
              </a:rPr>
              <a:t>; </a:t>
            </a:r>
          </a:p>
          <a:p>
            <a:pPr marL="0" marR="0" indent="0" algn="l" rtl="0">
              <a:buNone/>
            </a:pPr>
            <a:r>
              <a:rPr lang="en-US" sz="2400" b="1" i="0" u="none" strike="noStrike" baseline="0" dirty="0">
                <a:solidFill>
                  <a:schemeClr val="bg1"/>
                </a:solidFill>
                <a:latin typeface="Verdana" panose="020B0604030504040204" pitchFamily="34" charset="0"/>
              </a:rPr>
              <a:t>12</a:t>
            </a:r>
            <a:r>
              <a:rPr lang="en-US" sz="2400" b="0" i="0" u="none" strike="noStrike" baseline="0" dirty="0">
                <a:solidFill>
                  <a:schemeClr val="bg1"/>
                </a:solidFill>
                <a:latin typeface="Verdana" panose="020B0604030504040204" pitchFamily="34" charset="0"/>
              </a:rPr>
              <a:t>  And the land which I gave Abraham and Isaac, to thee I will give it, and to thy seed after thee will I give the land. </a:t>
            </a:r>
          </a:p>
          <a:p>
            <a:pPr marL="0" marR="0" indent="0" algn="l" rtl="0">
              <a:buNone/>
            </a:pPr>
            <a:r>
              <a:rPr lang="en-US" sz="2400" b="1" i="0" u="none" strike="noStrike" baseline="0" dirty="0">
                <a:solidFill>
                  <a:schemeClr val="bg1"/>
                </a:solidFill>
                <a:latin typeface="Verdana" panose="020B0604030504040204" pitchFamily="34" charset="0"/>
              </a:rPr>
              <a:t>13</a:t>
            </a:r>
            <a:r>
              <a:rPr lang="en-US" sz="2400" b="0" i="0" u="none" strike="noStrike" baseline="0" dirty="0">
                <a:solidFill>
                  <a:schemeClr val="bg1"/>
                </a:solidFill>
                <a:latin typeface="Verdana" panose="020B0604030504040204" pitchFamily="34" charset="0"/>
              </a:rPr>
              <a:t>  And God went up from him in the place where he talked with him. </a:t>
            </a:r>
          </a:p>
          <a:p>
            <a:pPr marL="0" marR="0" indent="0" algn="l" rtl="0">
              <a:buNone/>
            </a:pPr>
            <a:r>
              <a:rPr lang="en-US" sz="2400" b="1" i="0" u="none" strike="noStrike" baseline="0" dirty="0">
                <a:solidFill>
                  <a:schemeClr val="bg1"/>
                </a:solidFill>
                <a:latin typeface="Verdana" panose="020B0604030504040204" pitchFamily="34" charset="0"/>
              </a:rPr>
              <a:t>14</a:t>
            </a:r>
            <a:r>
              <a:rPr lang="en-US" sz="2400" b="0" i="0" u="none" strike="noStrike" baseline="0" dirty="0">
                <a:solidFill>
                  <a:schemeClr val="bg1"/>
                </a:solidFill>
                <a:latin typeface="Verdana" panose="020B0604030504040204" pitchFamily="34" charset="0"/>
              </a:rPr>
              <a:t>  And Jacob set up a pillar in the place where he talked with him, </a:t>
            </a:r>
            <a:r>
              <a:rPr lang="en-US" sz="2400" b="0" i="1" u="none" strike="noStrike" baseline="0" dirty="0">
                <a:solidFill>
                  <a:schemeClr val="bg1"/>
                </a:solidFill>
                <a:latin typeface="Verdana" panose="020B0604030504040204" pitchFamily="34" charset="0"/>
              </a:rPr>
              <a:t>even</a:t>
            </a:r>
            <a:r>
              <a:rPr lang="en-US" sz="2400" b="0" i="0" u="none" strike="noStrike" baseline="0" dirty="0">
                <a:solidFill>
                  <a:schemeClr val="bg1"/>
                </a:solidFill>
                <a:latin typeface="Verdana" panose="020B0604030504040204" pitchFamily="34" charset="0"/>
              </a:rPr>
              <a:t> a pillar of stone: and he poured a drink offering thereon, and he poured oil thereon. </a:t>
            </a:r>
          </a:p>
          <a:p>
            <a:pPr marL="0" marR="0" indent="0" algn="l" rtl="0">
              <a:buNone/>
            </a:pPr>
            <a:r>
              <a:rPr lang="en-US" sz="2400" b="1" i="0" u="none" strike="noStrike" baseline="0" dirty="0">
                <a:solidFill>
                  <a:schemeClr val="bg1"/>
                </a:solidFill>
                <a:latin typeface="Verdana" panose="020B0604030504040204" pitchFamily="34" charset="0"/>
              </a:rPr>
              <a:t>15</a:t>
            </a:r>
            <a:r>
              <a:rPr lang="en-US" sz="2400" b="0" i="0" u="none" strike="noStrike" baseline="0" dirty="0">
                <a:solidFill>
                  <a:schemeClr val="bg1"/>
                </a:solidFill>
                <a:latin typeface="Verdana" panose="020B0604030504040204" pitchFamily="34" charset="0"/>
              </a:rPr>
              <a:t>  And Jacob called the name of the place where God </a:t>
            </a:r>
            <a:r>
              <a:rPr lang="en-US" sz="2400" b="0" i="0" u="none" strike="noStrike" baseline="0" dirty="0" err="1">
                <a:solidFill>
                  <a:schemeClr val="bg1"/>
                </a:solidFill>
                <a:latin typeface="Verdana" panose="020B0604030504040204" pitchFamily="34" charset="0"/>
              </a:rPr>
              <a:t>spake</a:t>
            </a:r>
            <a:r>
              <a:rPr lang="en-US" sz="2400" b="0" i="0" u="none" strike="noStrike" baseline="0" dirty="0">
                <a:solidFill>
                  <a:schemeClr val="bg1"/>
                </a:solidFill>
                <a:latin typeface="Verdana" panose="020B0604030504040204" pitchFamily="34" charset="0"/>
              </a:rPr>
              <a:t> with him, </a:t>
            </a:r>
            <a:r>
              <a:rPr lang="en-US" sz="2400" b="1" i="0" u="sng" strike="noStrike" baseline="0" dirty="0">
                <a:solidFill>
                  <a:srgbClr val="66FF33"/>
                </a:solidFill>
                <a:latin typeface="Verdana" panose="020B0604030504040204" pitchFamily="34" charset="0"/>
              </a:rPr>
              <a:t>Bethel</a:t>
            </a:r>
            <a:r>
              <a:rPr lang="en-US" sz="2400" b="0" i="0" u="none" strike="noStrike" baseline="0" dirty="0">
                <a:solidFill>
                  <a:schemeClr val="bg1"/>
                </a:solidFill>
                <a:latin typeface="Verdana" panose="020B0604030504040204" pitchFamily="34" charset="0"/>
              </a:rPr>
              <a:t>.</a:t>
            </a:r>
            <a:endParaRPr lang="en-US" sz="3600" dirty="0">
              <a:solidFill>
                <a:schemeClr val="bg1"/>
              </a:solidFill>
            </a:endParaRPr>
          </a:p>
        </p:txBody>
      </p:sp>
      <p:sp>
        <p:nvSpPr>
          <p:cNvPr id="4" name="Slide Number Placeholder 3">
            <a:extLst>
              <a:ext uri="{FF2B5EF4-FFF2-40B4-BE49-F238E27FC236}">
                <a16:creationId xmlns:a16="http://schemas.microsoft.com/office/drawing/2014/main" id="{2CFFBAE7-2F59-3DC1-4A42-4F954078DB95}"/>
              </a:ext>
            </a:extLst>
          </p:cNvPr>
          <p:cNvSpPr>
            <a:spLocks noGrp="1"/>
          </p:cNvSpPr>
          <p:nvPr>
            <p:ph type="sldNum" sz="quarter" idx="12"/>
          </p:nvPr>
        </p:nvSpPr>
        <p:spPr/>
        <p:txBody>
          <a:bodyPr/>
          <a:lstStyle/>
          <a:p>
            <a:fld id="{1E19650A-101D-4E33-A657-423DBDED8C82}" type="slidenum">
              <a:rPr lang="en-US" smtClean="0"/>
              <a:t>26</a:t>
            </a:fld>
            <a:endParaRPr lang="en-US"/>
          </a:p>
        </p:txBody>
      </p:sp>
    </p:spTree>
    <p:extLst>
      <p:ext uri="{BB962C8B-B14F-4D97-AF65-F5344CB8AC3E}">
        <p14:creationId xmlns:p14="http://schemas.microsoft.com/office/powerpoint/2010/main" val="324769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FD06-C9FB-E929-BC61-7E31AE467315}"/>
              </a:ext>
            </a:extLst>
          </p:cNvPr>
          <p:cNvSpPr>
            <a:spLocks noGrp="1"/>
          </p:cNvSpPr>
          <p:nvPr>
            <p:ph type="title"/>
          </p:nvPr>
        </p:nvSpPr>
        <p:spPr>
          <a:xfrm>
            <a:off x="2145792" y="288656"/>
            <a:ext cx="8571847" cy="540131"/>
          </a:xfrm>
        </p:spPr>
        <p:txBody>
          <a:bodyPr>
            <a:noAutofit/>
          </a:bodyPr>
          <a:lstStyle/>
          <a:p>
            <a:pPr algn="ctr"/>
            <a:r>
              <a:rPr lang="en-AU" sz="2400" b="1" dirty="0">
                <a:solidFill>
                  <a:schemeClr val="bg1"/>
                </a:solidFill>
                <a:latin typeface="Amasis MT Pro" panose="02040504050005020304" pitchFamily="18" charset="0"/>
              </a:rPr>
              <a:t>Yahweh’s Royal Standard of Israel’s Kings</a:t>
            </a:r>
            <a:endParaRPr lang="en-US" sz="2400" b="1"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24C095FD-B677-D251-0860-70C329E055D6}"/>
              </a:ext>
            </a:extLst>
          </p:cNvPr>
          <p:cNvSpPr>
            <a:spLocks noGrp="1"/>
          </p:cNvSpPr>
          <p:nvPr>
            <p:ph idx="1"/>
          </p:nvPr>
        </p:nvSpPr>
        <p:spPr>
          <a:xfrm>
            <a:off x="377081" y="4636008"/>
            <a:ext cx="11521440" cy="1582691"/>
          </a:xfrm>
        </p:spPr>
        <p:txBody>
          <a:bodyPr>
            <a:noAutofit/>
          </a:bodyPr>
          <a:lstStyle/>
          <a:p>
            <a:pPr marL="0" marR="0" indent="0" algn="l" rtl="0">
              <a:buNone/>
            </a:pPr>
            <a:r>
              <a:rPr lang="en-US" sz="2000" b="1" i="0" u="none" strike="noStrike" baseline="0" dirty="0">
                <a:solidFill>
                  <a:schemeClr val="bg1"/>
                </a:solidFill>
                <a:latin typeface="Amasis MT Pro" panose="02040504050005020304" pitchFamily="18" charset="0"/>
              </a:rPr>
              <a:t>18</a:t>
            </a:r>
            <a:r>
              <a:rPr lang="en-US" sz="2000" b="0" i="0" u="none" strike="noStrike" baseline="0" dirty="0">
                <a:solidFill>
                  <a:schemeClr val="bg1"/>
                </a:solidFill>
                <a:latin typeface="Amasis MT Pro" panose="02040504050005020304" pitchFamily="18" charset="0"/>
              </a:rPr>
              <a:t>  </a:t>
            </a:r>
            <a:r>
              <a:rPr lang="en-US" sz="2000" b="1" i="0" u="none" strike="noStrike" baseline="0" dirty="0">
                <a:solidFill>
                  <a:schemeClr val="bg1"/>
                </a:solidFill>
                <a:latin typeface="Amasis MT Pro" panose="02040504050005020304" pitchFamily="18" charset="0"/>
              </a:rPr>
              <a:t>But after he is raised to the throne of his kingdom</a:t>
            </a:r>
            <a:r>
              <a:rPr lang="en-US" sz="2000" b="0" i="0" u="none" strike="noStrike" baseline="0" dirty="0">
                <a:solidFill>
                  <a:schemeClr val="bg1"/>
                </a:solidFill>
                <a:latin typeface="Amasis MT Pro" panose="02040504050005020304" pitchFamily="18" charset="0"/>
              </a:rPr>
              <a:t>, </a:t>
            </a:r>
            <a:r>
              <a:rPr lang="en-US" sz="2000" b="1" i="0" u="none" strike="noStrike" baseline="0" dirty="0">
                <a:solidFill>
                  <a:srgbClr val="66FFFF"/>
                </a:solidFill>
                <a:latin typeface="Amasis MT Pro" panose="02040504050005020304" pitchFamily="18" charset="0"/>
              </a:rPr>
              <a:t>he shall copy out to himself the Deuteronomy of this law in a volume, taking the copy of the priests of the Levitical tribe, </a:t>
            </a:r>
          </a:p>
          <a:p>
            <a:pPr marL="0" marR="0" indent="0" algn="l" rtl="0">
              <a:buNone/>
            </a:pPr>
            <a:r>
              <a:rPr lang="en-US" sz="2000" b="1" i="0" u="none" strike="noStrike" baseline="0" dirty="0">
                <a:solidFill>
                  <a:srgbClr val="66FFFF"/>
                </a:solidFill>
                <a:latin typeface="Amasis MT Pro" panose="02040504050005020304" pitchFamily="18" charset="0"/>
              </a:rPr>
              <a:t>19</a:t>
            </a:r>
            <a:r>
              <a:rPr lang="en-US" sz="2000" b="0" i="0" u="none" strike="noStrike" baseline="0" dirty="0">
                <a:solidFill>
                  <a:srgbClr val="66FFFF"/>
                </a:solidFill>
                <a:latin typeface="Amasis MT Pro" panose="02040504050005020304" pitchFamily="18" charset="0"/>
              </a:rPr>
              <a:t>  And </a:t>
            </a:r>
            <a:r>
              <a:rPr lang="en-US" sz="2000" b="1" i="0" u="none" strike="noStrike" baseline="0" dirty="0">
                <a:solidFill>
                  <a:srgbClr val="66FFFF"/>
                </a:solidFill>
                <a:latin typeface="Amasis MT Pro" panose="02040504050005020304" pitchFamily="18" charset="0"/>
              </a:rPr>
              <a:t>he shall have it with him</a:t>
            </a:r>
            <a:r>
              <a:rPr lang="en-US" sz="2000" b="0" i="0" u="none" strike="noStrike" baseline="0" dirty="0">
                <a:solidFill>
                  <a:srgbClr val="66FFFF"/>
                </a:solidFill>
                <a:latin typeface="Amasis MT Pro" panose="02040504050005020304" pitchFamily="18" charset="0"/>
              </a:rPr>
              <a:t>, and </a:t>
            </a:r>
            <a:r>
              <a:rPr lang="en-US" sz="2000" b="1" i="0" u="none" strike="noStrike" baseline="0" dirty="0">
                <a:solidFill>
                  <a:srgbClr val="66FFFF"/>
                </a:solidFill>
                <a:latin typeface="Amasis MT Pro" panose="02040504050005020304" pitchFamily="18" charset="0"/>
              </a:rPr>
              <a:t>shall read it all the days of his life</a:t>
            </a:r>
            <a:r>
              <a:rPr lang="en-US" sz="2000" b="0" i="0" u="none" strike="noStrike" baseline="0" dirty="0">
                <a:solidFill>
                  <a:srgbClr val="66FFFF"/>
                </a:solidFill>
                <a:latin typeface="Amasis MT Pro" panose="02040504050005020304" pitchFamily="18" charset="0"/>
              </a:rPr>
              <a:t>, </a:t>
            </a:r>
            <a:r>
              <a:rPr lang="en-US" sz="2000" b="0" i="0" u="none" strike="noStrike" baseline="0" dirty="0">
                <a:solidFill>
                  <a:srgbClr val="66FF33"/>
                </a:solidFill>
                <a:latin typeface="Amasis MT Pro" panose="02040504050005020304" pitchFamily="18" charset="0"/>
              </a:rPr>
              <a:t>that </a:t>
            </a:r>
            <a:r>
              <a:rPr lang="en-US" sz="2000" b="1" i="0" u="sng" strike="noStrike" baseline="0" dirty="0">
                <a:solidFill>
                  <a:srgbClr val="66FF33"/>
                </a:solidFill>
                <a:latin typeface="Amasis MT Pro" panose="02040504050005020304" pitchFamily="18" charset="0"/>
              </a:rPr>
              <a:t>he may learn to fear the Lord his God</a:t>
            </a:r>
            <a:r>
              <a:rPr lang="en-US" sz="2000" b="0" i="0" u="none" strike="noStrike" baseline="0" dirty="0">
                <a:solidFill>
                  <a:srgbClr val="66FF33"/>
                </a:solidFill>
                <a:latin typeface="Amasis MT Pro" panose="02040504050005020304" pitchFamily="18" charset="0"/>
              </a:rPr>
              <a:t>, </a:t>
            </a:r>
            <a:r>
              <a:rPr lang="en-US" sz="2000" b="1" i="0" u="sng" strike="noStrike" baseline="0" dirty="0">
                <a:solidFill>
                  <a:srgbClr val="66FF33"/>
                </a:solidFill>
                <a:latin typeface="Amasis MT Pro" panose="02040504050005020304" pitchFamily="18" charset="0"/>
              </a:rPr>
              <a:t>and keep his words and ceremonies</a:t>
            </a:r>
            <a:r>
              <a:rPr lang="en-US" sz="2000" b="0" i="0" u="none" strike="noStrike" baseline="0" dirty="0">
                <a:solidFill>
                  <a:srgbClr val="66FFFF"/>
                </a:solidFill>
                <a:latin typeface="Amasis MT Pro" panose="02040504050005020304" pitchFamily="18" charset="0"/>
              </a:rPr>
              <a:t>, </a:t>
            </a:r>
            <a:r>
              <a:rPr lang="en-US" sz="2000" b="1" i="0" u="none" strike="noStrike" baseline="0" dirty="0">
                <a:solidFill>
                  <a:srgbClr val="66FFFF"/>
                </a:solidFill>
                <a:latin typeface="Amasis MT Pro" panose="02040504050005020304" pitchFamily="18" charset="0"/>
              </a:rPr>
              <a:t>that are commanded in the law; </a:t>
            </a:r>
          </a:p>
          <a:p>
            <a:pPr marL="0" marR="0" indent="0" algn="l" rtl="0">
              <a:buNone/>
            </a:pPr>
            <a:r>
              <a:rPr lang="en-US" sz="2000" b="1" i="0" u="none" strike="noStrike" baseline="0" dirty="0">
                <a:solidFill>
                  <a:schemeClr val="bg1"/>
                </a:solidFill>
                <a:latin typeface="Amasis MT Pro" panose="02040504050005020304" pitchFamily="18" charset="0"/>
              </a:rPr>
              <a:t>20</a:t>
            </a:r>
            <a:r>
              <a:rPr lang="en-US" sz="2000" b="0" i="0" u="none" strike="noStrike" baseline="0" dirty="0">
                <a:solidFill>
                  <a:schemeClr val="bg1"/>
                </a:solidFill>
                <a:latin typeface="Amasis MT Pro" panose="02040504050005020304" pitchFamily="18" charset="0"/>
              </a:rPr>
              <a:t>  </a:t>
            </a:r>
            <a:r>
              <a:rPr lang="en-US" sz="2000" b="1" i="0" u="sng" strike="noStrike" baseline="0" dirty="0">
                <a:solidFill>
                  <a:srgbClr val="FFFF00"/>
                </a:solidFill>
                <a:latin typeface="Amasis MT Pro" panose="02040504050005020304" pitchFamily="18" charset="0"/>
              </a:rPr>
              <a:t>And that his heart be not lifted up with pride over his brethren</a:t>
            </a:r>
            <a:r>
              <a:rPr lang="en-US" sz="2000" b="0" i="0" u="none" strike="noStrike" baseline="0" dirty="0">
                <a:solidFill>
                  <a:schemeClr val="bg1"/>
                </a:solidFill>
                <a:latin typeface="Amasis MT Pro" panose="02040504050005020304" pitchFamily="18" charset="0"/>
              </a:rPr>
              <a:t>, </a:t>
            </a:r>
            <a:r>
              <a:rPr lang="en-US" sz="2000" b="1" i="0" u="none" strike="noStrike" baseline="0" dirty="0">
                <a:solidFill>
                  <a:srgbClr val="FF00FF"/>
                </a:solidFill>
                <a:latin typeface="Amasis MT Pro" panose="02040504050005020304" pitchFamily="18" charset="0"/>
              </a:rPr>
              <a:t>nor decline to the right or to the left,</a:t>
            </a:r>
            <a:r>
              <a:rPr lang="en-US" sz="2000" b="0" i="0" u="none" strike="noStrike" baseline="0" dirty="0">
                <a:solidFill>
                  <a:schemeClr val="bg1"/>
                </a:solidFill>
                <a:latin typeface="Amasis MT Pro" panose="02040504050005020304" pitchFamily="18" charset="0"/>
              </a:rPr>
              <a:t> that </a:t>
            </a:r>
            <a:r>
              <a:rPr lang="en-US" sz="2400" b="1" i="0" u="none" strike="noStrike" baseline="0" dirty="0">
                <a:solidFill>
                  <a:srgbClr val="FF0000"/>
                </a:solidFill>
                <a:latin typeface="Amasis MT Pro" panose="02040504050005020304" pitchFamily="18" charset="0"/>
              </a:rPr>
              <a:t>he and his sons may reign a long time over Israel</a:t>
            </a:r>
            <a:r>
              <a:rPr lang="en-US" sz="2400" b="0" i="0" u="none" strike="noStrike" baseline="0" dirty="0">
                <a:solidFill>
                  <a:srgbClr val="FF0000"/>
                </a:solidFill>
                <a:latin typeface="Amasis MT Pro" panose="02040504050005020304" pitchFamily="18" charset="0"/>
              </a:rPr>
              <a:t>. </a:t>
            </a:r>
            <a:endParaRPr lang="en-US" sz="2000" dirty="0">
              <a:solidFill>
                <a:srgbClr val="FF0000"/>
              </a:solidFill>
              <a:latin typeface="Amasis MT Pro" panose="02040504050005020304" pitchFamily="18" charset="0"/>
            </a:endParaRPr>
          </a:p>
        </p:txBody>
      </p:sp>
      <p:sp>
        <p:nvSpPr>
          <p:cNvPr id="6" name="TextBox 5">
            <a:extLst>
              <a:ext uri="{FF2B5EF4-FFF2-40B4-BE49-F238E27FC236}">
                <a16:creationId xmlns:a16="http://schemas.microsoft.com/office/drawing/2014/main" id="{2951C994-5252-A22D-7A1C-83365D975210}"/>
              </a:ext>
            </a:extLst>
          </p:cNvPr>
          <p:cNvSpPr txBox="1"/>
          <p:nvPr/>
        </p:nvSpPr>
        <p:spPr>
          <a:xfrm>
            <a:off x="377081" y="770322"/>
            <a:ext cx="8503920" cy="3801041"/>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Deu 17:14  </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When thou art come into the land, which the Lord thy God will give thee, and </a:t>
            </a:r>
            <a:r>
              <a:rPr kumimoji="0" lang="en-US" sz="2000" b="0" i="0" u="none" strike="noStrike" kern="1200" cap="none" spc="0" normalizeH="0" baseline="0" noProof="0" dirty="0" err="1">
                <a:ln>
                  <a:noFill/>
                </a:ln>
                <a:solidFill>
                  <a:prstClr val="white"/>
                </a:solidFill>
                <a:effectLst/>
                <a:uLnTx/>
                <a:uFillTx/>
                <a:latin typeface="Amasis MT Pro" panose="02040504050005020304" pitchFamily="18" charset="0"/>
                <a:ea typeface="+mn-ea"/>
                <a:cs typeface="+mn-cs"/>
              </a:rPr>
              <a:t>possessest</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it, and shalt say: </a:t>
            </a:r>
            <a:r>
              <a:rPr kumimoji="0" lang="en-US" sz="2000" b="1" i="0" u="sng" strike="noStrike" kern="1200" cap="none" spc="0" normalizeH="0" baseline="0" noProof="0" dirty="0">
                <a:ln>
                  <a:noFill/>
                </a:ln>
                <a:solidFill>
                  <a:srgbClr val="FFC000"/>
                </a:solidFill>
                <a:effectLst/>
                <a:uLnTx/>
                <a:uFillTx/>
                <a:latin typeface="Amasis MT Pro" panose="02040504050005020304" pitchFamily="18" charset="0"/>
                <a:ea typeface="+mn-ea"/>
                <a:cs typeface="+mn-cs"/>
              </a:rPr>
              <a:t>I will set a king over me, as all nations have that are round about: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15</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r>
              <a:rPr kumimoji="0" lang="en-US" sz="2000" b="1" i="0" u="sng" strike="noStrike" kern="1200" cap="none" spc="0" normalizeH="0" baseline="0" noProof="0" dirty="0">
                <a:ln>
                  <a:noFill/>
                </a:ln>
                <a:solidFill>
                  <a:srgbClr val="FFFF00"/>
                </a:solidFill>
                <a:effectLst/>
                <a:uLnTx/>
                <a:uFillTx/>
                <a:latin typeface="Amasis MT Pro" panose="02040504050005020304" pitchFamily="18" charset="0"/>
                <a:ea typeface="+mn-ea"/>
                <a:cs typeface="+mn-cs"/>
              </a:rPr>
              <a:t>Thou shalt set him whom the Lord thy God shall choose out of the number of thy brethren</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Thou mayst </a:t>
            </a:r>
            <a:r>
              <a:rPr kumimoji="0" lang="en-US" sz="2000" b="1" i="1" u="none" strike="noStrike" kern="1200" cap="none" spc="0" normalizeH="0" baseline="0" noProof="0" dirty="0">
                <a:ln>
                  <a:noFill/>
                </a:ln>
                <a:solidFill>
                  <a:srgbClr val="FF0000"/>
                </a:solidFill>
                <a:effectLst/>
                <a:uLnTx/>
                <a:uFillTx/>
                <a:latin typeface="Amasis MT Pro" panose="02040504050005020304" pitchFamily="18" charset="0"/>
                <a:ea typeface="+mn-ea"/>
                <a:cs typeface="+mn-cs"/>
              </a:rPr>
              <a:t>not make a man of another nation king</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that is not thy brother. </a:t>
            </a:r>
          </a:p>
          <a:p>
            <a:pPr marR="0" lvl="0" algn="l" defTabSz="914400" rtl="0" eaLnBrk="1" fontAlgn="auto" latinLnBrk="0" hangingPunct="1">
              <a:lnSpc>
                <a:spcPct val="90000"/>
              </a:lnSpc>
              <a:spcBef>
                <a:spcPts val="1000"/>
              </a:spcBef>
              <a:spcAft>
                <a:spcPts val="0"/>
              </a:spcAft>
              <a:buClrTx/>
              <a:buSzTx/>
              <a:tabLst/>
              <a:defRPr/>
            </a:pP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16</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And </a:t>
            </a:r>
            <a:r>
              <a:rPr kumimoji="0" lang="en-US" sz="2000" b="1" i="0" u="sng" strike="noStrike" kern="1200" cap="none" spc="0" normalizeH="0" baseline="0" noProof="0" dirty="0">
                <a:ln>
                  <a:noFill/>
                </a:ln>
                <a:solidFill>
                  <a:srgbClr val="66FF33"/>
                </a:solidFill>
                <a:effectLst/>
                <a:uLnTx/>
                <a:uFillTx/>
                <a:latin typeface="Amasis MT Pro" panose="02040504050005020304" pitchFamily="18" charset="0"/>
                <a:ea typeface="+mn-ea"/>
                <a:cs typeface="+mn-cs"/>
              </a:rPr>
              <a:t>when he is made king</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he shall not… </a:t>
            </a: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multiply horses to himself</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nor lead back the people into Egypt</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being lifted up with the number of his horsemen</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especially </a:t>
            </a:r>
            <a:r>
              <a:rPr kumimoji="0" lang="en-US" sz="2000" b="1" i="0" u="none" strike="noStrike" kern="1200" cap="none" spc="0" normalizeH="0" baseline="0" noProof="0" dirty="0">
                <a:ln>
                  <a:noFill/>
                </a:ln>
                <a:solidFill>
                  <a:srgbClr val="66FFFF"/>
                </a:solidFill>
                <a:effectLst/>
                <a:uLnTx/>
                <a:uFillTx/>
                <a:latin typeface="Amasis MT Pro" panose="02040504050005020304" pitchFamily="18" charset="0"/>
                <a:ea typeface="+mn-ea"/>
                <a:cs typeface="+mn-cs"/>
              </a:rPr>
              <a:t>since the Lord hath commanded you to return no more the same way</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p>
          <a:p>
            <a:pPr marR="0" lvl="0" algn="l" defTabSz="914400" rtl="0" eaLnBrk="1" fontAlgn="auto" latinLnBrk="0" hangingPunct="1">
              <a:lnSpc>
                <a:spcPct val="90000"/>
              </a:lnSpc>
              <a:spcBef>
                <a:spcPts val="1000"/>
              </a:spcBef>
              <a:spcAft>
                <a:spcPts val="0"/>
              </a:spcAft>
              <a:buClrTx/>
              <a:buSzTx/>
              <a:tabLst/>
              <a:defRPr/>
            </a:pP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17</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r>
              <a:rPr kumimoji="0" lang="en-US" sz="2000" b="1" i="0" u="sng" strike="noStrike" kern="1200" cap="none" spc="0" normalizeH="0" baseline="0" noProof="0" dirty="0">
                <a:ln>
                  <a:noFill/>
                </a:ln>
                <a:solidFill>
                  <a:srgbClr val="FFFF00"/>
                </a:solidFill>
                <a:effectLst/>
                <a:uLnTx/>
                <a:uFillTx/>
                <a:latin typeface="Amasis MT Pro" panose="02040504050005020304" pitchFamily="18" charset="0"/>
                <a:ea typeface="+mn-ea"/>
                <a:cs typeface="+mn-cs"/>
              </a:rPr>
              <a:t>He shall not have many wives</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that </a:t>
            </a:r>
            <a:r>
              <a:rPr kumimoji="0" lang="en-US" sz="2000" b="1"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may allure his mind</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r>
              <a:rPr kumimoji="0" lang="en-US" sz="2000" b="1" i="0" u="none" strike="noStrike" kern="1200" cap="none" spc="0" normalizeH="0" baseline="0" noProof="0" dirty="0">
                <a:ln>
                  <a:noFill/>
                </a:ln>
                <a:solidFill>
                  <a:srgbClr val="FF9933"/>
                </a:solidFill>
                <a:effectLst/>
                <a:uLnTx/>
                <a:uFillTx/>
                <a:latin typeface="Amasis MT Pro" panose="02040504050005020304" pitchFamily="18" charset="0"/>
                <a:ea typeface="+mn-ea"/>
                <a:cs typeface="+mn-cs"/>
              </a:rPr>
              <a:t>nor immense sums of silver and gold</a:t>
            </a:r>
            <a:r>
              <a:rPr kumimoji="0" lang="en-US" sz="2000" b="0" i="0" u="none" strike="noStrike" kern="1200" cap="none" spc="0" normalizeH="0" baseline="0" noProof="0" dirty="0">
                <a:ln>
                  <a:noFill/>
                </a:ln>
                <a:solidFill>
                  <a:prstClr val="white"/>
                </a:solidFill>
                <a:effectLst/>
                <a:uLnTx/>
                <a:uFillTx/>
                <a:latin typeface="Amasis MT Pro" panose="02040504050005020304" pitchFamily="18" charset="0"/>
                <a:ea typeface="+mn-ea"/>
                <a:cs typeface="+mn-cs"/>
              </a:rPr>
              <a:t>. </a:t>
            </a:r>
          </a:p>
        </p:txBody>
      </p:sp>
      <p:pic>
        <p:nvPicPr>
          <p:cNvPr id="7" name="Picture 6">
            <a:extLst>
              <a:ext uri="{FF2B5EF4-FFF2-40B4-BE49-F238E27FC236}">
                <a16:creationId xmlns:a16="http://schemas.microsoft.com/office/drawing/2014/main" id="{8F9C5E73-5209-EEA4-1A58-239D06D56C39}"/>
              </a:ext>
            </a:extLst>
          </p:cNvPr>
          <p:cNvPicPr>
            <a:picLocks noChangeAspect="1"/>
          </p:cNvPicPr>
          <p:nvPr/>
        </p:nvPicPr>
        <p:blipFill>
          <a:blip r:embed="rId2"/>
          <a:stretch>
            <a:fillRect/>
          </a:stretch>
        </p:blipFill>
        <p:spPr>
          <a:xfrm>
            <a:off x="8948927" y="1081297"/>
            <a:ext cx="2733621" cy="3765841"/>
          </a:xfrm>
          <a:prstGeom prst="rect">
            <a:avLst/>
          </a:prstGeom>
        </p:spPr>
      </p:pic>
      <p:sp>
        <p:nvSpPr>
          <p:cNvPr id="4" name="Slide Number Placeholder 3">
            <a:extLst>
              <a:ext uri="{FF2B5EF4-FFF2-40B4-BE49-F238E27FC236}">
                <a16:creationId xmlns:a16="http://schemas.microsoft.com/office/drawing/2014/main" id="{E40B4966-B8D2-3AA9-BB09-1CBD4F2D962A}"/>
              </a:ext>
            </a:extLst>
          </p:cNvPr>
          <p:cNvSpPr>
            <a:spLocks noGrp="1"/>
          </p:cNvSpPr>
          <p:nvPr>
            <p:ph type="sldNum" sz="quarter" idx="12"/>
          </p:nvPr>
        </p:nvSpPr>
        <p:spPr/>
        <p:txBody>
          <a:bodyPr/>
          <a:lstStyle/>
          <a:p>
            <a:fld id="{1E19650A-101D-4E33-A657-423DBDED8C82}" type="slidenum">
              <a:rPr lang="en-US" smtClean="0"/>
              <a:t>27</a:t>
            </a:fld>
            <a:endParaRPr lang="en-US"/>
          </a:p>
        </p:txBody>
      </p:sp>
    </p:spTree>
    <p:extLst>
      <p:ext uri="{BB962C8B-B14F-4D97-AF65-F5344CB8AC3E}">
        <p14:creationId xmlns:p14="http://schemas.microsoft.com/office/powerpoint/2010/main" val="951875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DC13C-15B2-C6B4-23F2-BAA00DE4DE52}"/>
              </a:ext>
            </a:extLst>
          </p:cNvPr>
          <p:cNvSpPr>
            <a:spLocks noGrp="1"/>
          </p:cNvSpPr>
          <p:nvPr>
            <p:ph type="title"/>
          </p:nvPr>
        </p:nvSpPr>
        <p:spPr>
          <a:xfrm>
            <a:off x="838200" y="246888"/>
            <a:ext cx="10515600" cy="315912"/>
          </a:xfrm>
        </p:spPr>
        <p:txBody>
          <a:bodyPr>
            <a:normAutofit fontScale="90000"/>
          </a:bodyPr>
          <a:lstStyle/>
          <a:p>
            <a:pPr algn="ctr"/>
            <a:r>
              <a:rPr lang="en-AU" dirty="0">
                <a:solidFill>
                  <a:schemeClr val="bg1"/>
                </a:solidFill>
                <a:latin typeface="Amasis MT Pro" panose="02040504050005020304" pitchFamily="18" charset="0"/>
              </a:rPr>
              <a:t>King Saul Inducted Into The Spiritual Class</a:t>
            </a:r>
            <a:endParaRPr lang="en-US" dirty="0">
              <a:latin typeface="Amasis MT Pro" panose="02040504050005020304" pitchFamily="18" charset="0"/>
            </a:endParaRPr>
          </a:p>
        </p:txBody>
      </p:sp>
      <p:sp>
        <p:nvSpPr>
          <p:cNvPr id="3" name="Content Placeholder 2">
            <a:extLst>
              <a:ext uri="{FF2B5EF4-FFF2-40B4-BE49-F238E27FC236}">
                <a16:creationId xmlns:a16="http://schemas.microsoft.com/office/drawing/2014/main" id="{9B309640-DD28-8BB1-BE3F-6F2C929FB381}"/>
              </a:ext>
            </a:extLst>
          </p:cNvPr>
          <p:cNvSpPr>
            <a:spLocks noGrp="1"/>
          </p:cNvSpPr>
          <p:nvPr>
            <p:ph idx="1"/>
          </p:nvPr>
        </p:nvSpPr>
        <p:spPr>
          <a:xfrm>
            <a:off x="621356" y="790303"/>
            <a:ext cx="10949287" cy="6035040"/>
          </a:xfrm>
        </p:spPr>
        <p:txBody>
          <a:bodyPr>
            <a:normAutofit fontScale="92500" lnSpcReduction="10000"/>
          </a:bodyPr>
          <a:lstStyle/>
          <a:p>
            <a:pPr marL="0" indent="0">
              <a:buNone/>
            </a:pPr>
            <a:r>
              <a:rPr lang="en-US" sz="1800" b="1" i="0" u="none" strike="noStrike" baseline="0" dirty="0">
                <a:solidFill>
                  <a:schemeClr val="bg1"/>
                </a:solidFill>
                <a:latin typeface="Verdana" panose="020B0604030504040204" pitchFamily="34" charset="0"/>
              </a:rPr>
              <a:t>1 Sa 9:24  </a:t>
            </a:r>
            <a:r>
              <a:rPr lang="en-US" sz="1800" b="0" i="0" u="none" strike="noStrike" baseline="0" dirty="0">
                <a:solidFill>
                  <a:schemeClr val="bg1"/>
                </a:solidFill>
                <a:latin typeface="Verdana" panose="020B0604030504040204" pitchFamily="34" charset="0"/>
              </a:rPr>
              <a:t>And the cook took up the shoulder, and </a:t>
            </a:r>
            <a:r>
              <a:rPr lang="en-US" sz="1800" b="0" i="1" u="none" strike="noStrike" baseline="0" dirty="0">
                <a:solidFill>
                  <a:schemeClr val="bg1"/>
                </a:solidFill>
                <a:latin typeface="Verdana" panose="020B0604030504040204" pitchFamily="34" charset="0"/>
              </a:rPr>
              <a:t>that</a:t>
            </a:r>
            <a:r>
              <a:rPr lang="en-US" sz="1800" b="0" i="0" u="none" strike="noStrike" baseline="0" dirty="0">
                <a:solidFill>
                  <a:schemeClr val="bg1"/>
                </a:solidFill>
                <a:latin typeface="Verdana" panose="020B0604030504040204" pitchFamily="34" charset="0"/>
              </a:rPr>
              <a:t> which </a:t>
            </a:r>
            <a:r>
              <a:rPr lang="en-US" sz="1800" b="0" i="1" u="none" strike="noStrike" baseline="0" dirty="0">
                <a:solidFill>
                  <a:schemeClr val="bg1"/>
                </a:solidFill>
                <a:latin typeface="Verdana" panose="020B0604030504040204" pitchFamily="34" charset="0"/>
              </a:rPr>
              <a:t>was</a:t>
            </a:r>
            <a:r>
              <a:rPr lang="en-US" sz="1800" b="0" i="0" u="none" strike="noStrike" baseline="0" dirty="0">
                <a:solidFill>
                  <a:schemeClr val="bg1"/>
                </a:solidFill>
                <a:latin typeface="Verdana" panose="020B0604030504040204" pitchFamily="34" charset="0"/>
              </a:rPr>
              <a:t> upon it, and set </a:t>
            </a:r>
            <a:r>
              <a:rPr lang="en-US" sz="1800" b="0" i="1" u="none" strike="noStrike" baseline="0" dirty="0">
                <a:solidFill>
                  <a:schemeClr val="bg1"/>
                </a:solidFill>
                <a:latin typeface="Verdana" panose="020B0604030504040204" pitchFamily="34" charset="0"/>
              </a:rPr>
              <a:t>it</a:t>
            </a:r>
            <a:r>
              <a:rPr lang="en-US" sz="1800" b="0" i="0" u="none" strike="noStrike" baseline="0" dirty="0">
                <a:solidFill>
                  <a:schemeClr val="bg1"/>
                </a:solidFill>
                <a:latin typeface="Verdana" panose="020B0604030504040204" pitchFamily="34" charset="0"/>
              </a:rPr>
              <a:t> before Saul. And </a:t>
            </a:r>
            <a:r>
              <a:rPr lang="en-US" sz="1800" b="0" i="1" u="none" strike="noStrike" baseline="0" dirty="0">
                <a:solidFill>
                  <a:schemeClr val="bg1"/>
                </a:solidFill>
                <a:latin typeface="Verdana" panose="020B0604030504040204" pitchFamily="34" charset="0"/>
              </a:rPr>
              <a:t>Samuel</a:t>
            </a:r>
            <a:r>
              <a:rPr lang="en-US" sz="1800" b="0" i="0" u="none" strike="noStrike" baseline="0" dirty="0">
                <a:solidFill>
                  <a:schemeClr val="bg1"/>
                </a:solidFill>
                <a:latin typeface="Verdana" panose="020B0604030504040204" pitchFamily="34" charset="0"/>
              </a:rPr>
              <a:t> said, Behold that which is left! set </a:t>
            </a:r>
            <a:r>
              <a:rPr lang="en-US" sz="1800" b="0" i="1" u="none" strike="noStrike" baseline="0" dirty="0">
                <a:solidFill>
                  <a:schemeClr val="bg1"/>
                </a:solidFill>
                <a:latin typeface="Verdana" panose="020B0604030504040204" pitchFamily="34" charset="0"/>
              </a:rPr>
              <a:t>it</a:t>
            </a:r>
            <a:r>
              <a:rPr lang="en-US" sz="1800" b="0" i="0" u="none" strike="noStrike" baseline="0" dirty="0">
                <a:solidFill>
                  <a:schemeClr val="bg1"/>
                </a:solidFill>
                <a:latin typeface="Verdana" panose="020B0604030504040204" pitchFamily="34" charset="0"/>
              </a:rPr>
              <a:t> before thee, </a:t>
            </a:r>
            <a:r>
              <a:rPr lang="en-US" sz="1800" b="0" i="1" u="none" strike="noStrike" baseline="0" dirty="0">
                <a:solidFill>
                  <a:schemeClr val="bg1"/>
                </a:solidFill>
                <a:latin typeface="Verdana" panose="020B0604030504040204" pitchFamily="34" charset="0"/>
              </a:rPr>
              <a:t>and</a:t>
            </a:r>
            <a:r>
              <a:rPr lang="en-US" sz="1800" b="0" i="0" u="none" strike="noStrike" baseline="0" dirty="0">
                <a:solidFill>
                  <a:schemeClr val="bg1"/>
                </a:solidFill>
                <a:latin typeface="Verdana" panose="020B0604030504040204" pitchFamily="34" charset="0"/>
              </a:rPr>
              <a:t> eat: for unto this time hath it been kept for thee since I said, I have invited the people. So Saul did eat with Samuel that day. </a:t>
            </a:r>
          </a:p>
          <a:p>
            <a:pPr marL="0" marR="0" indent="0" algn="l" rtl="0">
              <a:buNone/>
            </a:pPr>
            <a:r>
              <a:rPr lang="en-US" sz="1800" b="1" i="0" u="none" strike="noStrike" baseline="0" dirty="0">
                <a:solidFill>
                  <a:schemeClr val="bg1"/>
                </a:solidFill>
                <a:latin typeface="Verdana" panose="020B0604030504040204" pitchFamily="34" charset="0"/>
              </a:rPr>
              <a:t>1 Sa 10:10  </a:t>
            </a:r>
            <a:r>
              <a:rPr lang="en-US" sz="1800" b="0" i="0" u="none" strike="noStrike" baseline="0" dirty="0">
                <a:solidFill>
                  <a:schemeClr val="bg1"/>
                </a:solidFill>
                <a:latin typeface="Verdana" panose="020B0604030504040204" pitchFamily="34" charset="0"/>
              </a:rPr>
              <a:t>And when they came thither to the hill, behold, a company of prophets met him; and the Spirit of God came upon him, and he prophesied among them. </a:t>
            </a:r>
          </a:p>
          <a:p>
            <a:pPr marL="0" marR="0" indent="0" algn="l" rtl="0">
              <a:buNone/>
            </a:pPr>
            <a:r>
              <a:rPr lang="en-US" sz="1800" b="1" i="0" u="none" strike="noStrike" baseline="0" dirty="0">
                <a:solidFill>
                  <a:schemeClr val="bg1"/>
                </a:solidFill>
                <a:latin typeface="Verdana" panose="020B0604030504040204" pitchFamily="34" charset="0"/>
              </a:rPr>
              <a:t>11</a:t>
            </a:r>
            <a:r>
              <a:rPr lang="en-US" sz="1800" b="0" i="0" u="none" strike="noStrike" baseline="0" dirty="0">
                <a:solidFill>
                  <a:schemeClr val="bg1"/>
                </a:solidFill>
                <a:latin typeface="Verdana" panose="020B0604030504040204" pitchFamily="34" charset="0"/>
              </a:rPr>
              <a:t>  And it came to pass, when all that knew him beforetime saw that, behold, he prophesied among the prophets, then the people said one to another, What </a:t>
            </a:r>
            <a:r>
              <a:rPr lang="en-US" sz="1800" b="0" i="1" u="none" strike="noStrike" baseline="0" dirty="0">
                <a:solidFill>
                  <a:schemeClr val="bg1"/>
                </a:solidFill>
                <a:latin typeface="Verdana" panose="020B0604030504040204" pitchFamily="34" charset="0"/>
              </a:rPr>
              <a:t>is</a:t>
            </a:r>
            <a:r>
              <a:rPr lang="en-US" sz="1800" b="0" i="0" u="none" strike="noStrike" baseline="0" dirty="0">
                <a:solidFill>
                  <a:schemeClr val="bg1"/>
                </a:solidFill>
                <a:latin typeface="Verdana" panose="020B0604030504040204" pitchFamily="34" charset="0"/>
              </a:rPr>
              <a:t> this </a:t>
            </a:r>
            <a:r>
              <a:rPr lang="en-US" sz="1800" b="0" i="1" u="none" strike="noStrike" baseline="0" dirty="0">
                <a:solidFill>
                  <a:schemeClr val="bg1"/>
                </a:solidFill>
                <a:latin typeface="Verdana" panose="020B0604030504040204" pitchFamily="34" charset="0"/>
              </a:rPr>
              <a:t>that</a:t>
            </a:r>
            <a:r>
              <a:rPr lang="en-US" sz="1800" b="0" i="0" u="none" strike="noStrike" baseline="0" dirty="0">
                <a:solidFill>
                  <a:schemeClr val="bg1"/>
                </a:solidFill>
                <a:latin typeface="Verdana" panose="020B0604030504040204" pitchFamily="34" charset="0"/>
              </a:rPr>
              <a:t> is come unto the son of Kish? </a:t>
            </a:r>
            <a:r>
              <a:rPr lang="en-US" sz="1800" b="0" i="1" u="none" strike="noStrike" baseline="0" dirty="0">
                <a:solidFill>
                  <a:schemeClr val="bg1"/>
                </a:solidFill>
                <a:latin typeface="Verdana" panose="020B0604030504040204" pitchFamily="34" charset="0"/>
              </a:rPr>
              <a:t>Is</a:t>
            </a:r>
            <a:r>
              <a:rPr lang="en-US" sz="1800" b="0" i="0" u="none" strike="noStrike" baseline="0" dirty="0">
                <a:solidFill>
                  <a:schemeClr val="bg1"/>
                </a:solidFill>
                <a:latin typeface="Verdana" panose="020B0604030504040204" pitchFamily="34" charset="0"/>
              </a:rPr>
              <a:t> Saul also among the prophets? </a:t>
            </a:r>
          </a:p>
          <a:p>
            <a:pPr marL="0" marR="0" indent="0" algn="l" rtl="0">
              <a:buNone/>
            </a:pPr>
            <a:r>
              <a:rPr lang="en-US" sz="1800" b="1" i="0" u="none" strike="noStrike" baseline="0" dirty="0">
                <a:solidFill>
                  <a:schemeClr val="bg1"/>
                </a:solidFill>
                <a:latin typeface="Verdana" panose="020B0604030504040204" pitchFamily="34" charset="0"/>
              </a:rPr>
              <a:t>1Sa 10:23  </a:t>
            </a:r>
            <a:r>
              <a:rPr lang="en-US" sz="1800" b="0" i="0" u="none" strike="noStrike" baseline="0" dirty="0">
                <a:solidFill>
                  <a:schemeClr val="bg1"/>
                </a:solidFill>
                <a:latin typeface="Verdana" panose="020B0604030504040204" pitchFamily="34" charset="0"/>
              </a:rPr>
              <a:t>So they ran and brought Saul, and when he stood among the people, he was a head taller than any of the others. </a:t>
            </a:r>
          </a:p>
          <a:p>
            <a:pPr marL="0" marR="0" indent="0" algn="l" rtl="0">
              <a:buNone/>
            </a:pPr>
            <a:r>
              <a:rPr lang="en-US" sz="1800" b="1" i="0" u="none" strike="noStrike" baseline="0" dirty="0">
                <a:solidFill>
                  <a:schemeClr val="bg1"/>
                </a:solidFill>
                <a:latin typeface="Verdana" panose="020B0604030504040204" pitchFamily="34" charset="0"/>
              </a:rPr>
              <a:t>24</a:t>
            </a:r>
            <a:r>
              <a:rPr lang="en-US" sz="1800" b="0" i="0" u="none" strike="noStrike" baseline="0" dirty="0">
                <a:solidFill>
                  <a:schemeClr val="bg1"/>
                </a:solidFill>
                <a:latin typeface="Verdana" panose="020B0604030504040204" pitchFamily="34" charset="0"/>
              </a:rPr>
              <a:t>  Samuel said to all the people, </a:t>
            </a:r>
            <a:r>
              <a:rPr lang="en-US" sz="1800" b="1" i="0" u="none" strike="noStrike" baseline="0" dirty="0">
                <a:solidFill>
                  <a:srgbClr val="FFC000"/>
                </a:solidFill>
                <a:latin typeface="Verdana" panose="020B0604030504040204" pitchFamily="34" charset="0"/>
              </a:rPr>
              <a:t>“Do you see the one the LORD has chosen? There is no one like him among all the people.</a:t>
            </a:r>
            <a:r>
              <a:rPr lang="en-US" sz="1800" b="0" i="0" u="none" strike="noStrike" baseline="0" dirty="0">
                <a:solidFill>
                  <a:schemeClr val="bg1"/>
                </a:solidFill>
                <a:latin typeface="Verdana" panose="020B0604030504040204" pitchFamily="34" charset="0"/>
              </a:rPr>
              <a:t>” And all the people shouted, </a:t>
            </a:r>
            <a:r>
              <a:rPr lang="en-US" sz="1800" b="1" i="0" u="none" strike="noStrike" baseline="0" dirty="0">
                <a:solidFill>
                  <a:srgbClr val="FFFF00"/>
                </a:solidFill>
                <a:latin typeface="Verdana" panose="020B0604030504040204" pitchFamily="34" charset="0"/>
              </a:rPr>
              <a:t>“Long live the king!” </a:t>
            </a:r>
          </a:p>
          <a:p>
            <a:pPr marL="0" marR="0" indent="0" algn="l" rtl="0">
              <a:buNone/>
            </a:pPr>
            <a:r>
              <a:rPr lang="en-US" sz="1800" b="1" i="0" u="none" strike="noStrike" baseline="0" dirty="0">
                <a:solidFill>
                  <a:schemeClr val="bg1"/>
                </a:solidFill>
                <a:latin typeface="Verdana" panose="020B0604030504040204" pitchFamily="34" charset="0"/>
              </a:rPr>
              <a:t>25</a:t>
            </a:r>
            <a:r>
              <a:rPr lang="en-US" sz="1800" b="0" i="0" u="none" strike="noStrike" baseline="0" dirty="0">
                <a:solidFill>
                  <a:schemeClr val="bg1"/>
                </a:solidFill>
                <a:latin typeface="Verdana" panose="020B0604030504040204" pitchFamily="34" charset="0"/>
              </a:rPr>
              <a:t>  </a:t>
            </a:r>
            <a:r>
              <a:rPr lang="en-US" sz="1800" b="1" i="0" u="none" strike="noStrike" baseline="0" dirty="0">
                <a:solidFill>
                  <a:srgbClr val="66FFFF"/>
                </a:solidFill>
                <a:latin typeface="Verdana" panose="020B0604030504040204" pitchFamily="34" charset="0"/>
              </a:rPr>
              <a:t>Then Samuel explained to the people the rights of kingship. He wrote them on a scroll and laid it up before the LORD.</a:t>
            </a:r>
            <a:r>
              <a:rPr lang="en-US" sz="1800" b="0" i="0" u="none" strike="noStrike" baseline="0" dirty="0">
                <a:solidFill>
                  <a:schemeClr val="bg1"/>
                </a:solidFill>
                <a:latin typeface="Verdana" panose="020B0604030504040204" pitchFamily="34" charset="0"/>
              </a:rPr>
              <a:t> And Samuel sent all the people away, each to his own home. </a:t>
            </a:r>
          </a:p>
          <a:p>
            <a:pPr marL="0" marR="0" indent="0" algn="l" rtl="0">
              <a:buNone/>
            </a:pPr>
            <a:r>
              <a:rPr lang="en-US" sz="1800" b="1" i="0" u="none" strike="noStrike" baseline="0" dirty="0">
                <a:solidFill>
                  <a:schemeClr val="bg1"/>
                </a:solidFill>
                <a:latin typeface="Verdana" panose="020B0604030504040204" pitchFamily="34" charset="0"/>
              </a:rPr>
              <a:t>26</a:t>
            </a:r>
            <a:r>
              <a:rPr lang="en-US" sz="1800" b="0" i="0" u="none" strike="noStrike" baseline="0" dirty="0">
                <a:solidFill>
                  <a:schemeClr val="bg1"/>
                </a:solidFill>
                <a:latin typeface="Verdana" panose="020B0604030504040204" pitchFamily="34" charset="0"/>
              </a:rPr>
              <a:t>  </a:t>
            </a:r>
            <a:r>
              <a:rPr lang="en-US" sz="1800" b="1" i="0" u="none" strike="noStrike" baseline="0" dirty="0">
                <a:solidFill>
                  <a:srgbClr val="FF00FF"/>
                </a:solidFill>
                <a:latin typeface="Verdana" panose="020B0604030504040204" pitchFamily="34" charset="0"/>
              </a:rPr>
              <a:t>Saul also went to his home in Gibeah, and the men of valor whose hearts God had touched went with him. </a:t>
            </a:r>
          </a:p>
          <a:p>
            <a:pPr marL="0" marR="0" indent="0" algn="l" rtl="0">
              <a:buNone/>
            </a:pPr>
            <a:r>
              <a:rPr lang="en-US" sz="1800" b="1" i="0" u="none" strike="noStrike" baseline="0" dirty="0">
                <a:solidFill>
                  <a:schemeClr val="bg1"/>
                </a:solidFill>
                <a:latin typeface="Verdana" panose="020B0604030504040204" pitchFamily="34" charset="0"/>
              </a:rPr>
              <a:t>1Sa 11:6</a:t>
            </a:r>
            <a:r>
              <a:rPr lang="en-US" sz="1800" b="0" i="0" u="none" strike="noStrike" baseline="0" dirty="0">
                <a:solidFill>
                  <a:schemeClr val="bg1"/>
                </a:solidFill>
                <a:latin typeface="Verdana" panose="020B0604030504040204" pitchFamily="34" charset="0"/>
              </a:rPr>
              <a:t>  When Saul heard their words, the Spirit of God rushed upon him, and he burned with great anger. </a:t>
            </a:r>
          </a:p>
          <a:p>
            <a:pPr marL="0" marR="0" indent="0" algn="l" rtl="0">
              <a:buNone/>
            </a:pPr>
            <a:r>
              <a:rPr lang="en-US" sz="1800" b="1" i="0" u="none" strike="noStrike" baseline="0" dirty="0">
                <a:solidFill>
                  <a:schemeClr val="bg1"/>
                </a:solidFill>
                <a:latin typeface="Verdana" panose="020B0604030504040204" pitchFamily="34" charset="0"/>
              </a:rPr>
              <a:t>7 </a:t>
            </a:r>
            <a:r>
              <a:rPr lang="en-US" sz="1800" b="0" i="0" u="none" strike="noStrike" baseline="0" dirty="0">
                <a:solidFill>
                  <a:schemeClr val="bg1"/>
                </a:solidFill>
                <a:latin typeface="Verdana" panose="020B0604030504040204" pitchFamily="34" charset="0"/>
              </a:rPr>
              <a:t> </a:t>
            </a:r>
            <a:r>
              <a:rPr lang="en-US" sz="1800" b="1" i="0" u="none" strike="noStrike" baseline="0" dirty="0">
                <a:solidFill>
                  <a:srgbClr val="FF0000"/>
                </a:solidFill>
                <a:latin typeface="Verdana" panose="020B0604030504040204" pitchFamily="34" charset="0"/>
              </a:rPr>
              <a:t>He took a pair of oxen, cut them into pieces</a:t>
            </a:r>
            <a:r>
              <a:rPr lang="en-US" sz="1800" b="0" i="0" u="none" strike="noStrike" baseline="0" dirty="0">
                <a:solidFill>
                  <a:schemeClr val="bg1"/>
                </a:solidFill>
                <a:latin typeface="Verdana" panose="020B0604030504040204" pitchFamily="34" charset="0"/>
              </a:rPr>
              <a:t>, and sent them by messengers throughout the land of Israel, proclaiming, </a:t>
            </a:r>
            <a:r>
              <a:rPr lang="en-US" sz="1800" b="1" i="0" u="none" strike="noStrike" baseline="0" dirty="0">
                <a:solidFill>
                  <a:srgbClr val="FF0000"/>
                </a:solidFill>
                <a:latin typeface="Verdana" panose="020B0604030504040204" pitchFamily="34" charset="0"/>
              </a:rPr>
              <a:t>“This is what will be done to the oxen of anyone who does not march behind Saul and Samuel.” </a:t>
            </a:r>
            <a:r>
              <a:rPr lang="en-US" sz="1800" b="0" i="0" u="none" strike="noStrike" baseline="0" dirty="0">
                <a:solidFill>
                  <a:schemeClr val="bg1"/>
                </a:solidFill>
                <a:latin typeface="Verdana" panose="020B0604030504040204" pitchFamily="34" charset="0"/>
              </a:rPr>
              <a:t>Then the terror of the LORD fell upon the people, and they turned out as one man. </a:t>
            </a:r>
            <a:endParaRPr lang="en-US" dirty="0">
              <a:solidFill>
                <a:schemeClr val="bg1"/>
              </a:solidFill>
            </a:endParaRPr>
          </a:p>
        </p:txBody>
      </p:sp>
      <p:sp>
        <p:nvSpPr>
          <p:cNvPr id="4" name="Slide Number Placeholder 3">
            <a:extLst>
              <a:ext uri="{FF2B5EF4-FFF2-40B4-BE49-F238E27FC236}">
                <a16:creationId xmlns:a16="http://schemas.microsoft.com/office/drawing/2014/main" id="{68CECE84-D793-B183-4C4D-C76CA3012C5E}"/>
              </a:ext>
            </a:extLst>
          </p:cNvPr>
          <p:cNvSpPr>
            <a:spLocks noGrp="1"/>
          </p:cNvSpPr>
          <p:nvPr>
            <p:ph type="sldNum" sz="quarter" idx="12"/>
          </p:nvPr>
        </p:nvSpPr>
        <p:spPr/>
        <p:txBody>
          <a:bodyPr/>
          <a:lstStyle/>
          <a:p>
            <a:fld id="{1E19650A-101D-4E33-A657-423DBDED8C82}" type="slidenum">
              <a:rPr lang="en-US" smtClean="0"/>
              <a:t>28</a:t>
            </a:fld>
            <a:endParaRPr lang="en-US"/>
          </a:p>
        </p:txBody>
      </p:sp>
    </p:spTree>
    <p:extLst>
      <p:ext uri="{BB962C8B-B14F-4D97-AF65-F5344CB8AC3E}">
        <p14:creationId xmlns:p14="http://schemas.microsoft.com/office/powerpoint/2010/main" val="4021087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79EA6B-6BD8-456F-FF84-ED8B5B9C5879}"/>
              </a:ext>
            </a:extLst>
          </p:cNvPr>
          <p:cNvPicPr>
            <a:picLocks noChangeAspect="1"/>
          </p:cNvPicPr>
          <p:nvPr/>
        </p:nvPicPr>
        <p:blipFill>
          <a:blip r:embed="rId2"/>
          <a:stretch>
            <a:fillRect/>
          </a:stretch>
        </p:blipFill>
        <p:spPr>
          <a:xfrm>
            <a:off x="6315456" y="329184"/>
            <a:ext cx="5742432" cy="4306824"/>
          </a:xfrm>
          <a:prstGeom prst="rect">
            <a:avLst/>
          </a:prstGeom>
          <a:effectLst>
            <a:softEdge rad="127000"/>
          </a:effectLst>
        </p:spPr>
      </p:pic>
      <p:sp>
        <p:nvSpPr>
          <p:cNvPr id="2" name="Title 1">
            <a:extLst>
              <a:ext uri="{FF2B5EF4-FFF2-40B4-BE49-F238E27FC236}">
                <a16:creationId xmlns:a16="http://schemas.microsoft.com/office/drawing/2014/main" id="{4AA2F081-D714-09B3-BCC8-CF843F45658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B3DB0B2-1431-0D66-3A91-1602707A0DE2}"/>
              </a:ext>
            </a:extLst>
          </p:cNvPr>
          <p:cNvSpPr>
            <a:spLocks noGrp="1"/>
          </p:cNvSpPr>
          <p:nvPr>
            <p:ph idx="1"/>
          </p:nvPr>
        </p:nvSpPr>
        <p:spPr>
          <a:xfrm>
            <a:off x="170688" y="149107"/>
            <a:ext cx="6473952" cy="6393207"/>
          </a:xfrm>
        </p:spPr>
        <p:txBody>
          <a:bodyPr>
            <a:normAutofit/>
          </a:bodyPr>
          <a:lstStyle/>
          <a:p>
            <a:pPr marL="0" marR="0" indent="0" algn="l" rtl="0">
              <a:buNone/>
            </a:pPr>
            <a:r>
              <a:rPr lang="en-US" sz="1800" b="1" i="0" u="none" strike="noStrike" baseline="0" dirty="0">
                <a:solidFill>
                  <a:srgbClr val="FFFF00"/>
                </a:solidFill>
                <a:latin typeface="Verdana" panose="020B0604030504040204" pitchFamily="34" charset="0"/>
              </a:rPr>
              <a:t>1 Sa 13:8  </a:t>
            </a:r>
            <a:r>
              <a:rPr lang="en-US" sz="1800" b="0" i="0" u="none" strike="noStrike" baseline="0" dirty="0">
                <a:solidFill>
                  <a:schemeClr val="bg1"/>
                </a:solidFill>
                <a:latin typeface="Verdana" panose="020B0604030504040204" pitchFamily="34" charset="0"/>
              </a:rPr>
              <a:t>And Saul waited seven days for the time appointed by Samuel, but Samuel did not come to Gilgal, and the troops began to desert Saul. </a:t>
            </a:r>
          </a:p>
          <a:p>
            <a:pPr marL="0" marR="0" indent="0" algn="l" rtl="0">
              <a:buNone/>
            </a:pPr>
            <a:r>
              <a:rPr lang="en-US" sz="1800" b="1" i="0" u="none" strike="noStrike" baseline="0" dirty="0">
                <a:solidFill>
                  <a:schemeClr val="bg1"/>
                </a:solidFill>
                <a:latin typeface="Verdana" panose="020B0604030504040204" pitchFamily="34" charset="0"/>
              </a:rPr>
              <a:t>9</a:t>
            </a:r>
            <a:r>
              <a:rPr lang="en-US" sz="1800" b="0" i="0" u="none" strike="noStrike" baseline="0" dirty="0">
                <a:solidFill>
                  <a:schemeClr val="bg1"/>
                </a:solidFill>
                <a:latin typeface="Verdana" panose="020B0604030504040204" pitchFamily="34" charset="0"/>
              </a:rPr>
              <a:t>  So he said, </a:t>
            </a:r>
            <a:r>
              <a:rPr lang="en-US" sz="1800" b="1" i="0" u="none" strike="noStrike" baseline="0" dirty="0">
                <a:solidFill>
                  <a:srgbClr val="FF0000"/>
                </a:solidFill>
                <a:effectLst>
                  <a:outerShdw blurRad="38100" dist="38100" dir="2700000" algn="tl">
                    <a:srgbClr val="000000">
                      <a:alpha val="43137"/>
                    </a:srgbClr>
                  </a:outerShdw>
                </a:effectLst>
                <a:latin typeface="Verdana" panose="020B0604030504040204" pitchFamily="34" charset="0"/>
              </a:rPr>
              <a:t>“Bring me the burnt offering and the peace offerings.” And he offered up the burnt offering.</a:t>
            </a:r>
            <a:r>
              <a:rPr lang="en-US" sz="1800" b="0" i="0" u="none" strike="noStrike" baseline="0" dirty="0">
                <a:solidFill>
                  <a:schemeClr val="bg1"/>
                </a:solidFill>
                <a:latin typeface="Verdana" panose="020B0604030504040204" pitchFamily="34" charset="0"/>
              </a:rPr>
              <a:t> </a:t>
            </a:r>
          </a:p>
          <a:p>
            <a:pPr marL="0" marR="0" indent="0" algn="l" rtl="0">
              <a:buNone/>
            </a:pPr>
            <a:r>
              <a:rPr lang="en-US" sz="1800" b="1" i="0" u="none" strike="noStrike" baseline="0" dirty="0">
                <a:solidFill>
                  <a:schemeClr val="bg1"/>
                </a:solidFill>
                <a:latin typeface="Verdana" panose="020B0604030504040204" pitchFamily="34" charset="0"/>
              </a:rPr>
              <a:t>10</a:t>
            </a:r>
            <a:r>
              <a:rPr lang="en-US" sz="1800" b="0" i="0" u="none" strike="noStrike" baseline="0" dirty="0">
                <a:solidFill>
                  <a:schemeClr val="bg1"/>
                </a:solidFill>
                <a:latin typeface="Verdana" panose="020B0604030504040204" pitchFamily="34" charset="0"/>
              </a:rPr>
              <a:t>  Just as he finished offering the burnt offering, Samuel arrived, and Saul went out to greet him. </a:t>
            </a:r>
          </a:p>
          <a:p>
            <a:pPr marL="0" marR="0" indent="0" algn="l" rtl="0">
              <a:buNone/>
            </a:pPr>
            <a:r>
              <a:rPr lang="en-US" sz="1800" b="1" i="0" u="none" strike="noStrike" baseline="0" dirty="0">
                <a:solidFill>
                  <a:schemeClr val="bg1"/>
                </a:solidFill>
                <a:latin typeface="Verdana" panose="020B0604030504040204" pitchFamily="34" charset="0"/>
              </a:rPr>
              <a:t>11</a:t>
            </a:r>
            <a:r>
              <a:rPr lang="en-US" sz="1800" b="0" i="0" u="none" strike="noStrike" baseline="0" dirty="0">
                <a:solidFill>
                  <a:schemeClr val="bg1"/>
                </a:solidFill>
                <a:latin typeface="Verdana" panose="020B0604030504040204" pitchFamily="34" charset="0"/>
              </a:rPr>
              <a:t>  “What have you done?” Samuel asked. And Saul replied, “When I saw that the troops were deserting me, and that you did not come at the appointed time and the Philistines were gathering at </a:t>
            </a:r>
            <a:r>
              <a:rPr lang="en-US" sz="1800" b="0" i="0" u="none" strike="noStrike" baseline="0" dirty="0" err="1">
                <a:solidFill>
                  <a:schemeClr val="bg1"/>
                </a:solidFill>
                <a:latin typeface="Verdana" panose="020B0604030504040204" pitchFamily="34" charset="0"/>
              </a:rPr>
              <a:t>Michmash</a:t>
            </a:r>
            <a:r>
              <a:rPr lang="en-US" sz="1800" b="0" i="0" u="none" strike="noStrike" baseline="0" dirty="0">
                <a:solidFill>
                  <a:schemeClr val="bg1"/>
                </a:solidFill>
                <a:latin typeface="Verdana" panose="020B0604030504040204" pitchFamily="34" charset="0"/>
              </a:rPr>
              <a:t>, </a:t>
            </a:r>
          </a:p>
          <a:p>
            <a:pPr marL="0" marR="0" indent="0" algn="l" rtl="0">
              <a:buNone/>
            </a:pPr>
            <a:r>
              <a:rPr lang="en-US" sz="1800" b="1" i="0" u="none" strike="noStrike" baseline="0" dirty="0">
                <a:solidFill>
                  <a:schemeClr val="bg1"/>
                </a:solidFill>
                <a:latin typeface="Verdana" panose="020B0604030504040204" pitchFamily="34" charset="0"/>
              </a:rPr>
              <a:t>12</a:t>
            </a:r>
            <a:r>
              <a:rPr lang="en-US" sz="1800" b="0" i="0" u="none" strike="noStrike" baseline="0" dirty="0">
                <a:solidFill>
                  <a:schemeClr val="bg1"/>
                </a:solidFill>
                <a:latin typeface="Verdana" panose="020B0604030504040204" pitchFamily="34" charset="0"/>
              </a:rPr>
              <a:t>  I thought, ‘Now the Philistines will descend upon me at Gilgal, and I have not sought the favor of the LORD.’ So I felt compelled to offer the burnt offering.” </a:t>
            </a:r>
          </a:p>
        </p:txBody>
      </p:sp>
      <p:sp>
        <p:nvSpPr>
          <p:cNvPr id="6" name="TextBox 5">
            <a:extLst>
              <a:ext uri="{FF2B5EF4-FFF2-40B4-BE49-F238E27FC236}">
                <a16:creationId xmlns:a16="http://schemas.microsoft.com/office/drawing/2014/main" id="{02FCD041-F21B-E196-870B-BFD0FE48C2FA}"/>
              </a:ext>
            </a:extLst>
          </p:cNvPr>
          <p:cNvSpPr txBox="1"/>
          <p:nvPr/>
        </p:nvSpPr>
        <p:spPr>
          <a:xfrm>
            <a:off x="114081" y="4850766"/>
            <a:ext cx="11907231" cy="1716367"/>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13</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1800" b="1" i="0" u="none" strike="noStrike" kern="1200" cap="none" spc="0" normalizeH="0" baseline="0" noProof="0" dirty="0">
                <a:ln>
                  <a:noFill/>
                </a:ln>
                <a:solidFill>
                  <a:srgbClr val="66FFFF"/>
                </a:solidFill>
                <a:effectLst/>
                <a:uLnTx/>
                <a:uFillTx/>
                <a:latin typeface="Verdana" panose="020B0604030504040204" pitchFamily="34" charset="0"/>
                <a:ea typeface="+mn-ea"/>
                <a:cs typeface="+mn-cs"/>
              </a:rPr>
              <a:t>“You have acted foolishly,” Samuel declared. “You have not kept the command that the LORD your God gave you; if you had, the LORD would have established your kingdom over Israel for all time. </a:t>
            </a:r>
          </a:p>
          <a:p>
            <a:pPr marR="0" lvl="0" algn="l"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14 </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1800" b="1" i="0" u="none" strike="noStrike" kern="1200" cap="none" spc="0" normalizeH="0" baseline="0" noProof="0" dirty="0">
                <a:ln>
                  <a:noFill/>
                </a:ln>
                <a:solidFill>
                  <a:srgbClr val="FFC000"/>
                </a:solidFill>
                <a:effectLst/>
                <a:uLnTx/>
                <a:uFillTx/>
                <a:latin typeface="Verdana" panose="020B0604030504040204" pitchFamily="34" charset="0"/>
                <a:ea typeface="+mn-ea"/>
                <a:cs typeface="+mn-cs"/>
              </a:rPr>
              <a:t>But now your kingdom will not endure; the LORD has sought a man after His own heart and appointed him ruler over His people, because you have not kept the command of the LORD</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a:t>
            </a:r>
          </a:p>
        </p:txBody>
      </p:sp>
      <p:sp>
        <p:nvSpPr>
          <p:cNvPr id="5" name="Slide Number Placeholder 4">
            <a:extLst>
              <a:ext uri="{FF2B5EF4-FFF2-40B4-BE49-F238E27FC236}">
                <a16:creationId xmlns:a16="http://schemas.microsoft.com/office/drawing/2014/main" id="{9A13CEB3-407A-CAFB-71ED-34DBAD741FA4}"/>
              </a:ext>
            </a:extLst>
          </p:cNvPr>
          <p:cNvSpPr>
            <a:spLocks noGrp="1"/>
          </p:cNvSpPr>
          <p:nvPr>
            <p:ph type="sldNum" sz="quarter" idx="12"/>
          </p:nvPr>
        </p:nvSpPr>
        <p:spPr/>
        <p:txBody>
          <a:bodyPr/>
          <a:lstStyle/>
          <a:p>
            <a:fld id="{1E19650A-101D-4E33-A657-423DBDED8C82}" type="slidenum">
              <a:rPr lang="en-US" smtClean="0"/>
              <a:t>29</a:t>
            </a:fld>
            <a:endParaRPr lang="en-US"/>
          </a:p>
        </p:txBody>
      </p:sp>
    </p:spTree>
    <p:extLst>
      <p:ext uri="{BB962C8B-B14F-4D97-AF65-F5344CB8AC3E}">
        <p14:creationId xmlns:p14="http://schemas.microsoft.com/office/powerpoint/2010/main" val="2092928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363E42-1860-CA69-A590-69FCEC9C6C67}"/>
              </a:ext>
            </a:extLst>
          </p:cNvPr>
          <p:cNvPicPr>
            <a:picLocks noChangeAspect="1"/>
          </p:cNvPicPr>
          <p:nvPr/>
        </p:nvPicPr>
        <p:blipFill>
          <a:blip r:embed="rId2">
            <a:alphaModFix amt="75000"/>
          </a:blip>
          <a:stretch>
            <a:fillRect/>
          </a:stretch>
        </p:blipFill>
        <p:spPr>
          <a:xfrm>
            <a:off x="1163081" y="-3292"/>
            <a:ext cx="10090135" cy="6861292"/>
          </a:xfrm>
          <a:prstGeom prst="rect">
            <a:avLst/>
          </a:prstGeom>
        </p:spPr>
      </p:pic>
      <p:sp>
        <p:nvSpPr>
          <p:cNvPr id="2" name="Title 1">
            <a:extLst>
              <a:ext uri="{FF2B5EF4-FFF2-40B4-BE49-F238E27FC236}">
                <a16:creationId xmlns:a16="http://schemas.microsoft.com/office/drawing/2014/main" id="{4AA2F081-D714-09B3-BCC8-CF843F45658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B3DB0B2-1431-0D66-3A91-1602707A0DE2}"/>
              </a:ext>
            </a:extLst>
          </p:cNvPr>
          <p:cNvSpPr>
            <a:spLocks noGrp="1"/>
          </p:cNvSpPr>
          <p:nvPr>
            <p:ph idx="1"/>
          </p:nvPr>
        </p:nvSpPr>
        <p:spPr>
          <a:xfrm>
            <a:off x="1599572" y="230750"/>
            <a:ext cx="9217152" cy="6393207"/>
          </a:xfrm>
        </p:spPr>
        <p:txBody>
          <a:bodyPr>
            <a:normAutofit/>
          </a:bodyPr>
          <a:lstStyle/>
          <a:p>
            <a:pPr marR="0" algn="ctr" rtl="0"/>
            <a:r>
              <a:rPr lang="en-US" sz="3200" b="1" i="0" u="none" strike="noStrike" baseline="0" dirty="0">
                <a:solidFill>
                  <a:srgbClr val="FFFF00"/>
                </a:solidFill>
                <a:effectLst>
                  <a:outerShdw blurRad="38100" dist="38100" dir="2700000" algn="tl">
                    <a:srgbClr val="000000">
                      <a:alpha val="43137"/>
                    </a:srgbClr>
                  </a:outerShdw>
                </a:effectLst>
                <a:latin typeface="Amasis MT Pro" panose="02040504050005020304" pitchFamily="18" charset="0"/>
              </a:rPr>
              <a:t>1 Sa 22:21  </a:t>
            </a:r>
            <a:r>
              <a:rPr lang="en-US" sz="32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And </a:t>
            </a:r>
            <a:r>
              <a:rPr lang="en-US" sz="3200" b="1" i="0" u="none" strike="noStrike" baseline="0" dirty="0" err="1">
                <a:solidFill>
                  <a:schemeClr val="bg1"/>
                </a:solidFill>
                <a:effectLst>
                  <a:outerShdw blurRad="38100" dist="38100" dir="2700000" algn="tl">
                    <a:srgbClr val="000000">
                      <a:alpha val="43137"/>
                    </a:srgbClr>
                  </a:outerShdw>
                </a:effectLst>
                <a:latin typeface="Amasis MT Pro" panose="02040504050005020304" pitchFamily="18" charset="0"/>
              </a:rPr>
              <a:t>Abiathar</a:t>
            </a:r>
            <a:r>
              <a:rPr lang="en-US" sz="3200" b="1" i="0" u="none" strike="noStrike" baseline="0" dirty="0">
                <a:solidFill>
                  <a:schemeClr val="bg1"/>
                </a:solidFill>
                <a:effectLst>
                  <a:outerShdw blurRad="38100" dist="38100" dir="2700000" algn="tl">
                    <a:srgbClr val="000000">
                      <a:alpha val="43137"/>
                    </a:srgbClr>
                  </a:outerShdw>
                </a:effectLst>
                <a:latin typeface="Amasis MT Pro" panose="02040504050005020304" pitchFamily="18" charset="0"/>
              </a:rPr>
              <a:t> told David that </a:t>
            </a:r>
            <a:r>
              <a:rPr lang="en-US" sz="3200" b="1" i="0" u="none" strike="noStrike" baseline="0" dirty="0">
                <a:solidFill>
                  <a:srgbClr val="FF0000"/>
                </a:solidFill>
                <a:effectLst>
                  <a:outerShdw blurRad="38100" dist="38100" dir="2700000" algn="tl">
                    <a:srgbClr val="000000">
                      <a:alpha val="43137"/>
                    </a:srgbClr>
                  </a:outerShdw>
                </a:effectLst>
                <a:latin typeface="Amasis MT Pro" panose="02040504050005020304" pitchFamily="18" charset="0"/>
              </a:rPr>
              <a:t>Saul had killed the priests of the LORD. </a:t>
            </a:r>
            <a:endParaRPr lang="en-US" sz="4400" b="1" dirty="0">
              <a:solidFill>
                <a:srgbClr val="FF0000"/>
              </a:solidFill>
              <a:effectLst>
                <a:outerShdw blurRad="38100" dist="38100" dir="2700000" algn="tl">
                  <a:srgbClr val="000000">
                    <a:alpha val="43137"/>
                  </a:srgbClr>
                </a:outerShdw>
              </a:effectLst>
              <a:latin typeface="Amasis MT Pro" panose="02040504050005020304" pitchFamily="18" charset="0"/>
            </a:endParaRPr>
          </a:p>
        </p:txBody>
      </p:sp>
      <p:sp>
        <p:nvSpPr>
          <p:cNvPr id="4" name="Slide Number Placeholder 3">
            <a:extLst>
              <a:ext uri="{FF2B5EF4-FFF2-40B4-BE49-F238E27FC236}">
                <a16:creationId xmlns:a16="http://schemas.microsoft.com/office/drawing/2014/main" id="{3B0D058E-8026-089F-76D6-639D5C49D6D1}"/>
              </a:ext>
            </a:extLst>
          </p:cNvPr>
          <p:cNvSpPr>
            <a:spLocks noGrp="1"/>
          </p:cNvSpPr>
          <p:nvPr>
            <p:ph type="sldNum" sz="quarter" idx="12"/>
          </p:nvPr>
        </p:nvSpPr>
        <p:spPr/>
        <p:txBody>
          <a:bodyPr/>
          <a:lstStyle/>
          <a:p>
            <a:fld id="{1E19650A-101D-4E33-A657-423DBDED8C82}" type="slidenum">
              <a:rPr lang="en-US" smtClean="0"/>
              <a:t>30</a:t>
            </a:fld>
            <a:endParaRPr lang="en-US"/>
          </a:p>
        </p:txBody>
      </p:sp>
    </p:spTree>
    <p:extLst>
      <p:ext uri="{BB962C8B-B14F-4D97-AF65-F5344CB8AC3E}">
        <p14:creationId xmlns:p14="http://schemas.microsoft.com/office/powerpoint/2010/main" val="1454548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3C551-7AB8-2EC3-BFF0-848AB84D70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2D6334-BC5E-7EFA-9333-83A1D0039633}"/>
              </a:ext>
            </a:extLst>
          </p:cNvPr>
          <p:cNvSpPr>
            <a:spLocks noGrp="1"/>
          </p:cNvSpPr>
          <p:nvPr>
            <p:ph idx="1"/>
          </p:nvPr>
        </p:nvSpPr>
        <p:spPr>
          <a:xfrm>
            <a:off x="838200" y="137160"/>
            <a:ext cx="10515600" cy="6720840"/>
          </a:xfrm>
        </p:spPr>
        <p:txBody>
          <a:bodyPr>
            <a:normAutofit/>
          </a:bodyPr>
          <a:lstStyle/>
          <a:p>
            <a:pPr marL="0" indent="0">
              <a:buNone/>
            </a:pPr>
            <a:r>
              <a:rPr lang="en-US" sz="1800" b="1" u="sng" dirty="0">
                <a:solidFill>
                  <a:srgbClr val="00B0F0"/>
                </a:solidFill>
                <a:latin typeface="Verdana" panose="020B0604030504040204" pitchFamily="34" charset="0"/>
              </a:rPr>
              <a:t>After</a:t>
            </a:r>
            <a:r>
              <a:rPr lang="en-US" sz="1800" b="1" i="0" u="sng" strike="noStrike" baseline="0" dirty="0">
                <a:solidFill>
                  <a:srgbClr val="00B0F0"/>
                </a:solidFill>
                <a:latin typeface="Verdana" panose="020B0604030504040204" pitchFamily="34" charset="0"/>
              </a:rPr>
              <a:t> the slaughter of the Priests at Nob</a:t>
            </a:r>
          </a:p>
          <a:p>
            <a:r>
              <a:rPr lang="en-US" sz="1800" b="1" i="0" u="none" strike="noStrike" baseline="0" dirty="0">
                <a:solidFill>
                  <a:schemeClr val="bg1"/>
                </a:solidFill>
                <a:latin typeface="Verdana" panose="020B0604030504040204" pitchFamily="34" charset="0"/>
              </a:rPr>
              <a:t>1 Sam. 23:6</a:t>
            </a:r>
            <a:r>
              <a:rPr lang="en-US" sz="1800" b="0" i="0" u="none" strike="noStrike" baseline="0" dirty="0">
                <a:solidFill>
                  <a:schemeClr val="bg1"/>
                </a:solidFill>
                <a:latin typeface="Verdana" panose="020B0604030504040204" pitchFamily="34" charset="0"/>
              </a:rPr>
              <a:t>  And it came to pass, when </a:t>
            </a:r>
            <a:r>
              <a:rPr lang="en-US" sz="1800" b="0" i="0" u="none" strike="noStrike" baseline="0" dirty="0" err="1">
                <a:solidFill>
                  <a:schemeClr val="bg1"/>
                </a:solidFill>
                <a:latin typeface="Verdana" panose="020B0604030504040204" pitchFamily="34" charset="0"/>
              </a:rPr>
              <a:t>Abiathar</a:t>
            </a:r>
            <a:r>
              <a:rPr lang="en-US" sz="1800" b="0" i="0" u="none" strike="noStrike" baseline="0" dirty="0">
                <a:solidFill>
                  <a:schemeClr val="bg1"/>
                </a:solidFill>
                <a:latin typeface="Verdana" panose="020B0604030504040204" pitchFamily="34" charset="0"/>
              </a:rPr>
              <a:t> the son of Ahimelech fled to David to </a:t>
            </a:r>
            <a:r>
              <a:rPr lang="en-US" sz="1800" b="0" i="0" u="none" strike="noStrike" baseline="0" dirty="0" err="1">
                <a:solidFill>
                  <a:schemeClr val="bg1"/>
                </a:solidFill>
                <a:latin typeface="Verdana" panose="020B0604030504040204" pitchFamily="34" charset="0"/>
              </a:rPr>
              <a:t>Keilah</a:t>
            </a:r>
            <a:r>
              <a:rPr lang="en-US" sz="1800" b="0" i="0" u="none" strike="noStrike" baseline="0" dirty="0">
                <a:solidFill>
                  <a:schemeClr val="bg1"/>
                </a:solidFill>
                <a:latin typeface="Verdana" panose="020B0604030504040204" pitchFamily="34" charset="0"/>
              </a:rPr>
              <a:t>, </a:t>
            </a:r>
            <a:r>
              <a:rPr lang="en-US" sz="1800" b="0" i="1" u="none" strike="noStrike" baseline="0" dirty="0">
                <a:solidFill>
                  <a:schemeClr val="bg1"/>
                </a:solidFill>
                <a:latin typeface="Verdana" panose="020B0604030504040204" pitchFamily="34" charset="0"/>
              </a:rPr>
              <a:t>that</a:t>
            </a:r>
            <a:r>
              <a:rPr lang="en-US" sz="1800" b="0" i="0" u="none" strike="noStrike" baseline="0" dirty="0">
                <a:solidFill>
                  <a:schemeClr val="bg1"/>
                </a:solidFill>
                <a:latin typeface="Verdana" panose="020B0604030504040204" pitchFamily="34" charset="0"/>
              </a:rPr>
              <a:t> </a:t>
            </a:r>
            <a:r>
              <a:rPr lang="en-US" sz="1800" b="1" i="0" u="sng" strike="noStrike" baseline="0" dirty="0">
                <a:solidFill>
                  <a:srgbClr val="66FFFF"/>
                </a:solidFill>
                <a:latin typeface="Verdana" panose="020B0604030504040204" pitchFamily="34" charset="0"/>
              </a:rPr>
              <a:t>he came down </a:t>
            </a:r>
            <a:r>
              <a:rPr lang="en-US" sz="1800" b="1" i="1" u="sng" strike="noStrike" baseline="0" dirty="0">
                <a:solidFill>
                  <a:srgbClr val="66FFFF"/>
                </a:solidFill>
                <a:latin typeface="Verdana" panose="020B0604030504040204" pitchFamily="34" charset="0"/>
              </a:rPr>
              <a:t>with</a:t>
            </a:r>
            <a:r>
              <a:rPr lang="en-US" sz="1800" b="1" i="0" u="sng" strike="noStrike" baseline="0" dirty="0">
                <a:solidFill>
                  <a:srgbClr val="66FFFF"/>
                </a:solidFill>
                <a:latin typeface="Verdana" panose="020B0604030504040204" pitchFamily="34" charset="0"/>
              </a:rPr>
              <a:t> an ephod in his hand. </a:t>
            </a:r>
            <a:endParaRPr lang="en-US" sz="1800" b="1" u="sng" dirty="0">
              <a:solidFill>
                <a:srgbClr val="66FFFF"/>
              </a:solidFill>
              <a:latin typeface="Verdana" panose="020B0604030504040204" pitchFamily="34" charset="0"/>
            </a:endParaRPr>
          </a:p>
          <a:p>
            <a:pPr marR="0" algn="l" rtl="0"/>
            <a:r>
              <a:rPr lang="en-US" sz="1800" b="1" i="0" u="none" strike="noStrike" baseline="0" dirty="0">
                <a:solidFill>
                  <a:schemeClr val="bg1"/>
                </a:solidFill>
                <a:latin typeface="Verdana" panose="020B0604030504040204" pitchFamily="34" charset="0"/>
              </a:rPr>
              <a:t>9</a:t>
            </a:r>
            <a:r>
              <a:rPr lang="en-US" sz="1800" b="0" i="0" u="none" strike="noStrike" baseline="0" dirty="0">
                <a:solidFill>
                  <a:schemeClr val="bg1"/>
                </a:solidFill>
                <a:latin typeface="Verdana" panose="020B0604030504040204" pitchFamily="34" charset="0"/>
              </a:rPr>
              <a:t>  And David knew that Saul secretly </a:t>
            </a:r>
            <a:r>
              <a:rPr lang="en-US" sz="1800" b="0" i="0" u="none" strike="noStrike" baseline="0" dirty="0" err="1">
                <a:solidFill>
                  <a:schemeClr val="bg1"/>
                </a:solidFill>
                <a:latin typeface="Verdana" panose="020B0604030504040204" pitchFamily="34" charset="0"/>
              </a:rPr>
              <a:t>practised</a:t>
            </a:r>
            <a:r>
              <a:rPr lang="en-US" sz="1800" b="0" i="0" u="none" strike="noStrike" baseline="0" dirty="0">
                <a:solidFill>
                  <a:schemeClr val="bg1"/>
                </a:solidFill>
                <a:latin typeface="Verdana" panose="020B0604030504040204" pitchFamily="34" charset="0"/>
              </a:rPr>
              <a:t> mischief against him; and he said to </a:t>
            </a:r>
            <a:r>
              <a:rPr lang="en-US" sz="1800" b="0" i="0" u="none" strike="noStrike" baseline="0" dirty="0" err="1">
                <a:solidFill>
                  <a:schemeClr val="bg1"/>
                </a:solidFill>
                <a:latin typeface="Verdana" panose="020B0604030504040204" pitchFamily="34" charset="0"/>
              </a:rPr>
              <a:t>Abiathar</a:t>
            </a:r>
            <a:r>
              <a:rPr lang="en-US" sz="1800" b="0" i="0" u="none" strike="noStrike" baseline="0" dirty="0">
                <a:solidFill>
                  <a:schemeClr val="bg1"/>
                </a:solidFill>
                <a:latin typeface="Verdana" panose="020B0604030504040204" pitchFamily="34" charset="0"/>
              </a:rPr>
              <a:t> the priest, </a:t>
            </a:r>
            <a:r>
              <a:rPr lang="en-US" sz="1800" b="1" i="0" u="sng" strike="noStrike" baseline="0" dirty="0">
                <a:solidFill>
                  <a:srgbClr val="66FFFF"/>
                </a:solidFill>
                <a:latin typeface="Verdana" panose="020B0604030504040204" pitchFamily="34" charset="0"/>
              </a:rPr>
              <a:t>Bring hither the ephod</a:t>
            </a:r>
            <a:r>
              <a:rPr lang="en-US" sz="1800" b="0" i="0" u="none" strike="noStrike" baseline="0" dirty="0">
                <a:solidFill>
                  <a:schemeClr val="bg1"/>
                </a:solidFill>
                <a:latin typeface="Verdana" panose="020B0604030504040204" pitchFamily="34" charset="0"/>
              </a:rPr>
              <a:t>. </a:t>
            </a:r>
          </a:p>
          <a:p>
            <a:pPr marR="0" algn="l" rtl="0"/>
            <a:r>
              <a:rPr lang="en-US" sz="1800" b="1" i="0" u="none" strike="noStrike" baseline="0" dirty="0">
                <a:solidFill>
                  <a:schemeClr val="bg1"/>
                </a:solidFill>
                <a:latin typeface="Verdana" panose="020B0604030504040204" pitchFamily="34" charset="0"/>
              </a:rPr>
              <a:t>10</a:t>
            </a:r>
            <a:r>
              <a:rPr lang="en-US" sz="1800" b="0" i="0" u="none" strike="noStrike" baseline="0" dirty="0">
                <a:solidFill>
                  <a:schemeClr val="bg1"/>
                </a:solidFill>
                <a:latin typeface="Verdana" panose="020B0604030504040204" pitchFamily="34" charset="0"/>
              </a:rPr>
              <a:t>  Then said David, O LORD God of Israel, thy servant hath certainly heard that Saul </a:t>
            </a:r>
            <a:r>
              <a:rPr lang="en-US" sz="1800" b="0" i="0" u="none" strike="noStrike" baseline="0" dirty="0" err="1">
                <a:solidFill>
                  <a:schemeClr val="bg1"/>
                </a:solidFill>
                <a:latin typeface="Verdana" panose="020B0604030504040204" pitchFamily="34" charset="0"/>
              </a:rPr>
              <a:t>seeketh</a:t>
            </a:r>
            <a:r>
              <a:rPr lang="en-US" sz="1800" b="0" i="0" u="none" strike="noStrike" baseline="0" dirty="0">
                <a:solidFill>
                  <a:schemeClr val="bg1"/>
                </a:solidFill>
                <a:latin typeface="Verdana" panose="020B0604030504040204" pitchFamily="34" charset="0"/>
              </a:rPr>
              <a:t> to come to </a:t>
            </a:r>
            <a:r>
              <a:rPr lang="en-US" sz="1800" b="0" i="0" u="none" strike="noStrike" baseline="0" dirty="0" err="1">
                <a:solidFill>
                  <a:schemeClr val="bg1"/>
                </a:solidFill>
                <a:latin typeface="Verdana" panose="020B0604030504040204" pitchFamily="34" charset="0"/>
              </a:rPr>
              <a:t>Keilah</a:t>
            </a:r>
            <a:r>
              <a:rPr lang="en-US" sz="1800" b="0" i="0" u="none" strike="noStrike" baseline="0" dirty="0">
                <a:solidFill>
                  <a:schemeClr val="bg1"/>
                </a:solidFill>
                <a:latin typeface="Verdana" panose="020B0604030504040204" pitchFamily="34" charset="0"/>
              </a:rPr>
              <a:t>, to destroy the city for my sake. </a:t>
            </a:r>
          </a:p>
          <a:p>
            <a:pPr marR="0" algn="l" rtl="0"/>
            <a:endParaRPr lang="en-US" sz="1800" dirty="0">
              <a:solidFill>
                <a:schemeClr val="bg1"/>
              </a:solidFill>
              <a:latin typeface="Verdana" panose="020B0604030504040204" pitchFamily="34" charset="0"/>
            </a:endParaRPr>
          </a:p>
          <a:p>
            <a:pPr marL="0" indent="0">
              <a:buNone/>
            </a:pPr>
            <a:r>
              <a:rPr lang="en-US" sz="1800" b="1" i="0" u="sng" strike="noStrike" baseline="0" dirty="0">
                <a:solidFill>
                  <a:srgbClr val="00B0F0"/>
                </a:solidFill>
                <a:latin typeface="Verdana" panose="020B0604030504040204" pitchFamily="34" charset="0"/>
              </a:rPr>
              <a:t>Upon the Loss of </a:t>
            </a:r>
            <a:r>
              <a:rPr lang="en-US" sz="1800" b="1" i="0" u="sng" strike="noStrike" baseline="0" dirty="0" err="1">
                <a:solidFill>
                  <a:srgbClr val="00B0F0"/>
                </a:solidFill>
                <a:latin typeface="Verdana" panose="020B0604030504040204" pitchFamily="34" charset="0"/>
              </a:rPr>
              <a:t>Ziklag</a:t>
            </a:r>
            <a:endParaRPr lang="en-US" sz="1800" dirty="0">
              <a:solidFill>
                <a:srgbClr val="00B0F0"/>
              </a:solidFill>
              <a:latin typeface="Verdana" panose="020B0604030504040204" pitchFamily="34" charset="0"/>
            </a:endParaRPr>
          </a:p>
          <a:p>
            <a:pPr marR="0" algn="l" rtl="0"/>
            <a:r>
              <a:rPr lang="en-US" sz="1800" b="1" i="0" u="none" strike="noStrike" baseline="0" dirty="0">
                <a:solidFill>
                  <a:schemeClr val="bg1"/>
                </a:solidFill>
                <a:latin typeface="Verdana" panose="020B0604030504040204" pitchFamily="34" charset="0"/>
              </a:rPr>
              <a:t>1</a:t>
            </a:r>
            <a:r>
              <a:rPr lang="en-US" sz="1800" b="0" i="0" u="none" strike="noStrike" baseline="0" dirty="0">
                <a:solidFill>
                  <a:schemeClr val="bg1"/>
                </a:solidFill>
                <a:latin typeface="Verdana" panose="020B0604030504040204" pitchFamily="34" charset="0"/>
              </a:rPr>
              <a:t> </a:t>
            </a:r>
            <a:r>
              <a:rPr lang="en-US" sz="1800" b="1" i="0" u="none" strike="noStrike" baseline="0" dirty="0">
                <a:solidFill>
                  <a:schemeClr val="bg1"/>
                </a:solidFill>
                <a:latin typeface="Verdana" panose="020B0604030504040204" pitchFamily="34" charset="0"/>
              </a:rPr>
              <a:t>Sam. 30:1  </a:t>
            </a:r>
            <a:r>
              <a:rPr lang="en-US" sz="1800" b="0" i="0" u="none" strike="noStrike" baseline="0" dirty="0">
                <a:solidFill>
                  <a:schemeClr val="bg1"/>
                </a:solidFill>
                <a:latin typeface="Verdana" panose="020B0604030504040204" pitchFamily="34" charset="0"/>
              </a:rPr>
              <a:t>And it came to pass, when David and his men were come to </a:t>
            </a:r>
            <a:r>
              <a:rPr lang="en-US" sz="1800" b="0" i="0" u="none" strike="noStrike" baseline="0" dirty="0" err="1">
                <a:solidFill>
                  <a:schemeClr val="bg1"/>
                </a:solidFill>
                <a:latin typeface="Verdana" panose="020B0604030504040204" pitchFamily="34" charset="0"/>
              </a:rPr>
              <a:t>Ziklag</a:t>
            </a:r>
            <a:r>
              <a:rPr lang="en-US" sz="1800" b="0" i="0" u="none" strike="noStrike" baseline="0" dirty="0">
                <a:solidFill>
                  <a:schemeClr val="bg1"/>
                </a:solidFill>
                <a:latin typeface="Verdana" panose="020B0604030504040204" pitchFamily="34" charset="0"/>
              </a:rPr>
              <a:t> on the third day, that the Amalekites had invaded the south, and </a:t>
            </a:r>
            <a:r>
              <a:rPr lang="en-US" sz="1800" b="0" i="0" u="none" strike="noStrike" baseline="0" dirty="0" err="1">
                <a:solidFill>
                  <a:schemeClr val="bg1"/>
                </a:solidFill>
                <a:latin typeface="Verdana" panose="020B0604030504040204" pitchFamily="34" charset="0"/>
              </a:rPr>
              <a:t>Ziklag</a:t>
            </a:r>
            <a:r>
              <a:rPr lang="en-US" sz="1800" b="0" i="0" u="none" strike="noStrike" baseline="0" dirty="0">
                <a:solidFill>
                  <a:schemeClr val="bg1"/>
                </a:solidFill>
                <a:latin typeface="Verdana" panose="020B0604030504040204" pitchFamily="34" charset="0"/>
              </a:rPr>
              <a:t>, and smitten </a:t>
            </a:r>
            <a:r>
              <a:rPr lang="en-US" sz="1800" b="0" i="0" u="none" strike="noStrike" baseline="0" dirty="0" err="1">
                <a:solidFill>
                  <a:schemeClr val="bg1"/>
                </a:solidFill>
                <a:latin typeface="Verdana" panose="020B0604030504040204" pitchFamily="34" charset="0"/>
              </a:rPr>
              <a:t>Ziklag</a:t>
            </a:r>
            <a:r>
              <a:rPr lang="en-US" sz="1800" b="0" i="0" u="none" strike="noStrike" baseline="0" dirty="0">
                <a:solidFill>
                  <a:schemeClr val="bg1"/>
                </a:solidFill>
                <a:latin typeface="Verdana" panose="020B0604030504040204" pitchFamily="34" charset="0"/>
              </a:rPr>
              <a:t>, and burned it with fire; </a:t>
            </a:r>
          </a:p>
          <a:p>
            <a:pPr marR="0" algn="l" rtl="0"/>
            <a:r>
              <a:rPr lang="en-US" sz="1800" b="1" i="0" u="none" strike="noStrike" baseline="0" dirty="0">
                <a:solidFill>
                  <a:schemeClr val="bg1"/>
                </a:solidFill>
                <a:latin typeface="Verdana" panose="020B0604030504040204" pitchFamily="34" charset="0"/>
              </a:rPr>
              <a:t>6</a:t>
            </a:r>
            <a:r>
              <a:rPr lang="en-US" sz="1800" b="0" i="0" u="none" strike="noStrike" baseline="0" dirty="0">
                <a:solidFill>
                  <a:schemeClr val="bg1"/>
                </a:solidFill>
                <a:latin typeface="Verdana" panose="020B0604030504040204" pitchFamily="34" charset="0"/>
              </a:rPr>
              <a:t>  And David was greatly distressed; for the people </a:t>
            </a:r>
            <a:r>
              <a:rPr lang="en-US" sz="1800" b="0" i="0" u="none" strike="noStrike" baseline="0" dirty="0" err="1">
                <a:solidFill>
                  <a:schemeClr val="bg1"/>
                </a:solidFill>
                <a:latin typeface="Verdana" panose="020B0604030504040204" pitchFamily="34" charset="0"/>
              </a:rPr>
              <a:t>spake</a:t>
            </a:r>
            <a:r>
              <a:rPr lang="en-US" sz="1800" b="0" i="0" u="none" strike="noStrike" baseline="0" dirty="0">
                <a:solidFill>
                  <a:schemeClr val="bg1"/>
                </a:solidFill>
                <a:latin typeface="Verdana" panose="020B0604030504040204" pitchFamily="34" charset="0"/>
              </a:rPr>
              <a:t> of stoning him, because the soul of all the people was grieved, every man for his sons and for his daughters: but David encouraged himself in the LORD his God. </a:t>
            </a:r>
            <a:endParaRPr lang="en-US" sz="1800" dirty="0">
              <a:solidFill>
                <a:schemeClr val="bg1"/>
              </a:solidFill>
              <a:latin typeface="Verdana" panose="020B0604030504040204" pitchFamily="34" charset="0"/>
            </a:endParaRPr>
          </a:p>
          <a:p>
            <a:pPr marR="0" algn="l" rtl="0"/>
            <a:r>
              <a:rPr lang="en-US" sz="1800" b="1" i="0" u="none" strike="noStrike" baseline="0" dirty="0">
                <a:solidFill>
                  <a:schemeClr val="bg1"/>
                </a:solidFill>
                <a:latin typeface="Verdana" panose="020B0604030504040204" pitchFamily="34" charset="0"/>
              </a:rPr>
              <a:t>7</a:t>
            </a:r>
            <a:r>
              <a:rPr lang="en-US" sz="1800" b="0" i="0" u="none" strike="noStrike" baseline="0" dirty="0">
                <a:solidFill>
                  <a:schemeClr val="bg1"/>
                </a:solidFill>
                <a:latin typeface="Verdana" panose="020B0604030504040204" pitchFamily="34" charset="0"/>
              </a:rPr>
              <a:t>  And David said to </a:t>
            </a:r>
            <a:r>
              <a:rPr lang="en-US" sz="1800" b="0" i="0" u="none" strike="noStrike" baseline="0" dirty="0" err="1">
                <a:solidFill>
                  <a:schemeClr val="bg1"/>
                </a:solidFill>
                <a:latin typeface="Verdana" panose="020B0604030504040204" pitchFamily="34" charset="0"/>
              </a:rPr>
              <a:t>Abiathar</a:t>
            </a:r>
            <a:r>
              <a:rPr lang="en-US" sz="1800" b="0" i="0" u="none" strike="noStrike" baseline="0" dirty="0">
                <a:solidFill>
                  <a:schemeClr val="bg1"/>
                </a:solidFill>
                <a:latin typeface="Verdana" panose="020B0604030504040204" pitchFamily="34" charset="0"/>
              </a:rPr>
              <a:t> the priest, Ahimelech's son, I pray thee, bring me hither the ephod. And </a:t>
            </a:r>
            <a:r>
              <a:rPr lang="en-US" sz="1800" b="0" i="0" u="none" strike="noStrike" baseline="0" dirty="0" err="1">
                <a:solidFill>
                  <a:schemeClr val="bg1"/>
                </a:solidFill>
                <a:latin typeface="Verdana" panose="020B0604030504040204" pitchFamily="34" charset="0"/>
              </a:rPr>
              <a:t>Abiath</a:t>
            </a:r>
            <a:endParaRPr lang="en-US" sz="1800" b="0" i="0" u="none" strike="noStrike" baseline="0" dirty="0">
              <a:solidFill>
                <a:schemeClr val="bg1"/>
              </a:solidFill>
              <a:latin typeface="Verdana" panose="020B0604030504040204" pitchFamily="34" charset="0"/>
            </a:endParaRPr>
          </a:p>
          <a:p>
            <a:pPr marR="0" algn="l" rtl="0"/>
            <a:r>
              <a:rPr lang="en-US" sz="1800" b="1" i="0" u="none" strike="noStrike" baseline="0" dirty="0">
                <a:solidFill>
                  <a:schemeClr val="bg1"/>
                </a:solidFill>
                <a:latin typeface="Verdana" panose="020B0604030504040204" pitchFamily="34" charset="0"/>
              </a:rPr>
              <a:t>8</a:t>
            </a:r>
            <a:r>
              <a:rPr lang="en-US" sz="1800" b="0" i="0" u="none" strike="noStrike" baseline="0" dirty="0">
                <a:solidFill>
                  <a:schemeClr val="bg1"/>
                </a:solidFill>
                <a:latin typeface="Verdana" panose="020B0604030504040204" pitchFamily="34" charset="0"/>
              </a:rPr>
              <a:t>  And </a:t>
            </a:r>
            <a:r>
              <a:rPr lang="en-US" sz="1800" b="1" i="0" u="sng" strike="noStrike" baseline="0" dirty="0">
                <a:solidFill>
                  <a:srgbClr val="FFFF00"/>
                </a:solidFill>
                <a:latin typeface="Verdana" panose="020B0604030504040204" pitchFamily="34" charset="0"/>
              </a:rPr>
              <a:t>David enquired at the LORD, saying</a:t>
            </a:r>
            <a:r>
              <a:rPr lang="en-US" sz="1800" b="0" i="0" u="none" strike="noStrike" baseline="0" dirty="0">
                <a:solidFill>
                  <a:schemeClr val="bg1"/>
                </a:solidFill>
                <a:latin typeface="Verdana" panose="020B0604030504040204" pitchFamily="34" charset="0"/>
              </a:rPr>
              <a:t>, Shall I pursue after this troop? shall I overtake them? And he answered him, Pursue: for thou shalt surely overtake </a:t>
            </a:r>
            <a:r>
              <a:rPr lang="en-US" sz="1800" b="0" i="1" u="none" strike="noStrike" baseline="0" dirty="0">
                <a:solidFill>
                  <a:schemeClr val="bg1"/>
                </a:solidFill>
                <a:latin typeface="Verdana" panose="020B0604030504040204" pitchFamily="34" charset="0"/>
              </a:rPr>
              <a:t>them,</a:t>
            </a:r>
            <a:r>
              <a:rPr lang="en-US" sz="1800" b="0" i="0" u="none" strike="noStrike" baseline="0" dirty="0">
                <a:solidFill>
                  <a:schemeClr val="bg1"/>
                </a:solidFill>
                <a:latin typeface="Verdana" panose="020B0604030504040204" pitchFamily="34" charset="0"/>
              </a:rPr>
              <a:t> and without fail recover </a:t>
            </a:r>
            <a:r>
              <a:rPr lang="en-US" sz="1800" b="0" i="1" u="none" strike="noStrike" baseline="0" dirty="0">
                <a:solidFill>
                  <a:schemeClr val="bg1"/>
                </a:solidFill>
                <a:latin typeface="Verdana" panose="020B0604030504040204" pitchFamily="34" charset="0"/>
              </a:rPr>
              <a:t>all.</a:t>
            </a:r>
            <a:endParaRPr lang="en-US" dirty="0">
              <a:solidFill>
                <a:schemeClr val="bg1"/>
              </a:solidFill>
            </a:endParaRPr>
          </a:p>
        </p:txBody>
      </p:sp>
      <p:sp>
        <p:nvSpPr>
          <p:cNvPr id="4" name="Slide Number Placeholder 3">
            <a:extLst>
              <a:ext uri="{FF2B5EF4-FFF2-40B4-BE49-F238E27FC236}">
                <a16:creationId xmlns:a16="http://schemas.microsoft.com/office/drawing/2014/main" id="{F340F9C6-6502-2BE0-B300-A0770B2CAA1E}"/>
              </a:ext>
            </a:extLst>
          </p:cNvPr>
          <p:cNvSpPr>
            <a:spLocks noGrp="1"/>
          </p:cNvSpPr>
          <p:nvPr>
            <p:ph type="sldNum" sz="quarter" idx="12"/>
          </p:nvPr>
        </p:nvSpPr>
        <p:spPr/>
        <p:txBody>
          <a:bodyPr/>
          <a:lstStyle/>
          <a:p>
            <a:fld id="{1E19650A-101D-4E33-A657-423DBDED8C82}" type="slidenum">
              <a:rPr lang="en-US" smtClean="0"/>
              <a:t>31</a:t>
            </a:fld>
            <a:endParaRPr lang="en-US"/>
          </a:p>
        </p:txBody>
      </p:sp>
    </p:spTree>
    <p:extLst>
      <p:ext uri="{BB962C8B-B14F-4D97-AF65-F5344CB8AC3E}">
        <p14:creationId xmlns:p14="http://schemas.microsoft.com/office/powerpoint/2010/main" val="4196017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4321-0B79-4A87-9204-80C1BFC55C5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7D8F0D-FBCB-EA28-D56A-A658C7D5C894}"/>
              </a:ext>
            </a:extLst>
          </p:cNvPr>
          <p:cNvSpPr>
            <a:spLocks noGrp="1"/>
          </p:cNvSpPr>
          <p:nvPr>
            <p:ph idx="1"/>
          </p:nvPr>
        </p:nvSpPr>
        <p:spPr>
          <a:xfrm>
            <a:off x="824702" y="417812"/>
            <a:ext cx="10515600" cy="2481199"/>
          </a:xfrm>
        </p:spPr>
        <p:txBody>
          <a:bodyPr>
            <a:normAutofit/>
          </a:bodyPr>
          <a:lstStyle/>
          <a:p>
            <a:r>
              <a:rPr lang="en-US" b="1" i="0" u="none" strike="noStrike" baseline="0" dirty="0">
                <a:solidFill>
                  <a:schemeClr val="bg1"/>
                </a:solidFill>
                <a:latin typeface="Verdana" panose="020B0604030504040204" pitchFamily="34" charset="0"/>
              </a:rPr>
              <a:t>Act 13:22</a:t>
            </a:r>
            <a:r>
              <a:rPr lang="en-US" b="0" i="0" u="none" strike="noStrike" baseline="0" dirty="0">
                <a:solidFill>
                  <a:schemeClr val="bg1"/>
                </a:solidFill>
                <a:latin typeface="Verdana" panose="020B0604030504040204" pitchFamily="34" charset="0"/>
              </a:rPr>
              <a:t>  And when he had removed him (Saul), he raised up unto them </a:t>
            </a:r>
            <a:r>
              <a:rPr lang="en-US" b="1" i="0" u="none" strike="noStrike" baseline="0" dirty="0">
                <a:solidFill>
                  <a:srgbClr val="66FFFF"/>
                </a:solidFill>
                <a:latin typeface="Verdana" panose="020B0604030504040204" pitchFamily="34" charset="0"/>
              </a:rPr>
              <a:t>David to be their king</a:t>
            </a:r>
            <a:r>
              <a:rPr lang="en-US" b="0" i="0" u="none" strike="noStrike" baseline="0" dirty="0">
                <a:solidFill>
                  <a:schemeClr val="bg1"/>
                </a:solidFill>
                <a:latin typeface="Verdana" panose="020B0604030504040204" pitchFamily="34" charset="0"/>
              </a:rPr>
              <a:t>; to whom also he gave testimony, and said, I have found David the </a:t>
            </a:r>
            <a:r>
              <a:rPr lang="en-US" b="0" i="1" u="none" strike="noStrike" baseline="0" dirty="0">
                <a:solidFill>
                  <a:schemeClr val="bg1"/>
                </a:solidFill>
                <a:latin typeface="Verdana" panose="020B0604030504040204" pitchFamily="34" charset="0"/>
              </a:rPr>
              <a:t>son</a:t>
            </a:r>
            <a:r>
              <a:rPr lang="en-US" b="0" i="0" u="none" strike="noStrike" baseline="0" dirty="0">
                <a:solidFill>
                  <a:schemeClr val="bg1"/>
                </a:solidFill>
                <a:latin typeface="Verdana" panose="020B0604030504040204" pitchFamily="34" charset="0"/>
              </a:rPr>
              <a:t> of Jesse, </a:t>
            </a:r>
            <a:r>
              <a:rPr lang="en-US" b="1" i="0" u="none" strike="noStrike" baseline="0" dirty="0">
                <a:solidFill>
                  <a:srgbClr val="FFFF00"/>
                </a:solidFill>
                <a:latin typeface="Verdana" panose="020B0604030504040204" pitchFamily="34" charset="0"/>
              </a:rPr>
              <a:t>a man after mine own heart, which shall fulfil all my will</a:t>
            </a:r>
            <a:r>
              <a:rPr lang="en-US" b="0" i="0" u="none" strike="noStrike" baseline="0" dirty="0">
                <a:solidFill>
                  <a:schemeClr val="bg1"/>
                </a:solidFill>
                <a:latin typeface="Verdana" panose="020B0604030504040204" pitchFamily="34" charset="0"/>
              </a:rPr>
              <a:t>. </a:t>
            </a:r>
            <a:endParaRPr lang="en-US" sz="4000" dirty="0">
              <a:solidFill>
                <a:schemeClr val="bg1"/>
              </a:solidFill>
            </a:endParaRPr>
          </a:p>
        </p:txBody>
      </p:sp>
      <p:pic>
        <p:nvPicPr>
          <p:cNvPr id="4" name="Picture 3">
            <a:extLst>
              <a:ext uri="{FF2B5EF4-FFF2-40B4-BE49-F238E27FC236}">
                <a16:creationId xmlns:a16="http://schemas.microsoft.com/office/drawing/2014/main" id="{FD30A079-262C-2F00-5A23-5DB086267C88}"/>
              </a:ext>
            </a:extLst>
          </p:cNvPr>
          <p:cNvPicPr>
            <a:picLocks noChangeAspect="1"/>
          </p:cNvPicPr>
          <p:nvPr/>
        </p:nvPicPr>
        <p:blipFill>
          <a:blip r:embed="rId3"/>
          <a:stretch>
            <a:fillRect/>
          </a:stretch>
        </p:blipFill>
        <p:spPr>
          <a:xfrm>
            <a:off x="3677412" y="2339515"/>
            <a:ext cx="4832604" cy="4518485"/>
          </a:xfrm>
          <a:prstGeom prst="rect">
            <a:avLst/>
          </a:prstGeom>
          <a:effectLst>
            <a:softEdge rad="127000"/>
          </a:effectLst>
        </p:spPr>
      </p:pic>
      <p:sp>
        <p:nvSpPr>
          <p:cNvPr id="6" name="TextBox 5">
            <a:extLst>
              <a:ext uri="{FF2B5EF4-FFF2-40B4-BE49-F238E27FC236}">
                <a16:creationId xmlns:a16="http://schemas.microsoft.com/office/drawing/2014/main" id="{01C54930-9A77-962E-86CA-18EFC23BD592}"/>
              </a:ext>
            </a:extLst>
          </p:cNvPr>
          <p:cNvSpPr txBox="1"/>
          <p:nvPr/>
        </p:nvSpPr>
        <p:spPr>
          <a:xfrm>
            <a:off x="60960" y="5184648"/>
            <a:ext cx="3616452" cy="584775"/>
          </a:xfrm>
          <a:prstGeom prst="rect">
            <a:avLst/>
          </a:prstGeom>
          <a:noFill/>
        </p:spPr>
        <p:txBody>
          <a:bodyPr wrap="square">
            <a:spAutoFit/>
          </a:bodyPr>
          <a:lstStyle/>
          <a:p>
            <a:endParaRPr lang="en-US" sz="3200" dirty="0">
              <a:solidFill>
                <a:srgbClr val="66FFFF"/>
              </a:solidFill>
            </a:endParaRPr>
          </a:p>
        </p:txBody>
      </p:sp>
      <p:sp>
        <p:nvSpPr>
          <p:cNvPr id="5" name="Slide Number Placeholder 4">
            <a:extLst>
              <a:ext uri="{FF2B5EF4-FFF2-40B4-BE49-F238E27FC236}">
                <a16:creationId xmlns:a16="http://schemas.microsoft.com/office/drawing/2014/main" id="{2A7EA223-784D-D18E-D0C8-9A8528E16B12}"/>
              </a:ext>
            </a:extLst>
          </p:cNvPr>
          <p:cNvSpPr>
            <a:spLocks noGrp="1"/>
          </p:cNvSpPr>
          <p:nvPr>
            <p:ph type="sldNum" sz="quarter" idx="12"/>
          </p:nvPr>
        </p:nvSpPr>
        <p:spPr/>
        <p:txBody>
          <a:bodyPr/>
          <a:lstStyle/>
          <a:p>
            <a:fld id="{1E19650A-101D-4E33-A657-423DBDED8C82}" type="slidenum">
              <a:rPr lang="en-US" smtClean="0"/>
              <a:t>32</a:t>
            </a:fld>
            <a:endParaRPr lang="en-US"/>
          </a:p>
        </p:txBody>
      </p:sp>
    </p:spTree>
    <p:extLst>
      <p:ext uri="{BB962C8B-B14F-4D97-AF65-F5344CB8AC3E}">
        <p14:creationId xmlns:p14="http://schemas.microsoft.com/office/powerpoint/2010/main" val="1522437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A8CBB-32F9-36F5-7AC7-52F24BC86B4B}"/>
              </a:ext>
            </a:extLst>
          </p:cNvPr>
          <p:cNvSpPr>
            <a:spLocks noGrp="1"/>
          </p:cNvSpPr>
          <p:nvPr>
            <p:ph type="title"/>
          </p:nvPr>
        </p:nvSpPr>
        <p:spPr>
          <a:xfrm>
            <a:off x="838200" y="365125"/>
            <a:ext cx="10515600" cy="430403"/>
          </a:xfrm>
        </p:spPr>
        <p:txBody>
          <a:bodyPr>
            <a:noAutofit/>
          </a:bodyPr>
          <a:lstStyle/>
          <a:p>
            <a:pPr algn="ctr"/>
            <a:r>
              <a:rPr lang="en-AU" sz="3200" b="1" dirty="0">
                <a:solidFill>
                  <a:srgbClr val="FFFF00"/>
                </a:solidFill>
                <a:latin typeface="Amasis MT Pro" panose="02040504050005020304" pitchFamily="18" charset="0"/>
              </a:rPr>
              <a:t>David &amp; His Men Partake of Levite Offerings</a:t>
            </a:r>
            <a:endParaRPr lang="en-US" sz="3200" b="1" dirty="0">
              <a:solidFill>
                <a:srgbClr val="FFFF00"/>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BF08899E-6A25-FDDC-F6BE-21E78E76E1CF}"/>
              </a:ext>
            </a:extLst>
          </p:cNvPr>
          <p:cNvSpPr>
            <a:spLocks noGrp="1"/>
          </p:cNvSpPr>
          <p:nvPr>
            <p:ph idx="1"/>
          </p:nvPr>
        </p:nvSpPr>
        <p:spPr>
          <a:xfrm>
            <a:off x="304800" y="905256"/>
            <a:ext cx="11582400" cy="5952744"/>
          </a:xfrm>
        </p:spPr>
        <p:txBody>
          <a:bodyPr>
            <a:normAutofit/>
          </a:bodyPr>
          <a:lstStyle/>
          <a:p>
            <a:r>
              <a:rPr lang="en-US" sz="2000"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One of the </a:t>
            </a:r>
            <a:r>
              <a:rPr lang="en-US" sz="2000" b="1" u="sng" kern="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“Priestly Highlights” </a:t>
            </a:r>
            <a:r>
              <a:rPr lang="en-US" sz="2000" b="1" kern="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of his life is seen as he runs from King Saul to the Tabernacle in Shiloh.  There David seeks bread for his own men</a:t>
            </a:r>
          </a:p>
          <a:p>
            <a:endParaRPr lang="en-US" sz="20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endParaRPr>
          </a:p>
          <a:p>
            <a:pPr marL="0" marR="0" indent="0">
              <a:spcBef>
                <a:spcPts val="300"/>
              </a:spcBef>
              <a:spcAft>
                <a:spcPts val="300"/>
              </a:spcAft>
              <a:buNone/>
            </a:pPr>
            <a:r>
              <a:rPr lang="x-none"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1</a:t>
            </a:r>
            <a:r>
              <a:rPr lang="en-AU"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a:t>
            </a:r>
            <a:r>
              <a:rPr lang="x-none"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Sa</a:t>
            </a:r>
            <a:r>
              <a:rPr lang="en-AU"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m.</a:t>
            </a:r>
            <a:r>
              <a:rPr lang="x-none"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21:1  </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Then came David to Nob to Ahimelech the priest: and Ahimelech was afraid at the meeting of David, and said unto him, Why </a:t>
            </a:r>
            <a:r>
              <a:rPr lang="x-none" sz="2000" i="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art</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thou alone, and no man with thee? </a:t>
            </a:r>
            <a:endParaRPr lang="en-US"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2</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And David said unto Ahimelech the priest, The king hath commanded me a business, and hath said unto me, Let no man know any thing of the business whereabout I send thee, and what I have commanded thee: and I have appointed </a:t>
            </a:r>
            <a:r>
              <a:rPr lang="x-none" sz="2000" i="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my</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servants to such and such a place. </a:t>
            </a:r>
            <a:endParaRPr lang="en-US"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b="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3</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Now therefore what is under thine hand? give </a:t>
            </a:r>
            <a:r>
              <a:rPr lang="x-none" sz="2000" i="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me</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five </a:t>
            </a:r>
            <a:r>
              <a:rPr lang="x-none" sz="2000" i="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loaves of</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bread in mine hand, or what there is present. </a:t>
            </a:r>
            <a:endParaRPr lang="en-US"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rgbClr val="00B0F0"/>
                </a:solidFill>
                <a:effectLst/>
                <a:latin typeface="Amasis MT Pro" panose="02040504050005020304" pitchFamily="18" charset="0"/>
                <a:ea typeface="Calibri" panose="020F0502020204030204" pitchFamily="34" charset="0"/>
                <a:cs typeface="Verdana" panose="020B0604030504040204" pitchFamily="34" charset="0"/>
              </a:rPr>
              <a:t>4  </a:t>
            </a:r>
            <a:r>
              <a:rPr lang="x-none" sz="2000" b="1" u="sng" dirty="0">
                <a:solidFill>
                  <a:srgbClr val="FFFF00"/>
                </a:solidFill>
                <a:effectLst/>
                <a:latin typeface="Amasis MT Pro" panose="02040504050005020304" pitchFamily="18" charset="0"/>
                <a:ea typeface="Calibri" panose="020F0502020204030204" pitchFamily="34" charset="0"/>
                <a:cs typeface="Verdana" panose="020B0604030504040204" pitchFamily="34" charset="0"/>
              </a:rPr>
              <a:t>And the priest answered David, and said, </a:t>
            </a:r>
            <a:r>
              <a:rPr lang="x-none" sz="2000" b="1" i="1" u="sng" dirty="0">
                <a:solidFill>
                  <a:srgbClr val="FFFF00"/>
                </a:solidFill>
                <a:effectLst/>
                <a:latin typeface="Amasis MT Pro" panose="02040504050005020304" pitchFamily="18" charset="0"/>
                <a:ea typeface="Calibri" panose="020F0502020204030204" pitchFamily="34" charset="0"/>
                <a:cs typeface="Verdana" panose="020B0604030504040204" pitchFamily="34" charset="0"/>
              </a:rPr>
              <a:t>There is</a:t>
            </a:r>
            <a:r>
              <a:rPr lang="x-none" sz="2000" b="1" u="sng" dirty="0">
                <a:solidFill>
                  <a:srgbClr val="FFFF00"/>
                </a:solidFill>
                <a:effectLst/>
                <a:latin typeface="Amasis MT Pro" panose="02040504050005020304" pitchFamily="18" charset="0"/>
                <a:ea typeface="Calibri" panose="020F0502020204030204" pitchFamily="34" charset="0"/>
                <a:cs typeface="Verdana" panose="020B0604030504040204" pitchFamily="34" charset="0"/>
              </a:rPr>
              <a:t> no common bread under mine hand, but there is hallowed bread; if the young men have kept themselves at least from women.</a:t>
            </a:r>
            <a:r>
              <a:rPr lang="x-none" sz="2000" dirty="0">
                <a:solidFill>
                  <a:srgbClr val="FFFF00"/>
                </a:solidFill>
                <a:effectLst/>
                <a:latin typeface="Amasis MT Pro" panose="02040504050005020304" pitchFamily="18" charset="0"/>
                <a:ea typeface="Calibri" panose="020F0502020204030204" pitchFamily="34" charset="0"/>
                <a:cs typeface="Verdana" panose="020B0604030504040204" pitchFamily="34" charset="0"/>
              </a:rPr>
              <a:t> </a:t>
            </a:r>
            <a:endParaRPr lang="en-US" sz="2000" dirty="0">
              <a:solidFill>
                <a:srgbClr val="FFFF00"/>
              </a:solidFill>
              <a:effectLst/>
              <a:latin typeface="Amasis MT Pro" panose="02040504050005020304" pitchFamily="18"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5  And David answered the priest, and said unto him, Of a truth women </a:t>
            </a:r>
            <a:r>
              <a:rPr lang="x-none" sz="2000" i="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have been</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kept from us about these three days, since I came out, and the vessels of the young men are holy, and </a:t>
            </a:r>
            <a:r>
              <a:rPr lang="x-none" sz="2000" i="1"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the bread is</a:t>
            </a:r>
            <a:r>
              <a:rPr lang="x-none"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rPr>
              <a:t> in a manner common, yea, though it were sanctified this day in the vessel. </a:t>
            </a:r>
            <a:endParaRPr lang="en-US" sz="2000" dirty="0">
              <a:solidFill>
                <a:schemeClr val="bg1"/>
              </a:solidFill>
              <a:effectLst/>
              <a:latin typeface="Amasis MT Pro" panose="02040504050005020304" pitchFamily="18" charset="0"/>
              <a:ea typeface="Calibri" panose="020F0502020204030204" pitchFamily="34" charset="0"/>
              <a:cs typeface="Verdana" panose="020B0604030504040204" pitchFamily="34" charset="0"/>
            </a:endParaRPr>
          </a:p>
          <a:p>
            <a:pPr marL="0" marR="0" indent="0">
              <a:lnSpc>
                <a:spcPct val="107000"/>
              </a:lnSpc>
              <a:spcBef>
                <a:spcPts val="0"/>
              </a:spcBef>
              <a:spcAft>
                <a:spcPts val="0"/>
              </a:spcAft>
              <a:buNone/>
            </a:pPr>
            <a:r>
              <a:rPr lang="en-US" sz="2000" kern="100" dirty="0">
                <a:solidFill>
                  <a:schemeClr val="bg1"/>
                </a:solidFill>
                <a:effectLst/>
                <a:latin typeface="Amasis MT Pro" panose="02040504050005020304" pitchFamily="18" charset="0"/>
                <a:ea typeface="Calibri" panose="020F0502020204030204" pitchFamily="34" charset="0"/>
                <a:cs typeface="Times New Roman" panose="02020603050405020304" pitchFamily="18" charset="0"/>
              </a:rPr>
              <a:t>:</a:t>
            </a:r>
            <a:r>
              <a:rPr lang="en-US" sz="2000"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6  </a:t>
            </a:r>
            <a:r>
              <a:rPr lang="en-US" sz="20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So the priest gave him hallowed </a:t>
            </a:r>
            <a:r>
              <a:rPr lang="en-US" sz="2000" b="1" i="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bread:</a:t>
            </a:r>
            <a:r>
              <a:rPr lang="en-US" sz="2000" b="1" u="sng"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 for there was no bread there but the shewbread, that was taken from before the LORD, to put hot bread in the day when it was taken away</a:t>
            </a:r>
            <a:r>
              <a:rPr lang="en-US" sz="2000" kern="100" dirty="0">
                <a:solidFill>
                  <a:srgbClr val="FFFF00"/>
                </a:solidFill>
                <a:effectLst/>
                <a:latin typeface="Amasis MT Pro" panose="02040504050005020304" pitchFamily="18" charset="0"/>
                <a:ea typeface="Calibri" panose="020F0502020204030204" pitchFamily="34" charset="0"/>
                <a:cs typeface="Times New Roman" panose="02020603050405020304" pitchFamily="18" charset="0"/>
              </a:rPr>
              <a:t>. </a:t>
            </a:r>
          </a:p>
        </p:txBody>
      </p:sp>
      <p:sp>
        <p:nvSpPr>
          <p:cNvPr id="4" name="Slide Number Placeholder 3">
            <a:extLst>
              <a:ext uri="{FF2B5EF4-FFF2-40B4-BE49-F238E27FC236}">
                <a16:creationId xmlns:a16="http://schemas.microsoft.com/office/drawing/2014/main" id="{3617A942-1725-A00E-0A2B-A350B4E4902C}"/>
              </a:ext>
            </a:extLst>
          </p:cNvPr>
          <p:cNvSpPr>
            <a:spLocks noGrp="1"/>
          </p:cNvSpPr>
          <p:nvPr>
            <p:ph type="sldNum" sz="quarter" idx="12"/>
          </p:nvPr>
        </p:nvSpPr>
        <p:spPr/>
        <p:txBody>
          <a:bodyPr/>
          <a:lstStyle/>
          <a:p>
            <a:fld id="{1E19650A-101D-4E33-A657-423DBDED8C82}" type="slidenum">
              <a:rPr lang="en-US" smtClean="0"/>
              <a:t>33</a:t>
            </a:fld>
            <a:endParaRPr lang="en-US"/>
          </a:p>
        </p:txBody>
      </p:sp>
    </p:spTree>
    <p:extLst>
      <p:ext uri="{BB962C8B-B14F-4D97-AF65-F5344CB8AC3E}">
        <p14:creationId xmlns:p14="http://schemas.microsoft.com/office/powerpoint/2010/main" val="2047179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E389-60F9-AEF0-9468-55D1FDA41BD3}"/>
              </a:ext>
            </a:extLst>
          </p:cNvPr>
          <p:cNvSpPr>
            <a:spLocks noGrp="1"/>
          </p:cNvSpPr>
          <p:nvPr>
            <p:ph type="title"/>
          </p:nvPr>
        </p:nvSpPr>
        <p:spPr>
          <a:xfrm>
            <a:off x="838200" y="365125"/>
            <a:ext cx="10515600" cy="540131"/>
          </a:xfrm>
        </p:spPr>
        <p:txBody>
          <a:bodyPr>
            <a:normAutofit fontScale="90000"/>
          </a:bodyPr>
          <a:lstStyle/>
          <a:p>
            <a:pPr algn="ctr"/>
            <a:r>
              <a:rPr lang="en-AU" b="1" dirty="0">
                <a:solidFill>
                  <a:srgbClr val="FFFF00"/>
                </a:solidFill>
                <a:effectLst>
                  <a:outerShdw blurRad="38100" dist="38100" dir="2700000" algn="tl">
                    <a:srgbClr val="000000">
                      <a:alpha val="43137"/>
                    </a:srgbClr>
                  </a:outerShdw>
                </a:effectLst>
                <a:latin typeface="Amasis MT Pro" panose="02040504050005020304" pitchFamily="18" charset="0"/>
              </a:rPr>
              <a:t>Jesus’ response to the Pharisees</a:t>
            </a:r>
            <a:endParaRPr lang="en-US" b="1" dirty="0">
              <a:solidFill>
                <a:srgbClr val="FFFF00"/>
              </a:solidFill>
              <a:effectLst>
                <a:outerShdw blurRad="38100" dist="38100" dir="2700000" algn="tl">
                  <a:srgbClr val="000000">
                    <a:alpha val="43137"/>
                  </a:srgbClr>
                </a:outerShdw>
              </a:effectLst>
              <a:latin typeface="Amasis MT Pro" panose="02040504050005020304" pitchFamily="18" charset="0"/>
            </a:endParaRPr>
          </a:p>
        </p:txBody>
      </p:sp>
      <p:sp>
        <p:nvSpPr>
          <p:cNvPr id="3" name="Content Placeholder 2">
            <a:extLst>
              <a:ext uri="{FF2B5EF4-FFF2-40B4-BE49-F238E27FC236}">
                <a16:creationId xmlns:a16="http://schemas.microsoft.com/office/drawing/2014/main" id="{53DAE050-8B1C-75E6-7012-7CF6A6B3447C}"/>
              </a:ext>
            </a:extLst>
          </p:cNvPr>
          <p:cNvSpPr>
            <a:spLocks noGrp="1"/>
          </p:cNvSpPr>
          <p:nvPr>
            <p:ph idx="1"/>
          </p:nvPr>
        </p:nvSpPr>
        <p:spPr>
          <a:xfrm>
            <a:off x="838200" y="1014984"/>
            <a:ext cx="10515600" cy="5161979"/>
          </a:xfrm>
        </p:spPr>
        <p:txBody>
          <a:bodyPr>
            <a:normAutofit/>
          </a:bodyPr>
          <a:lstStyle/>
          <a:p>
            <a:pPr marL="0" marR="0" indent="0" algn="l" rtl="0">
              <a:buNone/>
            </a:pPr>
            <a:r>
              <a:rPr lang="en-US" sz="2400" b="1" i="0" u="none" strike="noStrike" baseline="0" dirty="0">
                <a:solidFill>
                  <a:schemeClr val="bg1"/>
                </a:solidFill>
                <a:latin typeface="Amasis MT Pro" panose="02040504050005020304" pitchFamily="18" charset="0"/>
              </a:rPr>
              <a:t>Luk 6:1  And it came to pass on the second sabbath after the first, that he went through the corn fields; and his disciples plucked the ears of corn, and did eat, rubbing </a:t>
            </a:r>
            <a:r>
              <a:rPr lang="en-US" sz="2400" b="1" i="1" u="none" strike="noStrike" baseline="0" dirty="0">
                <a:solidFill>
                  <a:schemeClr val="bg1"/>
                </a:solidFill>
                <a:latin typeface="Amasis MT Pro" panose="02040504050005020304" pitchFamily="18" charset="0"/>
              </a:rPr>
              <a:t>them</a:t>
            </a:r>
            <a:r>
              <a:rPr lang="en-US" sz="2400" b="1" i="0" u="none" strike="noStrike" baseline="0" dirty="0">
                <a:solidFill>
                  <a:schemeClr val="bg1"/>
                </a:solidFill>
                <a:latin typeface="Amasis MT Pro" panose="02040504050005020304" pitchFamily="18" charset="0"/>
              </a:rPr>
              <a:t> in </a:t>
            </a:r>
            <a:r>
              <a:rPr lang="en-US" sz="2400" b="1" i="1" u="none" strike="noStrike" baseline="0" dirty="0">
                <a:solidFill>
                  <a:schemeClr val="bg1"/>
                </a:solidFill>
                <a:latin typeface="Amasis MT Pro" panose="02040504050005020304" pitchFamily="18" charset="0"/>
              </a:rPr>
              <a:t>their</a:t>
            </a:r>
            <a:r>
              <a:rPr lang="en-US" sz="2400" b="1" i="0" u="none" strike="noStrike" baseline="0" dirty="0">
                <a:solidFill>
                  <a:schemeClr val="bg1"/>
                </a:solidFill>
                <a:latin typeface="Amasis MT Pro" panose="02040504050005020304" pitchFamily="18" charset="0"/>
              </a:rPr>
              <a:t> hands. </a:t>
            </a:r>
          </a:p>
          <a:p>
            <a:pPr marL="0" marR="0" indent="0" algn="l" rtl="0">
              <a:buNone/>
            </a:pPr>
            <a:r>
              <a:rPr lang="en-US" sz="2400" b="1" i="0" u="none" strike="noStrike" baseline="0" dirty="0">
                <a:solidFill>
                  <a:schemeClr val="bg1"/>
                </a:solidFill>
                <a:latin typeface="Amasis MT Pro" panose="02040504050005020304" pitchFamily="18" charset="0"/>
              </a:rPr>
              <a:t>Luk 6:2  And certain of the Pharisees said unto them, Why do ye that which is not lawful to do on the sabbath days? </a:t>
            </a:r>
          </a:p>
          <a:p>
            <a:pPr marL="0" marR="0" indent="0" algn="l" rtl="0">
              <a:buNone/>
            </a:pPr>
            <a:r>
              <a:rPr lang="en-US" sz="2400" b="1" i="0" u="none" strike="noStrike" baseline="0" dirty="0">
                <a:solidFill>
                  <a:schemeClr val="bg1"/>
                </a:solidFill>
                <a:latin typeface="Amasis MT Pro" panose="02040504050005020304" pitchFamily="18" charset="0"/>
              </a:rPr>
              <a:t>Luk 6:3  And Jesus answering them said, </a:t>
            </a:r>
            <a:r>
              <a:rPr lang="en-US" sz="2400" b="1" i="0" u="none" strike="noStrike" baseline="0" dirty="0">
                <a:solidFill>
                  <a:srgbClr val="FFFF00"/>
                </a:solidFill>
                <a:latin typeface="Amasis MT Pro" panose="02040504050005020304" pitchFamily="18" charset="0"/>
              </a:rPr>
              <a:t>Have ye not read so much as this, what David did, when himself was an </a:t>
            </a:r>
            <a:r>
              <a:rPr lang="en-US" sz="2400" b="1" i="0" u="none" strike="noStrike" baseline="0" dirty="0" err="1">
                <a:solidFill>
                  <a:srgbClr val="FFFF00"/>
                </a:solidFill>
                <a:latin typeface="Amasis MT Pro" panose="02040504050005020304" pitchFamily="18" charset="0"/>
              </a:rPr>
              <a:t>hungred</a:t>
            </a:r>
            <a:r>
              <a:rPr lang="en-US" sz="2400" b="1" i="0" u="none" strike="noStrike" baseline="0" dirty="0">
                <a:solidFill>
                  <a:srgbClr val="FFFF00"/>
                </a:solidFill>
                <a:latin typeface="Amasis MT Pro" panose="02040504050005020304" pitchFamily="18" charset="0"/>
              </a:rPr>
              <a:t>, and they which were with him; </a:t>
            </a:r>
          </a:p>
          <a:p>
            <a:pPr marL="0" marR="0" indent="0" algn="l" rtl="0">
              <a:buNone/>
            </a:pPr>
            <a:r>
              <a:rPr lang="en-US" sz="2400" b="1" i="0" u="none" strike="noStrike" baseline="0" dirty="0">
                <a:solidFill>
                  <a:srgbClr val="FFFF00"/>
                </a:solidFill>
                <a:latin typeface="Amasis MT Pro" panose="02040504050005020304" pitchFamily="18" charset="0"/>
              </a:rPr>
              <a:t>Luk 6:4  How he went into the house of God, and did take and eat the shewbread, and gave also to them that were with him; which it is not lawful to eat but for the priests alone?</a:t>
            </a:r>
            <a:r>
              <a:rPr lang="en-US" sz="2400" b="1" i="0" u="none" strike="noStrike" baseline="0" dirty="0">
                <a:solidFill>
                  <a:schemeClr val="bg1"/>
                </a:solidFill>
                <a:latin typeface="Amasis MT Pro" panose="02040504050005020304" pitchFamily="18" charset="0"/>
              </a:rPr>
              <a:t> </a:t>
            </a:r>
          </a:p>
          <a:p>
            <a:pPr marL="0" marR="0" indent="0" algn="l" rtl="0">
              <a:buNone/>
            </a:pPr>
            <a:r>
              <a:rPr lang="en-US" sz="2400" b="1" i="0" u="none" strike="noStrike" baseline="0" dirty="0">
                <a:solidFill>
                  <a:schemeClr val="bg1"/>
                </a:solidFill>
                <a:latin typeface="Amasis MT Pro" panose="02040504050005020304" pitchFamily="18" charset="0"/>
              </a:rPr>
              <a:t>Luk 6:5  </a:t>
            </a:r>
            <a:r>
              <a:rPr lang="en-US" sz="2400" b="1" i="0" u="none" strike="noStrike" baseline="0" dirty="0">
                <a:solidFill>
                  <a:srgbClr val="FFFF00"/>
                </a:solidFill>
                <a:latin typeface="Amasis MT Pro" panose="02040504050005020304" pitchFamily="18" charset="0"/>
              </a:rPr>
              <a:t>And he said unto them, That the Son of man is Lord also of the sabbath. </a:t>
            </a:r>
            <a:endParaRPr lang="en-US" sz="3600" b="1" dirty="0">
              <a:solidFill>
                <a:srgbClr val="FFFF00"/>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B093BFC4-9A49-7CED-20B5-88E3017D446C}"/>
              </a:ext>
            </a:extLst>
          </p:cNvPr>
          <p:cNvSpPr>
            <a:spLocks noGrp="1"/>
          </p:cNvSpPr>
          <p:nvPr>
            <p:ph type="sldNum" sz="quarter" idx="12"/>
          </p:nvPr>
        </p:nvSpPr>
        <p:spPr/>
        <p:txBody>
          <a:bodyPr/>
          <a:lstStyle/>
          <a:p>
            <a:fld id="{1E19650A-101D-4E33-A657-423DBDED8C82}" type="slidenum">
              <a:rPr lang="en-US" smtClean="0"/>
              <a:t>34</a:t>
            </a:fld>
            <a:endParaRPr lang="en-US"/>
          </a:p>
        </p:txBody>
      </p:sp>
    </p:spTree>
    <p:extLst>
      <p:ext uri="{BB962C8B-B14F-4D97-AF65-F5344CB8AC3E}">
        <p14:creationId xmlns:p14="http://schemas.microsoft.com/office/powerpoint/2010/main" val="6039794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descr="David and the Showbread vs. Uzzah and the Ark - Come And Reason Ministries">
            <a:extLst>
              <a:ext uri="{FF2B5EF4-FFF2-40B4-BE49-F238E27FC236}">
                <a16:creationId xmlns:a16="http://schemas.microsoft.com/office/drawing/2014/main" id="{1196AB7B-53C3-412F-150A-6F6D53C9E10C}"/>
              </a:ext>
            </a:extLst>
          </p:cNvPr>
          <p:cNvPicPr>
            <a:picLocks noChangeAspect="1" noChangeArrowheads="1"/>
          </p:cNvPicPr>
          <p:nvPr/>
        </p:nvPicPr>
        <p:blipFill>
          <a:blip r:embed="rId3">
            <a:alphaModFix amt="48000"/>
            <a:extLst>
              <a:ext uri="{28A0092B-C50C-407E-A947-70E740481C1C}">
                <a14:useLocalDpi xmlns:a14="http://schemas.microsoft.com/office/drawing/2010/main" val="0"/>
              </a:ext>
            </a:extLst>
          </a:blip>
          <a:srcRect/>
          <a:stretch>
            <a:fillRect/>
          </a:stretch>
        </p:blipFill>
        <p:spPr bwMode="auto">
          <a:xfrm>
            <a:off x="0" y="-82296"/>
            <a:ext cx="12192000" cy="69402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F21E54D-6B06-BC62-7DA3-492278F8CDE3}"/>
              </a:ext>
            </a:extLst>
          </p:cNvPr>
          <p:cNvSpPr txBox="1"/>
          <p:nvPr/>
        </p:nvSpPr>
        <p:spPr>
          <a:xfrm>
            <a:off x="213796" y="697813"/>
            <a:ext cx="11764408"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1Ch 13:1</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sz="2000"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David consulted with</a:t>
            </a:r>
            <a:r>
              <a:rPr kumimoji="0" lang="en-US" sz="2000" b="1" i="0" u="none" strike="noStrike" kern="1200" cap="none" spc="0" normalizeH="0" baseline="0" noProof="0" dirty="0">
                <a:ln>
                  <a:noFill/>
                </a:ln>
                <a:solidFill>
                  <a:srgbClr val="FF0000"/>
                </a:solidFill>
                <a:effectLst/>
                <a:uLnTx/>
                <a:uFillTx/>
                <a:latin typeface="Verdana" panose="020B0604030504040204" pitchFamily="34" charset="0"/>
                <a:ea typeface="+mn-ea"/>
                <a:cs typeface="+mn-cs"/>
              </a:rPr>
              <a:t> </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the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captains of thousands and hundreds, </a:t>
            </a:r>
            <a:r>
              <a:rPr kumimoji="0" lang="en-US" sz="2000" b="1" i="1" u="sng" strike="noStrike" kern="1200" cap="none" spc="0" normalizeH="0" baseline="0" noProof="0" dirty="0">
                <a:ln>
                  <a:noFill/>
                </a:ln>
                <a:solidFill>
                  <a:srgbClr val="66FF33"/>
                </a:solidFill>
                <a:effectLst/>
                <a:uLnTx/>
                <a:uFillTx/>
                <a:latin typeface="Verdana" panose="020B0604030504040204" pitchFamily="34" charset="0"/>
                <a:ea typeface="+mn-ea"/>
                <a:cs typeface="+mn-cs"/>
              </a:rPr>
              <a:t>and</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 with every leader.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2 </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David said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unto all the congregation of Israel</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If </a:t>
            </a:r>
            <a:r>
              <a:rPr kumimoji="0" lang="en-US" sz="2000" b="0" i="1" u="none" strike="noStrike" kern="1200" cap="none" spc="0" normalizeH="0" baseline="0" noProof="0" dirty="0">
                <a:ln>
                  <a:noFill/>
                </a:ln>
                <a:solidFill>
                  <a:prstClr val="white"/>
                </a:solidFill>
                <a:effectLst/>
                <a:uLnTx/>
                <a:uFillTx/>
                <a:latin typeface="Verdana" panose="020B0604030504040204" pitchFamily="34" charset="0"/>
                <a:ea typeface="+mn-ea"/>
                <a:cs typeface="+mn-cs"/>
              </a:rPr>
              <a:t>it seem</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good unto you, and </a:t>
            </a:r>
            <a:r>
              <a:rPr kumimoji="0" lang="en-US" sz="2000" b="0" i="1" u="none" strike="noStrike" kern="1200" cap="none" spc="0" normalizeH="0" baseline="0" noProof="0" dirty="0">
                <a:ln>
                  <a:noFill/>
                </a:ln>
                <a:solidFill>
                  <a:prstClr val="white"/>
                </a:solidFill>
                <a:effectLst/>
                <a:uLnTx/>
                <a:uFillTx/>
                <a:latin typeface="Verdana" panose="020B0604030504040204" pitchFamily="34" charset="0"/>
                <a:ea typeface="+mn-ea"/>
                <a:cs typeface="+mn-cs"/>
              </a:rPr>
              <a:t>that it be</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of the LORD our God,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let us send abroad unto our brethren every where</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2000" b="0" i="1" u="none" strike="noStrike" kern="1200" cap="none" spc="0" normalizeH="0" baseline="0" noProof="0" dirty="0">
                <a:ln>
                  <a:noFill/>
                </a:ln>
                <a:solidFill>
                  <a:prstClr val="white"/>
                </a:solidFill>
                <a:effectLst/>
                <a:uLnTx/>
                <a:uFillTx/>
                <a:latin typeface="Verdana" panose="020B0604030504040204" pitchFamily="34" charset="0"/>
                <a:ea typeface="+mn-ea"/>
                <a:cs typeface="+mn-cs"/>
              </a:rPr>
              <a:t>that are</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left in all the land of Israel, </a:t>
            </a:r>
            <a:r>
              <a:rPr kumimoji="0" lang="en-US" sz="2000" b="1" i="0" u="sng" strike="noStrike" kern="1200" cap="none" spc="0" normalizeH="0" baseline="0" noProof="0" dirty="0">
                <a:ln>
                  <a:noFill/>
                </a:ln>
                <a:solidFill>
                  <a:srgbClr val="FFC000"/>
                </a:solidFill>
                <a:effectLst/>
                <a:uLnTx/>
                <a:uFillTx/>
                <a:latin typeface="Verdana" panose="020B0604030504040204" pitchFamily="34" charset="0"/>
                <a:ea typeface="+mn-ea"/>
                <a:cs typeface="+mn-cs"/>
              </a:rPr>
              <a:t>and with them </a:t>
            </a:r>
            <a:r>
              <a:rPr kumimoji="0" lang="en-US" sz="2000" b="1" i="1" u="sng" strike="noStrike" kern="1200" cap="none" spc="0" normalizeH="0" baseline="0" noProof="0" dirty="0">
                <a:ln>
                  <a:noFill/>
                </a:ln>
                <a:solidFill>
                  <a:srgbClr val="FFC000"/>
                </a:solidFill>
                <a:effectLst/>
                <a:uLnTx/>
                <a:uFillTx/>
                <a:latin typeface="Verdana" panose="020B0604030504040204" pitchFamily="34" charset="0"/>
                <a:ea typeface="+mn-ea"/>
                <a:cs typeface="+mn-cs"/>
              </a:rPr>
              <a:t>also</a:t>
            </a:r>
            <a:r>
              <a:rPr kumimoji="0" lang="en-US" sz="2000" b="1" i="0" u="sng" strike="noStrike" kern="1200" cap="none" spc="0" normalizeH="0" baseline="0" noProof="0" dirty="0">
                <a:ln>
                  <a:noFill/>
                </a:ln>
                <a:solidFill>
                  <a:srgbClr val="FFC000"/>
                </a:solidFill>
                <a:effectLst/>
                <a:uLnTx/>
                <a:uFillTx/>
                <a:latin typeface="Verdana" panose="020B0604030504040204" pitchFamily="34" charset="0"/>
                <a:ea typeface="+mn-ea"/>
                <a:cs typeface="+mn-cs"/>
              </a:rPr>
              <a:t> to the priests and Levites </a:t>
            </a:r>
            <a:r>
              <a:rPr kumimoji="0" lang="en-US" sz="2000" b="1" i="1" u="sng" strike="noStrike" kern="1200" cap="none" spc="0" normalizeH="0" baseline="0" noProof="0" dirty="0">
                <a:ln>
                  <a:noFill/>
                </a:ln>
                <a:solidFill>
                  <a:srgbClr val="FFC000"/>
                </a:solidFill>
                <a:effectLst/>
                <a:uLnTx/>
                <a:uFillTx/>
                <a:latin typeface="Verdana" panose="020B0604030504040204" pitchFamily="34" charset="0"/>
                <a:ea typeface="+mn-ea"/>
                <a:cs typeface="+mn-cs"/>
              </a:rPr>
              <a:t>which are</a:t>
            </a:r>
            <a:r>
              <a:rPr kumimoji="0" lang="en-US" sz="2000" b="1" i="0" u="sng" strike="noStrike" kern="1200" cap="none" spc="0" normalizeH="0" baseline="0" noProof="0" dirty="0">
                <a:ln>
                  <a:noFill/>
                </a:ln>
                <a:solidFill>
                  <a:srgbClr val="FFC000"/>
                </a:solidFill>
                <a:effectLst/>
                <a:uLnTx/>
                <a:uFillTx/>
                <a:latin typeface="Verdana" panose="020B0604030504040204" pitchFamily="34" charset="0"/>
                <a:ea typeface="+mn-ea"/>
                <a:cs typeface="+mn-cs"/>
              </a:rPr>
              <a:t> in their cities </a:t>
            </a:r>
            <a:r>
              <a:rPr kumimoji="0" lang="en-US" sz="2000" b="1" i="1" u="sng" strike="noStrike" kern="1200" cap="none" spc="0" normalizeH="0" baseline="0" noProof="0" dirty="0">
                <a:ln>
                  <a:noFill/>
                </a:ln>
                <a:solidFill>
                  <a:srgbClr val="FFC000"/>
                </a:solidFill>
                <a:effectLst/>
                <a:uLnTx/>
                <a:uFillTx/>
                <a:latin typeface="Verdana" panose="020B0604030504040204" pitchFamily="34" charset="0"/>
                <a:ea typeface="+mn-ea"/>
                <a:cs typeface="+mn-cs"/>
              </a:rPr>
              <a:t>and</a:t>
            </a:r>
            <a:r>
              <a:rPr kumimoji="0" lang="en-US" sz="2000" b="1" i="0" u="sng" strike="noStrike" kern="1200" cap="none" spc="0" normalizeH="0" baseline="0" noProof="0" dirty="0">
                <a:ln>
                  <a:noFill/>
                </a:ln>
                <a:solidFill>
                  <a:srgbClr val="FFC000"/>
                </a:solidFill>
                <a:effectLst/>
                <a:uLnTx/>
                <a:uFillTx/>
                <a:latin typeface="Verdana" panose="020B0604030504040204" pitchFamily="34" charset="0"/>
                <a:ea typeface="+mn-ea"/>
                <a:cs typeface="+mn-cs"/>
              </a:rPr>
              <a:t> suburbs</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that they may gather themselves unto 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3</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sz="2000" b="1" i="0" u="sng" strike="noStrike" kern="1200" cap="none" spc="0" normalizeH="0" baseline="0" noProof="0" dirty="0">
                <a:ln>
                  <a:noFill/>
                </a:ln>
                <a:solidFill>
                  <a:srgbClr val="00FFCC"/>
                </a:solidFill>
                <a:effectLst/>
                <a:uLnTx/>
                <a:uFillTx/>
                <a:latin typeface="Verdana" panose="020B0604030504040204" pitchFamily="34" charset="0"/>
                <a:ea typeface="+mn-ea"/>
                <a:cs typeface="+mn-cs"/>
              </a:rPr>
              <a:t>let us bring again the ark of our God to us</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for we enquired not at it in the days of Saul.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4</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all the congregation said that they would do so: for </a:t>
            </a:r>
            <a:r>
              <a:rPr kumimoji="0" lang="en-US" sz="2000" b="1" i="0" u="sng" strike="noStrike" kern="1200" cap="none" spc="0" normalizeH="0" baseline="0" noProof="0" dirty="0">
                <a:ln>
                  <a:noFill/>
                </a:ln>
                <a:solidFill>
                  <a:srgbClr val="FF9900"/>
                </a:solidFill>
                <a:effectLst/>
                <a:uLnTx/>
                <a:uFillTx/>
                <a:latin typeface="Verdana" panose="020B0604030504040204" pitchFamily="34" charset="0"/>
                <a:ea typeface="+mn-ea"/>
                <a:cs typeface="+mn-cs"/>
              </a:rPr>
              <a:t>the thing was right in the eyes of all the people. </a:t>
            </a:r>
          </a:p>
        </p:txBody>
      </p:sp>
      <p:sp>
        <p:nvSpPr>
          <p:cNvPr id="9" name="TextBox 8">
            <a:extLst>
              <a:ext uri="{FF2B5EF4-FFF2-40B4-BE49-F238E27FC236}">
                <a16:creationId xmlns:a16="http://schemas.microsoft.com/office/drawing/2014/main" id="{41F42103-4B37-1F88-2ED6-4F3BEE5A53DF}"/>
              </a:ext>
            </a:extLst>
          </p:cNvPr>
          <p:cNvSpPr txBox="1"/>
          <p:nvPr/>
        </p:nvSpPr>
        <p:spPr>
          <a:xfrm>
            <a:off x="213796" y="4087368"/>
            <a:ext cx="11753087"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10</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the </a:t>
            </a:r>
            <a:r>
              <a:rPr kumimoji="0" lang="en-US" sz="2000" b="1" i="0" u="sng" strike="noStrike" kern="1200" cap="none" spc="0" normalizeH="0" baseline="0" noProof="0" dirty="0">
                <a:ln>
                  <a:noFill/>
                </a:ln>
                <a:solidFill>
                  <a:srgbClr val="00B0F0"/>
                </a:solidFill>
                <a:effectLst/>
                <a:uLnTx/>
                <a:uFillTx/>
                <a:latin typeface="Verdana" panose="020B0604030504040204" pitchFamily="34" charset="0"/>
                <a:ea typeface="+mn-ea"/>
                <a:cs typeface="+mn-cs"/>
              </a:rPr>
              <a:t>anger</a:t>
            </a:r>
            <a:r>
              <a:rPr kumimoji="0" lang="en-US" sz="2000" b="0"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 </a:t>
            </a:r>
            <a:r>
              <a:rPr kumimoji="0" lang="en-US" sz="2000" b="1" i="0" u="sng" strike="noStrike" kern="1200" cap="none" spc="0" normalizeH="0" baseline="0" noProof="0" dirty="0">
                <a:ln>
                  <a:noFill/>
                </a:ln>
                <a:solidFill>
                  <a:srgbClr val="00B0F0"/>
                </a:solidFill>
                <a:effectLst/>
                <a:uLnTx/>
                <a:uFillTx/>
                <a:latin typeface="Verdana" panose="020B0604030504040204" pitchFamily="34" charset="0"/>
                <a:ea typeface="+mn-ea"/>
                <a:cs typeface="+mn-cs"/>
              </a:rPr>
              <a:t>of the LORD was kindled</a:t>
            </a:r>
            <a:r>
              <a:rPr kumimoji="0" lang="en-US" sz="2000" b="0"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 </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against Uzza, and he smote him, because he put his hand to the ark: and there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he died before God</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11</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David was displeased</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because the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LORD had made a breach</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upon Uzza: wherefore that place is called </a:t>
            </a:r>
            <a:r>
              <a:rPr kumimoji="0" lang="en-US" sz="20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Perezuzza</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to this day.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12</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sz="2000" b="1" i="0" u="sng" strike="noStrike" kern="1200" cap="none" spc="0" normalizeH="0" baseline="0" noProof="0" dirty="0">
                <a:ln>
                  <a:noFill/>
                </a:ln>
                <a:solidFill>
                  <a:srgbClr val="FF00FF"/>
                </a:solidFill>
                <a:effectLst/>
                <a:uLnTx/>
                <a:uFillTx/>
                <a:latin typeface="Verdana" panose="020B0604030504040204" pitchFamily="34" charset="0"/>
                <a:ea typeface="+mn-ea"/>
                <a:cs typeface="+mn-cs"/>
              </a:rPr>
              <a:t>David was afraid of God </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that day, saying, </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How shall I bring the ark of God </a:t>
            </a:r>
            <a:r>
              <a:rPr kumimoji="0" lang="en-US" sz="2000" b="1" i="1" u="sng" strike="noStrike" kern="1200" cap="none" spc="0" normalizeH="0" baseline="0" noProof="0" dirty="0">
                <a:ln>
                  <a:noFill/>
                </a:ln>
                <a:solidFill>
                  <a:srgbClr val="FFFF00"/>
                </a:solidFill>
                <a:effectLst/>
                <a:uLnTx/>
                <a:uFillTx/>
                <a:latin typeface="Verdana" panose="020B0604030504040204" pitchFamily="34" charset="0"/>
                <a:ea typeface="+mn-ea"/>
                <a:cs typeface="+mn-cs"/>
              </a:rPr>
              <a:t>home</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 to 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13</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So </a:t>
            </a:r>
            <a:r>
              <a:rPr kumimoji="0" lang="en-US" sz="2000" b="1" i="0" u="sng" strike="noStrike" kern="1200" cap="none" spc="0" normalizeH="0" baseline="0" noProof="0" dirty="0">
                <a:ln>
                  <a:noFill/>
                </a:ln>
                <a:solidFill>
                  <a:srgbClr val="FF9900"/>
                </a:solidFill>
                <a:effectLst/>
                <a:uLnTx/>
                <a:uFillTx/>
                <a:latin typeface="Verdana" panose="020B0604030504040204" pitchFamily="34" charset="0"/>
                <a:ea typeface="+mn-ea"/>
                <a:cs typeface="+mn-cs"/>
              </a:rPr>
              <a:t>David brought not the ark </a:t>
            </a:r>
            <a:r>
              <a:rPr kumimoji="0" lang="en-US" sz="2000" b="1" i="1" u="sng" strike="noStrike" kern="1200" cap="none" spc="0" normalizeH="0" baseline="0" noProof="0" dirty="0">
                <a:ln>
                  <a:noFill/>
                </a:ln>
                <a:solidFill>
                  <a:srgbClr val="FF9900"/>
                </a:solidFill>
                <a:effectLst/>
                <a:uLnTx/>
                <a:uFillTx/>
                <a:latin typeface="Verdana" panose="020B0604030504040204" pitchFamily="34" charset="0"/>
                <a:ea typeface="+mn-ea"/>
                <a:cs typeface="+mn-cs"/>
              </a:rPr>
              <a:t>home</a:t>
            </a:r>
            <a:r>
              <a:rPr kumimoji="0" lang="en-US" sz="2000" b="1" i="0" u="sng" strike="noStrike" kern="1200" cap="none" spc="0" normalizeH="0" baseline="0" noProof="0" dirty="0">
                <a:ln>
                  <a:noFill/>
                </a:ln>
                <a:solidFill>
                  <a:srgbClr val="FF9900"/>
                </a:solidFill>
                <a:effectLst/>
                <a:uLnTx/>
                <a:uFillTx/>
                <a:latin typeface="Verdana" panose="020B0604030504040204" pitchFamily="34" charset="0"/>
                <a:ea typeface="+mn-ea"/>
                <a:cs typeface="+mn-cs"/>
              </a:rPr>
              <a:t> to himself</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to the city of David, but carried it aside into the house of </a:t>
            </a:r>
            <a:r>
              <a:rPr kumimoji="0" lang="en-US" sz="20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Obededom</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the Gittite. </a:t>
            </a:r>
          </a:p>
        </p:txBody>
      </p:sp>
      <p:sp>
        <p:nvSpPr>
          <p:cNvPr id="6" name="TextBox 5">
            <a:extLst>
              <a:ext uri="{FF2B5EF4-FFF2-40B4-BE49-F238E27FC236}">
                <a16:creationId xmlns:a16="http://schemas.microsoft.com/office/drawing/2014/main" id="{DEF1E7E3-DE3E-3FE3-40B2-01F6E5394CD6}"/>
              </a:ext>
            </a:extLst>
          </p:cNvPr>
          <p:cNvSpPr txBox="1"/>
          <p:nvPr/>
        </p:nvSpPr>
        <p:spPr>
          <a:xfrm>
            <a:off x="829056" y="27432"/>
            <a:ext cx="10680192" cy="57163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mn-ea"/>
                <a:cs typeface="+mn-cs"/>
              </a:rPr>
              <a:t>King David’s 1</a:t>
            </a:r>
            <a:r>
              <a:rPr kumimoji="0" lang="en-US" sz="2400" b="1" i="0" u="none" strike="noStrike" kern="1200" cap="none" spc="0" normalizeH="0" baseline="3000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mn-ea"/>
                <a:cs typeface="+mn-cs"/>
              </a:rPr>
              <a:t>st</a:t>
            </a: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Verdana" panose="020B0604030504040204" pitchFamily="34" charset="0"/>
                <a:ea typeface="+mn-ea"/>
                <a:cs typeface="+mn-cs"/>
              </a:rPr>
              <a:t> Attempt to Bring Up The Ark to Jerusalem</a:t>
            </a:r>
          </a:p>
        </p:txBody>
      </p:sp>
      <p:sp>
        <p:nvSpPr>
          <p:cNvPr id="3" name="Slide Number Placeholder 2">
            <a:extLst>
              <a:ext uri="{FF2B5EF4-FFF2-40B4-BE49-F238E27FC236}">
                <a16:creationId xmlns:a16="http://schemas.microsoft.com/office/drawing/2014/main" id="{3666DE4E-E820-7351-C7DB-DC14DA40A1E5}"/>
              </a:ext>
            </a:extLst>
          </p:cNvPr>
          <p:cNvSpPr>
            <a:spLocks noGrp="1"/>
          </p:cNvSpPr>
          <p:nvPr>
            <p:ph type="sldNum" sz="quarter" idx="12"/>
          </p:nvPr>
        </p:nvSpPr>
        <p:spPr/>
        <p:txBody>
          <a:bodyPr/>
          <a:lstStyle/>
          <a:p>
            <a:fld id="{1E19650A-101D-4E33-A657-423DBDED8C82}" type="slidenum">
              <a:rPr lang="en-US" smtClean="0"/>
              <a:t>35</a:t>
            </a:fld>
            <a:endParaRPr lang="en-US"/>
          </a:p>
        </p:txBody>
      </p:sp>
    </p:spTree>
    <p:extLst>
      <p:ext uri="{BB962C8B-B14F-4D97-AF65-F5344CB8AC3E}">
        <p14:creationId xmlns:p14="http://schemas.microsoft.com/office/powerpoint/2010/main" val="291070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David and the Showbread vs. Uzzah and the Ark - Come And Reason Ministries">
            <a:extLst>
              <a:ext uri="{FF2B5EF4-FFF2-40B4-BE49-F238E27FC236}">
                <a16:creationId xmlns:a16="http://schemas.microsoft.com/office/drawing/2014/main" id="{87144CD4-E1E5-9C21-77FF-4906D9910D77}"/>
              </a:ext>
            </a:extLst>
          </p:cNvPr>
          <p:cNvPicPr>
            <a:picLocks noChangeAspect="1" noChangeArrowheads="1"/>
          </p:cNvPicPr>
          <p:nvPr/>
        </p:nvPicPr>
        <p:blipFill>
          <a:blip r:embed="rId3">
            <a:alphaModFix amt="77000"/>
            <a:extLst>
              <a:ext uri="{28A0092B-C50C-407E-A947-70E740481C1C}">
                <a14:useLocalDpi xmlns:a14="http://schemas.microsoft.com/office/drawing/2010/main" val="0"/>
              </a:ext>
            </a:extLst>
          </a:blip>
          <a:srcRect/>
          <a:stretch>
            <a:fillRect/>
          </a:stretch>
        </p:blipFill>
        <p:spPr bwMode="auto">
          <a:xfrm>
            <a:off x="0" y="27867"/>
            <a:ext cx="12192000" cy="683013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2BE4AE3-9429-D3C8-DF1B-2A2D4F4C0204}"/>
              </a:ext>
            </a:extLst>
          </p:cNvPr>
          <p:cNvSpPr>
            <a:spLocks noGrp="1"/>
          </p:cNvSpPr>
          <p:nvPr>
            <p:ph idx="1"/>
          </p:nvPr>
        </p:nvSpPr>
        <p:spPr>
          <a:xfrm>
            <a:off x="6425184" y="246888"/>
            <a:ext cx="5815584" cy="6528381"/>
          </a:xfrm>
        </p:spPr>
        <p:txBody>
          <a:bodyPr>
            <a:normAutofit fontScale="92500"/>
          </a:bodyPr>
          <a:lstStyle/>
          <a:p>
            <a:pPr marL="0" inden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But even David was but little better instructed than the men of </a:t>
            </a:r>
            <a:r>
              <a:rPr lang="en-US" sz="2400" b="1" kern="0" dirty="0" err="1">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Bethshernesh</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 and the death of Uzzah for touching the ark made him afraid, so that he dared not bring the ark into the city, but turned it aside to the house of </a:t>
            </a:r>
            <a:r>
              <a:rPr lang="en-US" sz="2400" b="1" kern="0" dirty="0" err="1">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Obededom</a:t>
            </a: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 the Gittite. </a:t>
            </a:r>
          </a:p>
          <a:p>
            <a:pPr marL="0" indent="0">
              <a:buNone/>
            </a:pPr>
            <a:r>
              <a:rPr lang="en-US" sz="2400" b="1" kern="0" dirty="0">
                <a:solidFill>
                  <a:schemeClr val="bg1"/>
                </a:solidFill>
                <a:effectLst>
                  <a:outerShdw blurRad="38100" dist="38100" dir="2700000" algn="tl">
                    <a:srgbClr val="000000">
                      <a:alpha val="43137"/>
                    </a:srgbClr>
                  </a:outerShdw>
                </a:effectLst>
                <a:latin typeface="BookmanOldStyle"/>
                <a:ea typeface="Calibri" panose="020F0502020204030204" pitchFamily="34" charset="0"/>
                <a:cs typeface="BookmanOldStyle"/>
              </a:rPr>
              <a:t>But when the Lord blessed this man and all his household, David was encouraged, and, having made preparation of the Levites according to the Law of Moses (1 Chron. 15), brought the ark into the city and pitched for it a tent. " </a:t>
            </a:r>
          </a:p>
          <a:p>
            <a:pPr marL="0" indent="0">
              <a:buNone/>
            </a:pP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Because ye did it not at the first," said David, " the Lord our God made a breach upon us, for that we </a:t>
            </a:r>
            <a:r>
              <a:rPr lang="en-US" sz="2400" b="1" i="1" kern="0" dirty="0">
                <a:solidFill>
                  <a:srgbClr val="FFFF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sought him not after the due, order " </a:t>
            </a: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(verse 13). </a:t>
            </a:r>
          </a:p>
          <a:p>
            <a:pPr marL="0" indent="0">
              <a:buNone/>
            </a:pPr>
            <a:r>
              <a:rPr lang="en-US" sz="2400" b="1" kern="0" dirty="0">
                <a:solidFill>
                  <a:srgbClr val="FFFF00"/>
                </a:solidFill>
                <a:effectLst>
                  <a:outerShdw blurRad="38100" dist="38100" dir="2700000" algn="tl">
                    <a:srgbClr val="000000">
                      <a:alpha val="43137"/>
                    </a:srgbClr>
                  </a:outerShdw>
                </a:effectLst>
                <a:latin typeface="BookmanOldStyle"/>
                <a:ea typeface="Calibri" panose="020F0502020204030204" pitchFamily="34" charset="0"/>
                <a:cs typeface="BookmanOldStyle"/>
              </a:rPr>
              <a:t>The ark of the covenant with "the cherubim of glory shadowing the mercy-seat" was to be accounted most holy, and the Almighty saw fit to uphold this principle at the cost of much human life. </a:t>
            </a:r>
          </a:p>
        </p:txBody>
      </p:sp>
      <p:sp>
        <p:nvSpPr>
          <p:cNvPr id="2" name="Slide Number Placeholder 1">
            <a:extLst>
              <a:ext uri="{FF2B5EF4-FFF2-40B4-BE49-F238E27FC236}">
                <a16:creationId xmlns:a16="http://schemas.microsoft.com/office/drawing/2014/main" id="{442A094F-E9E3-0007-DA01-D4B037A2229D}"/>
              </a:ext>
            </a:extLst>
          </p:cNvPr>
          <p:cNvSpPr>
            <a:spLocks noGrp="1"/>
          </p:cNvSpPr>
          <p:nvPr>
            <p:ph type="sldNum" sz="quarter" idx="12"/>
          </p:nvPr>
        </p:nvSpPr>
        <p:spPr/>
        <p:txBody>
          <a:bodyPr/>
          <a:lstStyle/>
          <a:p>
            <a:fld id="{1E19650A-101D-4E33-A657-423DBDED8C82}" type="slidenum">
              <a:rPr lang="en-US" smtClean="0"/>
              <a:t>36</a:t>
            </a:fld>
            <a:endParaRPr lang="en-US"/>
          </a:p>
        </p:txBody>
      </p:sp>
    </p:spTree>
    <p:extLst>
      <p:ext uri="{BB962C8B-B14F-4D97-AF65-F5344CB8AC3E}">
        <p14:creationId xmlns:p14="http://schemas.microsoft.com/office/powerpoint/2010/main" val="17516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E0EC-DBDC-FAD5-0DDF-BB4B5A5B9F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A9906F-0AB8-2391-00BE-4B0D1B67E2DE}"/>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C5FC0C22-A000-6874-1581-7AC45CFCDD76}"/>
              </a:ext>
            </a:extLst>
          </p:cNvPr>
          <p:cNvSpPr txBox="1"/>
          <p:nvPr/>
        </p:nvSpPr>
        <p:spPr>
          <a:xfrm>
            <a:off x="280416" y="502365"/>
            <a:ext cx="11686032" cy="585326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The Ark Brought to Jerusalem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1Ch 15:1</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sz="1800" b="0" i="1" u="none" strike="noStrike" kern="1200" cap="none" spc="0" normalizeH="0" baseline="0" noProof="0" dirty="0">
                <a:ln>
                  <a:noFill/>
                </a:ln>
                <a:solidFill>
                  <a:prstClr val="white"/>
                </a:solidFill>
                <a:effectLst/>
                <a:uLnTx/>
                <a:uFillTx/>
                <a:latin typeface="Verdana" panose="020B0604030504040204" pitchFamily="34" charset="0"/>
                <a:ea typeface="+mn-ea"/>
                <a:cs typeface="+mn-cs"/>
              </a:rPr>
              <a:t>David</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made him houses in the city of David, and </a:t>
            </a:r>
            <a:r>
              <a:rPr kumimoji="0" lang="en-US" sz="1800"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prepared a place for the ark of God, and pitched for it a tent.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  Then David said, </a:t>
            </a:r>
            <a:r>
              <a:rPr kumimoji="0" lang="en-US" sz="18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None ought to carry the ark of God but the Levites: for them hath the LORD chosen to carry the ark of God, and to minister unto him for ever.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3  And </a:t>
            </a:r>
            <a:r>
              <a:rPr kumimoji="0" lang="en-US" sz="1800" b="1"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David gathered all Israel together to Jerusalem</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to </a:t>
            </a:r>
            <a:r>
              <a:rPr kumimoji="0" lang="en-US" sz="1800" b="0"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bring up the ark of the LORD unto his place, which he had prepared for it.</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4  And </a:t>
            </a:r>
            <a:r>
              <a:rPr kumimoji="0" lang="en-US" sz="18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David assembled the children of Aaron, and the Levites:</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5  Of the </a:t>
            </a:r>
            <a:r>
              <a:rPr kumimoji="0" lang="en-US" sz="18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sons of Kohath</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Uriel the chief, and his brethren an </a:t>
            </a:r>
            <a:r>
              <a:rPr kumimoji="0" lang="en-US" sz="1800" b="1" i="0" u="sng" strike="noStrike" kern="1200" cap="none" spc="0" normalizeH="0" baseline="0" noProof="0" dirty="0">
                <a:ln>
                  <a:noFill/>
                </a:ln>
                <a:solidFill>
                  <a:srgbClr val="00FFCC"/>
                </a:solidFill>
                <a:effectLst/>
                <a:uLnTx/>
                <a:uFillTx/>
                <a:latin typeface="Verdana" panose="020B0604030504040204" pitchFamily="34" charset="0"/>
                <a:ea typeface="+mn-ea"/>
                <a:cs typeface="+mn-cs"/>
              </a:rPr>
              <a:t>hundred and twenty</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a:t>
            </a:r>
            <a:r>
              <a:rPr kumimoji="0" lang="en-US" sz="1800" b="0"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Acts 1:15</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6  Of the </a:t>
            </a:r>
            <a:r>
              <a:rPr kumimoji="0" lang="en-US" sz="18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sons of Merari</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18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Asaiah</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the chief, and his brethren two hundred and twenty: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7  Of the </a:t>
            </a:r>
            <a:r>
              <a:rPr kumimoji="0" lang="en-US" sz="18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sons of Gershom</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Joel the chief, and his brethren an hundred and thirty: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8  Of the sons of </a:t>
            </a:r>
            <a:r>
              <a:rPr kumimoji="0" lang="en-US" sz="18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Elizaphan</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Shemaiah the chief, and his brethren two hundred: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9  Of the sons of Hebron; Eliel the chief, and his brethren fourscore: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10  Of the sons of </a:t>
            </a:r>
            <a:r>
              <a:rPr kumimoji="0" lang="en-US" sz="18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Uzziel</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sz="18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Amminadab</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the chief, and his brethren an hundred and twelve. </a:t>
            </a:r>
          </a:p>
        </p:txBody>
      </p:sp>
      <p:sp>
        <p:nvSpPr>
          <p:cNvPr id="4" name="Slide Number Placeholder 3">
            <a:extLst>
              <a:ext uri="{FF2B5EF4-FFF2-40B4-BE49-F238E27FC236}">
                <a16:creationId xmlns:a16="http://schemas.microsoft.com/office/drawing/2014/main" id="{F3F8EEE4-A2EA-89AB-66B4-95590863E225}"/>
              </a:ext>
            </a:extLst>
          </p:cNvPr>
          <p:cNvSpPr>
            <a:spLocks noGrp="1"/>
          </p:cNvSpPr>
          <p:nvPr>
            <p:ph type="sldNum" sz="quarter" idx="12"/>
          </p:nvPr>
        </p:nvSpPr>
        <p:spPr/>
        <p:txBody>
          <a:bodyPr/>
          <a:lstStyle/>
          <a:p>
            <a:fld id="{1E19650A-101D-4E33-A657-423DBDED8C82}" type="slidenum">
              <a:rPr lang="en-US" smtClean="0"/>
              <a:t>37</a:t>
            </a:fld>
            <a:endParaRPr lang="en-US"/>
          </a:p>
        </p:txBody>
      </p:sp>
    </p:spTree>
    <p:extLst>
      <p:ext uri="{BB962C8B-B14F-4D97-AF65-F5344CB8AC3E}">
        <p14:creationId xmlns:p14="http://schemas.microsoft.com/office/powerpoint/2010/main" val="154204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E0EC-DBDC-FAD5-0DDF-BB4B5A5B9F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A9906F-0AB8-2391-00BE-4B0D1B67E2DE}"/>
              </a:ext>
            </a:extLst>
          </p:cNvPr>
          <p:cNvSpPr>
            <a:spLocks noGrp="1"/>
          </p:cNvSpPr>
          <p:nvPr>
            <p:ph idx="1"/>
          </p:nvPr>
        </p:nvSpPr>
        <p:spPr/>
        <p:txBody>
          <a:bodyPr/>
          <a:lstStyle/>
          <a:p>
            <a:endParaRPr lang="en-US" dirty="0"/>
          </a:p>
        </p:txBody>
      </p:sp>
      <p:sp>
        <p:nvSpPr>
          <p:cNvPr id="5" name="TextBox 4">
            <a:extLst>
              <a:ext uri="{FF2B5EF4-FFF2-40B4-BE49-F238E27FC236}">
                <a16:creationId xmlns:a16="http://schemas.microsoft.com/office/drawing/2014/main" id="{C5FC0C22-A000-6874-1581-7AC45CFCDD76}"/>
              </a:ext>
            </a:extLst>
          </p:cNvPr>
          <p:cNvSpPr txBox="1"/>
          <p:nvPr/>
        </p:nvSpPr>
        <p:spPr>
          <a:xfrm>
            <a:off x="170688" y="-82296"/>
            <a:ext cx="11740896" cy="646330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 Ch 15:11</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 And </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David called for Zadok and </a:t>
            </a:r>
            <a:r>
              <a:rPr kumimoji="0" lang="en-US" sz="2000" b="1" i="0" u="none" strike="noStrike" kern="1200" cap="none" spc="0" normalizeH="0" baseline="0" noProof="0" dirty="0" err="1">
                <a:ln>
                  <a:noFill/>
                </a:ln>
                <a:solidFill>
                  <a:srgbClr val="FFFF00"/>
                </a:solidFill>
                <a:effectLst/>
                <a:uLnTx/>
                <a:uFillTx/>
                <a:latin typeface="Verdana" panose="020B0604030504040204" pitchFamily="34" charset="0"/>
                <a:ea typeface="+mn-ea"/>
                <a:cs typeface="+mn-cs"/>
              </a:rPr>
              <a:t>Abiathar</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the priests, and for the Levites</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for Uriel, </a:t>
            </a:r>
            <a:r>
              <a:rPr kumimoji="0" lang="en-US" sz="20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Asaiah</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Joel, Shemaiah, and Eliel, and </a:t>
            </a:r>
            <a:r>
              <a:rPr kumimoji="0" lang="en-US" sz="20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Amminadab</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12  And said unto them, </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Ye </a:t>
            </a:r>
            <a:r>
              <a:rPr kumimoji="0" lang="en-US" sz="2000" b="1"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are</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the chief of the fathers of the Levites: sanctify yourselves, </a:t>
            </a:r>
            <a:r>
              <a:rPr kumimoji="0" lang="en-US" sz="2000" b="1"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both</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ye and your brethren, that ye may bring up the ark of the LORD God of Israel unto </a:t>
            </a:r>
            <a:r>
              <a:rPr kumimoji="0" lang="en-US" sz="2000" b="1" i="1"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the place that</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 I have prepared for it.</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13  For </a:t>
            </a:r>
            <a:r>
              <a:rPr kumimoji="0" lang="en-US" sz="2000" b="1" i="0" u="sng" strike="noStrike" kern="1200" cap="none" spc="0" normalizeH="0" baseline="0" noProof="0" dirty="0">
                <a:ln>
                  <a:noFill/>
                </a:ln>
                <a:solidFill>
                  <a:srgbClr val="00B0F0"/>
                </a:solidFill>
                <a:effectLst/>
                <a:uLnTx/>
                <a:uFillTx/>
                <a:latin typeface="Verdana" panose="020B0604030504040204" pitchFamily="34" charset="0"/>
                <a:ea typeface="+mn-ea"/>
                <a:cs typeface="+mn-cs"/>
              </a:rPr>
              <a:t>because ye </a:t>
            </a:r>
            <a:r>
              <a:rPr kumimoji="0" lang="en-US" sz="2000" b="1" i="1" u="sng" strike="noStrike" kern="1200" cap="none" spc="0" normalizeH="0" baseline="0" noProof="0" dirty="0">
                <a:ln>
                  <a:noFill/>
                </a:ln>
                <a:solidFill>
                  <a:srgbClr val="00B0F0"/>
                </a:solidFill>
                <a:effectLst/>
                <a:uLnTx/>
                <a:uFillTx/>
                <a:latin typeface="Verdana" panose="020B0604030504040204" pitchFamily="34" charset="0"/>
                <a:ea typeface="+mn-ea"/>
                <a:cs typeface="+mn-cs"/>
              </a:rPr>
              <a:t>did it</a:t>
            </a:r>
            <a:r>
              <a:rPr kumimoji="0" lang="en-US" sz="2000" b="1" i="0" u="sng" strike="noStrike" kern="1200" cap="none" spc="0" normalizeH="0" baseline="0" noProof="0" dirty="0">
                <a:ln>
                  <a:noFill/>
                </a:ln>
                <a:solidFill>
                  <a:srgbClr val="00B0F0"/>
                </a:solidFill>
                <a:effectLst/>
                <a:uLnTx/>
                <a:uFillTx/>
                <a:latin typeface="Verdana" panose="020B0604030504040204" pitchFamily="34" charset="0"/>
                <a:ea typeface="+mn-ea"/>
                <a:cs typeface="+mn-cs"/>
              </a:rPr>
              <a:t> not at the first</a:t>
            </a:r>
            <a:r>
              <a:rPr kumimoji="0" lang="en-US" sz="2000"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 </a:t>
            </a:r>
            <a:r>
              <a:rPr kumimoji="0" lang="en-US" sz="2000" b="0"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the </a:t>
            </a:r>
            <a:r>
              <a:rPr kumimoji="0" lang="en-US" sz="2000" b="1" i="0" u="sng" strike="noStrike" kern="1200" cap="none" spc="0" normalizeH="0" baseline="0" noProof="0" dirty="0">
                <a:ln>
                  <a:noFill/>
                </a:ln>
                <a:solidFill>
                  <a:srgbClr val="00B0F0"/>
                </a:solidFill>
                <a:effectLst/>
                <a:uLnTx/>
                <a:uFillTx/>
                <a:latin typeface="Verdana" panose="020B0604030504040204" pitchFamily="34" charset="0"/>
                <a:ea typeface="+mn-ea"/>
                <a:cs typeface="+mn-cs"/>
              </a:rPr>
              <a:t>LORD our God made a breach upon us</a:t>
            </a:r>
            <a:r>
              <a:rPr kumimoji="0" lang="en-US" sz="2000" b="0"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 </a:t>
            </a:r>
            <a:r>
              <a:rPr kumimoji="0" lang="en-US" sz="2000" b="1" i="0" u="sng" strike="noStrike" kern="1200" cap="none" spc="0" normalizeH="0" baseline="0" noProof="0" dirty="0">
                <a:ln>
                  <a:noFill/>
                </a:ln>
                <a:solidFill>
                  <a:srgbClr val="00B0F0"/>
                </a:solidFill>
                <a:effectLst/>
                <a:uLnTx/>
                <a:uFillTx/>
                <a:latin typeface="Verdana" panose="020B0604030504040204" pitchFamily="34" charset="0"/>
                <a:ea typeface="+mn-ea"/>
                <a:cs typeface="+mn-cs"/>
              </a:rPr>
              <a:t>for that we sought him not after the due order.</a:t>
            </a:r>
            <a:r>
              <a:rPr kumimoji="0" lang="en-US" sz="2000" b="0"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14  So the </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priests</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and the </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Levites</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sanctified</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a:t>
            </a:r>
            <a:r>
              <a:rPr kumimoji="0" lang="en-US" sz="2000" b="1" i="0" u="none" strike="noStrike" kern="1200" cap="none" spc="0" normalizeH="0" baseline="0" noProof="0" dirty="0">
                <a:ln>
                  <a:noFill/>
                </a:ln>
                <a:solidFill>
                  <a:srgbClr val="FF9900"/>
                </a:solidFill>
                <a:effectLst/>
                <a:uLnTx/>
                <a:uFillTx/>
                <a:latin typeface="Verdana" panose="020B0604030504040204" pitchFamily="34" charset="0"/>
                <a:ea typeface="+mn-ea"/>
                <a:cs typeface="+mn-cs"/>
              </a:rPr>
              <a:t>(Principle of sanctification – Lev. 10:3)</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themselves to bring up </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the ark of the LORD</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God of Israel. </a:t>
            </a:r>
          </a:p>
          <a:p>
            <a:pPr marR="0" algn="ctr" rtl="0"/>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15  And </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the children of the </a:t>
            </a:r>
            <a:r>
              <a:rPr kumimoji="0" lang="en-US" sz="2000"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Levites</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bare the ark of God upon their shoulders with the </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STAVES</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 thereon</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as Moses commanded according to the word of the LORD. </a:t>
            </a:r>
            <a:endParaRPr lang="en-AU" sz="2400" b="1" i="0" u="none" strike="noStrike" baseline="0" dirty="0">
              <a:solidFill>
                <a:srgbClr val="FFFF00"/>
              </a:solidFill>
              <a:latin typeface="Verdana" panose="020B0604030504040204" pitchFamily="34" charset="0"/>
            </a:endParaRPr>
          </a:p>
          <a:p>
            <a:pPr marR="0" algn="l" rtl="0"/>
            <a:r>
              <a:rPr lang="he-IL" sz="2400" b="0" i="0" u="none" strike="noStrike" baseline="0" dirty="0">
                <a:solidFill>
                  <a:srgbClr val="FFFF00"/>
                </a:solidFill>
                <a:latin typeface="Arial" panose="020B0604020202020204" pitchFamily="34" charset="0"/>
              </a:rPr>
              <a:t>מוֹטָה</a:t>
            </a:r>
            <a:r>
              <a:rPr lang="en-AU" sz="2400" b="0" i="0" u="none" strike="noStrike" baseline="0" dirty="0">
                <a:solidFill>
                  <a:srgbClr val="FFFF00"/>
                </a:solidFill>
                <a:latin typeface="Arial" panose="020B0604020202020204" pitchFamily="34" charset="0"/>
              </a:rPr>
              <a:t>H4133-</a:t>
            </a:r>
            <a:r>
              <a:rPr lang="en-AU" sz="2400" b="1" i="0" u="none" strike="noStrike" baseline="0" dirty="0">
                <a:solidFill>
                  <a:srgbClr val="FF00FF"/>
                </a:solidFill>
                <a:latin typeface="Doulos SIL" panose="02000500070000020004" pitchFamily="2" charset="0"/>
              </a:rPr>
              <a:t>môṭâh</a:t>
            </a:r>
            <a:r>
              <a:rPr lang="en-AU" sz="2000" b="1" dirty="0">
                <a:solidFill>
                  <a:srgbClr val="FF00FF"/>
                </a:solidFill>
                <a:latin typeface="Verdana" panose="020B0604030504040204" pitchFamily="34" charset="0"/>
              </a:rPr>
              <a:t>  </a:t>
            </a:r>
            <a:r>
              <a:rPr lang="en-AU" sz="2000" b="0" i="1" u="none" strike="noStrike" baseline="0" dirty="0" err="1">
                <a:solidFill>
                  <a:srgbClr val="FFFF00"/>
                </a:solidFill>
                <a:latin typeface="Verdana" panose="020B0604030504040204" pitchFamily="34" charset="0"/>
              </a:rPr>
              <a:t>mo</a:t>
            </a:r>
            <a:r>
              <a:rPr lang="en-AU" sz="2000" b="0" i="1" u="none" strike="noStrike" baseline="0" dirty="0">
                <a:solidFill>
                  <a:srgbClr val="FFFF00"/>
                </a:solidFill>
                <a:latin typeface="Verdana" panose="020B0604030504040204" pitchFamily="34" charset="0"/>
              </a:rPr>
              <a:t>-taw’</a:t>
            </a:r>
            <a:r>
              <a:rPr lang="en-AU" sz="2000" dirty="0">
                <a:solidFill>
                  <a:srgbClr val="FFFF00"/>
                </a:solidFill>
                <a:latin typeface="Verdana" panose="020B0604030504040204" pitchFamily="34" charset="0"/>
              </a:rPr>
              <a:t> </a:t>
            </a:r>
            <a:r>
              <a:rPr lang="en-US" sz="2000" b="0" i="0" u="none" strike="noStrike" baseline="0" dirty="0">
                <a:solidFill>
                  <a:srgbClr val="FFFF00"/>
                </a:solidFill>
                <a:latin typeface="Verdana" panose="020B0604030504040204" pitchFamily="34" charset="0"/>
              </a:rPr>
              <a:t>Feminine of H4132; a </a:t>
            </a:r>
            <a:r>
              <a:rPr lang="en-US" sz="2000" b="0" i="1" u="none" strike="noStrike" baseline="0" dirty="0">
                <a:solidFill>
                  <a:srgbClr val="FFFF00"/>
                </a:solidFill>
                <a:latin typeface="Verdana" panose="020B0604030504040204" pitchFamily="34" charset="0"/>
              </a:rPr>
              <a:t>pole</a:t>
            </a:r>
            <a:r>
              <a:rPr lang="en-US" sz="2000" b="0" i="0" u="none" strike="noStrike" baseline="0" dirty="0">
                <a:solidFill>
                  <a:srgbClr val="FFFF00"/>
                </a:solidFill>
                <a:latin typeface="Verdana" panose="020B0604030504040204" pitchFamily="34" charset="0"/>
              </a:rPr>
              <a:t>; by implication an ox </a:t>
            </a:r>
            <a:r>
              <a:rPr lang="en-US" sz="2000" b="0" i="1" u="none" strike="noStrike" baseline="0" dirty="0">
                <a:solidFill>
                  <a:srgbClr val="FFFF00"/>
                </a:solidFill>
                <a:latin typeface="Verdana" panose="020B0604030504040204" pitchFamily="34" charset="0"/>
              </a:rPr>
              <a:t>bow</a:t>
            </a:r>
            <a:r>
              <a:rPr lang="en-US" sz="2000" b="0" i="0" u="none" strike="noStrike" baseline="0" dirty="0">
                <a:solidFill>
                  <a:srgbClr val="FFFF00"/>
                </a:solidFill>
                <a:latin typeface="Verdana" panose="020B0604030504040204" pitchFamily="34" charset="0"/>
              </a:rPr>
              <a:t>; hence a </a:t>
            </a:r>
            <a:r>
              <a:rPr lang="en-US" sz="2000" b="0" i="1" u="none" strike="noStrike" baseline="0" dirty="0">
                <a:solidFill>
                  <a:srgbClr val="FFFF00"/>
                </a:solidFill>
                <a:latin typeface="Verdana" panose="020B0604030504040204" pitchFamily="34" charset="0"/>
              </a:rPr>
              <a:t>yoke</a:t>
            </a:r>
            <a:r>
              <a:rPr lang="en-US" sz="2000" b="0" i="0" u="none" strike="noStrike" baseline="0" dirty="0">
                <a:solidFill>
                  <a:srgbClr val="FFFF00"/>
                </a:solidFill>
                <a:latin typeface="Verdana" panose="020B0604030504040204" pitchFamily="34" charset="0"/>
              </a:rPr>
              <a:t> </a:t>
            </a:r>
            <a:b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b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16  And David </a:t>
            </a:r>
            <a:r>
              <a:rPr kumimoji="0" lang="en-US" sz="2000"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spake</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to the </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chief of the </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Levites</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 to appoint their brethren </a:t>
            </a:r>
            <a:r>
              <a:rPr kumimoji="0" lang="en-US" sz="2000" b="1" i="1" u="sng" strike="noStrike" kern="1200" cap="none" spc="0" normalizeH="0" baseline="0" noProof="0" dirty="0">
                <a:ln>
                  <a:noFill/>
                </a:ln>
                <a:solidFill>
                  <a:srgbClr val="66FF33"/>
                </a:solidFill>
                <a:effectLst/>
                <a:uLnTx/>
                <a:uFillTx/>
                <a:latin typeface="Verdana" panose="020B0604030504040204" pitchFamily="34" charset="0"/>
                <a:ea typeface="+mn-ea"/>
                <a:cs typeface="+mn-cs"/>
              </a:rPr>
              <a:t>to be</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 the </a:t>
            </a:r>
            <a:r>
              <a:rPr kumimoji="0" lang="en-US" sz="2000" b="1" i="0" u="sng" strike="noStrike" kern="1200" cap="none" spc="0" normalizeH="0" baseline="0" noProof="0" dirty="0">
                <a:ln>
                  <a:noFill/>
                </a:ln>
                <a:solidFill>
                  <a:srgbClr val="00FFCC"/>
                </a:solidFill>
                <a:effectLst/>
                <a:uLnTx/>
                <a:uFillTx/>
                <a:latin typeface="Verdana" panose="020B0604030504040204" pitchFamily="34" charset="0"/>
                <a:ea typeface="+mn-ea"/>
                <a:cs typeface="+mn-cs"/>
              </a:rPr>
              <a:t>singers</a:t>
            </a:r>
            <a:r>
              <a:rPr kumimoji="0" lang="en-US" sz="2000"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 </a:t>
            </a:r>
            <a:r>
              <a:rPr kumimoji="0" lang="en-US" sz="2000"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with </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instruments of </a:t>
            </a:r>
            <a:r>
              <a:rPr kumimoji="0" lang="en-US" sz="2000" b="1" i="0" u="none" strike="noStrike" kern="1200" cap="none" spc="0" normalizeH="0" baseline="0" noProof="0" dirty="0" err="1">
                <a:ln>
                  <a:noFill/>
                </a:ln>
                <a:solidFill>
                  <a:srgbClr val="00FFCC"/>
                </a:solidFill>
                <a:effectLst/>
                <a:uLnTx/>
                <a:uFillTx/>
                <a:latin typeface="Verdana" panose="020B0604030504040204" pitchFamily="34" charset="0"/>
                <a:ea typeface="+mn-ea"/>
                <a:cs typeface="+mn-cs"/>
              </a:rPr>
              <a:t>musick</a:t>
            </a:r>
            <a:r>
              <a:rPr kumimoji="0" lang="en-US" sz="2000" b="1"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 </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psalteries</a:t>
            </a:r>
            <a:r>
              <a:rPr kumimoji="0" lang="en-US" sz="2000" b="1"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 and </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harps</a:t>
            </a:r>
            <a:r>
              <a:rPr kumimoji="0" lang="en-US" sz="2000" b="1"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 and </a:t>
            </a:r>
            <a:r>
              <a:rPr kumimoji="0" lang="en-US" sz="2000"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cymbals</a:t>
            </a:r>
            <a:r>
              <a:rPr kumimoji="0" lang="en-US" sz="2000" b="1"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 sounding, </a:t>
            </a:r>
            <a:r>
              <a:rPr kumimoji="0" lang="en-US" sz="2000" b="1" i="0" u="sng" strike="noStrike" kern="1200" cap="none" spc="0" normalizeH="0" baseline="0" noProof="0" dirty="0">
                <a:ln>
                  <a:noFill/>
                </a:ln>
                <a:solidFill>
                  <a:srgbClr val="FFFF00"/>
                </a:solidFill>
                <a:effectLst/>
                <a:uLnTx/>
                <a:uFillTx/>
                <a:latin typeface="Verdana" panose="020B0604030504040204" pitchFamily="34" charset="0"/>
                <a:ea typeface="+mn-ea"/>
                <a:cs typeface="+mn-cs"/>
              </a:rPr>
              <a:t>by lifting up the voice with joy</a:t>
            </a:r>
            <a:r>
              <a:rPr kumimoji="0" lang="en-US" sz="2000" b="1" i="0" u="none" strike="noStrike" kern="1200" cap="none" spc="0" normalizeH="0" baseline="0" noProof="0" dirty="0">
                <a:ln>
                  <a:noFill/>
                </a:ln>
                <a:solidFill>
                  <a:srgbClr val="66FF33"/>
                </a:solidFill>
                <a:effectLst/>
                <a:uLnTx/>
                <a:uFillTx/>
                <a:latin typeface="Verdana" panose="020B0604030504040204" pitchFamily="34" charset="0"/>
                <a:ea typeface="+mn-ea"/>
                <a:cs typeface="+mn-cs"/>
              </a:rPr>
              <a:t>. </a:t>
            </a:r>
          </a:p>
        </p:txBody>
      </p:sp>
      <p:sp>
        <p:nvSpPr>
          <p:cNvPr id="4" name="Slide Number Placeholder 3">
            <a:extLst>
              <a:ext uri="{FF2B5EF4-FFF2-40B4-BE49-F238E27FC236}">
                <a16:creationId xmlns:a16="http://schemas.microsoft.com/office/drawing/2014/main" id="{8E666690-8401-CF11-C2F9-58B2F013B4D2}"/>
              </a:ext>
            </a:extLst>
          </p:cNvPr>
          <p:cNvSpPr>
            <a:spLocks noGrp="1"/>
          </p:cNvSpPr>
          <p:nvPr>
            <p:ph type="sldNum" sz="quarter" idx="12"/>
          </p:nvPr>
        </p:nvSpPr>
        <p:spPr/>
        <p:txBody>
          <a:bodyPr/>
          <a:lstStyle/>
          <a:p>
            <a:fld id="{1E19650A-101D-4E33-A657-423DBDED8C82}" type="slidenum">
              <a:rPr lang="en-US" smtClean="0"/>
              <a:t>38</a:t>
            </a:fld>
            <a:endParaRPr lang="en-US"/>
          </a:p>
        </p:txBody>
      </p:sp>
      <p:sp>
        <p:nvSpPr>
          <p:cNvPr id="6" name="Rectangle 5">
            <a:extLst>
              <a:ext uri="{FF2B5EF4-FFF2-40B4-BE49-F238E27FC236}">
                <a16:creationId xmlns:a16="http://schemas.microsoft.com/office/drawing/2014/main" id="{A48E42B8-E1B7-CEF5-D8C1-69FEB8838F35}"/>
              </a:ext>
            </a:extLst>
          </p:cNvPr>
          <p:cNvSpPr/>
          <p:nvPr/>
        </p:nvSpPr>
        <p:spPr>
          <a:xfrm>
            <a:off x="109728" y="3209544"/>
            <a:ext cx="11911584" cy="219456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392582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5943A9-07CC-3213-EFEA-6F3DF668CB6A}"/>
              </a:ext>
            </a:extLst>
          </p:cNvPr>
          <p:cNvPicPr>
            <a:picLocks noChangeAspect="1"/>
          </p:cNvPicPr>
          <p:nvPr/>
        </p:nvPicPr>
        <p:blipFill>
          <a:blip r:embed="rId3"/>
          <a:stretch>
            <a:fillRect/>
          </a:stretch>
        </p:blipFill>
        <p:spPr>
          <a:xfrm>
            <a:off x="3572256" y="341560"/>
            <a:ext cx="8193892" cy="6145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718BACCB-602B-4D8F-94FC-7DE2B42FC8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D1EB7A-01E8-BD4A-6790-AB679A6832A3}"/>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DC62CCAB-0E1F-E6A4-54D5-8BBB24777796}"/>
              </a:ext>
            </a:extLst>
          </p:cNvPr>
          <p:cNvSpPr txBox="1"/>
          <p:nvPr/>
        </p:nvSpPr>
        <p:spPr>
          <a:xfrm>
            <a:off x="446098" y="365125"/>
            <a:ext cx="3401568" cy="4093428"/>
          </a:xfrm>
          <a:prstGeom prst="rect">
            <a:avLst/>
          </a:prstGeom>
          <a:noFill/>
        </p:spPr>
        <p:txBody>
          <a:bodyPr wrap="square">
            <a:spAutoFit/>
          </a:bodyPr>
          <a:lstStyle/>
          <a:p>
            <a:pPr marR="0" algn="ctr" rtl="0"/>
            <a:r>
              <a:rPr lang="en-AU" sz="2400" b="1" i="0" u="none" strike="noStrike" baseline="0" dirty="0">
                <a:solidFill>
                  <a:srgbClr val="FFFF00"/>
                </a:solidFill>
                <a:latin typeface="Verdana" panose="020B0604030504040204" pitchFamily="34" charset="0"/>
              </a:rPr>
              <a:t>H4133</a:t>
            </a:r>
          </a:p>
          <a:p>
            <a:pPr marR="0" algn="l" rtl="0"/>
            <a:r>
              <a:rPr lang="he-IL" sz="2400" b="0" i="0" u="none" strike="noStrike" baseline="0" dirty="0">
                <a:solidFill>
                  <a:srgbClr val="FFFF00"/>
                </a:solidFill>
                <a:latin typeface="Arial" panose="020B0604020202020204" pitchFamily="34" charset="0"/>
              </a:rPr>
              <a:t>מוֹטָה</a:t>
            </a:r>
            <a:endParaRPr lang="en-AU" sz="2000" b="0" i="0" u="none" strike="noStrike" baseline="0" dirty="0">
              <a:solidFill>
                <a:srgbClr val="FFFF00"/>
              </a:solidFill>
              <a:latin typeface="Verdana" panose="020B0604030504040204" pitchFamily="34" charset="0"/>
            </a:endParaRPr>
          </a:p>
          <a:p>
            <a:pPr marR="0" algn="l" rtl="0"/>
            <a:r>
              <a:rPr lang="en-AU" sz="2400" b="1" i="0" u="none" strike="noStrike" baseline="0" dirty="0" err="1">
                <a:solidFill>
                  <a:srgbClr val="00B0F0"/>
                </a:solidFill>
                <a:latin typeface="Doulos SIL" panose="02000500070000020004" pitchFamily="2" charset="0"/>
              </a:rPr>
              <a:t>môṭâh</a:t>
            </a:r>
            <a:endParaRPr lang="en-AU" sz="2000" b="1" i="0" u="none" strike="noStrike" baseline="0" dirty="0">
              <a:solidFill>
                <a:srgbClr val="00B0F0"/>
              </a:solidFill>
              <a:latin typeface="Verdana" panose="020B0604030504040204" pitchFamily="34" charset="0"/>
            </a:endParaRPr>
          </a:p>
          <a:p>
            <a:pPr marR="0" algn="l" rtl="0"/>
            <a:r>
              <a:rPr lang="en-AU" sz="2000" b="0" i="1" u="none" strike="noStrike" baseline="0" dirty="0" err="1">
                <a:solidFill>
                  <a:srgbClr val="FFFF00"/>
                </a:solidFill>
                <a:latin typeface="Verdana" panose="020B0604030504040204" pitchFamily="34" charset="0"/>
              </a:rPr>
              <a:t>mo</a:t>
            </a:r>
            <a:r>
              <a:rPr lang="en-AU" sz="2000" b="0" i="1" u="none" strike="noStrike" baseline="0" dirty="0">
                <a:solidFill>
                  <a:srgbClr val="FFFF00"/>
                </a:solidFill>
                <a:latin typeface="Verdana" panose="020B0604030504040204" pitchFamily="34" charset="0"/>
              </a:rPr>
              <a:t>-taw'</a:t>
            </a:r>
            <a:endParaRPr lang="en-AU" sz="2000" b="0" i="0" u="none" strike="noStrike" baseline="0" dirty="0">
              <a:solidFill>
                <a:srgbClr val="FFFF00"/>
              </a:solidFill>
              <a:latin typeface="Verdana" panose="020B0604030504040204" pitchFamily="34" charset="0"/>
            </a:endParaRPr>
          </a:p>
          <a:p>
            <a:pPr marR="0" algn="l" rtl="0"/>
            <a:r>
              <a:rPr lang="en-US" sz="2000" b="0" i="0" u="none" strike="noStrike" baseline="0" dirty="0">
                <a:solidFill>
                  <a:srgbClr val="FFFF00"/>
                </a:solidFill>
                <a:latin typeface="Verdana" panose="020B0604030504040204" pitchFamily="34" charset="0"/>
              </a:rPr>
              <a:t>Feminine of H4132; a </a:t>
            </a:r>
            <a:r>
              <a:rPr lang="en-US" sz="2000" b="0" i="1" u="none" strike="noStrike" baseline="0" dirty="0">
                <a:solidFill>
                  <a:srgbClr val="FFFF00"/>
                </a:solidFill>
                <a:latin typeface="Verdana" panose="020B0604030504040204" pitchFamily="34" charset="0"/>
              </a:rPr>
              <a:t>pole</a:t>
            </a:r>
            <a:r>
              <a:rPr lang="en-US" sz="2000" b="0" i="0" u="none" strike="noStrike" baseline="0" dirty="0">
                <a:solidFill>
                  <a:srgbClr val="FFFF00"/>
                </a:solidFill>
                <a:latin typeface="Verdana" panose="020B0604030504040204" pitchFamily="34" charset="0"/>
              </a:rPr>
              <a:t>; by implication an ox </a:t>
            </a:r>
            <a:r>
              <a:rPr lang="en-US" sz="2000" b="0" i="1" u="none" strike="noStrike" baseline="0" dirty="0">
                <a:solidFill>
                  <a:srgbClr val="FFFF00"/>
                </a:solidFill>
                <a:latin typeface="Verdana" panose="020B0604030504040204" pitchFamily="34" charset="0"/>
              </a:rPr>
              <a:t>bow</a:t>
            </a:r>
            <a:r>
              <a:rPr lang="en-US" sz="2000" b="0" i="0" u="none" strike="noStrike" baseline="0" dirty="0">
                <a:solidFill>
                  <a:srgbClr val="FFFF00"/>
                </a:solidFill>
                <a:latin typeface="Verdana" panose="020B0604030504040204" pitchFamily="34" charset="0"/>
              </a:rPr>
              <a:t>; hence a </a:t>
            </a:r>
            <a:r>
              <a:rPr lang="en-US" sz="2000" b="0" i="1" u="none" strike="noStrike" baseline="0" dirty="0">
                <a:solidFill>
                  <a:srgbClr val="FFFF00"/>
                </a:solidFill>
                <a:latin typeface="Verdana" panose="020B0604030504040204" pitchFamily="34" charset="0"/>
              </a:rPr>
              <a:t>yoke</a:t>
            </a:r>
            <a:r>
              <a:rPr lang="en-US" sz="2000" b="0" i="0" u="none" strike="noStrike" baseline="0" dirty="0">
                <a:solidFill>
                  <a:srgbClr val="FFFF00"/>
                </a:solidFill>
                <a:latin typeface="Verdana" panose="020B0604030504040204" pitchFamily="34" charset="0"/>
              </a:rPr>
              <a:t> (either literally or figuratively): - bands, heavy, staves, yoke.</a:t>
            </a:r>
          </a:p>
          <a:p>
            <a:pPr marR="0" algn="l" rtl="0"/>
            <a:r>
              <a:rPr lang="en-AU" sz="2400" b="1" i="0" u="none" strike="noStrike" baseline="0" dirty="0">
                <a:solidFill>
                  <a:srgbClr val="00B0F0"/>
                </a:solidFill>
                <a:latin typeface="Verdana" panose="020B0604030504040204" pitchFamily="34" charset="0"/>
              </a:rPr>
              <a:t>Total KJV occurrences: 12</a:t>
            </a:r>
            <a:endParaRPr lang="en-US" sz="3600" dirty="0">
              <a:solidFill>
                <a:srgbClr val="00B0F0"/>
              </a:solidFill>
            </a:endParaRPr>
          </a:p>
        </p:txBody>
      </p:sp>
      <p:sp>
        <p:nvSpPr>
          <p:cNvPr id="6" name="TextBox 5">
            <a:extLst>
              <a:ext uri="{FF2B5EF4-FFF2-40B4-BE49-F238E27FC236}">
                <a16:creationId xmlns:a16="http://schemas.microsoft.com/office/drawing/2014/main" id="{397C6ED5-D85B-79B0-D06B-0C35C04E15E7}"/>
              </a:ext>
            </a:extLst>
          </p:cNvPr>
          <p:cNvSpPr txBox="1"/>
          <p:nvPr/>
        </p:nvSpPr>
        <p:spPr>
          <a:xfrm>
            <a:off x="10120228" y="1182216"/>
            <a:ext cx="1645920" cy="584775"/>
          </a:xfrm>
          <a:prstGeom prst="rect">
            <a:avLst/>
          </a:prstGeom>
          <a:noFill/>
        </p:spPr>
        <p:txBody>
          <a:bodyPr wrap="square" rtlCol="0">
            <a:spAutoFit/>
          </a:bodyPr>
          <a:lstStyle/>
          <a:p>
            <a:pPr algn="ctr"/>
            <a:r>
              <a:rPr lang="en-AU" sz="3200" b="1" dirty="0">
                <a:solidFill>
                  <a:srgbClr val="FFFF00"/>
                </a:solidFill>
                <a:effectLst>
                  <a:outerShdw blurRad="38100" dist="38100" dir="2700000" algn="tl">
                    <a:srgbClr val="000000">
                      <a:alpha val="43137"/>
                    </a:srgbClr>
                  </a:outerShdw>
                </a:effectLst>
                <a:latin typeface="Amasis MT Pro" panose="02040504050005020304" pitchFamily="18" charset="0"/>
              </a:rPr>
              <a:t>YOKE</a:t>
            </a:r>
            <a:endParaRPr lang="en-US" sz="2400" b="1" dirty="0">
              <a:solidFill>
                <a:srgbClr val="FFFF00"/>
              </a:solidFill>
              <a:effectLst>
                <a:outerShdw blurRad="38100" dist="38100" dir="2700000" algn="tl">
                  <a:srgbClr val="000000">
                    <a:alpha val="43137"/>
                  </a:srgbClr>
                </a:outerShdw>
              </a:effectLst>
              <a:latin typeface="Amasis MT Pro" panose="02040504050005020304" pitchFamily="18" charset="0"/>
            </a:endParaRPr>
          </a:p>
        </p:txBody>
      </p:sp>
      <p:cxnSp>
        <p:nvCxnSpPr>
          <p:cNvPr id="8" name="Straight Arrow Connector 7">
            <a:extLst>
              <a:ext uri="{FF2B5EF4-FFF2-40B4-BE49-F238E27FC236}">
                <a16:creationId xmlns:a16="http://schemas.microsoft.com/office/drawing/2014/main" id="{C17BB042-3253-0ED4-C2CF-98FACACC8AB1}"/>
              </a:ext>
            </a:extLst>
          </p:cNvPr>
          <p:cNvCxnSpPr>
            <a:cxnSpLocks/>
            <a:stCxn id="6" idx="2"/>
          </p:cNvCxnSpPr>
          <p:nvPr/>
        </p:nvCxnSpPr>
        <p:spPr>
          <a:xfrm flipH="1">
            <a:off x="9936480" y="1766991"/>
            <a:ext cx="1006708" cy="39591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76B4DFF-F394-C100-F83E-AF3025B8CD8F}"/>
              </a:ext>
            </a:extLst>
          </p:cNvPr>
          <p:cNvSpPr txBox="1"/>
          <p:nvPr/>
        </p:nvSpPr>
        <p:spPr>
          <a:xfrm>
            <a:off x="5108448" y="4563179"/>
            <a:ext cx="2743200" cy="1077218"/>
          </a:xfrm>
          <a:prstGeom prst="rect">
            <a:avLst/>
          </a:prstGeom>
          <a:noFill/>
        </p:spPr>
        <p:txBody>
          <a:bodyPr wrap="square" rtlCol="0">
            <a:spAutoFit/>
          </a:bodyPr>
          <a:lstStyle/>
          <a:p>
            <a:pPr algn="ctr"/>
            <a:r>
              <a:rPr lang="en-AU" sz="3200" b="1" dirty="0">
                <a:solidFill>
                  <a:srgbClr val="FFFF00"/>
                </a:solidFill>
                <a:effectLst>
                  <a:outerShdw blurRad="38100" dist="38100" dir="2700000" algn="tl">
                    <a:srgbClr val="000000">
                      <a:alpha val="43137"/>
                    </a:srgbClr>
                  </a:outerShdw>
                </a:effectLst>
                <a:latin typeface="Amasis MT Pro" panose="02040504050005020304" pitchFamily="18" charset="0"/>
              </a:rPr>
              <a:t>POLE</a:t>
            </a:r>
            <a:br>
              <a:rPr lang="en-AU" sz="3200" b="1" dirty="0">
                <a:solidFill>
                  <a:srgbClr val="FFFF00"/>
                </a:solidFill>
                <a:effectLst>
                  <a:outerShdw blurRad="38100" dist="38100" dir="2700000" algn="tl">
                    <a:srgbClr val="000000">
                      <a:alpha val="43137"/>
                    </a:srgbClr>
                  </a:outerShdw>
                </a:effectLst>
                <a:latin typeface="Amasis MT Pro" panose="02040504050005020304" pitchFamily="18" charset="0"/>
              </a:rPr>
            </a:br>
            <a:r>
              <a:rPr lang="en-AU" sz="3200" b="1" dirty="0">
                <a:solidFill>
                  <a:srgbClr val="FFFF00"/>
                </a:solidFill>
                <a:effectLst>
                  <a:outerShdw blurRad="38100" dist="38100" dir="2700000" algn="tl">
                    <a:srgbClr val="000000">
                      <a:alpha val="43137"/>
                    </a:srgbClr>
                  </a:outerShdw>
                </a:effectLst>
                <a:latin typeface="Amasis MT Pro" panose="02040504050005020304" pitchFamily="18" charset="0"/>
              </a:rPr>
              <a:t>Heb. </a:t>
            </a:r>
            <a:r>
              <a:rPr lang="en-AU" sz="3200" b="1" i="1" dirty="0" err="1">
                <a:solidFill>
                  <a:srgbClr val="FFFF00"/>
                </a:solidFill>
                <a:effectLst>
                  <a:outerShdw blurRad="38100" dist="38100" dir="2700000" algn="tl">
                    <a:srgbClr val="000000">
                      <a:alpha val="43137"/>
                    </a:srgbClr>
                  </a:outerShdw>
                </a:effectLst>
                <a:latin typeface="Amasis MT Pro" panose="02040504050005020304" pitchFamily="18" charset="0"/>
              </a:rPr>
              <a:t>motah</a:t>
            </a:r>
            <a:endParaRPr lang="en-US" sz="2400" b="1" i="1" dirty="0">
              <a:solidFill>
                <a:srgbClr val="FFFF00"/>
              </a:solidFill>
              <a:effectLst>
                <a:outerShdw blurRad="38100" dist="38100" dir="2700000" algn="tl">
                  <a:srgbClr val="000000">
                    <a:alpha val="43137"/>
                  </a:srgbClr>
                </a:outerShdw>
              </a:effectLst>
              <a:latin typeface="Amasis MT Pro" panose="02040504050005020304" pitchFamily="18" charset="0"/>
            </a:endParaRPr>
          </a:p>
        </p:txBody>
      </p:sp>
      <p:cxnSp>
        <p:nvCxnSpPr>
          <p:cNvPr id="10" name="Straight Arrow Connector 9">
            <a:extLst>
              <a:ext uri="{FF2B5EF4-FFF2-40B4-BE49-F238E27FC236}">
                <a16:creationId xmlns:a16="http://schemas.microsoft.com/office/drawing/2014/main" id="{FBEBF99E-C740-85BE-C9E8-AEB119CF4C6E}"/>
              </a:ext>
            </a:extLst>
          </p:cNvPr>
          <p:cNvCxnSpPr>
            <a:cxnSpLocks/>
          </p:cNvCxnSpPr>
          <p:nvPr/>
        </p:nvCxnSpPr>
        <p:spPr>
          <a:xfrm flipH="1" flipV="1">
            <a:off x="5640324" y="3568766"/>
            <a:ext cx="784860" cy="110519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A078FA0-84C2-4E22-1C58-94F7558CD3AA}"/>
              </a:ext>
            </a:extLst>
          </p:cNvPr>
          <p:cNvSpPr>
            <a:spLocks noGrp="1"/>
          </p:cNvSpPr>
          <p:nvPr>
            <p:ph type="sldNum" sz="quarter" idx="12"/>
          </p:nvPr>
        </p:nvSpPr>
        <p:spPr/>
        <p:txBody>
          <a:bodyPr/>
          <a:lstStyle/>
          <a:p>
            <a:fld id="{1E19650A-101D-4E33-A657-423DBDED8C82}" type="slidenum">
              <a:rPr lang="en-US" smtClean="0"/>
              <a:t>39</a:t>
            </a:fld>
            <a:endParaRPr lang="en-US"/>
          </a:p>
        </p:txBody>
      </p:sp>
    </p:spTree>
    <p:extLst>
      <p:ext uri="{BB962C8B-B14F-4D97-AF65-F5344CB8AC3E}">
        <p14:creationId xmlns:p14="http://schemas.microsoft.com/office/powerpoint/2010/main" val="4276779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3B4658-138E-5BCA-5867-752A4B903491}"/>
              </a:ext>
            </a:extLst>
          </p:cNvPr>
          <p:cNvPicPr>
            <a:picLocks noChangeAspect="1"/>
          </p:cNvPicPr>
          <p:nvPr/>
        </p:nvPicPr>
        <p:blipFill rotWithShape="1">
          <a:blip r:embed="rId2"/>
          <a:srcRect t="2724" r="8453"/>
          <a:stretch/>
        </p:blipFill>
        <p:spPr>
          <a:xfrm>
            <a:off x="4340352" y="0"/>
            <a:ext cx="7790688" cy="6855714"/>
          </a:xfrm>
          <a:prstGeom prst="rect">
            <a:avLst/>
          </a:prstGeom>
          <a:effectLst>
            <a:softEdge rad="317500"/>
          </a:effectLst>
        </p:spPr>
      </p:pic>
      <p:sp>
        <p:nvSpPr>
          <p:cNvPr id="2" name="Title 1">
            <a:extLst>
              <a:ext uri="{FF2B5EF4-FFF2-40B4-BE49-F238E27FC236}">
                <a16:creationId xmlns:a16="http://schemas.microsoft.com/office/drawing/2014/main" id="{E17AE0EC-DBDC-FAD5-0DDF-BB4B5A5B9F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4A9906F-0AB8-2391-00BE-4B0D1B67E2DE}"/>
              </a:ext>
            </a:extLst>
          </p:cNvPr>
          <p:cNvSpPr>
            <a:spLocks noGrp="1"/>
          </p:cNvSpPr>
          <p:nvPr>
            <p:ph idx="1"/>
          </p:nvPr>
        </p:nvSpPr>
        <p:spPr/>
        <p:txBody>
          <a:bodyPr/>
          <a:lstStyle/>
          <a:p>
            <a:endParaRPr lang="en-US" dirty="0"/>
          </a:p>
        </p:txBody>
      </p:sp>
      <p:sp>
        <p:nvSpPr>
          <p:cNvPr id="5" name="TextBox 4">
            <a:extLst>
              <a:ext uri="{FF2B5EF4-FFF2-40B4-BE49-F238E27FC236}">
                <a16:creationId xmlns:a16="http://schemas.microsoft.com/office/drawing/2014/main" id="{C5FC0C22-A000-6874-1581-7AC45CFCDD76}"/>
              </a:ext>
            </a:extLst>
          </p:cNvPr>
          <p:cNvSpPr txBox="1"/>
          <p:nvPr/>
        </p:nvSpPr>
        <p:spPr>
          <a:xfrm>
            <a:off x="60960" y="27432"/>
            <a:ext cx="9436608" cy="669459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1Ch. 15:</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25  So David, and </a:t>
            </a:r>
            <a:r>
              <a:rPr kumimoji="0" lang="en-US" b="1" i="1" u="sng" strike="noStrike" kern="1200" cap="none" spc="0" normalizeH="0" baseline="0" noProof="0" dirty="0">
                <a:ln>
                  <a:noFill/>
                </a:ln>
                <a:solidFill>
                  <a:srgbClr val="00B0F0"/>
                </a:solidFill>
                <a:effectLst/>
                <a:uLnTx/>
                <a:uFillTx/>
                <a:latin typeface="Verdana" panose="020B0604030504040204" pitchFamily="34" charset="0"/>
                <a:ea typeface="+mn-ea"/>
                <a:cs typeface="+mn-cs"/>
              </a:rPr>
              <a:t>the elders of Israel, and the captains over thousands</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went to </a:t>
            </a:r>
            <a:r>
              <a:rPr kumimoji="0" lang="en-US" b="1" i="0" u="sng" strike="noStrike" kern="1200" cap="none" spc="0" normalizeH="0" baseline="0" noProof="0" dirty="0">
                <a:ln>
                  <a:noFill/>
                </a:ln>
                <a:solidFill>
                  <a:srgbClr val="00FFCC"/>
                </a:solidFill>
                <a:effectLst/>
                <a:uLnTx/>
                <a:uFillTx/>
                <a:latin typeface="Verdana" panose="020B0604030504040204" pitchFamily="34" charset="0"/>
                <a:ea typeface="+mn-ea"/>
                <a:cs typeface="+mn-cs"/>
              </a:rPr>
              <a:t>bring up the ark of the covenant of the LORD </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out of the house of </a:t>
            </a:r>
            <a:r>
              <a:rPr kumimoji="0" lang="en-US"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Obededom</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with joy.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26</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it came to pass, when God helped the Levites that bare the ark of the covenant of the LORD</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that they offered seven bullocks and seven rams.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27</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b="1" i="0" u="sng" strike="noStrike" kern="1200" cap="none" spc="0" normalizeH="0" baseline="0" noProof="0" dirty="0">
                <a:ln>
                  <a:noFill/>
                </a:ln>
                <a:solidFill>
                  <a:srgbClr val="00FFCC"/>
                </a:solidFill>
                <a:effectLst/>
                <a:uLnTx/>
                <a:uFillTx/>
                <a:latin typeface="Verdana" panose="020B0604030504040204" pitchFamily="34" charset="0"/>
                <a:ea typeface="+mn-ea"/>
                <a:cs typeface="+mn-cs"/>
              </a:rPr>
              <a:t>David </a:t>
            </a:r>
            <a:r>
              <a:rPr kumimoji="0" lang="en-US" b="1" i="1" u="sng" strike="noStrike" kern="1200" cap="none" spc="0" normalizeH="0" baseline="0" noProof="0" dirty="0">
                <a:ln>
                  <a:noFill/>
                </a:ln>
                <a:solidFill>
                  <a:srgbClr val="00FFCC"/>
                </a:solidFill>
                <a:effectLst/>
                <a:uLnTx/>
                <a:uFillTx/>
                <a:latin typeface="Verdana" panose="020B0604030504040204" pitchFamily="34" charset="0"/>
                <a:ea typeface="+mn-ea"/>
                <a:cs typeface="+mn-cs"/>
              </a:rPr>
              <a:t>was</a:t>
            </a:r>
            <a:r>
              <a:rPr kumimoji="0" lang="en-US" b="1" i="0" u="sng" strike="noStrike" kern="1200" cap="none" spc="0" normalizeH="0" baseline="0" noProof="0" dirty="0">
                <a:ln>
                  <a:noFill/>
                </a:ln>
                <a:solidFill>
                  <a:srgbClr val="00FFCC"/>
                </a:solidFill>
                <a:effectLst/>
                <a:uLnTx/>
                <a:uFillTx/>
                <a:latin typeface="Verdana" panose="020B0604030504040204" pitchFamily="34" charset="0"/>
                <a:ea typeface="+mn-ea"/>
                <a:cs typeface="+mn-cs"/>
              </a:rPr>
              <a:t> clothed with a robe of fine linen</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all the Levites that bare the ark</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the </a:t>
            </a:r>
            <a:r>
              <a:rPr kumimoji="0" lang="en-US"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singers</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a:t>
            </a:r>
            <a:r>
              <a:rPr kumimoji="0" lang="en-US" b="0" i="0" u="none" strike="noStrike" kern="1200" cap="none" spc="0" normalizeH="0" baseline="0" noProof="0" dirty="0" err="1">
                <a:ln>
                  <a:noFill/>
                </a:ln>
                <a:solidFill>
                  <a:prstClr val="white"/>
                </a:solidFill>
                <a:effectLst/>
                <a:uLnTx/>
                <a:uFillTx/>
                <a:latin typeface="Verdana" panose="020B0604030504040204" pitchFamily="34" charset="0"/>
                <a:ea typeface="+mn-ea"/>
                <a:cs typeface="+mn-cs"/>
              </a:rPr>
              <a:t>Chenaniah</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FFFF00"/>
                </a:solidFill>
                <a:effectLst/>
                <a:uLnTx/>
                <a:uFillTx/>
                <a:latin typeface="Verdana" panose="020B0604030504040204" pitchFamily="34" charset="0"/>
                <a:ea typeface="+mn-ea"/>
                <a:cs typeface="+mn-cs"/>
              </a:rPr>
              <a:t>the master of the song with the singers</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David also </a:t>
            </a:r>
            <a:r>
              <a:rPr kumimoji="0" lang="en-US" b="1" i="1"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had</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 </a:t>
            </a:r>
            <a:r>
              <a:rPr kumimoji="0" lang="en-US" b="1" i="0" u="sng" strike="noStrike" kern="1200" cap="none" spc="0" normalizeH="0" baseline="0" noProof="0" dirty="0">
                <a:ln>
                  <a:noFill/>
                </a:ln>
                <a:solidFill>
                  <a:srgbClr val="66FF33"/>
                </a:solidFill>
                <a:effectLst/>
                <a:uLnTx/>
                <a:uFillTx/>
                <a:latin typeface="Verdana" panose="020B0604030504040204" pitchFamily="34" charset="0"/>
                <a:ea typeface="+mn-ea"/>
                <a:cs typeface="+mn-cs"/>
              </a:rPr>
              <a:t>upon him an ephod of linen.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28</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Thus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all Israel brought up the ark of the covenant of the LORD with </a:t>
            </a:r>
            <a:r>
              <a:rPr kumimoji="0" lang="en-US"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shouting</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and with </a:t>
            </a:r>
            <a:r>
              <a:rPr kumimoji="0" lang="en-US"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sound of the cornet</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and with</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trumpets</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and with</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cymbals</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making a</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r>
              <a:rPr kumimoji="0" lang="en-US" b="1" i="0" u="none" strike="noStrike" kern="1200" cap="none" spc="0" normalizeH="0" baseline="0" noProof="0" dirty="0">
                <a:ln>
                  <a:noFill/>
                </a:ln>
                <a:solidFill>
                  <a:srgbClr val="00FFCC"/>
                </a:solidFill>
                <a:effectLst/>
                <a:uLnTx/>
                <a:uFillTx/>
                <a:latin typeface="Verdana" panose="020B0604030504040204" pitchFamily="34" charset="0"/>
                <a:ea typeface="+mn-ea"/>
                <a:cs typeface="+mn-cs"/>
              </a:rPr>
              <a:t>noise with psalteries and harps</a:t>
            </a:r>
            <a:r>
              <a:rPr kumimoji="0" lang="en-US" b="1" i="0" u="none" strike="noStrike" kern="1200" cap="none" spc="0" normalizeH="0" baseline="0" noProof="0" dirty="0">
                <a:ln>
                  <a:noFill/>
                </a:ln>
                <a:solidFill>
                  <a:srgbClr val="FF00FF"/>
                </a:solidFill>
                <a:effectLst/>
                <a:uLnTx/>
                <a:uFillTx/>
                <a:latin typeface="Verdana" panose="020B060403050404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b="1"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29</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And it came to pass, </a:t>
            </a:r>
            <a:r>
              <a:rPr kumimoji="0" lang="en-US" b="0" i="1" u="none" strike="noStrike" kern="1200" cap="none" spc="0" normalizeH="0" baseline="0" noProof="0" dirty="0">
                <a:ln>
                  <a:noFill/>
                </a:ln>
                <a:solidFill>
                  <a:prstClr val="white"/>
                </a:solidFill>
                <a:effectLst/>
                <a:uLnTx/>
                <a:uFillTx/>
                <a:latin typeface="Verdana" panose="020B0604030504040204" pitchFamily="34" charset="0"/>
                <a:ea typeface="+mn-ea"/>
                <a:cs typeface="+mn-cs"/>
              </a:rPr>
              <a:t>as</a:t>
            </a:r>
            <a:r>
              <a:rPr kumimoji="0" lang="en-US" b="0" i="0" u="none" strike="noStrike" kern="1200" cap="none" spc="0" normalizeH="0" baseline="0" noProof="0" dirty="0">
                <a:ln>
                  <a:noFill/>
                </a:ln>
                <a:solidFill>
                  <a:prstClr val="white"/>
                </a:solidFill>
                <a:effectLst/>
                <a:uLnTx/>
                <a:uFillTx/>
                <a:latin typeface="Verdana" panose="020B0604030504040204" pitchFamily="34" charset="0"/>
                <a:ea typeface="+mn-ea"/>
                <a:cs typeface="+mn-cs"/>
              </a:rPr>
              <a:t> the ark of the covenant of the LORD came to the city of David, that </a:t>
            </a:r>
            <a:r>
              <a:rPr kumimoji="0" lang="en-US"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Michal the daughter of Saul looking out at a window saw king David dancing and playing: and she despised him in her heart. </a:t>
            </a:r>
            <a:endParaRPr kumimoji="0" lang="en-US" sz="2800" b="1"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AE939929-8507-6220-2D43-C9EFBF4CD04D}"/>
              </a:ext>
            </a:extLst>
          </p:cNvPr>
          <p:cNvCxnSpPr>
            <a:cxnSpLocks/>
          </p:cNvCxnSpPr>
          <p:nvPr/>
        </p:nvCxnSpPr>
        <p:spPr>
          <a:xfrm>
            <a:off x="8071104" y="576072"/>
            <a:ext cx="0" cy="5925312"/>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AFDD6B71-62AF-EA7E-0169-8E6628363D9D}"/>
              </a:ext>
            </a:extLst>
          </p:cNvPr>
          <p:cNvSpPr>
            <a:spLocks noGrp="1"/>
          </p:cNvSpPr>
          <p:nvPr>
            <p:ph type="sldNum" sz="quarter" idx="12"/>
          </p:nvPr>
        </p:nvSpPr>
        <p:spPr/>
        <p:txBody>
          <a:bodyPr/>
          <a:lstStyle/>
          <a:p>
            <a:fld id="{1E19650A-101D-4E33-A657-423DBDED8C82}" type="slidenum">
              <a:rPr lang="en-US" smtClean="0"/>
              <a:t>40</a:t>
            </a:fld>
            <a:endParaRPr lang="en-US"/>
          </a:p>
        </p:txBody>
      </p:sp>
      <p:sp>
        <p:nvSpPr>
          <p:cNvPr id="9" name="Rectangle 8">
            <a:extLst>
              <a:ext uri="{FF2B5EF4-FFF2-40B4-BE49-F238E27FC236}">
                <a16:creationId xmlns:a16="http://schemas.microsoft.com/office/drawing/2014/main" id="{EB0E43D0-08F0-BD55-BF45-13BA60CF1394}"/>
              </a:ext>
            </a:extLst>
          </p:cNvPr>
          <p:cNvSpPr/>
          <p:nvPr/>
        </p:nvSpPr>
        <p:spPr>
          <a:xfrm>
            <a:off x="109728" y="2551176"/>
            <a:ext cx="9278112" cy="1207008"/>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73764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EFDB-9202-CC16-E47C-5176089EEB0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38813E-1DC9-2EB1-DB9B-9AD2ECF1641B}"/>
              </a:ext>
            </a:extLst>
          </p:cNvPr>
          <p:cNvSpPr>
            <a:spLocks noGrp="1"/>
          </p:cNvSpPr>
          <p:nvPr>
            <p:ph idx="1"/>
          </p:nvPr>
        </p:nvSpPr>
        <p:spPr>
          <a:xfrm>
            <a:off x="170688" y="356616"/>
            <a:ext cx="11850624" cy="6035040"/>
          </a:xfrm>
        </p:spPr>
        <p:txBody>
          <a:bodyPr>
            <a:normAutofit fontScale="92500" lnSpcReduction="10000"/>
          </a:bodyPr>
          <a:lstStyle/>
          <a:p>
            <a:pPr marL="0" marR="0" indent="0" algn="l" rtl="0">
              <a:buNone/>
            </a:pPr>
            <a:r>
              <a:rPr lang="en-US" sz="2400" b="1" i="0" u="none" strike="noStrike" baseline="0" dirty="0">
                <a:solidFill>
                  <a:schemeClr val="bg1"/>
                </a:solidFill>
                <a:latin typeface="Verdana" panose="020B0604030504040204" pitchFamily="34" charset="0"/>
              </a:rPr>
              <a:t>Mat 11:28  </a:t>
            </a:r>
            <a:r>
              <a:rPr lang="en-US" sz="2400" b="0" i="0" u="none" strike="noStrike" baseline="0" dirty="0">
                <a:solidFill>
                  <a:schemeClr val="bg1"/>
                </a:solidFill>
                <a:latin typeface="Verdana" panose="020B0604030504040204" pitchFamily="34" charset="0"/>
              </a:rPr>
              <a:t>Come unto me, all </a:t>
            </a:r>
            <a:r>
              <a:rPr lang="en-US" sz="2400" b="0" i="1" u="none" strike="noStrike" baseline="0" dirty="0">
                <a:solidFill>
                  <a:schemeClr val="bg1"/>
                </a:solidFill>
                <a:latin typeface="Verdana" panose="020B0604030504040204" pitchFamily="34" charset="0"/>
              </a:rPr>
              <a:t>ye</a:t>
            </a:r>
            <a:r>
              <a:rPr lang="en-US" sz="2400" b="0" i="0" u="none" strike="noStrike" baseline="0" dirty="0">
                <a:solidFill>
                  <a:schemeClr val="bg1"/>
                </a:solidFill>
                <a:latin typeface="Verdana" panose="020B0604030504040204" pitchFamily="34" charset="0"/>
              </a:rPr>
              <a:t> that </a:t>
            </a:r>
            <a:r>
              <a:rPr lang="en-US" sz="2400" b="0" i="0" u="none" strike="noStrike" baseline="0" dirty="0" err="1">
                <a:solidFill>
                  <a:schemeClr val="bg1"/>
                </a:solidFill>
                <a:latin typeface="Verdana" panose="020B0604030504040204" pitchFamily="34" charset="0"/>
              </a:rPr>
              <a:t>labour</a:t>
            </a:r>
            <a:r>
              <a:rPr lang="en-US" sz="2400" b="0" i="0" u="none" strike="noStrike" baseline="0" dirty="0">
                <a:solidFill>
                  <a:schemeClr val="bg1"/>
                </a:solidFill>
                <a:latin typeface="Verdana" panose="020B0604030504040204" pitchFamily="34" charset="0"/>
              </a:rPr>
              <a:t> and are heavy laden, and I will give you rest. </a:t>
            </a:r>
          </a:p>
          <a:p>
            <a:pPr marL="0" marR="0" indent="0" algn="l" rtl="0">
              <a:buNone/>
            </a:pPr>
            <a:r>
              <a:rPr lang="en-US" sz="2400" b="1" i="0" u="none" strike="noStrike" baseline="0" dirty="0">
                <a:solidFill>
                  <a:schemeClr val="bg1"/>
                </a:solidFill>
                <a:latin typeface="Verdana" panose="020B0604030504040204" pitchFamily="34" charset="0"/>
              </a:rPr>
              <a:t>29</a:t>
            </a:r>
            <a:r>
              <a:rPr lang="en-US" sz="2400" b="0" i="0" u="none" strike="noStrike" baseline="0" dirty="0">
                <a:solidFill>
                  <a:schemeClr val="bg1"/>
                </a:solidFill>
                <a:latin typeface="Verdana" panose="020B0604030504040204" pitchFamily="34" charset="0"/>
              </a:rPr>
              <a:t>  </a:t>
            </a:r>
            <a:r>
              <a:rPr lang="en-US" sz="2400" b="1" i="0" u="none" strike="noStrike" baseline="0" dirty="0">
                <a:solidFill>
                  <a:srgbClr val="FFC000"/>
                </a:solidFill>
                <a:latin typeface="Verdana" panose="020B0604030504040204" pitchFamily="34" charset="0"/>
              </a:rPr>
              <a:t>Take my yoke upon you, and learn of me</a:t>
            </a:r>
            <a:r>
              <a:rPr lang="en-US" sz="2400" b="0" i="0" u="none" strike="noStrike" baseline="0" dirty="0">
                <a:solidFill>
                  <a:schemeClr val="bg1"/>
                </a:solidFill>
                <a:latin typeface="Verdana" panose="020B0604030504040204" pitchFamily="34" charset="0"/>
              </a:rPr>
              <a:t>; for </a:t>
            </a:r>
            <a:r>
              <a:rPr lang="en-US" sz="2400" b="1" i="0" u="none" strike="noStrike" baseline="0" dirty="0">
                <a:solidFill>
                  <a:srgbClr val="00B0F0"/>
                </a:solidFill>
                <a:latin typeface="Verdana" panose="020B0604030504040204" pitchFamily="34" charset="0"/>
              </a:rPr>
              <a:t>I am meek and lowly in heart</a:t>
            </a:r>
            <a:r>
              <a:rPr lang="en-US" sz="2400" b="0" i="0" u="none" strike="noStrike" baseline="0" dirty="0">
                <a:solidFill>
                  <a:schemeClr val="bg1"/>
                </a:solidFill>
                <a:latin typeface="Verdana" panose="020B0604030504040204" pitchFamily="34" charset="0"/>
              </a:rPr>
              <a:t>: and ye shall find rest unto your souls. </a:t>
            </a:r>
          </a:p>
          <a:p>
            <a:pPr marL="0" marR="0" indent="0" algn="l" rtl="0">
              <a:buNone/>
            </a:pPr>
            <a:r>
              <a:rPr lang="en-US" sz="2400" b="1" i="0" u="none" strike="noStrike" baseline="0" dirty="0">
                <a:solidFill>
                  <a:schemeClr val="bg1"/>
                </a:solidFill>
                <a:latin typeface="Verdana" panose="020B0604030504040204" pitchFamily="34" charset="0"/>
              </a:rPr>
              <a:t>30</a:t>
            </a:r>
            <a:r>
              <a:rPr lang="en-US" sz="2400" b="0" i="0" u="none" strike="noStrike" baseline="0" dirty="0">
                <a:solidFill>
                  <a:schemeClr val="bg1"/>
                </a:solidFill>
                <a:latin typeface="Verdana" panose="020B0604030504040204" pitchFamily="34" charset="0"/>
              </a:rPr>
              <a:t>  </a:t>
            </a:r>
            <a:r>
              <a:rPr lang="en-US" sz="2400" b="1" i="0" u="none" strike="noStrike" baseline="0" dirty="0">
                <a:solidFill>
                  <a:srgbClr val="FFFF00"/>
                </a:solidFill>
                <a:latin typeface="Verdana" panose="020B0604030504040204" pitchFamily="34" charset="0"/>
              </a:rPr>
              <a:t>For my yoke </a:t>
            </a:r>
            <a:r>
              <a:rPr lang="en-US" sz="2400" b="1" i="1" u="none" strike="noStrike" baseline="0" dirty="0">
                <a:solidFill>
                  <a:srgbClr val="FFFF00"/>
                </a:solidFill>
                <a:latin typeface="Verdana" panose="020B0604030504040204" pitchFamily="34" charset="0"/>
              </a:rPr>
              <a:t>is</a:t>
            </a:r>
            <a:r>
              <a:rPr lang="en-US" sz="2400" b="1" i="0" u="none" strike="noStrike" baseline="0" dirty="0">
                <a:solidFill>
                  <a:srgbClr val="FFFF00"/>
                </a:solidFill>
                <a:latin typeface="Verdana" panose="020B0604030504040204" pitchFamily="34" charset="0"/>
              </a:rPr>
              <a:t> easy, and my burden is light</a:t>
            </a:r>
            <a:r>
              <a:rPr lang="en-US" sz="2400" b="0" i="0" u="none" strike="noStrike" baseline="0" dirty="0">
                <a:solidFill>
                  <a:schemeClr val="bg1"/>
                </a:solidFill>
                <a:latin typeface="Verdana" panose="020B0604030504040204" pitchFamily="34" charset="0"/>
              </a:rPr>
              <a:t>.</a:t>
            </a:r>
          </a:p>
          <a:p>
            <a:pPr marL="0" marR="0" indent="0" algn="l" rtl="0">
              <a:buNone/>
            </a:pPr>
            <a:endParaRPr lang="en-US" sz="2400" b="0" i="0" u="none" strike="noStrike" baseline="0" dirty="0">
              <a:solidFill>
                <a:schemeClr val="bg1"/>
              </a:solidFill>
              <a:latin typeface="Verdana" panose="020B0604030504040204" pitchFamily="34" charset="0"/>
            </a:endParaRPr>
          </a:p>
          <a:p>
            <a:pPr marL="0" marR="0" indent="0" algn="l" rtl="0">
              <a:buNone/>
            </a:pPr>
            <a:r>
              <a:rPr lang="en-US" sz="2400" b="1" i="0" u="none" strike="noStrike" baseline="0" dirty="0">
                <a:solidFill>
                  <a:schemeClr val="bg1"/>
                </a:solidFill>
                <a:latin typeface="Verdana" panose="020B0604030504040204" pitchFamily="34" charset="0"/>
              </a:rPr>
              <a:t>2 Co 6:14</a:t>
            </a:r>
            <a:r>
              <a:rPr lang="en-US" sz="2400" b="0" i="0" u="none" strike="noStrike" baseline="0" dirty="0">
                <a:solidFill>
                  <a:schemeClr val="bg1"/>
                </a:solidFill>
                <a:latin typeface="Verdana" panose="020B0604030504040204" pitchFamily="34" charset="0"/>
              </a:rPr>
              <a:t>  </a:t>
            </a:r>
            <a:r>
              <a:rPr lang="en-US" sz="2400" b="1" i="0" u="none" strike="noStrike" baseline="0" dirty="0">
                <a:solidFill>
                  <a:srgbClr val="FFC000"/>
                </a:solidFill>
                <a:latin typeface="Verdana" panose="020B0604030504040204" pitchFamily="34" charset="0"/>
              </a:rPr>
              <a:t>Be ye not unequally yoked together with unbelievers</a:t>
            </a:r>
            <a:r>
              <a:rPr lang="en-US" sz="2400" b="0" i="0" u="none" strike="noStrike" baseline="0" dirty="0">
                <a:solidFill>
                  <a:schemeClr val="bg1"/>
                </a:solidFill>
                <a:latin typeface="Verdana" panose="020B0604030504040204" pitchFamily="34" charset="0"/>
              </a:rPr>
              <a:t>: for what fellowship hath righteousness with unrighteousness? and what communion hath light with darkness? </a:t>
            </a:r>
          </a:p>
          <a:p>
            <a:pPr marL="0" marR="0" indent="0" algn="l" rtl="0">
              <a:buNone/>
            </a:pPr>
            <a:r>
              <a:rPr lang="en-US" sz="2400" b="0" i="0" u="none" strike="noStrike" baseline="0" dirty="0">
                <a:solidFill>
                  <a:schemeClr val="bg1"/>
                </a:solidFill>
                <a:latin typeface="Verdana" panose="020B0604030504040204" pitchFamily="34" charset="0"/>
              </a:rPr>
              <a:t>15  And what concord hath Christ with Belial? or what part hath he that believeth with an infidel? </a:t>
            </a:r>
          </a:p>
          <a:p>
            <a:pPr marL="0" marR="0" indent="0" algn="l" rtl="0">
              <a:buNone/>
            </a:pPr>
            <a:r>
              <a:rPr lang="en-US" sz="2400" b="1" i="0" u="none" strike="noStrike" baseline="0" dirty="0">
                <a:solidFill>
                  <a:schemeClr val="bg1"/>
                </a:solidFill>
                <a:latin typeface="Verdana" panose="020B0604030504040204" pitchFamily="34" charset="0"/>
              </a:rPr>
              <a:t>16</a:t>
            </a:r>
            <a:r>
              <a:rPr lang="en-US" sz="2400" b="0" i="0" u="none" strike="noStrike" baseline="0" dirty="0">
                <a:solidFill>
                  <a:schemeClr val="bg1"/>
                </a:solidFill>
                <a:latin typeface="Verdana" panose="020B0604030504040204" pitchFamily="34" charset="0"/>
              </a:rPr>
              <a:t>  And what agreement hath the temple of God with idols? </a:t>
            </a:r>
            <a:r>
              <a:rPr lang="en-US" sz="2400" b="1" i="0" u="none" strike="noStrike" baseline="0" dirty="0">
                <a:solidFill>
                  <a:srgbClr val="FFFF00"/>
                </a:solidFill>
                <a:latin typeface="Verdana" panose="020B0604030504040204" pitchFamily="34" charset="0"/>
              </a:rPr>
              <a:t>for ye are the temple of the living God</a:t>
            </a:r>
            <a:r>
              <a:rPr lang="en-US" sz="2400" b="0" i="0" u="none" strike="noStrike" baseline="0" dirty="0">
                <a:solidFill>
                  <a:schemeClr val="bg1"/>
                </a:solidFill>
                <a:latin typeface="Verdana" panose="020B0604030504040204" pitchFamily="34" charset="0"/>
              </a:rPr>
              <a:t>; as God hath said, I will dwell in them, and walk in </a:t>
            </a:r>
            <a:r>
              <a:rPr lang="en-US" sz="2400" b="0" i="1" u="none" strike="noStrike" baseline="0" dirty="0">
                <a:solidFill>
                  <a:schemeClr val="bg1"/>
                </a:solidFill>
                <a:latin typeface="Verdana" panose="020B0604030504040204" pitchFamily="34" charset="0"/>
              </a:rPr>
              <a:t>them;</a:t>
            </a:r>
            <a:r>
              <a:rPr lang="en-US" sz="2400" b="0" i="0" u="none" strike="noStrike" baseline="0" dirty="0">
                <a:solidFill>
                  <a:schemeClr val="bg1"/>
                </a:solidFill>
                <a:latin typeface="Verdana" panose="020B0604030504040204" pitchFamily="34" charset="0"/>
              </a:rPr>
              <a:t> and I will be their God, and they shall be my people. </a:t>
            </a:r>
          </a:p>
          <a:p>
            <a:pPr marL="0" marR="0" indent="0" algn="l" rtl="0">
              <a:buNone/>
            </a:pPr>
            <a:r>
              <a:rPr lang="en-US" sz="2400" b="0" i="0" u="none" strike="noStrike" baseline="0" dirty="0">
                <a:solidFill>
                  <a:schemeClr val="bg1"/>
                </a:solidFill>
                <a:latin typeface="Verdana" panose="020B0604030504040204" pitchFamily="34" charset="0"/>
              </a:rPr>
              <a:t>17  Wherefore come out from among them, and </a:t>
            </a:r>
            <a:r>
              <a:rPr lang="en-US" sz="2400" b="1" i="0" u="none" strike="noStrike" baseline="0" dirty="0">
                <a:solidFill>
                  <a:srgbClr val="FF9933"/>
                </a:solidFill>
                <a:latin typeface="Verdana" panose="020B0604030504040204" pitchFamily="34" charset="0"/>
              </a:rPr>
              <a:t>be ye separate</a:t>
            </a:r>
            <a:r>
              <a:rPr lang="en-US" sz="2400" b="0" i="0" u="none" strike="noStrike" baseline="0" dirty="0">
                <a:solidFill>
                  <a:schemeClr val="bg1"/>
                </a:solidFill>
                <a:latin typeface="Verdana" panose="020B0604030504040204" pitchFamily="34" charset="0"/>
              </a:rPr>
              <a:t>, saith the Lord, and touch not the unclean </a:t>
            </a:r>
            <a:r>
              <a:rPr lang="en-US" sz="2400" b="0" i="1" u="none" strike="noStrike" baseline="0" dirty="0">
                <a:solidFill>
                  <a:schemeClr val="bg1"/>
                </a:solidFill>
                <a:latin typeface="Verdana" panose="020B0604030504040204" pitchFamily="34" charset="0"/>
              </a:rPr>
              <a:t>thing;</a:t>
            </a:r>
            <a:r>
              <a:rPr lang="en-US" sz="2400" b="0" i="0" u="none" strike="noStrike" baseline="0" dirty="0">
                <a:solidFill>
                  <a:schemeClr val="bg1"/>
                </a:solidFill>
                <a:latin typeface="Verdana" panose="020B0604030504040204" pitchFamily="34" charset="0"/>
              </a:rPr>
              <a:t> and I will receive you, </a:t>
            </a:r>
          </a:p>
          <a:p>
            <a:pPr marL="0" marR="0" indent="0" algn="l" rtl="0">
              <a:buNone/>
            </a:pPr>
            <a:r>
              <a:rPr lang="en-US" sz="2400" b="0" i="0" u="none" strike="noStrike" baseline="0" dirty="0">
                <a:solidFill>
                  <a:schemeClr val="bg1"/>
                </a:solidFill>
                <a:latin typeface="Verdana" panose="020B0604030504040204" pitchFamily="34" charset="0"/>
              </a:rPr>
              <a:t>18  And </a:t>
            </a:r>
            <a:r>
              <a:rPr lang="en-US" sz="2400" b="1" i="0" u="none" strike="noStrike" baseline="0" dirty="0">
                <a:solidFill>
                  <a:srgbClr val="00CCFF"/>
                </a:solidFill>
                <a:latin typeface="Verdana" panose="020B0604030504040204" pitchFamily="34" charset="0"/>
              </a:rPr>
              <a:t>will be a Father unto you, and ye shall be my sons and daughters, saith the Lord Almighty</a:t>
            </a:r>
            <a:r>
              <a:rPr lang="en-US" sz="2400" b="0" i="0" u="none" strike="noStrike" baseline="0" dirty="0">
                <a:solidFill>
                  <a:schemeClr val="bg1"/>
                </a:solidFill>
                <a:latin typeface="Verdana" panose="020B0604030504040204" pitchFamily="34" charset="0"/>
              </a:rPr>
              <a:t>.</a:t>
            </a:r>
            <a:endParaRPr lang="en-US" sz="6000" dirty="0">
              <a:solidFill>
                <a:schemeClr val="bg1"/>
              </a:solidFill>
            </a:endParaRPr>
          </a:p>
        </p:txBody>
      </p:sp>
      <p:sp>
        <p:nvSpPr>
          <p:cNvPr id="4" name="Slide Number Placeholder 3">
            <a:extLst>
              <a:ext uri="{FF2B5EF4-FFF2-40B4-BE49-F238E27FC236}">
                <a16:creationId xmlns:a16="http://schemas.microsoft.com/office/drawing/2014/main" id="{C984F0AC-AC6D-D78F-DCC3-77A5136B1EA3}"/>
              </a:ext>
            </a:extLst>
          </p:cNvPr>
          <p:cNvSpPr>
            <a:spLocks noGrp="1"/>
          </p:cNvSpPr>
          <p:nvPr>
            <p:ph type="sldNum" sz="quarter" idx="12"/>
          </p:nvPr>
        </p:nvSpPr>
        <p:spPr/>
        <p:txBody>
          <a:bodyPr/>
          <a:lstStyle/>
          <a:p>
            <a:fld id="{1E19650A-101D-4E33-A657-423DBDED8C82}" type="slidenum">
              <a:rPr lang="en-US" smtClean="0"/>
              <a:t>41</a:t>
            </a:fld>
            <a:endParaRPr lang="en-US"/>
          </a:p>
        </p:txBody>
      </p:sp>
    </p:spTree>
    <p:extLst>
      <p:ext uri="{BB962C8B-B14F-4D97-AF65-F5344CB8AC3E}">
        <p14:creationId xmlns:p14="http://schemas.microsoft.com/office/powerpoint/2010/main" val="230139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ofPrayer.jpg">
            <a:extLst>
              <a:ext uri="{FF2B5EF4-FFF2-40B4-BE49-F238E27FC236}">
                <a16:creationId xmlns:a16="http://schemas.microsoft.com/office/drawing/2014/main" id="{122DE825-DD0C-8DC1-3684-3EE02F5FD215}"/>
              </a:ext>
            </a:extLst>
          </p:cNvPr>
          <p:cNvPicPr>
            <a:picLocks noChangeAspect="1"/>
          </p:cNvPicPr>
          <p:nvPr/>
        </p:nvPicPr>
        <p:blipFill>
          <a:blip r:embed="rId2" cstate="print"/>
          <a:srcRect t="25254"/>
          <a:stretch>
            <a:fillRect/>
          </a:stretch>
        </p:blipFill>
        <p:spPr>
          <a:xfrm>
            <a:off x="-15339" y="-33233"/>
            <a:ext cx="12207339" cy="6843347"/>
          </a:xfrm>
          <a:prstGeom prst="rect">
            <a:avLst/>
          </a:prstGeom>
        </p:spPr>
      </p:pic>
      <p:sp>
        <p:nvSpPr>
          <p:cNvPr id="2" name="Title 1">
            <a:extLst>
              <a:ext uri="{FF2B5EF4-FFF2-40B4-BE49-F238E27FC236}">
                <a16:creationId xmlns:a16="http://schemas.microsoft.com/office/drawing/2014/main" id="{6C2D2353-CD15-9855-EF71-94A7F920800C}"/>
              </a:ext>
            </a:extLst>
          </p:cNvPr>
          <p:cNvSpPr>
            <a:spLocks noGrp="1"/>
          </p:cNvSpPr>
          <p:nvPr>
            <p:ph type="title"/>
          </p:nvPr>
        </p:nvSpPr>
        <p:spPr>
          <a:xfrm>
            <a:off x="838200" y="795528"/>
            <a:ext cx="10515600" cy="1325563"/>
          </a:xfrm>
        </p:spPr>
        <p:txBody>
          <a:bodyPr>
            <a:normAutofit fontScale="90000"/>
          </a:bodyPr>
          <a:lstStyle/>
          <a:p>
            <a:pPr algn="ctr"/>
            <a:r>
              <a:rPr lang="en-AU" b="1" dirty="0">
                <a:solidFill>
                  <a:srgbClr val="FFC000"/>
                </a:solidFill>
                <a:effectLst>
                  <a:outerShdw blurRad="50800" dist="38100" dir="13500000" algn="br" rotWithShape="0">
                    <a:prstClr val="black">
                      <a:alpha val="40000"/>
                    </a:prstClr>
                  </a:outerShdw>
                </a:effectLst>
                <a:latin typeface="Amasis MT Pro Black" panose="02040A04050005020304" pitchFamily="18" charset="0"/>
              </a:rPr>
              <a:t>“Why Does the Great, Brass Altar Replace the Golden Ark of the Covenant in the Heart of the House of Prayer For All Nations in the Kingdom?</a:t>
            </a:r>
            <a:endParaRPr lang="en-US" b="1" dirty="0">
              <a:solidFill>
                <a:srgbClr val="FFC000"/>
              </a:solidFill>
              <a:effectLst>
                <a:outerShdw blurRad="50800" dist="38100" dir="13500000" algn="br" rotWithShape="0">
                  <a:prstClr val="black">
                    <a:alpha val="40000"/>
                  </a:prstClr>
                </a:outerShdw>
              </a:effectLst>
              <a:latin typeface="Amasis MT Pro Black" panose="02040A04050005020304" pitchFamily="18" charset="0"/>
            </a:endParaRPr>
          </a:p>
        </p:txBody>
      </p:sp>
      <p:sp>
        <p:nvSpPr>
          <p:cNvPr id="3" name="Content Placeholder 2">
            <a:extLst>
              <a:ext uri="{FF2B5EF4-FFF2-40B4-BE49-F238E27FC236}">
                <a16:creationId xmlns:a16="http://schemas.microsoft.com/office/drawing/2014/main" id="{126E6BB1-24AC-4A66-B216-243B636BD1F2}"/>
              </a:ext>
            </a:extLst>
          </p:cNvPr>
          <p:cNvSpPr>
            <a:spLocks noGrp="1"/>
          </p:cNvSpPr>
          <p:nvPr>
            <p:ph idx="1"/>
          </p:nvPr>
        </p:nvSpPr>
        <p:spPr>
          <a:xfrm>
            <a:off x="838200" y="2660903"/>
            <a:ext cx="10515600" cy="3516059"/>
          </a:xfrm>
        </p:spPr>
        <p:txBody>
          <a:bodyPr/>
          <a:lstStyle/>
          <a:p>
            <a:pPr marL="0" indent="0">
              <a:buNone/>
            </a:pPr>
            <a:endParaRPr lang="en-US" dirty="0"/>
          </a:p>
        </p:txBody>
      </p:sp>
      <p:sp>
        <p:nvSpPr>
          <p:cNvPr id="5" name="Slide Number Placeholder 4">
            <a:extLst>
              <a:ext uri="{FF2B5EF4-FFF2-40B4-BE49-F238E27FC236}">
                <a16:creationId xmlns:a16="http://schemas.microsoft.com/office/drawing/2014/main" id="{9B0C39B7-4386-7497-58D3-61100B52F3CC}"/>
              </a:ext>
            </a:extLst>
          </p:cNvPr>
          <p:cNvSpPr>
            <a:spLocks noGrp="1"/>
          </p:cNvSpPr>
          <p:nvPr>
            <p:ph type="sldNum" sz="quarter" idx="12"/>
          </p:nvPr>
        </p:nvSpPr>
        <p:spPr/>
        <p:txBody>
          <a:bodyPr/>
          <a:lstStyle/>
          <a:p>
            <a:fld id="{1E19650A-101D-4E33-A657-423DBDED8C82}" type="slidenum">
              <a:rPr lang="en-US" smtClean="0"/>
              <a:t>42</a:t>
            </a:fld>
            <a:endParaRPr lang="en-US"/>
          </a:p>
        </p:txBody>
      </p:sp>
    </p:spTree>
    <p:extLst>
      <p:ext uri="{BB962C8B-B14F-4D97-AF65-F5344CB8AC3E}">
        <p14:creationId xmlns:p14="http://schemas.microsoft.com/office/powerpoint/2010/main" val="666554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4C9B-0C5B-18E2-1CBF-BBAB69758A73}"/>
              </a:ext>
            </a:extLst>
          </p:cNvPr>
          <p:cNvSpPr>
            <a:spLocks noGrp="1"/>
          </p:cNvSpPr>
          <p:nvPr>
            <p:ph type="title"/>
          </p:nvPr>
        </p:nvSpPr>
        <p:spPr>
          <a:xfrm>
            <a:off x="614172" y="30045"/>
            <a:ext cx="10963656" cy="1325563"/>
          </a:xfrm>
        </p:spPr>
        <p:txBody>
          <a:bodyPr>
            <a:normAutofit/>
          </a:bodyPr>
          <a:lstStyle/>
          <a:p>
            <a:pPr algn="ctr"/>
            <a:r>
              <a:rPr lang="en-AU" sz="2800" b="1" dirty="0">
                <a:solidFill>
                  <a:schemeClr val="bg1"/>
                </a:solidFill>
                <a:effectLst>
                  <a:outerShdw blurRad="38100" dist="38100" dir="2700000" algn="tl">
                    <a:srgbClr val="000000">
                      <a:alpha val="43137"/>
                    </a:srgbClr>
                  </a:outerShdw>
                </a:effectLst>
                <a:latin typeface="Amasis MT Pro" panose="02040504050005020304" pitchFamily="18" charset="0"/>
              </a:rPr>
              <a:t>King Solomon’s Blessing, Prayer of Dedication, Benediction and Sacrifices Upon the Ark’s Entrance to the Temple</a:t>
            </a:r>
            <a:endParaRPr lang="en-US" sz="2800" b="1" dirty="0">
              <a:solidFill>
                <a:schemeClr val="bg1"/>
              </a:solidFill>
              <a:effectLst>
                <a:outerShdw blurRad="38100" dist="38100" dir="2700000" algn="tl">
                  <a:srgbClr val="000000">
                    <a:alpha val="43137"/>
                  </a:srgbClr>
                </a:outerShdw>
              </a:effectLst>
              <a:latin typeface="Amasis MT Pro" panose="02040504050005020304" pitchFamily="18" charset="0"/>
            </a:endParaRPr>
          </a:p>
        </p:txBody>
      </p:sp>
      <p:sp>
        <p:nvSpPr>
          <p:cNvPr id="3" name="Content Placeholder 2">
            <a:extLst>
              <a:ext uri="{FF2B5EF4-FFF2-40B4-BE49-F238E27FC236}">
                <a16:creationId xmlns:a16="http://schemas.microsoft.com/office/drawing/2014/main" id="{AD83C352-BB8B-4161-ED9D-BEC6EF6F1EDE}"/>
              </a:ext>
            </a:extLst>
          </p:cNvPr>
          <p:cNvSpPr>
            <a:spLocks noGrp="1"/>
          </p:cNvSpPr>
          <p:nvPr>
            <p:ph idx="1"/>
          </p:nvPr>
        </p:nvSpPr>
        <p:spPr>
          <a:xfrm>
            <a:off x="838200" y="1124712"/>
            <a:ext cx="10515600" cy="6176963"/>
          </a:xfrm>
        </p:spPr>
        <p:txBody>
          <a:bodyPr>
            <a:normAutofit/>
          </a:bodyPr>
          <a:lstStyle/>
          <a:p>
            <a:pPr marL="0" marR="0" indent="0" algn="l" rtl="0">
              <a:buNone/>
            </a:pPr>
            <a:r>
              <a:rPr lang="en-US" sz="2000" b="1" i="0" u="none" strike="noStrike" baseline="0" dirty="0">
                <a:solidFill>
                  <a:schemeClr val="bg1"/>
                </a:solidFill>
                <a:latin typeface="Verdana" panose="020B0604030504040204" pitchFamily="34" charset="0"/>
              </a:rPr>
              <a:t>1 Ki 8:1  </a:t>
            </a:r>
            <a:r>
              <a:rPr lang="en-US" sz="2000" b="0" i="0" u="none" strike="noStrike" baseline="0" dirty="0">
                <a:solidFill>
                  <a:schemeClr val="bg1"/>
                </a:solidFill>
                <a:latin typeface="Verdana" panose="020B0604030504040204" pitchFamily="34" charset="0"/>
              </a:rPr>
              <a:t>Then Solomon assembled the elders of Israel, and all the heads of the tribes, the chief of the fathers of the children of Israel, unto king Solomon in Jerusalem, </a:t>
            </a:r>
            <a:r>
              <a:rPr lang="en-US" sz="2000" b="1" i="0" u="none" strike="noStrike" baseline="0" dirty="0">
                <a:solidFill>
                  <a:srgbClr val="FFFF00"/>
                </a:solidFill>
                <a:latin typeface="Verdana" panose="020B0604030504040204" pitchFamily="34" charset="0"/>
              </a:rPr>
              <a:t>that they might bring up the ark of the covenant of the LORD</a:t>
            </a:r>
            <a:r>
              <a:rPr lang="en-US" sz="2000" b="0" i="0" u="none" strike="noStrike" baseline="0" dirty="0">
                <a:solidFill>
                  <a:schemeClr val="bg1"/>
                </a:solidFill>
                <a:latin typeface="Verdana" panose="020B0604030504040204" pitchFamily="34" charset="0"/>
              </a:rPr>
              <a:t> out of the city of David, which </a:t>
            </a:r>
            <a:r>
              <a:rPr lang="en-US" sz="2000" b="0" i="1" u="none" strike="noStrike" baseline="0" dirty="0">
                <a:solidFill>
                  <a:schemeClr val="bg1"/>
                </a:solidFill>
                <a:latin typeface="Verdana" panose="020B0604030504040204" pitchFamily="34" charset="0"/>
              </a:rPr>
              <a:t>is</a:t>
            </a:r>
            <a:r>
              <a:rPr lang="en-US" sz="2000" b="0" i="0" u="none" strike="noStrike" baseline="0" dirty="0">
                <a:solidFill>
                  <a:schemeClr val="bg1"/>
                </a:solidFill>
                <a:latin typeface="Verdana" panose="020B0604030504040204" pitchFamily="34" charset="0"/>
              </a:rPr>
              <a:t> Zion. </a:t>
            </a:r>
          </a:p>
          <a:p>
            <a:pPr marL="0" marR="0" indent="0" algn="l" rtl="0">
              <a:buNone/>
            </a:pPr>
            <a:r>
              <a:rPr lang="en-US" sz="2000" b="1" i="0" u="none" strike="noStrike" baseline="0" dirty="0">
                <a:solidFill>
                  <a:schemeClr val="bg1"/>
                </a:solidFill>
                <a:latin typeface="Verdana" panose="020B0604030504040204" pitchFamily="34" charset="0"/>
              </a:rPr>
              <a:t>5</a:t>
            </a:r>
            <a:r>
              <a:rPr lang="en-US" sz="2000" b="0" i="0" u="none" strike="noStrike" baseline="0" dirty="0">
                <a:solidFill>
                  <a:schemeClr val="bg1"/>
                </a:solidFill>
                <a:latin typeface="Verdana" panose="020B0604030504040204" pitchFamily="34" charset="0"/>
              </a:rPr>
              <a:t>  And </a:t>
            </a:r>
            <a:r>
              <a:rPr lang="en-US" sz="2000" b="1" i="0" u="none" strike="noStrike" baseline="0" dirty="0">
                <a:solidFill>
                  <a:srgbClr val="00B0F0"/>
                </a:solidFill>
                <a:latin typeface="Verdana" panose="020B0604030504040204" pitchFamily="34" charset="0"/>
              </a:rPr>
              <a:t>king Solomon, and all the congregation of Israel, that were assembled unto him, </a:t>
            </a:r>
            <a:r>
              <a:rPr lang="en-US" sz="2000" b="1" i="1" u="none" strike="noStrike" baseline="0" dirty="0">
                <a:solidFill>
                  <a:srgbClr val="00B0F0"/>
                </a:solidFill>
                <a:latin typeface="Verdana" panose="020B0604030504040204" pitchFamily="34" charset="0"/>
              </a:rPr>
              <a:t>were</a:t>
            </a:r>
            <a:r>
              <a:rPr lang="en-US" sz="2000" b="1" i="0" u="none" strike="noStrike" baseline="0" dirty="0">
                <a:solidFill>
                  <a:srgbClr val="00B0F0"/>
                </a:solidFill>
                <a:latin typeface="Verdana" panose="020B0604030504040204" pitchFamily="34" charset="0"/>
              </a:rPr>
              <a:t> with him before the ark, sacrificing sheep and oxen, that could not be told nor numbered for multitude. </a:t>
            </a:r>
          </a:p>
          <a:p>
            <a:pPr marL="0" marR="0" indent="0" algn="l" rtl="0">
              <a:buNone/>
            </a:pPr>
            <a:r>
              <a:rPr lang="en-US" sz="2000" b="1" i="0" u="none" strike="noStrike" baseline="0" dirty="0">
                <a:solidFill>
                  <a:schemeClr val="bg1"/>
                </a:solidFill>
                <a:latin typeface="Verdana" panose="020B0604030504040204" pitchFamily="34" charset="0"/>
              </a:rPr>
              <a:t>6</a:t>
            </a:r>
            <a:r>
              <a:rPr lang="en-US" sz="2000" b="0" i="0" u="none" strike="noStrike" baseline="0" dirty="0">
                <a:solidFill>
                  <a:schemeClr val="bg1"/>
                </a:solidFill>
                <a:latin typeface="Verdana" panose="020B0604030504040204" pitchFamily="34" charset="0"/>
              </a:rPr>
              <a:t>  And </a:t>
            </a:r>
            <a:r>
              <a:rPr lang="en-US" sz="2000" b="1" i="0" u="none" strike="noStrike" baseline="0" dirty="0">
                <a:solidFill>
                  <a:srgbClr val="FF9933"/>
                </a:solidFill>
                <a:latin typeface="Verdana" panose="020B0604030504040204" pitchFamily="34" charset="0"/>
              </a:rPr>
              <a:t>the priests brought in the ark of the covenant of the LORD unto his place, into the oracle of the house, to the most holy </a:t>
            </a:r>
            <a:r>
              <a:rPr lang="en-US" sz="2000" b="1" i="1" u="none" strike="noStrike" baseline="0" dirty="0">
                <a:solidFill>
                  <a:srgbClr val="FF9933"/>
                </a:solidFill>
                <a:latin typeface="Verdana" panose="020B0604030504040204" pitchFamily="34" charset="0"/>
              </a:rPr>
              <a:t>place, even</a:t>
            </a:r>
            <a:r>
              <a:rPr lang="en-US" sz="2000" b="1" i="0" u="none" strike="noStrike" baseline="0" dirty="0">
                <a:solidFill>
                  <a:srgbClr val="FF9933"/>
                </a:solidFill>
                <a:latin typeface="Verdana" panose="020B0604030504040204" pitchFamily="34" charset="0"/>
              </a:rPr>
              <a:t> under the wings of the </a:t>
            </a:r>
            <a:r>
              <a:rPr lang="en-US" sz="2000" b="1" i="0" u="none" strike="noStrike" baseline="0" dirty="0" err="1">
                <a:solidFill>
                  <a:srgbClr val="FF9933"/>
                </a:solidFill>
                <a:latin typeface="Verdana" panose="020B0604030504040204" pitchFamily="34" charset="0"/>
              </a:rPr>
              <a:t>cherubims</a:t>
            </a:r>
            <a:r>
              <a:rPr lang="en-US" sz="2000" b="1" i="0" u="none" strike="noStrike" baseline="0" dirty="0">
                <a:solidFill>
                  <a:srgbClr val="FF9933"/>
                </a:solidFill>
                <a:latin typeface="Verdana" panose="020B0604030504040204" pitchFamily="34" charset="0"/>
              </a:rPr>
              <a:t>. </a:t>
            </a:r>
          </a:p>
          <a:p>
            <a:pPr marL="0" marR="0" indent="0" algn="l" rtl="0">
              <a:buNone/>
            </a:pPr>
            <a:r>
              <a:rPr lang="en-US" sz="2000" b="1" i="0" u="none" strike="noStrike" baseline="0" dirty="0">
                <a:solidFill>
                  <a:schemeClr val="bg1"/>
                </a:solidFill>
                <a:latin typeface="Verdana" panose="020B0604030504040204" pitchFamily="34" charset="0"/>
              </a:rPr>
              <a:t>10</a:t>
            </a:r>
            <a:r>
              <a:rPr lang="en-US" sz="2000" b="0" i="0" u="none" strike="noStrike" baseline="0" dirty="0">
                <a:solidFill>
                  <a:schemeClr val="bg1"/>
                </a:solidFill>
                <a:latin typeface="Verdana" panose="020B0604030504040204" pitchFamily="34" charset="0"/>
              </a:rPr>
              <a:t>  And it came to pass, when the priests were come out of </a:t>
            </a:r>
            <a:r>
              <a:rPr lang="en-US" sz="2000" b="1" i="0" u="sng" strike="noStrike" baseline="0" dirty="0">
                <a:solidFill>
                  <a:srgbClr val="FFFF00"/>
                </a:solidFill>
                <a:latin typeface="Verdana" panose="020B0604030504040204" pitchFamily="34" charset="0"/>
              </a:rPr>
              <a:t>the holy </a:t>
            </a:r>
            <a:r>
              <a:rPr lang="en-US" sz="2000" b="1" i="1" u="sng" strike="noStrike" baseline="0" dirty="0">
                <a:solidFill>
                  <a:srgbClr val="FFFF00"/>
                </a:solidFill>
                <a:latin typeface="Verdana" panose="020B0604030504040204" pitchFamily="34" charset="0"/>
              </a:rPr>
              <a:t>place,</a:t>
            </a:r>
            <a:r>
              <a:rPr lang="en-US" sz="2000" b="1" i="0" u="sng" strike="noStrike" baseline="0" dirty="0">
                <a:solidFill>
                  <a:srgbClr val="FFFF00"/>
                </a:solidFill>
                <a:latin typeface="Verdana" panose="020B0604030504040204" pitchFamily="34" charset="0"/>
              </a:rPr>
              <a:t> that the cloud filled the house of the LORD</a:t>
            </a:r>
            <a:r>
              <a:rPr lang="en-US" sz="2000" b="0" i="0" u="none" strike="noStrike" baseline="0" dirty="0">
                <a:solidFill>
                  <a:schemeClr val="bg1"/>
                </a:solidFill>
                <a:latin typeface="Verdana" panose="020B0604030504040204" pitchFamily="34" charset="0"/>
              </a:rPr>
              <a:t>, </a:t>
            </a:r>
          </a:p>
          <a:p>
            <a:pPr marL="0" marR="0" indent="0" algn="l" rtl="0">
              <a:buNone/>
            </a:pPr>
            <a:r>
              <a:rPr lang="en-US" sz="2000" b="1" i="0" u="none" strike="noStrike" baseline="0" dirty="0">
                <a:solidFill>
                  <a:schemeClr val="bg1"/>
                </a:solidFill>
                <a:latin typeface="Verdana" panose="020B0604030504040204" pitchFamily="34" charset="0"/>
              </a:rPr>
              <a:t>11</a:t>
            </a:r>
            <a:r>
              <a:rPr lang="en-US" sz="2000" b="0" i="0" u="none" strike="noStrike" baseline="0" dirty="0">
                <a:solidFill>
                  <a:schemeClr val="bg1"/>
                </a:solidFill>
                <a:latin typeface="Verdana" panose="020B0604030504040204" pitchFamily="34" charset="0"/>
              </a:rPr>
              <a:t>  So that the priests could not stand to minister because of the cloud: </a:t>
            </a:r>
            <a:r>
              <a:rPr lang="en-US" sz="2000" b="1" i="0" u="none" strike="noStrike" baseline="0" dirty="0">
                <a:solidFill>
                  <a:srgbClr val="00B0F0"/>
                </a:solidFill>
                <a:latin typeface="Verdana" panose="020B0604030504040204" pitchFamily="34" charset="0"/>
              </a:rPr>
              <a:t>for the glory of the LORD had filled the house of the LORD</a:t>
            </a:r>
            <a:r>
              <a:rPr lang="en-US" sz="2000" b="0" i="0" u="none" strike="noStrike" baseline="0" dirty="0">
                <a:solidFill>
                  <a:srgbClr val="00B0F0"/>
                </a:solidFill>
                <a:latin typeface="Verdana" panose="020B0604030504040204" pitchFamily="34" charset="0"/>
              </a:rPr>
              <a:t>. </a:t>
            </a:r>
          </a:p>
          <a:p>
            <a:pPr marL="0" marR="0" indent="0" algn="l" rtl="0">
              <a:buNone/>
            </a:pPr>
            <a:endParaRPr lang="en-US" sz="2000" dirty="0">
              <a:solidFill>
                <a:schemeClr val="bg1"/>
              </a:solidFill>
              <a:latin typeface="Verdana" panose="020B0604030504040204" pitchFamily="34" charset="0"/>
            </a:endParaRPr>
          </a:p>
          <a:p>
            <a:pPr marL="0" marR="0" indent="0" algn="l" rtl="0">
              <a:buNone/>
            </a:pPr>
            <a:r>
              <a:rPr lang="en-US" sz="2000" b="1" i="0" u="none" strike="noStrike" baseline="0" dirty="0">
                <a:solidFill>
                  <a:schemeClr val="bg1"/>
                </a:solidFill>
                <a:latin typeface="Verdana" panose="020B0604030504040204" pitchFamily="34" charset="0"/>
              </a:rPr>
              <a:t>22</a:t>
            </a:r>
            <a:r>
              <a:rPr lang="en-US" sz="2000" b="0" i="0" u="none" strike="noStrike" baseline="0" dirty="0">
                <a:solidFill>
                  <a:schemeClr val="bg1"/>
                </a:solidFill>
                <a:latin typeface="Verdana" panose="020B0604030504040204" pitchFamily="34" charset="0"/>
              </a:rPr>
              <a:t>  </a:t>
            </a:r>
            <a:r>
              <a:rPr lang="en-US" sz="2000" b="1" i="0" u="none" strike="noStrike" baseline="0" dirty="0">
                <a:solidFill>
                  <a:srgbClr val="FFFF00"/>
                </a:solidFill>
                <a:latin typeface="Verdana" panose="020B0604030504040204" pitchFamily="34" charset="0"/>
              </a:rPr>
              <a:t>And Solomon stood before the altar of the LORD </a:t>
            </a:r>
            <a:r>
              <a:rPr lang="en-US" sz="2000" b="0" i="0" u="none" strike="noStrike" baseline="0" dirty="0">
                <a:solidFill>
                  <a:schemeClr val="bg1"/>
                </a:solidFill>
                <a:latin typeface="Verdana" panose="020B0604030504040204" pitchFamily="34" charset="0"/>
              </a:rPr>
              <a:t>in the presence of all the congregation of Israel, and spread forth his hands toward heaven: </a:t>
            </a:r>
            <a:endParaRPr lang="en-US" sz="3200" dirty="0">
              <a:solidFill>
                <a:schemeClr val="bg1"/>
              </a:solidFill>
            </a:endParaRPr>
          </a:p>
        </p:txBody>
      </p:sp>
      <p:sp>
        <p:nvSpPr>
          <p:cNvPr id="4" name="Slide Number Placeholder 3">
            <a:extLst>
              <a:ext uri="{FF2B5EF4-FFF2-40B4-BE49-F238E27FC236}">
                <a16:creationId xmlns:a16="http://schemas.microsoft.com/office/drawing/2014/main" id="{B93900D9-4FB6-DCCB-8D76-1B6941ABADC4}"/>
              </a:ext>
            </a:extLst>
          </p:cNvPr>
          <p:cNvSpPr>
            <a:spLocks noGrp="1"/>
          </p:cNvSpPr>
          <p:nvPr>
            <p:ph type="sldNum" sz="quarter" idx="12"/>
          </p:nvPr>
        </p:nvSpPr>
        <p:spPr/>
        <p:txBody>
          <a:bodyPr/>
          <a:lstStyle/>
          <a:p>
            <a:fld id="{1E19650A-101D-4E33-A657-423DBDED8C82}" type="slidenum">
              <a:rPr lang="en-US" smtClean="0"/>
              <a:t>43</a:t>
            </a:fld>
            <a:endParaRPr lang="en-US"/>
          </a:p>
        </p:txBody>
      </p:sp>
    </p:spTree>
    <p:extLst>
      <p:ext uri="{BB962C8B-B14F-4D97-AF65-F5344CB8AC3E}">
        <p14:creationId xmlns:p14="http://schemas.microsoft.com/office/powerpoint/2010/main" val="18671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B7A356-C217-48C9-FA40-ED33D96C9ACB}"/>
              </a:ext>
            </a:extLst>
          </p:cNvPr>
          <p:cNvPicPr>
            <a:picLocks noChangeAspect="1"/>
          </p:cNvPicPr>
          <p:nvPr/>
        </p:nvPicPr>
        <p:blipFill>
          <a:blip r:embed="rId3">
            <a:alphaModFix amt="99000"/>
          </a:blip>
          <a:stretch>
            <a:fillRect/>
          </a:stretch>
        </p:blipFill>
        <p:spPr>
          <a:xfrm>
            <a:off x="7851648" y="42883"/>
            <a:ext cx="4228011" cy="3733450"/>
          </a:xfrm>
          <a:prstGeom prst="rect">
            <a:avLst/>
          </a:prstGeom>
        </p:spPr>
      </p:pic>
      <p:sp>
        <p:nvSpPr>
          <p:cNvPr id="2" name="Title 1">
            <a:extLst>
              <a:ext uri="{FF2B5EF4-FFF2-40B4-BE49-F238E27FC236}">
                <a16:creationId xmlns:a16="http://schemas.microsoft.com/office/drawing/2014/main" id="{9EFE6F02-61B6-CCB2-F266-D1174AD1CFFE}"/>
              </a:ext>
            </a:extLst>
          </p:cNvPr>
          <p:cNvSpPr>
            <a:spLocks noGrp="1"/>
          </p:cNvSpPr>
          <p:nvPr>
            <p:ph type="title"/>
          </p:nvPr>
        </p:nvSpPr>
        <p:spPr>
          <a:xfrm>
            <a:off x="382306" y="313732"/>
            <a:ext cx="7123176" cy="759587"/>
          </a:xfrm>
        </p:spPr>
        <p:txBody>
          <a:bodyPr>
            <a:noAutofit/>
          </a:bodyPr>
          <a:lstStyle/>
          <a:p>
            <a:pPr algn="ctr"/>
            <a:r>
              <a:rPr lang="en-US" sz="2000" b="1" kern="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1 Kg. 7:13-51 – Types in the Temple of Solomon pointing to Levites in the future House of Prayer for All Nations</a:t>
            </a:r>
            <a:endParaRPr lang="en-US" sz="4800" dirty="0">
              <a:solidFill>
                <a:schemeClr val="bg1"/>
              </a:solidFill>
            </a:endParaRPr>
          </a:p>
        </p:txBody>
      </p:sp>
      <p:sp>
        <p:nvSpPr>
          <p:cNvPr id="3" name="Content Placeholder 2">
            <a:extLst>
              <a:ext uri="{FF2B5EF4-FFF2-40B4-BE49-F238E27FC236}">
                <a16:creationId xmlns:a16="http://schemas.microsoft.com/office/drawing/2014/main" id="{5AECEB6A-3762-47CE-8A22-C84A050FB321}"/>
              </a:ext>
            </a:extLst>
          </p:cNvPr>
          <p:cNvSpPr>
            <a:spLocks noGrp="1"/>
          </p:cNvSpPr>
          <p:nvPr>
            <p:ph idx="1"/>
          </p:nvPr>
        </p:nvSpPr>
        <p:spPr>
          <a:xfrm>
            <a:off x="280416" y="1129866"/>
            <a:ext cx="7571232" cy="2761349"/>
          </a:xfrm>
        </p:spPr>
        <p:txBody>
          <a:bodyPr>
            <a:normAutofit/>
          </a:bodyPr>
          <a:lstStyle/>
          <a:p>
            <a:pPr marL="0" marR="0" indent="0">
              <a:spcBef>
                <a:spcPts val="300"/>
              </a:spcBef>
              <a:spcAft>
                <a:spcPts val="300"/>
              </a:spcAft>
              <a:buNone/>
            </a:pPr>
            <a:r>
              <a:rPr lang="x-none" sz="1800" b="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1</a:t>
            </a:r>
            <a:r>
              <a:rPr lang="en-AU" sz="1800" b="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r>
              <a:rPr lang="x-none" sz="1800" b="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Ki 7:45  </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And the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pots</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and the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shovels</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and the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basons</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and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all these</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vessels</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which Hiram made to king Solomon for the house of the LORD, </a:t>
            </a:r>
            <a:r>
              <a:rPr lang="x-none" sz="1800" i="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were of</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r>
              <a:rPr lang="x-none" sz="1800" b="1" i="1" u="sng"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bright brass</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endParaRPr lang="en-US"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46</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In the plain of Jordan did the king cast them, </a:t>
            </a:r>
            <a:r>
              <a:rPr lang="x-none" sz="1800" b="1" dirty="0">
                <a:solidFill>
                  <a:srgbClr val="FFC0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in the clay ground </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between </a:t>
            </a:r>
            <a:r>
              <a:rPr lang="x-none" sz="1800" b="1" dirty="0">
                <a:solidFill>
                  <a:srgbClr val="FF00FF"/>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Succoth</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r>
              <a:rPr lang="en-AU"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a:t>
            </a:r>
            <a:r>
              <a:rPr lang="en-AU" sz="1800" dirty="0">
                <a:solidFill>
                  <a:srgbClr val="FF00FF"/>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tabernacles - Zec. 14:16</a:t>
            </a:r>
            <a:r>
              <a:rPr lang="en-AU"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and </a:t>
            </a:r>
            <a:r>
              <a:rPr lang="x-none" sz="1800" b="1" dirty="0">
                <a:solidFill>
                  <a:srgbClr val="00CCFF"/>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Zarthan</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a:t>
            </a:r>
            <a:r>
              <a:rPr lang="en-AU"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r>
              <a:rPr lang="en-AU" sz="1800" dirty="0">
                <a:solidFill>
                  <a:srgbClr val="00CCFF"/>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piercing -</a:t>
            </a:r>
            <a:r>
              <a:rPr lang="en-US" sz="1800" b="0" i="0" u="none" strike="noStrike" baseline="0" dirty="0">
                <a:solidFill>
                  <a:srgbClr val="292F33"/>
                </a:solidFill>
                <a:latin typeface="Verdana" panose="020B0604030504040204" pitchFamily="34" charset="0"/>
              </a:rPr>
              <a:t> </a:t>
            </a:r>
            <a:r>
              <a:rPr lang="en-US" sz="1800" i="0" u="none" strike="noStrike" baseline="0" dirty="0">
                <a:solidFill>
                  <a:schemeClr val="bg1"/>
                </a:solidFill>
                <a:latin typeface="Verdana" panose="020B0604030504040204" pitchFamily="34" charset="0"/>
              </a:rPr>
              <a:t>Zec 13:6 </a:t>
            </a:r>
            <a:r>
              <a:rPr lang="en-US" sz="1800" b="0" i="1" u="none" strike="noStrike" baseline="0" dirty="0">
                <a:solidFill>
                  <a:schemeClr val="bg1"/>
                </a:solidFill>
                <a:latin typeface="Verdana" panose="020B0604030504040204" pitchFamily="34" charset="0"/>
              </a:rPr>
              <a:t>Those</a:t>
            </a:r>
            <a:r>
              <a:rPr lang="en-US" sz="1800" b="0" i="0" u="none" strike="noStrike" baseline="0" dirty="0">
                <a:solidFill>
                  <a:schemeClr val="bg1"/>
                </a:solidFill>
                <a:latin typeface="Verdana" panose="020B0604030504040204" pitchFamily="34" charset="0"/>
              </a:rPr>
              <a:t> with which I was wounded </a:t>
            </a:r>
            <a:r>
              <a:rPr lang="en-US" sz="1800" b="0" i="1" u="none" strike="noStrike" baseline="0" dirty="0">
                <a:solidFill>
                  <a:schemeClr val="bg1"/>
                </a:solidFill>
                <a:latin typeface="Verdana" panose="020B0604030504040204" pitchFamily="34" charset="0"/>
              </a:rPr>
              <a:t>in</a:t>
            </a:r>
            <a:r>
              <a:rPr lang="en-US" sz="1800" b="0" i="0" u="none" strike="noStrike" baseline="0" dirty="0">
                <a:solidFill>
                  <a:schemeClr val="bg1"/>
                </a:solidFill>
                <a:latin typeface="Verdana" panose="020B0604030504040204" pitchFamily="34" charset="0"/>
              </a:rPr>
              <a:t> the house of my friends.)</a:t>
            </a:r>
            <a:endParaRPr lang="en-US"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47</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And Solomon left all the vessels </a:t>
            </a:r>
            <a:r>
              <a:rPr lang="x-none" sz="1800" i="1"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unweighed,</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because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they were exceeding many</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neither was </a:t>
            </a:r>
            <a:r>
              <a:rPr lang="x-none" sz="1800" b="1" dirty="0">
                <a:solidFill>
                  <a:srgbClr val="FF6600"/>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the weight of the brass found out</a:t>
            </a:r>
            <a:r>
              <a:rPr lang="x-none"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rPr>
              <a:t>. </a:t>
            </a:r>
            <a:endParaRPr lang="en-US" sz="18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C1C34CFB-21B8-FB16-FED1-751E7FF24E1D}"/>
              </a:ext>
            </a:extLst>
          </p:cNvPr>
          <p:cNvSpPr txBox="1"/>
          <p:nvPr/>
        </p:nvSpPr>
        <p:spPr>
          <a:xfrm>
            <a:off x="368372" y="3731780"/>
            <a:ext cx="11631168" cy="3046988"/>
          </a:xfrm>
          <a:prstGeom prst="rect">
            <a:avLst/>
          </a:prstGeom>
          <a:noFill/>
        </p:spPr>
        <p:txBody>
          <a:bodyPr wrap="square">
            <a:spAutoFit/>
          </a:bodyPr>
          <a:lstStyle/>
          <a:p>
            <a:pPr marR="0" algn="l" rtl="0"/>
            <a:r>
              <a:rPr lang="en-US" sz="1600" b="0" i="0" u="none" strike="noStrike" baseline="0" dirty="0">
                <a:solidFill>
                  <a:schemeClr val="bg1"/>
                </a:solidFill>
                <a:latin typeface="Verdana" panose="020B0604030504040204" pitchFamily="34" charset="0"/>
              </a:rPr>
              <a:t>Mar 7:3  For the Pharisees, and all the Jews, except they wash </a:t>
            </a:r>
            <a:r>
              <a:rPr lang="en-US" sz="1600" b="0" i="1" u="none" strike="noStrike" baseline="0" dirty="0">
                <a:solidFill>
                  <a:schemeClr val="bg1"/>
                </a:solidFill>
                <a:latin typeface="Verdana" panose="020B0604030504040204" pitchFamily="34" charset="0"/>
              </a:rPr>
              <a:t>their</a:t>
            </a:r>
            <a:r>
              <a:rPr lang="en-US" sz="1600" b="0" i="0" u="none" strike="noStrike" baseline="0" dirty="0">
                <a:solidFill>
                  <a:schemeClr val="bg1"/>
                </a:solidFill>
                <a:latin typeface="Verdana" panose="020B0604030504040204" pitchFamily="34" charset="0"/>
              </a:rPr>
              <a:t> hands oft, eat not, holding the tradition of the elders. </a:t>
            </a:r>
          </a:p>
          <a:p>
            <a:pPr marR="0" algn="l" rtl="0"/>
            <a:r>
              <a:rPr lang="en-US" sz="1600" b="1" i="0" u="none" strike="noStrike" baseline="0" dirty="0">
                <a:solidFill>
                  <a:schemeClr val="bg1"/>
                </a:solidFill>
                <a:latin typeface="Verdana" panose="020B0604030504040204" pitchFamily="34" charset="0"/>
              </a:rPr>
              <a:t>4</a:t>
            </a:r>
            <a:r>
              <a:rPr lang="en-US" sz="1600" b="0" i="0" u="none" strike="noStrike" baseline="0" dirty="0">
                <a:solidFill>
                  <a:schemeClr val="bg1"/>
                </a:solidFill>
                <a:latin typeface="Verdana" panose="020B0604030504040204" pitchFamily="34" charset="0"/>
              </a:rPr>
              <a:t>  And </a:t>
            </a:r>
            <a:r>
              <a:rPr lang="en-US" sz="1600" b="0" i="1" u="none" strike="noStrike" baseline="0" dirty="0">
                <a:solidFill>
                  <a:schemeClr val="bg1"/>
                </a:solidFill>
                <a:latin typeface="Verdana" panose="020B0604030504040204" pitchFamily="34" charset="0"/>
              </a:rPr>
              <a:t>when they come</a:t>
            </a:r>
            <a:r>
              <a:rPr lang="en-US" sz="1600" b="0" i="0" u="none" strike="noStrike" baseline="0" dirty="0">
                <a:solidFill>
                  <a:schemeClr val="bg1"/>
                </a:solidFill>
                <a:latin typeface="Verdana" panose="020B0604030504040204" pitchFamily="34" charset="0"/>
              </a:rPr>
              <a:t> from the market, except they wash, they eat not. And many other things there be, which they have received to hold, </a:t>
            </a:r>
            <a:r>
              <a:rPr lang="en-US" sz="1600" b="0" i="1" u="none" strike="noStrike" baseline="0" dirty="0">
                <a:solidFill>
                  <a:schemeClr val="bg1"/>
                </a:solidFill>
                <a:latin typeface="Verdana" panose="020B0604030504040204" pitchFamily="34" charset="0"/>
              </a:rPr>
              <a:t>as</a:t>
            </a:r>
            <a:r>
              <a:rPr lang="en-US" sz="1600" b="0" i="0" u="none" strike="noStrike" baseline="0" dirty="0">
                <a:solidFill>
                  <a:schemeClr val="bg1"/>
                </a:solidFill>
                <a:latin typeface="Verdana" panose="020B0604030504040204" pitchFamily="34" charset="0"/>
              </a:rPr>
              <a:t> the washing of </a:t>
            </a:r>
            <a:r>
              <a:rPr lang="en-US" sz="1600" b="1" i="0" u="none" strike="noStrike" baseline="0" dirty="0">
                <a:solidFill>
                  <a:srgbClr val="FF6600"/>
                </a:solidFill>
                <a:latin typeface="Verdana" panose="020B0604030504040204" pitchFamily="34" charset="0"/>
              </a:rPr>
              <a:t>cups</a:t>
            </a:r>
            <a:r>
              <a:rPr lang="en-US" sz="1600" b="0" i="0" u="none" strike="noStrike" baseline="0" dirty="0">
                <a:solidFill>
                  <a:schemeClr val="bg1"/>
                </a:solidFill>
                <a:latin typeface="Verdana" panose="020B0604030504040204" pitchFamily="34" charset="0"/>
              </a:rPr>
              <a:t>, and </a:t>
            </a:r>
            <a:r>
              <a:rPr lang="en-US" sz="1600" b="1" i="0" u="none" strike="noStrike" baseline="0" dirty="0">
                <a:solidFill>
                  <a:srgbClr val="FF6600"/>
                </a:solidFill>
                <a:latin typeface="Verdana" panose="020B0604030504040204" pitchFamily="34" charset="0"/>
              </a:rPr>
              <a:t>pots</a:t>
            </a:r>
            <a:r>
              <a:rPr lang="en-US" sz="1600" b="0" i="0" u="none" strike="noStrike" baseline="0" dirty="0">
                <a:solidFill>
                  <a:schemeClr val="bg1"/>
                </a:solidFill>
                <a:latin typeface="Verdana" panose="020B0604030504040204" pitchFamily="34" charset="0"/>
              </a:rPr>
              <a:t>, </a:t>
            </a:r>
            <a:r>
              <a:rPr lang="en-US" sz="1600" b="1" i="0" u="sng" strike="noStrike" baseline="0" dirty="0" err="1">
                <a:solidFill>
                  <a:srgbClr val="FF6600"/>
                </a:solidFill>
                <a:latin typeface="Verdana" panose="020B0604030504040204" pitchFamily="34" charset="0"/>
              </a:rPr>
              <a:t>brasen</a:t>
            </a:r>
            <a:r>
              <a:rPr lang="en-US" sz="1600" b="1" i="0" u="sng" strike="noStrike" baseline="0" dirty="0">
                <a:solidFill>
                  <a:srgbClr val="FF6600"/>
                </a:solidFill>
                <a:latin typeface="Verdana" panose="020B0604030504040204" pitchFamily="34" charset="0"/>
              </a:rPr>
              <a:t> vessels</a:t>
            </a:r>
            <a:r>
              <a:rPr lang="en-US" sz="1600" b="0" i="0" u="none" strike="noStrike" baseline="0" dirty="0">
                <a:solidFill>
                  <a:schemeClr val="bg1"/>
                </a:solidFill>
                <a:latin typeface="Verdana" panose="020B0604030504040204" pitchFamily="34" charset="0"/>
              </a:rPr>
              <a:t>, and of </a:t>
            </a:r>
            <a:r>
              <a:rPr lang="en-US" sz="1600" b="1" i="0" u="none" strike="noStrike" baseline="0" dirty="0">
                <a:solidFill>
                  <a:srgbClr val="FF6600"/>
                </a:solidFill>
                <a:latin typeface="Verdana" panose="020B0604030504040204" pitchFamily="34" charset="0"/>
              </a:rPr>
              <a:t>tables</a:t>
            </a:r>
            <a:r>
              <a:rPr lang="en-US" sz="1600" b="0" i="0" u="none" strike="noStrike" baseline="0" dirty="0">
                <a:solidFill>
                  <a:schemeClr val="bg1"/>
                </a:solidFill>
                <a:latin typeface="Verdana" panose="020B0604030504040204" pitchFamily="34" charset="0"/>
              </a:rPr>
              <a:t>. </a:t>
            </a:r>
          </a:p>
          <a:p>
            <a:pPr marR="0" algn="l" rtl="0"/>
            <a:r>
              <a:rPr lang="en-US" sz="1600" b="0" i="0" u="none" strike="noStrike" baseline="0" dirty="0">
                <a:solidFill>
                  <a:schemeClr val="bg1"/>
                </a:solidFill>
                <a:latin typeface="Verdana" panose="020B0604030504040204" pitchFamily="34" charset="0"/>
              </a:rPr>
              <a:t>5  Then the Pharisees and scribes asked him, Why walk not thy disciples according to the tradition of the elders, but eat bread with </a:t>
            </a:r>
            <a:r>
              <a:rPr lang="en-US" sz="1600" b="0" i="0" u="none" strike="noStrike" baseline="0" dirty="0" err="1">
                <a:solidFill>
                  <a:schemeClr val="bg1"/>
                </a:solidFill>
                <a:latin typeface="Verdana" panose="020B0604030504040204" pitchFamily="34" charset="0"/>
              </a:rPr>
              <a:t>unwashen</a:t>
            </a:r>
            <a:r>
              <a:rPr lang="en-US" sz="1600" b="0" i="0" u="none" strike="noStrike" baseline="0" dirty="0">
                <a:solidFill>
                  <a:schemeClr val="bg1"/>
                </a:solidFill>
                <a:latin typeface="Verdana" panose="020B0604030504040204" pitchFamily="34" charset="0"/>
              </a:rPr>
              <a:t> hands? </a:t>
            </a:r>
          </a:p>
          <a:p>
            <a:pPr marR="0" algn="l" rtl="0"/>
            <a:r>
              <a:rPr lang="en-US" sz="1600" b="0" i="0" u="none" strike="noStrike" baseline="0" dirty="0">
                <a:solidFill>
                  <a:schemeClr val="bg1"/>
                </a:solidFill>
                <a:latin typeface="Verdana" panose="020B0604030504040204" pitchFamily="34" charset="0"/>
              </a:rPr>
              <a:t>6  He answered and said unto them, Well hath Esaias prophesied of you hypocrites, as it is written, This people </a:t>
            </a:r>
            <a:r>
              <a:rPr lang="en-US" sz="1600" b="0" i="0" u="none" strike="noStrike" baseline="0" dirty="0" err="1">
                <a:solidFill>
                  <a:schemeClr val="bg1"/>
                </a:solidFill>
                <a:latin typeface="Verdana" panose="020B0604030504040204" pitchFamily="34" charset="0"/>
              </a:rPr>
              <a:t>honoureth</a:t>
            </a:r>
            <a:r>
              <a:rPr lang="en-US" sz="1600" b="0" i="0" u="none" strike="noStrike" baseline="0" dirty="0">
                <a:solidFill>
                  <a:schemeClr val="bg1"/>
                </a:solidFill>
                <a:latin typeface="Verdana" panose="020B0604030504040204" pitchFamily="34" charset="0"/>
              </a:rPr>
              <a:t> me with </a:t>
            </a:r>
            <a:r>
              <a:rPr lang="en-US" sz="1600" b="0" i="1" u="none" strike="noStrike" baseline="0" dirty="0">
                <a:solidFill>
                  <a:schemeClr val="bg1"/>
                </a:solidFill>
                <a:latin typeface="Verdana" panose="020B0604030504040204" pitchFamily="34" charset="0"/>
              </a:rPr>
              <a:t>their</a:t>
            </a:r>
            <a:r>
              <a:rPr lang="en-US" sz="1600" b="0" i="0" u="none" strike="noStrike" baseline="0" dirty="0">
                <a:solidFill>
                  <a:schemeClr val="bg1"/>
                </a:solidFill>
                <a:latin typeface="Verdana" panose="020B0604030504040204" pitchFamily="34" charset="0"/>
              </a:rPr>
              <a:t> lips, but their heart is far from me. </a:t>
            </a:r>
          </a:p>
          <a:p>
            <a:pPr marR="0" algn="l" rtl="0"/>
            <a:r>
              <a:rPr lang="en-US" sz="1600" b="0" i="0" u="none" strike="noStrike" baseline="0" dirty="0">
                <a:solidFill>
                  <a:schemeClr val="bg1"/>
                </a:solidFill>
                <a:latin typeface="Verdana" panose="020B0604030504040204" pitchFamily="34" charset="0"/>
              </a:rPr>
              <a:t>7  </a:t>
            </a:r>
            <a:r>
              <a:rPr lang="en-US" sz="1600" b="1" i="0" u="none" strike="noStrike" baseline="0" dirty="0">
                <a:solidFill>
                  <a:srgbClr val="FF6600"/>
                </a:solidFill>
                <a:latin typeface="Verdana" panose="020B0604030504040204" pitchFamily="34" charset="0"/>
              </a:rPr>
              <a:t>Howbeit in vain do they worship me, teaching </a:t>
            </a:r>
            <a:r>
              <a:rPr lang="en-US" sz="1600" b="1" i="1" u="none" strike="noStrike" baseline="0" dirty="0">
                <a:solidFill>
                  <a:srgbClr val="FF6600"/>
                </a:solidFill>
                <a:latin typeface="Verdana" panose="020B0604030504040204" pitchFamily="34" charset="0"/>
              </a:rPr>
              <a:t>for</a:t>
            </a:r>
            <a:r>
              <a:rPr lang="en-US" sz="1600" b="1" i="0" u="none" strike="noStrike" baseline="0" dirty="0">
                <a:solidFill>
                  <a:srgbClr val="FF6600"/>
                </a:solidFill>
                <a:latin typeface="Verdana" panose="020B0604030504040204" pitchFamily="34" charset="0"/>
              </a:rPr>
              <a:t> doctrines the commandments of men</a:t>
            </a:r>
            <a:r>
              <a:rPr lang="en-US" sz="1600" b="0" i="0" u="none" strike="noStrike" baseline="0" dirty="0">
                <a:solidFill>
                  <a:schemeClr val="bg1"/>
                </a:solidFill>
                <a:latin typeface="Verdana" panose="020B0604030504040204" pitchFamily="34" charset="0"/>
              </a:rPr>
              <a:t>. </a:t>
            </a:r>
          </a:p>
          <a:p>
            <a:pPr marR="0" algn="l" rtl="0"/>
            <a:r>
              <a:rPr lang="en-US" sz="1600" b="0" i="0" u="none" strike="noStrike" baseline="0" dirty="0">
                <a:solidFill>
                  <a:schemeClr val="bg1"/>
                </a:solidFill>
                <a:latin typeface="Verdana" panose="020B0604030504040204" pitchFamily="34" charset="0"/>
              </a:rPr>
              <a:t>8  For laying aside the commandment of God, ye hold the tradition of men, </a:t>
            </a:r>
            <a:r>
              <a:rPr lang="en-US" sz="1600" b="1" i="1" u="none" strike="noStrike" baseline="0" dirty="0">
                <a:solidFill>
                  <a:srgbClr val="FF6600"/>
                </a:solidFill>
                <a:latin typeface="Verdana" panose="020B0604030504040204" pitchFamily="34" charset="0"/>
              </a:rPr>
              <a:t>as</a:t>
            </a:r>
            <a:r>
              <a:rPr lang="en-US" sz="1600" b="1" i="0" u="none" strike="noStrike" baseline="0" dirty="0">
                <a:solidFill>
                  <a:srgbClr val="FF6600"/>
                </a:solidFill>
                <a:latin typeface="Verdana" panose="020B0604030504040204" pitchFamily="34" charset="0"/>
              </a:rPr>
              <a:t> the washing of pots and cups</a:t>
            </a:r>
            <a:r>
              <a:rPr lang="en-US" sz="1600" b="0" i="0" u="none" strike="noStrike" baseline="0" dirty="0">
                <a:solidFill>
                  <a:schemeClr val="bg1"/>
                </a:solidFill>
                <a:latin typeface="Verdana" panose="020B0604030504040204" pitchFamily="34" charset="0"/>
              </a:rPr>
              <a:t>: and many other such like things ye do. </a:t>
            </a:r>
          </a:p>
          <a:p>
            <a:pPr marR="0" algn="l" rtl="0"/>
            <a:r>
              <a:rPr lang="en-US" sz="1600" b="0" i="0" u="none" strike="noStrike" baseline="0" dirty="0">
                <a:solidFill>
                  <a:schemeClr val="bg1"/>
                </a:solidFill>
                <a:latin typeface="Verdana" panose="020B0604030504040204" pitchFamily="34" charset="0"/>
              </a:rPr>
              <a:t>9  And he said unto them, Full well ye reject the commandment of God, that ye may keep your own tradition.</a:t>
            </a:r>
            <a:endParaRPr lang="en-US" sz="1400" dirty="0">
              <a:solidFill>
                <a:schemeClr val="bg1"/>
              </a:solidFill>
              <a:effectLst>
                <a:outerShdw blurRad="38100" dist="38100" dir="2700000" algn="tl">
                  <a:srgbClr val="000000">
                    <a:alpha val="43137"/>
                  </a:srgbClr>
                </a:outerShdw>
              </a:effectLst>
              <a:latin typeface="Verdana" panose="020B0604030504040204" pitchFamily="34" charset="0"/>
              <a:ea typeface="Calibri" panose="020F0502020204030204" pitchFamily="34" charset="0"/>
              <a:cs typeface="Verdana" panose="020B0604030504040204" pitchFamily="34" charset="0"/>
            </a:endParaRPr>
          </a:p>
        </p:txBody>
      </p:sp>
      <p:sp>
        <p:nvSpPr>
          <p:cNvPr id="5" name="Slide Number Placeholder 4">
            <a:extLst>
              <a:ext uri="{FF2B5EF4-FFF2-40B4-BE49-F238E27FC236}">
                <a16:creationId xmlns:a16="http://schemas.microsoft.com/office/drawing/2014/main" id="{F22EF2E4-BBBA-3486-AB14-AF3AA723BE14}"/>
              </a:ext>
            </a:extLst>
          </p:cNvPr>
          <p:cNvSpPr>
            <a:spLocks noGrp="1"/>
          </p:cNvSpPr>
          <p:nvPr>
            <p:ph type="sldNum" sz="quarter" idx="12"/>
          </p:nvPr>
        </p:nvSpPr>
        <p:spPr/>
        <p:txBody>
          <a:bodyPr/>
          <a:lstStyle/>
          <a:p>
            <a:fld id="{1E19650A-101D-4E33-A657-423DBDED8C82}" type="slidenum">
              <a:rPr lang="en-US" smtClean="0"/>
              <a:t>44</a:t>
            </a:fld>
            <a:endParaRPr lang="en-US"/>
          </a:p>
        </p:txBody>
      </p:sp>
    </p:spTree>
    <p:extLst>
      <p:ext uri="{BB962C8B-B14F-4D97-AF65-F5344CB8AC3E}">
        <p14:creationId xmlns:p14="http://schemas.microsoft.com/office/powerpoint/2010/main" val="278338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25ABE1-5E35-0887-ABCD-2111014CD067}"/>
              </a:ext>
            </a:extLst>
          </p:cNvPr>
          <p:cNvPicPr>
            <a:picLocks noChangeAspect="1"/>
          </p:cNvPicPr>
          <p:nvPr/>
        </p:nvPicPr>
        <p:blipFill>
          <a:blip r:embed="rId3">
            <a:alphaModFix amt="51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CB9A66F-010D-6540-EAC8-EB2C47CDF2F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4027303-B0F8-FCC2-FEB0-BE1FA34C71B5}"/>
              </a:ext>
            </a:extLst>
          </p:cNvPr>
          <p:cNvSpPr>
            <a:spLocks noGrp="1"/>
          </p:cNvSpPr>
          <p:nvPr>
            <p:ph idx="1"/>
          </p:nvPr>
        </p:nvSpPr>
        <p:spPr>
          <a:xfrm>
            <a:off x="838200" y="1942189"/>
            <a:ext cx="10515600" cy="4608576"/>
          </a:xfrm>
        </p:spPr>
        <p:txBody>
          <a:bodyPr/>
          <a:lstStyle/>
          <a:p>
            <a:pPr marR="0" algn="l" rtl="0"/>
            <a:r>
              <a:rPr lang="en-US" sz="1800" b="0" i="0" u="none" strike="noStrike" baseline="0" dirty="0">
                <a:solidFill>
                  <a:schemeClr val="bg1"/>
                </a:solidFill>
                <a:latin typeface="Verdana" panose="020B0604030504040204" pitchFamily="34" charset="0"/>
              </a:rPr>
              <a:t>Eze 22:17  And the word of the LORD came unto me, saying, </a:t>
            </a:r>
          </a:p>
          <a:p>
            <a:pPr marR="0" algn="l" rtl="0"/>
            <a:r>
              <a:rPr lang="en-US" sz="1800" b="0" i="0" u="none" strike="noStrike" baseline="0" dirty="0">
                <a:solidFill>
                  <a:schemeClr val="bg1"/>
                </a:solidFill>
                <a:latin typeface="Verdana" panose="020B0604030504040204" pitchFamily="34" charset="0"/>
              </a:rPr>
              <a:t>18  Son of man, the house of Israel is to me become dross: </a:t>
            </a:r>
            <a:r>
              <a:rPr lang="en-US" sz="1800" b="1" i="0" u="none" strike="noStrike" baseline="0" dirty="0">
                <a:solidFill>
                  <a:srgbClr val="FF6600"/>
                </a:solidFill>
                <a:latin typeface="Verdana" panose="020B0604030504040204" pitchFamily="34" charset="0"/>
              </a:rPr>
              <a:t>all they </a:t>
            </a:r>
            <a:r>
              <a:rPr lang="en-US" sz="1800" b="1" i="1" u="none" strike="noStrike" baseline="0" dirty="0">
                <a:solidFill>
                  <a:srgbClr val="FF6600"/>
                </a:solidFill>
                <a:latin typeface="Verdana" panose="020B0604030504040204" pitchFamily="34" charset="0"/>
              </a:rPr>
              <a:t>are</a:t>
            </a:r>
            <a:r>
              <a:rPr lang="en-US" sz="1800" b="1" i="0" u="none" strike="noStrike" baseline="0" dirty="0">
                <a:solidFill>
                  <a:srgbClr val="FF6600"/>
                </a:solidFill>
                <a:latin typeface="Verdana" panose="020B0604030504040204" pitchFamily="34" charset="0"/>
              </a:rPr>
              <a:t> brass</a:t>
            </a:r>
            <a:r>
              <a:rPr lang="en-US" sz="1800" b="0" i="0" u="none" strike="noStrike" baseline="0" dirty="0">
                <a:solidFill>
                  <a:schemeClr val="bg1"/>
                </a:solidFill>
                <a:latin typeface="Verdana" panose="020B0604030504040204" pitchFamily="34" charset="0"/>
              </a:rPr>
              <a:t>, and tin, and iron, and lead, in the midst of the furnace; they are </a:t>
            </a:r>
            <a:r>
              <a:rPr lang="en-US" sz="1800" b="0" i="1" u="none" strike="noStrike" baseline="0" dirty="0">
                <a:solidFill>
                  <a:schemeClr val="bg1"/>
                </a:solidFill>
                <a:latin typeface="Verdana" panose="020B0604030504040204" pitchFamily="34" charset="0"/>
              </a:rPr>
              <a:t>even</a:t>
            </a:r>
            <a:r>
              <a:rPr lang="en-US" sz="1800" b="0" i="0" u="none" strike="noStrike" baseline="0" dirty="0">
                <a:solidFill>
                  <a:schemeClr val="bg1"/>
                </a:solidFill>
                <a:latin typeface="Verdana" panose="020B0604030504040204" pitchFamily="34" charset="0"/>
              </a:rPr>
              <a:t> the dross of silver. </a:t>
            </a:r>
          </a:p>
          <a:p>
            <a:pPr marR="0" algn="l" rtl="0"/>
            <a:r>
              <a:rPr lang="en-US" sz="1800" b="0" i="0" u="none" strike="noStrike" baseline="0" dirty="0">
                <a:solidFill>
                  <a:schemeClr val="bg1"/>
                </a:solidFill>
                <a:latin typeface="Verdana" panose="020B0604030504040204" pitchFamily="34" charset="0"/>
              </a:rPr>
              <a:t>19  Therefore thus saith the Lord GOD; Because ye are all become dross, behold, therefore I will gather you into the midst of Jerusalem. </a:t>
            </a:r>
          </a:p>
          <a:p>
            <a:pPr marR="0" algn="l" rtl="0"/>
            <a:r>
              <a:rPr lang="en-US" sz="1800" b="0" i="0" u="none" strike="noStrike" baseline="0" dirty="0">
                <a:solidFill>
                  <a:schemeClr val="bg1"/>
                </a:solidFill>
                <a:latin typeface="Verdana" panose="020B0604030504040204" pitchFamily="34" charset="0"/>
              </a:rPr>
              <a:t>20  </a:t>
            </a:r>
            <a:r>
              <a:rPr lang="en-US" sz="1800" b="0" i="1" u="none" strike="noStrike" baseline="0" dirty="0">
                <a:solidFill>
                  <a:schemeClr val="bg1"/>
                </a:solidFill>
                <a:latin typeface="Verdana" panose="020B0604030504040204" pitchFamily="34" charset="0"/>
              </a:rPr>
              <a:t>As</a:t>
            </a:r>
            <a:r>
              <a:rPr lang="en-US" sz="1800" b="0" i="0" u="none" strike="noStrike" baseline="0" dirty="0">
                <a:solidFill>
                  <a:schemeClr val="bg1"/>
                </a:solidFill>
                <a:latin typeface="Verdana" panose="020B0604030504040204" pitchFamily="34" charset="0"/>
              </a:rPr>
              <a:t> they gather silver, and </a:t>
            </a:r>
            <a:r>
              <a:rPr lang="en-US" sz="1800" b="1" i="0" u="none" strike="noStrike" baseline="0" dirty="0">
                <a:solidFill>
                  <a:srgbClr val="FF6600"/>
                </a:solidFill>
                <a:latin typeface="Verdana" panose="020B0604030504040204" pitchFamily="34" charset="0"/>
              </a:rPr>
              <a:t>brass</a:t>
            </a:r>
            <a:r>
              <a:rPr lang="en-US" sz="1800" b="0" i="0" u="none" strike="noStrike" baseline="0" dirty="0">
                <a:solidFill>
                  <a:schemeClr val="bg1"/>
                </a:solidFill>
                <a:latin typeface="Verdana" panose="020B0604030504040204" pitchFamily="34" charset="0"/>
              </a:rPr>
              <a:t>, and iron, and lead, and tin, into the midst of the furnace, to blow the fire upon it, to melt </a:t>
            </a:r>
            <a:r>
              <a:rPr lang="en-US" sz="1800" b="0" i="1" u="none" strike="noStrike" baseline="0" dirty="0">
                <a:solidFill>
                  <a:schemeClr val="bg1"/>
                </a:solidFill>
                <a:latin typeface="Verdana" panose="020B0604030504040204" pitchFamily="34" charset="0"/>
              </a:rPr>
              <a:t>it;</a:t>
            </a:r>
            <a:r>
              <a:rPr lang="en-US" sz="1800" b="0" i="0" u="none" strike="noStrike" baseline="0" dirty="0">
                <a:solidFill>
                  <a:schemeClr val="bg1"/>
                </a:solidFill>
                <a:latin typeface="Verdana" panose="020B0604030504040204" pitchFamily="34" charset="0"/>
              </a:rPr>
              <a:t> so will I gather </a:t>
            </a:r>
            <a:r>
              <a:rPr lang="en-US" sz="1800" b="0" i="1" u="none" strike="noStrike" baseline="0" dirty="0">
                <a:solidFill>
                  <a:schemeClr val="bg1"/>
                </a:solidFill>
                <a:latin typeface="Verdana" panose="020B0604030504040204" pitchFamily="34" charset="0"/>
              </a:rPr>
              <a:t>you</a:t>
            </a:r>
            <a:r>
              <a:rPr lang="en-US" sz="1800" b="0" i="0" u="none" strike="noStrike" baseline="0" dirty="0">
                <a:solidFill>
                  <a:schemeClr val="bg1"/>
                </a:solidFill>
                <a:latin typeface="Verdana" panose="020B0604030504040204" pitchFamily="34" charset="0"/>
              </a:rPr>
              <a:t> in mine anger and in my fury, and I will leave </a:t>
            </a:r>
            <a:r>
              <a:rPr lang="en-US" sz="1800" b="0" i="1" u="none" strike="noStrike" baseline="0" dirty="0">
                <a:solidFill>
                  <a:schemeClr val="bg1"/>
                </a:solidFill>
                <a:latin typeface="Verdana" panose="020B0604030504040204" pitchFamily="34" charset="0"/>
              </a:rPr>
              <a:t>you there,</a:t>
            </a:r>
            <a:r>
              <a:rPr lang="en-US" sz="1800" b="0" i="0" u="none" strike="noStrike" baseline="0" dirty="0">
                <a:solidFill>
                  <a:schemeClr val="bg1"/>
                </a:solidFill>
                <a:latin typeface="Verdana" panose="020B0604030504040204" pitchFamily="34" charset="0"/>
              </a:rPr>
              <a:t> and melt you. </a:t>
            </a:r>
          </a:p>
          <a:p>
            <a:pPr marR="0" algn="l" rtl="0"/>
            <a:r>
              <a:rPr lang="en-US" sz="1800" b="0" i="0" u="none" strike="noStrike" baseline="0" dirty="0">
                <a:solidFill>
                  <a:schemeClr val="bg1"/>
                </a:solidFill>
                <a:latin typeface="Verdana" panose="020B0604030504040204" pitchFamily="34" charset="0"/>
              </a:rPr>
              <a:t>21  Yea, I will gather you, and blow upon you in the fire of my wrath, and ye shall be melted in the midst thereof. </a:t>
            </a:r>
          </a:p>
          <a:p>
            <a:pPr marR="0" algn="l" rtl="0"/>
            <a:r>
              <a:rPr lang="en-US" sz="1800" b="0" i="0" u="none" strike="noStrike" baseline="0" dirty="0">
                <a:solidFill>
                  <a:schemeClr val="bg1"/>
                </a:solidFill>
                <a:latin typeface="Verdana" panose="020B0604030504040204" pitchFamily="34" charset="0"/>
              </a:rPr>
              <a:t>22  As silver is melted in the midst of the furnace, so shall ye be melted in the midst thereof; and </a:t>
            </a:r>
            <a:r>
              <a:rPr lang="en-US" sz="1800" b="1" i="1" u="none" strike="noStrike" baseline="0" dirty="0">
                <a:solidFill>
                  <a:srgbClr val="FF0000"/>
                </a:solidFill>
                <a:latin typeface="Verdana" panose="020B0604030504040204" pitchFamily="34" charset="0"/>
              </a:rPr>
              <a:t>ye shall know that I the LORD have poured out my fury upon you</a:t>
            </a:r>
            <a:r>
              <a:rPr lang="en-US" sz="1800" b="0" i="0" u="none" strike="noStrike" baseline="0" dirty="0">
                <a:solidFill>
                  <a:schemeClr val="bg1"/>
                </a:solidFill>
                <a:latin typeface="Verdana" panose="020B0604030504040204" pitchFamily="34" charset="0"/>
              </a:rPr>
              <a:t>. </a:t>
            </a:r>
            <a:endParaRPr lang="en-US" dirty="0">
              <a:solidFill>
                <a:schemeClr val="bg1"/>
              </a:solidFill>
            </a:endParaRPr>
          </a:p>
        </p:txBody>
      </p:sp>
      <p:sp>
        <p:nvSpPr>
          <p:cNvPr id="6" name="TextBox 5">
            <a:extLst>
              <a:ext uri="{FF2B5EF4-FFF2-40B4-BE49-F238E27FC236}">
                <a16:creationId xmlns:a16="http://schemas.microsoft.com/office/drawing/2014/main" id="{D1DC7E73-3225-3DAC-648E-DC10041CD15C}"/>
              </a:ext>
            </a:extLst>
          </p:cNvPr>
          <p:cNvSpPr txBox="1"/>
          <p:nvPr/>
        </p:nvSpPr>
        <p:spPr>
          <a:xfrm>
            <a:off x="556478" y="673963"/>
            <a:ext cx="11631168" cy="1015663"/>
          </a:xfrm>
          <a:prstGeom prst="rect">
            <a:avLst/>
          </a:prstGeom>
          <a:noFill/>
        </p:spPr>
        <p:txBody>
          <a:bodyPr wrap="square">
            <a:spAutoFit/>
          </a:bodyPr>
          <a:lstStyle/>
          <a:p>
            <a:r>
              <a:rPr lang="en-US" sz="20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Zec 12:2  Behold, I will make Jerusalem a cup of trembling unto all the people round about, when they shall be in the siege both against Judah </a:t>
            </a:r>
            <a:r>
              <a:rPr lang="en-US" sz="2000" b="1" i="1"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and</a:t>
            </a:r>
            <a:r>
              <a:rPr lang="en-US" sz="2000" b="1" i="0" u="none" strike="noStrike" baseline="0" dirty="0">
                <a:solidFill>
                  <a:schemeClr val="bg1"/>
                </a:solidFill>
                <a:effectLst>
                  <a:outerShdw blurRad="38100" dist="38100" dir="2700000" algn="tl">
                    <a:srgbClr val="000000">
                      <a:alpha val="43137"/>
                    </a:srgbClr>
                  </a:outerShdw>
                </a:effectLst>
                <a:latin typeface="Verdana" panose="020B0604030504040204" pitchFamily="34" charset="0"/>
              </a:rPr>
              <a:t> against Jerusalem. </a:t>
            </a:r>
            <a:endParaRPr lang="en-US" sz="3200" b="1" dirty="0">
              <a:solidFill>
                <a:schemeClr val="bg1"/>
              </a:solidFill>
              <a:effectLst>
                <a:outerShdw blurRad="38100" dist="38100" dir="2700000" algn="tl">
                  <a:srgbClr val="000000">
                    <a:alpha val="43137"/>
                  </a:srgbClr>
                </a:outerShdw>
              </a:effectLst>
            </a:endParaRPr>
          </a:p>
        </p:txBody>
      </p:sp>
      <p:sp>
        <p:nvSpPr>
          <p:cNvPr id="5" name="Slide Number Placeholder 4">
            <a:extLst>
              <a:ext uri="{FF2B5EF4-FFF2-40B4-BE49-F238E27FC236}">
                <a16:creationId xmlns:a16="http://schemas.microsoft.com/office/drawing/2014/main" id="{3353CD42-7EA9-8D02-1729-2256137A276F}"/>
              </a:ext>
            </a:extLst>
          </p:cNvPr>
          <p:cNvSpPr>
            <a:spLocks noGrp="1"/>
          </p:cNvSpPr>
          <p:nvPr>
            <p:ph type="sldNum" sz="quarter" idx="12"/>
          </p:nvPr>
        </p:nvSpPr>
        <p:spPr/>
        <p:txBody>
          <a:bodyPr/>
          <a:lstStyle/>
          <a:p>
            <a:fld id="{1E19650A-101D-4E33-A657-423DBDED8C82}" type="slidenum">
              <a:rPr lang="en-US" smtClean="0"/>
              <a:t>45</a:t>
            </a:fld>
            <a:endParaRPr lang="en-US"/>
          </a:p>
        </p:txBody>
      </p:sp>
    </p:spTree>
    <p:extLst>
      <p:ext uri="{BB962C8B-B14F-4D97-AF65-F5344CB8AC3E}">
        <p14:creationId xmlns:p14="http://schemas.microsoft.com/office/powerpoint/2010/main" val="2943404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50AEB7-DB47-4BF0-384F-A66C8124CC97}"/>
              </a:ext>
            </a:extLst>
          </p:cNvPr>
          <p:cNvPicPr>
            <a:picLocks noChangeAspect="1"/>
          </p:cNvPicPr>
          <p:nvPr/>
        </p:nvPicPr>
        <p:blipFill>
          <a:blip r:embed="rId2"/>
          <a:stretch>
            <a:fillRect/>
          </a:stretch>
        </p:blipFill>
        <p:spPr>
          <a:xfrm>
            <a:off x="1480566" y="3185389"/>
            <a:ext cx="5054346" cy="3425723"/>
          </a:xfrm>
          <a:prstGeom prst="rect">
            <a:avLst/>
          </a:prstGeom>
          <a:effectLst>
            <a:softEdge rad="317500"/>
          </a:effectLst>
        </p:spPr>
      </p:pic>
      <p:pic>
        <p:nvPicPr>
          <p:cNvPr id="5" name="Picture 4">
            <a:extLst>
              <a:ext uri="{FF2B5EF4-FFF2-40B4-BE49-F238E27FC236}">
                <a16:creationId xmlns:a16="http://schemas.microsoft.com/office/drawing/2014/main" id="{A2F53515-B3CB-06FA-EB3F-6ED94920DA6F}"/>
              </a:ext>
            </a:extLst>
          </p:cNvPr>
          <p:cNvPicPr>
            <a:picLocks noChangeAspect="1"/>
          </p:cNvPicPr>
          <p:nvPr/>
        </p:nvPicPr>
        <p:blipFill>
          <a:blip r:embed="rId2"/>
          <a:stretch>
            <a:fillRect/>
          </a:stretch>
        </p:blipFill>
        <p:spPr>
          <a:xfrm flipH="1">
            <a:off x="5766816" y="3150973"/>
            <a:ext cx="5054346" cy="3425723"/>
          </a:xfrm>
          <a:prstGeom prst="rect">
            <a:avLst/>
          </a:prstGeom>
          <a:effectLst>
            <a:softEdge rad="317500"/>
          </a:effectLst>
        </p:spPr>
      </p:pic>
      <p:sp>
        <p:nvSpPr>
          <p:cNvPr id="2" name="Title 1">
            <a:extLst>
              <a:ext uri="{FF2B5EF4-FFF2-40B4-BE49-F238E27FC236}">
                <a16:creationId xmlns:a16="http://schemas.microsoft.com/office/drawing/2014/main" id="{C1C9BA8F-1C67-CC3B-A84D-34113E780A2F}"/>
              </a:ext>
            </a:extLst>
          </p:cNvPr>
          <p:cNvSpPr>
            <a:spLocks noGrp="1"/>
          </p:cNvSpPr>
          <p:nvPr>
            <p:ph type="title"/>
          </p:nvPr>
        </p:nvSpPr>
        <p:spPr>
          <a:xfrm>
            <a:off x="838200" y="246888"/>
            <a:ext cx="10515600" cy="759587"/>
          </a:xfrm>
        </p:spPr>
        <p:txBody>
          <a:bodyPr>
            <a:normAutofit/>
          </a:bodyPr>
          <a:lstStyle/>
          <a:p>
            <a:pPr algn="ctr"/>
            <a:r>
              <a:rPr lang="en-AU" sz="3600" b="1" dirty="0">
                <a:solidFill>
                  <a:srgbClr val="FF6600"/>
                </a:solidFill>
                <a:effectLst>
                  <a:outerShdw blurRad="38100" dist="38100" dir="2700000" algn="tl">
                    <a:srgbClr val="000000">
                      <a:alpha val="43137"/>
                    </a:srgbClr>
                  </a:outerShdw>
                </a:effectLst>
                <a:latin typeface="Amasis MT Pro" panose="02040504050005020304" pitchFamily="18" charset="0"/>
              </a:rPr>
              <a:t>The  Melting of Israel’s Brazen Heart</a:t>
            </a:r>
            <a:endParaRPr lang="en-US" sz="3600" b="1" dirty="0">
              <a:solidFill>
                <a:srgbClr val="FF6600"/>
              </a:solidFill>
              <a:effectLst>
                <a:outerShdw blurRad="38100" dist="38100" dir="2700000" algn="tl">
                  <a:srgbClr val="000000">
                    <a:alpha val="43137"/>
                  </a:srgbClr>
                </a:outerShdw>
              </a:effectLst>
              <a:latin typeface="Amasis MT Pro" panose="02040504050005020304" pitchFamily="18" charset="0"/>
            </a:endParaRPr>
          </a:p>
        </p:txBody>
      </p:sp>
      <p:sp>
        <p:nvSpPr>
          <p:cNvPr id="3" name="Content Placeholder 2">
            <a:extLst>
              <a:ext uri="{FF2B5EF4-FFF2-40B4-BE49-F238E27FC236}">
                <a16:creationId xmlns:a16="http://schemas.microsoft.com/office/drawing/2014/main" id="{829A9EE2-A281-1978-D4AE-2F41AB3EC049}"/>
              </a:ext>
            </a:extLst>
          </p:cNvPr>
          <p:cNvSpPr>
            <a:spLocks noGrp="1"/>
          </p:cNvSpPr>
          <p:nvPr>
            <p:ph idx="1"/>
          </p:nvPr>
        </p:nvSpPr>
        <p:spPr>
          <a:xfrm>
            <a:off x="499872" y="1124712"/>
            <a:ext cx="11411712" cy="2844419"/>
          </a:xfrm>
        </p:spPr>
        <p:txBody>
          <a:bodyPr>
            <a:normAutofit/>
          </a:bodyPr>
          <a:lstStyle/>
          <a:p>
            <a:pPr marL="0" indent="0">
              <a:buNone/>
            </a:pPr>
            <a:r>
              <a:rPr lang="en-US" sz="2400" b="1" dirty="0">
                <a:solidFill>
                  <a:schemeClr val="bg1"/>
                </a:solidFill>
                <a:latin typeface="Amasis MT Pro" panose="02040504050005020304" pitchFamily="18" charset="0"/>
              </a:rPr>
              <a:t>Zec 12:10</a:t>
            </a:r>
            <a:r>
              <a:rPr lang="en-US" sz="2400" dirty="0">
                <a:solidFill>
                  <a:schemeClr val="bg1"/>
                </a:solidFill>
                <a:latin typeface="Amasis MT Pro" panose="02040504050005020304" pitchFamily="18" charset="0"/>
              </a:rPr>
              <a:t>  And I will pour upon the house of David, and upon the inhabitants of Jerusalem, </a:t>
            </a:r>
            <a:r>
              <a:rPr lang="en-US" sz="2400" b="1" dirty="0">
                <a:solidFill>
                  <a:srgbClr val="66FFFF"/>
                </a:solidFill>
                <a:latin typeface="Amasis MT Pro" panose="02040504050005020304" pitchFamily="18" charset="0"/>
              </a:rPr>
              <a:t>the spirit of grace and of supplications</a:t>
            </a:r>
            <a:r>
              <a:rPr lang="en-US" sz="2400" dirty="0">
                <a:solidFill>
                  <a:schemeClr val="bg1"/>
                </a:solidFill>
                <a:latin typeface="Amasis MT Pro" panose="02040504050005020304" pitchFamily="18" charset="0"/>
              </a:rPr>
              <a:t>: </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and </a:t>
            </a:r>
            <a:r>
              <a:rPr lang="en-US" sz="2400" b="1" dirty="0">
                <a:solidFill>
                  <a:srgbClr val="66FFFF"/>
                </a:solidFill>
                <a:effectLst>
                  <a:outerShdw blurRad="38100" dist="38100" dir="2700000" algn="tl">
                    <a:srgbClr val="000000">
                      <a:alpha val="43137"/>
                    </a:srgbClr>
                  </a:outerShdw>
                </a:effectLst>
                <a:latin typeface="Amasis MT Pro" panose="02040504050005020304" pitchFamily="18" charset="0"/>
              </a:rPr>
              <a:t>they shall look upon me</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 whom they have pierced, and </a:t>
            </a:r>
            <a:r>
              <a:rPr lang="en-US" sz="2400" b="1" dirty="0">
                <a:solidFill>
                  <a:srgbClr val="FFFF00"/>
                </a:solidFill>
                <a:effectLst>
                  <a:outerShdw blurRad="38100" dist="38100" dir="2700000" algn="tl">
                    <a:srgbClr val="000000">
                      <a:alpha val="43137"/>
                    </a:srgbClr>
                  </a:outerShdw>
                </a:effectLst>
                <a:latin typeface="Amasis MT Pro" panose="02040504050005020304" pitchFamily="18" charset="0"/>
              </a:rPr>
              <a:t>they shall mourn for him</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 as one </a:t>
            </a:r>
            <a:r>
              <a:rPr lang="en-US" sz="2400" b="1" dirty="0" err="1">
                <a:solidFill>
                  <a:srgbClr val="FF0000"/>
                </a:solidFill>
                <a:effectLst>
                  <a:outerShdw blurRad="38100" dist="38100" dir="2700000" algn="tl">
                    <a:srgbClr val="000000">
                      <a:alpha val="43137"/>
                    </a:srgbClr>
                  </a:outerShdw>
                </a:effectLst>
                <a:latin typeface="Amasis MT Pro" panose="02040504050005020304" pitchFamily="18" charset="0"/>
              </a:rPr>
              <a:t>mourneth</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 for </a:t>
            </a:r>
            <a:r>
              <a:rPr lang="en-US" sz="2400" b="1" i="1" dirty="0">
                <a:solidFill>
                  <a:srgbClr val="FF0000"/>
                </a:solidFill>
                <a:effectLst>
                  <a:outerShdw blurRad="38100" dist="38100" dir="2700000" algn="tl">
                    <a:srgbClr val="000000">
                      <a:alpha val="43137"/>
                    </a:srgbClr>
                  </a:outerShdw>
                </a:effectLst>
                <a:latin typeface="Amasis MT Pro" panose="02040504050005020304" pitchFamily="18" charset="0"/>
              </a:rPr>
              <a:t>his</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 only </a:t>
            </a:r>
            <a:r>
              <a:rPr lang="en-US" sz="2400" b="1" i="1" dirty="0">
                <a:solidFill>
                  <a:srgbClr val="FF0000"/>
                </a:solidFill>
                <a:effectLst>
                  <a:outerShdw blurRad="38100" dist="38100" dir="2700000" algn="tl">
                    <a:srgbClr val="000000">
                      <a:alpha val="43137"/>
                    </a:srgbClr>
                  </a:outerShdw>
                </a:effectLst>
                <a:latin typeface="Amasis MT Pro" panose="02040504050005020304" pitchFamily="18" charset="0"/>
              </a:rPr>
              <a:t>son,</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 and shall be in bitterness for him, as one that is in bitterness for </a:t>
            </a:r>
            <a:r>
              <a:rPr lang="en-US" sz="2400" b="1" i="1" dirty="0">
                <a:solidFill>
                  <a:srgbClr val="FF0000"/>
                </a:solidFill>
                <a:effectLst>
                  <a:outerShdw blurRad="38100" dist="38100" dir="2700000" algn="tl">
                    <a:srgbClr val="000000">
                      <a:alpha val="43137"/>
                    </a:srgbClr>
                  </a:outerShdw>
                </a:effectLst>
                <a:latin typeface="Amasis MT Pro" panose="02040504050005020304" pitchFamily="18" charset="0"/>
              </a:rPr>
              <a:t>his</a:t>
            </a:r>
            <a:r>
              <a:rPr lang="en-US" sz="2400" b="1" dirty="0">
                <a:solidFill>
                  <a:srgbClr val="FF0000"/>
                </a:solidFill>
                <a:effectLst>
                  <a:outerShdw blurRad="38100" dist="38100" dir="2700000" algn="tl">
                    <a:srgbClr val="000000">
                      <a:alpha val="43137"/>
                    </a:srgbClr>
                  </a:outerShdw>
                </a:effectLst>
                <a:latin typeface="Amasis MT Pro" panose="02040504050005020304" pitchFamily="18" charset="0"/>
              </a:rPr>
              <a:t> firstborn</a:t>
            </a:r>
            <a:r>
              <a:rPr lang="en-US" sz="2400" dirty="0">
                <a:solidFill>
                  <a:schemeClr val="bg1"/>
                </a:solidFill>
                <a:effectLst>
                  <a:outerShdw blurRad="38100" dist="38100" dir="2700000" algn="tl">
                    <a:srgbClr val="000000">
                      <a:alpha val="43137"/>
                    </a:srgbClr>
                  </a:outerShdw>
                </a:effectLst>
                <a:latin typeface="Amasis MT Pro" panose="02040504050005020304" pitchFamily="18" charset="0"/>
              </a:rPr>
              <a:t>. </a:t>
            </a:r>
            <a:r>
              <a:rPr lang="en-US" sz="2400" dirty="0">
                <a:solidFill>
                  <a:schemeClr val="bg1"/>
                </a:solidFill>
                <a:latin typeface="Amasis MT Pro" panose="02040504050005020304" pitchFamily="18" charset="0"/>
              </a:rPr>
              <a:t>11  In that day shall there be a great mourning in Jerusalem, as the mourning of </a:t>
            </a:r>
            <a:r>
              <a:rPr lang="en-US" sz="2400" dirty="0" err="1">
                <a:solidFill>
                  <a:schemeClr val="bg1"/>
                </a:solidFill>
                <a:latin typeface="Amasis MT Pro" panose="02040504050005020304" pitchFamily="18" charset="0"/>
              </a:rPr>
              <a:t>Hadadrimmon</a:t>
            </a:r>
            <a:r>
              <a:rPr lang="en-US" sz="2400" dirty="0">
                <a:solidFill>
                  <a:schemeClr val="bg1"/>
                </a:solidFill>
                <a:latin typeface="Amasis MT Pro" panose="02040504050005020304" pitchFamily="18" charset="0"/>
              </a:rPr>
              <a:t> in the valley of </a:t>
            </a:r>
            <a:r>
              <a:rPr lang="en-US" sz="2400" dirty="0" err="1">
                <a:solidFill>
                  <a:schemeClr val="bg1"/>
                </a:solidFill>
                <a:latin typeface="Amasis MT Pro" panose="02040504050005020304" pitchFamily="18" charset="0"/>
              </a:rPr>
              <a:t>Megiddon</a:t>
            </a:r>
            <a:r>
              <a:rPr lang="en-US" sz="2400" dirty="0">
                <a:solidFill>
                  <a:schemeClr val="bg1"/>
                </a:solidFill>
                <a:latin typeface="Amasis MT Pro" panose="02040504050005020304" pitchFamily="18" charset="0"/>
              </a:rPr>
              <a:t>. </a:t>
            </a:r>
          </a:p>
        </p:txBody>
      </p:sp>
      <p:sp>
        <p:nvSpPr>
          <p:cNvPr id="6" name="Slide Number Placeholder 5">
            <a:extLst>
              <a:ext uri="{FF2B5EF4-FFF2-40B4-BE49-F238E27FC236}">
                <a16:creationId xmlns:a16="http://schemas.microsoft.com/office/drawing/2014/main" id="{368B0DBB-341E-08A8-F335-07CCA916674B}"/>
              </a:ext>
            </a:extLst>
          </p:cNvPr>
          <p:cNvSpPr>
            <a:spLocks noGrp="1"/>
          </p:cNvSpPr>
          <p:nvPr>
            <p:ph type="sldNum" sz="quarter" idx="12"/>
          </p:nvPr>
        </p:nvSpPr>
        <p:spPr/>
        <p:txBody>
          <a:bodyPr/>
          <a:lstStyle/>
          <a:p>
            <a:fld id="{1E19650A-101D-4E33-A657-423DBDED8C82}" type="slidenum">
              <a:rPr lang="en-US" smtClean="0"/>
              <a:t>46</a:t>
            </a:fld>
            <a:endParaRPr lang="en-US"/>
          </a:p>
        </p:txBody>
      </p:sp>
    </p:spTree>
    <p:extLst>
      <p:ext uri="{BB962C8B-B14F-4D97-AF65-F5344CB8AC3E}">
        <p14:creationId xmlns:p14="http://schemas.microsoft.com/office/powerpoint/2010/main" val="36292313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7424" y="246888"/>
            <a:ext cx="9217152" cy="1020762"/>
          </a:xfrm>
        </p:spPr>
        <p:txBody>
          <a:bodyPr>
            <a:noAutofit/>
          </a:bodyPr>
          <a:lstStyle/>
          <a:p>
            <a:r>
              <a:rPr lang="en-US" sz="2800" b="1" dirty="0">
                <a:solidFill>
                  <a:schemeClr val="bg1"/>
                </a:solidFill>
              </a:rPr>
              <a:t>Ezek.43:17 describes the Altar. Lit. the verse reads: "And the court (i.e. altar court) fourteen long and fourteen broad ..." </a:t>
            </a:r>
            <a:endParaRPr lang="en-US" sz="2800" dirty="0">
              <a:solidFill>
                <a:schemeClr val="bg1"/>
              </a:solidFill>
            </a:endParaRPr>
          </a:p>
        </p:txBody>
      </p:sp>
      <p:sp>
        <p:nvSpPr>
          <p:cNvPr id="3" name="Content Placeholder 2"/>
          <p:cNvSpPr>
            <a:spLocks noGrp="1"/>
          </p:cNvSpPr>
          <p:nvPr>
            <p:ph idx="1"/>
          </p:nvPr>
        </p:nvSpPr>
        <p:spPr>
          <a:xfrm>
            <a:off x="1377696" y="1453896"/>
            <a:ext cx="9948672" cy="4525963"/>
          </a:xfrm>
        </p:spPr>
        <p:txBody>
          <a:bodyPr>
            <a:noAutofit/>
          </a:bodyPr>
          <a:lstStyle/>
          <a:p>
            <a:pPr>
              <a:buNone/>
            </a:pPr>
            <a:r>
              <a:rPr lang="en-US" sz="2200" b="1" dirty="0">
                <a:solidFill>
                  <a:schemeClr val="bg1"/>
                </a:solidFill>
                <a:latin typeface="+mj-lt"/>
              </a:rPr>
              <a:t>To determine what these 14 "measures" are, Henry </a:t>
            </a:r>
            <a:r>
              <a:rPr lang="en-US" sz="2200" b="1" dirty="0" err="1">
                <a:solidFill>
                  <a:schemeClr val="bg1"/>
                </a:solidFill>
                <a:latin typeface="+mj-lt"/>
              </a:rPr>
              <a:t>Sulley</a:t>
            </a:r>
            <a:r>
              <a:rPr lang="en-US" sz="2200" b="1" dirty="0">
                <a:solidFill>
                  <a:schemeClr val="bg1"/>
                </a:solidFill>
                <a:latin typeface="+mj-lt"/>
              </a:rPr>
              <a:t> uses the consistent rule that all </a:t>
            </a:r>
            <a:r>
              <a:rPr lang="en-US" sz="2200" b="1" u="sng" dirty="0">
                <a:solidFill>
                  <a:schemeClr val="bg1"/>
                </a:solidFill>
                <a:latin typeface="+mj-lt"/>
              </a:rPr>
              <a:t>unspecified</a:t>
            </a:r>
            <a:r>
              <a:rPr lang="en-US" sz="2200" b="1" dirty="0">
                <a:solidFill>
                  <a:schemeClr val="bg1"/>
                </a:solidFill>
                <a:latin typeface="+mj-lt"/>
              </a:rPr>
              <a:t> measures must be the original measuring staff held by the </a:t>
            </a:r>
            <a:r>
              <a:rPr lang="en-US" sz="2200" b="1" u="sng" dirty="0">
                <a:solidFill>
                  <a:schemeClr val="bg1"/>
                </a:solidFill>
                <a:latin typeface="+mj-lt"/>
              </a:rPr>
              <a:t>measuring angel </a:t>
            </a:r>
            <a:r>
              <a:rPr lang="en-US" sz="2200" b="1" dirty="0">
                <a:solidFill>
                  <a:schemeClr val="bg1"/>
                </a:solidFill>
                <a:latin typeface="+mj-lt"/>
              </a:rPr>
              <a:t>- Ezek.40:3,5.</a:t>
            </a:r>
          </a:p>
          <a:p>
            <a:pPr>
              <a:buNone/>
            </a:pPr>
            <a:r>
              <a:rPr lang="en-US" sz="2200" b="1" dirty="0">
                <a:solidFill>
                  <a:schemeClr val="bg1"/>
                </a:solidFill>
                <a:latin typeface="+mj-lt"/>
              </a:rPr>
              <a:t> </a:t>
            </a:r>
          </a:p>
          <a:p>
            <a:pPr>
              <a:buNone/>
            </a:pPr>
            <a:r>
              <a:rPr lang="en-US" sz="2200" b="1" dirty="0">
                <a:solidFill>
                  <a:schemeClr val="bg1"/>
                </a:solidFill>
                <a:latin typeface="+mj-lt"/>
              </a:rPr>
              <a:t>This we are told was </a:t>
            </a:r>
            <a:r>
              <a:rPr lang="en-US" sz="2200" b="1" u="sng" dirty="0">
                <a:solidFill>
                  <a:schemeClr val="bg1"/>
                </a:solidFill>
                <a:latin typeface="+mj-lt"/>
              </a:rPr>
              <a:t>one reed </a:t>
            </a:r>
            <a:r>
              <a:rPr lang="en-US" sz="2200" b="1" dirty="0">
                <a:solidFill>
                  <a:schemeClr val="bg1"/>
                </a:solidFill>
                <a:latin typeface="+mj-lt"/>
              </a:rPr>
              <a:t>long. When it is intended that some smaller division of the reed measure is being applied, the Hebrew text invariably specifies some other measure, for example a cubit, span, or handbreadth (</a:t>
            </a:r>
            <a:r>
              <a:rPr lang="en-US" sz="2200" b="1" dirty="0" err="1">
                <a:solidFill>
                  <a:schemeClr val="bg1"/>
                </a:solidFill>
                <a:latin typeface="+mj-lt"/>
              </a:rPr>
              <a:t>Cf</a:t>
            </a:r>
            <a:r>
              <a:rPr lang="en-US" sz="2200" b="1" dirty="0">
                <a:solidFill>
                  <a:schemeClr val="bg1"/>
                </a:solidFill>
                <a:latin typeface="+mj-lt"/>
              </a:rPr>
              <a:t> 43:13).</a:t>
            </a:r>
          </a:p>
          <a:p>
            <a:pPr>
              <a:buNone/>
            </a:pPr>
            <a:endParaRPr lang="en-US" sz="2200" b="1" dirty="0">
              <a:solidFill>
                <a:schemeClr val="bg1"/>
              </a:solidFill>
              <a:latin typeface="+mj-lt"/>
            </a:endParaRPr>
          </a:p>
          <a:p>
            <a:pPr>
              <a:buNone/>
            </a:pPr>
            <a:r>
              <a:rPr lang="en-US" sz="2200" b="1" dirty="0">
                <a:solidFill>
                  <a:schemeClr val="bg1"/>
                </a:solidFill>
                <a:latin typeface="+mj-lt"/>
              </a:rPr>
              <a:t>Any attempt to expound this prophecy with a disregard for this rule, is destined to confusion. One cannot insert or omit measures at will. It is entirely inappropriate to apply cubits to the altar of the temple of the age to come, for a 14 cubit altar would be smaller than Solomon's altar, which was 20 cubits, and yet this future altar is intended for “all nations”, not just Israel!</a:t>
            </a:r>
          </a:p>
          <a:p>
            <a:pPr>
              <a:buNone/>
            </a:pPr>
            <a:r>
              <a:rPr lang="en-US" sz="2200" b="1" dirty="0">
                <a:solidFill>
                  <a:schemeClr val="bg1"/>
                </a:solidFill>
                <a:latin typeface="+mj-lt"/>
              </a:rPr>
              <a:t>(From “The Handbook on The Temple of Ezekiel’s Prophecy”)</a:t>
            </a:r>
            <a:endParaRPr lang="en-US" sz="2200" dirty="0">
              <a:solidFill>
                <a:schemeClr val="bg1"/>
              </a:solidFill>
              <a:latin typeface="+mj-lt"/>
            </a:endParaRPr>
          </a:p>
        </p:txBody>
      </p:sp>
      <p:sp>
        <p:nvSpPr>
          <p:cNvPr id="4" name="Slide Number Placeholder 3">
            <a:extLst>
              <a:ext uri="{FF2B5EF4-FFF2-40B4-BE49-F238E27FC236}">
                <a16:creationId xmlns:a16="http://schemas.microsoft.com/office/drawing/2014/main" id="{E7083852-9DDD-3F6B-138D-880FE6C352D4}"/>
              </a:ext>
            </a:extLst>
          </p:cNvPr>
          <p:cNvSpPr>
            <a:spLocks noGrp="1"/>
          </p:cNvSpPr>
          <p:nvPr>
            <p:ph type="sldNum" sz="quarter" idx="12"/>
          </p:nvPr>
        </p:nvSpPr>
        <p:spPr/>
        <p:txBody>
          <a:bodyPr/>
          <a:lstStyle/>
          <a:p>
            <a:fld id="{896E58E9-151B-4248-880E-D268E5D1A2D6}"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ouseofPrayer.jpg"/>
          <p:cNvPicPr>
            <a:picLocks noGrp="1" noChangeAspect="1"/>
          </p:cNvPicPr>
          <p:nvPr>
            <p:ph idx="1"/>
          </p:nvPr>
        </p:nvPicPr>
        <p:blipFill>
          <a:blip r:embed="rId3" cstate="print"/>
          <a:srcRect t="25254"/>
          <a:stretch>
            <a:fillRect/>
          </a:stretch>
        </p:blipFill>
        <p:spPr>
          <a:xfrm>
            <a:off x="-15339" y="-33233"/>
            <a:ext cx="12207339" cy="6843347"/>
          </a:xfrm>
        </p:spPr>
      </p:pic>
      <p:pic>
        <p:nvPicPr>
          <p:cNvPr id="5" name="Content Placeholder 3" descr="HouseofPrayer.jpg"/>
          <p:cNvPicPr>
            <a:picLocks noChangeAspect="1"/>
          </p:cNvPicPr>
          <p:nvPr/>
        </p:nvPicPr>
        <p:blipFill>
          <a:blip r:embed="rId3" cstate="print"/>
          <a:srcRect l="29297" t="58526" r="39095" b="9311"/>
          <a:stretch>
            <a:fillRect/>
          </a:stretch>
        </p:blipFill>
        <p:spPr>
          <a:xfrm>
            <a:off x="2057400" y="457200"/>
            <a:ext cx="8001000" cy="6106026"/>
          </a:xfrm>
          <a:prstGeom prst="rect">
            <a:avLst/>
          </a:prstGeom>
          <a:ln>
            <a:noFill/>
          </a:ln>
          <a:effectLst>
            <a:softEdge rad="112500"/>
          </a:effectLst>
        </p:spPr>
      </p:pic>
      <p:sp>
        <p:nvSpPr>
          <p:cNvPr id="6" name="Oval 5"/>
          <p:cNvSpPr/>
          <p:nvPr/>
        </p:nvSpPr>
        <p:spPr>
          <a:xfrm>
            <a:off x="4953000" y="1066800"/>
            <a:ext cx="1905000" cy="685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3" name="Slide Number Placeholder 2">
            <a:extLst>
              <a:ext uri="{FF2B5EF4-FFF2-40B4-BE49-F238E27FC236}">
                <a16:creationId xmlns:a16="http://schemas.microsoft.com/office/drawing/2014/main" id="{5FC7E074-E223-EC1F-7E1C-7A46CBA60412}"/>
              </a:ext>
            </a:extLst>
          </p:cNvPr>
          <p:cNvSpPr>
            <a:spLocks noGrp="1"/>
          </p:cNvSpPr>
          <p:nvPr>
            <p:ph type="sldNum" sz="quarter" idx="12"/>
          </p:nvPr>
        </p:nvSpPr>
        <p:spPr/>
        <p:txBody>
          <a:bodyPr/>
          <a:lstStyle/>
          <a:p>
            <a:fld id="{896E58E9-151B-4248-880E-D268E5D1A2D6}" type="slidenum">
              <a:rPr lang="en-US" smtClean="0"/>
              <a:pPr/>
              <a:t>48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t="5063"/>
          <a:stretch>
            <a:fillRect/>
          </a:stretch>
        </p:blipFill>
        <p:spPr bwMode="auto">
          <a:xfrm>
            <a:off x="719328" y="0"/>
            <a:ext cx="10961716" cy="6858000"/>
          </a:xfrm>
          <a:prstGeom prst="rect">
            <a:avLst/>
          </a:prstGeom>
          <a:ln>
            <a:noFill/>
          </a:ln>
          <a:effectLst>
            <a:softEdge rad="112500"/>
          </a:effectLst>
        </p:spPr>
      </p:pic>
      <p:sp>
        <p:nvSpPr>
          <p:cNvPr id="3" name="Content Placeholder 2"/>
          <p:cNvSpPr>
            <a:spLocks noGrp="1"/>
          </p:cNvSpPr>
          <p:nvPr>
            <p:ph idx="1"/>
          </p:nvPr>
        </p:nvSpPr>
        <p:spPr>
          <a:xfrm>
            <a:off x="829056" y="246888"/>
            <a:ext cx="10961716" cy="1892807"/>
          </a:xfrm>
        </p:spPr>
        <p:txBody>
          <a:bodyPr/>
          <a:lstStyle/>
          <a:p>
            <a:pPr marL="0" indent="0">
              <a:buNone/>
            </a:pPr>
            <a:r>
              <a:rPr lang="en-US" b="1" dirty="0"/>
              <a:t>Eze 40:47  So he measured the altar (court) , an hundred cubits (200’) long, and an hundred cubits (200’) broad, foursquare; and the altar </a:t>
            </a:r>
            <a:r>
              <a:rPr lang="en-US" b="1" i="1" dirty="0"/>
              <a:t>that was before the house. </a:t>
            </a:r>
          </a:p>
          <a:p>
            <a:pPr marL="0" indent="0">
              <a:buNone/>
            </a:pPr>
            <a:endParaRPr lang="en-US" dirty="0"/>
          </a:p>
        </p:txBody>
      </p:sp>
      <p:sp>
        <p:nvSpPr>
          <p:cNvPr id="2" name="Slide Number Placeholder 1">
            <a:extLst>
              <a:ext uri="{FF2B5EF4-FFF2-40B4-BE49-F238E27FC236}">
                <a16:creationId xmlns:a16="http://schemas.microsoft.com/office/drawing/2014/main" id="{88367DB1-C593-3236-E0D9-AC024385BDC1}"/>
              </a:ext>
            </a:extLst>
          </p:cNvPr>
          <p:cNvSpPr>
            <a:spLocks noGrp="1"/>
          </p:cNvSpPr>
          <p:nvPr>
            <p:ph type="sldNum" sz="quarter" idx="12"/>
          </p:nvPr>
        </p:nvSpPr>
        <p:spPr/>
        <p:txBody>
          <a:bodyPr/>
          <a:lstStyle/>
          <a:p>
            <a:fld id="{896E58E9-151B-4248-880E-D268E5D1A2D6}"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commons/1/1b/Holman_The_Tabernacle_in_the_Wilderness.jpg"/>
          <p:cNvPicPr>
            <a:picLocks noChangeAspect="1" noChangeArrowheads="1"/>
          </p:cNvPicPr>
          <p:nvPr/>
        </p:nvPicPr>
        <p:blipFill>
          <a:blip r:embed="rId3" cstate="print">
            <a:lum bright="-6000"/>
          </a:blip>
          <a:srcRect/>
          <a:stretch>
            <a:fillRect/>
          </a:stretch>
        </p:blipFill>
        <p:spPr bwMode="auto">
          <a:xfrm>
            <a:off x="1524001" y="0"/>
            <a:ext cx="9306199" cy="6858000"/>
          </a:xfrm>
          <a:prstGeom prst="rect">
            <a:avLst/>
          </a:prstGeom>
          <a:noFill/>
        </p:spPr>
      </p:pic>
      <p:sp>
        <p:nvSpPr>
          <p:cNvPr id="2" name="Title 1"/>
          <p:cNvSpPr>
            <a:spLocks noGrp="1"/>
          </p:cNvSpPr>
          <p:nvPr>
            <p:ph type="title"/>
          </p:nvPr>
        </p:nvSpPr>
        <p:spPr>
          <a:xfrm>
            <a:off x="1981200" y="76200"/>
            <a:ext cx="8229600" cy="868362"/>
          </a:xfrm>
        </p:spPr>
        <p:txBody>
          <a:bodyPr/>
          <a:lstStyle/>
          <a:p>
            <a:pPr algn="ctr"/>
            <a:r>
              <a:rPr lang="en-US" b="1" dirty="0">
                <a:solidFill>
                  <a:schemeClr val="bg1"/>
                </a:solidFill>
                <a:effectLst>
                  <a:outerShdw blurRad="38100" dist="38100" dir="2700000" algn="tl">
                    <a:srgbClr val="000000">
                      <a:alpha val="43137"/>
                    </a:srgbClr>
                  </a:outerShdw>
                </a:effectLst>
              </a:rPr>
              <a:t>The Altar of the Tabernacle</a:t>
            </a:r>
          </a:p>
        </p:txBody>
      </p:sp>
      <p:sp>
        <p:nvSpPr>
          <p:cNvPr id="7" name="Content Placeholder 6"/>
          <p:cNvSpPr>
            <a:spLocks noGrp="1"/>
          </p:cNvSpPr>
          <p:nvPr>
            <p:ph idx="1"/>
          </p:nvPr>
        </p:nvSpPr>
        <p:spPr/>
        <p:txBody>
          <a:bodyPr/>
          <a:lstStyle/>
          <a:p>
            <a:pPr marL="0" indent="0">
              <a:buNone/>
            </a:pPr>
            <a:endParaRPr lang="en-US" dirty="0"/>
          </a:p>
        </p:txBody>
      </p:sp>
      <p:pic>
        <p:nvPicPr>
          <p:cNvPr id="3076" name="Picture 4" descr="http://www.jesuswalk.com/hebrews/images/tabernacle_diagram.gif"/>
          <p:cNvPicPr>
            <a:picLocks noChangeAspect="1" noChangeArrowheads="1"/>
          </p:cNvPicPr>
          <p:nvPr/>
        </p:nvPicPr>
        <p:blipFill>
          <a:blip r:embed="rId4" cstate="print"/>
          <a:srcRect/>
          <a:stretch>
            <a:fillRect/>
          </a:stretch>
        </p:blipFill>
        <p:spPr bwMode="auto">
          <a:xfrm>
            <a:off x="3200400" y="1143000"/>
            <a:ext cx="5410200" cy="5410200"/>
          </a:xfrm>
          <a:prstGeom prst="rect">
            <a:avLst/>
          </a:prstGeom>
          <a:ln>
            <a:noFill/>
          </a:ln>
          <a:effectLst>
            <a:softEdge rad="112500"/>
          </a:effectLst>
        </p:spPr>
      </p:pic>
      <p:sp>
        <p:nvSpPr>
          <p:cNvPr id="9" name="Rectangle 8"/>
          <p:cNvSpPr/>
          <p:nvPr/>
        </p:nvSpPr>
        <p:spPr>
          <a:xfrm>
            <a:off x="5334000" y="1981200"/>
            <a:ext cx="762000" cy="685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10" name="Rectangle 9"/>
          <p:cNvSpPr/>
          <p:nvPr/>
        </p:nvSpPr>
        <p:spPr>
          <a:xfrm>
            <a:off x="5486400" y="4953000"/>
            <a:ext cx="457200" cy="457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13" name="Right Arrow 12"/>
          <p:cNvSpPr/>
          <p:nvPr/>
        </p:nvSpPr>
        <p:spPr>
          <a:xfrm rot="10800000">
            <a:off x="5867400" y="1981199"/>
            <a:ext cx="10668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14" name="Right Arrow 13"/>
          <p:cNvSpPr/>
          <p:nvPr/>
        </p:nvSpPr>
        <p:spPr>
          <a:xfrm rot="10800000">
            <a:off x="5943600" y="2819400"/>
            <a:ext cx="9906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15" name="Right Arrow 14"/>
          <p:cNvSpPr/>
          <p:nvPr/>
        </p:nvSpPr>
        <p:spPr>
          <a:xfrm rot="10800000">
            <a:off x="6400800" y="4114800"/>
            <a:ext cx="5334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17" name="TextBox 16"/>
          <p:cNvSpPr txBox="1"/>
          <p:nvPr/>
        </p:nvSpPr>
        <p:spPr>
          <a:xfrm>
            <a:off x="3578071" y="5929345"/>
            <a:ext cx="4495800" cy="369332"/>
          </a:xfrm>
          <a:prstGeom prst="rect">
            <a:avLst/>
          </a:prstGeom>
          <a:solidFill>
            <a:schemeClr val="bg1">
              <a:lumMod val="75000"/>
            </a:schemeClr>
          </a:solidFill>
          <a:ln>
            <a:solidFill>
              <a:schemeClr val="tx2">
                <a:lumMod val="75000"/>
              </a:schemeClr>
            </a:solidFill>
          </a:ln>
        </p:spPr>
        <p:txBody>
          <a:bodyPr wrap="square" rtlCol="0">
            <a:spAutoFit/>
          </a:bodyPr>
          <a:lstStyle/>
          <a:p>
            <a:pPr algn="ctr"/>
            <a:r>
              <a:rPr lang="en-US" b="1" dirty="0">
                <a:solidFill>
                  <a:prstClr val="black"/>
                </a:solidFill>
                <a:latin typeface="Constantia"/>
              </a:rPr>
              <a:t>A PROCESS FROM START TO FINISH</a:t>
            </a:r>
          </a:p>
        </p:txBody>
      </p:sp>
      <p:cxnSp>
        <p:nvCxnSpPr>
          <p:cNvPr id="19" name="Straight Arrow Connector 18"/>
          <p:cNvCxnSpPr>
            <a:stCxn id="10" idx="0"/>
          </p:cNvCxnSpPr>
          <p:nvPr/>
        </p:nvCxnSpPr>
        <p:spPr>
          <a:xfrm rot="5400000" flipH="1" flipV="1">
            <a:off x="4419600" y="3657600"/>
            <a:ext cx="2590800" cy="1588"/>
          </a:xfrm>
          <a:prstGeom prst="straightConnector1">
            <a:avLst/>
          </a:prstGeom>
          <a:ln w="76200">
            <a:solidFill>
              <a:srgbClr val="00B0F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71ED447-5738-7494-D5C0-38E201F93E26}"/>
              </a:ext>
            </a:extLst>
          </p:cNvPr>
          <p:cNvSpPr txBox="1"/>
          <p:nvPr/>
        </p:nvSpPr>
        <p:spPr>
          <a:xfrm>
            <a:off x="5555942" y="1618496"/>
            <a:ext cx="540058" cy="369332"/>
          </a:xfrm>
          <a:prstGeom prst="rect">
            <a:avLst/>
          </a:prstGeom>
          <a:noFill/>
        </p:spPr>
        <p:txBody>
          <a:bodyPr wrap="square" rtlCol="0">
            <a:spAutoFit/>
          </a:bodyPr>
          <a:lstStyle/>
          <a:p>
            <a:r>
              <a:rPr lang="en-AU" b="1" dirty="0">
                <a:solidFill>
                  <a:prstClr val="black"/>
                </a:solidFill>
                <a:latin typeface="Constantia"/>
              </a:rPr>
              <a:t>15’</a:t>
            </a:r>
            <a:endParaRPr lang="en-US" b="1" dirty="0">
              <a:solidFill>
                <a:prstClr val="black"/>
              </a:solidFill>
              <a:latin typeface="Constantia"/>
            </a:endParaRPr>
          </a:p>
        </p:txBody>
      </p:sp>
      <p:sp>
        <p:nvSpPr>
          <p:cNvPr id="4" name="TextBox 3">
            <a:extLst>
              <a:ext uri="{FF2B5EF4-FFF2-40B4-BE49-F238E27FC236}">
                <a16:creationId xmlns:a16="http://schemas.microsoft.com/office/drawing/2014/main" id="{5AFC2EDC-8F07-D8E5-1C6C-7AC73C697756}"/>
              </a:ext>
            </a:extLst>
          </p:cNvPr>
          <p:cNvSpPr txBox="1"/>
          <p:nvPr/>
        </p:nvSpPr>
        <p:spPr>
          <a:xfrm>
            <a:off x="4960768" y="2178328"/>
            <a:ext cx="540058" cy="369332"/>
          </a:xfrm>
          <a:prstGeom prst="rect">
            <a:avLst/>
          </a:prstGeom>
          <a:noFill/>
        </p:spPr>
        <p:txBody>
          <a:bodyPr wrap="square" rtlCol="0">
            <a:spAutoFit/>
          </a:bodyPr>
          <a:lstStyle/>
          <a:p>
            <a:r>
              <a:rPr lang="en-AU" b="1" dirty="0">
                <a:solidFill>
                  <a:prstClr val="black"/>
                </a:solidFill>
                <a:latin typeface="Constantia"/>
              </a:rPr>
              <a:t>15’</a:t>
            </a:r>
            <a:endParaRPr lang="en-US" b="1" dirty="0">
              <a:solidFill>
                <a:prstClr val="black"/>
              </a:solidFill>
              <a:latin typeface="Constantia"/>
            </a:endParaRPr>
          </a:p>
        </p:txBody>
      </p:sp>
      <p:sp>
        <p:nvSpPr>
          <p:cNvPr id="5" name="TextBox 4">
            <a:extLst>
              <a:ext uri="{FF2B5EF4-FFF2-40B4-BE49-F238E27FC236}">
                <a16:creationId xmlns:a16="http://schemas.microsoft.com/office/drawing/2014/main" id="{E7392746-A8FF-41B1-CA53-7860AA22E76C}"/>
              </a:ext>
            </a:extLst>
          </p:cNvPr>
          <p:cNvSpPr txBox="1"/>
          <p:nvPr/>
        </p:nvSpPr>
        <p:spPr>
          <a:xfrm>
            <a:off x="5922887" y="4939430"/>
            <a:ext cx="540058" cy="369332"/>
          </a:xfrm>
          <a:prstGeom prst="rect">
            <a:avLst/>
          </a:prstGeom>
          <a:noFill/>
        </p:spPr>
        <p:txBody>
          <a:bodyPr wrap="square" rtlCol="0">
            <a:spAutoFit/>
          </a:bodyPr>
          <a:lstStyle/>
          <a:p>
            <a:r>
              <a:rPr lang="en-AU" b="1" dirty="0">
                <a:solidFill>
                  <a:prstClr val="black"/>
                </a:solidFill>
                <a:latin typeface="Constantia"/>
              </a:rPr>
              <a:t>7.5’</a:t>
            </a:r>
            <a:endParaRPr lang="en-US" b="1" dirty="0">
              <a:solidFill>
                <a:prstClr val="black"/>
              </a:solidFill>
              <a:latin typeface="Constantia"/>
            </a:endParaRPr>
          </a:p>
        </p:txBody>
      </p:sp>
      <p:sp>
        <p:nvSpPr>
          <p:cNvPr id="6" name="TextBox 5">
            <a:extLst>
              <a:ext uri="{FF2B5EF4-FFF2-40B4-BE49-F238E27FC236}">
                <a16:creationId xmlns:a16="http://schemas.microsoft.com/office/drawing/2014/main" id="{99530D75-D8C6-CCDE-DBB0-048E08FA385C}"/>
              </a:ext>
            </a:extLst>
          </p:cNvPr>
          <p:cNvSpPr txBox="1"/>
          <p:nvPr/>
        </p:nvSpPr>
        <p:spPr>
          <a:xfrm>
            <a:off x="5465687" y="5315726"/>
            <a:ext cx="540058" cy="369332"/>
          </a:xfrm>
          <a:prstGeom prst="rect">
            <a:avLst/>
          </a:prstGeom>
          <a:noFill/>
        </p:spPr>
        <p:txBody>
          <a:bodyPr wrap="square" rtlCol="0">
            <a:spAutoFit/>
          </a:bodyPr>
          <a:lstStyle/>
          <a:p>
            <a:r>
              <a:rPr lang="en-AU" b="1" dirty="0">
                <a:solidFill>
                  <a:prstClr val="black"/>
                </a:solidFill>
                <a:latin typeface="Constantia"/>
              </a:rPr>
              <a:t>7.5’</a:t>
            </a:r>
            <a:endParaRPr lang="en-US" b="1" dirty="0">
              <a:solidFill>
                <a:prstClr val="black"/>
              </a:solidFill>
              <a:latin typeface="Constantia"/>
            </a:endParaRPr>
          </a:p>
        </p:txBody>
      </p:sp>
      <p:grpSp>
        <p:nvGrpSpPr>
          <p:cNvPr id="23" name="Group 22">
            <a:extLst>
              <a:ext uri="{FF2B5EF4-FFF2-40B4-BE49-F238E27FC236}">
                <a16:creationId xmlns:a16="http://schemas.microsoft.com/office/drawing/2014/main" id="{518F8062-6C54-4274-8050-75A97BA9275F}"/>
              </a:ext>
            </a:extLst>
          </p:cNvPr>
          <p:cNvGrpSpPr/>
          <p:nvPr/>
        </p:nvGrpSpPr>
        <p:grpSpPr>
          <a:xfrm>
            <a:off x="6858000" y="1371600"/>
            <a:ext cx="3810000" cy="707886"/>
            <a:chOff x="5334000" y="1371600"/>
            <a:chExt cx="3810000" cy="707886"/>
          </a:xfrm>
        </p:grpSpPr>
        <p:sp>
          <p:nvSpPr>
            <p:cNvPr id="16" name="TextBox 15"/>
            <p:cNvSpPr txBox="1"/>
            <p:nvPr/>
          </p:nvSpPr>
          <p:spPr>
            <a:xfrm>
              <a:off x="5334000" y="1371600"/>
              <a:ext cx="2286000" cy="707886"/>
            </a:xfrm>
            <a:prstGeom prst="rect">
              <a:avLst/>
            </a:prstGeom>
            <a:solidFill>
              <a:schemeClr val="bg1">
                <a:lumMod val="95000"/>
              </a:schemeClr>
            </a:solidFill>
            <a:ln>
              <a:solidFill>
                <a:schemeClr val="tx2">
                  <a:lumMod val="75000"/>
                </a:schemeClr>
              </a:solidFill>
            </a:ln>
          </p:spPr>
          <p:txBody>
            <a:bodyPr wrap="square" rtlCol="0">
              <a:spAutoFit/>
            </a:bodyPr>
            <a:lstStyle/>
            <a:p>
              <a:pPr algn="ctr"/>
              <a:r>
                <a:rPr lang="en-US" sz="2000" b="1" i="1" dirty="0">
                  <a:solidFill>
                    <a:prstClr val="black"/>
                  </a:solidFill>
                  <a:latin typeface="Constantia"/>
                </a:rPr>
                <a:t>PHYSICAL GLORIFICATION</a:t>
              </a:r>
            </a:p>
          </p:txBody>
        </p:sp>
        <p:sp>
          <p:nvSpPr>
            <p:cNvPr id="8" name="TextBox 7">
              <a:extLst>
                <a:ext uri="{FF2B5EF4-FFF2-40B4-BE49-F238E27FC236}">
                  <a16:creationId xmlns:a16="http://schemas.microsoft.com/office/drawing/2014/main" id="{AA18D050-A9DC-0C1A-734D-1A7BF4D1267D}"/>
                </a:ext>
              </a:extLst>
            </p:cNvPr>
            <p:cNvSpPr txBox="1"/>
            <p:nvPr/>
          </p:nvSpPr>
          <p:spPr>
            <a:xfrm>
              <a:off x="7619602" y="1371600"/>
              <a:ext cx="1524398" cy="646331"/>
            </a:xfrm>
            <a:prstGeom prst="rect">
              <a:avLst/>
            </a:prstGeom>
            <a:solidFill>
              <a:srgbClr val="7030A0"/>
            </a:solidFill>
          </p:spPr>
          <p:txBody>
            <a:bodyPr wrap="square" rtlCol="0">
              <a:spAutoFit/>
            </a:bodyPr>
            <a:lstStyle/>
            <a:p>
              <a:pPr algn="ctr"/>
              <a:r>
                <a:rPr lang="en-AU" b="1" dirty="0">
                  <a:solidFill>
                    <a:prstClr val="white"/>
                  </a:solidFill>
                  <a:latin typeface="Constantia"/>
                </a:rPr>
                <a:t>BORN OF SPIRIT</a:t>
              </a:r>
              <a:endParaRPr lang="en-US" b="1" dirty="0">
                <a:solidFill>
                  <a:prstClr val="white"/>
                </a:solidFill>
                <a:latin typeface="Constantia"/>
              </a:endParaRPr>
            </a:p>
          </p:txBody>
        </p:sp>
      </p:grpSp>
      <p:grpSp>
        <p:nvGrpSpPr>
          <p:cNvPr id="22" name="Group 21">
            <a:extLst>
              <a:ext uri="{FF2B5EF4-FFF2-40B4-BE49-F238E27FC236}">
                <a16:creationId xmlns:a16="http://schemas.microsoft.com/office/drawing/2014/main" id="{D74E760E-5D6A-A8D5-227E-C5079E77E4FD}"/>
              </a:ext>
            </a:extLst>
          </p:cNvPr>
          <p:cNvGrpSpPr/>
          <p:nvPr/>
        </p:nvGrpSpPr>
        <p:grpSpPr>
          <a:xfrm>
            <a:off x="6934201" y="3200400"/>
            <a:ext cx="3743003" cy="707886"/>
            <a:chOff x="5410200" y="3200400"/>
            <a:chExt cx="3743003" cy="707886"/>
          </a:xfrm>
        </p:grpSpPr>
        <p:sp>
          <p:nvSpPr>
            <p:cNvPr id="12" name="TextBox 11"/>
            <p:cNvSpPr txBox="1"/>
            <p:nvPr/>
          </p:nvSpPr>
          <p:spPr>
            <a:xfrm>
              <a:off x="5410200" y="3200400"/>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pPr algn="ctr"/>
              <a:r>
                <a:rPr lang="en-US" sz="2000" b="1" i="1" dirty="0">
                  <a:solidFill>
                    <a:prstClr val="black"/>
                  </a:solidFill>
                  <a:latin typeface="Constantia"/>
                </a:rPr>
                <a:t>MORAL APPLICATION</a:t>
              </a:r>
            </a:p>
          </p:txBody>
        </p:sp>
        <p:sp>
          <p:nvSpPr>
            <p:cNvPr id="18" name="TextBox 17">
              <a:extLst>
                <a:ext uri="{FF2B5EF4-FFF2-40B4-BE49-F238E27FC236}">
                  <a16:creationId xmlns:a16="http://schemas.microsoft.com/office/drawing/2014/main" id="{EC0CD527-C906-38F7-8407-8941AFACCAF6}"/>
                </a:ext>
              </a:extLst>
            </p:cNvPr>
            <p:cNvSpPr txBox="1"/>
            <p:nvPr/>
          </p:nvSpPr>
          <p:spPr>
            <a:xfrm>
              <a:off x="7628805" y="3261955"/>
              <a:ext cx="1524398" cy="646331"/>
            </a:xfrm>
            <a:prstGeom prst="rect">
              <a:avLst/>
            </a:prstGeom>
            <a:solidFill>
              <a:schemeClr val="accent2">
                <a:lumMod val="75000"/>
              </a:schemeClr>
            </a:solidFill>
          </p:spPr>
          <p:txBody>
            <a:bodyPr wrap="square" rtlCol="0">
              <a:spAutoFit/>
            </a:bodyPr>
            <a:lstStyle/>
            <a:p>
              <a:pPr algn="ctr"/>
              <a:r>
                <a:rPr lang="en-AU" dirty="0">
                  <a:solidFill>
                    <a:prstClr val="white"/>
                  </a:solidFill>
                  <a:latin typeface="Constantia"/>
                </a:rPr>
                <a:t>BORN OF WATER</a:t>
              </a:r>
              <a:endParaRPr lang="en-US" dirty="0">
                <a:solidFill>
                  <a:prstClr val="white"/>
                </a:solidFill>
                <a:latin typeface="Constantia"/>
              </a:endParaRPr>
            </a:p>
          </p:txBody>
        </p:sp>
      </p:grpSp>
      <p:grpSp>
        <p:nvGrpSpPr>
          <p:cNvPr id="21" name="Group 20">
            <a:extLst>
              <a:ext uri="{FF2B5EF4-FFF2-40B4-BE49-F238E27FC236}">
                <a16:creationId xmlns:a16="http://schemas.microsoft.com/office/drawing/2014/main" id="{8EDF31F5-AD7C-CB24-7748-6BD64A9199AE}"/>
              </a:ext>
            </a:extLst>
          </p:cNvPr>
          <p:cNvGrpSpPr/>
          <p:nvPr/>
        </p:nvGrpSpPr>
        <p:grpSpPr>
          <a:xfrm>
            <a:off x="6934201" y="4473714"/>
            <a:ext cx="3727401" cy="707886"/>
            <a:chOff x="5410200" y="4473714"/>
            <a:chExt cx="3727401" cy="707886"/>
          </a:xfrm>
        </p:grpSpPr>
        <p:sp>
          <p:nvSpPr>
            <p:cNvPr id="11" name="TextBox 10"/>
            <p:cNvSpPr txBox="1"/>
            <p:nvPr/>
          </p:nvSpPr>
          <p:spPr>
            <a:xfrm>
              <a:off x="5410200" y="4473714"/>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pPr algn="ctr"/>
              <a:r>
                <a:rPr lang="en-US" sz="2000" b="1" i="1" dirty="0">
                  <a:solidFill>
                    <a:prstClr val="black"/>
                  </a:solidFill>
                  <a:latin typeface="Constantia"/>
                </a:rPr>
                <a:t>MENTAL PREPARATION</a:t>
              </a:r>
            </a:p>
          </p:txBody>
        </p:sp>
        <p:sp>
          <p:nvSpPr>
            <p:cNvPr id="20" name="TextBox 19">
              <a:extLst>
                <a:ext uri="{FF2B5EF4-FFF2-40B4-BE49-F238E27FC236}">
                  <a16:creationId xmlns:a16="http://schemas.microsoft.com/office/drawing/2014/main" id="{760493FE-E23E-D4AD-446E-871B7C271AAF}"/>
                </a:ext>
              </a:extLst>
            </p:cNvPr>
            <p:cNvSpPr txBox="1"/>
            <p:nvPr/>
          </p:nvSpPr>
          <p:spPr>
            <a:xfrm>
              <a:off x="7613203" y="4488447"/>
              <a:ext cx="1524398" cy="646331"/>
            </a:xfrm>
            <a:prstGeom prst="rect">
              <a:avLst/>
            </a:prstGeom>
            <a:solidFill>
              <a:srgbClr val="00B050"/>
            </a:solidFill>
          </p:spPr>
          <p:txBody>
            <a:bodyPr wrap="square" rtlCol="0">
              <a:spAutoFit/>
            </a:bodyPr>
            <a:lstStyle/>
            <a:p>
              <a:pPr algn="ctr"/>
              <a:r>
                <a:rPr lang="en-AU" dirty="0">
                  <a:solidFill>
                    <a:prstClr val="white"/>
                  </a:solidFill>
                  <a:latin typeface="Constantia"/>
                </a:rPr>
                <a:t>BORN OF WORD</a:t>
              </a:r>
              <a:endParaRPr lang="en-US" dirty="0">
                <a:solidFill>
                  <a:prstClr val="white"/>
                </a:solidFill>
                <a:latin typeface="Constantia"/>
              </a:endParaRPr>
            </a:p>
          </p:txBody>
        </p:sp>
      </p:grpSp>
      <p:sp>
        <p:nvSpPr>
          <p:cNvPr id="25" name="TextBox 24">
            <a:extLst>
              <a:ext uri="{FF2B5EF4-FFF2-40B4-BE49-F238E27FC236}">
                <a16:creationId xmlns:a16="http://schemas.microsoft.com/office/drawing/2014/main" id="{E09AC7C4-807A-52F7-9A1F-23F22156A205}"/>
              </a:ext>
            </a:extLst>
          </p:cNvPr>
          <p:cNvSpPr txBox="1"/>
          <p:nvPr/>
        </p:nvSpPr>
        <p:spPr>
          <a:xfrm>
            <a:off x="326570" y="233502"/>
            <a:ext cx="2121630" cy="1569660"/>
          </a:xfrm>
          <a:prstGeom prst="rect">
            <a:avLst/>
          </a:prstGeom>
          <a:noFill/>
        </p:spPr>
        <p:txBody>
          <a:bodyPr wrap="square">
            <a:spAutoFit/>
          </a:bodyPr>
          <a:lstStyle/>
          <a:p>
            <a:r>
              <a:rPr lang="en-US" sz="1200" b="1" i="0" strike="noStrike" baseline="0" dirty="0">
                <a:solidFill>
                  <a:srgbClr val="FFFF00"/>
                </a:solidFill>
                <a:latin typeface="Verdana" panose="020B0604030504040204" pitchFamily="34" charset="0"/>
              </a:rPr>
              <a:t>Gen 41:32  And for that the dream was </a:t>
            </a:r>
            <a:r>
              <a:rPr lang="en-US" sz="1200" b="1" i="0" strike="noStrike" baseline="0" dirty="0">
                <a:solidFill>
                  <a:srgbClr val="FF0000"/>
                </a:solidFill>
                <a:latin typeface="Verdana" panose="020B0604030504040204" pitchFamily="34" charset="0"/>
              </a:rPr>
              <a:t>doubled</a:t>
            </a:r>
            <a:r>
              <a:rPr lang="en-US" sz="1200" b="1" i="0" strike="noStrike" baseline="0" dirty="0">
                <a:solidFill>
                  <a:srgbClr val="FFFF00"/>
                </a:solidFill>
                <a:latin typeface="Verdana" panose="020B0604030504040204" pitchFamily="34" charset="0"/>
              </a:rPr>
              <a:t> unto Pharaoh twice; </a:t>
            </a:r>
            <a:r>
              <a:rPr lang="en-US" sz="1200" b="1" i="1" strike="noStrike" baseline="0" dirty="0">
                <a:solidFill>
                  <a:srgbClr val="FFFF00"/>
                </a:solidFill>
                <a:latin typeface="Verdana" panose="020B0604030504040204" pitchFamily="34" charset="0"/>
              </a:rPr>
              <a:t>it is</a:t>
            </a:r>
            <a:r>
              <a:rPr lang="en-US" sz="1200" b="1" i="0" strike="noStrike" baseline="0" dirty="0">
                <a:solidFill>
                  <a:srgbClr val="FFFF00"/>
                </a:solidFill>
                <a:latin typeface="Verdana" panose="020B0604030504040204" pitchFamily="34" charset="0"/>
              </a:rPr>
              <a:t> because the thing </a:t>
            </a:r>
            <a:r>
              <a:rPr lang="en-US" sz="1200" b="1" i="1" strike="noStrike" baseline="0" dirty="0">
                <a:solidFill>
                  <a:srgbClr val="FFFF00"/>
                </a:solidFill>
                <a:latin typeface="Verdana" panose="020B0604030504040204" pitchFamily="34" charset="0"/>
              </a:rPr>
              <a:t>is</a:t>
            </a:r>
            <a:r>
              <a:rPr lang="en-US" sz="1200" b="1" i="0" strike="noStrike" baseline="0" dirty="0">
                <a:solidFill>
                  <a:srgbClr val="FFFF00"/>
                </a:solidFill>
                <a:latin typeface="Verdana" panose="020B0604030504040204" pitchFamily="34" charset="0"/>
              </a:rPr>
              <a:t> established by God, and God will shortly bring it to pass.</a:t>
            </a:r>
            <a:endParaRPr lang="en-US" b="1" dirty="0">
              <a:solidFill>
                <a:srgbClr val="FFFF00"/>
              </a:solidFill>
            </a:endParaRPr>
          </a:p>
        </p:txBody>
      </p:sp>
      <p:sp>
        <p:nvSpPr>
          <p:cNvPr id="24" name="Slide Number Placeholder 23">
            <a:extLst>
              <a:ext uri="{FF2B5EF4-FFF2-40B4-BE49-F238E27FC236}">
                <a16:creationId xmlns:a16="http://schemas.microsoft.com/office/drawing/2014/main" id="{9F4CCE27-D9CF-F592-BC79-B42670909374}"/>
              </a:ext>
            </a:extLst>
          </p:cNvPr>
          <p:cNvSpPr>
            <a:spLocks noGrp="1"/>
          </p:cNvSpPr>
          <p:nvPr>
            <p:ph type="sldNum" sz="quarter" idx="12"/>
          </p:nvPr>
        </p:nvSpPr>
        <p:spPr/>
        <p:txBody>
          <a:bodyPr/>
          <a:lstStyle/>
          <a:p>
            <a:fld id="{896E58E9-151B-4248-880E-D268E5D1A2D6}" type="slidenum">
              <a:rPr lang="en-US" smtClean="0"/>
              <a:pPr/>
              <a:t>50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000" fill="hold"/>
                                        <p:tgtEl>
                                          <p:spTgt spid="3076"/>
                                        </p:tgtEl>
                                        <p:attrNameLst>
                                          <p:attrName>ppt_w</p:attrName>
                                        </p:attrNameLst>
                                      </p:cBhvr>
                                      <p:tavLst>
                                        <p:tav tm="0">
                                          <p:val>
                                            <p:fltVal val="0"/>
                                          </p:val>
                                        </p:tav>
                                        <p:tav tm="100000">
                                          <p:val>
                                            <p:strVal val="#ppt_w"/>
                                          </p:val>
                                        </p:tav>
                                      </p:tavLst>
                                    </p:anim>
                                    <p:anim calcmode="lin" valueType="num">
                                      <p:cBhvr>
                                        <p:cTn id="8" dur="1000" fill="hold"/>
                                        <p:tgtEl>
                                          <p:spTgt spid="3076"/>
                                        </p:tgtEl>
                                        <p:attrNameLst>
                                          <p:attrName>ppt_h</p:attrName>
                                        </p:attrNameLst>
                                      </p:cBhvr>
                                      <p:tavLst>
                                        <p:tav tm="0">
                                          <p:val>
                                            <p:fltVal val="0"/>
                                          </p:val>
                                        </p:tav>
                                        <p:tav tm="100000">
                                          <p:val>
                                            <p:strVal val="#ppt_h"/>
                                          </p:val>
                                        </p:tav>
                                      </p:tavLst>
                                    </p:anim>
                                    <p:anim calcmode="lin" valueType="num">
                                      <p:cBhvr>
                                        <p:cTn id="9" dur="1000" fill="hold"/>
                                        <p:tgtEl>
                                          <p:spTgt spid="307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1+#ppt_w/2"/>
                                          </p:val>
                                        </p:tav>
                                        <p:tav tm="100000">
                                          <p:val>
                                            <p:strVal val="#ppt_x"/>
                                          </p:val>
                                        </p:tav>
                                      </p:tavLst>
                                    </p:anim>
                                    <p:anim calcmode="lin" valueType="num">
                                      <p:cBhvr additive="base">
                                        <p:cTn id="4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1+#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4" grpId="0" animBg="1"/>
      <p:bldP spid="15" grpId="0" animBg="1"/>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0"/>
            <a:ext cx="8229600" cy="1143000"/>
          </a:xfrm>
        </p:spPr>
        <p:txBody>
          <a:bodyPr/>
          <a:lstStyle/>
          <a:p>
            <a:r>
              <a:rPr lang="en-US" b="1" dirty="0">
                <a:solidFill>
                  <a:schemeClr val="bg1"/>
                </a:solidFill>
              </a:rPr>
              <a:t>The Altar of the Tabernacle</a:t>
            </a:r>
          </a:p>
        </p:txBody>
      </p:sp>
      <p:sp>
        <p:nvSpPr>
          <p:cNvPr id="3" name="Content Placeholder 2"/>
          <p:cNvSpPr>
            <a:spLocks noGrp="1"/>
          </p:cNvSpPr>
          <p:nvPr>
            <p:ph idx="1"/>
          </p:nvPr>
        </p:nvSpPr>
        <p:spPr>
          <a:xfrm>
            <a:off x="408566" y="1143000"/>
            <a:ext cx="5358250" cy="5248656"/>
          </a:xfrm>
        </p:spPr>
        <p:txBody>
          <a:bodyPr>
            <a:normAutofit lnSpcReduction="10000"/>
          </a:bodyPr>
          <a:lstStyle/>
          <a:p>
            <a:r>
              <a:rPr lang="en-US" sz="2800" b="1" dirty="0">
                <a:solidFill>
                  <a:schemeClr val="bg1"/>
                </a:solidFill>
              </a:rPr>
              <a:t>Exo 27:1  And thou shalt make an altar </a:t>
            </a:r>
            <a:r>
              <a:rPr lang="en-US" sz="2800" b="1" i="1" dirty="0">
                <a:solidFill>
                  <a:schemeClr val="bg1"/>
                </a:solidFill>
              </a:rPr>
              <a:t>of shittim wood, five cubits (7.5’) long, and five cubits (7.5’) broad; the altar shall be foursquare: and the height thereof shall be three (4.5’) cubits. </a:t>
            </a:r>
          </a:p>
          <a:p>
            <a:r>
              <a:rPr lang="en-US" sz="2800" b="1" dirty="0">
                <a:solidFill>
                  <a:schemeClr val="bg1"/>
                </a:solidFill>
              </a:rPr>
              <a:t>2  And thou shalt make the horns of it upon the four corners thereof: his horns shall be of the same: and thou shalt </a:t>
            </a:r>
            <a:r>
              <a:rPr lang="en-US" sz="2800" b="1" dirty="0">
                <a:solidFill>
                  <a:srgbClr val="FF6600"/>
                </a:solidFill>
              </a:rPr>
              <a:t>overlay it with brass</a:t>
            </a:r>
            <a:r>
              <a:rPr lang="en-US" sz="2800" b="1" dirty="0">
                <a:solidFill>
                  <a:schemeClr val="bg1"/>
                </a:solidFill>
              </a:rPr>
              <a:t>. </a:t>
            </a:r>
          </a:p>
          <a:p>
            <a:endParaRPr lang="en-US" sz="2800" b="1" dirty="0">
              <a:solidFill>
                <a:schemeClr val="bg1"/>
              </a:solidFill>
            </a:endParaRPr>
          </a:p>
        </p:txBody>
      </p:sp>
      <p:pic>
        <p:nvPicPr>
          <p:cNvPr id="4" name="Picture 2" descr="http://gleaningsfromtheword.com/altar.jpg"/>
          <p:cNvPicPr>
            <a:picLocks noChangeAspect="1" noChangeArrowheads="1"/>
          </p:cNvPicPr>
          <p:nvPr/>
        </p:nvPicPr>
        <p:blipFill>
          <a:blip r:embed="rId3" cstate="print"/>
          <a:srcRect/>
          <a:stretch>
            <a:fillRect/>
          </a:stretch>
        </p:blipFill>
        <p:spPr bwMode="auto">
          <a:xfrm>
            <a:off x="5867400" y="1295401"/>
            <a:ext cx="5916034" cy="4606159"/>
          </a:xfrm>
          <a:prstGeom prst="rect">
            <a:avLst/>
          </a:prstGeom>
          <a:noFill/>
          <a:effectLst>
            <a:softEdge rad="127000"/>
          </a:effectLst>
        </p:spPr>
      </p:pic>
      <p:sp>
        <p:nvSpPr>
          <p:cNvPr id="5" name="Slide Number Placeholder 4">
            <a:extLst>
              <a:ext uri="{FF2B5EF4-FFF2-40B4-BE49-F238E27FC236}">
                <a16:creationId xmlns:a16="http://schemas.microsoft.com/office/drawing/2014/main" id="{D3595619-C11C-F971-3670-46D472B0FB10}"/>
              </a:ext>
            </a:extLst>
          </p:cNvPr>
          <p:cNvSpPr>
            <a:spLocks noGrp="1"/>
          </p:cNvSpPr>
          <p:nvPr>
            <p:ph type="sldNum" sz="quarter" idx="12"/>
          </p:nvPr>
        </p:nvSpPr>
        <p:spPr/>
        <p:txBody>
          <a:bodyPr/>
          <a:lstStyle/>
          <a:p>
            <a:fld id="{896E58E9-151B-4248-880E-D268E5D1A2D6}" type="slidenum">
              <a:rPr lang="en-US" smtClean="0"/>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981200" y="2133600"/>
            <a:ext cx="8229600" cy="2590800"/>
          </a:xfrm>
        </p:spPr>
        <p:txBody>
          <a:bodyPr>
            <a:normAutofit/>
          </a:bodyPr>
          <a:lstStyle/>
          <a:p>
            <a:r>
              <a:rPr lang="en-US" sz="3600" dirty="0">
                <a:solidFill>
                  <a:schemeClr val="bg1"/>
                </a:solidFill>
                <a:latin typeface="+mj-lt"/>
              </a:rPr>
              <a:t>Altar of Tabernacle</a:t>
            </a:r>
          </a:p>
          <a:p>
            <a:r>
              <a:rPr lang="en-US" sz="3600" dirty="0">
                <a:solidFill>
                  <a:schemeClr val="bg1"/>
                </a:solidFill>
                <a:latin typeface="+mj-lt"/>
              </a:rPr>
              <a:t>Altar of Solomon’s Temple</a:t>
            </a:r>
          </a:p>
          <a:p>
            <a:r>
              <a:rPr lang="en-US" sz="3600" dirty="0">
                <a:solidFill>
                  <a:schemeClr val="bg1"/>
                </a:solidFill>
                <a:latin typeface="+mj-lt"/>
              </a:rPr>
              <a:t>Altar of House of Prayer</a:t>
            </a:r>
          </a:p>
        </p:txBody>
      </p:sp>
      <p:pic>
        <p:nvPicPr>
          <p:cNvPr id="5" name="Picture 2"/>
          <p:cNvPicPr>
            <a:picLocks noChangeAspect="1" noChangeArrowheads="1"/>
          </p:cNvPicPr>
          <p:nvPr/>
        </p:nvPicPr>
        <p:blipFill>
          <a:blip r:embed="rId3" cstate="print"/>
          <a:srcRect l="3758" t="5063" r="4664" b="20638"/>
          <a:stretch>
            <a:fillRect/>
          </a:stretch>
        </p:blipFill>
        <p:spPr bwMode="auto">
          <a:xfrm>
            <a:off x="7030157" y="4724400"/>
            <a:ext cx="3420533" cy="1828800"/>
          </a:xfrm>
          <a:prstGeom prst="rect">
            <a:avLst/>
          </a:prstGeom>
          <a:ln>
            <a:noFill/>
          </a:ln>
          <a:effectLst>
            <a:softEdge rad="112500"/>
          </a:effectLst>
        </p:spPr>
      </p:pic>
      <p:pic>
        <p:nvPicPr>
          <p:cNvPr id="34820" name="Picture 4" descr="http://1.bp.blogspot.com/_TPf1HALFkoM/SpKQZey7S9I/AAAAAAAAACg/t7OSJjbZRB8/s320/brazen+altar.gif"/>
          <p:cNvPicPr>
            <a:picLocks noChangeAspect="1" noChangeArrowheads="1"/>
          </p:cNvPicPr>
          <p:nvPr/>
        </p:nvPicPr>
        <p:blipFill>
          <a:blip r:embed="rId4" cstate="print"/>
          <a:srcRect/>
          <a:stretch>
            <a:fillRect/>
          </a:stretch>
        </p:blipFill>
        <p:spPr bwMode="auto">
          <a:xfrm>
            <a:off x="4692614" y="228600"/>
            <a:ext cx="2806773" cy="1905000"/>
          </a:xfrm>
          <a:prstGeom prst="rect">
            <a:avLst/>
          </a:prstGeom>
          <a:ln>
            <a:noFill/>
          </a:ln>
          <a:effectLst>
            <a:softEdge rad="112500"/>
          </a:effectLst>
        </p:spPr>
      </p:pic>
      <p:pic>
        <p:nvPicPr>
          <p:cNvPr id="34822" name="Picture 6" descr="http://www.piney.com/TempleRendering.jpg"/>
          <p:cNvPicPr>
            <a:picLocks noChangeAspect="1" noChangeArrowheads="1"/>
          </p:cNvPicPr>
          <p:nvPr/>
        </p:nvPicPr>
        <p:blipFill>
          <a:blip r:embed="rId5" cstate="print"/>
          <a:srcRect l="71606" b="7317"/>
          <a:stretch>
            <a:fillRect/>
          </a:stretch>
        </p:blipFill>
        <p:spPr bwMode="auto">
          <a:xfrm>
            <a:off x="7543800" y="1524000"/>
            <a:ext cx="1905000" cy="3161106"/>
          </a:xfrm>
          <a:prstGeom prst="rect">
            <a:avLst/>
          </a:prstGeom>
          <a:ln>
            <a:noFill/>
          </a:ln>
          <a:effectLst>
            <a:softEdge rad="112500"/>
          </a:effectLst>
        </p:spPr>
      </p:pic>
      <p:sp>
        <p:nvSpPr>
          <p:cNvPr id="8" name="Rectangle 7"/>
          <p:cNvSpPr/>
          <p:nvPr/>
        </p:nvSpPr>
        <p:spPr>
          <a:xfrm>
            <a:off x="719328" y="4191000"/>
            <a:ext cx="5910072" cy="2246769"/>
          </a:xfrm>
          <a:prstGeom prst="rect">
            <a:avLst/>
          </a:prstGeom>
          <a:solidFill>
            <a:schemeClr val="accent1">
              <a:lumMod val="40000"/>
              <a:lumOff val="60000"/>
            </a:schemeClr>
          </a:solidFill>
          <a:ln>
            <a:solidFill>
              <a:schemeClr val="tx1"/>
            </a:solidFill>
          </a:ln>
        </p:spPr>
        <p:txBody>
          <a:bodyPr wrap="square">
            <a:spAutoFit/>
          </a:bodyPr>
          <a:lstStyle/>
          <a:p>
            <a:r>
              <a:rPr lang="en-US" sz="2800" b="1" dirty="0">
                <a:solidFill>
                  <a:prstClr val="black"/>
                </a:solidFill>
                <a:latin typeface="Constantia"/>
              </a:rPr>
              <a:t>The FOURSQUARE geometric shape, four horns at the corners and brass material of the Altar are consistent features of all three altars.  </a:t>
            </a:r>
          </a:p>
        </p:txBody>
      </p:sp>
      <p:sp>
        <p:nvSpPr>
          <p:cNvPr id="4" name="Slide Number Placeholder 3">
            <a:extLst>
              <a:ext uri="{FF2B5EF4-FFF2-40B4-BE49-F238E27FC236}">
                <a16:creationId xmlns:a16="http://schemas.microsoft.com/office/drawing/2014/main" id="{8E2830D7-0294-5159-5779-C378B59DE639}"/>
              </a:ext>
            </a:extLst>
          </p:cNvPr>
          <p:cNvSpPr>
            <a:spLocks noGrp="1"/>
          </p:cNvSpPr>
          <p:nvPr>
            <p:ph type="sldNum" sz="quarter" idx="12"/>
          </p:nvPr>
        </p:nvSpPr>
        <p:spPr/>
        <p:txBody>
          <a:bodyPr/>
          <a:lstStyle/>
          <a:p>
            <a:fld id="{896E58E9-151B-4248-880E-D268E5D1A2D6}" type="slidenum">
              <a:rPr lang="en-US" smtClean="0"/>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kingstemple3d.com/wp-content/uploads/2009/07/n636562158_1171300_7181.jpg"/>
          <p:cNvPicPr>
            <a:picLocks noChangeAspect="1" noChangeArrowheads="1"/>
          </p:cNvPicPr>
          <p:nvPr/>
        </p:nvPicPr>
        <p:blipFill>
          <a:blip r:embed="rId3" cstate="print"/>
          <a:srcRect l="8366" b="13914"/>
          <a:stretch>
            <a:fillRect/>
          </a:stretch>
        </p:blipFill>
        <p:spPr bwMode="auto">
          <a:xfrm>
            <a:off x="2247900" y="1400002"/>
            <a:ext cx="7696200" cy="4057996"/>
          </a:xfrm>
          <a:prstGeom prst="rect">
            <a:avLst/>
          </a:prstGeom>
          <a:ln>
            <a:noFill/>
          </a:ln>
          <a:effectLst>
            <a:softEdge rad="112500"/>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981200" y="152401"/>
            <a:ext cx="8229600" cy="1371600"/>
          </a:xfrm>
        </p:spPr>
        <p:txBody>
          <a:bodyPr>
            <a:normAutofit fontScale="92500"/>
          </a:bodyPr>
          <a:lstStyle/>
          <a:p>
            <a:r>
              <a:rPr lang="en-US" sz="2400" b="1" dirty="0">
                <a:solidFill>
                  <a:srgbClr val="00B0F0"/>
                </a:solidFill>
                <a:effectLst>
                  <a:outerShdw blurRad="38100" dist="38100" dir="2700000" algn="tl">
                    <a:srgbClr val="000000">
                      <a:alpha val="43137"/>
                    </a:srgbClr>
                  </a:outerShdw>
                </a:effectLst>
                <a:latin typeface="+mj-lt"/>
              </a:rPr>
              <a:t>Solomon’s Temple</a:t>
            </a:r>
            <a:r>
              <a:rPr lang="en-US" sz="2400" b="1" dirty="0">
                <a:solidFill>
                  <a:srgbClr val="FFFF00"/>
                </a:solidFill>
                <a:latin typeface="+mj-lt"/>
              </a:rPr>
              <a:t>: 2 Ch 3:8  And he made the </a:t>
            </a:r>
            <a:r>
              <a:rPr lang="en-US" sz="2400" b="1" u="sng" dirty="0">
                <a:solidFill>
                  <a:srgbClr val="FFFF00"/>
                </a:solidFill>
                <a:latin typeface="+mj-lt"/>
              </a:rPr>
              <a:t>MOST HOLY </a:t>
            </a:r>
            <a:r>
              <a:rPr lang="en-US" sz="2400" b="1" dirty="0">
                <a:solidFill>
                  <a:schemeClr val="bg1"/>
                </a:solidFill>
                <a:latin typeface="+mj-lt"/>
              </a:rPr>
              <a:t>house, the length whereof </a:t>
            </a:r>
            <a:r>
              <a:rPr lang="en-US" sz="2400" b="1" i="1" dirty="0">
                <a:solidFill>
                  <a:schemeClr val="bg1"/>
                </a:solidFill>
                <a:latin typeface="+mj-lt"/>
              </a:rPr>
              <a:t>was according to the breadth of the house, </a:t>
            </a:r>
            <a:r>
              <a:rPr lang="en-US" sz="2400" b="1" i="1" dirty="0">
                <a:solidFill>
                  <a:srgbClr val="FFC000"/>
                </a:solidFill>
                <a:latin typeface="+mj-lt"/>
              </a:rPr>
              <a:t>twenty cubits (30’)</a:t>
            </a:r>
            <a:r>
              <a:rPr lang="en-US" sz="2400" b="1" i="1" dirty="0">
                <a:solidFill>
                  <a:schemeClr val="bg1"/>
                </a:solidFill>
                <a:latin typeface="+mj-lt"/>
              </a:rPr>
              <a:t>, and the breadth thereof </a:t>
            </a:r>
            <a:r>
              <a:rPr lang="en-US" sz="2400" b="1" i="1" dirty="0">
                <a:solidFill>
                  <a:srgbClr val="FFC000"/>
                </a:solidFill>
                <a:latin typeface="+mj-lt"/>
              </a:rPr>
              <a:t>twenty cubits (30’)</a:t>
            </a:r>
            <a:r>
              <a:rPr lang="en-US" sz="2400" b="1" i="1" dirty="0">
                <a:solidFill>
                  <a:schemeClr val="bg1"/>
                </a:solidFill>
                <a:latin typeface="+mj-lt"/>
              </a:rPr>
              <a:t>:</a:t>
            </a:r>
            <a:endParaRPr lang="en-US" sz="2400" b="1" dirty="0">
              <a:solidFill>
                <a:schemeClr val="bg1"/>
              </a:solidFill>
              <a:latin typeface="+mj-lt"/>
            </a:endParaRPr>
          </a:p>
        </p:txBody>
      </p:sp>
      <p:sp>
        <p:nvSpPr>
          <p:cNvPr id="6" name="Rectangle 5"/>
          <p:cNvSpPr/>
          <p:nvPr/>
        </p:nvSpPr>
        <p:spPr>
          <a:xfrm>
            <a:off x="2209800" y="5486401"/>
            <a:ext cx="7772400" cy="1200329"/>
          </a:xfrm>
          <a:prstGeom prst="rect">
            <a:avLst/>
          </a:prstGeom>
        </p:spPr>
        <p:txBody>
          <a:bodyPr wrap="square">
            <a:spAutoFit/>
          </a:bodyPr>
          <a:lstStyle/>
          <a:p>
            <a:r>
              <a:rPr lang="en-US" sz="2400" b="1" dirty="0">
                <a:solidFill>
                  <a:prstClr val="white"/>
                </a:solidFill>
                <a:latin typeface="Calibri"/>
              </a:rPr>
              <a:t>2 Ch 4:1  Moreover he made an </a:t>
            </a:r>
            <a:r>
              <a:rPr lang="en-US" sz="2400" b="1" u="sng" dirty="0">
                <a:solidFill>
                  <a:prstClr val="white"/>
                </a:solidFill>
                <a:latin typeface="Calibri"/>
              </a:rPr>
              <a:t>ALTAR</a:t>
            </a:r>
            <a:r>
              <a:rPr lang="en-US" sz="2400" b="1" dirty="0">
                <a:solidFill>
                  <a:prstClr val="white"/>
                </a:solidFill>
                <a:latin typeface="Calibri"/>
              </a:rPr>
              <a:t> of brass, </a:t>
            </a:r>
            <a:r>
              <a:rPr lang="en-US" sz="2400" b="1" dirty="0">
                <a:solidFill>
                  <a:srgbClr val="FF9900"/>
                </a:solidFill>
                <a:latin typeface="Calibri"/>
              </a:rPr>
              <a:t>twenty cubits (30’)</a:t>
            </a:r>
            <a:r>
              <a:rPr lang="en-US" sz="2400" b="1" dirty="0">
                <a:solidFill>
                  <a:prstClr val="white"/>
                </a:solidFill>
                <a:latin typeface="Calibri"/>
              </a:rPr>
              <a:t> the length thereof, and </a:t>
            </a:r>
            <a:r>
              <a:rPr lang="en-US" sz="2400" b="1" dirty="0">
                <a:solidFill>
                  <a:srgbClr val="FF9900"/>
                </a:solidFill>
                <a:latin typeface="Calibri"/>
              </a:rPr>
              <a:t>twenty cubits (30’) </a:t>
            </a:r>
            <a:r>
              <a:rPr lang="en-US" sz="2400" b="1" dirty="0">
                <a:solidFill>
                  <a:prstClr val="white"/>
                </a:solidFill>
                <a:latin typeface="Calibri"/>
              </a:rPr>
              <a:t>the breadth thereof, and </a:t>
            </a:r>
            <a:r>
              <a:rPr lang="en-US" sz="2400" b="1" dirty="0">
                <a:solidFill>
                  <a:srgbClr val="FF9900"/>
                </a:solidFill>
                <a:latin typeface="Calibri"/>
              </a:rPr>
              <a:t>ten cubits (15’) </a:t>
            </a:r>
            <a:r>
              <a:rPr lang="en-US" sz="2400" b="1" dirty="0">
                <a:solidFill>
                  <a:prstClr val="white"/>
                </a:solidFill>
                <a:latin typeface="Calibri"/>
              </a:rPr>
              <a:t>the height thereof. </a:t>
            </a:r>
          </a:p>
        </p:txBody>
      </p:sp>
      <p:sp>
        <p:nvSpPr>
          <p:cNvPr id="7" name="Down Arrow 6"/>
          <p:cNvSpPr/>
          <p:nvPr/>
        </p:nvSpPr>
        <p:spPr>
          <a:xfrm rot="10800000">
            <a:off x="3048000" y="5029201"/>
            <a:ext cx="457200" cy="53976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8" name="Down Arrow 7"/>
          <p:cNvSpPr/>
          <p:nvPr/>
        </p:nvSpPr>
        <p:spPr>
          <a:xfrm>
            <a:off x="7842697" y="1138367"/>
            <a:ext cx="457200" cy="371793"/>
          </a:xfrm>
          <a:prstGeom prst="downArrow">
            <a:avLst/>
          </a:prstGeom>
          <a:solidFill>
            <a:srgbClr val="FF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4" name="TextBox 3">
            <a:extLst>
              <a:ext uri="{FF2B5EF4-FFF2-40B4-BE49-F238E27FC236}">
                <a16:creationId xmlns:a16="http://schemas.microsoft.com/office/drawing/2014/main" id="{73F2899F-55DA-1CEA-BFA2-A59C132DA311}"/>
              </a:ext>
            </a:extLst>
          </p:cNvPr>
          <p:cNvSpPr txBox="1"/>
          <p:nvPr/>
        </p:nvSpPr>
        <p:spPr>
          <a:xfrm rot="1023159">
            <a:off x="3960419" y="3734126"/>
            <a:ext cx="1110824" cy="461665"/>
          </a:xfrm>
          <a:prstGeom prst="rect">
            <a:avLst/>
          </a:prstGeom>
          <a:noFill/>
        </p:spPr>
        <p:txBody>
          <a:bodyPr wrap="square" rtlCol="0">
            <a:spAutoFit/>
          </a:bodyPr>
          <a:lstStyle/>
          <a:p>
            <a:pPr algn="ctr"/>
            <a:r>
              <a:rPr lang="en-AU" sz="2400" dirty="0">
                <a:solidFill>
                  <a:prstClr val="black"/>
                </a:solidFill>
                <a:latin typeface="AdLib WGL4 BT" panose="04040805040B02020603" pitchFamily="82" charset="0"/>
              </a:rPr>
              <a:t>30 ft.</a:t>
            </a:r>
            <a:endParaRPr lang="en-US" sz="2400" dirty="0">
              <a:solidFill>
                <a:prstClr val="black"/>
              </a:solidFill>
              <a:latin typeface="AdLib WGL4 BT" panose="04040805040B02020603" pitchFamily="82" charset="0"/>
            </a:endParaRPr>
          </a:p>
        </p:txBody>
      </p:sp>
      <p:sp>
        <p:nvSpPr>
          <p:cNvPr id="5" name="TextBox 4">
            <a:extLst>
              <a:ext uri="{FF2B5EF4-FFF2-40B4-BE49-F238E27FC236}">
                <a16:creationId xmlns:a16="http://schemas.microsoft.com/office/drawing/2014/main" id="{F27A4D42-DBA9-F708-7DC0-8368D1F1F34C}"/>
              </a:ext>
            </a:extLst>
          </p:cNvPr>
          <p:cNvSpPr txBox="1"/>
          <p:nvPr/>
        </p:nvSpPr>
        <p:spPr>
          <a:xfrm rot="19962417">
            <a:off x="4145257" y="4800371"/>
            <a:ext cx="1147781" cy="461665"/>
          </a:xfrm>
          <a:prstGeom prst="rect">
            <a:avLst/>
          </a:prstGeom>
          <a:noFill/>
        </p:spPr>
        <p:txBody>
          <a:bodyPr wrap="square" rtlCol="0">
            <a:spAutoFit/>
          </a:bodyPr>
          <a:lstStyle/>
          <a:p>
            <a:r>
              <a:rPr lang="en-AU" sz="2400" dirty="0">
                <a:solidFill>
                  <a:prstClr val="black"/>
                </a:solidFill>
                <a:latin typeface="AdLib WGL4 BT" panose="04040805040B02020603" pitchFamily="82" charset="0"/>
              </a:rPr>
              <a:t>30 ft.</a:t>
            </a:r>
            <a:endParaRPr lang="en-US" sz="2400" dirty="0">
              <a:solidFill>
                <a:prstClr val="black"/>
              </a:solidFill>
              <a:latin typeface="AdLib WGL4 BT" panose="04040805040B02020603" pitchFamily="82" charset="0"/>
            </a:endParaRPr>
          </a:p>
        </p:txBody>
      </p:sp>
      <p:grpSp>
        <p:nvGrpSpPr>
          <p:cNvPr id="19" name="Group 18">
            <a:extLst>
              <a:ext uri="{FF2B5EF4-FFF2-40B4-BE49-F238E27FC236}">
                <a16:creationId xmlns:a16="http://schemas.microsoft.com/office/drawing/2014/main" id="{B2023962-5567-F30A-0AFF-25E556A4D224}"/>
              </a:ext>
            </a:extLst>
          </p:cNvPr>
          <p:cNvGrpSpPr/>
          <p:nvPr/>
        </p:nvGrpSpPr>
        <p:grpSpPr>
          <a:xfrm>
            <a:off x="2247900" y="1264401"/>
            <a:ext cx="7690368" cy="4057996"/>
            <a:chOff x="723900" y="1264401"/>
            <a:chExt cx="7690368" cy="4057996"/>
          </a:xfrm>
        </p:grpSpPr>
        <p:grpSp>
          <p:nvGrpSpPr>
            <p:cNvPr id="14" name="Group 13"/>
            <p:cNvGrpSpPr/>
            <p:nvPr/>
          </p:nvGrpSpPr>
          <p:grpSpPr>
            <a:xfrm>
              <a:off x="723900" y="1264401"/>
              <a:ext cx="7690368" cy="4057996"/>
              <a:chOff x="1371600" y="1828800"/>
              <a:chExt cx="5562600" cy="2819400"/>
            </a:xfrm>
          </p:grpSpPr>
          <p:pic>
            <p:nvPicPr>
              <p:cNvPr id="9" name="Picture 2" descr="http://www.bibleword.com/GWH/IMGS/piks/stem.gif"/>
              <p:cNvPicPr>
                <a:picLocks noChangeAspect="1" noChangeArrowheads="1"/>
              </p:cNvPicPr>
              <p:nvPr/>
            </p:nvPicPr>
            <p:blipFill>
              <a:blip r:embed="rId4" cstate="print"/>
              <a:srcRect l="20771" t="34722" r="25833" b="30556"/>
              <a:stretch>
                <a:fillRect/>
              </a:stretch>
            </p:blipFill>
            <p:spPr bwMode="auto">
              <a:xfrm>
                <a:off x="1371600" y="1828800"/>
                <a:ext cx="5562600" cy="2819400"/>
              </a:xfrm>
              <a:prstGeom prst="rect">
                <a:avLst/>
              </a:prstGeom>
              <a:noFill/>
              <a:ln>
                <a:solidFill>
                  <a:schemeClr val="tx2">
                    <a:lumMod val="75000"/>
                  </a:schemeClr>
                </a:solidFill>
              </a:ln>
            </p:spPr>
          </p:pic>
          <p:sp>
            <p:nvSpPr>
              <p:cNvPr id="10" name="Rectangle 9"/>
              <p:cNvSpPr/>
              <p:nvPr/>
            </p:nvSpPr>
            <p:spPr>
              <a:xfrm>
                <a:off x="5943600" y="2743200"/>
                <a:ext cx="838200" cy="990600"/>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latin typeface="Constantia"/>
                  </a:rPr>
                  <a:t>ALTAR</a:t>
                </a:r>
              </a:p>
            </p:txBody>
          </p:sp>
          <p:sp>
            <p:nvSpPr>
              <p:cNvPr id="11" name="Rectangle 10"/>
              <p:cNvSpPr/>
              <p:nvPr/>
            </p:nvSpPr>
            <p:spPr>
              <a:xfrm>
                <a:off x="2438400" y="2743200"/>
                <a:ext cx="762000" cy="9906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cxnSp>
            <p:nvCxnSpPr>
              <p:cNvPr id="13" name="Straight Arrow Connector 12"/>
              <p:cNvCxnSpPr>
                <a:stCxn id="11" idx="3"/>
                <a:endCxn id="10" idx="1"/>
              </p:cNvCxnSpPr>
              <p:nvPr/>
            </p:nvCxnSpPr>
            <p:spPr>
              <a:xfrm>
                <a:off x="3200400" y="3238500"/>
                <a:ext cx="2743200"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7AA378CF-1403-07A2-77A5-0054389676C4}"/>
                </a:ext>
              </a:extLst>
            </p:cNvPr>
            <p:cNvSpPr txBox="1"/>
            <p:nvPr/>
          </p:nvSpPr>
          <p:spPr>
            <a:xfrm>
              <a:off x="6936828" y="2281366"/>
              <a:ext cx="1387365" cy="369332"/>
            </a:xfrm>
            <a:prstGeom prst="rect">
              <a:avLst/>
            </a:prstGeom>
            <a:noFill/>
          </p:spPr>
          <p:txBody>
            <a:bodyPr wrap="square" rtlCol="0">
              <a:spAutoFit/>
            </a:bodyPr>
            <a:lstStyle/>
            <a:p>
              <a:pPr algn="ctr"/>
              <a:r>
                <a:rPr lang="en-AU" b="1" dirty="0">
                  <a:solidFill>
                    <a:prstClr val="black"/>
                  </a:solidFill>
                  <a:latin typeface="Abadi" panose="020B0604020104020204" pitchFamily="34" charset="0"/>
                </a:rPr>
                <a:t>30’</a:t>
              </a:r>
              <a:endParaRPr lang="en-US" b="1" dirty="0">
                <a:solidFill>
                  <a:prstClr val="black"/>
                </a:solidFill>
                <a:latin typeface="Abadi" panose="020B0604020104020204" pitchFamily="34" charset="0"/>
              </a:endParaRPr>
            </a:p>
          </p:txBody>
        </p:sp>
        <p:sp>
          <p:nvSpPr>
            <p:cNvPr id="16" name="TextBox 15">
              <a:extLst>
                <a:ext uri="{FF2B5EF4-FFF2-40B4-BE49-F238E27FC236}">
                  <a16:creationId xmlns:a16="http://schemas.microsoft.com/office/drawing/2014/main" id="{23DEB74C-EDC4-CC23-46A4-89630CE24CF6}"/>
                </a:ext>
              </a:extLst>
            </p:cNvPr>
            <p:cNvSpPr txBox="1"/>
            <p:nvPr/>
          </p:nvSpPr>
          <p:spPr>
            <a:xfrm rot="5400000">
              <a:off x="7370262" y="3185793"/>
              <a:ext cx="1387365" cy="369332"/>
            </a:xfrm>
            <a:prstGeom prst="rect">
              <a:avLst/>
            </a:prstGeom>
            <a:noFill/>
          </p:spPr>
          <p:txBody>
            <a:bodyPr wrap="square" rtlCol="0">
              <a:spAutoFit/>
            </a:bodyPr>
            <a:lstStyle/>
            <a:p>
              <a:pPr algn="ctr"/>
              <a:r>
                <a:rPr lang="en-AU" b="1" dirty="0">
                  <a:solidFill>
                    <a:prstClr val="black"/>
                  </a:solidFill>
                  <a:latin typeface="Abadi" panose="020B0604020104020204" pitchFamily="34" charset="0"/>
                </a:rPr>
                <a:t>30’</a:t>
              </a:r>
              <a:endParaRPr lang="en-US" b="1" dirty="0">
                <a:solidFill>
                  <a:prstClr val="black"/>
                </a:solidFill>
                <a:latin typeface="Abadi" panose="020B0604020104020204" pitchFamily="34" charset="0"/>
              </a:endParaRPr>
            </a:p>
          </p:txBody>
        </p:sp>
        <p:sp>
          <p:nvSpPr>
            <p:cNvPr id="17" name="TextBox 16">
              <a:extLst>
                <a:ext uri="{FF2B5EF4-FFF2-40B4-BE49-F238E27FC236}">
                  <a16:creationId xmlns:a16="http://schemas.microsoft.com/office/drawing/2014/main" id="{D027E007-F053-7EDE-2DAB-30DE609E28BD}"/>
                </a:ext>
              </a:extLst>
            </p:cNvPr>
            <p:cNvSpPr txBox="1"/>
            <p:nvPr/>
          </p:nvSpPr>
          <p:spPr>
            <a:xfrm>
              <a:off x="1885616" y="3694810"/>
              <a:ext cx="1387365" cy="369332"/>
            </a:xfrm>
            <a:prstGeom prst="rect">
              <a:avLst/>
            </a:prstGeom>
            <a:noFill/>
          </p:spPr>
          <p:txBody>
            <a:bodyPr wrap="square" rtlCol="0">
              <a:spAutoFit/>
            </a:bodyPr>
            <a:lstStyle/>
            <a:p>
              <a:pPr algn="ctr"/>
              <a:r>
                <a:rPr lang="en-AU" b="1" dirty="0">
                  <a:solidFill>
                    <a:prstClr val="black"/>
                  </a:solidFill>
                  <a:latin typeface="Abadi" panose="020B0604020104020204" pitchFamily="34" charset="0"/>
                </a:rPr>
                <a:t>30’</a:t>
              </a:r>
              <a:endParaRPr lang="en-US" b="1" dirty="0">
                <a:solidFill>
                  <a:prstClr val="black"/>
                </a:solidFill>
                <a:latin typeface="Abadi" panose="020B0604020104020204" pitchFamily="34" charset="0"/>
              </a:endParaRPr>
            </a:p>
          </p:txBody>
        </p:sp>
        <p:sp>
          <p:nvSpPr>
            <p:cNvPr id="18" name="TextBox 17">
              <a:extLst>
                <a:ext uri="{FF2B5EF4-FFF2-40B4-BE49-F238E27FC236}">
                  <a16:creationId xmlns:a16="http://schemas.microsoft.com/office/drawing/2014/main" id="{873CF8F7-089E-5E91-D3ED-5B9449BCD51A}"/>
                </a:ext>
              </a:extLst>
            </p:cNvPr>
            <p:cNvSpPr txBox="1"/>
            <p:nvPr/>
          </p:nvSpPr>
          <p:spPr>
            <a:xfrm rot="5400000">
              <a:off x="2425207" y="3413655"/>
              <a:ext cx="1387365" cy="369332"/>
            </a:xfrm>
            <a:prstGeom prst="rect">
              <a:avLst/>
            </a:prstGeom>
            <a:noFill/>
          </p:spPr>
          <p:txBody>
            <a:bodyPr wrap="square" rtlCol="0">
              <a:spAutoFit/>
            </a:bodyPr>
            <a:lstStyle/>
            <a:p>
              <a:pPr algn="ctr"/>
              <a:r>
                <a:rPr lang="en-AU" b="1" dirty="0">
                  <a:solidFill>
                    <a:prstClr val="black"/>
                  </a:solidFill>
                  <a:latin typeface="Abadi" panose="020B0604020104020204" pitchFamily="34" charset="0"/>
                </a:rPr>
                <a:t>30’</a:t>
              </a:r>
              <a:endParaRPr lang="en-US" b="1" dirty="0">
                <a:solidFill>
                  <a:prstClr val="black"/>
                </a:solidFill>
                <a:latin typeface="Abadi" panose="020B0604020104020204" pitchFamily="34" charset="0"/>
              </a:endParaRPr>
            </a:p>
          </p:txBody>
        </p:sp>
      </p:grpSp>
      <p:grpSp>
        <p:nvGrpSpPr>
          <p:cNvPr id="2049" name="Group 2048">
            <a:extLst>
              <a:ext uri="{FF2B5EF4-FFF2-40B4-BE49-F238E27FC236}">
                <a16:creationId xmlns:a16="http://schemas.microsoft.com/office/drawing/2014/main" id="{0E4BD894-1354-D676-1C1D-2B830C300D3F}"/>
              </a:ext>
            </a:extLst>
          </p:cNvPr>
          <p:cNvGrpSpPr/>
          <p:nvPr/>
        </p:nvGrpSpPr>
        <p:grpSpPr>
          <a:xfrm>
            <a:off x="7270174" y="1414416"/>
            <a:ext cx="1846783" cy="1041302"/>
            <a:chOff x="5746173" y="1414416"/>
            <a:chExt cx="1846783" cy="1041302"/>
          </a:xfrm>
        </p:grpSpPr>
        <p:sp>
          <p:nvSpPr>
            <p:cNvPr id="20" name="TextBox 19">
              <a:extLst>
                <a:ext uri="{FF2B5EF4-FFF2-40B4-BE49-F238E27FC236}">
                  <a16:creationId xmlns:a16="http://schemas.microsoft.com/office/drawing/2014/main" id="{167903C4-0798-7F76-18D4-DE876640F0D5}"/>
                </a:ext>
              </a:extLst>
            </p:cNvPr>
            <p:cNvSpPr txBox="1"/>
            <p:nvPr/>
          </p:nvSpPr>
          <p:spPr>
            <a:xfrm rot="691961">
              <a:off x="6144184" y="1414416"/>
              <a:ext cx="560324" cy="369332"/>
            </a:xfrm>
            <a:prstGeom prst="rect">
              <a:avLst/>
            </a:prstGeom>
            <a:noFill/>
          </p:spPr>
          <p:txBody>
            <a:bodyPr wrap="square" rtlCol="0">
              <a:spAutoFit/>
            </a:bodyPr>
            <a:lstStyle/>
            <a:p>
              <a:r>
                <a:rPr lang="en-AU" b="1" dirty="0">
                  <a:solidFill>
                    <a:prstClr val="white"/>
                  </a:solidFill>
                  <a:latin typeface="Constantia"/>
                </a:rPr>
                <a:t>30’</a:t>
              </a:r>
              <a:endParaRPr lang="en-US" b="1" dirty="0">
                <a:solidFill>
                  <a:prstClr val="white"/>
                </a:solidFill>
                <a:latin typeface="Constantia"/>
              </a:endParaRPr>
            </a:p>
          </p:txBody>
        </p:sp>
        <p:sp>
          <p:nvSpPr>
            <p:cNvPr id="21" name="TextBox 20">
              <a:extLst>
                <a:ext uri="{FF2B5EF4-FFF2-40B4-BE49-F238E27FC236}">
                  <a16:creationId xmlns:a16="http://schemas.microsoft.com/office/drawing/2014/main" id="{F2B7CC5F-467D-A84D-1808-E389D3A0649C}"/>
                </a:ext>
              </a:extLst>
            </p:cNvPr>
            <p:cNvSpPr txBox="1"/>
            <p:nvPr/>
          </p:nvSpPr>
          <p:spPr>
            <a:xfrm rot="20800256">
              <a:off x="6748853" y="1543305"/>
              <a:ext cx="844103" cy="369332"/>
            </a:xfrm>
            <a:prstGeom prst="rect">
              <a:avLst/>
            </a:prstGeom>
            <a:noFill/>
          </p:spPr>
          <p:txBody>
            <a:bodyPr wrap="square" rtlCol="0">
              <a:spAutoFit/>
            </a:bodyPr>
            <a:lstStyle/>
            <a:p>
              <a:pPr algn="ctr"/>
              <a:r>
                <a:rPr lang="en-AU" b="1" dirty="0">
                  <a:solidFill>
                    <a:prstClr val="white"/>
                  </a:solidFill>
                  <a:latin typeface="Constantia"/>
                </a:rPr>
                <a:t>30’</a:t>
              </a:r>
              <a:endParaRPr lang="en-US" b="1" dirty="0">
                <a:solidFill>
                  <a:prstClr val="white"/>
                </a:solidFill>
                <a:latin typeface="Constantia"/>
              </a:endParaRPr>
            </a:p>
          </p:txBody>
        </p:sp>
        <p:cxnSp>
          <p:nvCxnSpPr>
            <p:cNvPr id="23" name="Straight Connector 22">
              <a:extLst>
                <a:ext uri="{FF2B5EF4-FFF2-40B4-BE49-F238E27FC236}">
                  <a16:creationId xmlns:a16="http://schemas.microsoft.com/office/drawing/2014/main" id="{2E3706E4-C1B6-CB3B-9E84-0369C83FE265}"/>
                </a:ext>
              </a:extLst>
            </p:cNvPr>
            <p:cNvCxnSpPr>
              <a:cxnSpLocks/>
            </p:cNvCxnSpPr>
            <p:nvPr/>
          </p:nvCxnSpPr>
          <p:spPr>
            <a:xfrm>
              <a:off x="5746173" y="1535603"/>
              <a:ext cx="1184563" cy="1385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98D9D8-D99D-FD07-B31D-2717402BCEE9}"/>
                </a:ext>
              </a:extLst>
            </p:cNvPr>
            <p:cNvCxnSpPr/>
            <p:nvPr/>
          </p:nvCxnSpPr>
          <p:spPr>
            <a:xfrm>
              <a:off x="6927273" y="1674162"/>
              <a:ext cx="0" cy="1178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E2C84E5-71F2-EEFF-9B8B-DEBB857B6000}"/>
                </a:ext>
              </a:extLst>
            </p:cNvPr>
            <p:cNvCxnSpPr/>
            <p:nvPr/>
          </p:nvCxnSpPr>
          <p:spPr>
            <a:xfrm>
              <a:off x="6903027" y="1829069"/>
              <a:ext cx="0" cy="6266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C688003-08C1-A633-B5C8-ED0C005A9831}"/>
                </a:ext>
              </a:extLst>
            </p:cNvPr>
            <p:cNvCxnSpPr>
              <a:cxnSpLocks/>
            </p:cNvCxnSpPr>
            <p:nvPr/>
          </p:nvCxnSpPr>
          <p:spPr>
            <a:xfrm flipV="1">
              <a:off x="6921441" y="1522046"/>
              <a:ext cx="445714" cy="15211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Slide Number Placeholder 11">
            <a:extLst>
              <a:ext uri="{FF2B5EF4-FFF2-40B4-BE49-F238E27FC236}">
                <a16:creationId xmlns:a16="http://schemas.microsoft.com/office/drawing/2014/main" id="{27CBD360-AA5B-8804-FA93-A0439801E9CD}"/>
              </a:ext>
            </a:extLst>
          </p:cNvPr>
          <p:cNvSpPr>
            <a:spLocks noGrp="1"/>
          </p:cNvSpPr>
          <p:nvPr>
            <p:ph type="sldNum" sz="quarter" idx="12"/>
          </p:nvPr>
        </p:nvSpPr>
        <p:spPr/>
        <p:txBody>
          <a:bodyPr/>
          <a:lstStyle/>
          <a:p>
            <a:fld id="{896E58E9-151B-4248-880E-D268E5D1A2D6}" type="slidenum">
              <a:rPr lang="en-US" smtClean="0"/>
              <a:pPr/>
              <a:t>53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HouseofPrayer.jpg"/>
          <p:cNvPicPr>
            <a:picLocks noChangeAspect="1"/>
          </p:cNvPicPr>
          <p:nvPr/>
        </p:nvPicPr>
        <p:blipFill>
          <a:blip r:embed="rId3" cstate="print"/>
          <a:srcRect l="5833" t="56667" b="3333"/>
          <a:stretch>
            <a:fillRect/>
          </a:stretch>
        </p:blipFill>
        <p:spPr>
          <a:xfrm>
            <a:off x="1790700" y="3810000"/>
            <a:ext cx="8610600" cy="2743200"/>
          </a:xfrm>
          <a:prstGeom prst="rect">
            <a:avLst/>
          </a:prstGeom>
          <a:ln>
            <a:noFill/>
          </a:ln>
          <a:effectLst>
            <a:softEdge rad="112500"/>
          </a:effectLst>
        </p:spPr>
      </p:pic>
      <p:pic>
        <p:nvPicPr>
          <p:cNvPr id="5" name="Picture 2"/>
          <p:cNvPicPr>
            <a:picLocks noChangeAspect="1" noChangeArrowheads="1"/>
          </p:cNvPicPr>
          <p:nvPr/>
        </p:nvPicPr>
        <p:blipFill>
          <a:blip r:embed="rId4" cstate="print"/>
          <a:srcRect l="3758" t="17123" r="4664" b="30320"/>
          <a:stretch>
            <a:fillRect/>
          </a:stretch>
        </p:blipFill>
        <p:spPr bwMode="auto">
          <a:xfrm>
            <a:off x="2267857" y="838200"/>
            <a:ext cx="7656286" cy="2895600"/>
          </a:xfrm>
          <a:prstGeom prst="rect">
            <a:avLst/>
          </a:prstGeom>
          <a:ln>
            <a:noFill/>
          </a:ln>
          <a:effectLst>
            <a:softEdge rad="112500"/>
          </a:effectLst>
        </p:spPr>
      </p:pic>
      <p:sp>
        <p:nvSpPr>
          <p:cNvPr id="6" name="Oval 5"/>
          <p:cNvSpPr/>
          <p:nvPr/>
        </p:nvSpPr>
        <p:spPr>
          <a:xfrm>
            <a:off x="5029200" y="4114800"/>
            <a:ext cx="5334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onstantia"/>
            </a:endParaRPr>
          </a:p>
        </p:txBody>
      </p:sp>
      <p:sp>
        <p:nvSpPr>
          <p:cNvPr id="7" name="Slide Number Placeholder 6">
            <a:extLst>
              <a:ext uri="{FF2B5EF4-FFF2-40B4-BE49-F238E27FC236}">
                <a16:creationId xmlns:a16="http://schemas.microsoft.com/office/drawing/2014/main" id="{5A557153-3CCC-E62C-F5AC-2FF7B6035B85}"/>
              </a:ext>
            </a:extLst>
          </p:cNvPr>
          <p:cNvSpPr>
            <a:spLocks noGrp="1"/>
          </p:cNvSpPr>
          <p:nvPr>
            <p:ph type="sldNum" sz="quarter" idx="12"/>
          </p:nvPr>
        </p:nvSpPr>
        <p:spPr/>
        <p:txBody>
          <a:bodyPr/>
          <a:lstStyle/>
          <a:p>
            <a:fld id="{896E58E9-151B-4248-880E-D268E5D1A2D6}" type="slidenum">
              <a:rPr lang="en-US" smtClean="0"/>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413DD-BEF4-CC61-09EF-4B12C842C571}"/>
              </a:ext>
            </a:extLst>
          </p:cNvPr>
          <p:cNvSpPr>
            <a:spLocks noGrp="1"/>
          </p:cNvSpPr>
          <p:nvPr>
            <p:ph type="title"/>
          </p:nvPr>
        </p:nvSpPr>
        <p:spPr>
          <a:xfrm>
            <a:off x="838200" y="365125"/>
            <a:ext cx="10515600" cy="649859"/>
          </a:xfrm>
        </p:spPr>
        <p:txBody>
          <a:bodyPr>
            <a:noAutofit/>
          </a:bodyPr>
          <a:lstStyle/>
          <a:p>
            <a:pPr algn="ctr"/>
            <a:r>
              <a:rPr lang="en-AU" sz="3200" b="1" dirty="0">
                <a:solidFill>
                  <a:schemeClr val="bg1"/>
                </a:solidFill>
                <a:latin typeface="Amasis MT Pro" panose="02040504050005020304" pitchFamily="18" charset="0"/>
              </a:rPr>
              <a:t>King Jeroboam Reconstructs Aaron’s Folly</a:t>
            </a:r>
            <a:endParaRPr lang="en-US" sz="3200" b="1"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10565860-6063-CD86-4FE8-14C80749F111}"/>
              </a:ext>
            </a:extLst>
          </p:cNvPr>
          <p:cNvSpPr>
            <a:spLocks noGrp="1"/>
          </p:cNvSpPr>
          <p:nvPr>
            <p:ph idx="1"/>
          </p:nvPr>
        </p:nvSpPr>
        <p:spPr>
          <a:xfrm>
            <a:off x="838200" y="1014984"/>
            <a:ext cx="10853928" cy="5843016"/>
          </a:xfrm>
        </p:spPr>
        <p:txBody>
          <a:bodyPr>
            <a:normAutofit/>
          </a:bodyPr>
          <a:lstStyle/>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1</a:t>
            </a:r>
            <a:r>
              <a:rPr lang="en-AU"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 </a:t>
            </a: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Ki 12:25  </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Then Jeroboam built Shechem in mount Ephraim, and dwelt therein; and went out from thence, and built Penuel.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26</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Jeroboam said in his heart, Now shall the kingdom return to the house of David: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(FEAR)</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27</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If this people go up to do sacrifice in the house of the LORD at Jerusalem, then shall the heart of this people turn again unto their lord, </a:t>
            </a:r>
            <a:r>
              <a:rPr lang="x-none" sz="18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even</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unto Rehoboam king of Judah, and they shall kill me, and go again to Rehoboam king of Judah.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(FEAR)</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28</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Whereupon </a:t>
            </a:r>
            <a:r>
              <a:rPr lang="x-none" sz="1800" b="1" dirty="0">
                <a:solidFill>
                  <a:srgbClr val="FFC000"/>
                </a:solidFill>
                <a:effectLst/>
                <a:latin typeface="Arial" panose="020B0604020202020204" pitchFamily="34" charset="0"/>
                <a:ea typeface="Calibri" panose="020F0502020204030204" pitchFamily="34" charset="0"/>
                <a:cs typeface="Verdana" panose="020B0604030504040204" pitchFamily="34" charset="0"/>
              </a:rPr>
              <a:t>the king took counsel</a:t>
            </a:r>
            <a:r>
              <a:rPr lang="en-AU" sz="1800" b="1" dirty="0">
                <a:solidFill>
                  <a:srgbClr val="FFC000"/>
                </a:solidFill>
                <a:effectLst/>
                <a:latin typeface="Arial" panose="020B0604020202020204" pitchFamily="34" charset="0"/>
                <a:ea typeface="Calibri" panose="020F0502020204030204" pitchFamily="34" charset="0"/>
                <a:cs typeface="Verdana" panose="020B0604030504040204" pitchFamily="34" charset="0"/>
              </a:rPr>
              <a:t>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(SOUGHT  CONFIRMATION)</a:t>
            </a:r>
            <a:r>
              <a:rPr lang="x-none" sz="1800" b="1" dirty="0">
                <a:solidFill>
                  <a:srgbClr val="FFC000"/>
                </a:solidFill>
                <a:effectLst/>
                <a:latin typeface="Arial" panose="020B0604020202020204" pitchFamily="34" charset="0"/>
                <a:ea typeface="Calibri" panose="020F0502020204030204" pitchFamily="34" charset="0"/>
                <a:cs typeface="Verdana" panose="020B0604030504040204" pitchFamily="34" charset="0"/>
              </a:rPr>
              <a:t>, and made two calves </a:t>
            </a:r>
            <a:r>
              <a:rPr lang="x-none" sz="1800" b="1" i="1" dirty="0">
                <a:solidFill>
                  <a:srgbClr val="FFC000"/>
                </a:solidFill>
                <a:effectLst/>
                <a:latin typeface="Arial" panose="020B0604020202020204" pitchFamily="34" charset="0"/>
                <a:ea typeface="Calibri" panose="020F0502020204030204" pitchFamily="34" charset="0"/>
                <a:cs typeface="Verdana" panose="020B0604030504040204" pitchFamily="34" charset="0"/>
              </a:rPr>
              <a:t>of</a:t>
            </a:r>
            <a:r>
              <a:rPr lang="x-none" sz="1800" b="1" dirty="0">
                <a:solidFill>
                  <a:srgbClr val="FFC000"/>
                </a:solidFill>
                <a:effectLst/>
                <a:latin typeface="Arial" panose="020B0604020202020204" pitchFamily="34" charset="0"/>
                <a:ea typeface="Calibri" panose="020F0502020204030204" pitchFamily="34" charset="0"/>
                <a:cs typeface="Verdana" panose="020B0604030504040204" pitchFamily="34" charset="0"/>
              </a:rPr>
              <a:t> gold</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said unto them, </a:t>
            </a:r>
            <a:r>
              <a:rPr lang="x-none" sz="1800" b="1" dirty="0">
                <a:solidFill>
                  <a:srgbClr val="00B0F0"/>
                </a:solidFill>
                <a:effectLst/>
                <a:latin typeface="Arial" panose="020B0604020202020204" pitchFamily="34" charset="0"/>
                <a:ea typeface="Calibri" panose="020F0502020204030204" pitchFamily="34" charset="0"/>
                <a:cs typeface="Verdana" panose="020B0604030504040204" pitchFamily="34" charset="0"/>
              </a:rPr>
              <a:t>It is too much for you to go up to Jerusalem</a:t>
            </a:r>
            <a:r>
              <a:rPr lang="en-AU" sz="1800" b="1" dirty="0">
                <a:solidFill>
                  <a:srgbClr val="00B0F0"/>
                </a:solidFill>
                <a:effectLst/>
                <a:latin typeface="Arial" panose="020B0604020202020204" pitchFamily="34" charset="0"/>
                <a:ea typeface="Calibri" panose="020F0502020204030204" pitchFamily="34" charset="0"/>
                <a:cs typeface="Verdana" panose="020B0604030504040204" pitchFamily="34" charset="0"/>
              </a:rPr>
              <a:t>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(GOV’T LIES)</a:t>
            </a:r>
            <a:r>
              <a:rPr lang="x-none" sz="1800" b="1" dirty="0">
                <a:solidFill>
                  <a:srgbClr val="00B0F0"/>
                </a:solidFill>
                <a:effectLst/>
                <a:latin typeface="Arial" panose="020B0604020202020204" pitchFamily="34" charset="0"/>
                <a:ea typeface="Calibri" panose="020F0502020204030204" pitchFamily="34" charset="0"/>
                <a:cs typeface="Verdana" panose="020B0604030504040204" pitchFamily="34" charset="0"/>
              </a:rPr>
              <a:t>: behold thy gods, O Israel</a:t>
            </a:r>
            <a:r>
              <a:rPr lang="x-none" sz="1800" dirty="0">
                <a:solidFill>
                  <a:srgbClr val="00B0F0"/>
                </a:solidFill>
                <a:effectLst/>
                <a:latin typeface="Arial" panose="020B0604020202020204" pitchFamily="34" charset="0"/>
                <a:ea typeface="Calibri" panose="020F0502020204030204" pitchFamily="34" charset="0"/>
                <a:cs typeface="Verdana" panose="020B0604030504040204" pitchFamily="34" charset="0"/>
              </a:rPr>
              <a:t>,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(MORE LIES) </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which brought thee up out of the land of Egypt. </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29</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he set the one in Bethel, and the other put he in Dan.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(SET UP APOSTACY)</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30</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this thing became a sin: for the people went </a:t>
            </a:r>
            <a:r>
              <a:rPr lang="x-none" sz="18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to worship</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before the one, </a:t>
            </a:r>
            <a:r>
              <a:rPr lang="x-none" sz="18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even</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unto Dan. </a:t>
            </a:r>
            <a:r>
              <a:rPr lang="en-AU"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a:t>
            </a:r>
            <a:endParaRPr lang="en-US" sz="1800" dirty="0">
              <a:solidFill>
                <a:schemeClr val="bg1"/>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31</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he made an house of high places, </a:t>
            </a:r>
            <a:r>
              <a:rPr lang="x-none" sz="1800" b="1" u="sng" dirty="0">
                <a:solidFill>
                  <a:srgbClr val="FFFF00"/>
                </a:solidFill>
                <a:effectLst/>
                <a:latin typeface="Arial" panose="020B0604020202020204" pitchFamily="34" charset="0"/>
                <a:ea typeface="Calibri" panose="020F0502020204030204" pitchFamily="34" charset="0"/>
                <a:cs typeface="Verdana" panose="020B0604030504040204" pitchFamily="34" charset="0"/>
              </a:rPr>
              <a:t>and made priests of the lowest of the people, which were </a:t>
            </a:r>
            <a:r>
              <a:rPr lang="x-none" sz="1800" b="1" u="sng" dirty="0">
                <a:solidFill>
                  <a:srgbClr val="00B0F0"/>
                </a:solidFill>
                <a:effectLst/>
                <a:latin typeface="Arial" panose="020B0604020202020204" pitchFamily="34" charset="0"/>
                <a:ea typeface="Calibri" panose="020F0502020204030204" pitchFamily="34" charset="0"/>
                <a:cs typeface="Verdana" panose="020B0604030504040204" pitchFamily="34" charset="0"/>
              </a:rPr>
              <a:t>not of the sons of Levi. </a:t>
            </a:r>
            <a:endParaRPr lang="en-US" sz="1800" dirty="0">
              <a:solidFill>
                <a:srgbClr val="00B0F0"/>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spcBef>
                <a:spcPts val="300"/>
              </a:spcBef>
              <a:spcAft>
                <a:spcPts val="300"/>
              </a:spcAft>
              <a:buNone/>
            </a:pPr>
            <a:r>
              <a:rPr lang="x-none" sz="1800" b="1" dirty="0">
                <a:solidFill>
                  <a:schemeClr val="bg1"/>
                </a:solidFill>
                <a:effectLst/>
                <a:latin typeface="Arial" panose="020B0604020202020204" pitchFamily="34" charset="0"/>
                <a:ea typeface="Calibri" panose="020F0502020204030204" pitchFamily="34" charset="0"/>
                <a:cs typeface="Verdana" panose="020B0604030504040204" pitchFamily="34" charset="0"/>
              </a:rPr>
              <a:t>32</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Jeroboam ordained a feast in the eighth month, on the fifteenth day of the month, like unto the feast that </a:t>
            </a:r>
            <a:r>
              <a:rPr lang="x-none" sz="1800" i="1" dirty="0">
                <a:solidFill>
                  <a:schemeClr val="bg1"/>
                </a:solidFill>
                <a:effectLst/>
                <a:latin typeface="Arial" panose="020B0604020202020204" pitchFamily="34" charset="0"/>
                <a:ea typeface="Calibri" panose="020F0502020204030204" pitchFamily="34" charset="0"/>
                <a:cs typeface="Verdana" panose="020B0604030504040204" pitchFamily="34" charset="0"/>
              </a:rPr>
              <a:t>is</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in Judah, </a:t>
            </a:r>
            <a:r>
              <a:rPr lang="x-none" sz="1800" b="1" dirty="0">
                <a:solidFill>
                  <a:srgbClr val="00CCFF"/>
                </a:solidFill>
                <a:effectLst/>
                <a:latin typeface="Arial" panose="020B0604020202020204" pitchFamily="34" charset="0"/>
                <a:ea typeface="Calibri" panose="020F0502020204030204" pitchFamily="34" charset="0"/>
                <a:cs typeface="Verdana" panose="020B0604030504040204" pitchFamily="34" charset="0"/>
              </a:rPr>
              <a:t>and he offered upon the altar</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So did he in Bethel, </a:t>
            </a:r>
            <a:r>
              <a:rPr lang="x-none" sz="1800" b="1" dirty="0">
                <a:solidFill>
                  <a:srgbClr val="00B0F0"/>
                </a:solidFill>
                <a:effectLst/>
                <a:latin typeface="Arial" panose="020B0604020202020204" pitchFamily="34" charset="0"/>
                <a:ea typeface="Calibri" panose="020F0502020204030204" pitchFamily="34" charset="0"/>
                <a:cs typeface="Verdana" panose="020B0604030504040204" pitchFamily="34" charset="0"/>
              </a:rPr>
              <a:t>sacrificing unto the calves that he had made</a:t>
            </a:r>
            <a:r>
              <a:rPr lang="x-none" sz="1800" dirty="0">
                <a:solidFill>
                  <a:schemeClr val="bg1"/>
                </a:solidFill>
                <a:effectLst/>
                <a:latin typeface="Arial" panose="020B0604020202020204" pitchFamily="34" charset="0"/>
                <a:ea typeface="Calibri" panose="020F0502020204030204" pitchFamily="34" charset="0"/>
                <a:cs typeface="Verdana" panose="020B0604030504040204" pitchFamily="34" charset="0"/>
              </a:rPr>
              <a:t>: and he placed </a:t>
            </a:r>
            <a:r>
              <a:rPr lang="x-none" sz="1800" dirty="0">
                <a:solidFill>
                  <a:srgbClr val="FFFF00"/>
                </a:solidFill>
                <a:effectLst/>
                <a:latin typeface="Arial" panose="020B0604020202020204" pitchFamily="34" charset="0"/>
                <a:ea typeface="Calibri" panose="020F0502020204030204" pitchFamily="34" charset="0"/>
                <a:cs typeface="Verdana" panose="020B0604030504040204" pitchFamily="34" charset="0"/>
              </a:rPr>
              <a:t>in </a:t>
            </a:r>
            <a:r>
              <a:rPr lang="x-none" sz="1800" b="1" u="sng" dirty="0">
                <a:solidFill>
                  <a:srgbClr val="FFFF00"/>
                </a:solidFill>
                <a:effectLst/>
                <a:latin typeface="Arial" panose="020B0604020202020204" pitchFamily="34" charset="0"/>
                <a:ea typeface="Calibri" panose="020F0502020204030204" pitchFamily="34" charset="0"/>
                <a:cs typeface="Verdana" panose="020B0604030504040204" pitchFamily="34" charset="0"/>
              </a:rPr>
              <a:t>Bethel the priests of the high places which he had made</a:t>
            </a:r>
            <a:r>
              <a:rPr lang="x-none" sz="1800" dirty="0">
                <a:solidFill>
                  <a:srgbClr val="FFFF00"/>
                </a:solidFill>
                <a:effectLst/>
                <a:latin typeface="Arial" panose="020B0604020202020204" pitchFamily="34" charset="0"/>
                <a:ea typeface="Calibri" panose="020F0502020204030204" pitchFamily="34" charset="0"/>
                <a:cs typeface="Verdana" panose="020B0604030504040204" pitchFamily="34" charset="0"/>
              </a:rPr>
              <a:t>. </a:t>
            </a:r>
            <a:endParaRPr lang="en-US" sz="1800" dirty="0">
              <a:solidFill>
                <a:srgbClr val="FFFF00"/>
              </a:solidFill>
              <a:effectLst/>
              <a:latin typeface="Verdana" panose="020B0604030504040204" pitchFamily="34" charset="0"/>
              <a:ea typeface="Calibri" panose="020F0502020204030204" pitchFamily="34" charset="0"/>
              <a:cs typeface="Verdana" panose="020B0604030504040204" pitchFamily="34" charset="0"/>
            </a:endParaRPr>
          </a:p>
          <a:p>
            <a:pPr marL="0" marR="0" indent="0">
              <a:lnSpc>
                <a:spcPct val="107000"/>
              </a:lnSpc>
              <a:spcBef>
                <a:spcPts val="0"/>
              </a:spcBef>
              <a:spcAft>
                <a:spcPts val="0"/>
              </a:spcAft>
              <a:buNone/>
            </a:pPr>
            <a:r>
              <a:rPr lang="en-US" sz="1800" b="1"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33</a:t>
            </a:r>
            <a:r>
              <a:rPr lang="en-US" sz="18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b="1" kern="100" dirty="0">
                <a:solidFill>
                  <a:srgbClr val="00CCFF"/>
                </a:solidFill>
                <a:effectLst/>
                <a:latin typeface="Arial" panose="020B0604020202020204" pitchFamily="34" charset="0"/>
                <a:ea typeface="Calibri" panose="020F0502020204030204" pitchFamily="34" charset="0"/>
                <a:cs typeface="Times New Roman" panose="02020603050405020304" pitchFamily="18" charset="0"/>
              </a:rPr>
              <a:t>So he offered upon the altar which he had made in Bethel the fifteenth day of the eighth month, </a:t>
            </a:r>
            <a:r>
              <a:rPr lang="en-US" sz="1800" b="1" i="1" kern="100" dirty="0">
                <a:solidFill>
                  <a:srgbClr val="00CCFF"/>
                </a:solidFill>
                <a:effectLst/>
                <a:latin typeface="Arial" panose="020B0604020202020204" pitchFamily="34" charset="0"/>
                <a:ea typeface="Calibri" panose="020F0502020204030204" pitchFamily="34" charset="0"/>
                <a:cs typeface="Times New Roman" panose="02020603050405020304" pitchFamily="18" charset="0"/>
              </a:rPr>
              <a:t>even</a:t>
            </a:r>
            <a:r>
              <a:rPr lang="en-US" sz="1800" b="1" kern="100" dirty="0">
                <a:solidFill>
                  <a:srgbClr val="00CCFF"/>
                </a:solidFill>
                <a:effectLst/>
                <a:latin typeface="Arial" panose="020B0604020202020204" pitchFamily="34" charset="0"/>
                <a:ea typeface="Calibri" panose="020F0502020204030204" pitchFamily="34" charset="0"/>
                <a:cs typeface="Times New Roman" panose="02020603050405020304" pitchFamily="18" charset="0"/>
              </a:rPr>
              <a:t> in the month which he had devised of his own heart; and ordained a feast unto the children of Israel:</a:t>
            </a:r>
            <a:r>
              <a:rPr lang="en-US" sz="1800"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and </a:t>
            </a:r>
            <a:r>
              <a:rPr lang="en-US" sz="1800" b="1" kern="100" dirty="0">
                <a:solidFill>
                  <a:srgbClr val="00B0F0"/>
                </a:solidFill>
                <a:effectLst/>
                <a:latin typeface="Arial" panose="020B0604020202020204" pitchFamily="34" charset="0"/>
                <a:ea typeface="Calibri" panose="020F0502020204030204" pitchFamily="34" charset="0"/>
                <a:cs typeface="Times New Roman" panose="02020603050405020304" pitchFamily="18" charset="0"/>
              </a:rPr>
              <a:t>he offered upon the altar, and burnt incense</a:t>
            </a:r>
            <a:r>
              <a:rPr lang="en-US" sz="1800" kern="100" dirty="0">
                <a:solidFill>
                  <a:srgbClr val="00B0F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9873989-A20C-EE33-2E38-921F50D2C07C}"/>
              </a:ext>
            </a:extLst>
          </p:cNvPr>
          <p:cNvSpPr>
            <a:spLocks noGrp="1"/>
          </p:cNvSpPr>
          <p:nvPr>
            <p:ph type="sldNum" sz="quarter" idx="12"/>
          </p:nvPr>
        </p:nvSpPr>
        <p:spPr/>
        <p:txBody>
          <a:bodyPr/>
          <a:lstStyle/>
          <a:p>
            <a:fld id="{1E19650A-101D-4E33-A657-423DBDED8C82}" type="slidenum">
              <a:rPr lang="en-US" smtClean="0"/>
              <a:t>55</a:t>
            </a:fld>
            <a:endParaRPr lang="en-US"/>
          </a:p>
        </p:txBody>
      </p:sp>
    </p:spTree>
    <p:extLst>
      <p:ext uri="{BB962C8B-B14F-4D97-AF65-F5344CB8AC3E}">
        <p14:creationId xmlns:p14="http://schemas.microsoft.com/office/powerpoint/2010/main" val="12916084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DB40-7890-3208-4618-C3472517B6AD}"/>
              </a:ext>
            </a:extLst>
          </p:cNvPr>
          <p:cNvSpPr>
            <a:spLocks noGrp="1"/>
          </p:cNvSpPr>
          <p:nvPr>
            <p:ph type="title"/>
          </p:nvPr>
        </p:nvSpPr>
        <p:spPr>
          <a:xfrm>
            <a:off x="838200" y="365125"/>
            <a:ext cx="10515600" cy="430403"/>
          </a:xfrm>
        </p:spPr>
        <p:txBody>
          <a:bodyPr>
            <a:normAutofit fontScale="90000"/>
          </a:bodyPr>
          <a:lstStyle/>
          <a:p>
            <a:pPr algn="ctr"/>
            <a:r>
              <a:rPr lang="en-AU" b="1" dirty="0">
                <a:solidFill>
                  <a:schemeClr val="bg1"/>
                </a:solidFill>
                <a:latin typeface="Amasis MT Pro" panose="02040504050005020304" pitchFamily="18" charset="0"/>
              </a:rPr>
              <a:t>King Hezekiah</a:t>
            </a:r>
            <a:endParaRPr lang="en-US" b="1"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704894AF-A66B-BC11-85DA-2DF8B72F81C9}"/>
              </a:ext>
            </a:extLst>
          </p:cNvPr>
          <p:cNvSpPr>
            <a:spLocks noGrp="1"/>
          </p:cNvSpPr>
          <p:nvPr>
            <p:ph idx="1"/>
          </p:nvPr>
        </p:nvSpPr>
        <p:spPr>
          <a:xfrm>
            <a:off x="838200" y="1014984"/>
            <a:ext cx="10515600" cy="5596128"/>
          </a:xfrm>
        </p:spPr>
        <p:txBody>
          <a:bodyPr>
            <a:normAutofit fontScale="92500" lnSpcReduction="10000"/>
          </a:bodyPr>
          <a:lstStyle/>
          <a:p>
            <a:r>
              <a:rPr lang="en-US" sz="1800" b="1" i="0" u="none" strike="noStrike" baseline="0" dirty="0">
                <a:solidFill>
                  <a:schemeClr val="bg1"/>
                </a:solidFill>
                <a:latin typeface="Verdana" panose="020B0604030504040204" pitchFamily="34" charset="0"/>
              </a:rPr>
              <a:t>2 Ki 19:1</a:t>
            </a:r>
            <a:r>
              <a:rPr lang="en-US" sz="1800" b="0" i="0" u="none" strike="noStrike" baseline="0" dirty="0">
                <a:solidFill>
                  <a:schemeClr val="bg1"/>
                </a:solidFill>
                <a:latin typeface="Verdana" panose="020B0604030504040204" pitchFamily="34" charset="0"/>
              </a:rPr>
              <a:t>  And it came to pass, when </a:t>
            </a:r>
            <a:r>
              <a:rPr lang="en-US" sz="1800" b="1" i="0" u="none" strike="noStrike" baseline="0" dirty="0">
                <a:solidFill>
                  <a:srgbClr val="FF00FF"/>
                </a:solidFill>
                <a:latin typeface="Verdana" panose="020B0604030504040204" pitchFamily="34" charset="0"/>
              </a:rPr>
              <a:t>king Hezekiah heard </a:t>
            </a:r>
            <a:r>
              <a:rPr lang="en-US" sz="1800" b="1" i="1" u="none" strike="noStrike" baseline="0" dirty="0">
                <a:solidFill>
                  <a:srgbClr val="FF00FF"/>
                </a:solidFill>
                <a:latin typeface="Verdana" panose="020B0604030504040204" pitchFamily="34" charset="0"/>
              </a:rPr>
              <a:t>it,</a:t>
            </a:r>
            <a:r>
              <a:rPr lang="en-US" sz="1800" b="1" i="0" u="none" strike="noStrike" baseline="0" dirty="0">
                <a:solidFill>
                  <a:srgbClr val="FF00FF"/>
                </a:solidFill>
                <a:latin typeface="Verdana" panose="020B0604030504040204" pitchFamily="34" charset="0"/>
              </a:rPr>
              <a:t> that he rent his clothes, and covered himself with sackcloth, and went into the house of the LORD</a:t>
            </a:r>
            <a:r>
              <a:rPr lang="en-US" sz="1800" b="0" i="0" u="none" strike="noStrike" baseline="0" dirty="0">
                <a:solidFill>
                  <a:schemeClr val="bg1"/>
                </a:solidFill>
                <a:latin typeface="Verdana" panose="020B0604030504040204" pitchFamily="34" charset="0"/>
              </a:rPr>
              <a:t>. </a:t>
            </a:r>
          </a:p>
          <a:p>
            <a:pPr marR="0" algn="l" rtl="0"/>
            <a:r>
              <a:rPr lang="en-US" sz="1800" b="0" i="0" u="none" strike="noStrike" baseline="0" dirty="0">
                <a:solidFill>
                  <a:schemeClr val="bg1"/>
                </a:solidFill>
                <a:latin typeface="Verdana" panose="020B0604030504040204" pitchFamily="34" charset="0"/>
              </a:rPr>
              <a:t>14  And Hezekiah received the letter of the hand of the messengers, and read it: and </a:t>
            </a:r>
            <a:r>
              <a:rPr lang="en-US" sz="1800" b="1" i="0" u="none" strike="noStrike" baseline="0" dirty="0">
                <a:solidFill>
                  <a:srgbClr val="FF00FF"/>
                </a:solidFill>
                <a:latin typeface="Verdana" panose="020B0604030504040204" pitchFamily="34" charset="0"/>
              </a:rPr>
              <a:t>Hezekiah went up into the house of the LORD, and spread it before the LORD. </a:t>
            </a:r>
          </a:p>
          <a:p>
            <a:pPr marR="0" algn="l" rtl="0"/>
            <a:r>
              <a:rPr lang="en-US" sz="1800" b="0" i="0" u="none" strike="noStrike" baseline="0" dirty="0">
                <a:solidFill>
                  <a:schemeClr val="bg1"/>
                </a:solidFill>
                <a:latin typeface="Verdana" panose="020B0604030504040204" pitchFamily="34" charset="0"/>
              </a:rPr>
              <a:t>15  And Hezekiah prayed before the LORD, and said, </a:t>
            </a:r>
            <a:r>
              <a:rPr lang="en-US" sz="1800" b="1" i="0" u="none" strike="noStrike" baseline="0" dirty="0">
                <a:solidFill>
                  <a:srgbClr val="FF00FF"/>
                </a:solidFill>
                <a:latin typeface="Verdana" panose="020B0604030504040204" pitchFamily="34" charset="0"/>
              </a:rPr>
              <a:t>O LORD God of Israel, which dwellest </a:t>
            </a:r>
            <a:r>
              <a:rPr lang="en-US" sz="1800" b="1" i="1" u="none" strike="noStrike" baseline="0" dirty="0">
                <a:solidFill>
                  <a:srgbClr val="FF00FF"/>
                </a:solidFill>
                <a:latin typeface="Verdana" panose="020B0604030504040204" pitchFamily="34" charset="0"/>
              </a:rPr>
              <a:t>between</a:t>
            </a:r>
            <a:r>
              <a:rPr lang="en-US" sz="1800" b="1" i="0" u="none" strike="noStrike" baseline="0" dirty="0">
                <a:solidFill>
                  <a:srgbClr val="FF00FF"/>
                </a:solidFill>
                <a:latin typeface="Verdana" panose="020B0604030504040204" pitchFamily="34" charset="0"/>
              </a:rPr>
              <a:t> the </a:t>
            </a:r>
            <a:r>
              <a:rPr lang="en-US" sz="1800" b="1" i="0" u="none" strike="noStrike" baseline="0" dirty="0" err="1">
                <a:solidFill>
                  <a:srgbClr val="FF00FF"/>
                </a:solidFill>
                <a:latin typeface="Verdana" panose="020B0604030504040204" pitchFamily="34" charset="0"/>
              </a:rPr>
              <a:t>cherubims</a:t>
            </a:r>
            <a:r>
              <a:rPr lang="en-US" sz="1800" b="0" i="0" u="none" strike="noStrike" baseline="0" dirty="0">
                <a:solidFill>
                  <a:schemeClr val="bg1"/>
                </a:solidFill>
                <a:latin typeface="Verdana" panose="020B0604030504040204" pitchFamily="34" charset="0"/>
              </a:rPr>
              <a:t>, thou art the God, </a:t>
            </a:r>
            <a:r>
              <a:rPr lang="en-US" sz="1800" b="0" i="1" u="none" strike="noStrike" baseline="0" dirty="0">
                <a:solidFill>
                  <a:schemeClr val="bg1"/>
                </a:solidFill>
                <a:latin typeface="Verdana" panose="020B0604030504040204" pitchFamily="34" charset="0"/>
              </a:rPr>
              <a:t>even</a:t>
            </a:r>
            <a:r>
              <a:rPr lang="en-US" sz="1800" b="0" i="0" u="none" strike="noStrike" baseline="0" dirty="0">
                <a:solidFill>
                  <a:schemeClr val="bg1"/>
                </a:solidFill>
                <a:latin typeface="Verdana" panose="020B0604030504040204" pitchFamily="34" charset="0"/>
              </a:rPr>
              <a:t> thou alone, of all the kingdoms of the earth; thou hast made heaven and earth. </a:t>
            </a:r>
          </a:p>
          <a:p>
            <a:pPr marR="0" algn="l" rtl="0"/>
            <a:r>
              <a:rPr lang="en-US" sz="1800" b="0" i="0" u="none" strike="noStrike" baseline="0" dirty="0">
                <a:solidFill>
                  <a:schemeClr val="bg1"/>
                </a:solidFill>
                <a:latin typeface="Verdana" panose="020B0604030504040204" pitchFamily="34" charset="0"/>
              </a:rPr>
              <a:t>16  LORD, bow down thine ear, and hear: open, LORD, thine eyes, and see: and hear the words of Sennacherib, which hath sent him to reproach the living God. </a:t>
            </a:r>
          </a:p>
          <a:p>
            <a:pPr marR="0" algn="l" rtl="0"/>
            <a:r>
              <a:rPr lang="en-US" sz="1800" b="0" i="0" u="none" strike="noStrike" baseline="0" dirty="0">
                <a:solidFill>
                  <a:schemeClr val="bg1"/>
                </a:solidFill>
                <a:latin typeface="Verdana" panose="020B0604030504040204" pitchFamily="34" charset="0"/>
              </a:rPr>
              <a:t>17  Of a truth, LORD, the kings of Assyria have destroyed the nations and their lands, </a:t>
            </a:r>
          </a:p>
          <a:p>
            <a:pPr marR="0" algn="l" rtl="0"/>
            <a:r>
              <a:rPr lang="en-US" sz="1800" b="0" i="0" u="none" strike="noStrike" baseline="0" dirty="0">
                <a:solidFill>
                  <a:schemeClr val="bg1"/>
                </a:solidFill>
                <a:latin typeface="Verdana" panose="020B0604030504040204" pitchFamily="34" charset="0"/>
              </a:rPr>
              <a:t>18  </a:t>
            </a:r>
            <a:r>
              <a:rPr lang="en-US" sz="1800" b="1" i="0" u="none" strike="noStrike" baseline="0" dirty="0">
                <a:solidFill>
                  <a:srgbClr val="FFC000"/>
                </a:solidFill>
                <a:latin typeface="Verdana" panose="020B0604030504040204" pitchFamily="34" charset="0"/>
              </a:rPr>
              <a:t>And have cast their gods into the fire: for they </a:t>
            </a:r>
            <a:r>
              <a:rPr lang="en-US" sz="1800" b="1" i="1" u="none" strike="noStrike" baseline="0" dirty="0">
                <a:solidFill>
                  <a:srgbClr val="FFC000"/>
                </a:solidFill>
                <a:latin typeface="Verdana" panose="020B0604030504040204" pitchFamily="34" charset="0"/>
              </a:rPr>
              <a:t>were</a:t>
            </a:r>
            <a:r>
              <a:rPr lang="en-US" sz="1800" b="1" i="0" u="none" strike="noStrike" baseline="0" dirty="0">
                <a:solidFill>
                  <a:srgbClr val="FFC000"/>
                </a:solidFill>
                <a:latin typeface="Verdana" panose="020B0604030504040204" pitchFamily="34" charset="0"/>
              </a:rPr>
              <a:t> no gods, but the work of men's hands, wood and stone</a:t>
            </a:r>
            <a:r>
              <a:rPr lang="en-US" sz="1800" b="0" i="0" u="none" strike="noStrike" baseline="0" dirty="0">
                <a:solidFill>
                  <a:schemeClr val="bg1"/>
                </a:solidFill>
                <a:latin typeface="Verdana" panose="020B0604030504040204" pitchFamily="34" charset="0"/>
              </a:rPr>
              <a:t>: therefore they have destroyed them. </a:t>
            </a:r>
          </a:p>
          <a:p>
            <a:pPr marR="0" algn="l" rtl="0"/>
            <a:r>
              <a:rPr lang="en-US" sz="1800" b="0" i="0" u="none" strike="noStrike" baseline="0" dirty="0">
                <a:solidFill>
                  <a:schemeClr val="bg1"/>
                </a:solidFill>
                <a:latin typeface="Verdana" panose="020B0604030504040204" pitchFamily="34" charset="0"/>
              </a:rPr>
              <a:t>19  Now therefore, O LORD our God, I beseech thee, save thou us out of his hand, that all the kingdoms of the earth may know that thou </a:t>
            </a:r>
            <a:r>
              <a:rPr lang="en-US" sz="1800" b="0" i="1" u="none" strike="noStrike" baseline="0" dirty="0">
                <a:solidFill>
                  <a:schemeClr val="bg1"/>
                </a:solidFill>
                <a:latin typeface="Verdana" panose="020B0604030504040204" pitchFamily="34" charset="0"/>
              </a:rPr>
              <a:t>art</a:t>
            </a:r>
            <a:r>
              <a:rPr lang="en-US" sz="1800" b="0" i="0" u="none" strike="noStrike" baseline="0" dirty="0">
                <a:solidFill>
                  <a:schemeClr val="bg1"/>
                </a:solidFill>
                <a:latin typeface="Verdana" panose="020B0604030504040204" pitchFamily="34" charset="0"/>
              </a:rPr>
              <a:t> the LORD God, </a:t>
            </a:r>
            <a:r>
              <a:rPr lang="en-US" sz="1800" b="0" i="1" u="none" strike="noStrike" baseline="0" dirty="0">
                <a:solidFill>
                  <a:schemeClr val="bg1"/>
                </a:solidFill>
                <a:latin typeface="Verdana" panose="020B0604030504040204" pitchFamily="34" charset="0"/>
              </a:rPr>
              <a:t>even</a:t>
            </a:r>
            <a:r>
              <a:rPr lang="en-US" sz="1800" b="0" i="0" u="none" strike="noStrike" baseline="0" dirty="0">
                <a:solidFill>
                  <a:schemeClr val="bg1"/>
                </a:solidFill>
                <a:latin typeface="Verdana" panose="020B0604030504040204" pitchFamily="34" charset="0"/>
              </a:rPr>
              <a:t> thou only. </a:t>
            </a:r>
          </a:p>
          <a:p>
            <a:pPr marR="0" algn="l" rtl="0"/>
            <a:endParaRPr lang="en-US" sz="1800" dirty="0">
              <a:solidFill>
                <a:schemeClr val="bg1"/>
              </a:solidFill>
              <a:latin typeface="Verdana" panose="020B0604030504040204" pitchFamily="34" charset="0"/>
            </a:endParaRPr>
          </a:p>
          <a:p>
            <a:pPr marR="0" algn="l" rtl="0"/>
            <a:r>
              <a:rPr lang="en-US" sz="1800" b="0" i="0" u="none" strike="noStrike" baseline="0" dirty="0">
                <a:solidFill>
                  <a:schemeClr val="bg1"/>
                </a:solidFill>
                <a:latin typeface="Verdana" panose="020B0604030504040204" pitchFamily="34" charset="0"/>
              </a:rPr>
              <a:t>2  Ki 19:34  For I will defend this city, to save it, for mine own sake, and for my servant David's sake. </a:t>
            </a:r>
          </a:p>
          <a:p>
            <a:pPr marR="0" algn="l" rtl="0"/>
            <a:r>
              <a:rPr lang="en-US" sz="1800" b="0" i="0" u="none" strike="noStrike" baseline="0" dirty="0">
                <a:solidFill>
                  <a:schemeClr val="bg1"/>
                </a:solidFill>
                <a:latin typeface="Verdana" panose="020B0604030504040204" pitchFamily="34" charset="0"/>
              </a:rPr>
              <a:t>35  And it came to pass that night, that the angel of the LORD went out, and smote in the camp of the Assyrians an </a:t>
            </a:r>
            <a:r>
              <a:rPr lang="en-US" sz="1800" b="1" i="0" u="sng" strike="noStrike" baseline="0" dirty="0">
                <a:solidFill>
                  <a:srgbClr val="FF00FF"/>
                </a:solidFill>
                <a:latin typeface="Verdana" panose="020B0604030504040204" pitchFamily="34" charset="0"/>
              </a:rPr>
              <a:t>hundred fourscore and five thousand</a:t>
            </a:r>
            <a:r>
              <a:rPr lang="en-US" sz="1800" b="0" i="0" u="none" strike="noStrike" baseline="0" dirty="0">
                <a:solidFill>
                  <a:schemeClr val="bg1"/>
                </a:solidFill>
                <a:latin typeface="Verdana" panose="020B0604030504040204" pitchFamily="34" charset="0"/>
              </a:rPr>
              <a:t>: and when they arose early in the morning, behold, they </a:t>
            </a:r>
            <a:r>
              <a:rPr lang="en-US" sz="1800" b="0" i="1" u="none" strike="noStrike" baseline="0" dirty="0">
                <a:solidFill>
                  <a:schemeClr val="bg1"/>
                </a:solidFill>
                <a:latin typeface="Verdana" panose="020B0604030504040204" pitchFamily="34" charset="0"/>
              </a:rPr>
              <a:t>were</a:t>
            </a:r>
            <a:r>
              <a:rPr lang="en-US" sz="1800" b="0" i="0" u="none" strike="noStrike" baseline="0" dirty="0">
                <a:solidFill>
                  <a:schemeClr val="bg1"/>
                </a:solidFill>
                <a:latin typeface="Verdana" panose="020B0604030504040204" pitchFamily="34" charset="0"/>
              </a:rPr>
              <a:t> all dead corpses.</a:t>
            </a:r>
            <a:endParaRPr lang="en-US" dirty="0">
              <a:solidFill>
                <a:schemeClr val="bg1"/>
              </a:solidFill>
            </a:endParaRPr>
          </a:p>
        </p:txBody>
      </p:sp>
      <p:sp>
        <p:nvSpPr>
          <p:cNvPr id="4" name="Slide Number Placeholder 3">
            <a:extLst>
              <a:ext uri="{FF2B5EF4-FFF2-40B4-BE49-F238E27FC236}">
                <a16:creationId xmlns:a16="http://schemas.microsoft.com/office/drawing/2014/main" id="{FDB4FD41-D7E7-BF2D-0A7F-51148D963CB6}"/>
              </a:ext>
            </a:extLst>
          </p:cNvPr>
          <p:cNvSpPr>
            <a:spLocks noGrp="1"/>
          </p:cNvSpPr>
          <p:nvPr>
            <p:ph type="sldNum" sz="quarter" idx="12"/>
          </p:nvPr>
        </p:nvSpPr>
        <p:spPr/>
        <p:txBody>
          <a:bodyPr/>
          <a:lstStyle/>
          <a:p>
            <a:fld id="{1E19650A-101D-4E33-A657-423DBDED8C82}" type="slidenum">
              <a:rPr lang="en-US" smtClean="0"/>
              <a:t>56</a:t>
            </a:fld>
            <a:endParaRPr lang="en-US"/>
          </a:p>
        </p:txBody>
      </p:sp>
    </p:spTree>
    <p:extLst>
      <p:ext uri="{BB962C8B-B14F-4D97-AF65-F5344CB8AC3E}">
        <p14:creationId xmlns:p14="http://schemas.microsoft.com/office/powerpoint/2010/main" val="2183426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BB8415-2F21-FE66-F96B-11FA39355CE5}"/>
              </a:ext>
            </a:extLst>
          </p:cNvPr>
          <p:cNvPicPr>
            <a:picLocks noChangeAspect="1"/>
          </p:cNvPicPr>
          <p:nvPr/>
        </p:nvPicPr>
        <p:blipFill>
          <a:blip r:embed="rId4"/>
          <a:stretch>
            <a:fillRect/>
          </a:stretch>
        </p:blipFill>
        <p:spPr>
          <a:xfrm>
            <a:off x="938784" y="3758184"/>
            <a:ext cx="4378272" cy="3099816"/>
          </a:xfrm>
          <a:prstGeom prst="rect">
            <a:avLst/>
          </a:prstGeom>
        </p:spPr>
      </p:pic>
      <p:sp>
        <p:nvSpPr>
          <p:cNvPr id="2" name="Title 1">
            <a:extLst>
              <a:ext uri="{FF2B5EF4-FFF2-40B4-BE49-F238E27FC236}">
                <a16:creationId xmlns:a16="http://schemas.microsoft.com/office/drawing/2014/main" id="{F98A5510-30B5-CCF8-451D-EE220B23CEB5}"/>
              </a:ext>
            </a:extLst>
          </p:cNvPr>
          <p:cNvSpPr>
            <a:spLocks noGrp="1"/>
          </p:cNvSpPr>
          <p:nvPr>
            <p:ph type="title"/>
          </p:nvPr>
        </p:nvSpPr>
        <p:spPr>
          <a:xfrm>
            <a:off x="838200" y="251505"/>
            <a:ext cx="4478856" cy="430403"/>
          </a:xfrm>
        </p:spPr>
        <p:txBody>
          <a:bodyPr>
            <a:noAutofit/>
          </a:bodyPr>
          <a:lstStyle/>
          <a:p>
            <a:r>
              <a:rPr lang="en-AU" sz="2800" b="1" dirty="0">
                <a:solidFill>
                  <a:schemeClr val="bg1"/>
                </a:solidFill>
              </a:rPr>
              <a:t>At Jesus’ Arrest in the Garden</a:t>
            </a:r>
            <a:endParaRPr lang="en-US" sz="2800" b="1" dirty="0">
              <a:solidFill>
                <a:schemeClr val="bg1"/>
              </a:solidFill>
            </a:endParaRPr>
          </a:p>
        </p:txBody>
      </p:sp>
      <p:sp>
        <p:nvSpPr>
          <p:cNvPr id="3" name="Content Placeholder 2">
            <a:extLst>
              <a:ext uri="{FF2B5EF4-FFF2-40B4-BE49-F238E27FC236}">
                <a16:creationId xmlns:a16="http://schemas.microsoft.com/office/drawing/2014/main" id="{C6F2BC4B-CD2A-7F4D-5D83-5C36C296DB4D}"/>
              </a:ext>
            </a:extLst>
          </p:cNvPr>
          <p:cNvSpPr>
            <a:spLocks noGrp="1"/>
          </p:cNvSpPr>
          <p:nvPr>
            <p:ph idx="1"/>
          </p:nvPr>
        </p:nvSpPr>
        <p:spPr>
          <a:xfrm>
            <a:off x="126728" y="759387"/>
            <a:ext cx="6364224" cy="5381435"/>
          </a:xfrm>
        </p:spPr>
        <p:txBody>
          <a:bodyPr>
            <a:normAutofit/>
          </a:bodyPr>
          <a:lstStyle/>
          <a:p>
            <a:pPr marR="0" algn="l" rtl="0"/>
            <a:r>
              <a:rPr lang="en-US" sz="2000" b="1" i="0" u="none" strike="noStrike" baseline="0" dirty="0">
                <a:solidFill>
                  <a:schemeClr val="bg1"/>
                </a:solidFill>
                <a:latin typeface="Verdana" panose="020B0604030504040204" pitchFamily="34" charset="0"/>
              </a:rPr>
              <a:t>Mat 26:51  </a:t>
            </a:r>
            <a:r>
              <a:rPr lang="en-US" sz="2000" b="0" i="0" u="none" strike="noStrike" baseline="0" dirty="0">
                <a:solidFill>
                  <a:schemeClr val="bg1"/>
                </a:solidFill>
                <a:latin typeface="Verdana" panose="020B0604030504040204" pitchFamily="34" charset="0"/>
              </a:rPr>
              <a:t>And, behold, one of them which were with Jesus stretched out </a:t>
            </a:r>
            <a:r>
              <a:rPr lang="en-US" sz="2000" b="0" i="1" u="none" strike="noStrike" baseline="0" dirty="0">
                <a:solidFill>
                  <a:schemeClr val="bg1"/>
                </a:solidFill>
                <a:latin typeface="Verdana" panose="020B0604030504040204" pitchFamily="34" charset="0"/>
              </a:rPr>
              <a:t>his</a:t>
            </a:r>
            <a:r>
              <a:rPr lang="en-US" sz="2000" b="0" i="0" u="none" strike="noStrike" baseline="0" dirty="0">
                <a:solidFill>
                  <a:schemeClr val="bg1"/>
                </a:solidFill>
                <a:latin typeface="Verdana" panose="020B0604030504040204" pitchFamily="34" charset="0"/>
              </a:rPr>
              <a:t> hand, and drew his sword, and struck a servant of the high priest's, and smote off his ear. </a:t>
            </a:r>
          </a:p>
          <a:p>
            <a:pPr marR="0" algn="l" rtl="0"/>
            <a:r>
              <a:rPr lang="en-US" sz="2000" b="1" i="0" u="none" strike="noStrike" baseline="0" dirty="0">
                <a:solidFill>
                  <a:schemeClr val="bg1"/>
                </a:solidFill>
                <a:latin typeface="Verdana" panose="020B0604030504040204" pitchFamily="34" charset="0"/>
              </a:rPr>
              <a:t>52</a:t>
            </a:r>
            <a:r>
              <a:rPr lang="en-US" sz="2000" b="0" i="0" u="none" strike="noStrike" baseline="0" dirty="0">
                <a:solidFill>
                  <a:schemeClr val="bg1"/>
                </a:solidFill>
                <a:latin typeface="Verdana" panose="020B0604030504040204" pitchFamily="34" charset="0"/>
              </a:rPr>
              <a:t>  Then said Jesus unto him, Put up again thy sword into his place: for all they that take the sword shall perish with the sword. </a:t>
            </a:r>
          </a:p>
          <a:p>
            <a:pPr marR="0" algn="l" rtl="0"/>
            <a:r>
              <a:rPr lang="en-US" sz="2000" b="1" i="0" u="none" strike="noStrike" baseline="0" dirty="0">
                <a:solidFill>
                  <a:schemeClr val="bg1"/>
                </a:solidFill>
                <a:latin typeface="Verdana" panose="020B0604030504040204" pitchFamily="34" charset="0"/>
              </a:rPr>
              <a:t>53</a:t>
            </a:r>
            <a:r>
              <a:rPr lang="en-US" sz="2000" b="0" i="0" u="none" strike="noStrike" baseline="0" dirty="0">
                <a:solidFill>
                  <a:schemeClr val="bg1"/>
                </a:solidFill>
                <a:latin typeface="Verdana" panose="020B0604030504040204" pitchFamily="34" charset="0"/>
              </a:rPr>
              <a:t>  </a:t>
            </a:r>
            <a:r>
              <a:rPr lang="en-US" sz="2000" b="0" i="0" u="none" strike="noStrike" baseline="0" dirty="0" err="1">
                <a:solidFill>
                  <a:schemeClr val="bg1"/>
                </a:solidFill>
                <a:latin typeface="Verdana" panose="020B0604030504040204" pitchFamily="34" charset="0"/>
              </a:rPr>
              <a:t>Thinkest</a:t>
            </a:r>
            <a:r>
              <a:rPr lang="en-US" sz="2000" b="0" i="0" u="none" strike="noStrike" baseline="0" dirty="0">
                <a:solidFill>
                  <a:schemeClr val="bg1"/>
                </a:solidFill>
                <a:latin typeface="Verdana" panose="020B0604030504040204" pitchFamily="34" charset="0"/>
              </a:rPr>
              <a:t> thou that I cannot now pray to my Father, and he shall presently give me </a:t>
            </a:r>
            <a:r>
              <a:rPr lang="en-US" sz="2000" b="1" i="0" u="sng" strike="noStrike" baseline="0" dirty="0">
                <a:solidFill>
                  <a:srgbClr val="FF00FF"/>
                </a:solidFill>
                <a:latin typeface="Verdana" panose="020B0604030504040204" pitchFamily="34" charset="0"/>
              </a:rPr>
              <a:t>more than twelve legions of angels</a:t>
            </a:r>
            <a:r>
              <a:rPr lang="en-US" sz="2000" b="0" i="0" u="none" strike="noStrike" baseline="0" dirty="0">
                <a:solidFill>
                  <a:schemeClr val="bg1"/>
                </a:solidFill>
                <a:latin typeface="Verdana" panose="020B0604030504040204" pitchFamily="34" charset="0"/>
              </a:rPr>
              <a:t>?</a:t>
            </a:r>
            <a:endParaRPr lang="en-US" sz="3200" dirty="0">
              <a:solidFill>
                <a:schemeClr val="bg1"/>
              </a:solidFill>
            </a:endParaRPr>
          </a:p>
        </p:txBody>
      </p:sp>
      <p:pic>
        <p:nvPicPr>
          <p:cNvPr id="5" name="video of calculating Jesus' angelic strike force">
            <a:hlinkClick r:id="" action="ppaction://media"/>
            <a:extLst>
              <a:ext uri="{FF2B5EF4-FFF2-40B4-BE49-F238E27FC236}">
                <a16:creationId xmlns:a16="http://schemas.microsoft.com/office/drawing/2014/main" id="{817BCE05-F6D5-5D0E-0627-D530BFF20F2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95306" y="1465333"/>
            <a:ext cx="5310903" cy="5074920"/>
          </a:xfrm>
          <a:prstGeom prst="rect">
            <a:avLst/>
          </a:prstGeom>
        </p:spPr>
      </p:pic>
      <p:sp>
        <p:nvSpPr>
          <p:cNvPr id="6" name="TextBox 5">
            <a:extLst>
              <a:ext uri="{FF2B5EF4-FFF2-40B4-BE49-F238E27FC236}">
                <a16:creationId xmlns:a16="http://schemas.microsoft.com/office/drawing/2014/main" id="{2965EA02-C3D7-4082-1B1A-8460F7BFD286}"/>
              </a:ext>
            </a:extLst>
          </p:cNvPr>
          <p:cNvSpPr txBox="1"/>
          <p:nvPr/>
        </p:nvSpPr>
        <p:spPr>
          <a:xfrm>
            <a:off x="6205728" y="129123"/>
            <a:ext cx="5447211" cy="461665"/>
          </a:xfrm>
          <a:prstGeom prst="rect">
            <a:avLst/>
          </a:prstGeom>
          <a:noFill/>
        </p:spPr>
        <p:txBody>
          <a:bodyPr wrap="square" rtlCol="0">
            <a:spAutoFit/>
          </a:bodyPr>
          <a:lstStyle/>
          <a:p>
            <a:pPr algn="ctr"/>
            <a:r>
              <a:rPr lang="en-AU" sz="2400" b="1" dirty="0">
                <a:solidFill>
                  <a:srgbClr val="00B0F0"/>
                </a:solidFill>
                <a:latin typeface="Amasis MT Pro" panose="02040504050005020304" pitchFamily="18" charset="0"/>
              </a:rPr>
              <a:t>12 LEGIONS OF ANGELS X 6k = 72k</a:t>
            </a:r>
          </a:p>
        </p:txBody>
      </p:sp>
      <p:sp>
        <p:nvSpPr>
          <p:cNvPr id="8" name="TextBox 7">
            <a:extLst>
              <a:ext uri="{FF2B5EF4-FFF2-40B4-BE49-F238E27FC236}">
                <a16:creationId xmlns:a16="http://schemas.microsoft.com/office/drawing/2014/main" id="{61066248-82E9-F1FC-ECA9-3F4970976E2F}"/>
              </a:ext>
            </a:extLst>
          </p:cNvPr>
          <p:cNvSpPr txBox="1"/>
          <p:nvPr/>
        </p:nvSpPr>
        <p:spPr>
          <a:xfrm>
            <a:off x="7498079" y="515105"/>
            <a:ext cx="2862508" cy="400110"/>
          </a:xfrm>
          <a:prstGeom prst="rect">
            <a:avLst/>
          </a:prstGeom>
          <a:noFill/>
        </p:spPr>
        <p:txBody>
          <a:bodyPr wrap="square">
            <a:spAutoFit/>
          </a:bodyPr>
          <a:lstStyle/>
          <a:p>
            <a:pPr algn="ctr"/>
            <a:r>
              <a:rPr kumimoji="0" lang="en-AU" sz="2000" b="1" i="0" u="none" strike="noStrike" kern="1200" cap="none" spc="0" normalizeH="0" baseline="0" noProof="0" dirty="0">
                <a:ln>
                  <a:noFill/>
                </a:ln>
                <a:solidFill>
                  <a:srgbClr val="00B0F0"/>
                </a:solidFill>
                <a:effectLst/>
                <a:uLnTx/>
                <a:uFillTx/>
                <a:latin typeface="Amasis MT Pro" panose="02040504050005020304" pitchFamily="18" charset="0"/>
              </a:rPr>
              <a:t>(6k IN 1 LEGION)</a:t>
            </a:r>
            <a:endParaRPr lang="en-US" sz="1600" dirty="0">
              <a:solidFill>
                <a:srgbClr val="00B0F0"/>
              </a:solidFill>
            </a:endParaRPr>
          </a:p>
        </p:txBody>
      </p:sp>
      <p:sp>
        <p:nvSpPr>
          <p:cNvPr id="10" name="TextBox 9">
            <a:extLst>
              <a:ext uri="{FF2B5EF4-FFF2-40B4-BE49-F238E27FC236}">
                <a16:creationId xmlns:a16="http://schemas.microsoft.com/office/drawing/2014/main" id="{52F03B11-9AA5-A045-9ABA-5CA4B9CCEFB1}"/>
              </a:ext>
            </a:extLst>
          </p:cNvPr>
          <p:cNvSpPr txBox="1"/>
          <p:nvPr/>
        </p:nvSpPr>
        <p:spPr>
          <a:xfrm>
            <a:off x="6358999" y="990219"/>
            <a:ext cx="5447210" cy="461665"/>
          </a:xfrm>
          <a:prstGeom prst="rect">
            <a:avLst/>
          </a:prstGeom>
          <a:noFill/>
        </p:spPr>
        <p:txBody>
          <a:bodyPr wrap="square">
            <a:spAutoFit/>
          </a:bodyPr>
          <a:lstStyle/>
          <a:p>
            <a:r>
              <a:rPr kumimoji="0" lang="en-AU" sz="2400" b="1" i="0" u="none" strike="noStrike" kern="1200" cap="none" spc="0" normalizeH="0" baseline="0" noProof="0" dirty="0">
                <a:ln>
                  <a:noFill/>
                </a:ln>
                <a:solidFill>
                  <a:srgbClr val="00B0F0"/>
                </a:solidFill>
                <a:effectLst/>
                <a:uLnTx/>
                <a:uFillTx/>
                <a:latin typeface="Amasis MT Pro" panose="02040504050005020304" pitchFamily="18" charset="0"/>
              </a:rPr>
              <a:t>72k X 185k SLAIN BY 1 ANGEL =</a:t>
            </a:r>
            <a:endParaRPr lang="en-US" sz="2400" dirty="0">
              <a:solidFill>
                <a:srgbClr val="00B0F0"/>
              </a:solidFill>
            </a:endParaRPr>
          </a:p>
        </p:txBody>
      </p:sp>
      <p:sp>
        <p:nvSpPr>
          <p:cNvPr id="7" name="Slide Number Placeholder 6">
            <a:extLst>
              <a:ext uri="{FF2B5EF4-FFF2-40B4-BE49-F238E27FC236}">
                <a16:creationId xmlns:a16="http://schemas.microsoft.com/office/drawing/2014/main" id="{DE216BAC-D8F9-0A69-A665-6F90979CC2E2}"/>
              </a:ext>
            </a:extLst>
          </p:cNvPr>
          <p:cNvSpPr>
            <a:spLocks noGrp="1"/>
          </p:cNvSpPr>
          <p:nvPr>
            <p:ph type="sldNum" sz="quarter" idx="12"/>
          </p:nvPr>
        </p:nvSpPr>
        <p:spPr/>
        <p:txBody>
          <a:bodyPr/>
          <a:lstStyle/>
          <a:p>
            <a:fld id="{1E19650A-101D-4E33-A657-423DBDED8C82}" type="slidenum">
              <a:rPr lang="en-US" smtClean="0"/>
              <a:t>57</a:t>
            </a:fld>
            <a:endParaRPr lang="en-US"/>
          </a:p>
        </p:txBody>
      </p:sp>
    </p:spTree>
    <p:extLst>
      <p:ext uri="{BB962C8B-B14F-4D97-AF65-F5344CB8AC3E}">
        <p14:creationId xmlns:p14="http://schemas.microsoft.com/office/powerpoint/2010/main" val="424653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55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5"/>
                </p:tgtEl>
              </p:cMediaNode>
            </p:video>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p:bldP spid="8" grpId="0"/>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Why did God strike Uzziah? – BibleAsk">
            <a:extLst>
              <a:ext uri="{FF2B5EF4-FFF2-40B4-BE49-F238E27FC236}">
                <a16:creationId xmlns:a16="http://schemas.microsoft.com/office/drawing/2014/main" id="{3D9B9594-873E-2404-5853-3ED9E214AA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824" y="0"/>
            <a:ext cx="11192255" cy="68580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892052C-245B-743A-DBEC-4D0A9378DAAB}"/>
              </a:ext>
            </a:extLst>
          </p:cNvPr>
          <p:cNvSpPr>
            <a:spLocks noGrp="1"/>
          </p:cNvSpPr>
          <p:nvPr>
            <p:ph type="title"/>
          </p:nvPr>
        </p:nvSpPr>
        <p:spPr>
          <a:xfrm>
            <a:off x="835152" y="3538728"/>
            <a:ext cx="10515600" cy="1325563"/>
          </a:xfrm>
        </p:spPr>
        <p:txBody>
          <a:bodyPr/>
          <a:lstStyle/>
          <a:p>
            <a:pPr algn="ctr"/>
            <a:r>
              <a:rPr lang="en-AU" b="1"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Amasis MT Pro" panose="02040504050005020304" pitchFamily="18" charset="0"/>
              </a:rPr>
              <a:t>King Uzziah Attempts to Usurp the Role of Priest</a:t>
            </a:r>
            <a:endParaRPr lang="en-US" b="1" dirty="0">
              <a:ln>
                <a:solidFill>
                  <a:schemeClr val="tx1">
                    <a:lumMod val="95000"/>
                    <a:lumOff val="5000"/>
                  </a:schemeClr>
                </a:solidFill>
              </a:ln>
              <a:solidFill>
                <a:srgbClr val="FFFF00"/>
              </a:solidFill>
              <a:effectLst>
                <a:outerShdw blurRad="38100" dist="38100" dir="2700000" algn="tl">
                  <a:srgbClr val="000000">
                    <a:alpha val="43137"/>
                  </a:srgbClr>
                </a:outerShdw>
              </a:effectLst>
              <a:latin typeface="Amasis MT Pro" panose="02040504050005020304" pitchFamily="18" charset="0"/>
            </a:endParaRPr>
          </a:p>
        </p:txBody>
      </p:sp>
      <p:sp>
        <p:nvSpPr>
          <p:cNvPr id="6" name="TextBox 5">
            <a:extLst>
              <a:ext uri="{FF2B5EF4-FFF2-40B4-BE49-F238E27FC236}">
                <a16:creationId xmlns:a16="http://schemas.microsoft.com/office/drawing/2014/main" id="{2C1A9137-D1D1-7C1D-D24D-893D352860AC}"/>
              </a:ext>
            </a:extLst>
          </p:cNvPr>
          <p:cNvSpPr txBox="1"/>
          <p:nvPr/>
        </p:nvSpPr>
        <p:spPr>
          <a:xfrm>
            <a:off x="2804160" y="4864291"/>
            <a:ext cx="7022592" cy="584775"/>
          </a:xfrm>
          <a:prstGeom prst="rect">
            <a:avLst/>
          </a:prstGeom>
          <a:noFill/>
        </p:spPr>
        <p:txBody>
          <a:bodyPr wrap="square" rtlCol="0">
            <a:spAutoFit/>
          </a:bodyPr>
          <a:lstStyle/>
          <a:p>
            <a:pPr algn="ctr"/>
            <a:r>
              <a:rPr lang="en-AU" sz="3200" b="1" dirty="0">
                <a:solidFill>
                  <a:srgbClr val="FFFF00"/>
                </a:solidFill>
                <a:effectLst>
                  <a:outerShdw blurRad="38100" dist="38100" dir="2700000" algn="tl">
                    <a:srgbClr val="000000">
                      <a:alpha val="43137"/>
                    </a:srgbClr>
                  </a:outerShdw>
                </a:effectLst>
                <a:latin typeface="Amasis MT Pro" panose="02040504050005020304" pitchFamily="18" charset="0"/>
              </a:rPr>
              <a:t>2 Chron. 26:16 - 23</a:t>
            </a:r>
            <a:endParaRPr lang="en-US" sz="3200" b="1" dirty="0">
              <a:solidFill>
                <a:srgbClr val="FFFF00"/>
              </a:solidFill>
              <a:effectLst>
                <a:outerShdw blurRad="38100" dist="38100" dir="2700000" algn="tl">
                  <a:srgbClr val="000000">
                    <a:alpha val="43137"/>
                  </a:srgbClr>
                </a:outerShdw>
              </a:effectLst>
              <a:latin typeface="Amasis MT Pro" panose="02040504050005020304" pitchFamily="18" charset="0"/>
            </a:endParaRPr>
          </a:p>
        </p:txBody>
      </p:sp>
      <p:sp>
        <p:nvSpPr>
          <p:cNvPr id="3" name="Slide Number Placeholder 2">
            <a:extLst>
              <a:ext uri="{FF2B5EF4-FFF2-40B4-BE49-F238E27FC236}">
                <a16:creationId xmlns:a16="http://schemas.microsoft.com/office/drawing/2014/main" id="{B85E32F3-BB40-ACE5-5B93-134698419C70}"/>
              </a:ext>
            </a:extLst>
          </p:cNvPr>
          <p:cNvSpPr>
            <a:spLocks noGrp="1"/>
          </p:cNvSpPr>
          <p:nvPr>
            <p:ph type="sldNum" sz="quarter" idx="12"/>
          </p:nvPr>
        </p:nvSpPr>
        <p:spPr/>
        <p:txBody>
          <a:bodyPr/>
          <a:lstStyle/>
          <a:p>
            <a:fld id="{1E19650A-101D-4E33-A657-423DBDED8C82}" type="slidenum">
              <a:rPr lang="en-US" smtClean="0"/>
              <a:t>58</a:t>
            </a:fld>
            <a:endParaRPr lang="en-US"/>
          </a:p>
        </p:txBody>
      </p:sp>
    </p:spTree>
    <p:extLst>
      <p:ext uri="{BB962C8B-B14F-4D97-AF65-F5344CB8AC3E}">
        <p14:creationId xmlns:p14="http://schemas.microsoft.com/office/powerpoint/2010/main" val="24085606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35C5-E310-2ED8-A784-3B940B2C532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5E6611C-63D4-372F-BFA2-165F0497BEF9}"/>
              </a:ext>
            </a:extLst>
          </p:cNvPr>
          <p:cNvSpPr>
            <a:spLocks noGrp="1"/>
          </p:cNvSpPr>
          <p:nvPr>
            <p:ph idx="1"/>
          </p:nvPr>
        </p:nvSpPr>
        <p:spPr>
          <a:xfrm>
            <a:off x="870857" y="365126"/>
            <a:ext cx="10515600" cy="6127750"/>
          </a:xfrm>
        </p:spPr>
        <p:txBody>
          <a:bodyPr>
            <a:normAutofit/>
          </a:bodyPr>
          <a:lstStyle/>
          <a:p>
            <a:pPr marR="0" algn="l" rtl="0"/>
            <a:r>
              <a:rPr lang="en-US" sz="4400" b="0" i="0" strike="noStrike" baseline="0" dirty="0">
                <a:solidFill>
                  <a:schemeClr val="bg1"/>
                </a:solidFill>
                <a:latin typeface="Amasis MT Pro" panose="02040504050005020304" pitchFamily="18" charset="0"/>
              </a:rPr>
              <a:t>Heb</a:t>
            </a:r>
            <a:r>
              <a:rPr lang="en-US" sz="4400" dirty="0">
                <a:solidFill>
                  <a:schemeClr val="bg1"/>
                </a:solidFill>
                <a:latin typeface="Amasis MT Pro" panose="02040504050005020304" pitchFamily="18" charset="0"/>
              </a:rPr>
              <a:t>.</a:t>
            </a:r>
            <a:r>
              <a:rPr lang="en-US" sz="4400" b="0" i="0" strike="noStrike" baseline="0" dirty="0">
                <a:solidFill>
                  <a:schemeClr val="bg1"/>
                </a:solidFill>
                <a:latin typeface="Amasis MT Pro" panose="02040504050005020304" pitchFamily="18" charset="0"/>
              </a:rPr>
              <a:t>1:8  But unto the Son </a:t>
            </a:r>
            <a:r>
              <a:rPr lang="en-US" sz="4400" b="0" i="1" strike="noStrike" baseline="0" dirty="0">
                <a:solidFill>
                  <a:schemeClr val="bg1"/>
                </a:solidFill>
                <a:latin typeface="Amasis MT Pro" panose="02040504050005020304" pitchFamily="18" charset="0"/>
              </a:rPr>
              <a:t>he saith,</a:t>
            </a:r>
            <a:r>
              <a:rPr lang="en-US" sz="4400" b="0" i="0" strike="noStrike" baseline="0" dirty="0">
                <a:solidFill>
                  <a:schemeClr val="bg1"/>
                </a:solidFill>
                <a:latin typeface="Amasis MT Pro" panose="02040504050005020304" pitchFamily="18" charset="0"/>
              </a:rPr>
              <a:t> Thy </a:t>
            </a:r>
            <a:r>
              <a:rPr lang="en-US" sz="4400" b="1" i="0" strike="noStrike" baseline="0" dirty="0">
                <a:solidFill>
                  <a:schemeClr val="bg1"/>
                </a:solidFill>
                <a:latin typeface="Amasis MT Pro" panose="02040504050005020304" pitchFamily="18" charset="0"/>
              </a:rPr>
              <a:t>throne</a:t>
            </a:r>
            <a:r>
              <a:rPr lang="en-US" sz="4400" b="0" i="0" strike="noStrike" baseline="0" dirty="0">
                <a:solidFill>
                  <a:schemeClr val="bg1"/>
                </a:solidFill>
                <a:latin typeface="Amasis MT Pro" panose="02040504050005020304" pitchFamily="18" charset="0"/>
              </a:rPr>
              <a:t>, O God, </a:t>
            </a:r>
            <a:r>
              <a:rPr lang="en-US" sz="4400" b="0" i="1" strike="noStrike" baseline="0" dirty="0">
                <a:solidFill>
                  <a:schemeClr val="bg1"/>
                </a:solidFill>
                <a:latin typeface="Amasis MT Pro" panose="02040504050005020304" pitchFamily="18" charset="0"/>
              </a:rPr>
              <a:t>is</a:t>
            </a:r>
            <a:r>
              <a:rPr lang="en-US" sz="4400" b="0" i="0" strike="noStrike" baseline="0" dirty="0">
                <a:solidFill>
                  <a:schemeClr val="bg1"/>
                </a:solidFill>
                <a:latin typeface="Amasis MT Pro" panose="02040504050005020304" pitchFamily="18" charset="0"/>
              </a:rPr>
              <a:t> for ever and ever: </a:t>
            </a:r>
            <a:r>
              <a:rPr lang="en-US" sz="4400" b="1" i="0" strike="noStrike" baseline="0" dirty="0">
                <a:solidFill>
                  <a:schemeClr val="bg1"/>
                </a:solidFill>
                <a:latin typeface="Amasis MT Pro" panose="02040504050005020304" pitchFamily="18" charset="0"/>
              </a:rPr>
              <a:t>a </a:t>
            </a:r>
            <a:r>
              <a:rPr lang="en-US" sz="4400" b="1" i="0" strike="noStrike" baseline="0" dirty="0" err="1">
                <a:solidFill>
                  <a:schemeClr val="bg1"/>
                </a:solidFill>
                <a:latin typeface="Amasis MT Pro" panose="02040504050005020304" pitchFamily="18" charset="0"/>
              </a:rPr>
              <a:t>sceptre</a:t>
            </a:r>
            <a:r>
              <a:rPr lang="en-US" sz="4400" b="1" i="0" strike="noStrike" baseline="0" dirty="0">
                <a:solidFill>
                  <a:schemeClr val="bg1"/>
                </a:solidFill>
                <a:latin typeface="Amasis MT Pro" panose="02040504050005020304" pitchFamily="18" charset="0"/>
              </a:rPr>
              <a:t> of righteousness </a:t>
            </a:r>
            <a:r>
              <a:rPr lang="en-US" sz="4400" b="1" i="1" strike="noStrike" baseline="0" dirty="0">
                <a:solidFill>
                  <a:schemeClr val="bg1"/>
                </a:solidFill>
                <a:latin typeface="Amasis MT Pro" panose="02040504050005020304" pitchFamily="18" charset="0"/>
              </a:rPr>
              <a:t>is</a:t>
            </a:r>
            <a:r>
              <a:rPr lang="en-US" sz="4400" b="1" i="0" strike="noStrike" baseline="0" dirty="0">
                <a:solidFill>
                  <a:schemeClr val="bg1"/>
                </a:solidFill>
                <a:latin typeface="Amasis MT Pro" panose="02040504050005020304" pitchFamily="18" charset="0"/>
              </a:rPr>
              <a:t> the </a:t>
            </a:r>
            <a:r>
              <a:rPr lang="en-US" sz="4400" b="1" i="0" strike="noStrike" baseline="0" dirty="0" err="1">
                <a:solidFill>
                  <a:schemeClr val="bg1"/>
                </a:solidFill>
                <a:latin typeface="Amasis MT Pro" panose="02040504050005020304" pitchFamily="18" charset="0"/>
              </a:rPr>
              <a:t>sceptre</a:t>
            </a:r>
            <a:r>
              <a:rPr lang="en-US" sz="4400" b="1" i="0" strike="noStrike" baseline="0" dirty="0">
                <a:solidFill>
                  <a:schemeClr val="bg1"/>
                </a:solidFill>
                <a:latin typeface="Amasis MT Pro" panose="02040504050005020304" pitchFamily="18" charset="0"/>
              </a:rPr>
              <a:t> of thy kingdom</a:t>
            </a:r>
            <a:r>
              <a:rPr lang="en-US" sz="4400" b="0" i="0" strike="noStrike" baseline="0" dirty="0">
                <a:solidFill>
                  <a:schemeClr val="bg1"/>
                </a:solidFill>
                <a:latin typeface="Amasis MT Pro" panose="02040504050005020304" pitchFamily="18" charset="0"/>
              </a:rPr>
              <a:t>.</a:t>
            </a:r>
          </a:p>
          <a:p>
            <a:pPr marR="0" algn="l" rtl="0"/>
            <a:endParaRPr lang="en-US" sz="4400" b="0" i="0" strike="noStrike" baseline="0" dirty="0">
              <a:solidFill>
                <a:schemeClr val="bg1"/>
              </a:solidFill>
              <a:latin typeface="Amasis MT Pro" panose="02040504050005020304" pitchFamily="18" charset="0"/>
            </a:endParaRPr>
          </a:p>
          <a:p>
            <a:pPr marR="0" algn="l" rtl="0"/>
            <a:r>
              <a:rPr lang="en-US" sz="4400" b="0" i="0" strike="noStrike" baseline="0" dirty="0">
                <a:solidFill>
                  <a:schemeClr val="bg1"/>
                </a:solidFill>
                <a:latin typeface="Amasis MT Pro" panose="02040504050005020304" pitchFamily="18" charset="0"/>
              </a:rPr>
              <a:t>Heb.</a:t>
            </a:r>
            <a:r>
              <a:rPr lang="en-US" sz="4400" b="0" i="0" strike="noStrike" dirty="0">
                <a:solidFill>
                  <a:schemeClr val="bg1"/>
                </a:solidFill>
                <a:latin typeface="Amasis MT Pro" panose="02040504050005020304" pitchFamily="18" charset="0"/>
              </a:rPr>
              <a:t> </a:t>
            </a:r>
            <a:r>
              <a:rPr lang="en-US" sz="4400" b="0" i="0" strike="noStrike" baseline="0" dirty="0">
                <a:solidFill>
                  <a:schemeClr val="bg1"/>
                </a:solidFill>
                <a:latin typeface="Amasis MT Pro" panose="02040504050005020304" pitchFamily="18" charset="0"/>
              </a:rPr>
              <a:t>4:16  </a:t>
            </a:r>
            <a:r>
              <a:rPr lang="en-US" sz="4400" b="1" i="0" strike="noStrike" baseline="0" dirty="0">
                <a:solidFill>
                  <a:schemeClr val="bg1"/>
                </a:solidFill>
                <a:latin typeface="Amasis MT Pro" panose="02040504050005020304" pitchFamily="18" charset="0"/>
              </a:rPr>
              <a:t>Let us therefore come boldly unto </a:t>
            </a:r>
            <a:r>
              <a:rPr lang="en-US" sz="4400" b="1" i="0" strike="noStrike" baseline="0" dirty="0">
                <a:solidFill>
                  <a:srgbClr val="FF00FF"/>
                </a:solidFill>
                <a:latin typeface="Amasis MT Pro" panose="02040504050005020304" pitchFamily="18" charset="0"/>
              </a:rPr>
              <a:t>the throne of grace</a:t>
            </a:r>
            <a:r>
              <a:rPr lang="en-US" sz="4400" b="0" i="0" strike="noStrike" baseline="0" dirty="0">
                <a:solidFill>
                  <a:schemeClr val="bg1"/>
                </a:solidFill>
                <a:latin typeface="Amasis MT Pro" panose="02040504050005020304" pitchFamily="18" charset="0"/>
              </a:rPr>
              <a:t>, that </a:t>
            </a:r>
            <a:r>
              <a:rPr lang="en-US" sz="4400" b="1" i="0" strike="noStrike" baseline="0" dirty="0">
                <a:solidFill>
                  <a:srgbClr val="66FFFF"/>
                </a:solidFill>
                <a:latin typeface="Amasis MT Pro" panose="02040504050005020304" pitchFamily="18" charset="0"/>
              </a:rPr>
              <a:t>we may obtain mercy</a:t>
            </a:r>
            <a:r>
              <a:rPr lang="en-US" sz="4400" b="0" i="0" strike="noStrike" baseline="0" dirty="0">
                <a:solidFill>
                  <a:schemeClr val="bg1"/>
                </a:solidFill>
                <a:latin typeface="Amasis MT Pro" panose="02040504050005020304" pitchFamily="18" charset="0"/>
              </a:rPr>
              <a:t>, and </a:t>
            </a:r>
            <a:r>
              <a:rPr lang="en-US" sz="4400" b="1" i="0" strike="noStrike" baseline="0" dirty="0">
                <a:solidFill>
                  <a:srgbClr val="66FF33"/>
                </a:solidFill>
                <a:latin typeface="Amasis MT Pro" panose="02040504050005020304" pitchFamily="18" charset="0"/>
              </a:rPr>
              <a:t>find grace to help in time of need.</a:t>
            </a:r>
          </a:p>
          <a:p>
            <a:pPr marR="0" algn="l" rtl="0"/>
            <a:endParaRPr lang="en-US" b="1" i="0" strike="noStrike" baseline="0" dirty="0">
              <a:solidFill>
                <a:schemeClr val="bg1"/>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12118F40-0812-EBA6-042A-FC9203A05F64}"/>
              </a:ext>
            </a:extLst>
          </p:cNvPr>
          <p:cNvSpPr>
            <a:spLocks noGrp="1"/>
          </p:cNvSpPr>
          <p:nvPr>
            <p:ph type="sldNum" sz="quarter" idx="12"/>
          </p:nvPr>
        </p:nvSpPr>
        <p:spPr/>
        <p:txBody>
          <a:bodyPr/>
          <a:lstStyle/>
          <a:p>
            <a:fld id="{1E19650A-101D-4E33-A657-423DBDED8C82}" type="slidenum">
              <a:rPr lang="en-US" smtClean="0"/>
              <a:t>59</a:t>
            </a:fld>
            <a:endParaRPr lang="en-US"/>
          </a:p>
        </p:txBody>
      </p:sp>
    </p:spTree>
    <p:extLst>
      <p:ext uri="{BB962C8B-B14F-4D97-AF65-F5344CB8AC3E}">
        <p14:creationId xmlns:p14="http://schemas.microsoft.com/office/powerpoint/2010/main" val="24266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35C5-E310-2ED8-A784-3B940B2C532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5E6611C-63D4-372F-BFA2-165F0497BEF9}"/>
              </a:ext>
            </a:extLst>
          </p:cNvPr>
          <p:cNvSpPr>
            <a:spLocks noGrp="1"/>
          </p:cNvSpPr>
          <p:nvPr>
            <p:ph idx="1"/>
          </p:nvPr>
        </p:nvSpPr>
        <p:spPr>
          <a:xfrm>
            <a:off x="838200" y="182562"/>
            <a:ext cx="10821271" cy="6492875"/>
          </a:xfrm>
        </p:spPr>
        <p:txBody>
          <a:bodyPr>
            <a:noAutofit/>
          </a:bodyPr>
          <a:lstStyle/>
          <a:p>
            <a:pPr marR="0" algn="l" rtl="0"/>
            <a:r>
              <a:rPr lang="en-US" sz="2400" b="0" i="0" strike="noStrike" baseline="0" dirty="0">
                <a:solidFill>
                  <a:schemeClr val="bg1"/>
                </a:solidFill>
                <a:latin typeface="Amasis MT Pro" panose="02040504050005020304" pitchFamily="18" charset="0"/>
              </a:rPr>
              <a:t>Heb_8:1  Now of the things which we have spoken </a:t>
            </a:r>
            <a:r>
              <a:rPr lang="en-US" sz="2400" b="1" i="1" strike="noStrike" baseline="0" dirty="0">
                <a:solidFill>
                  <a:schemeClr val="bg1"/>
                </a:solidFill>
                <a:latin typeface="Amasis MT Pro" panose="02040504050005020304" pitchFamily="18" charset="0"/>
              </a:rPr>
              <a:t>this is</a:t>
            </a:r>
            <a:r>
              <a:rPr lang="en-US" sz="2400" b="1" i="0" strike="noStrike" baseline="0" dirty="0">
                <a:solidFill>
                  <a:schemeClr val="bg1"/>
                </a:solidFill>
                <a:latin typeface="Amasis MT Pro" panose="02040504050005020304" pitchFamily="18" charset="0"/>
              </a:rPr>
              <a:t> the sum</a:t>
            </a:r>
            <a:r>
              <a:rPr lang="en-US" sz="2400" b="0" i="0" strike="noStrike" baseline="0" dirty="0">
                <a:solidFill>
                  <a:schemeClr val="bg1"/>
                </a:solidFill>
                <a:latin typeface="Amasis MT Pro" panose="02040504050005020304" pitchFamily="18" charset="0"/>
              </a:rPr>
              <a:t>: We have such an high priest, who is set on the right hand of the throne of the Majesty in the heavens;</a:t>
            </a:r>
            <a:r>
              <a:rPr lang="en-US" sz="2400" b="0" i="0" u="none" strike="noStrike" baseline="0" dirty="0">
                <a:solidFill>
                  <a:schemeClr val="bg1"/>
                </a:solidFill>
                <a:latin typeface="Amasis MT Pro" panose="02040504050005020304" pitchFamily="18" charset="0"/>
              </a:rPr>
              <a:t> </a:t>
            </a:r>
          </a:p>
          <a:p>
            <a:pPr marR="0" algn="l" rtl="0"/>
            <a:r>
              <a:rPr lang="en-US" sz="2400" b="0" i="0" u="none" strike="noStrike" baseline="0" dirty="0">
                <a:solidFill>
                  <a:schemeClr val="bg1"/>
                </a:solidFill>
                <a:latin typeface="Amasis MT Pro" panose="02040504050005020304" pitchFamily="18" charset="0"/>
              </a:rPr>
              <a:t>Heb 8:10  For this </a:t>
            </a:r>
            <a:r>
              <a:rPr lang="en-US" sz="2400" b="0" i="1" u="none" strike="noStrike" baseline="0" dirty="0">
                <a:solidFill>
                  <a:schemeClr val="bg1"/>
                </a:solidFill>
                <a:latin typeface="Amasis MT Pro" panose="02040504050005020304" pitchFamily="18" charset="0"/>
              </a:rPr>
              <a:t>is</a:t>
            </a:r>
            <a:r>
              <a:rPr lang="en-US" sz="2400" b="0" i="0" u="none" strike="noStrike" baseline="0" dirty="0">
                <a:solidFill>
                  <a:schemeClr val="bg1"/>
                </a:solidFill>
                <a:latin typeface="Amasis MT Pro" panose="02040504050005020304" pitchFamily="18" charset="0"/>
              </a:rPr>
              <a:t> the covenant that I will make with the house of Israel after those days, saith the Lord; I will put my laws into their mind, and write them in their hearts: and I will be to them a God, and they shall be to me a people: </a:t>
            </a:r>
          </a:p>
          <a:p>
            <a:pPr marR="0" algn="l" rtl="0"/>
            <a:r>
              <a:rPr lang="en-US" sz="2400" b="0" i="0" u="none" strike="noStrike" baseline="0" dirty="0">
                <a:solidFill>
                  <a:schemeClr val="bg1"/>
                </a:solidFill>
                <a:latin typeface="Amasis MT Pro" panose="02040504050005020304" pitchFamily="18" charset="0"/>
              </a:rPr>
              <a:t>11  And they shall not teach every man his </a:t>
            </a:r>
            <a:r>
              <a:rPr lang="en-US" sz="2400" b="0" i="0" u="none" strike="noStrike" baseline="0" dirty="0" err="1">
                <a:solidFill>
                  <a:schemeClr val="bg1"/>
                </a:solidFill>
                <a:latin typeface="Amasis MT Pro" panose="02040504050005020304" pitchFamily="18" charset="0"/>
              </a:rPr>
              <a:t>neighbour</a:t>
            </a:r>
            <a:r>
              <a:rPr lang="en-US" sz="2400" b="0" i="0" u="none" strike="noStrike" baseline="0" dirty="0">
                <a:solidFill>
                  <a:schemeClr val="bg1"/>
                </a:solidFill>
                <a:latin typeface="Amasis MT Pro" panose="02040504050005020304" pitchFamily="18" charset="0"/>
              </a:rPr>
              <a:t>, and every man his brother, saying, Know the Lord: for all shall know me, from the least to the greatest. </a:t>
            </a:r>
          </a:p>
          <a:p>
            <a:pPr marR="0" algn="l" rtl="0"/>
            <a:r>
              <a:rPr lang="en-US" sz="2400" b="0" i="0" u="none" strike="noStrike" baseline="0" dirty="0">
                <a:solidFill>
                  <a:schemeClr val="bg1"/>
                </a:solidFill>
                <a:latin typeface="Amasis MT Pro" panose="02040504050005020304" pitchFamily="18" charset="0"/>
              </a:rPr>
              <a:t>12  For I will be merciful to their unrighteousness, and their sins and their iniquities will I remember no more. </a:t>
            </a:r>
          </a:p>
          <a:p>
            <a:pPr marR="0" algn="l" rtl="0"/>
            <a:r>
              <a:rPr lang="en-US" sz="2400" b="0" i="0" u="none" strike="noStrike" baseline="0" dirty="0">
                <a:solidFill>
                  <a:schemeClr val="bg1"/>
                </a:solidFill>
                <a:latin typeface="Amasis MT Pro" panose="02040504050005020304" pitchFamily="18" charset="0"/>
              </a:rPr>
              <a:t>13  In that he saith, A new </a:t>
            </a:r>
            <a:r>
              <a:rPr lang="en-US" sz="2400" b="0" i="1" u="none" strike="noStrike" baseline="0" dirty="0">
                <a:solidFill>
                  <a:schemeClr val="bg1"/>
                </a:solidFill>
                <a:latin typeface="Amasis MT Pro" panose="02040504050005020304" pitchFamily="18" charset="0"/>
              </a:rPr>
              <a:t>covenant,</a:t>
            </a:r>
            <a:r>
              <a:rPr lang="en-US" sz="2400" b="0" i="0" u="none" strike="noStrike" baseline="0" dirty="0">
                <a:solidFill>
                  <a:schemeClr val="bg1"/>
                </a:solidFill>
                <a:latin typeface="Amasis MT Pro" panose="02040504050005020304" pitchFamily="18" charset="0"/>
              </a:rPr>
              <a:t> he hath made the first old. Now that which </a:t>
            </a:r>
            <a:r>
              <a:rPr lang="en-US" sz="2400" b="0" i="0" u="none" strike="noStrike" baseline="0" dirty="0" err="1">
                <a:solidFill>
                  <a:schemeClr val="bg1"/>
                </a:solidFill>
                <a:latin typeface="Amasis MT Pro" panose="02040504050005020304" pitchFamily="18" charset="0"/>
              </a:rPr>
              <a:t>decayeth</a:t>
            </a:r>
            <a:r>
              <a:rPr lang="en-US" sz="2400" b="0" i="0" u="none" strike="noStrike" baseline="0" dirty="0">
                <a:solidFill>
                  <a:schemeClr val="bg1"/>
                </a:solidFill>
                <a:latin typeface="Amasis MT Pro" panose="02040504050005020304" pitchFamily="18" charset="0"/>
              </a:rPr>
              <a:t> and </a:t>
            </a:r>
            <a:r>
              <a:rPr lang="en-US" sz="2400" b="0" i="0" u="none" strike="noStrike" baseline="0" dirty="0" err="1">
                <a:solidFill>
                  <a:schemeClr val="bg1"/>
                </a:solidFill>
                <a:latin typeface="Amasis MT Pro" panose="02040504050005020304" pitchFamily="18" charset="0"/>
              </a:rPr>
              <a:t>waxeth</a:t>
            </a:r>
            <a:r>
              <a:rPr lang="en-US" sz="2400" b="0" i="0" u="none" strike="noStrike" baseline="0" dirty="0">
                <a:solidFill>
                  <a:schemeClr val="bg1"/>
                </a:solidFill>
                <a:latin typeface="Amasis MT Pro" panose="02040504050005020304" pitchFamily="18" charset="0"/>
              </a:rPr>
              <a:t> old </a:t>
            </a:r>
            <a:r>
              <a:rPr lang="en-US" sz="2400" b="0" i="1" u="none" strike="noStrike" baseline="0" dirty="0">
                <a:solidFill>
                  <a:schemeClr val="bg1"/>
                </a:solidFill>
                <a:latin typeface="Amasis MT Pro" panose="02040504050005020304" pitchFamily="18" charset="0"/>
              </a:rPr>
              <a:t>is</a:t>
            </a:r>
            <a:r>
              <a:rPr lang="en-US" sz="2400" b="0" i="0" u="none" strike="noStrike" baseline="0" dirty="0">
                <a:solidFill>
                  <a:schemeClr val="bg1"/>
                </a:solidFill>
                <a:latin typeface="Amasis MT Pro" panose="02040504050005020304" pitchFamily="18" charset="0"/>
              </a:rPr>
              <a:t> ready to vanish away.</a:t>
            </a:r>
            <a:endParaRPr lang="en-US" sz="2400" b="0" i="0" strike="noStrike" baseline="0" dirty="0">
              <a:solidFill>
                <a:schemeClr val="bg1"/>
              </a:solidFill>
              <a:latin typeface="Amasis MT Pro" panose="02040504050005020304" pitchFamily="18" charset="0"/>
            </a:endParaRPr>
          </a:p>
          <a:p>
            <a:pPr marR="0" algn="l" rtl="0"/>
            <a:endParaRPr lang="en-US" sz="2400" b="0" i="0" strike="noStrike" baseline="0" dirty="0">
              <a:solidFill>
                <a:schemeClr val="bg1"/>
              </a:solidFill>
              <a:latin typeface="Amasis MT Pro" panose="02040504050005020304" pitchFamily="18" charset="0"/>
            </a:endParaRPr>
          </a:p>
          <a:p>
            <a:pPr marR="0" algn="l" rtl="0"/>
            <a:r>
              <a:rPr lang="en-US" sz="2400" b="0" i="0" strike="noStrike" baseline="0" dirty="0">
                <a:solidFill>
                  <a:schemeClr val="bg1"/>
                </a:solidFill>
                <a:latin typeface="Amasis MT Pro" panose="02040504050005020304" pitchFamily="18" charset="0"/>
              </a:rPr>
              <a:t>Heb_12:2  Looking unto Jesus the author and finisher of </a:t>
            </a:r>
            <a:r>
              <a:rPr lang="en-US" sz="2400" b="0" i="1" strike="noStrike" baseline="0" dirty="0">
                <a:solidFill>
                  <a:schemeClr val="bg1"/>
                </a:solidFill>
                <a:latin typeface="Amasis MT Pro" panose="02040504050005020304" pitchFamily="18" charset="0"/>
              </a:rPr>
              <a:t>our</a:t>
            </a:r>
            <a:r>
              <a:rPr lang="en-US" sz="2400" b="0" i="0" strike="noStrike" baseline="0" dirty="0">
                <a:solidFill>
                  <a:schemeClr val="bg1"/>
                </a:solidFill>
                <a:latin typeface="Amasis MT Pro" panose="02040504050005020304" pitchFamily="18" charset="0"/>
              </a:rPr>
              <a:t> faith; who for the joy that was set before him endured the cross, despising the shame, </a:t>
            </a:r>
            <a:r>
              <a:rPr lang="en-US" sz="2400" b="1" i="0" strike="noStrike" baseline="0" dirty="0">
                <a:solidFill>
                  <a:srgbClr val="FFFF00"/>
                </a:solidFill>
                <a:latin typeface="Amasis MT Pro" panose="02040504050005020304" pitchFamily="18" charset="0"/>
              </a:rPr>
              <a:t>and is set down at the right hand of the throne of God.</a:t>
            </a:r>
            <a:endParaRPr lang="en-US" sz="2400" b="1" dirty="0">
              <a:solidFill>
                <a:srgbClr val="FFFF00"/>
              </a:solidFill>
              <a:latin typeface="Amasis MT Pro" panose="02040504050005020304" pitchFamily="18" charset="0"/>
            </a:endParaRPr>
          </a:p>
        </p:txBody>
      </p:sp>
      <p:sp>
        <p:nvSpPr>
          <p:cNvPr id="4" name="Slide Number Placeholder 3">
            <a:extLst>
              <a:ext uri="{FF2B5EF4-FFF2-40B4-BE49-F238E27FC236}">
                <a16:creationId xmlns:a16="http://schemas.microsoft.com/office/drawing/2014/main" id="{CD3AA0A2-B47E-05EF-D33C-4A5118B13692}"/>
              </a:ext>
            </a:extLst>
          </p:cNvPr>
          <p:cNvSpPr>
            <a:spLocks noGrp="1"/>
          </p:cNvSpPr>
          <p:nvPr>
            <p:ph type="sldNum" sz="quarter" idx="12"/>
          </p:nvPr>
        </p:nvSpPr>
        <p:spPr/>
        <p:txBody>
          <a:bodyPr/>
          <a:lstStyle/>
          <a:p>
            <a:fld id="{1E19650A-101D-4E33-A657-423DBDED8C82}" type="slidenum">
              <a:rPr lang="en-US" smtClean="0"/>
              <a:t>60</a:t>
            </a:fld>
            <a:endParaRPr lang="en-US"/>
          </a:p>
        </p:txBody>
      </p:sp>
    </p:spTree>
    <p:extLst>
      <p:ext uri="{BB962C8B-B14F-4D97-AF65-F5344CB8AC3E}">
        <p14:creationId xmlns:p14="http://schemas.microsoft.com/office/powerpoint/2010/main" val="364962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F6675-07BC-AC84-8780-686F6F1BFA31}"/>
              </a:ext>
            </a:extLst>
          </p:cNvPr>
          <p:cNvSpPr>
            <a:spLocks noGrp="1"/>
          </p:cNvSpPr>
          <p:nvPr>
            <p:ph type="title"/>
          </p:nvPr>
        </p:nvSpPr>
        <p:spPr>
          <a:xfrm>
            <a:off x="838200" y="365125"/>
            <a:ext cx="10515600" cy="540131"/>
          </a:xfrm>
        </p:spPr>
        <p:txBody>
          <a:bodyPr>
            <a:normAutofit fontScale="90000"/>
          </a:bodyPr>
          <a:lstStyle/>
          <a:p>
            <a:pPr algn="ctr"/>
            <a:r>
              <a:rPr lang="en-AU" dirty="0">
                <a:solidFill>
                  <a:schemeClr val="bg1"/>
                </a:solidFill>
              </a:rPr>
              <a:t>Dan Revisited</a:t>
            </a:r>
            <a:endParaRPr lang="en-US" dirty="0">
              <a:solidFill>
                <a:schemeClr val="bg1"/>
              </a:solidFill>
            </a:endParaRPr>
          </a:p>
        </p:txBody>
      </p:sp>
      <p:sp>
        <p:nvSpPr>
          <p:cNvPr id="3" name="Content Placeholder 2">
            <a:extLst>
              <a:ext uri="{FF2B5EF4-FFF2-40B4-BE49-F238E27FC236}">
                <a16:creationId xmlns:a16="http://schemas.microsoft.com/office/drawing/2014/main" id="{33665000-08A9-C43A-F710-716A8207044F}"/>
              </a:ext>
            </a:extLst>
          </p:cNvPr>
          <p:cNvSpPr>
            <a:spLocks noGrp="1"/>
          </p:cNvSpPr>
          <p:nvPr>
            <p:ph idx="1"/>
          </p:nvPr>
        </p:nvSpPr>
        <p:spPr>
          <a:xfrm>
            <a:off x="838200" y="1014984"/>
            <a:ext cx="10515600" cy="5161979"/>
          </a:xfrm>
        </p:spPr>
        <p:txBody>
          <a:bodyPr>
            <a:normAutofit lnSpcReduction="10000"/>
          </a:bodyPr>
          <a:lstStyle/>
          <a:p>
            <a:pPr marR="0" algn="ctr" rtl="0"/>
            <a:r>
              <a:rPr lang="en-AU" sz="1200" b="1" i="0" u="none" strike="noStrike" baseline="0" dirty="0">
                <a:solidFill>
                  <a:schemeClr val="bg1"/>
                </a:solidFill>
                <a:latin typeface="Verdana" panose="020B0604030504040204" pitchFamily="34" charset="0"/>
              </a:rPr>
              <a:t>Micah and the Levite</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17:1  And there was a man of mount Ephraim, whose name </a:t>
            </a:r>
            <a:r>
              <a:rPr lang="en-US" sz="1200" b="0" i="1" u="none" strike="noStrike" baseline="0" dirty="0">
                <a:solidFill>
                  <a:schemeClr val="bg1"/>
                </a:solidFill>
                <a:latin typeface="Verdana" panose="020B0604030504040204" pitchFamily="34" charset="0"/>
              </a:rPr>
              <a:t>was</a:t>
            </a:r>
            <a:r>
              <a:rPr lang="en-US" sz="1200" b="0" i="0" u="none" strike="noStrike" baseline="0" dirty="0">
                <a:solidFill>
                  <a:schemeClr val="bg1"/>
                </a:solidFill>
                <a:latin typeface="Verdana" panose="020B0604030504040204" pitchFamily="34" charset="0"/>
              </a:rPr>
              <a:t> Micah.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17:2  And he said unto his mother, The eleven hundred </a:t>
            </a:r>
            <a:r>
              <a:rPr lang="en-US" sz="1200" b="0" i="1" u="none" strike="noStrike" baseline="0" dirty="0">
                <a:solidFill>
                  <a:schemeClr val="bg1"/>
                </a:solidFill>
                <a:latin typeface="Verdana" panose="020B0604030504040204" pitchFamily="34" charset="0"/>
              </a:rPr>
              <a:t>shekels</a:t>
            </a:r>
            <a:r>
              <a:rPr lang="en-US" sz="1200" b="0" i="0" u="none" strike="noStrike" baseline="0" dirty="0">
                <a:solidFill>
                  <a:schemeClr val="bg1"/>
                </a:solidFill>
                <a:latin typeface="Verdana" panose="020B0604030504040204" pitchFamily="34" charset="0"/>
              </a:rPr>
              <a:t> of silver that were taken from thee, about which thou </a:t>
            </a:r>
            <a:r>
              <a:rPr lang="en-US" sz="1200" b="0" i="0" u="none" strike="noStrike" baseline="0" dirty="0" err="1">
                <a:solidFill>
                  <a:schemeClr val="bg1"/>
                </a:solidFill>
                <a:latin typeface="Verdana" panose="020B0604030504040204" pitchFamily="34" charset="0"/>
              </a:rPr>
              <a:t>cursedst</a:t>
            </a:r>
            <a:r>
              <a:rPr lang="en-US" sz="1200" b="0" i="0" u="none" strike="noStrike" baseline="0" dirty="0">
                <a:solidFill>
                  <a:schemeClr val="bg1"/>
                </a:solidFill>
                <a:latin typeface="Verdana" panose="020B0604030504040204" pitchFamily="34" charset="0"/>
              </a:rPr>
              <a:t>, and </a:t>
            </a:r>
            <a:r>
              <a:rPr lang="en-US" sz="1200" b="0" i="0" u="none" strike="noStrike" baseline="0" dirty="0" err="1">
                <a:solidFill>
                  <a:schemeClr val="bg1"/>
                </a:solidFill>
                <a:latin typeface="Verdana" panose="020B0604030504040204" pitchFamily="34" charset="0"/>
              </a:rPr>
              <a:t>spakest</a:t>
            </a:r>
            <a:r>
              <a:rPr lang="en-US" sz="1200" b="0" i="0" u="none" strike="noStrike" baseline="0" dirty="0">
                <a:solidFill>
                  <a:schemeClr val="bg1"/>
                </a:solidFill>
                <a:latin typeface="Verdana" panose="020B0604030504040204" pitchFamily="34" charset="0"/>
              </a:rPr>
              <a:t> of also in mine ears, behold, the silver </a:t>
            </a:r>
            <a:r>
              <a:rPr lang="en-US" sz="1200" b="0" i="1" u="none" strike="noStrike" baseline="0" dirty="0">
                <a:solidFill>
                  <a:schemeClr val="bg1"/>
                </a:solidFill>
                <a:latin typeface="Verdana" panose="020B0604030504040204" pitchFamily="34" charset="0"/>
              </a:rPr>
              <a:t>is</a:t>
            </a:r>
            <a:r>
              <a:rPr lang="en-US" sz="1200" b="0" i="0" u="none" strike="noStrike" baseline="0" dirty="0">
                <a:solidFill>
                  <a:schemeClr val="bg1"/>
                </a:solidFill>
                <a:latin typeface="Verdana" panose="020B0604030504040204" pitchFamily="34" charset="0"/>
              </a:rPr>
              <a:t> with me; I took it. And his mother said, Blessed </a:t>
            </a:r>
            <a:r>
              <a:rPr lang="en-US" sz="1200" b="0" i="1" u="none" strike="noStrike" baseline="0" dirty="0">
                <a:solidFill>
                  <a:schemeClr val="bg1"/>
                </a:solidFill>
                <a:latin typeface="Verdana" panose="020B0604030504040204" pitchFamily="34" charset="0"/>
              </a:rPr>
              <a:t>be thou</a:t>
            </a:r>
            <a:r>
              <a:rPr lang="en-US" sz="1200" b="0" i="0" u="none" strike="noStrike" baseline="0" dirty="0">
                <a:solidFill>
                  <a:schemeClr val="bg1"/>
                </a:solidFill>
                <a:latin typeface="Verdana" panose="020B0604030504040204" pitchFamily="34" charset="0"/>
              </a:rPr>
              <a:t> of the LORD, my son.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17:3  And when he had restored the eleven hundred </a:t>
            </a:r>
            <a:r>
              <a:rPr lang="en-US" sz="1200" b="0" i="1" u="none" strike="noStrike" baseline="0" dirty="0">
                <a:solidFill>
                  <a:schemeClr val="bg1"/>
                </a:solidFill>
                <a:latin typeface="Verdana" panose="020B0604030504040204" pitchFamily="34" charset="0"/>
              </a:rPr>
              <a:t>shekels</a:t>
            </a:r>
            <a:r>
              <a:rPr lang="en-US" sz="1200" b="0" i="0" u="none" strike="noStrike" baseline="0" dirty="0">
                <a:solidFill>
                  <a:schemeClr val="bg1"/>
                </a:solidFill>
                <a:latin typeface="Verdana" panose="020B0604030504040204" pitchFamily="34" charset="0"/>
              </a:rPr>
              <a:t> of silver to his mother, his mother said, I had wholly dedicated the silver unto the LORD from my hand for my son, to make a graven image and a molten image: now therefore I will restore it unto thee.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17:4  Yet he restored the money unto his mother; and his mother took two hundred </a:t>
            </a:r>
            <a:r>
              <a:rPr lang="en-US" sz="1200" b="0" i="1" u="none" strike="noStrike" baseline="0" dirty="0">
                <a:solidFill>
                  <a:schemeClr val="bg1"/>
                </a:solidFill>
                <a:latin typeface="Verdana" panose="020B0604030504040204" pitchFamily="34" charset="0"/>
              </a:rPr>
              <a:t>shekels</a:t>
            </a:r>
            <a:r>
              <a:rPr lang="en-US" sz="1200" b="0" i="0" u="none" strike="noStrike" baseline="0" dirty="0">
                <a:solidFill>
                  <a:schemeClr val="bg1"/>
                </a:solidFill>
                <a:latin typeface="Verdana" panose="020B0604030504040204" pitchFamily="34" charset="0"/>
              </a:rPr>
              <a:t> of silver, and gave them to the founder, who made thereof a graven image and a molten image: and they were in the house of Micah.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17:5  And the man Micah had an house of gods, and made an ephod, and teraphim, and consecrated one of his sons, who became his priest. </a:t>
            </a:r>
          </a:p>
          <a:p>
            <a:pPr marR="0" algn="l" rtl="0"/>
            <a:r>
              <a:rPr lang="en-US" sz="1200" b="1" i="0" u="none" strike="noStrike" baseline="0" dirty="0" err="1">
                <a:solidFill>
                  <a:srgbClr val="FF0000"/>
                </a:solidFill>
                <a:latin typeface="Verdana" panose="020B0604030504040204" pitchFamily="34" charset="0"/>
              </a:rPr>
              <a:t>Jdg</a:t>
            </a:r>
            <a:r>
              <a:rPr lang="en-US" sz="1200" b="1" i="0" u="none" strike="noStrike" baseline="0" dirty="0">
                <a:solidFill>
                  <a:srgbClr val="FF0000"/>
                </a:solidFill>
                <a:latin typeface="Verdana" panose="020B0604030504040204" pitchFamily="34" charset="0"/>
              </a:rPr>
              <a:t> 17:6  In those days </a:t>
            </a:r>
            <a:r>
              <a:rPr lang="en-US" sz="1200" b="1" i="1" u="none" strike="noStrike" baseline="0" dirty="0">
                <a:solidFill>
                  <a:srgbClr val="FF0000"/>
                </a:solidFill>
                <a:latin typeface="Verdana" panose="020B0604030504040204" pitchFamily="34" charset="0"/>
              </a:rPr>
              <a:t>there was</a:t>
            </a:r>
            <a:r>
              <a:rPr lang="en-US" sz="1200" b="1" i="0" u="none" strike="noStrike" baseline="0" dirty="0">
                <a:solidFill>
                  <a:srgbClr val="FF0000"/>
                </a:solidFill>
                <a:latin typeface="Verdana" panose="020B0604030504040204" pitchFamily="34" charset="0"/>
              </a:rPr>
              <a:t> no king in Israel, </a:t>
            </a:r>
            <a:r>
              <a:rPr lang="en-US" sz="1200" b="1" i="1" u="none" strike="noStrike" baseline="0" dirty="0">
                <a:solidFill>
                  <a:srgbClr val="FF0000"/>
                </a:solidFill>
                <a:latin typeface="Verdana" panose="020B0604030504040204" pitchFamily="34" charset="0"/>
              </a:rPr>
              <a:t>but</a:t>
            </a:r>
            <a:r>
              <a:rPr lang="en-US" sz="1200" b="1" i="0" u="none" strike="noStrike" baseline="0" dirty="0">
                <a:solidFill>
                  <a:srgbClr val="FF0000"/>
                </a:solidFill>
                <a:latin typeface="Verdana" panose="020B0604030504040204" pitchFamily="34" charset="0"/>
              </a:rPr>
              <a:t> every man did </a:t>
            </a:r>
            <a:r>
              <a:rPr lang="en-US" sz="1200" b="1" i="1" u="none" strike="noStrike" baseline="0" dirty="0">
                <a:solidFill>
                  <a:srgbClr val="FF0000"/>
                </a:solidFill>
                <a:latin typeface="Verdana" panose="020B0604030504040204" pitchFamily="34" charset="0"/>
              </a:rPr>
              <a:t>that which was</a:t>
            </a:r>
            <a:r>
              <a:rPr lang="en-US" sz="1200" b="1" i="0" u="none" strike="noStrike" baseline="0" dirty="0">
                <a:solidFill>
                  <a:srgbClr val="FF0000"/>
                </a:solidFill>
                <a:latin typeface="Verdana" panose="020B0604030504040204" pitchFamily="34" charset="0"/>
              </a:rPr>
              <a:t> right in his own eyes.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17:7  And there was a young man out of </a:t>
            </a:r>
            <a:r>
              <a:rPr lang="en-US" sz="1200" b="0" i="0" u="none" strike="noStrike" baseline="0" dirty="0" err="1">
                <a:solidFill>
                  <a:schemeClr val="bg1"/>
                </a:solidFill>
                <a:latin typeface="Verdana" panose="020B0604030504040204" pitchFamily="34" charset="0"/>
              </a:rPr>
              <a:t>Bethlehemjudah</a:t>
            </a:r>
            <a:r>
              <a:rPr lang="en-US" sz="1200" b="0" i="0" u="none" strike="noStrike" baseline="0" dirty="0">
                <a:solidFill>
                  <a:schemeClr val="bg1"/>
                </a:solidFill>
                <a:latin typeface="Verdana" panose="020B0604030504040204" pitchFamily="34" charset="0"/>
              </a:rPr>
              <a:t> of the family of Judah, who </a:t>
            </a:r>
            <a:r>
              <a:rPr lang="en-US" sz="1200" b="0" i="1" u="none" strike="noStrike" baseline="0" dirty="0">
                <a:solidFill>
                  <a:schemeClr val="bg1"/>
                </a:solidFill>
                <a:latin typeface="Verdana" panose="020B0604030504040204" pitchFamily="34" charset="0"/>
              </a:rPr>
              <a:t>was</a:t>
            </a:r>
            <a:r>
              <a:rPr lang="en-US" sz="1200" b="0" i="0" u="none" strike="noStrike" baseline="0" dirty="0">
                <a:solidFill>
                  <a:schemeClr val="bg1"/>
                </a:solidFill>
                <a:latin typeface="Verdana" panose="020B0604030504040204" pitchFamily="34" charset="0"/>
              </a:rPr>
              <a:t> a Levite, and he sojourned there.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17:8  And the man departed out of the city from </a:t>
            </a:r>
            <a:r>
              <a:rPr lang="en-US" sz="1200" b="0" i="0" u="none" strike="noStrike" baseline="0" dirty="0" err="1">
                <a:solidFill>
                  <a:schemeClr val="bg1"/>
                </a:solidFill>
                <a:latin typeface="Verdana" panose="020B0604030504040204" pitchFamily="34" charset="0"/>
              </a:rPr>
              <a:t>Bethlehemjudah</a:t>
            </a:r>
            <a:r>
              <a:rPr lang="en-US" sz="1200" b="0" i="0" u="none" strike="noStrike" baseline="0" dirty="0">
                <a:solidFill>
                  <a:schemeClr val="bg1"/>
                </a:solidFill>
                <a:latin typeface="Verdana" panose="020B0604030504040204" pitchFamily="34" charset="0"/>
              </a:rPr>
              <a:t> to sojourn where he could find </a:t>
            </a:r>
            <a:r>
              <a:rPr lang="en-US" sz="1200" b="0" i="1" u="none" strike="noStrike" baseline="0" dirty="0">
                <a:solidFill>
                  <a:schemeClr val="bg1"/>
                </a:solidFill>
                <a:latin typeface="Verdana" panose="020B0604030504040204" pitchFamily="34" charset="0"/>
              </a:rPr>
              <a:t>a place:</a:t>
            </a:r>
            <a:r>
              <a:rPr lang="en-US" sz="1200" b="0" i="0" u="none" strike="noStrike" baseline="0" dirty="0">
                <a:solidFill>
                  <a:schemeClr val="bg1"/>
                </a:solidFill>
                <a:latin typeface="Verdana" panose="020B0604030504040204" pitchFamily="34" charset="0"/>
              </a:rPr>
              <a:t> and he came to mount Ephraim to the house of Micah, as he journeyed.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17:9  And Micah said unto him, Whence </a:t>
            </a:r>
            <a:r>
              <a:rPr lang="en-US" sz="1200" b="0" i="0" u="none" strike="noStrike" baseline="0" dirty="0" err="1">
                <a:solidFill>
                  <a:schemeClr val="bg1"/>
                </a:solidFill>
                <a:latin typeface="Verdana" panose="020B0604030504040204" pitchFamily="34" charset="0"/>
              </a:rPr>
              <a:t>comest</a:t>
            </a:r>
            <a:r>
              <a:rPr lang="en-US" sz="1200" b="0" i="0" u="none" strike="noStrike" baseline="0" dirty="0">
                <a:solidFill>
                  <a:schemeClr val="bg1"/>
                </a:solidFill>
                <a:latin typeface="Verdana" panose="020B0604030504040204" pitchFamily="34" charset="0"/>
              </a:rPr>
              <a:t> thou? And he said unto him, I </a:t>
            </a:r>
            <a:r>
              <a:rPr lang="en-US" sz="1200" b="0" i="1" u="none" strike="noStrike" baseline="0" dirty="0">
                <a:solidFill>
                  <a:schemeClr val="bg1"/>
                </a:solidFill>
                <a:latin typeface="Verdana" panose="020B0604030504040204" pitchFamily="34" charset="0"/>
              </a:rPr>
              <a:t>am</a:t>
            </a:r>
            <a:r>
              <a:rPr lang="en-US" sz="1200" b="0" i="0" u="none" strike="noStrike" baseline="0" dirty="0">
                <a:solidFill>
                  <a:schemeClr val="bg1"/>
                </a:solidFill>
                <a:latin typeface="Verdana" panose="020B0604030504040204" pitchFamily="34" charset="0"/>
              </a:rPr>
              <a:t> a Levite of </a:t>
            </a:r>
            <a:r>
              <a:rPr lang="en-US" sz="1200" b="0" i="0" u="none" strike="noStrike" baseline="0" dirty="0" err="1">
                <a:solidFill>
                  <a:schemeClr val="bg1"/>
                </a:solidFill>
                <a:latin typeface="Verdana" panose="020B0604030504040204" pitchFamily="34" charset="0"/>
              </a:rPr>
              <a:t>Bethlehemjudah</a:t>
            </a:r>
            <a:r>
              <a:rPr lang="en-US" sz="1200" b="0" i="0" u="none" strike="noStrike" baseline="0" dirty="0">
                <a:solidFill>
                  <a:schemeClr val="bg1"/>
                </a:solidFill>
                <a:latin typeface="Verdana" panose="020B0604030504040204" pitchFamily="34" charset="0"/>
              </a:rPr>
              <a:t>, and I go to sojourn where I may find </a:t>
            </a:r>
            <a:r>
              <a:rPr lang="en-US" sz="1200" b="0" i="1" u="none" strike="noStrike" baseline="0" dirty="0">
                <a:solidFill>
                  <a:schemeClr val="bg1"/>
                </a:solidFill>
                <a:latin typeface="Verdana" panose="020B0604030504040204" pitchFamily="34" charset="0"/>
              </a:rPr>
              <a:t>a place.</a:t>
            </a:r>
            <a:r>
              <a:rPr lang="en-US" sz="1200" b="0" i="0" u="none" strike="noStrike" baseline="0" dirty="0">
                <a:solidFill>
                  <a:schemeClr val="bg1"/>
                </a:solidFill>
                <a:latin typeface="Verdana" panose="020B0604030504040204" pitchFamily="34" charset="0"/>
              </a:rPr>
              <a:t> </a:t>
            </a:r>
          </a:p>
          <a:p>
            <a:pPr marR="0" algn="l" rtl="0"/>
            <a:r>
              <a:rPr lang="en-US" sz="1200" b="1" i="0" u="none" strike="noStrike" baseline="0" dirty="0" err="1">
                <a:solidFill>
                  <a:schemeClr val="bg1"/>
                </a:solidFill>
                <a:latin typeface="Verdana" panose="020B0604030504040204" pitchFamily="34" charset="0"/>
              </a:rPr>
              <a:t>Jdg</a:t>
            </a:r>
            <a:r>
              <a:rPr lang="en-US" sz="1200" b="1" i="0" u="none" strike="noStrike" baseline="0" dirty="0">
                <a:solidFill>
                  <a:schemeClr val="bg1"/>
                </a:solidFill>
                <a:latin typeface="Verdana" panose="020B0604030504040204" pitchFamily="34" charset="0"/>
              </a:rPr>
              <a:t> 17:10</a:t>
            </a:r>
            <a:r>
              <a:rPr lang="en-US" sz="1200" b="0" i="0" u="none" strike="noStrike" baseline="0" dirty="0">
                <a:solidFill>
                  <a:schemeClr val="bg1"/>
                </a:solidFill>
                <a:latin typeface="Verdana" panose="020B0604030504040204" pitchFamily="34" charset="0"/>
              </a:rPr>
              <a:t>  And Micah said unto him, Dwell with me, and be unto me a father and a priest, and I will give thee ten </a:t>
            </a:r>
            <a:r>
              <a:rPr lang="en-US" sz="1200" b="0" i="1" u="none" strike="noStrike" baseline="0" dirty="0">
                <a:solidFill>
                  <a:schemeClr val="bg1"/>
                </a:solidFill>
                <a:latin typeface="Verdana" panose="020B0604030504040204" pitchFamily="34" charset="0"/>
              </a:rPr>
              <a:t>shekels</a:t>
            </a:r>
            <a:r>
              <a:rPr lang="en-US" sz="1200" b="0" i="0" u="none" strike="noStrike" baseline="0" dirty="0">
                <a:solidFill>
                  <a:schemeClr val="bg1"/>
                </a:solidFill>
                <a:latin typeface="Verdana" panose="020B0604030504040204" pitchFamily="34" charset="0"/>
              </a:rPr>
              <a:t> of silver by the year, and a suit of apparel, and thy victuals. So the Levite went in.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17:11  And the Levite was content to dwell with the man; and the young man was unto him as one of his sons.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17:12  And Micah consecrated the Levite; and the young man became his priest, and was in the house of Micah. </a:t>
            </a:r>
          </a:p>
          <a:p>
            <a:pPr marR="0" algn="l" rtl="0"/>
            <a:r>
              <a:rPr lang="en-US" sz="1200" b="0" i="0" u="none" strike="noStrike" baseline="0" dirty="0" err="1">
                <a:solidFill>
                  <a:schemeClr val="bg1"/>
                </a:solidFill>
                <a:latin typeface="Verdana" panose="020B0604030504040204" pitchFamily="34" charset="0"/>
              </a:rPr>
              <a:t>Jdg</a:t>
            </a:r>
            <a:r>
              <a:rPr lang="en-US" sz="1200" b="0" i="0" u="none" strike="noStrike" baseline="0" dirty="0">
                <a:solidFill>
                  <a:schemeClr val="bg1"/>
                </a:solidFill>
                <a:latin typeface="Verdana" panose="020B0604030504040204" pitchFamily="34" charset="0"/>
              </a:rPr>
              <a:t> 17:13  Then said Micah, Now know I that the LORD will do me good, seeing I have a Levite to </a:t>
            </a:r>
            <a:r>
              <a:rPr lang="en-US" sz="1200" b="0" i="1" u="none" strike="noStrike" baseline="0" dirty="0">
                <a:solidFill>
                  <a:schemeClr val="bg1"/>
                </a:solidFill>
                <a:latin typeface="Verdana" panose="020B0604030504040204" pitchFamily="34" charset="0"/>
              </a:rPr>
              <a:t>my</a:t>
            </a:r>
            <a:r>
              <a:rPr lang="en-US" sz="1200" b="0" i="0" u="none" strike="noStrike" baseline="0" dirty="0">
                <a:solidFill>
                  <a:schemeClr val="bg1"/>
                </a:solidFill>
                <a:latin typeface="Verdana" panose="020B0604030504040204" pitchFamily="34" charset="0"/>
              </a:rPr>
              <a:t> priest. </a:t>
            </a:r>
            <a:endParaRPr lang="en-US" sz="2000" dirty="0">
              <a:solidFill>
                <a:schemeClr val="bg1"/>
              </a:solidFill>
            </a:endParaRPr>
          </a:p>
        </p:txBody>
      </p:sp>
      <p:sp>
        <p:nvSpPr>
          <p:cNvPr id="4" name="Slide Number Placeholder 3">
            <a:extLst>
              <a:ext uri="{FF2B5EF4-FFF2-40B4-BE49-F238E27FC236}">
                <a16:creationId xmlns:a16="http://schemas.microsoft.com/office/drawing/2014/main" id="{81973EF4-B822-F9DA-76BD-31E4BA346924}"/>
              </a:ext>
            </a:extLst>
          </p:cNvPr>
          <p:cNvSpPr>
            <a:spLocks noGrp="1"/>
          </p:cNvSpPr>
          <p:nvPr>
            <p:ph type="sldNum" sz="quarter" idx="12"/>
          </p:nvPr>
        </p:nvSpPr>
        <p:spPr/>
        <p:txBody>
          <a:bodyPr/>
          <a:lstStyle/>
          <a:p>
            <a:fld id="{1E19650A-101D-4E33-A657-423DBDED8C82}" type="slidenum">
              <a:rPr lang="en-US" smtClean="0"/>
              <a:t>61</a:t>
            </a:fld>
            <a:endParaRPr lang="en-US"/>
          </a:p>
        </p:txBody>
      </p:sp>
    </p:spTree>
    <p:extLst>
      <p:ext uri="{BB962C8B-B14F-4D97-AF65-F5344CB8AC3E}">
        <p14:creationId xmlns:p14="http://schemas.microsoft.com/office/powerpoint/2010/main" val="755540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AAA7F-CCA3-58F6-1F42-AEF2D1335529}"/>
              </a:ext>
            </a:extLst>
          </p:cNvPr>
          <p:cNvSpPr>
            <a:spLocks noGrp="1"/>
          </p:cNvSpPr>
          <p:nvPr>
            <p:ph type="title"/>
          </p:nvPr>
        </p:nvSpPr>
        <p:spPr/>
        <p:txBody>
          <a:bodyPr/>
          <a:lstStyle/>
          <a:p>
            <a:pPr algn="ctr"/>
            <a:r>
              <a:rPr lang="en-AU" dirty="0">
                <a:solidFill>
                  <a:schemeClr val="bg1"/>
                </a:solidFill>
                <a:latin typeface="Amasis MT Pro" panose="02040504050005020304" pitchFamily="18" charset="0"/>
              </a:rPr>
              <a:t>Prophecy of Christ’s Army Marching to Battle</a:t>
            </a:r>
            <a:endParaRPr lang="en-US" dirty="0">
              <a:solidFill>
                <a:schemeClr val="bg1"/>
              </a:solidFill>
              <a:latin typeface="Amasis MT Pro" panose="02040504050005020304" pitchFamily="18" charset="0"/>
            </a:endParaRPr>
          </a:p>
        </p:txBody>
      </p:sp>
      <p:sp>
        <p:nvSpPr>
          <p:cNvPr id="3" name="Content Placeholder 2">
            <a:extLst>
              <a:ext uri="{FF2B5EF4-FFF2-40B4-BE49-F238E27FC236}">
                <a16:creationId xmlns:a16="http://schemas.microsoft.com/office/drawing/2014/main" id="{9CA36200-8429-B7B7-6620-FC3E840C34DF}"/>
              </a:ext>
            </a:extLst>
          </p:cNvPr>
          <p:cNvSpPr>
            <a:spLocks noGrp="1"/>
          </p:cNvSpPr>
          <p:nvPr>
            <p:ph idx="1"/>
          </p:nvPr>
        </p:nvSpPr>
        <p:spPr>
          <a:xfrm>
            <a:off x="838200" y="1737279"/>
            <a:ext cx="10515600" cy="5052251"/>
          </a:xfrm>
        </p:spPr>
        <p:txBody>
          <a:bodyPr>
            <a:normAutofit/>
          </a:bodyPr>
          <a:lstStyle/>
          <a:p>
            <a:pPr marR="0" algn="l" rtl="0"/>
            <a:r>
              <a:rPr lang="en-US" sz="2400" b="1" i="0" u="none" strike="noStrike" baseline="0" dirty="0">
                <a:solidFill>
                  <a:srgbClr val="FFFF00"/>
                </a:solidFill>
                <a:latin typeface="Verdana" panose="020B0604030504040204" pitchFamily="34" charset="0"/>
              </a:rPr>
              <a:t>Deu 33:1  </a:t>
            </a:r>
            <a:r>
              <a:rPr lang="en-US" sz="2400" b="0" i="0" u="none" strike="noStrike" baseline="0" dirty="0">
                <a:solidFill>
                  <a:schemeClr val="bg1"/>
                </a:solidFill>
                <a:latin typeface="Verdana" panose="020B0604030504040204" pitchFamily="34" charset="0"/>
              </a:rPr>
              <a:t>This is the blessing that Moses the man of God pronounced upon the Israelites before his death. </a:t>
            </a:r>
          </a:p>
          <a:p>
            <a:pPr marR="0" algn="l" rtl="0"/>
            <a:r>
              <a:rPr lang="en-US" sz="2400" b="1" i="0" u="none" strike="noStrike" baseline="0" dirty="0">
                <a:solidFill>
                  <a:schemeClr val="bg1"/>
                </a:solidFill>
                <a:latin typeface="Verdana" panose="020B0604030504040204" pitchFamily="34" charset="0"/>
              </a:rPr>
              <a:t>2</a:t>
            </a:r>
            <a:r>
              <a:rPr lang="en-US" sz="2400" b="0" i="0" u="none" strike="noStrike" baseline="0" dirty="0">
                <a:solidFill>
                  <a:schemeClr val="bg1"/>
                </a:solidFill>
                <a:latin typeface="Verdana" panose="020B0604030504040204" pitchFamily="34" charset="0"/>
              </a:rPr>
              <a:t>  He said: “The LORD came from Sinai and dawned upon us from Seir; He shone forth from Mount </a:t>
            </a:r>
            <a:r>
              <a:rPr lang="en-US" sz="2400" b="0" i="0" u="none" strike="noStrike" baseline="0" dirty="0" err="1">
                <a:solidFill>
                  <a:schemeClr val="bg1"/>
                </a:solidFill>
                <a:latin typeface="Verdana" panose="020B0604030504040204" pitchFamily="34" charset="0"/>
              </a:rPr>
              <a:t>Paran</a:t>
            </a:r>
            <a:r>
              <a:rPr lang="en-US" sz="2400" b="0" i="0" u="none" strike="noStrike" baseline="0" dirty="0">
                <a:solidFill>
                  <a:schemeClr val="bg1"/>
                </a:solidFill>
                <a:latin typeface="Verdana" panose="020B0604030504040204" pitchFamily="34" charset="0"/>
              </a:rPr>
              <a:t> and came with myriads of holy ones, with flaming fire at His right hand. </a:t>
            </a:r>
          </a:p>
          <a:p>
            <a:pPr marR="0" algn="l" rtl="0"/>
            <a:r>
              <a:rPr lang="en-US" sz="2400" b="1" i="0" u="none" strike="noStrike" baseline="0" dirty="0">
                <a:solidFill>
                  <a:schemeClr val="bg1"/>
                </a:solidFill>
                <a:latin typeface="Verdana" panose="020B0604030504040204" pitchFamily="34" charset="0"/>
              </a:rPr>
              <a:t>3</a:t>
            </a:r>
            <a:r>
              <a:rPr lang="en-US" sz="2400" b="0" i="0" u="none" strike="noStrike" baseline="0" dirty="0">
                <a:solidFill>
                  <a:schemeClr val="bg1"/>
                </a:solidFill>
                <a:latin typeface="Verdana" panose="020B0604030504040204" pitchFamily="34" charset="0"/>
              </a:rPr>
              <a:t>  Surely You love the people; all the holy ones are in Your hand, and they sit down at Your feet; each receives Your words— </a:t>
            </a:r>
          </a:p>
          <a:p>
            <a:pPr marR="0" algn="l" rtl="0"/>
            <a:r>
              <a:rPr lang="en-US" sz="2400" b="1" i="0" u="none" strike="noStrike" baseline="0" dirty="0">
                <a:solidFill>
                  <a:schemeClr val="bg1"/>
                </a:solidFill>
                <a:latin typeface="Verdana" panose="020B0604030504040204" pitchFamily="34" charset="0"/>
              </a:rPr>
              <a:t>4</a:t>
            </a:r>
            <a:r>
              <a:rPr lang="en-US" sz="2400" b="0" i="0" u="none" strike="noStrike" baseline="0" dirty="0">
                <a:solidFill>
                  <a:schemeClr val="bg1"/>
                </a:solidFill>
                <a:latin typeface="Verdana" panose="020B0604030504040204" pitchFamily="34" charset="0"/>
              </a:rPr>
              <a:t>  the law that Moses gave us, the possession of the assembly of Jacob. </a:t>
            </a:r>
          </a:p>
          <a:p>
            <a:pPr marR="0" algn="l" rtl="0"/>
            <a:r>
              <a:rPr lang="en-US" sz="2400" b="1" i="0" u="none" strike="noStrike" baseline="0" dirty="0">
                <a:solidFill>
                  <a:schemeClr val="bg1"/>
                </a:solidFill>
                <a:latin typeface="Verdana" panose="020B0604030504040204" pitchFamily="34" charset="0"/>
              </a:rPr>
              <a:t>5</a:t>
            </a:r>
            <a:r>
              <a:rPr lang="en-US" sz="2400" b="0" i="0" u="none" strike="noStrike" baseline="0" dirty="0">
                <a:solidFill>
                  <a:schemeClr val="bg1"/>
                </a:solidFill>
                <a:latin typeface="Verdana" panose="020B0604030504040204" pitchFamily="34" charset="0"/>
              </a:rPr>
              <a:t>  So </a:t>
            </a:r>
            <a:r>
              <a:rPr lang="en-US" sz="2400" b="1" u="sng" dirty="0">
                <a:solidFill>
                  <a:srgbClr val="FFFF00"/>
                </a:solidFill>
                <a:latin typeface="Verdana" panose="020B0604030504040204" pitchFamily="34" charset="0"/>
              </a:rPr>
              <a:t>YAHWEH</a:t>
            </a:r>
            <a:r>
              <a:rPr lang="en-US" sz="2400" b="1" i="0" u="sng" strike="noStrike" baseline="0" dirty="0">
                <a:solidFill>
                  <a:srgbClr val="FFFF00"/>
                </a:solidFill>
                <a:latin typeface="Verdana" panose="020B0604030504040204" pitchFamily="34" charset="0"/>
              </a:rPr>
              <a:t> became King </a:t>
            </a:r>
            <a:r>
              <a:rPr lang="en-US" sz="2400" b="0" i="0" u="none" strike="noStrike" baseline="0" dirty="0">
                <a:solidFill>
                  <a:schemeClr val="bg1"/>
                </a:solidFill>
                <a:latin typeface="Verdana" panose="020B0604030504040204" pitchFamily="34" charset="0"/>
              </a:rPr>
              <a:t>in Jeshurun when the leaders of the people gathered, when the tribes of Israel came together. </a:t>
            </a:r>
          </a:p>
          <a:p>
            <a:pPr lvl="8"/>
            <a:r>
              <a:rPr lang="en-US" sz="2000" i="1" dirty="0">
                <a:solidFill>
                  <a:schemeClr val="bg1"/>
                </a:solidFill>
                <a:latin typeface="Verdana" panose="020B0604030504040204" pitchFamily="34" charset="0"/>
              </a:rPr>
              <a:t>Berean Study Bible</a:t>
            </a:r>
            <a:endParaRPr lang="en-US" sz="2000" i="1" dirty="0">
              <a:solidFill>
                <a:schemeClr val="bg1"/>
              </a:solidFill>
            </a:endParaRPr>
          </a:p>
        </p:txBody>
      </p:sp>
      <p:sp>
        <p:nvSpPr>
          <p:cNvPr id="4" name="Slide Number Placeholder 3">
            <a:extLst>
              <a:ext uri="{FF2B5EF4-FFF2-40B4-BE49-F238E27FC236}">
                <a16:creationId xmlns:a16="http://schemas.microsoft.com/office/drawing/2014/main" id="{283092CC-DF37-6CB0-65B6-4C0F09E0C6A8}"/>
              </a:ext>
            </a:extLst>
          </p:cNvPr>
          <p:cNvSpPr>
            <a:spLocks noGrp="1"/>
          </p:cNvSpPr>
          <p:nvPr>
            <p:ph type="sldNum" sz="quarter" idx="12"/>
          </p:nvPr>
        </p:nvSpPr>
        <p:spPr/>
        <p:txBody>
          <a:bodyPr/>
          <a:lstStyle/>
          <a:p>
            <a:fld id="{1E19650A-101D-4E33-A657-423DBDED8C82}" type="slidenum">
              <a:rPr lang="en-US" smtClean="0"/>
              <a:t>62</a:t>
            </a:fld>
            <a:endParaRPr lang="en-US"/>
          </a:p>
        </p:txBody>
      </p:sp>
    </p:spTree>
    <p:extLst>
      <p:ext uri="{BB962C8B-B14F-4D97-AF65-F5344CB8AC3E}">
        <p14:creationId xmlns:p14="http://schemas.microsoft.com/office/powerpoint/2010/main" val="553483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E8DE7-E9BC-BB92-596F-9407BEEA1B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A99999-5628-4B7F-8A0F-ABC1D2E2910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EB3F86E-4A69-B93D-94F6-BA9B88F17A13}"/>
              </a:ext>
            </a:extLst>
          </p:cNvPr>
          <p:cNvPicPr>
            <a:picLocks noChangeAspect="1"/>
          </p:cNvPicPr>
          <p:nvPr/>
        </p:nvPicPr>
        <p:blipFill>
          <a:blip r:embed="rId2"/>
          <a:stretch>
            <a:fillRect/>
          </a:stretch>
        </p:blipFill>
        <p:spPr>
          <a:xfrm>
            <a:off x="3690919" y="1380566"/>
            <a:ext cx="4810161" cy="4096867"/>
          </a:xfrm>
          <a:prstGeom prst="rect">
            <a:avLst/>
          </a:prstGeom>
        </p:spPr>
      </p:pic>
      <p:sp>
        <p:nvSpPr>
          <p:cNvPr id="5" name="Slide Number Placeholder 4">
            <a:extLst>
              <a:ext uri="{FF2B5EF4-FFF2-40B4-BE49-F238E27FC236}">
                <a16:creationId xmlns:a16="http://schemas.microsoft.com/office/drawing/2014/main" id="{94EC3C6B-F922-6779-A5EB-2D8EC4913A9D}"/>
              </a:ext>
            </a:extLst>
          </p:cNvPr>
          <p:cNvSpPr>
            <a:spLocks noGrp="1"/>
          </p:cNvSpPr>
          <p:nvPr>
            <p:ph type="sldNum" sz="quarter" idx="12"/>
          </p:nvPr>
        </p:nvSpPr>
        <p:spPr/>
        <p:txBody>
          <a:bodyPr/>
          <a:lstStyle/>
          <a:p>
            <a:fld id="{1E19650A-101D-4E33-A657-423DBDED8C82}" type="slidenum">
              <a:rPr lang="en-US" smtClean="0"/>
              <a:t>63</a:t>
            </a:fld>
            <a:endParaRPr lang="en-US"/>
          </a:p>
        </p:txBody>
      </p:sp>
    </p:spTree>
    <p:extLst>
      <p:ext uri="{BB962C8B-B14F-4D97-AF65-F5344CB8AC3E}">
        <p14:creationId xmlns:p14="http://schemas.microsoft.com/office/powerpoint/2010/main" val="134169586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8323</TotalTime>
  <Words>12528</Words>
  <Application>Microsoft Office PowerPoint</Application>
  <PresentationFormat>Widescreen</PresentationFormat>
  <Paragraphs>570</Paragraphs>
  <Slides>63</Slides>
  <Notes>19</Notes>
  <HiddenSlides>26</HiddenSlides>
  <MMClips>3</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63</vt:i4>
      </vt:variant>
    </vt:vector>
  </HeadingPairs>
  <TitlesOfParts>
    <vt:vector size="82" baseType="lpstr">
      <vt:lpstr>Abadi</vt:lpstr>
      <vt:lpstr>AdLib WGL4 BT</vt:lpstr>
      <vt:lpstr>Amasis MT Pro</vt:lpstr>
      <vt:lpstr>Amasis MT Pro Black</vt:lpstr>
      <vt:lpstr>Arial</vt:lpstr>
      <vt:lpstr>Book Antiqua</vt:lpstr>
      <vt:lpstr>BookmanOldStyle</vt:lpstr>
      <vt:lpstr>Calibri</vt:lpstr>
      <vt:lpstr>Calibri Light</vt:lpstr>
      <vt:lpstr>Calibri-Bold</vt:lpstr>
      <vt:lpstr>Constantia</vt:lpstr>
      <vt:lpstr>Doulos SIL</vt:lpstr>
      <vt:lpstr>Times New Roman</vt:lpstr>
      <vt:lpstr>VAGRounded BT</vt:lpstr>
      <vt:lpstr>Verdana</vt:lpstr>
      <vt:lpstr>Wingdings</vt:lpstr>
      <vt:lpstr>Wingdings 2</vt:lpstr>
      <vt:lpstr>Office Theme</vt:lpstr>
      <vt:lpstr>Flow</vt:lpstr>
      <vt:lpstr>Class 4 “Priestly Kings and the Sacrifices of God”</vt:lpstr>
      <vt:lpstr>Outline of the Class Objectives</vt:lpstr>
      <vt:lpstr>Yahweh’s Throne</vt:lpstr>
      <vt:lpstr>The King’s Dominion or “Kingdom of God”</vt:lpstr>
      <vt:lpstr>PowerPoint Presentation</vt:lpstr>
      <vt:lpstr>PowerPoint Presentation</vt:lpstr>
      <vt:lpstr>Gen 49:9  Judah is a lion's whelp: from the prey, my son, thou art gone up: he stooped down, he couched as a lion, and as an old lion; who shall rouse him up? </vt:lpstr>
      <vt:lpstr>Gen 49:9  Judah is a lion's whelp: from the prey, my son, thou art gone up: he stooped down, he couched as a lion, and as an old lion; who shall rouse him up? </vt:lpstr>
      <vt:lpstr>"From the prey, my son, thou art gone up" — </vt:lpstr>
      <vt:lpstr>PowerPoint Presentation</vt:lpstr>
      <vt:lpstr>PowerPoint Presentation</vt:lpstr>
      <vt:lpstr>Gen 49:10  The sceptre shall not depart from Judah, nor a lawgiver from between his feet, until Shiloh come; and unto him shall the gathering of the people be. </vt:lpstr>
      <vt:lpstr>Gen 49:10  The sceptre shall not depart from Judah, nor a lawgiver from between his feet, until Shiloh come; and unto him shall the gathering of the people be. </vt:lpstr>
      <vt:lpstr>PowerPoint Presentation</vt:lpstr>
      <vt:lpstr>PowerPoint Presentation</vt:lpstr>
      <vt:lpstr>PowerPoint Presentation</vt:lpstr>
      <vt:lpstr>PowerPoint Presentation</vt:lpstr>
      <vt:lpstr>PowerPoint Presentation</vt:lpstr>
      <vt:lpstr>Gen 36:1  Now these are the generations of Esau, who is Edom. </vt:lpstr>
      <vt:lpstr>PowerPoint Presentation</vt:lpstr>
      <vt:lpstr>The Last Words of David</vt:lpstr>
      <vt:lpstr>Now back to your regularly, scheduled programming.</vt:lpstr>
      <vt:lpstr>Past Foreign Kings of the Bible</vt:lpstr>
      <vt:lpstr>PowerPoint Presentation</vt:lpstr>
      <vt:lpstr>Foreign Kings Post-Exodus</vt:lpstr>
      <vt:lpstr>PowerPoint Presentation</vt:lpstr>
      <vt:lpstr>Yahweh’s Royal Standard of Israel’s Kings</vt:lpstr>
      <vt:lpstr>King Saul Inducted Into The Spiritual Class</vt:lpstr>
      <vt:lpstr>PowerPoint Presentation</vt:lpstr>
      <vt:lpstr>PowerPoint Presentation</vt:lpstr>
      <vt:lpstr>PowerPoint Presentation</vt:lpstr>
      <vt:lpstr>PowerPoint Presentation</vt:lpstr>
      <vt:lpstr>David &amp; His Men Partake of Levite Offerings</vt:lpstr>
      <vt:lpstr>Jesus’ response to the Pharisees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Does the Great, Brass Altar Replace the Golden Ark of the Covenant in the Heart of the House of Prayer For All Nations in the Kingdom?</vt:lpstr>
      <vt:lpstr>King Solomon’s Blessing, Prayer of Dedication, Benediction and Sacrifices Upon the Ark’s Entrance to the Temple</vt:lpstr>
      <vt:lpstr>1 Kg. 7:13-51 – Types in the Temple of Solomon pointing to Levites in the future House of Prayer for All Nations</vt:lpstr>
      <vt:lpstr>PowerPoint Presentation</vt:lpstr>
      <vt:lpstr>The  Melting of Israel’s Brazen Heart</vt:lpstr>
      <vt:lpstr>Ezek.43:17 describes the Altar. Lit. the verse reads: "And the court (i.e. altar court) fourteen long and fourteen broad ..." </vt:lpstr>
      <vt:lpstr>PowerPoint Presentation</vt:lpstr>
      <vt:lpstr>PowerPoint Presentation</vt:lpstr>
      <vt:lpstr>The Altar of the Tabernacle</vt:lpstr>
      <vt:lpstr>The Altar of the Tabernacle</vt:lpstr>
      <vt:lpstr>PowerPoint Presentation</vt:lpstr>
      <vt:lpstr>PowerPoint Presentation</vt:lpstr>
      <vt:lpstr>PowerPoint Presentation</vt:lpstr>
      <vt:lpstr>King Jeroboam Reconstructs Aaron’s Folly</vt:lpstr>
      <vt:lpstr>King Hezekiah</vt:lpstr>
      <vt:lpstr>At Jesus’ Arrest in the Garden</vt:lpstr>
      <vt:lpstr>King Uzziah Attempts to Usurp the Role of Priest</vt:lpstr>
      <vt:lpstr>PowerPoint Presentation</vt:lpstr>
      <vt:lpstr>PowerPoint Presentation</vt:lpstr>
      <vt:lpstr>Dan Revisited</vt:lpstr>
      <vt:lpstr>Prophecy of Christ’s Army Marching to Battle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4: “Priestly Kings and the Sacrifices of God”</dc:title>
  <dc:creator>Stan Isbell</dc:creator>
  <cp:lastModifiedBy>Stan Isbell</cp:lastModifiedBy>
  <cp:revision>42</cp:revision>
  <dcterms:created xsi:type="dcterms:W3CDTF">2023-07-16T11:39:45Z</dcterms:created>
  <dcterms:modified xsi:type="dcterms:W3CDTF">2024-08-02T14:05:40Z</dcterms:modified>
</cp:coreProperties>
</file>