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65"/>
  </p:notesMasterIdLst>
  <p:sldIdLst>
    <p:sldId id="274" r:id="rId4"/>
    <p:sldId id="377" r:id="rId5"/>
    <p:sldId id="275" r:id="rId6"/>
    <p:sldId id="378" r:id="rId7"/>
    <p:sldId id="276" r:id="rId8"/>
    <p:sldId id="379" r:id="rId9"/>
    <p:sldId id="299" r:id="rId10"/>
    <p:sldId id="280" r:id="rId11"/>
    <p:sldId id="376" r:id="rId12"/>
    <p:sldId id="278" r:id="rId13"/>
    <p:sldId id="375" r:id="rId14"/>
    <p:sldId id="273" r:id="rId15"/>
    <p:sldId id="394" r:id="rId16"/>
    <p:sldId id="395" r:id="rId17"/>
    <p:sldId id="393" r:id="rId18"/>
    <p:sldId id="381" r:id="rId19"/>
    <p:sldId id="397" r:id="rId20"/>
    <p:sldId id="380" r:id="rId21"/>
    <p:sldId id="382" r:id="rId22"/>
    <p:sldId id="383" r:id="rId23"/>
    <p:sldId id="277" r:id="rId24"/>
    <p:sldId id="384" r:id="rId25"/>
    <p:sldId id="385" r:id="rId26"/>
    <p:sldId id="279" r:id="rId27"/>
    <p:sldId id="281" r:id="rId28"/>
    <p:sldId id="386" r:id="rId29"/>
    <p:sldId id="387" r:id="rId30"/>
    <p:sldId id="388" r:id="rId31"/>
    <p:sldId id="389" r:id="rId32"/>
    <p:sldId id="390" r:id="rId33"/>
    <p:sldId id="396" r:id="rId34"/>
    <p:sldId id="398" r:id="rId35"/>
    <p:sldId id="287" r:id="rId36"/>
    <p:sldId id="298" r:id="rId37"/>
    <p:sldId id="288" r:id="rId38"/>
    <p:sldId id="373" r:id="rId39"/>
    <p:sldId id="289" r:id="rId40"/>
    <p:sldId id="374" r:id="rId41"/>
    <p:sldId id="342" r:id="rId42"/>
    <p:sldId id="399" r:id="rId43"/>
    <p:sldId id="341" r:id="rId44"/>
    <p:sldId id="337" r:id="rId45"/>
    <p:sldId id="328" r:id="rId46"/>
    <p:sldId id="329" r:id="rId47"/>
    <p:sldId id="333" r:id="rId48"/>
    <p:sldId id="334" r:id="rId49"/>
    <p:sldId id="391" r:id="rId50"/>
    <p:sldId id="283" r:id="rId51"/>
    <p:sldId id="369" r:id="rId52"/>
    <p:sldId id="291" r:id="rId53"/>
    <p:sldId id="370" r:id="rId54"/>
    <p:sldId id="295" r:id="rId55"/>
    <p:sldId id="371" r:id="rId56"/>
    <p:sldId id="284" r:id="rId57"/>
    <p:sldId id="372" r:id="rId58"/>
    <p:sldId id="293" r:id="rId59"/>
    <p:sldId id="292" r:id="rId60"/>
    <p:sldId id="294" r:id="rId61"/>
    <p:sldId id="285" r:id="rId62"/>
    <p:sldId id="286" r:id="rId63"/>
    <p:sldId id="290"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FFFF"/>
    <a:srgbClr val="9999FF"/>
    <a:srgbClr val="66FF66"/>
    <a:srgbClr val="CC99FF"/>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5133" autoAdjust="0"/>
  </p:normalViewPr>
  <p:slideViewPr>
    <p:cSldViewPr snapToGrid="0" showGuides="1">
      <p:cViewPr varScale="1">
        <p:scale>
          <a:sx n="69" d="100"/>
          <a:sy n="69" d="100"/>
        </p:scale>
        <p:origin x="1157" y="38"/>
      </p:cViewPr>
      <p:guideLst>
        <p:guide orient="horz" pos="2160"/>
        <p:guide pos="3840"/>
      </p:guideLst>
    </p:cSldViewPr>
  </p:slideViewPr>
  <p:notesTextViewPr>
    <p:cViewPr>
      <p:scale>
        <a:sx n="1" d="1"/>
        <a:sy n="1" d="1"/>
      </p:scale>
      <p:origin x="0" y="0"/>
    </p:cViewPr>
  </p:notesTextViewPr>
  <p:sorterViewPr>
    <p:cViewPr>
      <p:scale>
        <a:sx n="100" d="100"/>
        <a:sy n="100" d="100"/>
      </p:scale>
      <p:origin x="0" y="-4699"/>
    </p:cViewPr>
  </p:sorterViewPr>
  <p:gridSpacing cx="109728" cy="10972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86D6FF-26EA-4E44-9FCE-7890D80E5C86}" type="datetimeFigureOut">
              <a:rPr lang="en-US" smtClean="0"/>
              <a:t>8/2/2024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4590FE-0D4C-4FC6-B282-DBDBC2D91516}" type="slidenum">
              <a:rPr lang="en-US" smtClean="0"/>
              <a:t>‹#›</a:t>
            </a:fld>
            <a:endParaRPr lang="en-US"/>
          </a:p>
        </p:txBody>
      </p:sp>
    </p:spTree>
    <p:extLst>
      <p:ext uri="{BB962C8B-B14F-4D97-AF65-F5344CB8AC3E}">
        <p14:creationId xmlns:p14="http://schemas.microsoft.com/office/powerpoint/2010/main" val="3255456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latin typeface="Amasis MT Pro" panose="02040504050005020304" pitchFamily="18" charset="0"/>
              </a:rPr>
              <a:t>"The law was weak through the flesh" (Rom. 8:3), not in itself, but flesh couldn't keep it.</a:t>
            </a:r>
          </a:p>
          <a:p>
            <a:r>
              <a:rPr lang="en-US" dirty="0">
                <a:solidFill>
                  <a:schemeClr val="bg1"/>
                </a:solidFill>
                <a:latin typeface="Amasis MT Pro" panose="02040504050005020304" pitchFamily="18" charset="0"/>
              </a:rPr>
              <a:t>Nadab and Abihu, through strong drink, were destroyed; Aaron, through fear of the people, made a golden calf. </a:t>
            </a:r>
          </a:p>
          <a:p>
            <a:r>
              <a:rPr lang="en-US" dirty="0">
                <a:solidFill>
                  <a:schemeClr val="bg1"/>
                </a:solidFill>
                <a:latin typeface="Amasis MT Pro" panose="02040504050005020304" pitchFamily="18" charset="0"/>
              </a:rPr>
              <a:t>Yahweh spoke to Samuel because Eli's sons had "turned the grace of God into lasciviousness". </a:t>
            </a:r>
          </a:p>
          <a:p>
            <a:r>
              <a:rPr lang="en-US" dirty="0">
                <a:solidFill>
                  <a:schemeClr val="bg1"/>
                </a:solidFill>
                <a:latin typeface="Amasis MT Pro" panose="02040504050005020304" pitchFamily="18" charset="0"/>
              </a:rPr>
              <a:t>"Now the sons of Eli were sons of Belial; they knew not Yahweh" (1 Sam. 2:12). </a:t>
            </a:r>
          </a:p>
          <a:p>
            <a:r>
              <a:rPr lang="en-US" dirty="0">
                <a:solidFill>
                  <a:schemeClr val="bg1"/>
                </a:solidFill>
                <a:latin typeface="Amasis MT Pro" panose="02040504050005020304" pitchFamily="18" charset="0"/>
              </a:rPr>
              <a:t>In the message to Samuel Yahweh said, "And I will raise me up a faithful priest, that shall do according to that which is in mine heart and in my mind" (v. 35). </a:t>
            </a:r>
          </a:p>
          <a:p>
            <a:r>
              <a:rPr lang="en-US" dirty="0">
                <a:solidFill>
                  <a:schemeClr val="bg1"/>
                </a:solidFill>
                <a:latin typeface="Amasis MT Pro" panose="02040504050005020304" pitchFamily="18" charset="0"/>
              </a:rPr>
              <a:t>To this priest those left of Eli's house would come seeking redemption (v. 36). (Silver is used of redemption in scripture Exod. 30:11-16). </a:t>
            </a:r>
          </a:p>
          <a:p>
            <a:r>
              <a:rPr lang="en-US" dirty="0">
                <a:solidFill>
                  <a:schemeClr val="bg1"/>
                </a:solidFill>
                <a:latin typeface="Amasis MT Pro" panose="02040504050005020304" pitchFamily="18" charset="0"/>
              </a:rPr>
              <a:t>Undoubtedly the prophecy refers to Jesus Christ, yet it does have an earlier application in the next faithful priest who is Zadok.</a:t>
            </a:r>
          </a:p>
          <a:p>
            <a:endParaRPr lang="en-US" dirty="0"/>
          </a:p>
        </p:txBody>
      </p:sp>
      <p:sp>
        <p:nvSpPr>
          <p:cNvPr id="4" name="Slide Number Placeholder 3"/>
          <p:cNvSpPr>
            <a:spLocks noGrp="1"/>
          </p:cNvSpPr>
          <p:nvPr>
            <p:ph type="sldNum" sz="quarter" idx="5"/>
          </p:nvPr>
        </p:nvSpPr>
        <p:spPr/>
        <p:txBody>
          <a:bodyPr/>
          <a:lstStyle/>
          <a:p>
            <a:fld id="{DB4590FE-0D4C-4FC6-B282-DBDBC2D91516}" type="slidenum">
              <a:rPr lang="en-US" smtClean="0"/>
              <a:t>1</a:t>
            </a:fld>
            <a:endParaRPr lang="en-US"/>
          </a:p>
        </p:txBody>
      </p:sp>
    </p:spTree>
    <p:extLst>
      <p:ext uri="{BB962C8B-B14F-4D97-AF65-F5344CB8AC3E}">
        <p14:creationId xmlns:p14="http://schemas.microsoft.com/office/powerpoint/2010/main" val="1599120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latin typeface="Amasis MT Pro" panose="02040504050005020304" pitchFamily="18" charset="0"/>
              </a:rPr>
              <a:t>To this priest those left of Eli's house would come seeking redemption (v. 36). (Silver is used of redemption in scripture Exod. 30:11-16). </a:t>
            </a:r>
          </a:p>
          <a:p>
            <a:r>
              <a:rPr lang="en-US" dirty="0">
                <a:solidFill>
                  <a:schemeClr val="bg1"/>
                </a:solidFill>
                <a:latin typeface="Amasis MT Pro" panose="02040504050005020304" pitchFamily="18" charset="0"/>
              </a:rPr>
              <a:t>Undoubtedly the prophecy refers to Jesus Christ, yet it does have an earlier application in the next faithful priest who is Zadok.</a:t>
            </a:r>
          </a:p>
          <a:p>
            <a:endParaRPr lang="en-US" dirty="0"/>
          </a:p>
        </p:txBody>
      </p:sp>
      <p:sp>
        <p:nvSpPr>
          <p:cNvPr id="4" name="Slide Number Placeholder 3"/>
          <p:cNvSpPr>
            <a:spLocks noGrp="1"/>
          </p:cNvSpPr>
          <p:nvPr>
            <p:ph type="sldNum" sz="quarter" idx="5"/>
          </p:nvPr>
        </p:nvSpPr>
        <p:spPr/>
        <p:txBody>
          <a:bodyPr/>
          <a:lstStyle/>
          <a:p>
            <a:fld id="{DB4590FE-0D4C-4FC6-B282-DBDBC2D91516}" type="slidenum">
              <a:rPr lang="en-US" smtClean="0"/>
              <a:t>2</a:t>
            </a:fld>
            <a:endParaRPr lang="en-US"/>
          </a:p>
        </p:txBody>
      </p:sp>
    </p:spTree>
    <p:extLst>
      <p:ext uri="{BB962C8B-B14F-4D97-AF65-F5344CB8AC3E}">
        <p14:creationId xmlns:p14="http://schemas.microsoft.com/office/powerpoint/2010/main" val="4055123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latin typeface="Amasis MT Pro" panose="02040504050005020304" pitchFamily="18" charset="0"/>
              </a:rPr>
              <a:t>Because Ahimelech, the High Priest, had fed David and those with him, Saul slew Ahimelech together with eighty-five of the priests (1 Sam. 22:17-19). </a:t>
            </a:r>
          </a:p>
          <a:p>
            <a:r>
              <a:rPr lang="en-US" sz="1200" dirty="0">
                <a:solidFill>
                  <a:schemeClr val="bg1"/>
                </a:solidFill>
                <a:latin typeface="Amasis MT Pro" panose="02040504050005020304" pitchFamily="18" charset="0"/>
              </a:rPr>
              <a:t>In this wicked deed Saul used Doeg, a Gentile, fulfilling the prophecy that "there shall not be an old man in thine (Eli's) house" (1 Sam. 2:31). </a:t>
            </a:r>
          </a:p>
          <a:p>
            <a:r>
              <a:rPr lang="en-US" sz="1200" dirty="0">
                <a:solidFill>
                  <a:schemeClr val="bg1"/>
                </a:solidFill>
                <a:latin typeface="Amasis MT Pro" panose="02040504050005020304" pitchFamily="18" charset="0"/>
              </a:rPr>
              <a:t>One escaped however; </a:t>
            </a:r>
            <a:r>
              <a:rPr lang="en-US" sz="1200" dirty="0" err="1">
                <a:solidFill>
                  <a:schemeClr val="bg1"/>
                </a:solidFill>
                <a:latin typeface="Amasis MT Pro" panose="02040504050005020304" pitchFamily="18" charset="0"/>
              </a:rPr>
              <a:t>Abiathar</a:t>
            </a:r>
            <a:r>
              <a:rPr lang="en-US" sz="1200" dirty="0">
                <a:solidFill>
                  <a:schemeClr val="bg1"/>
                </a:solidFill>
                <a:latin typeface="Amasis MT Pro" panose="02040504050005020304" pitchFamily="18" charset="0"/>
              </a:rPr>
              <a:t> fled to David with the ephod (hence also the breastplate, </a:t>
            </a:r>
            <a:r>
              <a:rPr lang="en-US" sz="1200" dirty="0" err="1">
                <a:solidFill>
                  <a:schemeClr val="bg1"/>
                </a:solidFill>
                <a:latin typeface="Amasis MT Pro" panose="02040504050005020304" pitchFamily="18" charset="0"/>
              </a:rPr>
              <a:t>Urim</a:t>
            </a:r>
            <a:r>
              <a:rPr lang="en-US" sz="1200" dirty="0">
                <a:solidFill>
                  <a:schemeClr val="bg1"/>
                </a:solidFill>
                <a:latin typeface="Amasis MT Pro" panose="02040504050005020304" pitchFamily="18" charset="0"/>
              </a:rPr>
              <a:t> and Thummim etc.). </a:t>
            </a:r>
          </a:p>
          <a:p>
            <a:r>
              <a:rPr lang="en-US" sz="1200" dirty="0">
                <a:solidFill>
                  <a:schemeClr val="bg1"/>
                </a:solidFill>
                <a:latin typeface="Amasis MT Pro" panose="02040504050005020304" pitchFamily="18" charset="0"/>
              </a:rPr>
              <a:t>This enabled David to enquire of Yahweh by </a:t>
            </a:r>
            <a:r>
              <a:rPr lang="en-US" sz="1200" dirty="0" err="1">
                <a:solidFill>
                  <a:schemeClr val="bg1"/>
                </a:solidFill>
                <a:latin typeface="Amasis MT Pro" panose="02040504050005020304" pitchFamily="18" charset="0"/>
              </a:rPr>
              <a:t>Urim</a:t>
            </a:r>
            <a:r>
              <a:rPr lang="en-US" sz="1200" dirty="0">
                <a:solidFill>
                  <a:schemeClr val="bg1"/>
                </a:solidFill>
                <a:latin typeface="Amasis MT Pro" panose="02040504050005020304" pitchFamily="18" charset="0"/>
              </a:rPr>
              <a:t> and Thummim whenever necessary (e.g. 1 Sam. 23:9-12). </a:t>
            </a:r>
          </a:p>
          <a:p>
            <a:r>
              <a:rPr lang="en-US" sz="1200" dirty="0">
                <a:solidFill>
                  <a:schemeClr val="bg1"/>
                </a:solidFill>
                <a:latin typeface="Amasis MT Pro" panose="02040504050005020304" pitchFamily="18" charset="0"/>
              </a:rPr>
              <a:t>In time </a:t>
            </a:r>
            <a:r>
              <a:rPr lang="en-US" sz="1200" dirty="0" err="1">
                <a:solidFill>
                  <a:schemeClr val="bg1"/>
                </a:solidFill>
                <a:latin typeface="Amasis MT Pro" panose="02040504050005020304" pitchFamily="18" charset="0"/>
              </a:rPr>
              <a:t>Abiathar</a:t>
            </a:r>
            <a:r>
              <a:rPr lang="en-US" sz="1200" dirty="0">
                <a:solidFill>
                  <a:schemeClr val="bg1"/>
                </a:solidFill>
                <a:latin typeface="Amasis MT Pro" panose="02040504050005020304" pitchFamily="18" charset="0"/>
              </a:rPr>
              <a:t> became the high priest for David but David later favors Zadok, and rivalry arose between the two priests. </a:t>
            </a:r>
          </a:p>
          <a:p>
            <a:r>
              <a:rPr lang="en-US" sz="1200" dirty="0">
                <a:solidFill>
                  <a:schemeClr val="bg1"/>
                </a:solidFill>
                <a:latin typeface="Amasis MT Pro" panose="02040504050005020304" pitchFamily="18" charset="0"/>
              </a:rPr>
              <a:t>This favor can be seen from 2 Sam. 15:24¬25, 27, 29, where Zadok is mentioned and given responsibility before </a:t>
            </a:r>
            <a:r>
              <a:rPr lang="en-US" sz="1200" dirty="0" err="1">
                <a:solidFill>
                  <a:schemeClr val="bg1"/>
                </a:solidFill>
                <a:latin typeface="Amasis MT Pro" panose="02040504050005020304" pitchFamily="18" charset="0"/>
              </a:rPr>
              <a:t>Abiathar</a:t>
            </a:r>
            <a:r>
              <a:rPr lang="en-US" sz="1200" dirty="0">
                <a:solidFill>
                  <a:schemeClr val="bg1"/>
                </a:solidFill>
                <a:latin typeface="Amasis MT Pro" panose="02040504050005020304" pitchFamily="18" charset="0"/>
              </a:rPr>
              <a:t>. </a:t>
            </a:r>
          </a:p>
          <a:p>
            <a:r>
              <a:rPr lang="en-US" sz="1200" dirty="0">
                <a:solidFill>
                  <a:schemeClr val="bg1"/>
                </a:solidFill>
                <a:latin typeface="Amasis MT Pro" panose="02040504050005020304" pitchFamily="18" charset="0"/>
              </a:rPr>
              <a:t>The rivalry would be made all the more acute by family descent and prophecy. </a:t>
            </a:r>
          </a:p>
          <a:p>
            <a:endParaRPr lang="en-US" sz="1200" dirty="0">
              <a:solidFill>
                <a:schemeClr val="bg1"/>
              </a:solidFill>
              <a:latin typeface="Amasis MT Pro" panose="02040504050005020304" pitchFamily="18" charset="0"/>
            </a:endParaRPr>
          </a:p>
          <a:p>
            <a:endParaRPr lang="en-US" dirty="0"/>
          </a:p>
        </p:txBody>
      </p:sp>
      <p:sp>
        <p:nvSpPr>
          <p:cNvPr id="4" name="Slide Number Placeholder 3"/>
          <p:cNvSpPr>
            <a:spLocks noGrp="1"/>
          </p:cNvSpPr>
          <p:nvPr>
            <p:ph type="sldNum" sz="quarter" idx="5"/>
          </p:nvPr>
        </p:nvSpPr>
        <p:spPr/>
        <p:txBody>
          <a:bodyPr/>
          <a:lstStyle/>
          <a:p>
            <a:fld id="{DB4590FE-0D4C-4FC6-B282-DBDBC2D91516}" type="slidenum">
              <a:rPr lang="en-US" smtClean="0"/>
              <a:t>3</a:t>
            </a:fld>
            <a:endParaRPr lang="en-US"/>
          </a:p>
        </p:txBody>
      </p:sp>
    </p:spTree>
    <p:extLst>
      <p:ext uri="{BB962C8B-B14F-4D97-AF65-F5344CB8AC3E}">
        <p14:creationId xmlns:p14="http://schemas.microsoft.com/office/powerpoint/2010/main" val="166061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latin typeface="Amasis MT Pro" panose="02040504050005020304" pitchFamily="18" charset="0"/>
              </a:rPr>
              <a:t>Because Ahimelech, the High Priest, had fed David and those with him, Saul slew Ahimelech together with eighty-five of the priests (1 Sam. 22:17-19). </a:t>
            </a:r>
          </a:p>
          <a:p>
            <a:r>
              <a:rPr lang="en-US" sz="1200" dirty="0">
                <a:solidFill>
                  <a:schemeClr val="bg1"/>
                </a:solidFill>
                <a:latin typeface="Amasis MT Pro" panose="02040504050005020304" pitchFamily="18" charset="0"/>
              </a:rPr>
              <a:t>In this wicked deed Saul used Doeg, a Gentile, fulfilling the prophecy that "there shall not be an old man in thine (Eli's) house" (1 Sam. 2:31). </a:t>
            </a:r>
          </a:p>
          <a:p>
            <a:r>
              <a:rPr lang="en-US" sz="1200" dirty="0">
                <a:solidFill>
                  <a:schemeClr val="bg1"/>
                </a:solidFill>
                <a:latin typeface="Amasis MT Pro" panose="02040504050005020304" pitchFamily="18" charset="0"/>
              </a:rPr>
              <a:t>One escaped however; </a:t>
            </a:r>
            <a:r>
              <a:rPr lang="en-US" sz="1200" dirty="0" err="1">
                <a:solidFill>
                  <a:schemeClr val="bg1"/>
                </a:solidFill>
                <a:latin typeface="Amasis MT Pro" panose="02040504050005020304" pitchFamily="18" charset="0"/>
              </a:rPr>
              <a:t>Abiathar</a:t>
            </a:r>
            <a:r>
              <a:rPr lang="en-US" sz="1200" dirty="0">
                <a:solidFill>
                  <a:schemeClr val="bg1"/>
                </a:solidFill>
                <a:latin typeface="Amasis MT Pro" panose="02040504050005020304" pitchFamily="18" charset="0"/>
              </a:rPr>
              <a:t> fled to David with the ephod (hence also the breastplate, </a:t>
            </a:r>
            <a:r>
              <a:rPr lang="en-US" sz="1200" dirty="0" err="1">
                <a:solidFill>
                  <a:schemeClr val="bg1"/>
                </a:solidFill>
                <a:latin typeface="Amasis MT Pro" panose="02040504050005020304" pitchFamily="18" charset="0"/>
              </a:rPr>
              <a:t>Urim</a:t>
            </a:r>
            <a:r>
              <a:rPr lang="en-US" sz="1200" dirty="0">
                <a:solidFill>
                  <a:schemeClr val="bg1"/>
                </a:solidFill>
                <a:latin typeface="Amasis MT Pro" panose="02040504050005020304" pitchFamily="18" charset="0"/>
              </a:rPr>
              <a:t> and Thummim etc.). </a:t>
            </a:r>
          </a:p>
          <a:p>
            <a:r>
              <a:rPr lang="en-US" sz="1200" dirty="0">
                <a:solidFill>
                  <a:schemeClr val="bg1"/>
                </a:solidFill>
                <a:latin typeface="Amasis MT Pro" panose="02040504050005020304" pitchFamily="18" charset="0"/>
              </a:rPr>
              <a:t>This enabled David to enquire of Yahweh by </a:t>
            </a:r>
            <a:r>
              <a:rPr lang="en-US" sz="1200" dirty="0" err="1">
                <a:solidFill>
                  <a:schemeClr val="bg1"/>
                </a:solidFill>
                <a:latin typeface="Amasis MT Pro" panose="02040504050005020304" pitchFamily="18" charset="0"/>
              </a:rPr>
              <a:t>Urim</a:t>
            </a:r>
            <a:r>
              <a:rPr lang="en-US" sz="1200" dirty="0">
                <a:solidFill>
                  <a:schemeClr val="bg1"/>
                </a:solidFill>
                <a:latin typeface="Amasis MT Pro" panose="02040504050005020304" pitchFamily="18" charset="0"/>
              </a:rPr>
              <a:t> and Thummim whenever necessary (e.g. 1 Sam. 23:9-12). </a:t>
            </a:r>
          </a:p>
          <a:p>
            <a:r>
              <a:rPr lang="en-US" sz="1200" dirty="0">
                <a:solidFill>
                  <a:schemeClr val="bg1"/>
                </a:solidFill>
                <a:latin typeface="Amasis MT Pro" panose="02040504050005020304" pitchFamily="18" charset="0"/>
              </a:rPr>
              <a:t>In time </a:t>
            </a:r>
            <a:r>
              <a:rPr lang="en-US" sz="1200" dirty="0" err="1">
                <a:solidFill>
                  <a:schemeClr val="bg1"/>
                </a:solidFill>
                <a:latin typeface="Amasis MT Pro" panose="02040504050005020304" pitchFamily="18" charset="0"/>
              </a:rPr>
              <a:t>Abiathar</a:t>
            </a:r>
            <a:r>
              <a:rPr lang="en-US" sz="1200" dirty="0">
                <a:solidFill>
                  <a:schemeClr val="bg1"/>
                </a:solidFill>
                <a:latin typeface="Amasis MT Pro" panose="02040504050005020304" pitchFamily="18" charset="0"/>
              </a:rPr>
              <a:t> became the high priest for David but David later favors Zadok, and rivalry arose between the two priests. </a:t>
            </a:r>
          </a:p>
          <a:p>
            <a:r>
              <a:rPr lang="en-US" sz="1200" dirty="0">
                <a:solidFill>
                  <a:schemeClr val="bg1"/>
                </a:solidFill>
                <a:latin typeface="Amasis MT Pro" panose="02040504050005020304" pitchFamily="18" charset="0"/>
              </a:rPr>
              <a:t>This favor can be seen from 2 Sam. 15:24¬25, 27, 29, where Zadok is mentioned and given responsibility before </a:t>
            </a:r>
            <a:r>
              <a:rPr lang="en-US" sz="1200" dirty="0" err="1">
                <a:solidFill>
                  <a:schemeClr val="bg1"/>
                </a:solidFill>
                <a:latin typeface="Amasis MT Pro" panose="02040504050005020304" pitchFamily="18" charset="0"/>
              </a:rPr>
              <a:t>Abiathar</a:t>
            </a:r>
            <a:r>
              <a:rPr lang="en-US" sz="1200" dirty="0">
                <a:solidFill>
                  <a:schemeClr val="bg1"/>
                </a:solidFill>
                <a:latin typeface="Amasis MT Pro" panose="02040504050005020304" pitchFamily="18" charset="0"/>
              </a:rPr>
              <a:t>. </a:t>
            </a:r>
          </a:p>
          <a:p>
            <a:r>
              <a:rPr lang="en-US" sz="1200" dirty="0">
                <a:solidFill>
                  <a:schemeClr val="bg1"/>
                </a:solidFill>
                <a:latin typeface="Amasis MT Pro" panose="02040504050005020304" pitchFamily="18" charset="0"/>
              </a:rPr>
              <a:t>The rivalry would be made all the more acute by family descent and prophecy. </a:t>
            </a:r>
          </a:p>
          <a:p>
            <a:endParaRPr lang="en-US" sz="1200" dirty="0">
              <a:solidFill>
                <a:schemeClr val="bg1"/>
              </a:solidFill>
              <a:latin typeface="Amasis MT Pro" panose="02040504050005020304" pitchFamily="18" charset="0"/>
            </a:endParaRPr>
          </a:p>
          <a:p>
            <a:endParaRPr lang="en-US" dirty="0"/>
          </a:p>
        </p:txBody>
      </p:sp>
      <p:sp>
        <p:nvSpPr>
          <p:cNvPr id="4" name="Slide Number Placeholder 3"/>
          <p:cNvSpPr>
            <a:spLocks noGrp="1"/>
          </p:cNvSpPr>
          <p:nvPr>
            <p:ph type="sldNum" sz="quarter" idx="5"/>
          </p:nvPr>
        </p:nvSpPr>
        <p:spPr/>
        <p:txBody>
          <a:bodyPr/>
          <a:lstStyle/>
          <a:p>
            <a:fld id="{DB4590FE-0D4C-4FC6-B282-DBDBC2D91516}" type="slidenum">
              <a:rPr lang="en-US" smtClean="0"/>
              <a:t>4</a:t>
            </a:fld>
            <a:endParaRPr lang="en-US"/>
          </a:p>
        </p:txBody>
      </p:sp>
    </p:spTree>
    <p:extLst>
      <p:ext uri="{BB962C8B-B14F-4D97-AF65-F5344CB8AC3E}">
        <p14:creationId xmlns:p14="http://schemas.microsoft.com/office/powerpoint/2010/main" val="3464427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rgbClr val="00FFFF"/>
                </a:solidFill>
                <a:latin typeface="Amasis MT Pro" panose="02040504050005020304" pitchFamily="18" charset="0"/>
              </a:rPr>
              <a:t>Zadok</a:t>
            </a:r>
            <a:r>
              <a:rPr lang="en-US" sz="1200" dirty="0">
                <a:solidFill>
                  <a:schemeClr val="bg1"/>
                </a:solidFill>
                <a:latin typeface="Amasis MT Pro" panose="02040504050005020304" pitchFamily="18" charset="0"/>
              </a:rPr>
              <a:t> was of the </a:t>
            </a:r>
            <a:r>
              <a:rPr lang="en-US" sz="1200" b="1" dirty="0">
                <a:solidFill>
                  <a:srgbClr val="00FFFF"/>
                </a:solidFill>
                <a:latin typeface="Amasis MT Pro" panose="02040504050005020304" pitchFamily="18" charset="0"/>
              </a:rPr>
              <a:t>line of Eliezer</a:t>
            </a:r>
            <a:r>
              <a:rPr lang="en-US" sz="1200" dirty="0">
                <a:solidFill>
                  <a:schemeClr val="bg1"/>
                </a:solidFill>
                <a:latin typeface="Amasis MT Pro" panose="02040504050005020304" pitchFamily="18" charset="0"/>
              </a:rPr>
              <a:t>, the </a:t>
            </a:r>
            <a:r>
              <a:rPr lang="en-US" sz="1200" b="1" dirty="0">
                <a:solidFill>
                  <a:srgbClr val="00FFFF"/>
                </a:solidFill>
                <a:latin typeface="Amasis MT Pro" panose="02040504050005020304" pitchFamily="18" charset="0"/>
              </a:rPr>
              <a:t>oldest son of Aaron</a:t>
            </a:r>
            <a:r>
              <a:rPr lang="en-US" sz="1200" dirty="0">
                <a:solidFill>
                  <a:schemeClr val="bg1"/>
                </a:solidFill>
                <a:latin typeface="Amasis MT Pro" panose="02040504050005020304" pitchFamily="18" charset="0"/>
              </a:rPr>
              <a:t>, but </a:t>
            </a:r>
            <a:r>
              <a:rPr lang="en-US" sz="1200" b="1" dirty="0" err="1">
                <a:solidFill>
                  <a:srgbClr val="FF0000"/>
                </a:solidFill>
                <a:latin typeface="Amasis MT Pro" panose="02040504050005020304" pitchFamily="18" charset="0"/>
              </a:rPr>
              <a:t>Abiathar</a:t>
            </a:r>
            <a:r>
              <a:rPr lang="en-US" sz="1200" dirty="0">
                <a:solidFill>
                  <a:schemeClr val="bg1"/>
                </a:solidFill>
                <a:latin typeface="Amasis MT Pro" panose="02040504050005020304" pitchFamily="18" charset="0"/>
              </a:rPr>
              <a:t> was </a:t>
            </a:r>
            <a:r>
              <a:rPr lang="en-US" sz="1200" b="1" dirty="0">
                <a:solidFill>
                  <a:srgbClr val="FF0000"/>
                </a:solidFill>
                <a:latin typeface="Amasis MT Pro" panose="02040504050005020304" pitchFamily="18" charset="0"/>
              </a:rPr>
              <a:t>of </a:t>
            </a:r>
            <a:r>
              <a:rPr lang="en-US" sz="1200" b="1" dirty="0" err="1">
                <a:solidFill>
                  <a:srgbClr val="FF0000"/>
                </a:solidFill>
                <a:latin typeface="Amasis MT Pro" panose="02040504050005020304" pitchFamily="18" charset="0"/>
              </a:rPr>
              <a:t>Ithamar</a:t>
            </a:r>
            <a:r>
              <a:rPr lang="en-US" sz="1200" dirty="0">
                <a:solidFill>
                  <a:schemeClr val="bg1"/>
                </a:solidFill>
                <a:latin typeface="Amasis MT Pro" panose="02040504050005020304" pitchFamily="18" charset="0"/>
              </a:rPr>
              <a:t>, the </a:t>
            </a:r>
            <a:r>
              <a:rPr lang="en-US" sz="1200" b="1" dirty="0">
                <a:solidFill>
                  <a:srgbClr val="FF0000"/>
                </a:solidFill>
                <a:latin typeface="Amasis MT Pro" panose="02040504050005020304" pitchFamily="18" charset="0"/>
              </a:rPr>
              <a:t>youngest son of Aaron</a:t>
            </a:r>
            <a:r>
              <a:rPr lang="en-US" sz="1200" dirty="0">
                <a:solidFill>
                  <a:schemeClr val="bg1"/>
                </a:solidFill>
                <a:latin typeface="Amasis MT Pro" panose="02040504050005020304" pitchFamily="18" charset="0"/>
              </a:rPr>
              <a:t>, and therefore </a:t>
            </a:r>
            <a:r>
              <a:rPr lang="en-US" sz="1200" b="1" dirty="0">
                <a:solidFill>
                  <a:srgbClr val="FF0000"/>
                </a:solidFill>
                <a:latin typeface="Amasis MT Pro" panose="02040504050005020304" pitchFamily="18" charset="0"/>
              </a:rPr>
              <a:t>of the line of Eli</a:t>
            </a:r>
            <a:r>
              <a:rPr lang="en-US" sz="1200" dirty="0">
                <a:solidFill>
                  <a:schemeClr val="bg1"/>
                </a:solidFill>
                <a:latin typeface="Amasis MT Pro" panose="02040504050005020304" pitchFamily="18" charset="0"/>
              </a:rPr>
              <a:t>. </a:t>
            </a:r>
          </a:p>
          <a:p>
            <a:r>
              <a:rPr lang="en-US" sz="1200" dirty="0">
                <a:solidFill>
                  <a:schemeClr val="bg1"/>
                </a:solidFill>
                <a:latin typeface="Amasis MT Pro" panose="02040504050005020304" pitchFamily="18" charset="0"/>
              </a:rPr>
              <a:t>Two major FAILS faced him: the prophecy, "I will raise me up a faithful priest" (1 Sam. 2:35) and of the end of Eli's sons in the priesthood. </a:t>
            </a:r>
          </a:p>
          <a:p>
            <a:r>
              <a:rPr lang="en-US" sz="1200" dirty="0">
                <a:solidFill>
                  <a:schemeClr val="bg1"/>
                </a:solidFill>
                <a:latin typeface="Amasis MT Pro" panose="02040504050005020304" pitchFamily="18" charset="0"/>
              </a:rPr>
              <a:t>Wherein did </a:t>
            </a:r>
            <a:r>
              <a:rPr lang="en-US" sz="1200" dirty="0" err="1">
                <a:solidFill>
                  <a:schemeClr val="bg1"/>
                </a:solidFill>
                <a:latin typeface="Amasis MT Pro" panose="02040504050005020304" pitchFamily="18" charset="0"/>
              </a:rPr>
              <a:t>Abiathar</a:t>
            </a:r>
            <a:r>
              <a:rPr lang="en-US" sz="1200" dirty="0">
                <a:solidFill>
                  <a:schemeClr val="bg1"/>
                </a:solidFill>
                <a:latin typeface="Amasis MT Pro" panose="02040504050005020304" pitchFamily="18" charset="0"/>
              </a:rPr>
              <a:t> 's fall come? Was he not faithful to David? Yes, he was faithful — till the end of David's life. </a:t>
            </a:r>
          </a:p>
          <a:p>
            <a:r>
              <a:rPr lang="en-US" sz="1200" dirty="0">
                <a:solidFill>
                  <a:schemeClr val="bg1"/>
                </a:solidFill>
                <a:latin typeface="Amasis MT Pro" panose="02040504050005020304" pitchFamily="18" charset="0"/>
              </a:rPr>
              <a:t>To regain all that he was to lose, </a:t>
            </a:r>
            <a:r>
              <a:rPr lang="en-US" sz="1200" dirty="0" err="1">
                <a:solidFill>
                  <a:schemeClr val="bg1"/>
                </a:solidFill>
                <a:latin typeface="Amasis MT Pro" panose="02040504050005020304" pitchFamily="18" charset="0"/>
              </a:rPr>
              <a:t>Abiathar</a:t>
            </a:r>
            <a:r>
              <a:rPr lang="en-US" sz="1200" dirty="0">
                <a:solidFill>
                  <a:schemeClr val="bg1"/>
                </a:solidFill>
                <a:latin typeface="Amasis MT Pro" panose="02040504050005020304" pitchFamily="18" charset="0"/>
              </a:rPr>
              <a:t> supported the revolt of “Adonijah the ‘Wannabee king” — it seemed his last opportunity</a:t>
            </a:r>
          </a:p>
          <a:p>
            <a:r>
              <a:rPr lang="en-US" sz="1200" dirty="0">
                <a:solidFill>
                  <a:schemeClr val="bg1"/>
                </a:solidFill>
                <a:latin typeface="Amasis MT Pro" panose="02040504050005020304" pitchFamily="18" charset="0"/>
              </a:rPr>
              <a:t>Zadok remained faithful to David and Solomon and the revolt was frustrated. </a:t>
            </a:r>
          </a:p>
          <a:p>
            <a:r>
              <a:rPr lang="en-US" sz="1200" dirty="0">
                <a:solidFill>
                  <a:schemeClr val="bg1"/>
                </a:solidFill>
                <a:latin typeface="Amasis MT Pro" panose="02040504050005020304" pitchFamily="18" charset="0"/>
              </a:rPr>
              <a:t>"So Solomon thrust out </a:t>
            </a:r>
            <a:r>
              <a:rPr lang="en-US" sz="1200" dirty="0" err="1">
                <a:solidFill>
                  <a:schemeClr val="bg1"/>
                </a:solidFill>
                <a:latin typeface="Amasis MT Pro" panose="02040504050005020304" pitchFamily="18" charset="0"/>
              </a:rPr>
              <a:t>Abiathar</a:t>
            </a:r>
            <a:r>
              <a:rPr lang="en-US" sz="1200" dirty="0">
                <a:solidFill>
                  <a:schemeClr val="bg1"/>
                </a:solidFill>
                <a:latin typeface="Amasis MT Pro" panose="02040504050005020304" pitchFamily="18" charset="0"/>
              </a:rPr>
              <a:t> from being priest unto Yahweh; that he might fulfil the word of Yahweh which he </a:t>
            </a:r>
            <a:r>
              <a:rPr lang="en-US" sz="1200" dirty="0" err="1">
                <a:solidFill>
                  <a:schemeClr val="bg1"/>
                </a:solidFill>
                <a:latin typeface="Amasis MT Pro" panose="02040504050005020304" pitchFamily="18" charset="0"/>
              </a:rPr>
              <a:t>spake</a:t>
            </a:r>
            <a:r>
              <a:rPr lang="en-US" sz="1200" dirty="0">
                <a:solidFill>
                  <a:schemeClr val="bg1"/>
                </a:solidFill>
                <a:latin typeface="Amasis MT Pro" panose="02040504050005020304" pitchFamily="18" charset="0"/>
              </a:rPr>
              <a:t> concerning the house of Eli in Shiloh" (1 Kings 2:27). </a:t>
            </a:r>
          </a:p>
          <a:p>
            <a:r>
              <a:rPr lang="en-US" sz="1200" dirty="0">
                <a:solidFill>
                  <a:schemeClr val="bg1"/>
                </a:solidFill>
                <a:latin typeface="Amasis MT Pro" panose="02040504050005020304" pitchFamily="18" charset="0"/>
              </a:rPr>
              <a:t>"And Zadok the priest did the king put in the room of </a:t>
            </a:r>
            <a:r>
              <a:rPr lang="en-US" sz="1200" dirty="0" err="1">
                <a:solidFill>
                  <a:schemeClr val="bg1"/>
                </a:solidFill>
                <a:latin typeface="Amasis MT Pro" panose="02040504050005020304" pitchFamily="18" charset="0"/>
              </a:rPr>
              <a:t>Abiathar</a:t>
            </a:r>
            <a:r>
              <a:rPr lang="en-US" sz="1200" dirty="0">
                <a:solidFill>
                  <a:schemeClr val="bg1"/>
                </a:solidFill>
                <a:latin typeface="Amasis MT Pro" panose="02040504050005020304" pitchFamily="18" charset="0"/>
              </a:rPr>
              <a:t>" (v. 35).</a:t>
            </a:r>
          </a:p>
          <a:p>
            <a:endParaRPr lang="en-US" dirty="0"/>
          </a:p>
        </p:txBody>
      </p:sp>
      <p:sp>
        <p:nvSpPr>
          <p:cNvPr id="4" name="Slide Number Placeholder 3"/>
          <p:cNvSpPr>
            <a:spLocks noGrp="1"/>
          </p:cNvSpPr>
          <p:nvPr>
            <p:ph type="sldNum" sz="quarter" idx="5"/>
          </p:nvPr>
        </p:nvSpPr>
        <p:spPr/>
        <p:txBody>
          <a:bodyPr/>
          <a:lstStyle/>
          <a:p>
            <a:fld id="{DB4590FE-0D4C-4FC6-B282-DBDBC2D91516}" type="slidenum">
              <a:rPr lang="en-US" smtClean="0"/>
              <a:t>5</a:t>
            </a:fld>
            <a:endParaRPr lang="en-US"/>
          </a:p>
        </p:txBody>
      </p:sp>
    </p:spTree>
    <p:extLst>
      <p:ext uri="{BB962C8B-B14F-4D97-AF65-F5344CB8AC3E}">
        <p14:creationId xmlns:p14="http://schemas.microsoft.com/office/powerpoint/2010/main" val="4080966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rgbClr val="00FFFF"/>
                </a:solidFill>
                <a:latin typeface="Amasis MT Pro" panose="02040504050005020304" pitchFamily="18" charset="0"/>
              </a:rPr>
              <a:t>Zadok</a:t>
            </a:r>
            <a:r>
              <a:rPr lang="en-US" sz="1200" dirty="0">
                <a:solidFill>
                  <a:schemeClr val="bg1"/>
                </a:solidFill>
                <a:latin typeface="Amasis MT Pro" panose="02040504050005020304" pitchFamily="18" charset="0"/>
              </a:rPr>
              <a:t> was of the </a:t>
            </a:r>
            <a:r>
              <a:rPr lang="en-US" sz="1200" b="1" dirty="0">
                <a:solidFill>
                  <a:srgbClr val="00FFFF"/>
                </a:solidFill>
                <a:latin typeface="Amasis MT Pro" panose="02040504050005020304" pitchFamily="18" charset="0"/>
              </a:rPr>
              <a:t>line of Eliezer</a:t>
            </a:r>
            <a:r>
              <a:rPr lang="en-US" sz="1200" dirty="0">
                <a:solidFill>
                  <a:schemeClr val="bg1"/>
                </a:solidFill>
                <a:latin typeface="Amasis MT Pro" panose="02040504050005020304" pitchFamily="18" charset="0"/>
              </a:rPr>
              <a:t>, the </a:t>
            </a:r>
            <a:r>
              <a:rPr lang="en-US" sz="1200" b="1" dirty="0">
                <a:solidFill>
                  <a:srgbClr val="00FFFF"/>
                </a:solidFill>
                <a:latin typeface="Amasis MT Pro" panose="02040504050005020304" pitchFamily="18" charset="0"/>
              </a:rPr>
              <a:t>oldest son of Aaron</a:t>
            </a:r>
            <a:r>
              <a:rPr lang="en-US" sz="1200" dirty="0">
                <a:solidFill>
                  <a:schemeClr val="bg1"/>
                </a:solidFill>
                <a:latin typeface="Amasis MT Pro" panose="02040504050005020304" pitchFamily="18" charset="0"/>
              </a:rPr>
              <a:t>, but </a:t>
            </a:r>
            <a:r>
              <a:rPr lang="en-US" sz="1200" b="1" dirty="0" err="1">
                <a:solidFill>
                  <a:srgbClr val="FF0000"/>
                </a:solidFill>
                <a:latin typeface="Amasis MT Pro" panose="02040504050005020304" pitchFamily="18" charset="0"/>
              </a:rPr>
              <a:t>Abiathar</a:t>
            </a:r>
            <a:r>
              <a:rPr lang="en-US" sz="1200" dirty="0">
                <a:solidFill>
                  <a:schemeClr val="bg1"/>
                </a:solidFill>
                <a:latin typeface="Amasis MT Pro" panose="02040504050005020304" pitchFamily="18" charset="0"/>
              </a:rPr>
              <a:t> was </a:t>
            </a:r>
            <a:r>
              <a:rPr lang="en-US" sz="1200" b="1" dirty="0">
                <a:solidFill>
                  <a:srgbClr val="FF0000"/>
                </a:solidFill>
                <a:latin typeface="Amasis MT Pro" panose="02040504050005020304" pitchFamily="18" charset="0"/>
              </a:rPr>
              <a:t>of </a:t>
            </a:r>
            <a:r>
              <a:rPr lang="en-US" sz="1200" b="1" dirty="0" err="1">
                <a:solidFill>
                  <a:srgbClr val="FF0000"/>
                </a:solidFill>
                <a:latin typeface="Amasis MT Pro" panose="02040504050005020304" pitchFamily="18" charset="0"/>
              </a:rPr>
              <a:t>Ithamar</a:t>
            </a:r>
            <a:r>
              <a:rPr lang="en-US" sz="1200" dirty="0">
                <a:solidFill>
                  <a:schemeClr val="bg1"/>
                </a:solidFill>
                <a:latin typeface="Amasis MT Pro" panose="02040504050005020304" pitchFamily="18" charset="0"/>
              </a:rPr>
              <a:t>, the </a:t>
            </a:r>
            <a:r>
              <a:rPr lang="en-US" sz="1200" b="1" dirty="0">
                <a:solidFill>
                  <a:srgbClr val="FF0000"/>
                </a:solidFill>
                <a:latin typeface="Amasis MT Pro" panose="02040504050005020304" pitchFamily="18" charset="0"/>
              </a:rPr>
              <a:t>youngest son of Aaron</a:t>
            </a:r>
            <a:r>
              <a:rPr lang="en-US" sz="1200" dirty="0">
                <a:solidFill>
                  <a:schemeClr val="bg1"/>
                </a:solidFill>
                <a:latin typeface="Amasis MT Pro" panose="02040504050005020304" pitchFamily="18" charset="0"/>
              </a:rPr>
              <a:t>, and therefore </a:t>
            </a:r>
            <a:r>
              <a:rPr lang="en-US" sz="1200" b="1" dirty="0">
                <a:solidFill>
                  <a:srgbClr val="FF0000"/>
                </a:solidFill>
                <a:latin typeface="Amasis MT Pro" panose="02040504050005020304" pitchFamily="18" charset="0"/>
              </a:rPr>
              <a:t>of the line of Eli</a:t>
            </a:r>
            <a:r>
              <a:rPr lang="en-US" sz="1200" dirty="0">
                <a:solidFill>
                  <a:schemeClr val="bg1"/>
                </a:solidFill>
                <a:latin typeface="Amasis MT Pro" panose="02040504050005020304" pitchFamily="18" charset="0"/>
              </a:rPr>
              <a:t>. </a:t>
            </a:r>
          </a:p>
          <a:p>
            <a:r>
              <a:rPr lang="en-US" sz="1200" dirty="0">
                <a:solidFill>
                  <a:schemeClr val="bg1"/>
                </a:solidFill>
                <a:latin typeface="Amasis MT Pro" panose="02040504050005020304" pitchFamily="18" charset="0"/>
              </a:rPr>
              <a:t>Two major FAILS faced him: the prophecy, "I will raise me up a faithful priest" (1 Sam. 2:35) and of the end of Eli's sons in the priesthood. </a:t>
            </a:r>
          </a:p>
          <a:p>
            <a:r>
              <a:rPr lang="en-US" sz="1200" dirty="0">
                <a:solidFill>
                  <a:schemeClr val="bg1"/>
                </a:solidFill>
                <a:latin typeface="Amasis MT Pro" panose="02040504050005020304" pitchFamily="18" charset="0"/>
              </a:rPr>
              <a:t>Wherein did </a:t>
            </a:r>
            <a:r>
              <a:rPr lang="en-US" sz="1200" dirty="0" err="1">
                <a:solidFill>
                  <a:schemeClr val="bg1"/>
                </a:solidFill>
                <a:latin typeface="Amasis MT Pro" panose="02040504050005020304" pitchFamily="18" charset="0"/>
              </a:rPr>
              <a:t>Abiathar</a:t>
            </a:r>
            <a:r>
              <a:rPr lang="en-US" sz="1200" dirty="0">
                <a:solidFill>
                  <a:schemeClr val="bg1"/>
                </a:solidFill>
                <a:latin typeface="Amasis MT Pro" panose="02040504050005020304" pitchFamily="18" charset="0"/>
              </a:rPr>
              <a:t> 's fall come? Was he not faithful to David? Yes, he was faithful — till the end of David's life. </a:t>
            </a:r>
          </a:p>
          <a:p>
            <a:r>
              <a:rPr lang="en-US" sz="1200" dirty="0">
                <a:solidFill>
                  <a:schemeClr val="bg1"/>
                </a:solidFill>
                <a:latin typeface="Amasis MT Pro" panose="02040504050005020304" pitchFamily="18" charset="0"/>
              </a:rPr>
              <a:t>To regain all that he was to lose, </a:t>
            </a:r>
            <a:r>
              <a:rPr lang="en-US" sz="1200" dirty="0" err="1">
                <a:solidFill>
                  <a:schemeClr val="bg1"/>
                </a:solidFill>
                <a:latin typeface="Amasis MT Pro" panose="02040504050005020304" pitchFamily="18" charset="0"/>
              </a:rPr>
              <a:t>Abiathar</a:t>
            </a:r>
            <a:r>
              <a:rPr lang="en-US" sz="1200" dirty="0">
                <a:solidFill>
                  <a:schemeClr val="bg1"/>
                </a:solidFill>
                <a:latin typeface="Amasis MT Pro" panose="02040504050005020304" pitchFamily="18" charset="0"/>
              </a:rPr>
              <a:t> supported the revolt of “Adonijah the ‘Wannabee king” — it seemed his last opportunity</a:t>
            </a:r>
          </a:p>
          <a:p>
            <a:r>
              <a:rPr lang="en-US" sz="1200" dirty="0">
                <a:solidFill>
                  <a:schemeClr val="bg1"/>
                </a:solidFill>
                <a:latin typeface="Amasis MT Pro" panose="02040504050005020304" pitchFamily="18" charset="0"/>
              </a:rPr>
              <a:t>Zadok remained faithful to David and Solomon and the revolt was frustrated. </a:t>
            </a:r>
          </a:p>
          <a:p>
            <a:r>
              <a:rPr lang="en-US" sz="1200" dirty="0">
                <a:solidFill>
                  <a:schemeClr val="bg1"/>
                </a:solidFill>
                <a:latin typeface="Amasis MT Pro" panose="02040504050005020304" pitchFamily="18" charset="0"/>
              </a:rPr>
              <a:t>"So Solomon thrust out </a:t>
            </a:r>
            <a:r>
              <a:rPr lang="en-US" sz="1200" dirty="0" err="1">
                <a:solidFill>
                  <a:schemeClr val="bg1"/>
                </a:solidFill>
                <a:latin typeface="Amasis MT Pro" panose="02040504050005020304" pitchFamily="18" charset="0"/>
              </a:rPr>
              <a:t>Abiathar</a:t>
            </a:r>
            <a:r>
              <a:rPr lang="en-US" sz="1200" dirty="0">
                <a:solidFill>
                  <a:schemeClr val="bg1"/>
                </a:solidFill>
                <a:latin typeface="Amasis MT Pro" panose="02040504050005020304" pitchFamily="18" charset="0"/>
              </a:rPr>
              <a:t> from being priest unto Yahweh; that he might fulfil the word of Yahweh which he </a:t>
            </a:r>
            <a:r>
              <a:rPr lang="en-US" sz="1200" dirty="0" err="1">
                <a:solidFill>
                  <a:schemeClr val="bg1"/>
                </a:solidFill>
                <a:latin typeface="Amasis MT Pro" panose="02040504050005020304" pitchFamily="18" charset="0"/>
              </a:rPr>
              <a:t>spake</a:t>
            </a:r>
            <a:r>
              <a:rPr lang="en-US" sz="1200" dirty="0">
                <a:solidFill>
                  <a:schemeClr val="bg1"/>
                </a:solidFill>
                <a:latin typeface="Amasis MT Pro" panose="02040504050005020304" pitchFamily="18" charset="0"/>
              </a:rPr>
              <a:t> concerning the house of Eli in Shiloh" (1 Kings 2:27). </a:t>
            </a:r>
          </a:p>
          <a:p>
            <a:r>
              <a:rPr lang="en-US" sz="1200" dirty="0">
                <a:solidFill>
                  <a:schemeClr val="bg1"/>
                </a:solidFill>
                <a:latin typeface="Amasis MT Pro" panose="02040504050005020304" pitchFamily="18" charset="0"/>
              </a:rPr>
              <a:t>"And Zadok the priest did the king put in the room of </a:t>
            </a:r>
            <a:r>
              <a:rPr lang="en-US" sz="1200" dirty="0" err="1">
                <a:solidFill>
                  <a:schemeClr val="bg1"/>
                </a:solidFill>
                <a:latin typeface="Amasis MT Pro" panose="02040504050005020304" pitchFamily="18" charset="0"/>
              </a:rPr>
              <a:t>Abiathar</a:t>
            </a:r>
            <a:r>
              <a:rPr lang="en-US" sz="1200" dirty="0">
                <a:solidFill>
                  <a:schemeClr val="bg1"/>
                </a:solidFill>
                <a:latin typeface="Amasis MT Pro" panose="02040504050005020304" pitchFamily="18" charset="0"/>
              </a:rPr>
              <a:t>" (v. 35).</a:t>
            </a:r>
          </a:p>
          <a:p>
            <a:endParaRPr lang="en-US" dirty="0"/>
          </a:p>
        </p:txBody>
      </p:sp>
      <p:sp>
        <p:nvSpPr>
          <p:cNvPr id="4" name="Slide Number Placeholder 3"/>
          <p:cNvSpPr>
            <a:spLocks noGrp="1"/>
          </p:cNvSpPr>
          <p:nvPr>
            <p:ph type="sldNum" sz="quarter" idx="5"/>
          </p:nvPr>
        </p:nvSpPr>
        <p:spPr/>
        <p:txBody>
          <a:bodyPr/>
          <a:lstStyle/>
          <a:p>
            <a:fld id="{DB4590FE-0D4C-4FC6-B282-DBDBC2D91516}" type="slidenum">
              <a:rPr lang="en-US" smtClean="0"/>
              <a:t>6</a:t>
            </a:fld>
            <a:endParaRPr lang="en-US"/>
          </a:p>
        </p:txBody>
      </p:sp>
    </p:spTree>
    <p:extLst>
      <p:ext uri="{BB962C8B-B14F-4D97-AF65-F5344CB8AC3E}">
        <p14:creationId xmlns:p14="http://schemas.microsoft.com/office/powerpoint/2010/main" val="69861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latin typeface="Amasis MT Pro" panose="02040504050005020304" pitchFamily="18" charset="0"/>
              </a:rPr>
              <a:t>There was now Solomon as </a:t>
            </a:r>
            <a:r>
              <a:rPr lang="en-US" sz="1200" b="1" dirty="0">
                <a:solidFill>
                  <a:srgbClr val="FF0000"/>
                </a:solidFill>
                <a:latin typeface="Amasis MT Pro" panose="02040504050005020304" pitchFamily="18" charset="0"/>
              </a:rPr>
              <a:t>KING</a:t>
            </a:r>
            <a:r>
              <a:rPr lang="en-US" sz="1200" dirty="0">
                <a:solidFill>
                  <a:schemeClr val="bg1"/>
                </a:solidFill>
                <a:latin typeface="Amasis MT Pro" panose="02040504050005020304" pitchFamily="18" charset="0"/>
              </a:rPr>
              <a:t> and Zadok as </a:t>
            </a:r>
            <a:r>
              <a:rPr lang="en-US" sz="1200" b="1" dirty="0">
                <a:solidFill>
                  <a:srgbClr val="00B0F0"/>
                </a:solidFill>
                <a:latin typeface="Amasis MT Pro" panose="02040504050005020304" pitchFamily="18" charset="0"/>
              </a:rPr>
              <a:t>PRIEST</a:t>
            </a:r>
            <a:r>
              <a:rPr lang="en-US" sz="1200" dirty="0">
                <a:solidFill>
                  <a:schemeClr val="bg1"/>
                </a:solidFill>
                <a:latin typeface="Amasis MT Pro" panose="02040504050005020304" pitchFamily="18" charset="0"/>
              </a:rPr>
              <a:t> — </a:t>
            </a:r>
            <a:r>
              <a:rPr lang="en-US" sz="1200" b="1" i="1" dirty="0">
                <a:solidFill>
                  <a:srgbClr val="CC99FF"/>
                </a:solidFill>
                <a:latin typeface="Amasis MT Pro" panose="02040504050005020304" pitchFamily="18" charset="0"/>
              </a:rPr>
              <a:t>both men types of Christ, the king-priest. </a:t>
            </a:r>
          </a:p>
          <a:p>
            <a:r>
              <a:rPr lang="en-US" sz="1200" dirty="0">
                <a:solidFill>
                  <a:srgbClr val="FFFF00"/>
                </a:solidFill>
                <a:latin typeface="Amasis MT Pro" panose="02040504050005020304" pitchFamily="18" charset="0"/>
              </a:rPr>
              <a:t>"For thus saith Yahweh; David shall never want a man to sit upon the throne of the house of Israel; neither shall the priests the Levites want a man before me to offer burnt offerings, and to kindle meal offerings and to do sacrifice continually" </a:t>
            </a:r>
            <a:r>
              <a:rPr lang="en-US" sz="1200" dirty="0">
                <a:solidFill>
                  <a:schemeClr val="bg1"/>
                </a:solidFill>
                <a:latin typeface="Amasis MT Pro" panose="02040504050005020304" pitchFamily="18" charset="0"/>
              </a:rPr>
              <a:t>(Jer. 33:17-18). </a:t>
            </a:r>
          </a:p>
          <a:p>
            <a:r>
              <a:rPr lang="en-US" sz="1200" b="1" u="sng" dirty="0" err="1">
                <a:solidFill>
                  <a:srgbClr val="FF0000"/>
                </a:solidFill>
                <a:latin typeface="Amasis MT Pro" panose="02040504050005020304" pitchFamily="18" charset="0"/>
              </a:rPr>
              <a:t>Abiathar</a:t>
            </a:r>
            <a:r>
              <a:rPr lang="en-US" sz="1200" dirty="0">
                <a:solidFill>
                  <a:schemeClr val="bg1"/>
                </a:solidFill>
                <a:latin typeface="Amasis MT Pro" panose="02040504050005020304" pitchFamily="18" charset="0"/>
              </a:rPr>
              <a:t> was the </a:t>
            </a:r>
            <a:r>
              <a:rPr lang="en-US" sz="1200" b="1" dirty="0">
                <a:solidFill>
                  <a:srgbClr val="FF0000"/>
                </a:solidFill>
                <a:latin typeface="Amasis MT Pro" panose="02040504050005020304" pitchFamily="18" charset="0"/>
              </a:rPr>
              <a:t>11th</a:t>
            </a:r>
            <a:r>
              <a:rPr lang="en-US" sz="1200" dirty="0">
                <a:solidFill>
                  <a:schemeClr val="bg1"/>
                </a:solidFill>
                <a:latin typeface="Amasis MT Pro" panose="02040504050005020304" pitchFamily="18" charset="0"/>
              </a:rPr>
              <a:t> priest from Aaron (his name means father of abundance) and </a:t>
            </a:r>
            <a:r>
              <a:rPr lang="en-US" sz="1200" b="1" u="sng" dirty="0">
                <a:solidFill>
                  <a:srgbClr val="00B0F0"/>
                </a:solidFill>
                <a:latin typeface="Amasis MT Pro" panose="02040504050005020304" pitchFamily="18" charset="0"/>
              </a:rPr>
              <a:t>Zadok</a:t>
            </a:r>
            <a:r>
              <a:rPr lang="en-US" sz="1200" dirty="0">
                <a:solidFill>
                  <a:schemeClr val="bg1"/>
                </a:solidFill>
                <a:latin typeface="Amasis MT Pro" panose="02040504050005020304" pitchFamily="18" charset="0"/>
              </a:rPr>
              <a:t> the </a:t>
            </a:r>
            <a:r>
              <a:rPr lang="en-US" sz="1200" b="1" dirty="0">
                <a:solidFill>
                  <a:srgbClr val="00B0F0"/>
                </a:solidFill>
                <a:latin typeface="Amasis MT Pro" panose="02040504050005020304" pitchFamily="18" charset="0"/>
              </a:rPr>
              <a:t>12th</a:t>
            </a:r>
            <a:r>
              <a:rPr lang="en-US" sz="1200" dirty="0">
                <a:solidFill>
                  <a:schemeClr val="bg1"/>
                </a:solidFill>
                <a:latin typeface="Amasis MT Pro" panose="02040504050005020304" pitchFamily="18" charset="0"/>
              </a:rPr>
              <a:t> from Aaron (Zadok = righteous or just one, and is typical of Christ, "</a:t>
            </a:r>
            <a:r>
              <a:rPr lang="en-US" sz="1200" b="1" u="sng" dirty="0">
                <a:solidFill>
                  <a:srgbClr val="00FFFF"/>
                </a:solidFill>
                <a:latin typeface="Amasis MT Pro" panose="02040504050005020304" pitchFamily="18" charset="0"/>
              </a:rPr>
              <a:t>the Just One</a:t>
            </a:r>
            <a:r>
              <a:rPr lang="en-US" sz="1200" dirty="0">
                <a:solidFill>
                  <a:schemeClr val="bg1"/>
                </a:solidFill>
                <a:latin typeface="Amasis MT Pro" panose="02040504050005020304" pitchFamily="18" charset="0"/>
              </a:rPr>
              <a:t>" (Acts 3:14; 7:52).</a:t>
            </a:r>
          </a:p>
          <a:p>
            <a:r>
              <a:rPr lang="en-US" sz="1200" dirty="0">
                <a:solidFill>
                  <a:schemeClr val="bg1"/>
                </a:solidFill>
                <a:latin typeface="Amasis MT Pro" panose="02040504050005020304" pitchFamily="18" charset="0"/>
              </a:rPr>
              <a:t>It is now the prophet Ezekiel who continues the story for us in Chapter 40:45-46. </a:t>
            </a:r>
          </a:p>
          <a:p>
            <a:r>
              <a:rPr lang="en-US" sz="1200" dirty="0">
                <a:solidFill>
                  <a:schemeClr val="bg1"/>
                </a:solidFill>
                <a:latin typeface="Amasis MT Pro" panose="02040504050005020304" pitchFamily="18" charset="0"/>
              </a:rPr>
              <a:t>Here, two orders of priest are mentioned in the temple of the age to come. </a:t>
            </a:r>
          </a:p>
          <a:p>
            <a:r>
              <a:rPr lang="en-US" sz="1200" dirty="0">
                <a:solidFill>
                  <a:schemeClr val="bg1"/>
                </a:solidFill>
                <a:latin typeface="Amasis MT Pro" panose="02040504050005020304" pitchFamily="18" charset="0"/>
              </a:rPr>
              <a:t>There are those who have "charge of the house" (v. 45) similar to the Levites in the Mosaic service, and those who have "charge of the altar; these are the sons of Zadok" (v. 46).</a:t>
            </a:r>
          </a:p>
          <a:p>
            <a:r>
              <a:rPr lang="en-US" sz="1200" dirty="0">
                <a:solidFill>
                  <a:schemeClr val="bg1"/>
                </a:solidFill>
                <a:latin typeface="Amasis MT Pro" panose="02040504050005020304" pitchFamily="18" charset="0"/>
              </a:rPr>
              <a:t>Now "We have an altar whereof they have no right to eat that serve the tabernacle" (Heb. 13:10). The sons of Zadok represent then those who are "Israelites indeed,"</a:t>
            </a:r>
          </a:p>
          <a:p>
            <a:endParaRPr lang="en-US" dirty="0"/>
          </a:p>
        </p:txBody>
      </p:sp>
      <p:sp>
        <p:nvSpPr>
          <p:cNvPr id="4" name="Slide Number Placeholder 3"/>
          <p:cNvSpPr>
            <a:spLocks noGrp="1"/>
          </p:cNvSpPr>
          <p:nvPr>
            <p:ph type="sldNum" sz="quarter" idx="5"/>
          </p:nvPr>
        </p:nvSpPr>
        <p:spPr/>
        <p:txBody>
          <a:bodyPr/>
          <a:lstStyle/>
          <a:p>
            <a:fld id="{DB4590FE-0D4C-4FC6-B282-DBDBC2D91516}" type="slidenum">
              <a:rPr lang="en-US" smtClean="0"/>
              <a:t>8</a:t>
            </a:fld>
            <a:endParaRPr lang="en-US"/>
          </a:p>
        </p:txBody>
      </p:sp>
    </p:spTree>
    <p:extLst>
      <p:ext uri="{BB962C8B-B14F-4D97-AF65-F5344CB8AC3E}">
        <p14:creationId xmlns:p14="http://schemas.microsoft.com/office/powerpoint/2010/main" val="12465883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latin typeface="Amasis MT Pro" panose="02040504050005020304" pitchFamily="18" charset="0"/>
              </a:rPr>
              <a:t>There was now Solomon as </a:t>
            </a:r>
            <a:r>
              <a:rPr lang="en-US" sz="1200" b="1" dirty="0">
                <a:solidFill>
                  <a:srgbClr val="FF0000"/>
                </a:solidFill>
                <a:latin typeface="Amasis MT Pro" panose="02040504050005020304" pitchFamily="18" charset="0"/>
              </a:rPr>
              <a:t>KING</a:t>
            </a:r>
            <a:r>
              <a:rPr lang="en-US" sz="1200" dirty="0">
                <a:solidFill>
                  <a:schemeClr val="bg1"/>
                </a:solidFill>
                <a:latin typeface="Amasis MT Pro" panose="02040504050005020304" pitchFamily="18" charset="0"/>
              </a:rPr>
              <a:t> and Zadok as </a:t>
            </a:r>
            <a:r>
              <a:rPr lang="en-US" sz="1200" b="1" dirty="0">
                <a:solidFill>
                  <a:srgbClr val="00B0F0"/>
                </a:solidFill>
                <a:latin typeface="Amasis MT Pro" panose="02040504050005020304" pitchFamily="18" charset="0"/>
              </a:rPr>
              <a:t>PRIEST</a:t>
            </a:r>
            <a:r>
              <a:rPr lang="en-US" sz="1200" dirty="0">
                <a:solidFill>
                  <a:schemeClr val="bg1"/>
                </a:solidFill>
                <a:latin typeface="Amasis MT Pro" panose="02040504050005020304" pitchFamily="18" charset="0"/>
              </a:rPr>
              <a:t> — </a:t>
            </a:r>
            <a:r>
              <a:rPr lang="en-US" sz="1200" b="1" i="1" dirty="0">
                <a:solidFill>
                  <a:srgbClr val="CC99FF"/>
                </a:solidFill>
                <a:latin typeface="Amasis MT Pro" panose="02040504050005020304" pitchFamily="18" charset="0"/>
              </a:rPr>
              <a:t>both men types of Christ, the king-priest. </a:t>
            </a:r>
          </a:p>
          <a:p>
            <a:r>
              <a:rPr lang="en-US" sz="1200" dirty="0">
                <a:solidFill>
                  <a:srgbClr val="FFFF00"/>
                </a:solidFill>
                <a:latin typeface="Amasis MT Pro" panose="02040504050005020304" pitchFamily="18" charset="0"/>
              </a:rPr>
              <a:t>"For thus saith Yahweh; David shall never want a man to sit upon the throne of the house of Israel; neither shall the priests the Levites want a man before me to offer burnt offerings, and to kindle meal offerings and to do sacrifice continually" </a:t>
            </a:r>
            <a:r>
              <a:rPr lang="en-US" sz="1200" dirty="0">
                <a:solidFill>
                  <a:schemeClr val="bg1"/>
                </a:solidFill>
                <a:latin typeface="Amasis MT Pro" panose="02040504050005020304" pitchFamily="18" charset="0"/>
              </a:rPr>
              <a:t>(Jer. 33:17-18). </a:t>
            </a:r>
          </a:p>
          <a:p>
            <a:r>
              <a:rPr lang="en-US" sz="1200" b="1" u="sng" dirty="0" err="1">
                <a:solidFill>
                  <a:srgbClr val="FF0000"/>
                </a:solidFill>
                <a:latin typeface="Amasis MT Pro" panose="02040504050005020304" pitchFamily="18" charset="0"/>
              </a:rPr>
              <a:t>Abiathar</a:t>
            </a:r>
            <a:r>
              <a:rPr lang="en-US" sz="1200" dirty="0">
                <a:solidFill>
                  <a:schemeClr val="bg1"/>
                </a:solidFill>
                <a:latin typeface="Amasis MT Pro" panose="02040504050005020304" pitchFamily="18" charset="0"/>
              </a:rPr>
              <a:t> was the </a:t>
            </a:r>
            <a:r>
              <a:rPr lang="en-US" sz="1200" b="1" dirty="0">
                <a:solidFill>
                  <a:srgbClr val="FF0000"/>
                </a:solidFill>
                <a:latin typeface="Amasis MT Pro" panose="02040504050005020304" pitchFamily="18" charset="0"/>
              </a:rPr>
              <a:t>11th</a:t>
            </a:r>
            <a:r>
              <a:rPr lang="en-US" sz="1200" dirty="0">
                <a:solidFill>
                  <a:schemeClr val="bg1"/>
                </a:solidFill>
                <a:latin typeface="Amasis MT Pro" panose="02040504050005020304" pitchFamily="18" charset="0"/>
              </a:rPr>
              <a:t> priest from Aaron (his name means father of abundance) and </a:t>
            </a:r>
            <a:r>
              <a:rPr lang="en-US" sz="1200" b="1" u="sng" dirty="0">
                <a:solidFill>
                  <a:srgbClr val="00B0F0"/>
                </a:solidFill>
                <a:latin typeface="Amasis MT Pro" panose="02040504050005020304" pitchFamily="18" charset="0"/>
              </a:rPr>
              <a:t>Zadok</a:t>
            </a:r>
            <a:r>
              <a:rPr lang="en-US" sz="1200" dirty="0">
                <a:solidFill>
                  <a:schemeClr val="bg1"/>
                </a:solidFill>
                <a:latin typeface="Amasis MT Pro" panose="02040504050005020304" pitchFamily="18" charset="0"/>
              </a:rPr>
              <a:t> the </a:t>
            </a:r>
            <a:r>
              <a:rPr lang="en-US" sz="1200" b="1" dirty="0">
                <a:solidFill>
                  <a:srgbClr val="00B0F0"/>
                </a:solidFill>
                <a:latin typeface="Amasis MT Pro" panose="02040504050005020304" pitchFamily="18" charset="0"/>
              </a:rPr>
              <a:t>12th</a:t>
            </a:r>
            <a:r>
              <a:rPr lang="en-US" sz="1200" dirty="0">
                <a:solidFill>
                  <a:schemeClr val="bg1"/>
                </a:solidFill>
                <a:latin typeface="Amasis MT Pro" panose="02040504050005020304" pitchFamily="18" charset="0"/>
              </a:rPr>
              <a:t> from Aaron (Zadok = righteous or just one, and is typical of Christ, "</a:t>
            </a:r>
            <a:r>
              <a:rPr lang="en-US" sz="1200" b="1" u="sng" dirty="0">
                <a:solidFill>
                  <a:srgbClr val="00FFFF"/>
                </a:solidFill>
                <a:latin typeface="Amasis MT Pro" panose="02040504050005020304" pitchFamily="18" charset="0"/>
              </a:rPr>
              <a:t>the Just One</a:t>
            </a:r>
            <a:r>
              <a:rPr lang="en-US" sz="1200" dirty="0">
                <a:solidFill>
                  <a:schemeClr val="bg1"/>
                </a:solidFill>
                <a:latin typeface="Amasis MT Pro" panose="02040504050005020304" pitchFamily="18" charset="0"/>
              </a:rPr>
              <a:t>" (Acts 3:14; 7:52).</a:t>
            </a:r>
          </a:p>
          <a:p>
            <a:r>
              <a:rPr lang="en-US" sz="1200" dirty="0">
                <a:solidFill>
                  <a:schemeClr val="bg1"/>
                </a:solidFill>
                <a:latin typeface="Amasis MT Pro" panose="02040504050005020304" pitchFamily="18" charset="0"/>
              </a:rPr>
              <a:t>It is now the prophet Ezekiel who continues the story for us in Chapter 40:45-46. </a:t>
            </a:r>
          </a:p>
          <a:p>
            <a:r>
              <a:rPr lang="en-US" sz="1200" dirty="0">
                <a:solidFill>
                  <a:schemeClr val="bg1"/>
                </a:solidFill>
                <a:latin typeface="Amasis MT Pro" panose="02040504050005020304" pitchFamily="18" charset="0"/>
              </a:rPr>
              <a:t>Here, two orders of priest are mentioned in the temple of the age to come. </a:t>
            </a:r>
          </a:p>
          <a:p>
            <a:r>
              <a:rPr lang="en-US" sz="1200" dirty="0">
                <a:solidFill>
                  <a:schemeClr val="bg1"/>
                </a:solidFill>
                <a:latin typeface="Amasis MT Pro" panose="02040504050005020304" pitchFamily="18" charset="0"/>
              </a:rPr>
              <a:t>There are those who have "charge of the house" (v. 45) similar to the Levites in the Mosaic service, and those who have "charge of the altar; these are the sons of Zadok" (v. 46).</a:t>
            </a:r>
          </a:p>
          <a:p>
            <a:r>
              <a:rPr lang="en-US" sz="1200" dirty="0">
                <a:solidFill>
                  <a:schemeClr val="bg1"/>
                </a:solidFill>
                <a:latin typeface="Amasis MT Pro" panose="02040504050005020304" pitchFamily="18" charset="0"/>
              </a:rPr>
              <a:t>Now "We have an altar whereof they have no right to eat that serve the tabernacle" (Heb. 13:10). The sons of Zadok represent then those who are "Israelites indeed,"</a:t>
            </a:r>
          </a:p>
          <a:p>
            <a:endParaRPr lang="en-US" dirty="0"/>
          </a:p>
        </p:txBody>
      </p:sp>
      <p:sp>
        <p:nvSpPr>
          <p:cNvPr id="4" name="Slide Number Placeholder 3"/>
          <p:cNvSpPr>
            <a:spLocks noGrp="1"/>
          </p:cNvSpPr>
          <p:nvPr>
            <p:ph type="sldNum" sz="quarter" idx="5"/>
          </p:nvPr>
        </p:nvSpPr>
        <p:spPr/>
        <p:txBody>
          <a:bodyPr/>
          <a:lstStyle/>
          <a:p>
            <a:fld id="{DB4590FE-0D4C-4FC6-B282-DBDBC2D91516}" type="slidenum">
              <a:rPr lang="en-US" smtClean="0"/>
              <a:t>9</a:t>
            </a:fld>
            <a:endParaRPr lang="en-US"/>
          </a:p>
        </p:txBody>
      </p:sp>
    </p:spTree>
    <p:extLst>
      <p:ext uri="{BB962C8B-B14F-4D97-AF65-F5344CB8AC3E}">
        <p14:creationId xmlns:p14="http://schemas.microsoft.com/office/powerpoint/2010/main" val="4004349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4590FE-0D4C-4FC6-B282-DBDBC2D915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6808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latin typeface="Amasis MT Pro" panose="02040504050005020304" pitchFamily="18" charset="0"/>
              </a:rPr>
              <a:t>Each year as the time for the </a:t>
            </a:r>
            <a:r>
              <a:rPr lang="en-US" b="1" u="sng" dirty="0">
                <a:solidFill>
                  <a:srgbClr val="FFFF00"/>
                </a:solidFill>
                <a:latin typeface="Amasis MT Pro" panose="02040504050005020304" pitchFamily="18" charset="0"/>
              </a:rPr>
              <a:t>Day of Atonement </a:t>
            </a:r>
            <a:r>
              <a:rPr lang="en-US" dirty="0">
                <a:solidFill>
                  <a:schemeClr val="bg1"/>
                </a:solidFill>
                <a:latin typeface="Amasis MT Pro" panose="02040504050005020304" pitchFamily="18" charset="0"/>
              </a:rPr>
              <a:t>drew near one would be constrained to ask, "Why another Day of Atonement? What was wrong with the day last year?"</a:t>
            </a:r>
          </a:p>
          <a:p>
            <a:r>
              <a:rPr lang="en-US" b="1" dirty="0">
                <a:solidFill>
                  <a:srgbClr val="FF0000"/>
                </a:solidFill>
                <a:effectLst>
                  <a:outerShdw blurRad="38100" dist="38100" dir="2700000" algn="tl">
                    <a:srgbClr val="000000">
                      <a:alpha val="43137"/>
                    </a:srgbClr>
                  </a:outerShdw>
                </a:effectLst>
                <a:latin typeface="Amasis MT Pro" panose="02040504050005020304" pitchFamily="18" charset="0"/>
              </a:rPr>
              <a:t>In the first place perfection was not possible by the Levitical priesthood</a:t>
            </a:r>
          </a:p>
          <a:p>
            <a:pPr lvl="1"/>
            <a:r>
              <a:rPr lang="en-US" dirty="0">
                <a:solidFill>
                  <a:schemeClr val="bg1"/>
                </a:solidFill>
                <a:latin typeface="Amasis MT Pro" panose="02040504050005020304" pitchFamily="18" charset="0"/>
              </a:rPr>
              <a:t>"for the law made nothing perfect" (Heb. 7:11,18), </a:t>
            </a:r>
          </a:p>
          <a:p>
            <a:pPr lvl="1"/>
            <a:r>
              <a:rPr lang="en-US" dirty="0">
                <a:solidFill>
                  <a:schemeClr val="bg1"/>
                </a:solidFill>
                <a:latin typeface="Amasis MT Pro" panose="02040504050005020304" pitchFamily="18" charset="0"/>
              </a:rPr>
              <a:t>and in the second, "it is not possible that the blood of bulls and of goats should take away sins" (Heb. 10:4), but in them "is a remembrance again made of sins every year" (v. 3). </a:t>
            </a:r>
          </a:p>
          <a:p>
            <a:endParaRPr lang="en-US" dirty="0">
              <a:solidFill>
                <a:schemeClr val="bg1"/>
              </a:solidFill>
              <a:latin typeface="Amasis MT Pro" panose="02040504050005020304" pitchFamily="18" charset="0"/>
            </a:endParaRPr>
          </a:p>
          <a:p>
            <a:r>
              <a:rPr lang="en-US" dirty="0">
                <a:solidFill>
                  <a:schemeClr val="bg1"/>
                </a:solidFill>
                <a:latin typeface="Amasis MT Pro" panose="02040504050005020304" pitchFamily="18" charset="0"/>
              </a:rPr>
              <a:t>The animals, though physically without blemish, were not morally perfect. </a:t>
            </a:r>
          </a:p>
          <a:p>
            <a:r>
              <a:rPr lang="en-US" dirty="0">
                <a:solidFill>
                  <a:schemeClr val="bg1"/>
                </a:solidFill>
                <a:latin typeface="Amasis MT Pro" panose="02040504050005020304" pitchFamily="18" charset="0"/>
              </a:rPr>
              <a:t>They were symbols only, lacking the essential identification with sinful flesh which could only be provided in a human sacrifice. </a:t>
            </a:r>
          </a:p>
          <a:p>
            <a:r>
              <a:rPr lang="en-US" dirty="0">
                <a:solidFill>
                  <a:schemeClr val="bg1"/>
                </a:solidFill>
                <a:latin typeface="Amasis MT Pro" panose="02040504050005020304" pitchFamily="18" charset="0"/>
              </a:rPr>
              <a:t>God cannot be fobbed off with an artificial substitute.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4590FE-0D4C-4FC6-B282-DBDBC2D915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2165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solidFill>
                  <a:srgbClr val="FF0000"/>
                </a:solidFill>
                <a:latin typeface="Amasis MT Pro" panose="02040504050005020304" pitchFamily="18" charset="0"/>
              </a:rPr>
              <a:t>VS 1 - </a:t>
            </a:r>
            <a:r>
              <a:rPr lang="en-US" sz="1800" dirty="0">
                <a:solidFill>
                  <a:schemeClr val="bg1"/>
                </a:solidFill>
                <a:latin typeface="Amasis MT Pro" panose="02040504050005020304" pitchFamily="18" charset="0"/>
              </a:rPr>
              <a:t>Christ at Yahweh's right hand till his enemies of Jew and Gentile are crushed.</a:t>
            </a:r>
          </a:p>
          <a:p>
            <a:r>
              <a:rPr lang="en-US" sz="1800" b="1" dirty="0">
                <a:solidFill>
                  <a:srgbClr val="FF0000"/>
                </a:solidFill>
                <a:latin typeface="Amasis MT Pro" panose="02040504050005020304" pitchFamily="18" charset="0"/>
              </a:rPr>
              <a:t>VS 2 - </a:t>
            </a:r>
            <a:r>
              <a:rPr lang="en-US" sz="1800" b="1" dirty="0">
                <a:solidFill>
                  <a:srgbClr val="00FFFF"/>
                </a:solidFill>
                <a:latin typeface="Amasis MT Pro" panose="02040504050005020304" pitchFamily="18" charset="0"/>
              </a:rPr>
              <a:t>"Rod" </a:t>
            </a:r>
            <a:r>
              <a:rPr lang="en-US" sz="1800" dirty="0">
                <a:solidFill>
                  <a:schemeClr val="bg1"/>
                </a:solidFill>
                <a:latin typeface="Amasis MT Pro" panose="02040504050005020304" pitchFamily="18" charset="0"/>
              </a:rPr>
              <a:t>— the "Branch" extended from midst of Israel "thine enemies". Here is both royal </a:t>
            </a:r>
            <a:r>
              <a:rPr lang="en-US" sz="1800" dirty="0" err="1">
                <a:solidFill>
                  <a:schemeClr val="bg1"/>
                </a:solidFill>
                <a:latin typeface="Amasis MT Pro" panose="02040504050005020304" pitchFamily="18" charset="0"/>
              </a:rPr>
              <a:t>sceptre</a:t>
            </a:r>
            <a:r>
              <a:rPr lang="en-US" sz="1800" dirty="0">
                <a:solidFill>
                  <a:schemeClr val="bg1"/>
                </a:solidFill>
                <a:latin typeface="Amasis MT Pro" panose="02040504050005020304" pitchFamily="18" charset="0"/>
              </a:rPr>
              <a:t> and Aaron's rod that budded representing God's selection of king and priest.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FF0000"/>
                </a:solidFill>
                <a:latin typeface="Amasis MT Pro" panose="02040504050005020304" pitchFamily="18" charset="0"/>
              </a:rPr>
              <a:t>VS 3 - </a:t>
            </a:r>
            <a:r>
              <a:rPr lang="en-US" sz="1800" b="1" dirty="0">
                <a:solidFill>
                  <a:srgbClr val="FFC000"/>
                </a:solidFill>
                <a:latin typeface="Amasis MT Pro" panose="02040504050005020304" pitchFamily="18" charset="0"/>
              </a:rPr>
              <a:t>"Thy people" </a:t>
            </a:r>
            <a:r>
              <a:rPr lang="en-US" sz="1800" dirty="0">
                <a:solidFill>
                  <a:schemeClr val="bg1"/>
                </a:solidFill>
                <a:latin typeface="Amasis MT Pro" panose="02040504050005020304" pitchFamily="18" charset="0"/>
              </a:rPr>
              <a:t>— the saints shall be freewill offerings (Judges 5:2,9-</a:t>
            </a:r>
            <a:r>
              <a:rPr lang="en-US" sz="1400" b="0" i="0" u="none" strike="noStrike" baseline="0" dirty="0">
                <a:solidFill>
                  <a:srgbClr val="218282"/>
                </a:solidFill>
                <a:latin typeface="Verdana" panose="020B0604030504040204" pitchFamily="34" charset="0"/>
              </a:rPr>
              <a:t>Jdg 5:2</a:t>
            </a:r>
            <a:r>
              <a:rPr lang="en-US" sz="1400" b="0" i="0" u="none" strike="noStrike" baseline="0" dirty="0">
                <a:solidFill>
                  <a:srgbClr val="292F33"/>
                </a:solidFill>
                <a:latin typeface="Verdana" panose="020B0604030504040204" pitchFamily="34" charset="0"/>
              </a:rPr>
              <a:t>  Praise ye the LORD for the avenging of Israel, when the people willingly offered themselves.” v9-</a:t>
            </a:r>
            <a:r>
              <a:rPr lang="en-US" sz="1400" b="0" i="0" u="none" strike="noStrike" baseline="0" dirty="0">
                <a:solidFill>
                  <a:srgbClr val="66FF66"/>
                </a:solidFill>
                <a:latin typeface="Verdana" panose="020B0604030504040204" pitchFamily="34" charset="0"/>
              </a:rPr>
              <a:t> “My heart </a:t>
            </a:r>
            <a:r>
              <a:rPr lang="en-US" sz="1400" b="0" i="1" u="none" strike="noStrike" baseline="0" dirty="0">
                <a:solidFill>
                  <a:srgbClr val="66FF66"/>
                </a:solidFill>
                <a:latin typeface="Verdana" panose="020B0604030504040204" pitchFamily="34" charset="0"/>
              </a:rPr>
              <a:t>is</a:t>
            </a:r>
            <a:r>
              <a:rPr lang="en-US" sz="1400" b="0" i="0" u="none" strike="noStrike" baseline="0" dirty="0">
                <a:solidFill>
                  <a:srgbClr val="66FF66"/>
                </a:solidFill>
                <a:latin typeface="Verdana" panose="020B0604030504040204" pitchFamily="34" charset="0"/>
              </a:rPr>
              <a:t> toward the governors of Israel, that offered themselves willingly among the people. Bless ye the LORD.”</a:t>
            </a:r>
            <a:r>
              <a:rPr lang="en-US" sz="1800" dirty="0">
                <a:solidFill>
                  <a:schemeClr val="bg1"/>
                </a:solidFill>
                <a:latin typeface="Amasis MT Pro" panose="02040504050005020304" pitchFamily="18" charset="0"/>
              </a:rPr>
              <a:t>). Freewill offerings were to be unblemished but if anything was lacking it was still acceptable (Lev. 22:17-23). Though we are not perfect, our offerings are acceptable if freely made and unblemished.</a:t>
            </a:r>
          </a:p>
          <a:p>
            <a:r>
              <a:rPr lang="en-US" sz="1800" b="1" dirty="0">
                <a:solidFill>
                  <a:srgbClr val="FF6699"/>
                </a:solidFill>
                <a:latin typeface="Amasis MT Pro" panose="02040504050005020304" pitchFamily="18" charset="0"/>
              </a:rPr>
              <a:t>"Beauties of holiness" </a:t>
            </a:r>
            <a:r>
              <a:rPr lang="en-US" sz="1800" dirty="0">
                <a:solidFill>
                  <a:schemeClr val="bg1"/>
                </a:solidFill>
                <a:latin typeface="Amasis MT Pro" panose="02040504050005020304" pitchFamily="18" charset="0"/>
              </a:rPr>
              <a:t>— "in holy attire" (</a:t>
            </a:r>
            <a:r>
              <a:rPr lang="en-US" sz="1800" dirty="0" err="1">
                <a:solidFill>
                  <a:schemeClr val="bg1"/>
                </a:solidFill>
                <a:latin typeface="Amasis MT Pro" panose="02040504050005020304" pitchFamily="18" charset="0"/>
              </a:rPr>
              <a:t>Perowne</a:t>
            </a:r>
            <a:r>
              <a:rPr lang="en-US" sz="1800" dirty="0">
                <a:solidFill>
                  <a:schemeClr val="bg1"/>
                </a:solidFill>
                <a:latin typeface="Amasis MT Pro" panose="02040504050005020304" pitchFamily="18" charset="0"/>
              </a:rPr>
              <a:t>) as priests.</a:t>
            </a:r>
          </a:p>
          <a:p>
            <a:r>
              <a:rPr lang="en-US" sz="1800" b="1" dirty="0">
                <a:solidFill>
                  <a:srgbClr val="CC99FF"/>
                </a:solidFill>
                <a:latin typeface="Amasis MT Pro" panose="02040504050005020304" pitchFamily="18" charset="0"/>
              </a:rPr>
              <a:t>"Womb of the morning" </a:t>
            </a:r>
            <a:r>
              <a:rPr lang="en-US" sz="1800" dirty="0">
                <a:solidFill>
                  <a:schemeClr val="bg1"/>
                </a:solidFill>
                <a:latin typeface="Amasis MT Pro" panose="02040504050005020304" pitchFamily="18" charset="0"/>
              </a:rPr>
              <a:t>— </a:t>
            </a:r>
            <a:r>
              <a:rPr lang="en-US" sz="1800" dirty="0">
                <a:solidFill>
                  <a:srgbClr val="66FF66"/>
                </a:solidFill>
                <a:latin typeface="Amasis MT Pro" panose="02040504050005020304" pitchFamily="18" charset="0"/>
              </a:rPr>
              <a:t>saints at resurrection are Yahweh's </a:t>
            </a:r>
            <a:r>
              <a:rPr lang="en-US" sz="1800" dirty="0" err="1">
                <a:solidFill>
                  <a:srgbClr val="66FF66"/>
                </a:solidFill>
                <a:latin typeface="Amasis MT Pro" panose="02040504050005020304" pitchFamily="18" charset="0"/>
              </a:rPr>
              <a:t>firstboms</a:t>
            </a:r>
            <a:r>
              <a:rPr lang="en-US" sz="1800" dirty="0">
                <a:solidFill>
                  <a:srgbClr val="66FF66"/>
                </a:solidFill>
                <a:latin typeface="Amasis MT Pro" panose="02040504050005020304" pitchFamily="18" charset="0"/>
              </a:rPr>
              <a:t> set into the priesthood at the morning of Israel's new millennial day.</a:t>
            </a:r>
          </a:p>
          <a:p>
            <a:r>
              <a:rPr lang="en-US" sz="1800" b="1" dirty="0">
                <a:solidFill>
                  <a:srgbClr val="66FF66"/>
                </a:solidFill>
                <a:latin typeface="Amasis MT Pro" panose="02040504050005020304" pitchFamily="18" charset="0"/>
              </a:rPr>
              <a:t>"Dew" </a:t>
            </a:r>
            <a:r>
              <a:rPr lang="en-US" sz="1800" dirty="0">
                <a:solidFill>
                  <a:schemeClr val="bg1"/>
                </a:solidFill>
                <a:latin typeface="Amasis MT Pro" panose="02040504050005020304" pitchFamily="18" charset="0"/>
              </a:rPr>
              <a:t>— </a:t>
            </a:r>
            <a:r>
              <a:rPr lang="en-US" sz="1800" b="1" dirty="0">
                <a:solidFill>
                  <a:srgbClr val="FFFF00"/>
                </a:solidFill>
                <a:latin typeface="Amasis MT Pro" panose="02040504050005020304" pitchFamily="18" charset="0"/>
              </a:rPr>
              <a:t>a beautiful symbol of resurrection at the sun's rising</a:t>
            </a:r>
            <a:r>
              <a:rPr lang="en-US" sz="1800" dirty="0">
                <a:solidFill>
                  <a:schemeClr val="bg1"/>
                </a:solidFill>
                <a:latin typeface="Amasis MT Pro" panose="02040504050005020304" pitchFamily="18" charset="0"/>
              </a:rPr>
              <a:t> (Isa. 26:19) when the hidden manna (Rev. 2:17) is revealed.</a:t>
            </a:r>
          </a:p>
          <a:p>
            <a:r>
              <a:rPr lang="en-US" sz="1800" b="1" dirty="0">
                <a:solidFill>
                  <a:srgbClr val="FF0000"/>
                </a:solidFill>
                <a:latin typeface="Amasis MT Pro" panose="02040504050005020304" pitchFamily="18" charset="0"/>
              </a:rPr>
              <a:t>"Youth" </a:t>
            </a:r>
            <a:r>
              <a:rPr lang="en-US" sz="1800" dirty="0">
                <a:solidFill>
                  <a:schemeClr val="bg1"/>
                </a:solidFill>
                <a:latin typeface="Amasis MT Pro" panose="02040504050005020304" pitchFamily="18" charset="0"/>
              </a:rPr>
              <a:t>— lit. "</a:t>
            </a:r>
            <a:r>
              <a:rPr lang="en-US" sz="1800" b="1" dirty="0">
                <a:solidFill>
                  <a:srgbClr val="66FF66"/>
                </a:solidFill>
                <a:latin typeface="Amasis MT Pro" panose="02040504050005020304" pitchFamily="18" charset="0"/>
              </a:rPr>
              <a:t>young man</a:t>
            </a:r>
            <a:r>
              <a:rPr lang="en-US" sz="1800" dirty="0">
                <a:solidFill>
                  <a:schemeClr val="bg1"/>
                </a:solidFill>
                <a:latin typeface="Amasis MT Pro" panose="02040504050005020304" pitchFamily="18" charset="0"/>
              </a:rPr>
              <a:t>," being forever in full prime of life in immortality.</a:t>
            </a:r>
          </a:p>
        </p:txBody>
      </p:sp>
      <p:sp>
        <p:nvSpPr>
          <p:cNvPr id="4" name="Slide Number Placeholder 3"/>
          <p:cNvSpPr>
            <a:spLocks noGrp="1"/>
          </p:cNvSpPr>
          <p:nvPr>
            <p:ph type="sldNum" sz="quarter" idx="5"/>
          </p:nvPr>
        </p:nvSpPr>
        <p:spPr/>
        <p:txBody>
          <a:bodyPr/>
          <a:lstStyle/>
          <a:p>
            <a:fld id="{DB4590FE-0D4C-4FC6-B282-DBDBC2D91516}" type="slidenum">
              <a:rPr lang="en-US" smtClean="0"/>
              <a:t>33</a:t>
            </a:fld>
            <a:endParaRPr lang="en-US"/>
          </a:p>
        </p:txBody>
      </p:sp>
    </p:spTree>
    <p:extLst>
      <p:ext uri="{BB962C8B-B14F-4D97-AF65-F5344CB8AC3E}">
        <p14:creationId xmlns:p14="http://schemas.microsoft.com/office/powerpoint/2010/main" val="10342462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4590FE-0D4C-4FC6-B282-DBDBC2D91516}" type="slidenum">
              <a:rPr lang="en-US" smtClean="0"/>
              <a:t>34</a:t>
            </a:fld>
            <a:endParaRPr lang="en-US"/>
          </a:p>
        </p:txBody>
      </p:sp>
    </p:spTree>
    <p:extLst>
      <p:ext uri="{BB962C8B-B14F-4D97-AF65-F5344CB8AC3E}">
        <p14:creationId xmlns:p14="http://schemas.microsoft.com/office/powerpoint/2010/main" val="36648368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4590FE-0D4C-4FC6-B282-DBDBC2D91516}" type="slidenum">
              <a:rPr lang="en-US" smtClean="0"/>
              <a:t>48</a:t>
            </a:fld>
            <a:endParaRPr lang="en-US"/>
          </a:p>
        </p:txBody>
      </p:sp>
    </p:spTree>
    <p:extLst>
      <p:ext uri="{BB962C8B-B14F-4D97-AF65-F5344CB8AC3E}">
        <p14:creationId xmlns:p14="http://schemas.microsoft.com/office/powerpoint/2010/main" val="42453878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latin typeface="Amasis MT Pro" panose="02040504050005020304" pitchFamily="18" charset="0"/>
              </a:rPr>
              <a:t>Now David, too, had in type, enacted the part of a priest though he was not of Levi but of Judah, "of which tribe Moses </a:t>
            </a:r>
            <a:r>
              <a:rPr lang="en-US" dirty="0" err="1">
                <a:solidFill>
                  <a:schemeClr val="bg1"/>
                </a:solidFill>
                <a:latin typeface="Amasis MT Pro" panose="02040504050005020304" pitchFamily="18" charset="0"/>
              </a:rPr>
              <a:t>spake</a:t>
            </a:r>
            <a:r>
              <a:rPr lang="en-US" dirty="0">
                <a:solidFill>
                  <a:schemeClr val="bg1"/>
                </a:solidFill>
                <a:latin typeface="Amasis MT Pro" panose="02040504050005020304" pitchFamily="18" charset="0"/>
              </a:rPr>
              <a:t> nothing concerning priesthood" (</a:t>
            </a:r>
            <a:r>
              <a:rPr lang="en-US" b="1" dirty="0">
                <a:solidFill>
                  <a:schemeClr val="bg1"/>
                </a:solidFill>
                <a:latin typeface="Amasis MT Pro" panose="02040504050005020304" pitchFamily="18" charset="0"/>
              </a:rPr>
              <a:t>Heb. 7:14</a:t>
            </a:r>
            <a:r>
              <a:rPr lang="en-US" dirty="0">
                <a:solidFill>
                  <a:schemeClr val="bg1"/>
                </a:solidFill>
                <a:latin typeface="Amasis MT Pro" panose="02040504050005020304" pitchFamily="18" charset="0"/>
              </a:rPr>
              <a:t>).</a:t>
            </a:r>
          </a:p>
          <a:p>
            <a:pPr marL="0" indent="0">
              <a:buNone/>
            </a:pPr>
            <a:r>
              <a:rPr lang="en-US" dirty="0">
                <a:solidFill>
                  <a:schemeClr val="bg1"/>
                </a:solidFill>
                <a:latin typeface="Amasis MT Pro" panose="02040504050005020304" pitchFamily="18" charset="0"/>
              </a:rPr>
              <a:t> </a:t>
            </a:r>
          </a:p>
          <a:p>
            <a:r>
              <a:rPr lang="en-US" dirty="0">
                <a:solidFill>
                  <a:schemeClr val="bg1"/>
                </a:solidFill>
                <a:latin typeface="Amasis MT Pro" panose="02040504050005020304" pitchFamily="18" charset="0"/>
              </a:rPr>
              <a:t>The record is in </a:t>
            </a:r>
            <a:r>
              <a:rPr lang="en-US" b="1" dirty="0">
                <a:solidFill>
                  <a:schemeClr val="bg1"/>
                </a:solidFill>
                <a:latin typeface="Amasis MT Pro" panose="02040504050005020304" pitchFamily="18" charset="0"/>
              </a:rPr>
              <a:t>2 Sam. 6 </a:t>
            </a:r>
            <a:r>
              <a:rPr lang="en-US" dirty="0">
                <a:solidFill>
                  <a:schemeClr val="bg1"/>
                </a:solidFill>
                <a:latin typeface="Amasis MT Pro" panose="02040504050005020304" pitchFamily="18" charset="0"/>
              </a:rPr>
              <a:t>when the ark was brought to Zion. v. </a:t>
            </a:r>
            <a:r>
              <a:rPr lang="en-US" b="1" dirty="0">
                <a:solidFill>
                  <a:schemeClr val="bg1"/>
                </a:solidFill>
                <a:latin typeface="Amasis MT Pro" panose="02040504050005020304" pitchFamily="18" charset="0"/>
              </a:rPr>
              <a:t>14</a:t>
            </a:r>
            <a:r>
              <a:rPr lang="en-US" dirty="0">
                <a:solidFill>
                  <a:schemeClr val="bg1"/>
                </a:solidFill>
                <a:latin typeface="Amasis MT Pro" panose="02040504050005020304" pitchFamily="18" charset="0"/>
              </a:rPr>
              <a:t> says, </a:t>
            </a:r>
            <a:r>
              <a:rPr lang="en-US" b="1" dirty="0">
                <a:solidFill>
                  <a:srgbClr val="00FFFF"/>
                </a:solidFill>
                <a:latin typeface="Amasis MT Pro" panose="02040504050005020304" pitchFamily="18" charset="0"/>
              </a:rPr>
              <a:t>"David was girded with a linen ephod", </a:t>
            </a:r>
            <a:r>
              <a:rPr lang="en-US" dirty="0">
                <a:solidFill>
                  <a:schemeClr val="bg1"/>
                </a:solidFill>
                <a:latin typeface="Amasis MT Pro" panose="02040504050005020304" pitchFamily="18" charset="0"/>
              </a:rPr>
              <a:t>that is wearing the robe of a priest. </a:t>
            </a:r>
          </a:p>
          <a:p>
            <a:r>
              <a:rPr lang="en-US" dirty="0">
                <a:solidFill>
                  <a:schemeClr val="bg1"/>
                </a:solidFill>
                <a:latin typeface="Amasis MT Pro" panose="02040504050005020304" pitchFamily="18" charset="0"/>
              </a:rPr>
              <a:t>(Note: this would not be the garments for glory and for beauty of the high priest, but the white robe of Heb. "bad“ linen as was worn on the Day of Atonement). </a:t>
            </a:r>
          </a:p>
          <a:p>
            <a:endParaRPr lang="en-US" dirty="0"/>
          </a:p>
        </p:txBody>
      </p:sp>
      <p:sp>
        <p:nvSpPr>
          <p:cNvPr id="4" name="Slide Number Placeholder 3"/>
          <p:cNvSpPr>
            <a:spLocks noGrp="1"/>
          </p:cNvSpPr>
          <p:nvPr>
            <p:ph type="sldNum" sz="quarter" idx="5"/>
          </p:nvPr>
        </p:nvSpPr>
        <p:spPr/>
        <p:txBody>
          <a:bodyPr/>
          <a:lstStyle/>
          <a:p>
            <a:fld id="{DB4590FE-0D4C-4FC6-B282-DBDBC2D91516}" type="slidenum">
              <a:rPr lang="en-US" smtClean="0"/>
              <a:t>54</a:t>
            </a:fld>
            <a:endParaRPr lang="en-US"/>
          </a:p>
        </p:txBody>
      </p:sp>
    </p:spTree>
    <p:extLst>
      <p:ext uri="{BB962C8B-B14F-4D97-AF65-F5344CB8AC3E}">
        <p14:creationId xmlns:p14="http://schemas.microsoft.com/office/powerpoint/2010/main" val="782199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42098-B476-6380-2F7F-D3724DCEFA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709153-DE03-E24C-4271-FD6510E441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F53402-A147-F37F-E55C-110CBAA166CF}"/>
              </a:ext>
            </a:extLst>
          </p:cNvPr>
          <p:cNvSpPr>
            <a:spLocks noGrp="1"/>
          </p:cNvSpPr>
          <p:nvPr>
            <p:ph type="dt" sz="half" idx="10"/>
          </p:nvPr>
        </p:nvSpPr>
        <p:spPr/>
        <p:txBody>
          <a:bodyPr/>
          <a:lstStyle/>
          <a:p>
            <a:fld id="{BD065F0D-2668-4D38-82F1-12BFD115E030}" type="datetime1">
              <a:rPr lang="en-US" smtClean="0"/>
              <a:t>8/2/2024</a:t>
            </a:fld>
            <a:endParaRPr lang="en-US"/>
          </a:p>
        </p:txBody>
      </p:sp>
      <p:sp>
        <p:nvSpPr>
          <p:cNvPr id="5" name="Footer Placeholder 4">
            <a:extLst>
              <a:ext uri="{FF2B5EF4-FFF2-40B4-BE49-F238E27FC236}">
                <a16:creationId xmlns:a16="http://schemas.microsoft.com/office/drawing/2014/main" id="{115E60C0-8A67-7909-7B7B-D46DC0EB61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025601-00EE-CFF5-6F2F-7075EBFB4E63}"/>
              </a:ext>
            </a:extLst>
          </p:cNvPr>
          <p:cNvSpPr>
            <a:spLocks noGrp="1"/>
          </p:cNvSpPr>
          <p:nvPr>
            <p:ph type="sldNum" sz="quarter" idx="12"/>
          </p:nvPr>
        </p:nvSpPr>
        <p:spPr/>
        <p:txBody>
          <a:bodyPr/>
          <a:lstStyle/>
          <a:p>
            <a:fld id="{FAA42558-2219-4E68-B547-1362B2189540}" type="slidenum">
              <a:rPr lang="en-US" smtClean="0"/>
              <a:t>‹#›</a:t>
            </a:fld>
            <a:endParaRPr lang="en-US"/>
          </a:p>
        </p:txBody>
      </p:sp>
    </p:spTree>
    <p:extLst>
      <p:ext uri="{BB962C8B-B14F-4D97-AF65-F5344CB8AC3E}">
        <p14:creationId xmlns:p14="http://schemas.microsoft.com/office/powerpoint/2010/main" val="2731980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4645A-AD41-BDE6-C60A-E9ED7ABBBF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646C3C-125E-9FEE-AF00-641C8253BE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048A31-5B35-9B90-CC59-5149A1E79F3A}"/>
              </a:ext>
            </a:extLst>
          </p:cNvPr>
          <p:cNvSpPr>
            <a:spLocks noGrp="1"/>
          </p:cNvSpPr>
          <p:nvPr>
            <p:ph type="dt" sz="half" idx="10"/>
          </p:nvPr>
        </p:nvSpPr>
        <p:spPr/>
        <p:txBody>
          <a:bodyPr/>
          <a:lstStyle/>
          <a:p>
            <a:fld id="{4A20F4AA-2390-453E-9BEF-77F1119346CD}" type="datetime1">
              <a:rPr lang="en-US" smtClean="0"/>
              <a:t>8/2/2024</a:t>
            </a:fld>
            <a:endParaRPr lang="en-US"/>
          </a:p>
        </p:txBody>
      </p:sp>
      <p:sp>
        <p:nvSpPr>
          <p:cNvPr id="5" name="Footer Placeholder 4">
            <a:extLst>
              <a:ext uri="{FF2B5EF4-FFF2-40B4-BE49-F238E27FC236}">
                <a16:creationId xmlns:a16="http://schemas.microsoft.com/office/drawing/2014/main" id="{C6084181-C01B-5ABC-3DF5-51BB64FF28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33599C-06E9-ED25-5B24-EFC73703DF69}"/>
              </a:ext>
            </a:extLst>
          </p:cNvPr>
          <p:cNvSpPr>
            <a:spLocks noGrp="1"/>
          </p:cNvSpPr>
          <p:nvPr>
            <p:ph type="sldNum" sz="quarter" idx="12"/>
          </p:nvPr>
        </p:nvSpPr>
        <p:spPr/>
        <p:txBody>
          <a:bodyPr/>
          <a:lstStyle/>
          <a:p>
            <a:fld id="{FAA42558-2219-4E68-B547-1362B2189540}" type="slidenum">
              <a:rPr lang="en-US" smtClean="0"/>
              <a:t>‹#›</a:t>
            </a:fld>
            <a:endParaRPr lang="en-US"/>
          </a:p>
        </p:txBody>
      </p:sp>
    </p:spTree>
    <p:extLst>
      <p:ext uri="{BB962C8B-B14F-4D97-AF65-F5344CB8AC3E}">
        <p14:creationId xmlns:p14="http://schemas.microsoft.com/office/powerpoint/2010/main" val="3121551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DE5CE-ABB5-9B70-A4CE-7039A0843E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C4A953-5DB4-34AE-C6B5-A31E4A95EE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136236C-A26A-A04A-1FCB-F96888C4DEFD}"/>
              </a:ext>
            </a:extLst>
          </p:cNvPr>
          <p:cNvSpPr>
            <a:spLocks noGrp="1"/>
          </p:cNvSpPr>
          <p:nvPr>
            <p:ph type="dt" sz="half" idx="10"/>
          </p:nvPr>
        </p:nvSpPr>
        <p:spPr/>
        <p:txBody>
          <a:bodyPr/>
          <a:lstStyle/>
          <a:p>
            <a:fld id="{84CCA74F-1121-43C8-B144-B8DE09C614D9}" type="datetime1">
              <a:rPr lang="en-US" smtClean="0"/>
              <a:t>8/2/2024</a:t>
            </a:fld>
            <a:endParaRPr lang="en-US"/>
          </a:p>
        </p:txBody>
      </p:sp>
      <p:sp>
        <p:nvSpPr>
          <p:cNvPr id="5" name="Footer Placeholder 4">
            <a:extLst>
              <a:ext uri="{FF2B5EF4-FFF2-40B4-BE49-F238E27FC236}">
                <a16:creationId xmlns:a16="http://schemas.microsoft.com/office/drawing/2014/main" id="{EF25AFD3-163B-923B-1531-4F3C016874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008D94-01F4-C00D-C540-CCD6EB1572C2}"/>
              </a:ext>
            </a:extLst>
          </p:cNvPr>
          <p:cNvSpPr>
            <a:spLocks noGrp="1"/>
          </p:cNvSpPr>
          <p:nvPr>
            <p:ph type="sldNum" sz="quarter" idx="12"/>
          </p:nvPr>
        </p:nvSpPr>
        <p:spPr/>
        <p:txBody>
          <a:bodyPr/>
          <a:lstStyle/>
          <a:p>
            <a:fld id="{FAA42558-2219-4E68-B547-1362B2189540}" type="slidenum">
              <a:rPr lang="en-US" smtClean="0"/>
              <a:t>‹#›</a:t>
            </a:fld>
            <a:endParaRPr lang="en-US"/>
          </a:p>
        </p:txBody>
      </p:sp>
    </p:spTree>
    <p:extLst>
      <p:ext uri="{BB962C8B-B14F-4D97-AF65-F5344CB8AC3E}">
        <p14:creationId xmlns:p14="http://schemas.microsoft.com/office/powerpoint/2010/main" val="3176303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28424-1E53-42F8-37B4-F4BD7A7A4F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51DBCC-4642-33C1-DB84-0C481A989B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F0C522-CB0D-3A78-2C65-75A8490037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024EFE6-DD0D-0DF2-EFA5-71771F976CCF}"/>
              </a:ext>
            </a:extLst>
          </p:cNvPr>
          <p:cNvSpPr>
            <a:spLocks noGrp="1"/>
          </p:cNvSpPr>
          <p:nvPr>
            <p:ph type="dt" sz="half" idx="10"/>
          </p:nvPr>
        </p:nvSpPr>
        <p:spPr/>
        <p:txBody>
          <a:bodyPr/>
          <a:lstStyle/>
          <a:p>
            <a:fld id="{09C45331-5328-44CA-BE84-B5E9D072EAEE}" type="datetime1">
              <a:rPr lang="en-US" smtClean="0"/>
              <a:t>8/2/2024</a:t>
            </a:fld>
            <a:endParaRPr lang="en-US"/>
          </a:p>
        </p:txBody>
      </p:sp>
      <p:sp>
        <p:nvSpPr>
          <p:cNvPr id="6" name="Footer Placeholder 5">
            <a:extLst>
              <a:ext uri="{FF2B5EF4-FFF2-40B4-BE49-F238E27FC236}">
                <a16:creationId xmlns:a16="http://schemas.microsoft.com/office/drawing/2014/main" id="{8C5AEE7B-8324-A781-0199-5127C0A14B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60AED2-82F7-78C4-6E1A-0DCC8465FFF6}"/>
              </a:ext>
            </a:extLst>
          </p:cNvPr>
          <p:cNvSpPr>
            <a:spLocks noGrp="1"/>
          </p:cNvSpPr>
          <p:nvPr>
            <p:ph type="sldNum" sz="quarter" idx="12"/>
          </p:nvPr>
        </p:nvSpPr>
        <p:spPr/>
        <p:txBody>
          <a:bodyPr/>
          <a:lstStyle/>
          <a:p>
            <a:fld id="{FAA42558-2219-4E68-B547-1362B2189540}" type="slidenum">
              <a:rPr lang="en-US" smtClean="0"/>
              <a:t>‹#›</a:t>
            </a:fld>
            <a:endParaRPr lang="en-US"/>
          </a:p>
        </p:txBody>
      </p:sp>
    </p:spTree>
    <p:extLst>
      <p:ext uri="{BB962C8B-B14F-4D97-AF65-F5344CB8AC3E}">
        <p14:creationId xmlns:p14="http://schemas.microsoft.com/office/powerpoint/2010/main" val="1357478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C3E6-D90B-0155-7945-7C9A00BF990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AC46B0-C9D4-D038-2913-0CAD51FDB4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28A8915-243B-9AB8-6B84-4438727BFA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9B9820E-7933-B861-6250-A00CADB8BB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1B8F8B-102D-ADA4-DDE6-9F572D0B36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30139F-6D82-CF6D-CD04-1C51160D192A}"/>
              </a:ext>
            </a:extLst>
          </p:cNvPr>
          <p:cNvSpPr>
            <a:spLocks noGrp="1"/>
          </p:cNvSpPr>
          <p:nvPr>
            <p:ph type="dt" sz="half" idx="10"/>
          </p:nvPr>
        </p:nvSpPr>
        <p:spPr/>
        <p:txBody>
          <a:bodyPr/>
          <a:lstStyle/>
          <a:p>
            <a:fld id="{2F337475-D133-4E8A-8A96-C38C3E8931B9}" type="datetime1">
              <a:rPr lang="en-US" smtClean="0"/>
              <a:t>8/2/2024</a:t>
            </a:fld>
            <a:endParaRPr lang="en-US"/>
          </a:p>
        </p:txBody>
      </p:sp>
      <p:sp>
        <p:nvSpPr>
          <p:cNvPr id="8" name="Footer Placeholder 7">
            <a:extLst>
              <a:ext uri="{FF2B5EF4-FFF2-40B4-BE49-F238E27FC236}">
                <a16:creationId xmlns:a16="http://schemas.microsoft.com/office/drawing/2014/main" id="{127F8FB0-9089-1A4F-46A1-7C28EB3DBB9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0AAE59D-79DB-12DE-C763-09AFBC8D88AD}"/>
              </a:ext>
            </a:extLst>
          </p:cNvPr>
          <p:cNvSpPr>
            <a:spLocks noGrp="1"/>
          </p:cNvSpPr>
          <p:nvPr>
            <p:ph type="sldNum" sz="quarter" idx="12"/>
          </p:nvPr>
        </p:nvSpPr>
        <p:spPr/>
        <p:txBody>
          <a:bodyPr/>
          <a:lstStyle/>
          <a:p>
            <a:fld id="{FAA42558-2219-4E68-B547-1362B2189540}" type="slidenum">
              <a:rPr lang="en-US" smtClean="0"/>
              <a:t>‹#›</a:t>
            </a:fld>
            <a:endParaRPr lang="en-US"/>
          </a:p>
        </p:txBody>
      </p:sp>
    </p:spTree>
    <p:extLst>
      <p:ext uri="{BB962C8B-B14F-4D97-AF65-F5344CB8AC3E}">
        <p14:creationId xmlns:p14="http://schemas.microsoft.com/office/powerpoint/2010/main" val="2854082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25BD0-7914-5886-35C5-F334C694C1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6D7AE2-D617-184D-82EF-CD4610C386B3}"/>
              </a:ext>
            </a:extLst>
          </p:cNvPr>
          <p:cNvSpPr>
            <a:spLocks noGrp="1"/>
          </p:cNvSpPr>
          <p:nvPr>
            <p:ph type="dt" sz="half" idx="10"/>
          </p:nvPr>
        </p:nvSpPr>
        <p:spPr/>
        <p:txBody>
          <a:bodyPr/>
          <a:lstStyle/>
          <a:p>
            <a:fld id="{B932D386-AE73-44F9-A22B-E195076868E3}" type="datetime1">
              <a:rPr lang="en-US" smtClean="0"/>
              <a:t>8/2/2024</a:t>
            </a:fld>
            <a:endParaRPr lang="en-US"/>
          </a:p>
        </p:txBody>
      </p:sp>
      <p:sp>
        <p:nvSpPr>
          <p:cNvPr id="4" name="Footer Placeholder 3">
            <a:extLst>
              <a:ext uri="{FF2B5EF4-FFF2-40B4-BE49-F238E27FC236}">
                <a16:creationId xmlns:a16="http://schemas.microsoft.com/office/drawing/2014/main" id="{AD0E3AE5-1171-4EDA-E888-F8879B81EB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FDBC23-E25D-35AF-7879-F20634AB7D37}"/>
              </a:ext>
            </a:extLst>
          </p:cNvPr>
          <p:cNvSpPr>
            <a:spLocks noGrp="1"/>
          </p:cNvSpPr>
          <p:nvPr>
            <p:ph type="sldNum" sz="quarter" idx="12"/>
          </p:nvPr>
        </p:nvSpPr>
        <p:spPr/>
        <p:txBody>
          <a:bodyPr/>
          <a:lstStyle/>
          <a:p>
            <a:fld id="{FAA42558-2219-4E68-B547-1362B2189540}" type="slidenum">
              <a:rPr lang="en-US" smtClean="0"/>
              <a:t>‹#›</a:t>
            </a:fld>
            <a:endParaRPr lang="en-US"/>
          </a:p>
        </p:txBody>
      </p:sp>
    </p:spTree>
    <p:extLst>
      <p:ext uri="{BB962C8B-B14F-4D97-AF65-F5344CB8AC3E}">
        <p14:creationId xmlns:p14="http://schemas.microsoft.com/office/powerpoint/2010/main" val="1328565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4FD33E-73B7-B52D-403D-678F56CBA5B5}"/>
              </a:ext>
            </a:extLst>
          </p:cNvPr>
          <p:cNvSpPr>
            <a:spLocks noGrp="1"/>
          </p:cNvSpPr>
          <p:nvPr>
            <p:ph type="dt" sz="half" idx="10"/>
          </p:nvPr>
        </p:nvSpPr>
        <p:spPr/>
        <p:txBody>
          <a:bodyPr/>
          <a:lstStyle/>
          <a:p>
            <a:fld id="{D321A2CC-7A9F-49C7-89C0-1B0D410C4052}" type="datetime1">
              <a:rPr lang="en-US" smtClean="0"/>
              <a:t>8/2/2024</a:t>
            </a:fld>
            <a:endParaRPr lang="en-US"/>
          </a:p>
        </p:txBody>
      </p:sp>
      <p:sp>
        <p:nvSpPr>
          <p:cNvPr id="3" name="Footer Placeholder 2">
            <a:extLst>
              <a:ext uri="{FF2B5EF4-FFF2-40B4-BE49-F238E27FC236}">
                <a16:creationId xmlns:a16="http://schemas.microsoft.com/office/drawing/2014/main" id="{561969DA-085D-F9AB-D79D-C5DC3F1A70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33CFAA-1156-5049-0BF8-29B6E87A8DCA}"/>
              </a:ext>
            </a:extLst>
          </p:cNvPr>
          <p:cNvSpPr>
            <a:spLocks noGrp="1"/>
          </p:cNvSpPr>
          <p:nvPr>
            <p:ph type="sldNum" sz="quarter" idx="12"/>
          </p:nvPr>
        </p:nvSpPr>
        <p:spPr/>
        <p:txBody>
          <a:bodyPr/>
          <a:lstStyle/>
          <a:p>
            <a:fld id="{FAA42558-2219-4E68-B547-1362B2189540}" type="slidenum">
              <a:rPr lang="en-US" smtClean="0"/>
              <a:t>‹#›</a:t>
            </a:fld>
            <a:endParaRPr lang="en-US"/>
          </a:p>
        </p:txBody>
      </p:sp>
    </p:spTree>
    <p:extLst>
      <p:ext uri="{BB962C8B-B14F-4D97-AF65-F5344CB8AC3E}">
        <p14:creationId xmlns:p14="http://schemas.microsoft.com/office/powerpoint/2010/main" val="2251451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DB0FA-9E4E-A700-135C-D6B482A21B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99DA740-EB45-9FFB-31E0-409CFDC522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153C3C-E990-17C6-09F5-003EA23D57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3E0008-8D67-D5F7-BB02-5941F031F954}"/>
              </a:ext>
            </a:extLst>
          </p:cNvPr>
          <p:cNvSpPr>
            <a:spLocks noGrp="1"/>
          </p:cNvSpPr>
          <p:nvPr>
            <p:ph type="dt" sz="half" idx="10"/>
          </p:nvPr>
        </p:nvSpPr>
        <p:spPr/>
        <p:txBody>
          <a:bodyPr/>
          <a:lstStyle/>
          <a:p>
            <a:fld id="{A8CD7DC1-AC45-4ACE-A78A-DE9F8892BFB5}" type="datetime1">
              <a:rPr lang="en-US" smtClean="0"/>
              <a:t>8/2/2024</a:t>
            </a:fld>
            <a:endParaRPr lang="en-US"/>
          </a:p>
        </p:txBody>
      </p:sp>
      <p:sp>
        <p:nvSpPr>
          <p:cNvPr id="6" name="Footer Placeholder 5">
            <a:extLst>
              <a:ext uri="{FF2B5EF4-FFF2-40B4-BE49-F238E27FC236}">
                <a16:creationId xmlns:a16="http://schemas.microsoft.com/office/drawing/2014/main" id="{403ED367-D267-C78D-934D-DA514D2F90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184F7A-9217-3DA9-B886-514A1D80993F}"/>
              </a:ext>
            </a:extLst>
          </p:cNvPr>
          <p:cNvSpPr>
            <a:spLocks noGrp="1"/>
          </p:cNvSpPr>
          <p:nvPr>
            <p:ph type="sldNum" sz="quarter" idx="12"/>
          </p:nvPr>
        </p:nvSpPr>
        <p:spPr/>
        <p:txBody>
          <a:bodyPr/>
          <a:lstStyle/>
          <a:p>
            <a:fld id="{FAA42558-2219-4E68-B547-1362B2189540}" type="slidenum">
              <a:rPr lang="en-US" smtClean="0"/>
              <a:t>‹#›</a:t>
            </a:fld>
            <a:endParaRPr lang="en-US"/>
          </a:p>
        </p:txBody>
      </p:sp>
    </p:spTree>
    <p:extLst>
      <p:ext uri="{BB962C8B-B14F-4D97-AF65-F5344CB8AC3E}">
        <p14:creationId xmlns:p14="http://schemas.microsoft.com/office/powerpoint/2010/main" val="3700343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3E20C-7A8A-736E-168D-F960C64818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0699D1C-DC8F-04AB-3543-8756243161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A5ABDD-C45B-0CD9-E0AF-2B9CF568B8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1F232F-2414-3EDE-02F6-C4822C3560E0}"/>
              </a:ext>
            </a:extLst>
          </p:cNvPr>
          <p:cNvSpPr>
            <a:spLocks noGrp="1"/>
          </p:cNvSpPr>
          <p:nvPr>
            <p:ph type="dt" sz="half" idx="10"/>
          </p:nvPr>
        </p:nvSpPr>
        <p:spPr/>
        <p:txBody>
          <a:bodyPr/>
          <a:lstStyle/>
          <a:p>
            <a:fld id="{A88389C1-01C8-476A-9E43-8D552750CFBD}" type="datetime1">
              <a:rPr lang="en-US" smtClean="0"/>
              <a:t>8/2/2024</a:t>
            </a:fld>
            <a:endParaRPr lang="en-US"/>
          </a:p>
        </p:txBody>
      </p:sp>
      <p:sp>
        <p:nvSpPr>
          <p:cNvPr id="6" name="Footer Placeholder 5">
            <a:extLst>
              <a:ext uri="{FF2B5EF4-FFF2-40B4-BE49-F238E27FC236}">
                <a16:creationId xmlns:a16="http://schemas.microsoft.com/office/drawing/2014/main" id="{814D11FB-50E1-42B7-0DB4-154870F731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002215-7D90-E68F-8C6C-C9E0F0D6BB82}"/>
              </a:ext>
            </a:extLst>
          </p:cNvPr>
          <p:cNvSpPr>
            <a:spLocks noGrp="1"/>
          </p:cNvSpPr>
          <p:nvPr>
            <p:ph type="sldNum" sz="quarter" idx="12"/>
          </p:nvPr>
        </p:nvSpPr>
        <p:spPr/>
        <p:txBody>
          <a:bodyPr/>
          <a:lstStyle/>
          <a:p>
            <a:fld id="{FAA42558-2219-4E68-B547-1362B2189540}" type="slidenum">
              <a:rPr lang="en-US" smtClean="0"/>
              <a:t>‹#›</a:t>
            </a:fld>
            <a:endParaRPr lang="en-US"/>
          </a:p>
        </p:txBody>
      </p:sp>
    </p:spTree>
    <p:extLst>
      <p:ext uri="{BB962C8B-B14F-4D97-AF65-F5344CB8AC3E}">
        <p14:creationId xmlns:p14="http://schemas.microsoft.com/office/powerpoint/2010/main" val="193429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4B129-5BE9-69BF-832F-90AEF1640A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452D893-603C-1B1C-776A-527C825B2FE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2C0083-D0BA-722F-0812-A72E76423440}"/>
              </a:ext>
            </a:extLst>
          </p:cNvPr>
          <p:cNvSpPr>
            <a:spLocks noGrp="1"/>
          </p:cNvSpPr>
          <p:nvPr>
            <p:ph type="dt" sz="half" idx="10"/>
          </p:nvPr>
        </p:nvSpPr>
        <p:spPr/>
        <p:txBody>
          <a:bodyPr/>
          <a:lstStyle/>
          <a:p>
            <a:fld id="{686E5AC8-5762-47A6-BF4F-D5D9517BC943}" type="datetime1">
              <a:rPr lang="en-US" smtClean="0"/>
              <a:t>8/2/2024</a:t>
            </a:fld>
            <a:endParaRPr lang="en-US"/>
          </a:p>
        </p:txBody>
      </p:sp>
      <p:sp>
        <p:nvSpPr>
          <p:cNvPr id="5" name="Footer Placeholder 4">
            <a:extLst>
              <a:ext uri="{FF2B5EF4-FFF2-40B4-BE49-F238E27FC236}">
                <a16:creationId xmlns:a16="http://schemas.microsoft.com/office/drawing/2014/main" id="{F852BB9B-E83C-F938-4BC9-DAB13C1907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E87EE6-69FE-FE3C-011D-F0D611BFF21A}"/>
              </a:ext>
            </a:extLst>
          </p:cNvPr>
          <p:cNvSpPr>
            <a:spLocks noGrp="1"/>
          </p:cNvSpPr>
          <p:nvPr>
            <p:ph type="sldNum" sz="quarter" idx="12"/>
          </p:nvPr>
        </p:nvSpPr>
        <p:spPr/>
        <p:txBody>
          <a:bodyPr/>
          <a:lstStyle/>
          <a:p>
            <a:fld id="{FAA42558-2219-4E68-B547-1362B2189540}" type="slidenum">
              <a:rPr lang="en-US" smtClean="0"/>
              <a:t>‹#›</a:t>
            </a:fld>
            <a:endParaRPr lang="en-US"/>
          </a:p>
        </p:txBody>
      </p:sp>
    </p:spTree>
    <p:extLst>
      <p:ext uri="{BB962C8B-B14F-4D97-AF65-F5344CB8AC3E}">
        <p14:creationId xmlns:p14="http://schemas.microsoft.com/office/powerpoint/2010/main" val="2298007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74266D-F4F5-95E8-2167-BE0A05C0DD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DBEEFB-857D-F5F9-FC1C-0C52246EA2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4E0A10-2E58-4123-1E3F-EF6231C3E23D}"/>
              </a:ext>
            </a:extLst>
          </p:cNvPr>
          <p:cNvSpPr>
            <a:spLocks noGrp="1"/>
          </p:cNvSpPr>
          <p:nvPr>
            <p:ph type="dt" sz="half" idx="10"/>
          </p:nvPr>
        </p:nvSpPr>
        <p:spPr/>
        <p:txBody>
          <a:bodyPr/>
          <a:lstStyle/>
          <a:p>
            <a:fld id="{D6C261B3-112F-4E0B-AD59-703A7DAF31A6}" type="datetime1">
              <a:rPr lang="en-US" smtClean="0"/>
              <a:t>8/2/2024</a:t>
            </a:fld>
            <a:endParaRPr lang="en-US"/>
          </a:p>
        </p:txBody>
      </p:sp>
      <p:sp>
        <p:nvSpPr>
          <p:cNvPr id="5" name="Footer Placeholder 4">
            <a:extLst>
              <a:ext uri="{FF2B5EF4-FFF2-40B4-BE49-F238E27FC236}">
                <a16:creationId xmlns:a16="http://schemas.microsoft.com/office/drawing/2014/main" id="{DF355036-D61D-9E53-E2EA-4BB458A2BE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68A714-50BB-5C3F-5708-5950B5F3EF95}"/>
              </a:ext>
            </a:extLst>
          </p:cNvPr>
          <p:cNvSpPr>
            <a:spLocks noGrp="1"/>
          </p:cNvSpPr>
          <p:nvPr>
            <p:ph type="sldNum" sz="quarter" idx="12"/>
          </p:nvPr>
        </p:nvSpPr>
        <p:spPr/>
        <p:txBody>
          <a:bodyPr/>
          <a:lstStyle/>
          <a:p>
            <a:fld id="{FAA42558-2219-4E68-B547-1362B2189540}" type="slidenum">
              <a:rPr lang="en-US" smtClean="0"/>
              <a:t>‹#›</a:t>
            </a:fld>
            <a:endParaRPr lang="en-US"/>
          </a:p>
        </p:txBody>
      </p:sp>
    </p:spTree>
    <p:extLst>
      <p:ext uri="{BB962C8B-B14F-4D97-AF65-F5344CB8AC3E}">
        <p14:creationId xmlns:p14="http://schemas.microsoft.com/office/powerpoint/2010/main" val="272561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hidden">
          <a:xfrm>
            <a:off x="0" y="6165850"/>
            <a:ext cx="12192000" cy="692150"/>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rgbClr val="000000"/>
              </a:gs>
              <a:gs pos="100000">
                <a:srgbClr val="000066"/>
              </a:gs>
            </a:gsLst>
            <a:lin ang="5400000" scaled="1"/>
          </a:gradFill>
          <a:ln w="9525">
            <a:noFill/>
            <a:round/>
            <a:headEnd/>
            <a:tailEnd/>
          </a:ln>
        </p:spPr>
        <p:txBody>
          <a:bodyPr/>
          <a:lstStyle/>
          <a:p>
            <a:pPr>
              <a:defRPr/>
            </a:pPr>
            <a:endParaRPr lang="en-US" sz="1800"/>
          </a:p>
        </p:txBody>
      </p:sp>
      <p:sp>
        <p:nvSpPr>
          <p:cNvPr id="5" name="Freeform 4"/>
          <p:cNvSpPr>
            <a:spLocks/>
          </p:cNvSpPr>
          <p:nvPr/>
        </p:nvSpPr>
        <p:spPr bwMode="hidden">
          <a:xfrm>
            <a:off x="0" y="1"/>
            <a:ext cx="12192000" cy="6092825"/>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solidFill>
            <a:srgbClr val="000000"/>
          </a:solidFill>
          <a:ln w="9525">
            <a:noFill/>
            <a:round/>
            <a:headEnd/>
            <a:tailEnd/>
          </a:ln>
        </p:spPr>
        <p:txBody>
          <a:bodyPr/>
          <a:lstStyle/>
          <a:p>
            <a:pPr>
              <a:defRPr/>
            </a:pPr>
            <a:endParaRPr lang="en-US" sz="1800"/>
          </a:p>
        </p:txBody>
      </p:sp>
      <p:sp>
        <p:nvSpPr>
          <p:cNvPr id="6" name="Freeform 5"/>
          <p:cNvSpPr>
            <a:spLocks/>
          </p:cNvSpPr>
          <p:nvPr/>
        </p:nvSpPr>
        <p:spPr bwMode="hidden">
          <a:xfrm>
            <a:off x="8331200" y="6524626"/>
            <a:ext cx="3860800" cy="333375"/>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rgbClr val="000066"/>
              </a:gs>
              <a:gs pos="100000">
                <a:schemeClr val="bg1"/>
              </a:gs>
            </a:gsLst>
            <a:lin ang="5400000" scaled="1"/>
          </a:gradFill>
          <a:ln w="9525">
            <a:noFill/>
            <a:round/>
            <a:headEnd/>
            <a:tailEnd/>
          </a:ln>
        </p:spPr>
        <p:txBody>
          <a:bodyPr/>
          <a:lstStyle/>
          <a:p>
            <a:pPr>
              <a:defRPr/>
            </a:pPr>
            <a:endParaRPr lang="en-US" sz="1800"/>
          </a:p>
        </p:txBody>
      </p:sp>
      <p:grpSp>
        <p:nvGrpSpPr>
          <p:cNvPr id="7" name="Group 6"/>
          <p:cNvGrpSpPr>
            <a:grpSpLocks/>
          </p:cNvGrpSpPr>
          <p:nvPr/>
        </p:nvGrpSpPr>
        <p:grpSpPr bwMode="auto">
          <a:xfrm>
            <a:off x="1" y="6453188"/>
            <a:ext cx="10460567" cy="404812"/>
            <a:chOff x="0" y="3792"/>
            <a:chExt cx="4942" cy="536"/>
          </a:xfrm>
        </p:grpSpPr>
        <p:sp>
          <p:nvSpPr>
            <p:cNvPr id="8"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a:defRPr/>
              </a:pPr>
              <a:endParaRPr lang="en-US" sz="1800"/>
            </a:p>
          </p:txBody>
        </p:sp>
        <p:grpSp>
          <p:nvGrpSpPr>
            <p:cNvPr id="9" name="Group 8"/>
            <p:cNvGrpSpPr>
              <a:grpSpLocks/>
            </p:cNvGrpSpPr>
            <p:nvPr userDrawn="1"/>
          </p:nvGrpSpPr>
          <p:grpSpPr bwMode="auto">
            <a:xfrm>
              <a:off x="2486" y="3792"/>
              <a:ext cx="2456" cy="536"/>
              <a:chOff x="2486" y="3792"/>
              <a:chExt cx="2456" cy="536"/>
            </a:xfrm>
          </p:grpSpPr>
          <p:sp>
            <p:nvSpPr>
              <p:cNvPr id="11" name="Freeform 9"/>
              <p:cNvSpPr>
                <a:spLocks/>
              </p:cNvSpPr>
              <p:nvPr userDrawn="1"/>
            </p:nvSpPr>
            <p:spPr bwMode="ltGray">
              <a:xfrm>
                <a:off x="3948" y="3798"/>
                <a:ext cx="994" cy="530"/>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592" y="527"/>
                  </a:cxn>
                  <a:cxn ang="0">
                    <a:pos x="994" y="529"/>
                  </a:cxn>
                  <a:cxn ang="0">
                    <a:pos x="828" y="473"/>
                  </a:cxn>
                  <a:cxn ang="0">
                    <a:pos x="636" y="373"/>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w="9525">
                <a:noFill/>
                <a:round/>
                <a:headEnd/>
                <a:tailEnd/>
              </a:ln>
            </p:spPr>
            <p:txBody>
              <a:bodyPr/>
              <a:lstStyle/>
              <a:p>
                <a:pPr>
                  <a:defRPr/>
                </a:pPr>
                <a:endParaRPr lang="en-US" sz="1800"/>
              </a:p>
            </p:txBody>
          </p:sp>
          <p:sp>
            <p:nvSpPr>
              <p:cNvPr id="12"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a:defRPr/>
                </a:pPr>
                <a:endParaRPr lang="en-US" sz="1800"/>
              </a:p>
            </p:txBody>
          </p:sp>
          <p:sp>
            <p:nvSpPr>
              <p:cNvPr id="13"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a:defRPr/>
                </a:pPr>
                <a:endParaRPr lang="en-US" sz="1800"/>
              </a:p>
            </p:txBody>
          </p:sp>
          <p:sp>
            <p:nvSpPr>
              <p:cNvPr id="14"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a:defRPr/>
                </a:pPr>
                <a:endParaRPr lang="en-US" sz="1800"/>
              </a:p>
            </p:txBody>
          </p:sp>
          <p:sp>
            <p:nvSpPr>
              <p:cNvPr id="15" name="Freeform 13"/>
              <p:cNvSpPr>
                <a:spLocks/>
              </p:cNvSpPr>
              <p:nvPr userDrawn="1"/>
            </p:nvSpPr>
            <p:spPr bwMode="ltGray">
              <a:xfrm>
                <a:off x="2486" y="3859"/>
                <a:ext cx="42" cy="80"/>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a:defRPr/>
                </a:pPr>
                <a:endParaRPr lang="en-US" sz="1800"/>
              </a:p>
            </p:txBody>
          </p:sp>
        </p:grpSp>
        <p:sp>
          <p:nvSpPr>
            <p:cNvPr id="10" name="Freeform 14"/>
            <p:cNvSpPr>
              <a:spLocks/>
            </p:cNvSpPr>
            <p:nvPr userDrawn="1"/>
          </p:nvSpPr>
          <p:spPr bwMode="ltGray">
            <a:xfrm>
              <a:off x="0" y="3792"/>
              <a:ext cx="3976" cy="536"/>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a:defRPr/>
              </a:pPr>
              <a:endParaRPr lang="en-US" sz="1800"/>
            </a:p>
          </p:txBody>
        </p:sp>
      </p:grpSp>
      <p:grpSp>
        <p:nvGrpSpPr>
          <p:cNvPr id="16" name="Group 15"/>
          <p:cNvGrpSpPr>
            <a:grpSpLocks/>
          </p:cNvGrpSpPr>
          <p:nvPr/>
        </p:nvGrpSpPr>
        <p:grpSpPr bwMode="auto">
          <a:xfrm>
            <a:off x="814918" y="6469063"/>
            <a:ext cx="7579783" cy="488950"/>
            <a:chOff x="395" y="3793"/>
            <a:chExt cx="3581" cy="535"/>
          </a:xfrm>
        </p:grpSpPr>
        <p:sp>
          <p:nvSpPr>
            <p:cNvPr id="17" name="Freeform 16"/>
            <p:cNvSpPr>
              <a:spLocks/>
            </p:cNvSpPr>
            <p:nvPr userDrawn="1"/>
          </p:nvSpPr>
          <p:spPr bwMode="auto">
            <a:xfrm>
              <a:off x="1196" y="3793"/>
              <a:ext cx="365" cy="292"/>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a:defRPr/>
              </a:pPr>
              <a:endParaRPr lang="en-US" sz="1800"/>
            </a:p>
          </p:txBody>
        </p:sp>
        <p:sp>
          <p:nvSpPr>
            <p:cNvPr id="18" name="Freeform 17"/>
            <p:cNvSpPr>
              <a:spLocks/>
            </p:cNvSpPr>
            <p:nvPr userDrawn="1"/>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a:defRPr/>
              </a:pPr>
              <a:endParaRPr lang="en-US" sz="1800"/>
            </a:p>
          </p:txBody>
        </p:sp>
        <p:sp>
          <p:nvSpPr>
            <p:cNvPr id="19" name="Freeform 18"/>
            <p:cNvSpPr>
              <a:spLocks/>
            </p:cNvSpPr>
            <p:nvPr userDrawn="1"/>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a:defRPr/>
              </a:pPr>
              <a:endParaRPr lang="en-US" sz="1800"/>
            </a:p>
          </p:txBody>
        </p:sp>
        <p:sp>
          <p:nvSpPr>
            <p:cNvPr id="20" name="Freeform 19"/>
            <p:cNvSpPr>
              <a:spLocks/>
            </p:cNvSpPr>
            <p:nvPr userDrawn="1"/>
          </p:nvSpPr>
          <p:spPr bwMode="auto">
            <a:xfrm>
              <a:off x="855" y="3842"/>
              <a:ext cx="161" cy="165"/>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a:defRPr/>
              </a:pPr>
              <a:endParaRPr lang="en-US" sz="1800"/>
            </a:p>
          </p:txBody>
        </p:sp>
        <p:sp>
          <p:nvSpPr>
            <p:cNvPr id="21" name="Freeform 20"/>
            <p:cNvSpPr>
              <a:spLocks/>
            </p:cNvSpPr>
            <p:nvPr userDrawn="1"/>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a:defRPr/>
              </a:pPr>
              <a:endParaRPr lang="en-US" sz="1800"/>
            </a:p>
          </p:txBody>
        </p:sp>
        <p:sp>
          <p:nvSpPr>
            <p:cNvPr id="22" name="Freeform 21"/>
            <p:cNvSpPr>
              <a:spLocks/>
            </p:cNvSpPr>
            <p:nvPr userDrawn="1"/>
          </p:nvSpPr>
          <p:spPr bwMode="auto">
            <a:xfrm>
              <a:off x="395" y="3810"/>
              <a:ext cx="245" cy="208"/>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a:defRPr/>
              </a:pPr>
              <a:endParaRPr lang="en-US" sz="1800"/>
            </a:p>
          </p:txBody>
        </p:sp>
      </p:grpSp>
      <p:sp>
        <p:nvSpPr>
          <p:cNvPr id="48150" name="Rectangle 22"/>
          <p:cNvSpPr>
            <a:spLocks noGrp="1" noChangeArrowheads="1"/>
          </p:cNvSpPr>
          <p:nvPr>
            <p:ph type="ctrTitle" sz="quarter"/>
          </p:nvPr>
        </p:nvSpPr>
        <p:spPr>
          <a:xfrm>
            <a:off x="0" y="1"/>
            <a:ext cx="12192000" cy="765175"/>
          </a:xfrm>
        </p:spPr>
        <p:txBody>
          <a:bodyPr/>
          <a:lstStyle>
            <a:lvl1pPr>
              <a:defRPr sz="4000" b="1">
                <a:solidFill>
                  <a:srgbClr val="FFFF00"/>
                </a:solidFill>
              </a:defRPr>
            </a:lvl1pPr>
          </a:lstStyle>
          <a:p>
            <a:r>
              <a:rPr lang="en-AU"/>
              <a:t>Click to edit Master title style</a:t>
            </a:r>
          </a:p>
        </p:txBody>
      </p:sp>
      <p:sp>
        <p:nvSpPr>
          <p:cNvPr id="48151" name="Rectangle 23"/>
          <p:cNvSpPr>
            <a:spLocks noGrp="1" noChangeArrowheads="1"/>
          </p:cNvSpPr>
          <p:nvPr>
            <p:ph type="subTitle" sz="quarter" idx="1"/>
          </p:nvPr>
        </p:nvSpPr>
        <p:spPr>
          <a:xfrm>
            <a:off x="334433" y="836614"/>
            <a:ext cx="11618384" cy="5400675"/>
          </a:xfrm>
        </p:spPr>
        <p:txBody>
          <a:bodyPr/>
          <a:lstStyle>
            <a:lvl1pPr marL="0" indent="0">
              <a:buFontTx/>
              <a:buNone/>
              <a:defRPr sz="2800" b="1"/>
            </a:lvl1pPr>
          </a:lstStyle>
          <a:p>
            <a:r>
              <a:rPr lang="en-AU"/>
              <a:t>Click to edit Master subtitle style</a:t>
            </a:r>
          </a:p>
        </p:txBody>
      </p:sp>
      <p:sp>
        <p:nvSpPr>
          <p:cNvPr id="23" name="Rectangle 26"/>
          <p:cNvSpPr>
            <a:spLocks noGrp="1" noChangeArrowheads="1"/>
          </p:cNvSpPr>
          <p:nvPr>
            <p:ph type="ftr" sz="quarter" idx="10"/>
          </p:nvPr>
        </p:nvSpPr>
        <p:spPr>
          <a:xfrm>
            <a:off x="1" y="6453188"/>
            <a:ext cx="5278967" cy="461962"/>
          </a:xfrm>
        </p:spPr>
        <p:txBody>
          <a:bodyPr/>
          <a:lstStyle>
            <a:lvl1pPr>
              <a:defRPr sz="2800" smtClean="0">
                <a:solidFill>
                  <a:srgbClr val="00FF00"/>
                </a:solidFill>
                <a:effectLst>
                  <a:outerShdw blurRad="38100" dist="38100" dir="2700000" algn="tl">
                    <a:srgbClr val="FFFFFF"/>
                  </a:outerShdw>
                </a:effectLst>
                <a:latin typeface="Monotype Corsiva" pitchFamily="66" charset="0"/>
              </a:defRPr>
            </a:lvl1pPr>
          </a:lstStyle>
          <a:p>
            <a:pPr>
              <a:defRPr/>
            </a:pPr>
            <a:endParaRPr lang="en-AU"/>
          </a:p>
        </p:txBody>
      </p:sp>
    </p:spTree>
    <p:extLst>
      <p:ext uri="{BB962C8B-B14F-4D97-AF65-F5344CB8AC3E}">
        <p14:creationId xmlns:p14="http://schemas.microsoft.com/office/powerpoint/2010/main" val="30742444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fld id="{4BC0A39F-B6FD-4B76-8B70-D52570938392}" type="datetime1">
              <a:rPr lang="en-US" smtClean="0"/>
              <a:t>8/2/2024</a:t>
            </a:fld>
            <a:endParaRPr lang="en-AU"/>
          </a:p>
        </p:txBody>
      </p:sp>
      <p:sp>
        <p:nvSpPr>
          <p:cNvPr id="5" name="Rectangle 25"/>
          <p:cNvSpPr>
            <a:spLocks noGrp="1" noChangeArrowheads="1"/>
          </p:cNvSpPr>
          <p:nvPr>
            <p:ph type="ftr" sz="quarter" idx="11"/>
          </p:nvPr>
        </p:nvSpPr>
        <p:spPr>
          <a:ln/>
        </p:spPr>
        <p:txBody>
          <a:bodyPr/>
          <a:lstStyle>
            <a:lvl1pPr>
              <a:defRPr/>
            </a:lvl1pPr>
          </a:lstStyle>
          <a:p>
            <a:pPr>
              <a:defRPr/>
            </a:pPr>
            <a:endParaRPr lang="en-AU"/>
          </a:p>
        </p:txBody>
      </p:sp>
      <p:sp>
        <p:nvSpPr>
          <p:cNvPr id="6" name="Rectangle 26"/>
          <p:cNvSpPr>
            <a:spLocks noGrp="1" noChangeArrowheads="1"/>
          </p:cNvSpPr>
          <p:nvPr>
            <p:ph type="sldNum" sz="quarter" idx="12"/>
          </p:nvPr>
        </p:nvSpPr>
        <p:spPr>
          <a:ln/>
        </p:spPr>
        <p:txBody>
          <a:bodyPr/>
          <a:lstStyle>
            <a:lvl1pPr>
              <a:defRPr/>
            </a:lvl1pPr>
          </a:lstStyle>
          <a:p>
            <a:pPr>
              <a:defRPr/>
            </a:pPr>
            <a:fld id="{BF08B5B2-C464-43AC-AD95-3FEB3A2E3FF1}" type="slidenum">
              <a:rPr lang="en-AU"/>
              <a:pPr>
                <a:defRPr/>
              </a:pPr>
              <a:t>‹#›</a:t>
            </a:fld>
            <a:endParaRPr lang="en-AU"/>
          </a:p>
        </p:txBody>
      </p:sp>
    </p:spTree>
    <p:extLst>
      <p:ext uri="{BB962C8B-B14F-4D97-AF65-F5344CB8AC3E}">
        <p14:creationId xmlns:p14="http://schemas.microsoft.com/office/powerpoint/2010/main" val="41288874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4"/>
          <p:cNvSpPr>
            <a:spLocks noGrp="1" noChangeArrowheads="1"/>
          </p:cNvSpPr>
          <p:nvPr>
            <p:ph type="dt" sz="half" idx="10"/>
          </p:nvPr>
        </p:nvSpPr>
        <p:spPr>
          <a:ln/>
        </p:spPr>
        <p:txBody>
          <a:bodyPr/>
          <a:lstStyle>
            <a:lvl1pPr>
              <a:defRPr/>
            </a:lvl1pPr>
          </a:lstStyle>
          <a:p>
            <a:pPr>
              <a:defRPr/>
            </a:pPr>
            <a:fld id="{85F5E259-CA88-415D-9D77-635DA40B128B}" type="datetime1">
              <a:rPr lang="en-US" smtClean="0"/>
              <a:t>8/2/2024</a:t>
            </a:fld>
            <a:endParaRPr lang="en-AU"/>
          </a:p>
        </p:txBody>
      </p:sp>
      <p:sp>
        <p:nvSpPr>
          <p:cNvPr id="5" name="Rectangle 25"/>
          <p:cNvSpPr>
            <a:spLocks noGrp="1" noChangeArrowheads="1"/>
          </p:cNvSpPr>
          <p:nvPr>
            <p:ph type="ftr" sz="quarter" idx="11"/>
          </p:nvPr>
        </p:nvSpPr>
        <p:spPr>
          <a:ln/>
        </p:spPr>
        <p:txBody>
          <a:bodyPr/>
          <a:lstStyle>
            <a:lvl1pPr>
              <a:defRPr/>
            </a:lvl1pPr>
          </a:lstStyle>
          <a:p>
            <a:pPr>
              <a:defRPr/>
            </a:pPr>
            <a:endParaRPr lang="en-AU"/>
          </a:p>
        </p:txBody>
      </p:sp>
      <p:sp>
        <p:nvSpPr>
          <p:cNvPr id="6" name="Rectangle 26"/>
          <p:cNvSpPr>
            <a:spLocks noGrp="1" noChangeArrowheads="1"/>
          </p:cNvSpPr>
          <p:nvPr>
            <p:ph type="sldNum" sz="quarter" idx="12"/>
          </p:nvPr>
        </p:nvSpPr>
        <p:spPr>
          <a:ln/>
        </p:spPr>
        <p:txBody>
          <a:bodyPr/>
          <a:lstStyle>
            <a:lvl1pPr>
              <a:defRPr/>
            </a:lvl1pPr>
          </a:lstStyle>
          <a:p>
            <a:pPr>
              <a:defRPr/>
            </a:pPr>
            <a:fld id="{D42F5383-A12C-4253-897F-7B6259249C23}" type="slidenum">
              <a:rPr lang="en-AU"/>
              <a:pPr>
                <a:defRPr/>
              </a:pPr>
              <a:t>‹#›</a:t>
            </a:fld>
            <a:endParaRPr lang="en-AU"/>
          </a:p>
        </p:txBody>
      </p:sp>
    </p:spTree>
    <p:extLst>
      <p:ext uri="{BB962C8B-B14F-4D97-AF65-F5344CB8AC3E}">
        <p14:creationId xmlns:p14="http://schemas.microsoft.com/office/powerpoint/2010/main" val="28051482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4"/>
          <p:cNvSpPr>
            <a:spLocks noGrp="1" noChangeArrowheads="1"/>
          </p:cNvSpPr>
          <p:nvPr>
            <p:ph type="dt" sz="half" idx="10"/>
          </p:nvPr>
        </p:nvSpPr>
        <p:spPr>
          <a:ln/>
        </p:spPr>
        <p:txBody>
          <a:bodyPr/>
          <a:lstStyle>
            <a:lvl1pPr>
              <a:defRPr/>
            </a:lvl1pPr>
          </a:lstStyle>
          <a:p>
            <a:pPr>
              <a:defRPr/>
            </a:pPr>
            <a:fld id="{9CE75059-646F-44EB-B93B-997B47F07F66}" type="datetime1">
              <a:rPr lang="en-US" smtClean="0"/>
              <a:t>8/2/2024</a:t>
            </a:fld>
            <a:endParaRPr lang="en-AU"/>
          </a:p>
        </p:txBody>
      </p:sp>
      <p:sp>
        <p:nvSpPr>
          <p:cNvPr id="6" name="Rectangle 25"/>
          <p:cNvSpPr>
            <a:spLocks noGrp="1" noChangeArrowheads="1"/>
          </p:cNvSpPr>
          <p:nvPr>
            <p:ph type="ftr" sz="quarter" idx="11"/>
          </p:nvPr>
        </p:nvSpPr>
        <p:spPr>
          <a:ln/>
        </p:spPr>
        <p:txBody>
          <a:bodyPr/>
          <a:lstStyle>
            <a:lvl1pPr>
              <a:defRPr/>
            </a:lvl1pPr>
          </a:lstStyle>
          <a:p>
            <a:pPr>
              <a:defRPr/>
            </a:pPr>
            <a:endParaRPr lang="en-AU"/>
          </a:p>
        </p:txBody>
      </p:sp>
      <p:sp>
        <p:nvSpPr>
          <p:cNvPr id="7" name="Rectangle 26"/>
          <p:cNvSpPr>
            <a:spLocks noGrp="1" noChangeArrowheads="1"/>
          </p:cNvSpPr>
          <p:nvPr>
            <p:ph type="sldNum" sz="quarter" idx="12"/>
          </p:nvPr>
        </p:nvSpPr>
        <p:spPr>
          <a:ln/>
        </p:spPr>
        <p:txBody>
          <a:bodyPr/>
          <a:lstStyle>
            <a:lvl1pPr>
              <a:defRPr/>
            </a:lvl1pPr>
          </a:lstStyle>
          <a:p>
            <a:pPr>
              <a:defRPr/>
            </a:pPr>
            <a:fld id="{A0E5FD3F-9CF8-4A06-92A4-4003F8A9916E}" type="slidenum">
              <a:rPr lang="en-AU"/>
              <a:pPr>
                <a:defRPr/>
              </a:pPr>
              <a:t>‹#›</a:t>
            </a:fld>
            <a:endParaRPr lang="en-AU"/>
          </a:p>
        </p:txBody>
      </p:sp>
    </p:spTree>
    <p:extLst>
      <p:ext uri="{BB962C8B-B14F-4D97-AF65-F5344CB8AC3E}">
        <p14:creationId xmlns:p14="http://schemas.microsoft.com/office/powerpoint/2010/main" val="354544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4"/>
          <p:cNvSpPr>
            <a:spLocks noGrp="1" noChangeArrowheads="1"/>
          </p:cNvSpPr>
          <p:nvPr>
            <p:ph type="dt" sz="half" idx="10"/>
          </p:nvPr>
        </p:nvSpPr>
        <p:spPr>
          <a:ln/>
        </p:spPr>
        <p:txBody>
          <a:bodyPr/>
          <a:lstStyle>
            <a:lvl1pPr>
              <a:defRPr/>
            </a:lvl1pPr>
          </a:lstStyle>
          <a:p>
            <a:pPr>
              <a:defRPr/>
            </a:pPr>
            <a:fld id="{FD5A5465-D34E-4BFB-8E24-5827A9A9EAA2}" type="datetime1">
              <a:rPr lang="en-US" smtClean="0"/>
              <a:t>8/2/2024</a:t>
            </a:fld>
            <a:endParaRPr lang="en-AU"/>
          </a:p>
        </p:txBody>
      </p:sp>
      <p:sp>
        <p:nvSpPr>
          <p:cNvPr id="8" name="Rectangle 25"/>
          <p:cNvSpPr>
            <a:spLocks noGrp="1" noChangeArrowheads="1"/>
          </p:cNvSpPr>
          <p:nvPr>
            <p:ph type="ftr" sz="quarter" idx="11"/>
          </p:nvPr>
        </p:nvSpPr>
        <p:spPr>
          <a:ln/>
        </p:spPr>
        <p:txBody>
          <a:bodyPr/>
          <a:lstStyle>
            <a:lvl1pPr>
              <a:defRPr/>
            </a:lvl1pPr>
          </a:lstStyle>
          <a:p>
            <a:pPr>
              <a:defRPr/>
            </a:pPr>
            <a:endParaRPr lang="en-AU"/>
          </a:p>
        </p:txBody>
      </p:sp>
      <p:sp>
        <p:nvSpPr>
          <p:cNvPr id="9" name="Rectangle 26"/>
          <p:cNvSpPr>
            <a:spLocks noGrp="1" noChangeArrowheads="1"/>
          </p:cNvSpPr>
          <p:nvPr>
            <p:ph type="sldNum" sz="quarter" idx="12"/>
          </p:nvPr>
        </p:nvSpPr>
        <p:spPr>
          <a:ln/>
        </p:spPr>
        <p:txBody>
          <a:bodyPr/>
          <a:lstStyle>
            <a:lvl1pPr>
              <a:defRPr/>
            </a:lvl1pPr>
          </a:lstStyle>
          <a:p>
            <a:pPr>
              <a:defRPr/>
            </a:pPr>
            <a:fld id="{47D7571E-14B1-455F-AA07-7137D665FEBD}" type="slidenum">
              <a:rPr lang="en-AU"/>
              <a:pPr>
                <a:defRPr/>
              </a:pPr>
              <a:t>‹#›</a:t>
            </a:fld>
            <a:endParaRPr lang="en-AU"/>
          </a:p>
        </p:txBody>
      </p:sp>
    </p:spTree>
    <p:extLst>
      <p:ext uri="{BB962C8B-B14F-4D97-AF65-F5344CB8AC3E}">
        <p14:creationId xmlns:p14="http://schemas.microsoft.com/office/powerpoint/2010/main" val="33015571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4"/>
          <p:cNvSpPr>
            <a:spLocks noGrp="1" noChangeArrowheads="1"/>
          </p:cNvSpPr>
          <p:nvPr>
            <p:ph type="dt" sz="half" idx="10"/>
          </p:nvPr>
        </p:nvSpPr>
        <p:spPr>
          <a:ln/>
        </p:spPr>
        <p:txBody>
          <a:bodyPr/>
          <a:lstStyle>
            <a:lvl1pPr>
              <a:defRPr/>
            </a:lvl1pPr>
          </a:lstStyle>
          <a:p>
            <a:pPr>
              <a:defRPr/>
            </a:pPr>
            <a:fld id="{F206B929-D744-46AE-9B07-624D44BA3249}" type="datetime1">
              <a:rPr lang="en-US" smtClean="0"/>
              <a:t>8/2/2024</a:t>
            </a:fld>
            <a:endParaRPr lang="en-AU"/>
          </a:p>
        </p:txBody>
      </p:sp>
      <p:sp>
        <p:nvSpPr>
          <p:cNvPr id="4" name="Rectangle 25"/>
          <p:cNvSpPr>
            <a:spLocks noGrp="1" noChangeArrowheads="1"/>
          </p:cNvSpPr>
          <p:nvPr>
            <p:ph type="ftr" sz="quarter" idx="11"/>
          </p:nvPr>
        </p:nvSpPr>
        <p:spPr>
          <a:ln/>
        </p:spPr>
        <p:txBody>
          <a:bodyPr/>
          <a:lstStyle>
            <a:lvl1pPr>
              <a:defRPr/>
            </a:lvl1pPr>
          </a:lstStyle>
          <a:p>
            <a:pPr>
              <a:defRPr/>
            </a:pPr>
            <a:endParaRPr lang="en-AU"/>
          </a:p>
        </p:txBody>
      </p:sp>
      <p:sp>
        <p:nvSpPr>
          <p:cNvPr id="5" name="Rectangle 26"/>
          <p:cNvSpPr>
            <a:spLocks noGrp="1" noChangeArrowheads="1"/>
          </p:cNvSpPr>
          <p:nvPr>
            <p:ph type="sldNum" sz="quarter" idx="12"/>
          </p:nvPr>
        </p:nvSpPr>
        <p:spPr>
          <a:ln/>
        </p:spPr>
        <p:txBody>
          <a:bodyPr/>
          <a:lstStyle>
            <a:lvl1pPr>
              <a:defRPr/>
            </a:lvl1pPr>
          </a:lstStyle>
          <a:p>
            <a:pPr>
              <a:defRPr/>
            </a:pPr>
            <a:fld id="{BAF0AEF4-3FCE-45B9-A624-091F125C5327}" type="slidenum">
              <a:rPr lang="en-AU"/>
              <a:pPr>
                <a:defRPr/>
              </a:pPr>
              <a:t>‹#›</a:t>
            </a:fld>
            <a:endParaRPr lang="en-AU"/>
          </a:p>
        </p:txBody>
      </p:sp>
    </p:spTree>
    <p:extLst>
      <p:ext uri="{BB962C8B-B14F-4D97-AF65-F5344CB8AC3E}">
        <p14:creationId xmlns:p14="http://schemas.microsoft.com/office/powerpoint/2010/main" val="37196592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a:ln/>
        </p:spPr>
        <p:txBody>
          <a:bodyPr/>
          <a:lstStyle>
            <a:lvl1pPr>
              <a:defRPr/>
            </a:lvl1pPr>
          </a:lstStyle>
          <a:p>
            <a:pPr>
              <a:defRPr/>
            </a:pPr>
            <a:fld id="{8C6A0E21-CB10-4404-8BDF-AAA2C55872AB}" type="datetime1">
              <a:rPr lang="en-US" smtClean="0"/>
              <a:t>8/2/2024</a:t>
            </a:fld>
            <a:endParaRPr lang="en-AU"/>
          </a:p>
        </p:txBody>
      </p:sp>
      <p:sp>
        <p:nvSpPr>
          <p:cNvPr id="3" name="Rectangle 25"/>
          <p:cNvSpPr>
            <a:spLocks noGrp="1" noChangeArrowheads="1"/>
          </p:cNvSpPr>
          <p:nvPr>
            <p:ph type="ftr" sz="quarter" idx="11"/>
          </p:nvPr>
        </p:nvSpPr>
        <p:spPr>
          <a:ln/>
        </p:spPr>
        <p:txBody>
          <a:bodyPr/>
          <a:lstStyle>
            <a:lvl1pPr>
              <a:defRPr/>
            </a:lvl1pPr>
          </a:lstStyle>
          <a:p>
            <a:pPr>
              <a:defRPr/>
            </a:pPr>
            <a:endParaRPr lang="en-AU"/>
          </a:p>
        </p:txBody>
      </p:sp>
      <p:sp>
        <p:nvSpPr>
          <p:cNvPr id="4" name="Rectangle 26"/>
          <p:cNvSpPr>
            <a:spLocks noGrp="1" noChangeArrowheads="1"/>
          </p:cNvSpPr>
          <p:nvPr>
            <p:ph type="sldNum" sz="quarter" idx="12"/>
          </p:nvPr>
        </p:nvSpPr>
        <p:spPr>
          <a:ln/>
        </p:spPr>
        <p:txBody>
          <a:bodyPr/>
          <a:lstStyle>
            <a:lvl1pPr>
              <a:defRPr/>
            </a:lvl1pPr>
          </a:lstStyle>
          <a:p>
            <a:pPr>
              <a:defRPr/>
            </a:pPr>
            <a:fld id="{E15E97A5-063A-4F8D-948E-F8DE66BE4D3F}" type="slidenum">
              <a:rPr lang="en-AU"/>
              <a:pPr>
                <a:defRPr/>
              </a:pPr>
              <a:t>‹#›</a:t>
            </a:fld>
            <a:endParaRPr lang="en-AU"/>
          </a:p>
        </p:txBody>
      </p:sp>
    </p:spTree>
    <p:extLst>
      <p:ext uri="{BB962C8B-B14F-4D97-AF65-F5344CB8AC3E}">
        <p14:creationId xmlns:p14="http://schemas.microsoft.com/office/powerpoint/2010/main" val="34155843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fld id="{0F4D54D5-9D33-4115-82E6-70653514BECB}" type="datetime1">
              <a:rPr lang="en-US" smtClean="0"/>
              <a:t>8/2/2024</a:t>
            </a:fld>
            <a:endParaRPr lang="en-AU"/>
          </a:p>
        </p:txBody>
      </p:sp>
      <p:sp>
        <p:nvSpPr>
          <p:cNvPr id="6" name="Rectangle 25"/>
          <p:cNvSpPr>
            <a:spLocks noGrp="1" noChangeArrowheads="1"/>
          </p:cNvSpPr>
          <p:nvPr>
            <p:ph type="ftr" sz="quarter" idx="11"/>
          </p:nvPr>
        </p:nvSpPr>
        <p:spPr>
          <a:ln/>
        </p:spPr>
        <p:txBody>
          <a:bodyPr/>
          <a:lstStyle>
            <a:lvl1pPr>
              <a:defRPr/>
            </a:lvl1pPr>
          </a:lstStyle>
          <a:p>
            <a:pPr>
              <a:defRPr/>
            </a:pPr>
            <a:endParaRPr lang="en-AU"/>
          </a:p>
        </p:txBody>
      </p:sp>
      <p:sp>
        <p:nvSpPr>
          <p:cNvPr id="7" name="Rectangle 26"/>
          <p:cNvSpPr>
            <a:spLocks noGrp="1" noChangeArrowheads="1"/>
          </p:cNvSpPr>
          <p:nvPr>
            <p:ph type="sldNum" sz="quarter" idx="12"/>
          </p:nvPr>
        </p:nvSpPr>
        <p:spPr>
          <a:ln/>
        </p:spPr>
        <p:txBody>
          <a:bodyPr/>
          <a:lstStyle>
            <a:lvl1pPr>
              <a:defRPr/>
            </a:lvl1pPr>
          </a:lstStyle>
          <a:p>
            <a:pPr>
              <a:defRPr/>
            </a:pPr>
            <a:fld id="{A51B4A9A-5EE5-4691-A17E-86DA9610CD30}" type="slidenum">
              <a:rPr lang="en-AU"/>
              <a:pPr>
                <a:defRPr/>
              </a:pPr>
              <a:t>‹#›</a:t>
            </a:fld>
            <a:endParaRPr lang="en-AU"/>
          </a:p>
        </p:txBody>
      </p:sp>
    </p:spTree>
    <p:extLst>
      <p:ext uri="{BB962C8B-B14F-4D97-AF65-F5344CB8AC3E}">
        <p14:creationId xmlns:p14="http://schemas.microsoft.com/office/powerpoint/2010/main" val="34078521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fld id="{F440A966-9A11-4395-978D-EAF978EA4314}" type="datetime1">
              <a:rPr lang="en-US" smtClean="0"/>
              <a:t>8/2/2024</a:t>
            </a:fld>
            <a:endParaRPr lang="en-AU"/>
          </a:p>
        </p:txBody>
      </p:sp>
      <p:sp>
        <p:nvSpPr>
          <p:cNvPr id="6" name="Rectangle 25"/>
          <p:cNvSpPr>
            <a:spLocks noGrp="1" noChangeArrowheads="1"/>
          </p:cNvSpPr>
          <p:nvPr>
            <p:ph type="ftr" sz="quarter" idx="11"/>
          </p:nvPr>
        </p:nvSpPr>
        <p:spPr>
          <a:ln/>
        </p:spPr>
        <p:txBody>
          <a:bodyPr/>
          <a:lstStyle>
            <a:lvl1pPr>
              <a:defRPr/>
            </a:lvl1pPr>
          </a:lstStyle>
          <a:p>
            <a:pPr>
              <a:defRPr/>
            </a:pPr>
            <a:endParaRPr lang="en-AU"/>
          </a:p>
        </p:txBody>
      </p:sp>
      <p:sp>
        <p:nvSpPr>
          <p:cNvPr id="7" name="Rectangle 26"/>
          <p:cNvSpPr>
            <a:spLocks noGrp="1" noChangeArrowheads="1"/>
          </p:cNvSpPr>
          <p:nvPr>
            <p:ph type="sldNum" sz="quarter" idx="12"/>
          </p:nvPr>
        </p:nvSpPr>
        <p:spPr>
          <a:ln/>
        </p:spPr>
        <p:txBody>
          <a:bodyPr/>
          <a:lstStyle>
            <a:lvl1pPr>
              <a:defRPr/>
            </a:lvl1pPr>
          </a:lstStyle>
          <a:p>
            <a:pPr>
              <a:defRPr/>
            </a:pPr>
            <a:fld id="{1D6EBC5A-9EBD-4174-A747-786F242C4D4A}" type="slidenum">
              <a:rPr lang="en-AU"/>
              <a:pPr>
                <a:defRPr/>
              </a:pPr>
              <a:t>‹#›</a:t>
            </a:fld>
            <a:endParaRPr lang="en-AU"/>
          </a:p>
        </p:txBody>
      </p:sp>
    </p:spTree>
    <p:extLst>
      <p:ext uri="{BB962C8B-B14F-4D97-AF65-F5344CB8AC3E}">
        <p14:creationId xmlns:p14="http://schemas.microsoft.com/office/powerpoint/2010/main" val="34575445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fld id="{0AE82524-9CAF-4216-8EC0-910B833C914F}" type="datetime1">
              <a:rPr lang="en-US" smtClean="0"/>
              <a:t>8/2/2024</a:t>
            </a:fld>
            <a:endParaRPr lang="en-AU"/>
          </a:p>
        </p:txBody>
      </p:sp>
      <p:sp>
        <p:nvSpPr>
          <p:cNvPr id="5" name="Rectangle 25"/>
          <p:cNvSpPr>
            <a:spLocks noGrp="1" noChangeArrowheads="1"/>
          </p:cNvSpPr>
          <p:nvPr>
            <p:ph type="ftr" sz="quarter" idx="11"/>
          </p:nvPr>
        </p:nvSpPr>
        <p:spPr>
          <a:ln/>
        </p:spPr>
        <p:txBody>
          <a:bodyPr/>
          <a:lstStyle>
            <a:lvl1pPr>
              <a:defRPr/>
            </a:lvl1pPr>
          </a:lstStyle>
          <a:p>
            <a:pPr>
              <a:defRPr/>
            </a:pPr>
            <a:endParaRPr lang="en-AU"/>
          </a:p>
        </p:txBody>
      </p:sp>
      <p:sp>
        <p:nvSpPr>
          <p:cNvPr id="6" name="Rectangle 26"/>
          <p:cNvSpPr>
            <a:spLocks noGrp="1" noChangeArrowheads="1"/>
          </p:cNvSpPr>
          <p:nvPr>
            <p:ph type="sldNum" sz="quarter" idx="12"/>
          </p:nvPr>
        </p:nvSpPr>
        <p:spPr>
          <a:ln/>
        </p:spPr>
        <p:txBody>
          <a:bodyPr/>
          <a:lstStyle>
            <a:lvl1pPr>
              <a:defRPr/>
            </a:lvl1pPr>
          </a:lstStyle>
          <a:p>
            <a:pPr>
              <a:defRPr/>
            </a:pPr>
            <a:fld id="{A5FE8632-F55F-4A27-9DAD-7AA01F9E82ED}" type="slidenum">
              <a:rPr lang="en-AU"/>
              <a:pPr>
                <a:defRPr/>
              </a:pPr>
              <a:t>‹#›</a:t>
            </a:fld>
            <a:endParaRPr lang="en-AU"/>
          </a:p>
        </p:txBody>
      </p:sp>
    </p:spTree>
    <p:extLst>
      <p:ext uri="{BB962C8B-B14F-4D97-AF65-F5344CB8AC3E}">
        <p14:creationId xmlns:p14="http://schemas.microsoft.com/office/powerpoint/2010/main" val="487373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28600"/>
            <a:ext cx="27432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28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fld id="{BE8C7534-BA9E-4AC0-956F-DB1A587A39FF}" type="datetime1">
              <a:rPr lang="en-US" smtClean="0"/>
              <a:t>8/2/2024</a:t>
            </a:fld>
            <a:endParaRPr lang="en-AU"/>
          </a:p>
        </p:txBody>
      </p:sp>
      <p:sp>
        <p:nvSpPr>
          <p:cNvPr id="5" name="Rectangle 25"/>
          <p:cNvSpPr>
            <a:spLocks noGrp="1" noChangeArrowheads="1"/>
          </p:cNvSpPr>
          <p:nvPr>
            <p:ph type="ftr" sz="quarter" idx="11"/>
          </p:nvPr>
        </p:nvSpPr>
        <p:spPr>
          <a:ln/>
        </p:spPr>
        <p:txBody>
          <a:bodyPr/>
          <a:lstStyle>
            <a:lvl1pPr>
              <a:defRPr/>
            </a:lvl1pPr>
          </a:lstStyle>
          <a:p>
            <a:pPr>
              <a:defRPr/>
            </a:pPr>
            <a:endParaRPr lang="en-AU"/>
          </a:p>
        </p:txBody>
      </p:sp>
      <p:sp>
        <p:nvSpPr>
          <p:cNvPr id="6" name="Rectangle 26"/>
          <p:cNvSpPr>
            <a:spLocks noGrp="1" noChangeArrowheads="1"/>
          </p:cNvSpPr>
          <p:nvPr>
            <p:ph type="sldNum" sz="quarter" idx="12"/>
          </p:nvPr>
        </p:nvSpPr>
        <p:spPr>
          <a:ln/>
        </p:spPr>
        <p:txBody>
          <a:bodyPr/>
          <a:lstStyle>
            <a:lvl1pPr>
              <a:defRPr/>
            </a:lvl1pPr>
          </a:lstStyle>
          <a:p>
            <a:pPr>
              <a:defRPr/>
            </a:pPr>
            <a:fld id="{3AE7CDAD-AC04-47D1-90C6-51352DED4BC5}" type="slidenum">
              <a:rPr lang="en-AU"/>
              <a:pPr>
                <a:defRPr/>
              </a:pPr>
              <a:t>‹#›</a:t>
            </a:fld>
            <a:endParaRPr lang="en-AU"/>
          </a:p>
        </p:txBody>
      </p:sp>
    </p:spTree>
    <p:extLst>
      <p:ext uri="{BB962C8B-B14F-4D97-AF65-F5344CB8AC3E}">
        <p14:creationId xmlns:p14="http://schemas.microsoft.com/office/powerpoint/2010/main" val="39256962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146" name="Arc 2"/>
          <p:cNvSpPr>
            <a:spLocks/>
          </p:cNvSpPr>
          <p:nvPr/>
        </p:nvSpPr>
        <p:spPr bwMode="auto">
          <a:xfrm>
            <a:off x="0" y="6143644"/>
            <a:ext cx="5999989" cy="71435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adFill rotWithShape="0">
            <a:gsLst>
              <a:gs pos="0">
                <a:schemeClr val="bg1"/>
              </a:gs>
              <a:gs pos="100000">
                <a:schemeClr val="accent2"/>
              </a:gs>
            </a:gsLst>
            <a:lin ang="5400000" scaled="1"/>
          </a:gradFill>
          <a:ln w="9525">
            <a:noFill/>
            <a:round/>
            <a:headEnd type="none" w="sm" len="sm"/>
            <a:tailEnd type="none" w="sm" len="sm"/>
          </a:ln>
        </p:spPr>
        <p:txBody>
          <a:bodyPr/>
          <a:lstStyle/>
          <a:p>
            <a:endParaRPr kumimoji="1" lang="en-US" sz="2400">
              <a:solidFill>
                <a:srgbClr val="FFFFFF"/>
              </a:solidFill>
              <a:latin typeface="Times New Roman" pitchFamily="18" charset="0"/>
            </a:endParaRPr>
          </a:p>
        </p:txBody>
      </p:sp>
      <p:sp>
        <p:nvSpPr>
          <p:cNvPr id="6147" name="Rectangle 3"/>
          <p:cNvSpPr>
            <a:spLocks noGrp="1" noChangeArrowheads="1"/>
          </p:cNvSpPr>
          <p:nvPr>
            <p:ph type="ctrTitle" sz="quarter"/>
          </p:nvPr>
        </p:nvSpPr>
        <p:spPr>
          <a:xfrm>
            <a:off x="1" y="0"/>
            <a:ext cx="12189884" cy="928670"/>
          </a:xfrm>
        </p:spPr>
        <p:txBody>
          <a:bodyPr anchor="b"/>
          <a:lstStyle>
            <a:lvl1pPr algn="ctr">
              <a:lnSpc>
                <a:spcPct val="80000"/>
              </a:lnSpc>
              <a:defRPr sz="4400">
                <a:solidFill>
                  <a:srgbClr val="FFFF00"/>
                </a:solidFill>
                <a:effectLst>
                  <a:outerShdw blurRad="38100" dist="38100" dir="2700000" algn="tl">
                    <a:srgbClr val="FFFFFF"/>
                  </a:outerShdw>
                </a:effectLst>
                <a:latin typeface="Arial" charset="0"/>
              </a:defRPr>
            </a:lvl1pPr>
          </a:lstStyle>
          <a:p>
            <a:r>
              <a:rPr lang="en-AU" dirty="0"/>
              <a:t>Click to edit Master title style</a:t>
            </a:r>
          </a:p>
        </p:txBody>
      </p:sp>
      <p:sp>
        <p:nvSpPr>
          <p:cNvPr id="6148" name="Rectangle 4"/>
          <p:cNvSpPr>
            <a:spLocks noGrp="1" noChangeArrowheads="1"/>
          </p:cNvSpPr>
          <p:nvPr>
            <p:ph type="subTitle" sz="quarter" idx="1"/>
          </p:nvPr>
        </p:nvSpPr>
        <p:spPr>
          <a:xfrm>
            <a:off x="239185" y="908050"/>
            <a:ext cx="11713633" cy="5545138"/>
          </a:xfrm>
        </p:spPr>
        <p:txBody>
          <a:bodyPr/>
          <a:lstStyle>
            <a:lvl1pPr marL="531813" indent="-531813">
              <a:spcBef>
                <a:spcPct val="0"/>
              </a:spcBef>
              <a:spcAft>
                <a:spcPct val="15000"/>
              </a:spcAft>
              <a:buClr>
                <a:srgbClr val="FFFF00"/>
              </a:buClr>
              <a:buSzTx/>
              <a:buFont typeface="Wingdings" pitchFamily="2" charset="2"/>
              <a:buChar char="v"/>
              <a:defRPr sz="3200" b="1"/>
            </a:lvl1pPr>
          </a:lstStyle>
          <a:p>
            <a:r>
              <a:rPr lang="en-AU" dirty="0"/>
              <a:t>Click to edit Master subtitle style</a:t>
            </a:r>
          </a:p>
        </p:txBody>
      </p:sp>
      <p:sp>
        <p:nvSpPr>
          <p:cNvPr id="6149" name="Rectangle 5"/>
          <p:cNvSpPr>
            <a:spLocks noGrp="1" noChangeArrowheads="1"/>
          </p:cNvSpPr>
          <p:nvPr>
            <p:ph type="ftr" sz="quarter" idx="3"/>
          </p:nvPr>
        </p:nvSpPr>
        <p:spPr>
          <a:xfrm>
            <a:off x="0" y="6415772"/>
            <a:ext cx="7620011" cy="500042"/>
          </a:xfrm>
        </p:spPr>
        <p:txBody>
          <a:bodyPr/>
          <a:lstStyle>
            <a:lvl1pPr algn="l">
              <a:defRPr sz="2800" b="1">
                <a:solidFill>
                  <a:srgbClr val="FF9900"/>
                </a:solidFill>
                <a:latin typeface="Monotype Corsiva" pitchFamily="66" charset="0"/>
              </a:defRPr>
            </a:lvl1pPr>
          </a:lstStyle>
          <a:p>
            <a:r>
              <a:rPr lang="en-AU" dirty="0"/>
              <a:t>Melchizedek – Priest of the Most High God</a:t>
            </a:r>
          </a:p>
        </p:txBody>
      </p:sp>
    </p:spTree>
    <p:extLst>
      <p:ext uri="{BB962C8B-B14F-4D97-AF65-F5344CB8AC3E}">
        <p14:creationId xmlns:p14="http://schemas.microsoft.com/office/powerpoint/2010/main" val="28225147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AU">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AU">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E31DE701-E358-4323-82A8-3083E194B79C}" type="slidenum">
              <a:rPr lang="en-AU">
                <a:solidFill>
                  <a:srgbClr val="FFFFFF"/>
                </a:solidFill>
              </a:rPr>
              <a:pPr/>
              <a:t>‹#›</a:t>
            </a:fld>
            <a:endParaRPr lang="en-AU">
              <a:solidFill>
                <a:srgbClr val="FFFFFF"/>
              </a:solidFill>
            </a:endParaRPr>
          </a:p>
        </p:txBody>
      </p:sp>
    </p:spTree>
    <p:extLst>
      <p:ext uri="{BB962C8B-B14F-4D97-AF65-F5344CB8AC3E}">
        <p14:creationId xmlns:p14="http://schemas.microsoft.com/office/powerpoint/2010/main" val="3276790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AU">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AU">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FE3AF8C5-7368-44E4-8377-B2DCA3BBE133}" type="slidenum">
              <a:rPr lang="en-AU">
                <a:solidFill>
                  <a:srgbClr val="FFFFFF"/>
                </a:solidFill>
              </a:rPr>
              <a:pPr/>
              <a:t>‹#›</a:t>
            </a:fld>
            <a:endParaRPr lang="en-AU">
              <a:solidFill>
                <a:srgbClr val="FFFFFF"/>
              </a:solidFill>
            </a:endParaRPr>
          </a:p>
        </p:txBody>
      </p:sp>
    </p:spTree>
    <p:extLst>
      <p:ext uri="{BB962C8B-B14F-4D97-AF65-F5344CB8AC3E}">
        <p14:creationId xmlns:p14="http://schemas.microsoft.com/office/powerpoint/2010/main" val="147796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759200" y="1981200"/>
            <a:ext cx="3962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924800" y="1981200"/>
            <a:ext cx="3962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AU">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AU">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689AA726-00FB-4471-BBDA-8C2375EA1E33}" type="slidenum">
              <a:rPr lang="en-AU">
                <a:solidFill>
                  <a:srgbClr val="FFFFFF"/>
                </a:solidFill>
              </a:rPr>
              <a:pPr/>
              <a:t>‹#›</a:t>
            </a:fld>
            <a:endParaRPr lang="en-AU">
              <a:solidFill>
                <a:srgbClr val="FFFFFF"/>
              </a:solidFill>
            </a:endParaRPr>
          </a:p>
        </p:txBody>
      </p:sp>
    </p:spTree>
    <p:extLst>
      <p:ext uri="{BB962C8B-B14F-4D97-AF65-F5344CB8AC3E}">
        <p14:creationId xmlns:p14="http://schemas.microsoft.com/office/powerpoint/2010/main" val="12625118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AU">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AU">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C588FC2A-AF04-4BDA-96F9-712EA604DE55}" type="slidenum">
              <a:rPr lang="en-AU">
                <a:solidFill>
                  <a:srgbClr val="FFFFFF"/>
                </a:solidFill>
              </a:rPr>
              <a:pPr/>
              <a:t>‹#›</a:t>
            </a:fld>
            <a:endParaRPr lang="en-AU">
              <a:solidFill>
                <a:srgbClr val="FFFFFF"/>
              </a:solidFill>
            </a:endParaRPr>
          </a:p>
        </p:txBody>
      </p:sp>
    </p:spTree>
    <p:extLst>
      <p:ext uri="{BB962C8B-B14F-4D97-AF65-F5344CB8AC3E}">
        <p14:creationId xmlns:p14="http://schemas.microsoft.com/office/powerpoint/2010/main" val="3545699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AU">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AU">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A8FFA850-AF64-4F88-B4FB-2C83A0E1404A}" type="slidenum">
              <a:rPr lang="en-AU">
                <a:solidFill>
                  <a:srgbClr val="FFFFFF"/>
                </a:solidFill>
              </a:rPr>
              <a:pPr/>
              <a:t>‹#›</a:t>
            </a:fld>
            <a:endParaRPr lang="en-AU">
              <a:solidFill>
                <a:srgbClr val="FFFFFF"/>
              </a:solidFill>
            </a:endParaRPr>
          </a:p>
        </p:txBody>
      </p:sp>
    </p:spTree>
    <p:extLst>
      <p:ext uri="{BB962C8B-B14F-4D97-AF65-F5344CB8AC3E}">
        <p14:creationId xmlns:p14="http://schemas.microsoft.com/office/powerpoint/2010/main" val="21167922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AU">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AU">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8E7730F1-57FA-43ED-9EE6-3708CEA53352}" type="slidenum">
              <a:rPr lang="en-AU">
                <a:solidFill>
                  <a:srgbClr val="FFFFFF"/>
                </a:solidFill>
              </a:rPr>
              <a:pPr/>
              <a:t>‹#›</a:t>
            </a:fld>
            <a:endParaRPr lang="en-AU">
              <a:solidFill>
                <a:srgbClr val="FFFFFF"/>
              </a:solidFill>
            </a:endParaRPr>
          </a:p>
        </p:txBody>
      </p:sp>
    </p:spTree>
    <p:extLst>
      <p:ext uri="{BB962C8B-B14F-4D97-AF65-F5344CB8AC3E}">
        <p14:creationId xmlns:p14="http://schemas.microsoft.com/office/powerpoint/2010/main" val="12039703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AU">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AU">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A040337D-B3CF-4FC0-9105-4603C3890944}" type="slidenum">
              <a:rPr lang="en-AU">
                <a:solidFill>
                  <a:srgbClr val="FFFFFF"/>
                </a:solidFill>
              </a:rPr>
              <a:pPr/>
              <a:t>‹#›</a:t>
            </a:fld>
            <a:endParaRPr lang="en-AU">
              <a:solidFill>
                <a:srgbClr val="FFFFFF"/>
              </a:solidFill>
            </a:endParaRPr>
          </a:p>
        </p:txBody>
      </p:sp>
    </p:spTree>
    <p:extLst>
      <p:ext uri="{BB962C8B-B14F-4D97-AF65-F5344CB8AC3E}">
        <p14:creationId xmlns:p14="http://schemas.microsoft.com/office/powerpoint/2010/main" val="11168607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AU">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AU">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BEE784D9-EBE8-429C-B28F-6C0DBEE4C868}" type="slidenum">
              <a:rPr lang="en-AU">
                <a:solidFill>
                  <a:srgbClr val="FFFFFF"/>
                </a:solidFill>
              </a:rPr>
              <a:pPr/>
              <a:t>‹#›</a:t>
            </a:fld>
            <a:endParaRPr lang="en-AU">
              <a:solidFill>
                <a:srgbClr val="FFFFFF"/>
              </a:solidFill>
            </a:endParaRPr>
          </a:p>
        </p:txBody>
      </p:sp>
    </p:spTree>
    <p:extLst>
      <p:ext uri="{BB962C8B-B14F-4D97-AF65-F5344CB8AC3E}">
        <p14:creationId xmlns:p14="http://schemas.microsoft.com/office/powerpoint/2010/main" val="36013256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AU">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AU">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C8D42E8C-332D-43D8-83B0-5D6A7753A7B0}" type="slidenum">
              <a:rPr lang="en-AU">
                <a:solidFill>
                  <a:srgbClr val="FFFFFF"/>
                </a:solidFill>
              </a:rPr>
              <a:pPr/>
              <a:t>‹#›</a:t>
            </a:fld>
            <a:endParaRPr lang="en-AU">
              <a:solidFill>
                <a:srgbClr val="FFFFFF"/>
              </a:solidFill>
            </a:endParaRPr>
          </a:p>
        </p:txBody>
      </p:sp>
    </p:spTree>
    <p:extLst>
      <p:ext uri="{BB962C8B-B14F-4D97-AF65-F5344CB8AC3E}">
        <p14:creationId xmlns:p14="http://schemas.microsoft.com/office/powerpoint/2010/main" val="11089993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55200" y="609600"/>
            <a:ext cx="2032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759200" y="609600"/>
            <a:ext cx="58928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AU">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AU">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BBCA09D4-376E-4B2D-9EAB-A083CB4FA8FC}" type="slidenum">
              <a:rPr lang="en-AU">
                <a:solidFill>
                  <a:srgbClr val="FFFFFF"/>
                </a:solidFill>
              </a:rPr>
              <a:pPr/>
              <a:t>‹#›</a:t>
            </a:fld>
            <a:endParaRPr lang="en-AU">
              <a:solidFill>
                <a:srgbClr val="FFFFFF"/>
              </a:solidFill>
            </a:endParaRPr>
          </a:p>
        </p:txBody>
      </p:sp>
    </p:spTree>
    <p:extLst>
      <p:ext uri="{BB962C8B-B14F-4D97-AF65-F5344CB8AC3E}">
        <p14:creationId xmlns:p14="http://schemas.microsoft.com/office/powerpoint/2010/main" val="2580845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7273CA-B1A3-DB5C-44DF-7F3CCA65E7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E309905-6443-FA1E-74BF-60BEBDC154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158994-6902-6DA9-ACEB-CF1125740F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728C8D-2A6A-4E24-B652-6A9E98F77172}" type="datetime1">
              <a:rPr lang="en-US" smtClean="0"/>
              <a:t>8/2/2024</a:t>
            </a:fld>
            <a:endParaRPr lang="en-US"/>
          </a:p>
        </p:txBody>
      </p:sp>
      <p:sp>
        <p:nvSpPr>
          <p:cNvPr id="5" name="Footer Placeholder 4">
            <a:extLst>
              <a:ext uri="{FF2B5EF4-FFF2-40B4-BE49-F238E27FC236}">
                <a16:creationId xmlns:a16="http://schemas.microsoft.com/office/drawing/2014/main" id="{0A155C56-115F-0CB6-4715-778D02C261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EC9E0B4-ACC9-DF51-41DB-B6A3C423A0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A42558-2219-4E68-B547-1362B2189540}" type="slidenum">
              <a:rPr lang="en-US" smtClean="0"/>
              <a:t>‹#›</a:t>
            </a:fld>
            <a:endParaRPr lang="en-US"/>
          </a:p>
        </p:txBody>
      </p:sp>
    </p:spTree>
    <p:extLst>
      <p:ext uri="{BB962C8B-B14F-4D97-AF65-F5344CB8AC3E}">
        <p14:creationId xmlns:p14="http://schemas.microsoft.com/office/powerpoint/2010/main" val="30704892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12192000" cy="6858000"/>
            <a:chOff x="0" y="0"/>
            <a:chExt cx="5760" cy="4320"/>
          </a:xfrm>
        </p:grpSpPr>
        <p:sp>
          <p:nvSpPr>
            <p:cNvPr id="47107"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sz="1800"/>
            </a:p>
          </p:txBody>
        </p:sp>
        <p:sp>
          <p:nvSpPr>
            <p:cNvPr id="47108"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a:defRPr/>
              </a:pPr>
              <a:endParaRPr lang="en-US" sz="1800"/>
            </a:p>
          </p:txBody>
        </p:sp>
      </p:grpSp>
      <p:sp>
        <p:nvSpPr>
          <p:cNvPr id="47109" name="Freeform 5"/>
          <p:cNvSpPr>
            <a:spLocks/>
          </p:cNvSpPr>
          <p:nvPr/>
        </p:nvSpPr>
        <p:spPr bwMode="hidden">
          <a:xfrm>
            <a:off x="8331200" y="626268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a:defRPr/>
            </a:pPr>
            <a:endParaRPr lang="en-US" sz="1800"/>
          </a:p>
        </p:txBody>
      </p:sp>
      <p:grpSp>
        <p:nvGrpSpPr>
          <p:cNvPr id="2052" name="Group 6"/>
          <p:cNvGrpSpPr>
            <a:grpSpLocks/>
          </p:cNvGrpSpPr>
          <p:nvPr/>
        </p:nvGrpSpPr>
        <p:grpSpPr bwMode="auto">
          <a:xfrm>
            <a:off x="0" y="6019800"/>
            <a:ext cx="10464800" cy="857250"/>
            <a:chOff x="0" y="3792"/>
            <a:chExt cx="4944" cy="540"/>
          </a:xfrm>
        </p:grpSpPr>
        <p:sp>
          <p:nvSpPr>
            <p:cNvPr id="47111"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a:defRPr/>
              </a:pPr>
              <a:endParaRPr lang="en-US" sz="1800"/>
            </a:p>
          </p:txBody>
        </p:sp>
        <p:grpSp>
          <p:nvGrpSpPr>
            <p:cNvPr id="2066" name="Group 8"/>
            <p:cNvGrpSpPr>
              <a:grpSpLocks/>
            </p:cNvGrpSpPr>
            <p:nvPr userDrawn="1"/>
          </p:nvGrpSpPr>
          <p:grpSpPr bwMode="auto">
            <a:xfrm>
              <a:off x="2486" y="3792"/>
              <a:ext cx="2458" cy="540"/>
              <a:chOff x="2486" y="3792"/>
              <a:chExt cx="2458" cy="540"/>
            </a:xfrm>
          </p:grpSpPr>
          <p:sp>
            <p:nvSpPr>
              <p:cNvPr id="47113" name="Freeform 9"/>
              <p:cNvSpPr>
                <a:spLocks/>
              </p:cNvSpPr>
              <p:nvPr userDrawn="1"/>
            </p:nvSpPr>
            <p:spPr bwMode="ltGray">
              <a:xfrm>
                <a:off x="3948" y="3799"/>
                <a:ext cx="996" cy="533"/>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612" y="533"/>
                  </a:cxn>
                  <a:cxn ang="0">
                    <a:pos x="996" y="529"/>
                  </a:cxn>
                  <a:cxn ang="0">
                    <a:pos x="828" y="473"/>
                  </a:cxn>
                  <a:cxn ang="0">
                    <a:pos x="636" y="373"/>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w="9525">
                <a:noFill/>
                <a:round/>
                <a:headEnd/>
                <a:tailEnd/>
              </a:ln>
            </p:spPr>
            <p:txBody>
              <a:bodyPr/>
              <a:lstStyle/>
              <a:p>
                <a:pPr>
                  <a:defRPr/>
                </a:pPr>
                <a:endParaRPr lang="en-US" sz="1800"/>
              </a:p>
            </p:txBody>
          </p:sp>
          <p:sp>
            <p:nvSpPr>
              <p:cNvPr id="47114"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a:defRPr/>
                </a:pPr>
                <a:endParaRPr lang="en-US" sz="1800"/>
              </a:p>
            </p:txBody>
          </p:sp>
          <p:sp>
            <p:nvSpPr>
              <p:cNvPr id="47115"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a:defRPr/>
                </a:pPr>
                <a:endParaRPr lang="en-US" sz="1800"/>
              </a:p>
            </p:txBody>
          </p:sp>
          <p:sp>
            <p:nvSpPr>
              <p:cNvPr id="47116"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a:defRPr/>
                </a:pPr>
                <a:endParaRPr lang="en-US" sz="1800"/>
              </a:p>
            </p:txBody>
          </p:sp>
          <p:sp>
            <p:nvSpPr>
              <p:cNvPr id="47117"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a:defRPr/>
                </a:pPr>
                <a:endParaRPr lang="en-US" sz="1800"/>
              </a:p>
            </p:txBody>
          </p:sp>
        </p:grpSp>
        <p:sp>
          <p:nvSpPr>
            <p:cNvPr id="47118"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a:defRPr/>
              </a:pPr>
              <a:endParaRPr lang="en-US" sz="1800"/>
            </a:p>
          </p:txBody>
        </p:sp>
      </p:grpSp>
      <p:grpSp>
        <p:nvGrpSpPr>
          <p:cNvPr id="2053" name="Group 15"/>
          <p:cNvGrpSpPr>
            <a:grpSpLocks/>
          </p:cNvGrpSpPr>
          <p:nvPr/>
        </p:nvGrpSpPr>
        <p:grpSpPr bwMode="auto">
          <a:xfrm>
            <a:off x="836085" y="6021388"/>
            <a:ext cx="7579783" cy="849312"/>
            <a:chOff x="395" y="3793"/>
            <a:chExt cx="3581" cy="535"/>
          </a:xfrm>
        </p:grpSpPr>
        <p:sp>
          <p:nvSpPr>
            <p:cNvPr id="47120" name="Freeform 16"/>
            <p:cNvSpPr>
              <a:spLocks/>
            </p:cNvSpPr>
            <p:nvPr/>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a:defRPr/>
              </a:pPr>
              <a:endParaRPr lang="en-US" sz="1800"/>
            </a:p>
          </p:txBody>
        </p:sp>
        <p:sp>
          <p:nvSpPr>
            <p:cNvPr id="47121" name="Freeform 17"/>
            <p:cNvSpPr>
              <a:spLocks/>
            </p:cNvSpPr>
            <p:nvPr/>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a:defRPr/>
              </a:pPr>
              <a:endParaRPr lang="en-US" sz="1800"/>
            </a:p>
          </p:txBody>
        </p:sp>
        <p:sp>
          <p:nvSpPr>
            <p:cNvPr id="47122" name="Freeform 18"/>
            <p:cNvSpPr>
              <a:spLocks/>
            </p:cNvSpPr>
            <p:nvPr/>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a:defRPr/>
              </a:pPr>
              <a:endParaRPr lang="en-US" sz="1800"/>
            </a:p>
          </p:txBody>
        </p:sp>
        <p:sp>
          <p:nvSpPr>
            <p:cNvPr id="47123" name="Freeform 19"/>
            <p:cNvSpPr>
              <a:spLocks/>
            </p:cNvSpPr>
            <p:nvPr/>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a:defRPr/>
              </a:pPr>
              <a:endParaRPr lang="en-US" sz="1800"/>
            </a:p>
          </p:txBody>
        </p:sp>
        <p:sp>
          <p:nvSpPr>
            <p:cNvPr id="47124" name="Freeform 20"/>
            <p:cNvSpPr>
              <a:spLocks/>
            </p:cNvSpPr>
            <p:nvPr/>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a:defRPr/>
              </a:pPr>
              <a:endParaRPr lang="en-US" sz="1800"/>
            </a:p>
          </p:txBody>
        </p:sp>
        <p:sp>
          <p:nvSpPr>
            <p:cNvPr id="47125" name="Freeform 21"/>
            <p:cNvSpPr>
              <a:spLocks/>
            </p:cNvSpPr>
            <p:nvPr/>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a:defRPr/>
              </a:pPr>
              <a:endParaRPr lang="en-US" sz="1800"/>
            </a:p>
          </p:txBody>
        </p:sp>
      </p:grpSp>
      <p:sp>
        <p:nvSpPr>
          <p:cNvPr id="47126" name="Rectangle 22"/>
          <p:cNvSpPr>
            <a:spLocks noGrp="1" noChangeArrowheads="1"/>
          </p:cNvSpPr>
          <p:nvPr>
            <p:ph type="title"/>
          </p:nvPr>
        </p:nvSpPr>
        <p:spPr bwMode="auto">
          <a:xfrm>
            <a:off x="609600" y="228600"/>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AU"/>
              <a:t>Click to edit Master title style</a:t>
            </a:r>
          </a:p>
        </p:txBody>
      </p:sp>
      <p:sp>
        <p:nvSpPr>
          <p:cNvPr id="2055" name="Rectangle 23"/>
          <p:cNvSpPr>
            <a:spLocks noGrp="1" noChangeArrowheads="1"/>
          </p:cNvSpPr>
          <p:nvPr>
            <p:ph type="body" idx="1"/>
          </p:nvPr>
        </p:nvSpPr>
        <p:spPr bwMode="auto">
          <a:xfrm>
            <a:off x="609600" y="1600200"/>
            <a:ext cx="109728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47128" name="Rectangle 24"/>
          <p:cNvSpPr>
            <a:spLocks noGrp="1" noChangeArrowheads="1"/>
          </p:cNvSpPr>
          <p:nvPr>
            <p:ph type="dt" sz="half" idx="2"/>
          </p:nvPr>
        </p:nvSpPr>
        <p:spPr bwMode="auto">
          <a:xfrm>
            <a:off x="609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effectLst>
                  <a:outerShdw blurRad="38100" dist="38100" dir="2700000" algn="tl">
                    <a:srgbClr val="463416"/>
                  </a:outerShdw>
                </a:effectLst>
              </a:defRPr>
            </a:lvl1pPr>
          </a:lstStyle>
          <a:p>
            <a:pPr>
              <a:defRPr/>
            </a:pPr>
            <a:fld id="{5A344803-F9A5-4CB8-A8F1-AF63F5437C0A}" type="datetime1">
              <a:rPr lang="en-US" smtClean="0"/>
              <a:t>8/2/2024</a:t>
            </a:fld>
            <a:endParaRPr lang="en-AU"/>
          </a:p>
        </p:txBody>
      </p:sp>
      <p:sp>
        <p:nvSpPr>
          <p:cNvPr id="47129" name="Rectangle 2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effectLst>
                  <a:outerShdw blurRad="38100" dist="38100" dir="2700000" algn="tl">
                    <a:srgbClr val="463416"/>
                  </a:outerShdw>
                </a:effectLst>
              </a:defRPr>
            </a:lvl1pPr>
          </a:lstStyle>
          <a:p>
            <a:pPr>
              <a:defRPr/>
            </a:pPr>
            <a:endParaRPr lang="en-AU"/>
          </a:p>
        </p:txBody>
      </p:sp>
      <p:sp>
        <p:nvSpPr>
          <p:cNvPr id="47130" name="Rectangle 26"/>
          <p:cNvSpPr>
            <a:spLocks noGrp="1" noChangeArrowheads="1"/>
          </p:cNvSpPr>
          <p:nvPr>
            <p:ph type="sldNum" sz="quarter" idx="4"/>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effectLst>
                  <a:outerShdw blurRad="38100" dist="38100" dir="2700000" algn="tl">
                    <a:srgbClr val="463416"/>
                  </a:outerShdw>
                </a:effectLst>
              </a:defRPr>
            </a:lvl1pPr>
          </a:lstStyle>
          <a:p>
            <a:pPr>
              <a:defRPr/>
            </a:pPr>
            <a:fld id="{2FA80443-EDDE-4820-8990-CE66D5EC2072}" type="slidenum">
              <a:rPr lang="en-AU"/>
              <a:pPr>
                <a:defRPr/>
              </a:pPr>
              <a:t>‹#›</a:t>
            </a:fld>
            <a:endParaRPr lang="en-AU"/>
          </a:p>
        </p:txBody>
      </p:sp>
    </p:spTree>
    <p:extLst>
      <p:ext uri="{BB962C8B-B14F-4D97-AF65-F5344CB8AC3E}">
        <p14:creationId xmlns:p14="http://schemas.microsoft.com/office/powerpoint/2010/main" val="386740851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defRPr>
      </a:lvl5pPr>
      <a:lvl6pPr marL="2514600" indent="-228600" algn="l" rtl="0" fontAlgn="base">
        <a:spcBef>
          <a:spcPct val="20000"/>
        </a:spcBef>
        <a:spcAft>
          <a:spcPct val="0"/>
        </a:spcAft>
        <a:buClr>
          <a:schemeClr val="tx2"/>
        </a:buClr>
        <a:buChar char="•"/>
        <a:defRPr sz="2000">
          <a:solidFill>
            <a:schemeClr val="tx1"/>
          </a:solidFill>
          <a:latin typeface="+mn-lt"/>
        </a:defRPr>
      </a:lvl6pPr>
      <a:lvl7pPr marL="2971800" indent="-228600" algn="l" rtl="0" fontAlgn="base">
        <a:spcBef>
          <a:spcPct val="20000"/>
        </a:spcBef>
        <a:spcAft>
          <a:spcPct val="0"/>
        </a:spcAft>
        <a:buClr>
          <a:schemeClr val="tx2"/>
        </a:buClr>
        <a:buChar char="•"/>
        <a:defRPr sz="2000">
          <a:solidFill>
            <a:schemeClr val="tx1"/>
          </a:solidFill>
          <a:latin typeface="+mn-lt"/>
        </a:defRPr>
      </a:lvl7pPr>
      <a:lvl8pPr marL="3429000" indent="-228600" algn="l" rtl="0" fontAlgn="base">
        <a:spcBef>
          <a:spcPct val="20000"/>
        </a:spcBef>
        <a:spcAft>
          <a:spcPct val="0"/>
        </a:spcAft>
        <a:buClr>
          <a:schemeClr val="tx2"/>
        </a:buClr>
        <a:buChar char="•"/>
        <a:defRPr sz="2000">
          <a:solidFill>
            <a:schemeClr val="tx1"/>
          </a:solidFill>
          <a:latin typeface="+mn-lt"/>
        </a:defRPr>
      </a:lvl8pPr>
      <a:lvl9pPr marL="3886200" indent="-228600" algn="l" rtl="0" fontAlgn="base">
        <a:spcBef>
          <a:spcPct val="20000"/>
        </a:spcBef>
        <a:spcAft>
          <a:spcPct val="0"/>
        </a:spcAft>
        <a:buClr>
          <a:schemeClr val="tx2"/>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Arc 2"/>
          <p:cNvSpPr>
            <a:spLocks/>
          </p:cNvSpPr>
          <p:nvPr/>
        </p:nvSpPr>
        <p:spPr bwMode="auto">
          <a:xfrm>
            <a:off x="0" y="842964"/>
            <a:ext cx="3862917" cy="601503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adFill rotWithShape="0">
            <a:gsLst>
              <a:gs pos="0">
                <a:schemeClr val="bg1"/>
              </a:gs>
              <a:gs pos="100000">
                <a:schemeClr val="accent2"/>
              </a:gs>
            </a:gsLst>
            <a:lin ang="5400000" scaled="1"/>
          </a:gradFill>
          <a:ln w="9525">
            <a:noFill/>
            <a:round/>
            <a:headEnd type="none" w="sm" len="sm"/>
            <a:tailEnd type="none" w="sm" len="sm"/>
          </a:ln>
        </p:spPr>
        <p:txBody>
          <a:bodyPr/>
          <a:lstStyle/>
          <a:p>
            <a:endParaRPr kumimoji="1" lang="en-US" sz="2400">
              <a:solidFill>
                <a:srgbClr val="FFFFFF"/>
              </a:solidFill>
              <a:latin typeface="Times New Roman" pitchFamily="18" charset="0"/>
            </a:endParaRPr>
          </a:p>
        </p:txBody>
      </p:sp>
      <p:sp>
        <p:nvSpPr>
          <p:cNvPr id="5123" name="Rectangle 3"/>
          <p:cNvSpPr>
            <a:spLocks noGrp="1" noChangeArrowheads="1"/>
          </p:cNvSpPr>
          <p:nvPr>
            <p:ph type="title"/>
          </p:nvPr>
        </p:nvSpPr>
        <p:spPr bwMode="auto">
          <a:xfrm>
            <a:off x="3759200" y="609600"/>
            <a:ext cx="8128000" cy="1143000"/>
          </a:xfrm>
          <a:prstGeom prst="rect">
            <a:avLst/>
          </a:prstGeom>
          <a:noFill/>
          <a:ln w="9525">
            <a:noFill/>
            <a:miter lim="800000"/>
            <a:headEnd/>
            <a:tailEnd/>
          </a:ln>
        </p:spPr>
        <p:txBody>
          <a:bodyPr vert="horz" wrap="square" lIns="92075" tIns="46037" rIns="92075" bIns="46037" numCol="1" anchor="ctr" anchorCtr="0" compatLnSpc="1">
            <a:prstTxWarp prst="textNoShape">
              <a:avLst/>
            </a:prstTxWarp>
          </a:bodyPr>
          <a:lstStyle/>
          <a:p>
            <a:pPr lvl="0"/>
            <a:r>
              <a:rPr lang="en-AU"/>
              <a:t>Click to edit Master title style</a:t>
            </a:r>
          </a:p>
        </p:txBody>
      </p:sp>
      <p:sp>
        <p:nvSpPr>
          <p:cNvPr id="5124" name="Rectangle 4"/>
          <p:cNvSpPr>
            <a:spLocks noGrp="1" noChangeArrowheads="1"/>
          </p:cNvSpPr>
          <p:nvPr>
            <p:ph type="body" idx="1"/>
          </p:nvPr>
        </p:nvSpPr>
        <p:spPr bwMode="auto">
          <a:xfrm>
            <a:off x="3759200" y="1981200"/>
            <a:ext cx="8128000" cy="4114800"/>
          </a:xfrm>
          <a:prstGeom prst="rect">
            <a:avLst/>
          </a:prstGeom>
          <a:noFill/>
          <a:ln w="9525">
            <a:noFill/>
            <a:miter lim="800000"/>
            <a:headEnd/>
            <a:tailEnd/>
          </a:ln>
        </p:spPr>
        <p:txBody>
          <a:bodyPr vert="horz" wrap="square" lIns="92075" tIns="46037" rIns="92075" bIns="46037" numCol="1" anchor="t" anchorCtr="0" compatLnSpc="1">
            <a:prstTxWarp prst="textNoShape">
              <a:avLst/>
            </a:prstTxWarp>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5125" name="Rectangle 5"/>
          <p:cNvSpPr>
            <a:spLocks noGrp="1" noChangeArrowheads="1"/>
          </p:cNvSpPr>
          <p:nvPr>
            <p:ph type="dt" sz="half" idx="2"/>
          </p:nvPr>
        </p:nvSpPr>
        <p:spPr bwMode="auto">
          <a:xfrm>
            <a:off x="406400" y="6248400"/>
            <a:ext cx="2540000" cy="457200"/>
          </a:xfrm>
          <a:prstGeom prst="rect">
            <a:avLst/>
          </a:prstGeom>
          <a:noFill/>
          <a:ln w="9525">
            <a:noFill/>
            <a:miter lim="800000"/>
            <a:headEnd/>
            <a:tailEnd/>
          </a:ln>
        </p:spPr>
        <p:txBody>
          <a:bodyPr vert="horz" wrap="square" lIns="92075" tIns="46037" rIns="92075" bIns="46037" numCol="1" anchor="ctr" anchorCtr="0" compatLnSpc="1">
            <a:prstTxWarp prst="textNoShape">
              <a:avLst/>
            </a:prstTxWarp>
          </a:bodyPr>
          <a:lstStyle>
            <a:lvl1pPr>
              <a:defRPr sz="1400"/>
            </a:lvl1pPr>
          </a:lstStyle>
          <a:p>
            <a:endParaRPr lang="en-AU">
              <a:solidFill>
                <a:srgbClr val="FFFFFF"/>
              </a:solidFill>
            </a:endParaRPr>
          </a:p>
        </p:txBody>
      </p:sp>
      <p:sp>
        <p:nvSpPr>
          <p:cNvPr id="5126" name="Rectangle 6"/>
          <p:cNvSpPr>
            <a:spLocks noGrp="1" noChangeArrowheads="1"/>
          </p:cNvSpPr>
          <p:nvPr>
            <p:ph type="ftr" sz="quarter" idx="3"/>
          </p:nvPr>
        </p:nvSpPr>
        <p:spPr bwMode="auto">
          <a:xfrm>
            <a:off x="4775200" y="6248400"/>
            <a:ext cx="3860800" cy="457200"/>
          </a:xfrm>
          <a:prstGeom prst="rect">
            <a:avLst/>
          </a:prstGeom>
          <a:noFill/>
          <a:ln w="9525">
            <a:noFill/>
            <a:miter lim="800000"/>
            <a:headEnd/>
            <a:tailEnd/>
          </a:ln>
        </p:spPr>
        <p:txBody>
          <a:bodyPr vert="horz" wrap="square" lIns="92075" tIns="46037" rIns="92075" bIns="46037" numCol="1" anchor="ctr" anchorCtr="0" compatLnSpc="1">
            <a:prstTxWarp prst="textNoShape">
              <a:avLst/>
            </a:prstTxWarp>
          </a:bodyPr>
          <a:lstStyle>
            <a:lvl1pPr algn="ctr">
              <a:defRPr sz="1400"/>
            </a:lvl1pPr>
          </a:lstStyle>
          <a:p>
            <a:endParaRPr lang="en-AU">
              <a:solidFill>
                <a:srgbClr val="FFFFFF"/>
              </a:solidFill>
            </a:endParaRPr>
          </a:p>
        </p:txBody>
      </p:sp>
      <p:sp>
        <p:nvSpPr>
          <p:cNvPr id="5127" name="Rectangle 7"/>
          <p:cNvSpPr>
            <a:spLocks noGrp="1" noChangeArrowheads="1"/>
          </p:cNvSpPr>
          <p:nvPr>
            <p:ph type="sldNum" sz="quarter" idx="4"/>
          </p:nvPr>
        </p:nvSpPr>
        <p:spPr bwMode="auto">
          <a:xfrm>
            <a:off x="9347200" y="6248400"/>
            <a:ext cx="2540000" cy="457200"/>
          </a:xfrm>
          <a:prstGeom prst="rect">
            <a:avLst/>
          </a:prstGeom>
          <a:noFill/>
          <a:ln w="9525">
            <a:noFill/>
            <a:miter lim="800000"/>
            <a:headEnd/>
            <a:tailEnd/>
          </a:ln>
        </p:spPr>
        <p:txBody>
          <a:bodyPr vert="horz" wrap="none" lIns="92075" tIns="46037" rIns="92075" bIns="46037" numCol="1" anchor="ctr" anchorCtr="0" compatLnSpc="1">
            <a:prstTxWarp prst="textNoShape">
              <a:avLst/>
            </a:prstTxWarp>
          </a:bodyPr>
          <a:lstStyle>
            <a:lvl1pPr algn="r">
              <a:defRPr sz="1400"/>
            </a:lvl1pPr>
          </a:lstStyle>
          <a:p>
            <a:fld id="{2BD4A87C-88A4-433E-B60D-E8EBD821BCF4}" type="slidenum">
              <a:rPr lang="en-AU">
                <a:solidFill>
                  <a:srgbClr val="FFFFFF"/>
                </a:solidFill>
              </a:rPr>
              <a:pPr/>
              <a:t>‹#›</a:t>
            </a:fld>
            <a:endParaRPr lang="en-AU">
              <a:solidFill>
                <a:srgbClr val="FFFFFF"/>
              </a:solidFill>
            </a:endParaRPr>
          </a:p>
        </p:txBody>
      </p:sp>
    </p:spTree>
    <p:extLst>
      <p:ext uri="{BB962C8B-B14F-4D97-AF65-F5344CB8AC3E}">
        <p14:creationId xmlns:p14="http://schemas.microsoft.com/office/powerpoint/2010/main" val="3272659230"/>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fontAlgn="base">
        <a:lnSpc>
          <a:spcPct val="70000"/>
        </a:lnSpc>
        <a:spcBef>
          <a:spcPct val="0"/>
        </a:spcBef>
        <a:spcAft>
          <a:spcPct val="0"/>
        </a:spcAft>
        <a:defRPr sz="4800" b="1">
          <a:solidFill>
            <a:schemeClr val="tx2"/>
          </a:solidFill>
          <a:latin typeface="+mj-lt"/>
          <a:ea typeface="+mj-ea"/>
          <a:cs typeface="+mj-cs"/>
        </a:defRPr>
      </a:lvl1pPr>
      <a:lvl2pPr algn="l" rtl="0" fontAlgn="base">
        <a:lnSpc>
          <a:spcPct val="70000"/>
        </a:lnSpc>
        <a:spcBef>
          <a:spcPct val="0"/>
        </a:spcBef>
        <a:spcAft>
          <a:spcPct val="0"/>
        </a:spcAft>
        <a:defRPr sz="4800" b="1">
          <a:solidFill>
            <a:schemeClr val="tx2"/>
          </a:solidFill>
          <a:latin typeface="Arial Narrow" pitchFamily="34" charset="0"/>
        </a:defRPr>
      </a:lvl2pPr>
      <a:lvl3pPr algn="l" rtl="0" fontAlgn="base">
        <a:lnSpc>
          <a:spcPct val="70000"/>
        </a:lnSpc>
        <a:spcBef>
          <a:spcPct val="0"/>
        </a:spcBef>
        <a:spcAft>
          <a:spcPct val="0"/>
        </a:spcAft>
        <a:defRPr sz="4800" b="1">
          <a:solidFill>
            <a:schemeClr val="tx2"/>
          </a:solidFill>
          <a:latin typeface="Arial Narrow" pitchFamily="34" charset="0"/>
        </a:defRPr>
      </a:lvl3pPr>
      <a:lvl4pPr algn="l" rtl="0" fontAlgn="base">
        <a:lnSpc>
          <a:spcPct val="70000"/>
        </a:lnSpc>
        <a:spcBef>
          <a:spcPct val="0"/>
        </a:spcBef>
        <a:spcAft>
          <a:spcPct val="0"/>
        </a:spcAft>
        <a:defRPr sz="4800" b="1">
          <a:solidFill>
            <a:schemeClr val="tx2"/>
          </a:solidFill>
          <a:latin typeface="Arial Narrow" pitchFamily="34" charset="0"/>
        </a:defRPr>
      </a:lvl4pPr>
      <a:lvl5pPr algn="l" rtl="0" fontAlgn="base">
        <a:lnSpc>
          <a:spcPct val="70000"/>
        </a:lnSpc>
        <a:spcBef>
          <a:spcPct val="0"/>
        </a:spcBef>
        <a:spcAft>
          <a:spcPct val="0"/>
        </a:spcAft>
        <a:defRPr sz="4800" b="1">
          <a:solidFill>
            <a:schemeClr val="tx2"/>
          </a:solidFill>
          <a:latin typeface="Arial Narrow" pitchFamily="34" charset="0"/>
        </a:defRPr>
      </a:lvl5pPr>
      <a:lvl6pPr marL="457200" algn="l" rtl="0" fontAlgn="base">
        <a:lnSpc>
          <a:spcPct val="70000"/>
        </a:lnSpc>
        <a:spcBef>
          <a:spcPct val="0"/>
        </a:spcBef>
        <a:spcAft>
          <a:spcPct val="0"/>
        </a:spcAft>
        <a:defRPr sz="4800" b="1">
          <a:solidFill>
            <a:schemeClr val="tx2"/>
          </a:solidFill>
          <a:latin typeface="Arial Narrow" pitchFamily="34" charset="0"/>
        </a:defRPr>
      </a:lvl6pPr>
      <a:lvl7pPr marL="914400" algn="l" rtl="0" fontAlgn="base">
        <a:lnSpc>
          <a:spcPct val="70000"/>
        </a:lnSpc>
        <a:spcBef>
          <a:spcPct val="0"/>
        </a:spcBef>
        <a:spcAft>
          <a:spcPct val="0"/>
        </a:spcAft>
        <a:defRPr sz="4800" b="1">
          <a:solidFill>
            <a:schemeClr val="tx2"/>
          </a:solidFill>
          <a:latin typeface="Arial Narrow" pitchFamily="34" charset="0"/>
        </a:defRPr>
      </a:lvl7pPr>
      <a:lvl8pPr marL="1371600" algn="l" rtl="0" fontAlgn="base">
        <a:lnSpc>
          <a:spcPct val="70000"/>
        </a:lnSpc>
        <a:spcBef>
          <a:spcPct val="0"/>
        </a:spcBef>
        <a:spcAft>
          <a:spcPct val="0"/>
        </a:spcAft>
        <a:defRPr sz="4800" b="1">
          <a:solidFill>
            <a:schemeClr val="tx2"/>
          </a:solidFill>
          <a:latin typeface="Arial Narrow" pitchFamily="34" charset="0"/>
        </a:defRPr>
      </a:lvl8pPr>
      <a:lvl9pPr marL="1828800" algn="l" rtl="0" fontAlgn="base">
        <a:lnSpc>
          <a:spcPct val="70000"/>
        </a:lnSpc>
        <a:spcBef>
          <a:spcPct val="0"/>
        </a:spcBef>
        <a:spcAft>
          <a:spcPct val="0"/>
        </a:spcAft>
        <a:defRPr sz="4800" b="1">
          <a:solidFill>
            <a:schemeClr val="tx2"/>
          </a:solidFill>
          <a:latin typeface="Arial Narrow" pitchFamily="34" charset="0"/>
        </a:defRPr>
      </a:lvl9pPr>
    </p:titleStyle>
    <p:bodyStyle>
      <a:lvl1pPr marL="342900" indent="-342900" algn="l" rtl="0" fontAlgn="base">
        <a:spcBef>
          <a:spcPct val="20000"/>
        </a:spcBef>
        <a:spcAft>
          <a:spcPct val="0"/>
        </a:spcAft>
        <a:buClr>
          <a:schemeClr val="hlink"/>
        </a:buClr>
        <a:buSzPct val="60000"/>
        <a:buFont typeface="Wingdings" pitchFamily="2" charset="2"/>
        <a:buChar char="n"/>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65000"/>
        <a:buFont typeface="Wingdings" pitchFamily="2" charset="2"/>
        <a:buChar char="u"/>
        <a:defRPr sz="2600">
          <a:solidFill>
            <a:schemeClr val="tx1"/>
          </a:solidFill>
          <a:latin typeface="+mn-lt"/>
        </a:defRPr>
      </a:lvl2pPr>
      <a:lvl3pPr marL="1143000" indent="-228600" algn="l" rtl="0" fontAlgn="base">
        <a:spcBef>
          <a:spcPct val="20000"/>
        </a:spcBef>
        <a:spcAft>
          <a:spcPct val="0"/>
        </a:spcAft>
        <a:buClr>
          <a:schemeClr val="hlink"/>
        </a:buClr>
        <a:buSzPct val="65000"/>
        <a:buFont typeface="Wingdings" pitchFamily="2" charset="2"/>
        <a:buChar char="«"/>
        <a:defRPr sz="2400">
          <a:solidFill>
            <a:schemeClr val="tx1"/>
          </a:solidFill>
          <a:latin typeface="+mn-lt"/>
        </a:defRPr>
      </a:lvl3pPr>
      <a:lvl4pPr marL="1600200" indent="-228600" algn="l" rtl="0" fontAlgn="base">
        <a:spcBef>
          <a:spcPct val="20000"/>
        </a:spcBef>
        <a:spcAft>
          <a:spcPct val="0"/>
        </a:spcAft>
        <a:buClr>
          <a:schemeClr val="tx2"/>
        </a:buClr>
        <a:buSzPct val="100000"/>
        <a:buChar char="•"/>
        <a:defRPr sz="2000">
          <a:solidFill>
            <a:schemeClr val="tx1"/>
          </a:solidFill>
          <a:latin typeface="+mn-lt"/>
        </a:defRPr>
      </a:lvl4pPr>
      <a:lvl5pPr marL="2057400" indent="-228600" algn="l" rtl="0" fontAlgn="base">
        <a:spcBef>
          <a:spcPct val="20000"/>
        </a:spcBef>
        <a:spcAft>
          <a:spcPct val="0"/>
        </a:spcAft>
        <a:buClr>
          <a:schemeClr val="hlink"/>
        </a:buClr>
        <a:buSzPct val="100000"/>
        <a:buChar char="–"/>
        <a:defRPr sz="2000">
          <a:solidFill>
            <a:schemeClr val="tx1"/>
          </a:solidFill>
          <a:latin typeface="+mn-lt"/>
        </a:defRPr>
      </a:lvl5pPr>
      <a:lvl6pPr marL="2514600" indent="-228600" algn="l" rtl="0" fontAlgn="base">
        <a:spcBef>
          <a:spcPct val="20000"/>
        </a:spcBef>
        <a:spcAft>
          <a:spcPct val="0"/>
        </a:spcAft>
        <a:buClr>
          <a:schemeClr val="hlink"/>
        </a:buClr>
        <a:buSzPct val="100000"/>
        <a:buChar char="–"/>
        <a:defRPr sz="2000">
          <a:solidFill>
            <a:schemeClr val="tx1"/>
          </a:solidFill>
          <a:latin typeface="+mn-lt"/>
        </a:defRPr>
      </a:lvl6pPr>
      <a:lvl7pPr marL="2971800" indent="-228600" algn="l" rtl="0" fontAlgn="base">
        <a:spcBef>
          <a:spcPct val="20000"/>
        </a:spcBef>
        <a:spcAft>
          <a:spcPct val="0"/>
        </a:spcAft>
        <a:buClr>
          <a:schemeClr val="hlink"/>
        </a:buClr>
        <a:buSzPct val="100000"/>
        <a:buChar char="–"/>
        <a:defRPr sz="2000">
          <a:solidFill>
            <a:schemeClr val="tx1"/>
          </a:solidFill>
          <a:latin typeface="+mn-lt"/>
        </a:defRPr>
      </a:lvl7pPr>
      <a:lvl8pPr marL="3429000" indent="-228600" algn="l" rtl="0" fontAlgn="base">
        <a:spcBef>
          <a:spcPct val="20000"/>
        </a:spcBef>
        <a:spcAft>
          <a:spcPct val="0"/>
        </a:spcAft>
        <a:buClr>
          <a:schemeClr val="hlink"/>
        </a:buClr>
        <a:buSzPct val="100000"/>
        <a:buChar char="–"/>
        <a:defRPr sz="2000">
          <a:solidFill>
            <a:schemeClr val="tx1"/>
          </a:solidFill>
          <a:latin typeface="+mn-lt"/>
        </a:defRPr>
      </a:lvl8pPr>
      <a:lvl9pPr marL="3886200" indent="-228600" algn="l" rtl="0" fontAlgn="base">
        <a:spcBef>
          <a:spcPct val="20000"/>
        </a:spcBef>
        <a:spcAft>
          <a:spcPct val="0"/>
        </a:spcAft>
        <a:buClr>
          <a:schemeClr val="hlink"/>
        </a:buClr>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www.google.com/search?sxsrf=AB5stBgSrdHjTHxRBcBTEYgwJcB32zPphg:1689692081618&amp;q=David+Willcocks&amp;stick=H4sIAAAAAAAAAONgVuLUz9U3MDHKyDVfxMrvkliWmaIQnpmTk5yfnF0MAMcdmMkfAAAA&amp;sa=X&amp;ved=2ahUKEwiKv7fCwZiAAxVVmGoFHVxoAxgQMXoECBUQBA" TargetMode="External"/><Relationship Id="rId2" Type="http://schemas.openxmlformats.org/officeDocument/2006/relationships/hyperlink" Target="https://www.google.com/search?sxsrf=AB5stBgSrdHjTHxRBcBTEYgwJcB32zPphg:1689692081618&amp;q=Choir+of+King%E2%80%99s+College,+Cambridge&amp;stick=H4sIAAAAAAAAAONgVuLSz9U3MCzINbAwWMSq4pyRn1mkkJ-m4J2Zl_6oYWaxgnN-Tk5qeqqOgnNiblJRZkp6KgBoj63_NQAAAA&amp;sa=X&amp;ved=2ahUKEwiKv7fCwZiAAxVVmGoFHVxoAxgQMXoECBUQAw" TargetMode="External"/><Relationship Id="rId1" Type="http://schemas.openxmlformats.org/officeDocument/2006/relationships/slideLayout" Target="../slideLayouts/slideLayout2.xml"/><Relationship Id="rId4" Type="http://schemas.openxmlformats.org/officeDocument/2006/relationships/hyperlink" Target="https://www.musixmatch.com/" TargetMode="Externa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13E71-E595-E415-CA6B-08125BB5D717}"/>
              </a:ext>
            </a:extLst>
          </p:cNvPr>
          <p:cNvSpPr>
            <a:spLocks noGrp="1"/>
          </p:cNvSpPr>
          <p:nvPr>
            <p:ph type="title"/>
          </p:nvPr>
        </p:nvSpPr>
        <p:spPr>
          <a:xfrm>
            <a:off x="2589276" y="308691"/>
            <a:ext cx="7013448" cy="438912"/>
          </a:xfrm>
        </p:spPr>
        <p:txBody>
          <a:bodyPr>
            <a:normAutofit fontScale="90000"/>
          </a:bodyPr>
          <a:lstStyle/>
          <a:p>
            <a:pPr algn="ctr"/>
            <a:r>
              <a:rPr lang="en-US" sz="2800" b="1" kern="0" dirty="0">
                <a:solidFill>
                  <a:schemeClr val="bg1"/>
                </a:solidFill>
                <a:effectLst/>
                <a:latin typeface="Bookman Old Style" panose="02050604050505020204" pitchFamily="18" charset="0"/>
                <a:ea typeface="Times New Roman" panose="02020603050405020304" pitchFamily="18" charset="0"/>
              </a:rPr>
              <a:t>The Sons of Zadok — Ezekiel 44:15-16</a:t>
            </a:r>
            <a:endParaRPr lang="en-US" sz="6000" dirty="0">
              <a:solidFill>
                <a:schemeClr val="bg1"/>
              </a:solidFill>
              <a:latin typeface="Bookman Old Style" panose="02050604050505020204" pitchFamily="18" charset="0"/>
            </a:endParaRPr>
          </a:p>
        </p:txBody>
      </p:sp>
      <p:sp>
        <p:nvSpPr>
          <p:cNvPr id="3" name="Content Placeholder 2">
            <a:extLst>
              <a:ext uri="{FF2B5EF4-FFF2-40B4-BE49-F238E27FC236}">
                <a16:creationId xmlns:a16="http://schemas.microsoft.com/office/drawing/2014/main" id="{797E8A57-6AA0-AE31-6E3E-AF2274D1D98C}"/>
              </a:ext>
            </a:extLst>
          </p:cNvPr>
          <p:cNvSpPr>
            <a:spLocks noGrp="1"/>
          </p:cNvSpPr>
          <p:nvPr>
            <p:ph idx="1"/>
          </p:nvPr>
        </p:nvSpPr>
        <p:spPr>
          <a:xfrm>
            <a:off x="280416" y="795528"/>
            <a:ext cx="11631168" cy="948212"/>
          </a:xfrm>
        </p:spPr>
        <p:txBody>
          <a:bodyPr>
            <a:normAutofit/>
          </a:bodyPr>
          <a:lstStyle/>
          <a:p>
            <a:r>
              <a:rPr lang="en-US" sz="2400" dirty="0">
                <a:solidFill>
                  <a:schemeClr val="bg1"/>
                </a:solidFill>
                <a:latin typeface="Amasis MT Pro" panose="02040504050005020304" pitchFamily="18" charset="0"/>
              </a:rPr>
              <a:t>"The law was weak through the flesh" (Rom. 8:3), not in itself, but flesh couldn't keep it.</a:t>
            </a:r>
          </a:p>
          <a:p>
            <a:endParaRPr lang="en-US" sz="2400" dirty="0">
              <a:solidFill>
                <a:schemeClr val="bg1"/>
              </a:solidFill>
              <a:latin typeface="Amasis MT Pro" panose="02040504050005020304" pitchFamily="18" charset="0"/>
            </a:endParaRPr>
          </a:p>
          <a:p>
            <a:endParaRPr lang="en-US" sz="2400" dirty="0">
              <a:solidFill>
                <a:schemeClr val="bg1"/>
              </a:solidFill>
              <a:latin typeface="Amasis MT Pro" panose="02040504050005020304" pitchFamily="18" charset="0"/>
            </a:endParaRPr>
          </a:p>
          <a:p>
            <a:endParaRPr lang="en-US" sz="2400" dirty="0">
              <a:solidFill>
                <a:schemeClr val="bg1"/>
              </a:solidFill>
              <a:latin typeface="Amasis MT Pro" panose="02040504050005020304" pitchFamily="18" charset="0"/>
            </a:endParaRPr>
          </a:p>
          <a:p>
            <a:endParaRPr lang="en-US" sz="2400" dirty="0">
              <a:solidFill>
                <a:schemeClr val="bg1"/>
              </a:solidFill>
              <a:latin typeface="Amasis MT Pro" panose="02040504050005020304" pitchFamily="18" charset="0"/>
            </a:endParaRPr>
          </a:p>
          <a:p>
            <a:endParaRPr lang="en-US" sz="2400" dirty="0">
              <a:solidFill>
                <a:schemeClr val="bg1"/>
              </a:solidFill>
              <a:latin typeface="Amasis MT Pro" panose="02040504050005020304" pitchFamily="18" charset="0"/>
            </a:endParaRPr>
          </a:p>
          <a:p>
            <a:endParaRPr lang="en-US" sz="2400" dirty="0">
              <a:solidFill>
                <a:schemeClr val="bg1"/>
              </a:solidFill>
              <a:latin typeface="Amasis MT Pro" panose="02040504050005020304" pitchFamily="18" charset="0"/>
            </a:endParaRPr>
          </a:p>
          <a:p>
            <a:endParaRPr lang="en-US" sz="2400" dirty="0">
              <a:solidFill>
                <a:schemeClr val="bg1"/>
              </a:solidFill>
              <a:latin typeface="Amasis MT Pro" panose="02040504050005020304" pitchFamily="18" charset="0"/>
            </a:endParaRPr>
          </a:p>
          <a:p>
            <a:endParaRPr lang="en-US" sz="2400" dirty="0">
              <a:solidFill>
                <a:schemeClr val="bg1"/>
              </a:solidFill>
              <a:latin typeface="Amasis MT Pro" panose="02040504050005020304" pitchFamily="18" charset="0"/>
            </a:endParaRPr>
          </a:p>
          <a:p>
            <a:endParaRPr lang="en-US" sz="2400" dirty="0">
              <a:solidFill>
                <a:schemeClr val="bg1"/>
              </a:solidFill>
              <a:latin typeface="Amasis MT Pro" panose="02040504050005020304" pitchFamily="18" charset="0"/>
            </a:endParaRPr>
          </a:p>
          <a:p>
            <a:pPr marL="0" indent="0">
              <a:buNone/>
            </a:pPr>
            <a:endParaRPr lang="en-US" sz="2400" dirty="0">
              <a:solidFill>
                <a:schemeClr val="bg1"/>
              </a:solidFill>
              <a:latin typeface="Amasis MT Pro" panose="02040504050005020304" pitchFamily="18" charset="0"/>
            </a:endParaRPr>
          </a:p>
        </p:txBody>
      </p:sp>
      <p:pic>
        <p:nvPicPr>
          <p:cNvPr id="4" name="Picture 3">
            <a:extLst>
              <a:ext uri="{FF2B5EF4-FFF2-40B4-BE49-F238E27FC236}">
                <a16:creationId xmlns:a16="http://schemas.microsoft.com/office/drawing/2014/main" id="{41528C97-5EAF-9499-97A0-B98A4A068040}"/>
              </a:ext>
            </a:extLst>
          </p:cNvPr>
          <p:cNvPicPr>
            <a:picLocks noChangeAspect="1"/>
          </p:cNvPicPr>
          <p:nvPr/>
        </p:nvPicPr>
        <p:blipFill>
          <a:blip r:embed="rId3"/>
          <a:stretch>
            <a:fillRect/>
          </a:stretch>
        </p:blipFill>
        <p:spPr>
          <a:xfrm>
            <a:off x="7102372" y="1295197"/>
            <a:ext cx="4823210" cy="3429000"/>
          </a:xfrm>
          <a:prstGeom prst="rect">
            <a:avLst/>
          </a:prstGeom>
          <a:effectLst>
            <a:softEdge rad="127000"/>
          </a:effectLst>
        </p:spPr>
      </p:pic>
      <p:sp>
        <p:nvSpPr>
          <p:cNvPr id="6" name="TextBox 5">
            <a:extLst>
              <a:ext uri="{FF2B5EF4-FFF2-40B4-BE49-F238E27FC236}">
                <a16:creationId xmlns:a16="http://schemas.microsoft.com/office/drawing/2014/main" id="{351529FB-649B-5AA0-21C2-D166079EC8B2}"/>
              </a:ext>
            </a:extLst>
          </p:cNvPr>
          <p:cNvSpPr txBox="1"/>
          <p:nvPr/>
        </p:nvSpPr>
        <p:spPr>
          <a:xfrm>
            <a:off x="280416" y="1743740"/>
            <a:ext cx="7013447" cy="4057521"/>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Nadab and Abihu, through strong drink, were destroyed; Aaron, through fear of the people, made a golden calf.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Yahweh spoke to Samuel because Eli's sons had "turned the grace of God into lasciviousness".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"Now the sons of Eli were sons of Belial; they knew not Yahweh" (1 Sam. 2:12).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endParaRPr>
          </a:p>
        </p:txBody>
      </p:sp>
      <p:sp>
        <p:nvSpPr>
          <p:cNvPr id="8" name="TextBox 7">
            <a:extLst>
              <a:ext uri="{FF2B5EF4-FFF2-40B4-BE49-F238E27FC236}">
                <a16:creationId xmlns:a16="http://schemas.microsoft.com/office/drawing/2014/main" id="{E7ED9FA6-6F9F-A049-4CF7-C244829178CC}"/>
              </a:ext>
            </a:extLst>
          </p:cNvPr>
          <p:cNvSpPr txBox="1"/>
          <p:nvPr/>
        </p:nvSpPr>
        <p:spPr>
          <a:xfrm>
            <a:off x="280416" y="5706282"/>
            <a:ext cx="11534836" cy="757130"/>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In the message to Samuel Yahweh said, "And I will raise me up a faithful priest, that shall do according to that which is in mine heart and in my mind" (v. 35). </a:t>
            </a:r>
          </a:p>
        </p:txBody>
      </p:sp>
      <p:sp>
        <p:nvSpPr>
          <p:cNvPr id="5" name="Slide Number Placeholder 4">
            <a:extLst>
              <a:ext uri="{FF2B5EF4-FFF2-40B4-BE49-F238E27FC236}">
                <a16:creationId xmlns:a16="http://schemas.microsoft.com/office/drawing/2014/main" id="{713122FB-807A-A2F9-7FDA-E4D69EB93162}"/>
              </a:ext>
            </a:extLst>
          </p:cNvPr>
          <p:cNvSpPr>
            <a:spLocks noGrp="1"/>
          </p:cNvSpPr>
          <p:nvPr>
            <p:ph type="sldNum" sz="quarter" idx="12"/>
          </p:nvPr>
        </p:nvSpPr>
        <p:spPr/>
        <p:txBody>
          <a:bodyPr/>
          <a:lstStyle/>
          <a:p>
            <a:fld id="{FAA42558-2219-4E68-B547-1362B2189540}" type="slidenum">
              <a:rPr lang="en-US" smtClean="0"/>
              <a:t>1</a:t>
            </a:fld>
            <a:endParaRPr lang="en-US"/>
          </a:p>
        </p:txBody>
      </p:sp>
    </p:spTree>
    <p:extLst>
      <p:ext uri="{BB962C8B-B14F-4D97-AF65-F5344CB8AC3E}">
        <p14:creationId xmlns:p14="http://schemas.microsoft.com/office/powerpoint/2010/main" val="753745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13E71-E595-E415-CA6B-08125BB5D717}"/>
              </a:ext>
            </a:extLst>
          </p:cNvPr>
          <p:cNvSpPr>
            <a:spLocks noGrp="1"/>
          </p:cNvSpPr>
          <p:nvPr>
            <p:ph type="title"/>
          </p:nvPr>
        </p:nvSpPr>
        <p:spPr>
          <a:xfrm>
            <a:off x="2589276" y="690023"/>
            <a:ext cx="7013448" cy="438912"/>
          </a:xfrm>
        </p:spPr>
        <p:txBody>
          <a:bodyPr>
            <a:normAutofit fontScale="90000"/>
          </a:bodyPr>
          <a:lstStyle/>
          <a:p>
            <a:pPr algn="ctr"/>
            <a:r>
              <a:rPr lang="en-US" sz="2800" b="1" kern="0" dirty="0">
                <a:solidFill>
                  <a:schemeClr val="bg1"/>
                </a:solidFill>
                <a:effectLst/>
                <a:latin typeface="Bookman Old Style" panose="02050604050505020204" pitchFamily="18" charset="0"/>
                <a:ea typeface="Times New Roman" panose="02020603050405020304" pitchFamily="18" charset="0"/>
              </a:rPr>
              <a:t>The Sons of Zadok — Ezekiel 44:15-16</a:t>
            </a:r>
            <a:endParaRPr lang="en-US" sz="6000" dirty="0">
              <a:solidFill>
                <a:schemeClr val="bg1"/>
              </a:solidFill>
              <a:latin typeface="Bookman Old Style" panose="02050604050505020204" pitchFamily="18" charset="0"/>
            </a:endParaRPr>
          </a:p>
        </p:txBody>
      </p:sp>
      <p:sp>
        <p:nvSpPr>
          <p:cNvPr id="3" name="Content Placeholder 2">
            <a:extLst>
              <a:ext uri="{FF2B5EF4-FFF2-40B4-BE49-F238E27FC236}">
                <a16:creationId xmlns:a16="http://schemas.microsoft.com/office/drawing/2014/main" id="{797E8A57-6AA0-AE31-6E3E-AF2274D1D98C}"/>
              </a:ext>
            </a:extLst>
          </p:cNvPr>
          <p:cNvSpPr>
            <a:spLocks noGrp="1"/>
          </p:cNvSpPr>
          <p:nvPr>
            <p:ph idx="1"/>
          </p:nvPr>
        </p:nvSpPr>
        <p:spPr>
          <a:xfrm>
            <a:off x="344211" y="1401583"/>
            <a:ext cx="6917826" cy="4876553"/>
          </a:xfrm>
        </p:spPr>
        <p:txBody>
          <a:bodyPr>
            <a:normAutofit/>
          </a:bodyPr>
          <a:lstStyle/>
          <a:p>
            <a:r>
              <a:rPr lang="en-US" dirty="0">
                <a:solidFill>
                  <a:schemeClr val="bg1"/>
                </a:solidFill>
                <a:latin typeface="Amasis MT Pro" panose="02040504050005020304" pitchFamily="18" charset="0"/>
              </a:rPr>
              <a:t>To this priest those left of Eli's house would come seeking redemption (v. 36). (Silver is used of redemption in scripture Exod. 30:11-16). </a:t>
            </a:r>
          </a:p>
          <a:p>
            <a:endParaRPr lang="en-US" dirty="0">
              <a:solidFill>
                <a:schemeClr val="bg1"/>
              </a:solidFill>
              <a:latin typeface="Amasis MT Pro" panose="02040504050005020304" pitchFamily="18" charset="0"/>
            </a:endParaRPr>
          </a:p>
          <a:p>
            <a:r>
              <a:rPr lang="en-US" dirty="0">
                <a:solidFill>
                  <a:schemeClr val="bg1"/>
                </a:solidFill>
                <a:latin typeface="Amasis MT Pro" panose="02040504050005020304" pitchFamily="18" charset="0"/>
              </a:rPr>
              <a:t>Undoubtedly the prophecy refers to Jesus Christ, yet it does have an earlier application in the next faithful priest who is Zadok.</a:t>
            </a:r>
          </a:p>
          <a:p>
            <a:pPr marL="0" indent="0">
              <a:buNone/>
            </a:pPr>
            <a:endParaRPr lang="en-US" dirty="0">
              <a:solidFill>
                <a:schemeClr val="bg1"/>
              </a:solidFill>
              <a:latin typeface="Amasis MT Pro" panose="02040504050005020304" pitchFamily="18" charset="0"/>
            </a:endParaRPr>
          </a:p>
        </p:txBody>
      </p:sp>
      <p:pic>
        <p:nvPicPr>
          <p:cNvPr id="4" name="Picture 3">
            <a:extLst>
              <a:ext uri="{FF2B5EF4-FFF2-40B4-BE49-F238E27FC236}">
                <a16:creationId xmlns:a16="http://schemas.microsoft.com/office/drawing/2014/main" id="{41528C97-5EAF-9499-97A0-B98A4A068040}"/>
              </a:ext>
            </a:extLst>
          </p:cNvPr>
          <p:cNvPicPr>
            <a:picLocks noChangeAspect="1"/>
          </p:cNvPicPr>
          <p:nvPr/>
        </p:nvPicPr>
        <p:blipFill>
          <a:blip r:embed="rId3"/>
          <a:stretch>
            <a:fillRect/>
          </a:stretch>
        </p:blipFill>
        <p:spPr>
          <a:xfrm>
            <a:off x="7102372" y="1295197"/>
            <a:ext cx="4823210" cy="3429000"/>
          </a:xfrm>
          <a:prstGeom prst="rect">
            <a:avLst/>
          </a:prstGeom>
          <a:effectLst>
            <a:softEdge rad="127000"/>
          </a:effectLst>
        </p:spPr>
      </p:pic>
      <p:sp>
        <p:nvSpPr>
          <p:cNvPr id="5" name="Slide Number Placeholder 4">
            <a:extLst>
              <a:ext uri="{FF2B5EF4-FFF2-40B4-BE49-F238E27FC236}">
                <a16:creationId xmlns:a16="http://schemas.microsoft.com/office/drawing/2014/main" id="{ADE36918-0529-C0D0-A6D9-BB6572786766}"/>
              </a:ext>
            </a:extLst>
          </p:cNvPr>
          <p:cNvSpPr>
            <a:spLocks noGrp="1"/>
          </p:cNvSpPr>
          <p:nvPr>
            <p:ph type="sldNum" sz="quarter" idx="12"/>
          </p:nvPr>
        </p:nvSpPr>
        <p:spPr/>
        <p:txBody>
          <a:bodyPr/>
          <a:lstStyle/>
          <a:p>
            <a:fld id="{FAA42558-2219-4E68-B547-1362B2189540}" type="slidenum">
              <a:rPr lang="en-US" smtClean="0"/>
              <a:t>2</a:t>
            </a:fld>
            <a:endParaRPr lang="en-US"/>
          </a:p>
        </p:txBody>
      </p:sp>
    </p:spTree>
    <p:extLst>
      <p:ext uri="{BB962C8B-B14F-4D97-AF65-F5344CB8AC3E}">
        <p14:creationId xmlns:p14="http://schemas.microsoft.com/office/powerpoint/2010/main" val="633807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860AC8-4BC2-3497-7533-D67EC9D0C0C5}"/>
              </a:ext>
            </a:extLst>
          </p:cNvPr>
          <p:cNvPicPr>
            <a:picLocks noChangeAspect="1"/>
          </p:cNvPicPr>
          <p:nvPr/>
        </p:nvPicPr>
        <p:blipFill>
          <a:blip r:embed="rId3"/>
          <a:stretch>
            <a:fillRect/>
          </a:stretch>
        </p:blipFill>
        <p:spPr>
          <a:xfrm>
            <a:off x="6499955" y="486461"/>
            <a:ext cx="5468044" cy="3835812"/>
          </a:xfrm>
          <a:prstGeom prst="rect">
            <a:avLst/>
          </a:prstGeom>
          <a:effectLst>
            <a:softEdge rad="127000"/>
          </a:effectLst>
        </p:spPr>
      </p:pic>
      <p:sp>
        <p:nvSpPr>
          <p:cNvPr id="8" name="TextBox 7">
            <a:extLst>
              <a:ext uri="{FF2B5EF4-FFF2-40B4-BE49-F238E27FC236}">
                <a16:creationId xmlns:a16="http://schemas.microsoft.com/office/drawing/2014/main" id="{A67FEE8E-07A3-062D-A66B-E0017458C274}"/>
              </a:ext>
            </a:extLst>
          </p:cNvPr>
          <p:cNvSpPr txBox="1"/>
          <p:nvPr/>
        </p:nvSpPr>
        <p:spPr>
          <a:xfrm>
            <a:off x="138424" y="486461"/>
            <a:ext cx="6492523" cy="4926477"/>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Because Ahimelech, the High Priest, had fed David and those with him, Saul slew Ahimelech together with eighty-five of the priests (</a:t>
            </a:r>
            <a:r>
              <a:rPr kumimoji="0" lang="en-US" sz="2400" b="0" i="0" u="none" strike="noStrike" kern="1200" cap="none" spc="0" normalizeH="0" baseline="0" noProof="0" dirty="0">
                <a:ln>
                  <a:noFill/>
                </a:ln>
                <a:solidFill>
                  <a:srgbClr val="FFFF00"/>
                </a:solidFill>
                <a:effectLst/>
                <a:uLnTx/>
                <a:uFillTx/>
                <a:latin typeface="Amasis MT Pro" panose="02040504050005020304" pitchFamily="18" charset="0"/>
                <a:ea typeface="+mn-ea"/>
                <a:cs typeface="+mn-cs"/>
              </a:rPr>
              <a:t>1 Sam. 22:17-19)</a:t>
            </a:r>
            <a:r>
              <a:rPr kumimoji="0" lang="en-US" sz="24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In this wicked deed Saul used Doeg, a Gentile, fulfilling the prophecy that "there shall not be an old man in thine (Eli's) house" </a:t>
            </a:r>
            <a:r>
              <a:rPr kumimoji="0" lang="en-US" sz="2400" b="0" i="0" u="none" strike="noStrike" kern="1200" cap="none" spc="0" normalizeH="0" baseline="0" noProof="0" dirty="0">
                <a:ln>
                  <a:noFill/>
                </a:ln>
                <a:solidFill>
                  <a:srgbClr val="FFFF00"/>
                </a:solidFill>
                <a:effectLst/>
                <a:uLnTx/>
                <a:uFillTx/>
                <a:latin typeface="Amasis MT Pro" panose="02040504050005020304" pitchFamily="18" charset="0"/>
                <a:ea typeface="+mn-ea"/>
                <a:cs typeface="+mn-cs"/>
              </a:rPr>
              <a:t>(1 Sam. 2:31).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FF00"/>
              </a:solidFill>
              <a:effectLst/>
              <a:uLnTx/>
              <a:uFillTx/>
              <a:latin typeface="Amasis MT Pro" panose="02040504050005020304" pitchFamily="18"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One escaped however; </a:t>
            </a:r>
            <a:r>
              <a:rPr kumimoji="0" lang="en-US" sz="2400" b="1" i="0" u="sng" strike="noStrike" kern="1200" cap="none" spc="0" normalizeH="0" baseline="0" noProof="0" dirty="0" err="1">
                <a:ln>
                  <a:noFill/>
                </a:ln>
                <a:solidFill>
                  <a:srgbClr val="FFFF00"/>
                </a:solidFill>
                <a:effectLst/>
                <a:uLnTx/>
                <a:uFillTx/>
                <a:latin typeface="Amasis MT Pro" panose="02040504050005020304" pitchFamily="18" charset="0"/>
                <a:ea typeface="+mn-ea"/>
                <a:cs typeface="+mn-cs"/>
              </a:rPr>
              <a:t>Abiathar</a:t>
            </a:r>
            <a:r>
              <a:rPr kumimoji="0" lang="en-US" sz="24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 fled to David with the ephod (hence also the breastplate, </a:t>
            </a:r>
            <a:r>
              <a:rPr kumimoji="0" lang="en-US" sz="2400" b="0" i="0" u="none" strike="noStrike" kern="1200" cap="none" spc="0" normalizeH="0" baseline="0" noProof="0" dirty="0" err="1">
                <a:ln>
                  <a:noFill/>
                </a:ln>
                <a:solidFill>
                  <a:prstClr val="white"/>
                </a:solidFill>
                <a:effectLst/>
                <a:uLnTx/>
                <a:uFillTx/>
                <a:latin typeface="Amasis MT Pro" panose="02040504050005020304" pitchFamily="18" charset="0"/>
                <a:ea typeface="+mn-ea"/>
                <a:cs typeface="+mn-cs"/>
              </a:rPr>
              <a:t>Urim</a:t>
            </a:r>
            <a:r>
              <a:rPr kumimoji="0" lang="en-US" sz="24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 and Thummim etc.). </a:t>
            </a:r>
          </a:p>
        </p:txBody>
      </p:sp>
      <p:sp>
        <p:nvSpPr>
          <p:cNvPr id="10" name="TextBox 9">
            <a:extLst>
              <a:ext uri="{FF2B5EF4-FFF2-40B4-BE49-F238E27FC236}">
                <a16:creationId xmlns:a16="http://schemas.microsoft.com/office/drawing/2014/main" id="{D67DEBFB-3E47-F57C-0DB1-7B367A800043}"/>
              </a:ext>
            </a:extLst>
          </p:cNvPr>
          <p:cNvSpPr txBox="1"/>
          <p:nvPr/>
        </p:nvSpPr>
        <p:spPr>
          <a:xfrm>
            <a:off x="138424" y="5614409"/>
            <a:ext cx="11915152" cy="757130"/>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This enabled David to enquire of Yahweh by </a:t>
            </a:r>
            <a:r>
              <a:rPr kumimoji="0" lang="en-US" sz="2400" b="0" i="0" u="none" strike="noStrike" kern="1200" cap="none" spc="0" normalizeH="0" baseline="0" noProof="0" dirty="0" err="1">
                <a:ln>
                  <a:noFill/>
                </a:ln>
                <a:solidFill>
                  <a:prstClr val="white"/>
                </a:solidFill>
                <a:effectLst/>
                <a:uLnTx/>
                <a:uFillTx/>
                <a:latin typeface="Amasis MT Pro" panose="02040504050005020304" pitchFamily="18" charset="0"/>
                <a:ea typeface="+mn-ea"/>
                <a:cs typeface="+mn-cs"/>
              </a:rPr>
              <a:t>Urim</a:t>
            </a:r>
            <a:r>
              <a:rPr kumimoji="0" lang="en-US" sz="24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 and Thummim whenever necessary </a:t>
            </a:r>
            <a:r>
              <a:rPr kumimoji="0" lang="en-US" sz="2400" b="0" i="0" u="none" strike="noStrike" kern="1200" cap="none" spc="0" normalizeH="0" baseline="0" noProof="0" dirty="0">
                <a:ln>
                  <a:noFill/>
                </a:ln>
                <a:solidFill>
                  <a:srgbClr val="FFFF00"/>
                </a:solidFill>
                <a:effectLst/>
                <a:uLnTx/>
                <a:uFillTx/>
                <a:latin typeface="Amasis MT Pro" panose="02040504050005020304" pitchFamily="18" charset="0"/>
                <a:ea typeface="+mn-ea"/>
                <a:cs typeface="+mn-cs"/>
              </a:rPr>
              <a:t>(e.g. 1 Sam. 23:9-12)</a:t>
            </a:r>
            <a:r>
              <a:rPr kumimoji="0" lang="en-US" sz="24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 </a:t>
            </a:r>
          </a:p>
        </p:txBody>
      </p:sp>
      <p:sp>
        <p:nvSpPr>
          <p:cNvPr id="2" name="Slide Number Placeholder 1">
            <a:extLst>
              <a:ext uri="{FF2B5EF4-FFF2-40B4-BE49-F238E27FC236}">
                <a16:creationId xmlns:a16="http://schemas.microsoft.com/office/drawing/2014/main" id="{07C4C291-68B2-0793-C427-9151EFE0C2C8}"/>
              </a:ext>
            </a:extLst>
          </p:cNvPr>
          <p:cNvSpPr>
            <a:spLocks noGrp="1"/>
          </p:cNvSpPr>
          <p:nvPr>
            <p:ph type="sldNum" sz="quarter" idx="12"/>
          </p:nvPr>
        </p:nvSpPr>
        <p:spPr/>
        <p:txBody>
          <a:bodyPr/>
          <a:lstStyle/>
          <a:p>
            <a:fld id="{FAA42558-2219-4E68-B547-1362B2189540}" type="slidenum">
              <a:rPr lang="en-US" smtClean="0"/>
              <a:t>3</a:t>
            </a:fld>
            <a:endParaRPr lang="en-US"/>
          </a:p>
        </p:txBody>
      </p:sp>
    </p:spTree>
    <p:extLst>
      <p:ext uri="{BB962C8B-B14F-4D97-AF65-F5344CB8AC3E}">
        <p14:creationId xmlns:p14="http://schemas.microsoft.com/office/powerpoint/2010/main" val="3063769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7E8A57-6AA0-AE31-6E3E-AF2274D1D98C}"/>
              </a:ext>
            </a:extLst>
          </p:cNvPr>
          <p:cNvSpPr>
            <a:spLocks noGrp="1"/>
          </p:cNvSpPr>
          <p:nvPr>
            <p:ph idx="1"/>
          </p:nvPr>
        </p:nvSpPr>
        <p:spPr>
          <a:xfrm>
            <a:off x="312314" y="733647"/>
            <a:ext cx="5982161" cy="5135413"/>
          </a:xfrm>
        </p:spPr>
        <p:txBody>
          <a:bodyPr>
            <a:normAutofit lnSpcReduction="10000"/>
          </a:bodyPr>
          <a:lstStyle/>
          <a:p>
            <a:r>
              <a:rPr lang="en-US" dirty="0">
                <a:solidFill>
                  <a:schemeClr val="bg1"/>
                </a:solidFill>
                <a:latin typeface="Amasis MT Pro" panose="02040504050005020304" pitchFamily="18" charset="0"/>
              </a:rPr>
              <a:t>In time </a:t>
            </a:r>
            <a:r>
              <a:rPr lang="en-US" dirty="0" err="1">
                <a:solidFill>
                  <a:schemeClr val="bg1"/>
                </a:solidFill>
                <a:latin typeface="Amasis MT Pro" panose="02040504050005020304" pitchFamily="18" charset="0"/>
              </a:rPr>
              <a:t>Abiathar</a:t>
            </a:r>
            <a:r>
              <a:rPr lang="en-US" dirty="0">
                <a:solidFill>
                  <a:schemeClr val="bg1"/>
                </a:solidFill>
                <a:latin typeface="Amasis MT Pro" panose="02040504050005020304" pitchFamily="18" charset="0"/>
              </a:rPr>
              <a:t> became the high priest for David but David later favors Zadok, </a:t>
            </a:r>
            <a:r>
              <a:rPr lang="en-US" b="1" i="1" dirty="0">
                <a:solidFill>
                  <a:srgbClr val="FFFF00"/>
                </a:solidFill>
                <a:latin typeface="Amasis MT Pro" panose="02040504050005020304" pitchFamily="18" charset="0"/>
              </a:rPr>
              <a:t>and rivalry arose between the two priests.</a:t>
            </a:r>
            <a:r>
              <a:rPr lang="en-US" dirty="0">
                <a:solidFill>
                  <a:schemeClr val="bg1"/>
                </a:solidFill>
                <a:latin typeface="Amasis MT Pro" panose="02040504050005020304" pitchFamily="18" charset="0"/>
              </a:rPr>
              <a:t> </a:t>
            </a:r>
          </a:p>
          <a:p>
            <a:endParaRPr lang="en-US" dirty="0">
              <a:solidFill>
                <a:schemeClr val="bg1"/>
              </a:solidFill>
              <a:latin typeface="Amasis MT Pro" panose="02040504050005020304" pitchFamily="18" charset="0"/>
            </a:endParaRPr>
          </a:p>
          <a:p>
            <a:r>
              <a:rPr lang="en-US" dirty="0">
                <a:solidFill>
                  <a:schemeClr val="bg1"/>
                </a:solidFill>
                <a:latin typeface="Amasis MT Pro" panose="02040504050005020304" pitchFamily="18" charset="0"/>
              </a:rPr>
              <a:t>This favor can be seen from </a:t>
            </a:r>
            <a:r>
              <a:rPr lang="en-US" dirty="0">
                <a:solidFill>
                  <a:srgbClr val="FFFF00"/>
                </a:solidFill>
                <a:latin typeface="Amasis MT Pro" panose="02040504050005020304" pitchFamily="18" charset="0"/>
              </a:rPr>
              <a:t>2 Sam. 15:24¬25, 27, 29, </a:t>
            </a:r>
            <a:r>
              <a:rPr lang="en-US" dirty="0">
                <a:solidFill>
                  <a:schemeClr val="bg1"/>
                </a:solidFill>
                <a:latin typeface="Amasis MT Pro" panose="02040504050005020304" pitchFamily="18" charset="0"/>
              </a:rPr>
              <a:t>where </a:t>
            </a:r>
            <a:r>
              <a:rPr lang="en-US" b="1" dirty="0">
                <a:solidFill>
                  <a:srgbClr val="FFFF00"/>
                </a:solidFill>
                <a:latin typeface="Amasis MT Pro" panose="02040504050005020304" pitchFamily="18" charset="0"/>
              </a:rPr>
              <a:t>Zadok is mentioned and given responsibility before </a:t>
            </a:r>
            <a:r>
              <a:rPr lang="en-US" b="1" dirty="0" err="1">
                <a:solidFill>
                  <a:srgbClr val="FFFF00"/>
                </a:solidFill>
                <a:latin typeface="Amasis MT Pro" panose="02040504050005020304" pitchFamily="18" charset="0"/>
              </a:rPr>
              <a:t>Abiathar</a:t>
            </a:r>
            <a:r>
              <a:rPr lang="en-US" b="1" dirty="0">
                <a:solidFill>
                  <a:srgbClr val="FFFF00"/>
                </a:solidFill>
                <a:latin typeface="Amasis MT Pro" panose="02040504050005020304" pitchFamily="18" charset="0"/>
              </a:rPr>
              <a:t>.</a:t>
            </a:r>
            <a:r>
              <a:rPr lang="en-US" dirty="0">
                <a:solidFill>
                  <a:schemeClr val="bg1"/>
                </a:solidFill>
                <a:latin typeface="Amasis MT Pro" panose="02040504050005020304" pitchFamily="18" charset="0"/>
              </a:rPr>
              <a:t> </a:t>
            </a:r>
          </a:p>
          <a:p>
            <a:endParaRPr lang="en-US" dirty="0">
              <a:solidFill>
                <a:schemeClr val="bg1"/>
              </a:solidFill>
              <a:latin typeface="Amasis MT Pro" panose="02040504050005020304" pitchFamily="18" charset="0"/>
            </a:endParaRPr>
          </a:p>
          <a:p>
            <a:r>
              <a:rPr lang="en-US" b="1" dirty="0">
                <a:solidFill>
                  <a:srgbClr val="FFFF00"/>
                </a:solidFill>
                <a:latin typeface="Amasis MT Pro" panose="02040504050005020304" pitchFamily="18" charset="0"/>
              </a:rPr>
              <a:t>The rivalry would be made all the more acute by family descent and prophecy</a:t>
            </a:r>
            <a:r>
              <a:rPr lang="en-US" dirty="0">
                <a:solidFill>
                  <a:schemeClr val="bg1"/>
                </a:solidFill>
                <a:latin typeface="Amasis MT Pro" panose="02040504050005020304" pitchFamily="18" charset="0"/>
              </a:rPr>
              <a:t>. </a:t>
            </a:r>
          </a:p>
        </p:txBody>
      </p:sp>
      <p:pic>
        <p:nvPicPr>
          <p:cNvPr id="2" name="Picture 1">
            <a:extLst>
              <a:ext uri="{FF2B5EF4-FFF2-40B4-BE49-F238E27FC236}">
                <a16:creationId xmlns:a16="http://schemas.microsoft.com/office/drawing/2014/main" id="{7E5BF87E-2F64-BE37-045E-E8D85664FA59}"/>
              </a:ext>
            </a:extLst>
          </p:cNvPr>
          <p:cNvPicPr>
            <a:picLocks noChangeAspect="1"/>
          </p:cNvPicPr>
          <p:nvPr/>
        </p:nvPicPr>
        <p:blipFill>
          <a:blip r:embed="rId3"/>
          <a:stretch>
            <a:fillRect/>
          </a:stretch>
        </p:blipFill>
        <p:spPr>
          <a:xfrm>
            <a:off x="6198781" y="733647"/>
            <a:ext cx="5680905" cy="3742362"/>
          </a:xfrm>
          <a:prstGeom prst="rect">
            <a:avLst/>
          </a:prstGeom>
          <a:effectLst>
            <a:softEdge rad="127000"/>
          </a:effectLst>
        </p:spPr>
      </p:pic>
      <p:sp>
        <p:nvSpPr>
          <p:cNvPr id="4" name="Slide Number Placeholder 3">
            <a:extLst>
              <a:ext uri="{FF2B5EF4-FFF2-40B4-BE49-F238E27FC236}">
                <a16:creationId xmlns:a16="http://schemas.microsoft.com/office/drawing/2014/main" id="{4BFC4C5E-6090-2184-49EF-9E75CC60D5CB}"/>
              </a:ext>
            </a:extLst>
          </p:cNvPr>
          <p:cNvSpPr>
            <a:spLocks noGrp="1"/>
          </p:cNvSpPr>
          <p:nvPr>
            <p:ph type="sldNum" sz="quarter" idx="12"/>
          </p:nvPr>
        </p:nvSpPr>
        <p:spPr/>
        <p:txBody>
          <a:bodyPr/>
          <a:lstStyle/>
          <a:p>
            <a:fld id="{FAA42558-2219-4E68-B547-1362B2189540}" type="slidenum">
              <a:rPr lang="en-US" smtClean="0"/>
              <a:t>4</a:t>
            </a:fld>
            <a:endParaRPr lang="en-US"/>
          </a:p>
        </p:txBody>
      </p:sp>
    </p:spTree>
    <p:extLst>
      <p:ext uri="{BB962C8B-B14F-4D97-AF65-F5344CB8AC3E}">
        <p14:creationId xmlns:p14="http://schemas.microsoft.com/office/powerpoint/2010/main" val="500162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7E8A57-6AA0-AE31-6E3E-AF2274D1D98C}"/>
              </a:ext>
            </a:extLst>
          </p:cNvPr>
          <p:cNvSpPr>
            <a:spLocks noGrp="1"/>
          </p:cNvSpPr>
          <p:nvPr>
            <p:ph idx="1"/>
          </p:nvPr>
        </p:nvSpPr>
        <p:spPr>
          <a:xfrm>
            <a:off x="778835" y="848159"/>
            <a:ext cx="10634330" cy="5608249"/>
          </a:xfrm>
        </p:spPr>
        <p:txBody>
          <a:bodyPr>
            <a:normAutofit fontScale="92500" lnSpcReduction="10000"/>
          </a:bodyPr>
          <a:lstStyle/>
          <a:p>
            <a:r>
              <a:rPr lang="en-US" b="1" dirty="0">
                <a:solidFill>
                  <a:srgbClr val="00FFFF"/>
                </a:solidFill>
                <a:latin typeface="Amasis MT Pro" panose="02040504050005020304" pitchFamily="18" charset="0"/>
              </a:rPr>
              <a:t>Zadok</a:t>
            </a:r>
            <a:r>
              <a:rPr lang="en-US" dirty="0">
                <a:solidFill>
                  <a:schemeClr val="bg1"/>
                </a:solidFill>
                <a:latin typeface="Amasis MT Pro" panose="02040504050005020304" pitchFamily="18" charset="0"/>
              </a:rPr>
              <a:t> was of the </a:t>
            </a:r>
            <a:r>
              <a:rPr lang="en-US" b="1" dirty="0">
                <a:solidFill>
                  <a:srgbClr val="00FFFF"/>
                </a:solidFill>
                <a:latin typeface="Amasis MT Pro" panose="02040504050005020304" pitchFamily="18" charset="0"/>
              </a:rPr>
              <a:t>line of Eliezer</a:t>
            </a:r>
            <a:r>
              <a:rPr lang="en-US" dirty="0">
                <a:solidFill>
                  <a:schemeClr val="bg1"/>
                </a:solidFill>
                <a:latin typeface="Amasis MT Pro" panose="02040504050005020304" pitchFamily="18" charset="0"/>
              </a:rPr>
              <a:t>, the </a:t>
            </a:r>
            <a:r>
              <a:rPr lang="en-US" b="1" dirty="0">
                <a:solidFill>
                  <a:srgbClr val="00FFFF"/>
                </a:solidFill>
                <a:latin typeface="Amasis MT Pro" panose="02040504050005020304" pitchFamily="18" charset="0"/>
              </a:rPr>
              <a:t>oldest son of Aaron</a:t>
            </a:r>
            <a:r>
              <a:rPr lang="en-US" dirty="0">
                <a:solidFill>
                  <a:schemeClr val="bg1"/>
                </a:solidFill>
                <a:latin typeface="Amasis MT Pro" panose="02040504050005020304" pitchFamily="18" charset="0"/>
              </a:rPr>
              <a:t>, but </a:t>
            </a:r>
            <a:r>
              <a:rPr lang="en-US" b="1" dirty="0" err="1">
                <a:solidFill>
                  <a:srgbClr val="FF0000"/>
                </a:solidFill>
                <a:latin typeface="Amasis MT Pro" panose="02040504050005020304" pitchFamily="18" charset="0"/>
              </a:rPr>
              <a:t>Abiathar</a:t>
            </a:r>
            <a:r>
              <a:rPr lang="en-US" dirty="0">
                <a:solidFill>
                  <a:schemeClr val="bg1"/>
                </a:solidFill>
                <a:latin typeface="Amasis MT Pro" panose="02040504050005020304" pitchFamily="18" charset="0"/>
              </a:rPr>
              <a:t> was </a:t>
            </a:r>
            <a:r>
              <a:rPr lang="en-US" b="1" dirty="0">
                <a:solidFill>
                  <a:srgbClr val="FF0000"/>
                </a:solidFill>
                <a:latin typeface="Amasis MT Pro" panose="02040504050005020304" pitchFamily="18" charset="0"/>
              </a:rPr>
              <a:t>of </a:t>
            </a:r>
            <a:r>
              <a:rPr lang="en-US" b="1" dirty="0" err="1">
                <a:solidFill>
                  <a:srgbClr val="FF0000"/>
                </a:solidFill>
                <a:latin typeface="Amasis MT Pro" panose="02040504050005020304" pitchFamily="18" charset="0"/>
              </a:rPr>
              <a:t>Ithamar</a:t>
            </a:r>
            <a:r>
              <a:rPr lang="en-US" dirty="0">
                <a:solidFill>
                  <a:schemeClr val="bg1"/>
                </a:solidFill>
                <a:latin typeface="Amasis MT Pro" panose="02040504050005020304" pitchFamily="18" charset="0"/>
              </a:rPr>
              <a:t>, the </a:t>
            </a:r>
            <a:r>
              <a:rPr lang="en-US" b="1" dirty="0">
                <a:solidFill>
                  <a:srgbClr val="FF0000"/>
                </a:solidFill>
                <a:latin typeface="Amasis MT Pro" panose="02040504050005020304" pitchFamily="18" charset="0"/>
              </a:rPr>
              <a:t>youngest son of Aaron</a:t>
            </a:r>
            <a:r>
              <a:rPr lang="en-US" dirty="0">
                <a:solidFill>
                  <a:schemeClr val="bg1"/>
                </a:solidFill>
                <a:latin typeface="Amasis MT Pro" panose="02040504050005020304" pitchFamily="18" charset="0"/>
              </a:rPr>
              <a:t>, and therefore </a:t>
            </a:r>
            <a:r>
              <a:rPr lang="en-US" b="1" dirty="0">
                <a:solidFill>
                  <a:srgbClr val="FF0000"/>
                </a:solidFill>
                <a:latin typeface="Amasis MT Pro" panose="02040504050005020304" pitchFamily="18" charset="0"/>
              </a:rPr>
              <a:t>of the line of Eli</a:t>
            </a:r>
            <a:r>
              <a:rPr lang="en-US" dirty="0">
                <a:solidFill>
                  <a:schemeClr val="bg1"/>
                </a:solidFill>
                <a:latin typeface="Amasis MT Pro" panose="02040504050005020304" pitchFamily="18" charset="0"/>
              </a:rPr>
              <a:t>. </a:t>
            </a:r>
          </a:p>
          <a:p>
            <a:endParaRPr lang="en-US" dirty="0">
              <a:solidFill>
                <a:schemeClr val="bg1"/>
              </a:solidFill>
              <a:latin typeface="Amasis MT Pro" panose="02040504050005020304" pitchFamily="18" charset="0"/>
            </a:endParaRPr>
          </a:p>
          <a:p>
            <a:r>
              <a:rPr lang="en-US" dirty="0">
                <a:solidFill>
                  <a:schemeClr val="bg1"/>
                </a:solidFill>
                <a:latin typeface="Amasis MT Pro" panose="02040504050005020304" pitchFamily="18" charset="0"/>
              </a:rPr>
              <a:t>Two major FAILS faced him: </a:t>
            </a:r>
            <a:br>
              <a:rPr lang="en-US" dirty="0">
                <a:solidFill>
                  <a:schemeClr val="bg1"/>
                </a:solidFill>
                <a:latin typeface="Amasis MT Pro" panose="02040504050005020304" pitchFamily="18" charset="0"/>
              </a:rPr>
            </a:br>
            <a:r>
              <a:rPr lang="en-US" dirty="0">
                <a:solidFill>
                  <a:schemeClr val="bg1"/>
                </a:solidFill>
                <a:latin typeface="Amasis MT Pro" panose="02040504050005020304" pitchFamily="18" charset="0"/>
              </a:rPr>
              <a:t>~ the prophecy, </a:t>
            </a:r>
            <a:r>
              <a:rPr lang="en-US" b="1" dirty="0">
                <a:solidFill>
                  <a:srgbClr val="FFFF00"/>
                </a:solidFill>
                <a:latin typeface="Amasis MT Pro" panose="02040504050005020304" pitchFamily="18" charset="0"/>
              </a:rPr>
              <a:t>"I will raise me up a faithful priest"</a:t>
            </a:r>
            <a:r>
              <a:rPr lang="en-US" dirty="0">
                <a:solidFill>
                  <a:schemeClr val="bg1"/>
                </a:solidFill>
                <a:latin typeface="Amasis MT Pro" panose="02040504050005020304" pitchFamily="18" charset="0"/>
              </a:rPr>
              <a:t> (1 Sam. 2:35) </a:t>
            </a:r>
          </a:p>
          <a:p>
            <a:pPr marL="0" indent="0">
              <a:buNone/>
            </a:pPr>
            <a:r>
              <a:rPr lang="en-US" dirty="0">
                <a:solidFill>
                  <a:schemeClr val="bg1"/>
                </a:solidFill>
                <a:latin typeface="Amasis MT Pro" panose="02040504050005020304" pitchFamily="18" charset="0"/>
              </a:rPr>
              <a:t>   ~ and </a:t>
            </a:r>
            <a:r>
              <a:rPr lang="en-US" b="1" dirty="0">
                <a:solidFill>
                  <a:srgbClr val="00FFFF"/>
                </a:solidFill>
                <a:latin typeface="Amasis MT Pro" panose="02040504050005020304" pitchFamily="18" charset="0"/>
              </a:rPr>
              <a:t>it was the end of Eli's sons in the priesthood. </a:t>
            </a:r>
          </a:p>
          <a:p>
            <a:endParaRPr lang="en-US" dirty="0">
              <a:solidFill>
                <a:schemeClr val="bg1"/>
              </a:solidFill>
              <a:latin typeface="Amasis MT Pro" panose="02040504050005020304" pitchFamily="18" charset="0"/>
            </a:endParaRPr>
          </a:p>
          <a:p>
            <a:r>
              <a:rPr lang="en-US" dirty="0">
                <a:solidFill>
                  <a:schemeClr val="bg1"/>
                </a:solidFill>
                <a:latin typeface="Amasis MT Pro" panose="02040504050005020304" pitchFamily="18" charset="0"/>
              </a:rPr>
              <a:t>Wherein did </a:t>
            </a:r>
            <a:r>
              <a:rPr lang="en-US" dirty="0" err="1">
                <a:solidFill>
                  <a:schemeClr val="bg1"/>
                </a:solidFill>
                <a:latin typeface="Amasis MT Pro" panose="02040504050005020304" pitchFamily="18" charset="0"/>
              </a:rPr>
              <a:t>Abiathar</a:t>
            </a:r>
            <a:r>
              <a:rPr lang="en-US" dirty="0">
                <a:solidFill>
                  <a:schemeClr val="bg1"/>
                </a:solidFill>
                <a:latin typeface="Amasis MT Pro" panose="02040504050005020304" pitchFamily="18" charset="0"/>
              </a:rPr>
              <a:t> 's fall come? Was he not faithful to David? </a:t>
            </a:r>
          </a:p>
          <a:p>
            <a:r>
              <a:rPr lang="en-US" dirty="0">
                <a:solidFill>
                  <a:schemeClr val="bg1"/>
                </a:solidFill>
                <a:latin typeface="Amasis MT Pro" panose="02040504050005020304" pitchFamily="18" charset="0"/>
              </a:rPr>
              <a:t>Yes, he was faithful — till the end of David's life. </a:t>
            </a:r>
          </a:p>
          <a:p>
            <a:endParaRPr lang="en-US" dirty="0">
              <a:solidFill>
                <a:schemeClr val="bg1"/>
              </a:solidFill>
              <a:latin typeface="Amasis MT Pro" panose="02040504050005020304" pitchFamily="18" charset="0"/>
            </a:endParaRPr>
          </a:p>
          <a:p>
            <a:r>
              <a:rPr lang="en-US" dirty="0">
                <a:solidFill>
                  <a:schemeClr val="bg1"/>
                </a:solidFill>
                <a:latin typeface="Amasis MT Pro" panose="02040504050005020304" pitchFamily="18" charset="0"/>
              </a:rPr>
              <a:t>To regain all that he was to lose, </a:t>
            </a:r>
            <a:r>
              <a:rPr lang="en-US" dirty="0" err="1">
                <a:solidFill>
                  <a:schemeClr val="bg1"/>
                </a:solidFill>
                <a:latin typeface="Amasis MT Pro" panose="02040504050005020304" pitchFamily="18" charset="0"/>
              </a:rPr>
              <a:t>Abiathar</a:t>
            </a:r>
            <a:r>
              <a:rPr lang="en-US" dirty="0">
                <a:solidFill>
                  <a:schemeClr val="bg1"/>
                </a:solidFill>
                <a:latin typeface="Amasis MT Pro" panose="02040504050005020304" pitchFamily="18" charset="0"/>
              </a:rPr>
              <a:t> supported the revolt of “Adonijah the ‘Wannabee king” </a:t>
            </a:r>
            <a:r>
              <a:rPr lang="en-US" b="1" i="1" dirty="0">
                <a:solidFill>
                  <a:srgbClr val="FFFF00"/>
                </a:solidFill>
                <a:latin typeface="Amasis MT Pro" panose="02040504050005020304" pitchFamily="18" charset="0"/>
              </a:rPr>
              <a:t>— it seemed his last opportunity!</a:t>
            </a:r>
          </a:p>
        </p:txBody>
      </p:sp>
      <p:sp>
        <p:nvSpPr>
          <p:cNvPr id="2" name="Slide Number Placeholder 1">
            <a:extLst>
              <a:ext uri="{FF2B5EF4-FFF2-40B4-BE49-F238E27FC236}">
                <a16:creationId xmlns:a16="http://schemas.microsoft.com/office/drawing/2014/main" id="{44E2191D-B199-D6A9-3DDC-69115EAD7583}"/>
              </a:ext>
            </a:extLst>
          </p:cNvPr>
          <p:cNvSpPr>
            <a:spLocks noGrp="1"/>
          </p:cNvSpPr>
          <p:nvPr>
            <p:ph type="sldNum" sz="quarter" idx="12"/>
          </p:nvPr>
        </p:nvSpPr>
        <p:spPr/>
        <p:txBody>
          <a:bodyPr/>
          <a:lstStyle/>
          <a:p>
            <a:fld id="{FAA42558-2219-4E68-B547-1362B2189540}" type="slidenum">
              <a:rPr lang="en-US" smtClean="0"/>
              <a:t>5</a:t>
            </a:fld>
            <a:endParaRPr lang="en-US"/>
          </a:p>
        </p:txBody>
      </p:sp>
    </p:spTree>
    <p:extLst>
      <p:ext uri="{BB962C8B-B14F-4D97-AF65-F5344CB8AC3E}">
        <p14:creationId xmlns:p14="http://schemas.microsoft.com/office/powerpoint/2010/main" val="1923965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7E8A57-6AA0-AE31-6E3E-AF2274D1D98C}"/>
              </a:ext>
            </a:extLst>
          </p:cNvPr>
          <p:cNvSpPr>
            <a:spLocks noGrp="1"/>
          </p:cNvSpPr>
          <p:nvPr>
            <p:ph idx="1"/>
          </p:nvPr>
        </p:nvSpPr>
        <p:spPr>
          <a:xfrm>
            <a:off x="555551" y="1039545"/>
            <a:ext cx="6770281" cy="5608249"/>
          </a:xfrm>
        </p:spPr>
        <p:txBody>
          <a:bodyPr>
            <a:normAutofit/>
          </a:bodyPr>
          <a:lstStyle/>
          <a:p>
            <a:r>
              <a:rPr lang="en-US" dirty="0">
                <a:solidFill>
                  <a:schemeClr val="bg1"/>
                </a:solidFill>
                <a:latin typeface="Amasis MT Pro" panose="02040504050005020304" pitchFamily="18" charset="0"/>
              </a:rPr>
              <a:t>Zadok remained faithful to David and Solomon and the revolt was frustrated. </a:t>
            </a:r>
          </a:p>
          <a:p>
            <a:endParaRPr lang="en-US" dirty="0">
              <a:solidFill>
                <a:schemeClr val="bg1"/>
              </a:solidFill>
              <a:latin typeface="Amasis MT Pro" panose="02040504050005020304" pitchFamily="18" charset="0"/>
            </a:endParaRPr>
          </a:p>
          <a:p>
            <a:r>
              <a:rPr lang="en-US" dirty="0">
                <a:solidFill>
                  <a:srgbClr val="FFFF00"/>
                </a:solidFill>
                <a:latin typeface="Amasis MT Pro" panose="02040504050005020304" pitchFamily="18" charset="0"/>
              </a:rPr>
              <a:t>"So Solomon thrust out </a:t>
            </a:r>
            <a:r>
              <a:rPr lang="en-US" dirty="0" err="1">
                <a:solidFill>
                  <a:srgbClr val="FFFF00"/>
                </a:solidFill>
                <a:latin typeface="Amasis MT Pro" panose="02040504050005020304" pitchFamily="18" charset="0"/>
              </a:rPr>
              <a:t>Abiathar</a:t>
            </a:r>
            <a:r>
              <a:rPr lang="en-US" dirty="0">
                <a:solidFill>
                  <a:srgbClr val="FFFF00"/>
                </a:solidFill>
                <a:latin typeface="Amasis MT Pro" panose="02040504050005020304" pitchFamily="18" charset="0"/>
              </a:rPr>
              <a:t> from being priest unto Yahweh; that he might fulfil the word of Yahweh which he </a:t>
            </a:r>
            <a:r>
              <a:rPr lang="en-US" dirty="0" err="1">
                <a:solidFill>
                  <a:srgbClr val="FFFF00"/>
                </a:solidFill>
                <a:latin typeface="Amasis MT Pro" panose="02040504050005020304" pitchFamily="18" charset="0"/>
              </a:rPr>
              <a:t>spake</a:t>
            </a:r>
            <a:r>
              <a:rPr lang="en-US" dirty="0">
                <a:solidFill>
                  <a:srgbClr val="FFFF00"/>
                </a:solidFill>
                <a:latin typeface="Amasis MT Pro" panose="02040504050005020304" pitchFamily="18" charset="0"/>
              </a:rPr>
              <a:t> concerning the house of Eli in Shiloh"</a:t>
            </a:r>
            <a:r>
              <a:rPr lang="en-US" dirty="0">
                <a:solidFill>
                  <a:schemeClr val="bg1"/>
                </a:solidFill>
                <a:latin typeface="Amasis MT Pro" panose="02040504050005020304" pitchFamily="18" charset="0"/>
              </a:rPr>
              <a:t> (1 Kings 2:27). </a:t>
            </a:r>
          </a:p>
          <a:p>
            <a:endParaRPr lang="en-US" dirty="0">
              <a:solidFill>
                <a:schemeClr val="bg1"/>
              </a:solidFill>
              <a:latin typeface="Amasis MT Pro" panose="02040504050005020304" pitchFamily="18" charset="0"/>
            </a:endParaRPr>
          </a:p>
          <a:p>
            <a:r>
              <a:rPr lang="en-US" b="1" dirty="0">
                <a:solidFill>
                  <a:srgbClr val="00FFFF"/>
                </a:solidFill>
                <a:latin typeface="Amasis MT Pro" panose="02040504050005020304" pitchFamily="18" charset="0"/>
              </a:rPr>
              <a:t>"And Zadok the priest did the king put in the room of </a:t>
            </a:r>
            <a:r>
              <a:rPr lang="en-US" b="1" dirty="0" err="1">
                <a:solidFill>
                  <a:srgbClr val="00FFFF"/>
                </a:solidFill>
                <a:latin typeface="Amasis MT Pro" panose="02040504050005020304" pitchFamily="18" charset="0"/>
              </a:rPr>
              <a:t>Abiathar</a:t>
            </a:r>
            <a:r>
              <a:rPr lang="en-US" b="1" dirty="0">
                <a:solidFill>
                  <a:srgbClr val="00FFFF"/>
                </a:solidFill>
                <a:latin typeface="Amasis MT Pro" panose="02040504050005020304" pitchFamily="18" charset="0"/>
              </a:rPr>
              <a:t>" </a:t>
            </a:r>
            <a:r>
              <a:rPr lang="en-US" dirty="0">
                <a:solidFill>
                  <a:schemeClr val="bg1"/>
                </a:solidFill>
                <a:latin typeface="Amasis MT Pro" panose="02040504050005020304" pitchFamily="18" charset="0"/>
              </a:rPr>
              <a:t>(v. 35).</a:t>
            </a:r>
          </a:p>
        </p:txBody>
      </p:sp>
      <p:pic>
        <p:nvPicPr>
          <p:cNvPr id="2" name="Picture 1">
            <a:extLst>
              <a:ext uri="{FF2B5EF4-FFF2-40B4-BE49-F238E27FC236}">
                <a16:creationId xmlns:a16="http://schemas.microsoft.com/office/drawing/2014/main" id="{98DD6422-5563-8811-2553-52C49DD58140}"/>
              </a:ext>
            </a:extLst>
          </p:cNvPr>
          <p:cNvPicPr>
            <a:picLocks noChangeAspect="1"/>
          </p:cNvPicPr>
          <p:nvPr/>
        </p:nvPicPr>
        <p:blipFill>
          <a:blip r:embed="rId3"/>
          <a:stretch>
            <a:fillRect/>
          </a:stretch>
        </p:blipFill>
        <p:spPr>
          <a:xfrm>
            <a:off x="7123814" y="986171"/>
            <a:ext cx="4788637" cy="3591477"/>
          </a:xfrm>
          <a:prstGeom prst="rect">
            <a:avLst/>
          </a:prstGeom>
          <a:effectLst>
            <a:softEdge rad="127000"/>
          </a:effectLst>
        </p:spPr>
      </p:pic>
      <p:sp>
        <p:nvSpPr>
          <p:cNvPr id="4" name="Slide Number Placeholder 3">
            <a:extLst>
              <a:ext uri="{FF2B5EF4-FFF2-40B4-BE49-F238E27FC236}">
                <a16:creationId xmlns:a16="http://schemas.microsoft.com/office/drawing/2014/main" id="{D59591CC-939D-09C7-7457-83AB49018CF4}"/>
              </a:ext>
            </a:extLst>
          </p:cNvPr>
          <p:cNvSpPr>
            <a:spLocks noGrp="1"/>
          </p:cNvSpPr>
          <p:nvPr>
            <p:ph type="sldNum" sz="quarter" idx="12"/>
          </p:nvPr>
        </p:nvSpPr>
        <p:spPr/>
        <p:txBody>
          <a:bodyPr/>
          <a:lstStyle/>
          <a:p>
            <a:fld id="{FAA42558-2219-4E68-B547-1362B2189540}" type="slidenum">
              <a:rPr lang="en-US" smtClean="0"/>
              <a:t>6</a:t>
            </a:fld>
            <a:endParaRPr lang="en-US"/>
          </a:p>
        </p:txBody>
      </p:sp>
    </p:spTree>
    <p:extLst>
      <p:ext uri="{BB962C8B-B14F-4D97-AF65-F5344CB8AC3E}">
        <p14:creationId xmlns:p14="http://schemas.microsoft.com/office/powerpoint/2010/main" val="2231987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A5F7C-7FC8-659D-A539-90F2BD4A29E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14368FA-0442-9CC5-3514-B98E6EC4C1E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9AFC311-5C33-903A-3CB8-79480FCAE783}"/>
              </a:ext>
            </a:extLst>
          </p:cNvPr>
          <p:cNvPicPr>
            <a:picLocks noChangeAspect="1"/>
          </p:cNvPicPr>
          <p:nvPr/>
        </p:nvPicPr>
        <p:blipFill rotWithShape="1">
          <a:blip r:embed="rId3"/>
          <a:srcRect b="5324"/>
          <a:stretch/>
        </p:blipFill>
        <p:spPr>
          <a:xfrm>
            <a:off x="3072477" y="276447"/>
            <a:ext cx="6047045" cy="6492875"/>
          </a:xfrm>
          <a:prstGeom prst="rect">
            <a:avLst/>
          </a:prstGeom>
          <a:effectLst>
            <a:softEdge rad="127000"/>
          </a:effectLst>
        </p:spPr>
      </p:pic>
      <p:sp>
        <p:nvSpPr>
          <p:cNvPr id="5" name="Rectangle 4">
            <a:extLst>
              <a:ext uri="{FF2B5EF4-FFF2-40B4-BE49-F238E27FC236}">
                <a16:creationId xmlns:a16="http://schemas.microsoft.com/office/drawing/2014/main" id="{D0821515-2B27-C403-94CB-141A0B1C666F}"/>
              </a:ext>
            </a:extLst>
          </p:cNvPr>
          <p:cNvSpPr/>
          <p:nvPr/>
        </p:nvSpPr>
        <p:spPr>
          <a:xfrm>
            <a:off x="3462528" y="5471739"/>
            <a:ext cx="1316736" cy="438912"/>
          </a:xfrm>
          <a:prstGeom prst="rect">
            <a:avLst/>
          </a:prstGeom>
          <a:solidFill>
            <a:srgbClr val="00FFFF">
              <a:alpha val="42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631B4BF-D5B4-6434-B187-EABA7576EDDA}"/>
              </a:ext>
            </a:extLst>
          </p:cNvPr>
          <p:cNvSpPr/>
          <p:nvPr/>
        </p:nvSpPr>
        <p:spPr>
          <a:xfrm>
            <a:off x="6754370" y="5403339"/>
            <a:ext cx="1316736" cy="438912"/>
          </a:xfrm>
          <a:prstGeom prst="rect">
            <a:avLst/>
          </a:prstGeom>
          <a:solidFill>
            <a:srgbClr val="FF0000">
              <a:alpha val="49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7B3437F-E3AF-AE19-E647-23177CC1D6CA}"/>
              </a:ext>
            </a:extLst>
          </p:cNvPr>
          <p:cNvSpPr txBox="1"/>
          <p:nvPr/>
        </p:nvSpPr>
        <p:spPr>
          <a:xfrm>
            <a:off x="3512997" y="875028"/>
            <a:ext cx="1215798" cy="646331"/>
          </a:xfrm>
          <a:prstGeom prst="rect">
            <a:avLst/>
          </a:prstGeom>
          <a:noFill/>
        </p:spPr>
        <p:txBody>
          <a:bodyPr wrap="square" rtlCol="0">
            <a:spAutoFit/>
          </a:bodyPr>
          <a:lstStyle/>
          <a:p>
            <a:pPr algn="ctr"/>
            <a:r>
              <a:rPr lang="en-AU" b="1" dirty="0"/>
              <a:t>OLDER SON</a:t>
            </a:r>
            <a:endParaRPr lang="en-US" b="1" dirty="0"/>
          </a:p>
        </p:txBody>
      </p:sp>
      <p:sp>
        <p:nvSpPr>
          <p:cNvPr id="8" name="TextBox 7">
            <a:extLst>
              <a:ext uri="{FF2B5EF4-FFF2-40B4-BE49-F238E27FC236}">
                <a16:creationId xmlns:a16="http://schemas.microsoft.com/office/drawing/2014/main" id="{A16FF9FC-3A4E-6AED-7536-02F823663230}"/>
              </a:ext>
            </a:extLst>
          </p:cNvPr>
          <p:cNvSpPr txBox="1"/>
          <p:nvPr/>
        </p:nvSpPr>
        <p:spPr>
          <a:xfrm>
            <a:off x="6095999" y="882374"/>
            <a:ext cx="1215798" cy="646331"/>
          </a:xfrm>
          <a:prstGeom prst="rect">
            <a:avLst/>
          </a:prstGeom>
          <a:noFill/>
        </p:spPr>
        <p:txBody>
          <a:bodyPr wrap="square" rtlCol="0">
            <a:spAutoFit/>
          </a:bodyPr>
          <a:lstStyle/>
          <a:p>
            <a:pPr algn="ctr"/>
            <a:r>
              <a:rPr lang="en-AU" b="1" dirty="0"/>
              <a:t>YOUNGER SON</a:t>
            </a:r>
            <a:endParaRPr lang="en-US" b="1" dirty="0"/>
          </a:p>
        </p:txBody>
      </p:sp>
      <p:pic>
        <p:nvPicPr>
          <p:cNvPr id="10" name="Picture 9">
            <a:extLst>
              <a:ext uri="{FF2B5EF4-FFF2-40B4-BE49-F238E27FC236}">
                <a16:creationId xmlns:a16="http://schemas.microsoft.com/office/drawing/2014/main" id="{053D7295-F0B2-2245-0647-E2DAACBC942C}"/>
              </a:ext>
            </a:extLst>
          </p:cNvPr>
          <p:cNvPicPr>
            <a:picLocks noChangeAspect="1"/>
          </p:cNvPicPr>
          <p:nvPr/>
        </p:nvPicPr>
        <p:blipFill>
          <a:blip r:embed="rId4"/>
          <a:stretch>
            <a:fillRect/>
          </a:stretch>
        </p:blipFill>
        <p:spPr>
          <a:xfrm flipH="1">
            <a:off x="9066357" y="1825625"/>
            <a:ext cx="2891083" cy="4351338"/>
          </a:xfrm>
          <a:prstGeom prst="rect">
            <a:avLst/>
          </a:prstGeom>
          <a:effectLst>
            <a:glow rad="228600">
              <a:schemeClr val="accent2">
                <a:satMod val="175000"/>
                <a:alpha val="40000"/>
              </a:schemeClr>
            </a:glow>
            <a:softEdge rad="127000"/>
          </a:effectLst>
        </p:spPr>
      </p:pic>
      <p:pic>
        <p:nvPicPr>
          <p:cNvPr id="12" name="Picture 11">
            <a:extLst>
              <a:ext uri="{FF2B5EF4-FFF2-40B4-BE49-F238E27FC236}">
                <a16:creationId xmlns:a16="http://schemas.microsoft.com/office/drawing/2014/main" id="{CEC062A4-B61E-814E-A0DA-AA18CA19F335}"/>
              </a:ext>
            </a:extLst>
          </p:cNvPr>
          <p:cNvPicPr>
            <a:picLocks noChangeAspect="1"/>
          </p:cNvPicPr>
          <p:nvPr/>
        </p:nvPicPr>
        <p:blipFill rotWithShape="1">
          <a:blip r:embed="rId5"/>
          <a:srcRect t="6087" r="5418"/>
          <a:stretch/>
        </p:blipFill>
        <p:spPr>
          <a:xfrm>
            <a:off x="176040" y="1825625"/>
            <a:ext cx="2891083" cy="4364336"/>
          </a:xfrm>
          <a:prstGeom prst="rect">
            <a:avLst/>
          </a:prstGeom>
          <a:effectLst>
            <a:glow rad="228600">
              <a:schemeClr val="accent5">
                <a:satMod val="175000"/>
                <a:alpha val="40000"/>
              </a:schemeClr>
            </a:glow>
            <a:softEdge rad="127000"/>
          </a:effectLst>
        </p:spPr>
      </p:pic>
      <p:sp>
        <p:nvSpPr>
          <p:cNvPr id="9" name="Slide Number Placeholder 8">
            <a:extLst>
              <a:ext uri="{FF2B5EF4-FFF2-40B4-BE49-F238E27FC236}">
                <a16:creationId xmlns:a16="http://schemas.microsoft.com/office/drawing/2014/main" id="{4A5C09E4-E55B-CA5B-3CA3-B9B902A74CC4}"/>
              </a:ext>
            </a:extLst>
          </p:cNvPr>
          <p:cNvSpPr>
            <a:spLocks noGrp="1"/>
          </p:cNvSpPr>
          <p:nvPr>
            <p:ph type="sldNum" sz="quarter" idx="12"/>
          </p:nvPr>
        </p:nvSpPr>
        <p:spPr/>
        <p:txBody>
          <a:bodyPr/>
          <a:lstStyle/>
          <a:p>
            <a:fld id="{FAA42558-2219-4E68-B547-1362B2189540}" type="slidenum">
              <a:rPr lang="en-US" smtClean="0"/>
              <a:t>7</a:t>
            </a:fld>
            <a:endParaRPr lang="en-US"/>
          </a:p>
        </p:txBody>
      </p:sp>
    </p:spTree>
    <p:extLst>
      <p:ext uri="{BB962C8B-B14F-4D97-AF65-F5344CB8AC3E}">
        <p14:creationId xmlns:p14="http://schemas.microsoft.com/office/powerpoint/2010/main" val="2458246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D04053B-222B-2476-5A74-CFAD0481BD9C}"/>
              </a:ext>
            </a:extLst>
          </p:cNvPr>
          <p:cNvPicPr>
            <a:picLocks noChangeAspect="1"/>
          </p:cNvPicPr>
          <p:nvPr/>
        </p:nvPicPr>
        <p:blipFill>
          <a:blip r:embed="rId3"/>
          <a:stretch>
            <a:fillRect/>
          </a:stretch>
        </p:blipFill>
        <p:spPr>
          <a:xfrm>
            <a:off x="6647985" y="221166"/>
            <a:ext cx="5410200" cy="5410200"/>
          </a:xfrm>
          <a:prstGeom prst="rect">
            <a:avLst/>
          </a:prstGeom>
          <a:effectLst>
            <a:softEdge rad="317500"/>
          </a:effectLst>
        </p:spPr>
      </p:pic>
      <p:sp>
        <p:nvSpPr>
          <p:cNvPr id="3" name="Content Placeholder 2">
            <a:extLst>
              <a:ext uri="{FF2B5EF4-FFF2-40B4-BE49-F238E27FC236}">
                <a16:creationId xmlns:a16="http://schemas.microsoft.com/office/drawing/2014/main" id="{797E8A57-6AA0-AE31-6E3E-AF2274D1D98C}"/>
              </a:ext>
            </a:extLst>
          </p:cNvPr>
          <p:cNvSpPr>
            <a:spLocks noGrp="1"/>
          </p:cNvSpPr>
          <p:nvPr>
            <p:ph idx="1"/>
          </p:nvPr>
        </p:nvSpPr>
        <p:spPr>
          <a:xfrm>
            <a:off x="246181" y="303701"/>
            <a:ext cx="6857145" cy="6554299"/>
          </a:xfrm>
        </p:spPr>
        <p:txBody>
          <a:bodyPr>
            <a:normAutofit lnSpcReduction="10000"/>
          </a:bodyPr>
          <a:lstStyle/>
          <a:p>
            <a:pPr marL="0" indent="0">
              <a:buNone/>
            </a:pPr>
            <a:r>
              <a:rPr lang="en-US" dirty="0">
                <a:solidFill>
                  <a:schemeClr val="bg1"/>
                </a:solidFill>
                <a:latin typeface="Amasis MT Pro" panose="02040504050005020304" pitchFamily="18" charset="0"/>
              </a:rPr>
              <a:t>There was now Solomon as </a:t>
            </a:r>
            <a:r>
              <a:rPr lang="en-US" b="1" dirty="0">
                <a:solidFill>
                  <a:srgbClr val="FF0000"/>
                </a:solidFill>
                <a:latin typeface="Amasis MT Pro" panose="02040504050005020304" pitchFamily="18" charset="0"/>
              </a:rPr>
              <a:t>KING</a:t>
            </a:r>
            <a:r>
              <a:rPr lang="en-US" dirty="0">
                <a:solidFill>
                  <a:schemeClr val="bg1"/>
                </a:solidFill>
                <a:latin typeface="Amasis MT Pro" panose="02040504050005020304" pitchFamily="18" charset="0"/>
              </a:rPr>
              <a:t> and Zadok as </a:t>
            </a:r>
            <a:r>
              <a:rPr lang="en-US" b="1" dirty="0">
                <a:solidFill>
                  <a:srgbClr val="00B0F0"/>
                </a:solidFill>
                <a:latin typeface="Amasis MT Pro" panose="02040504050005020304" pitchFamily="18" charset="0"/>
              </a:rPr>
              <a:t>PRIEST</a:t>
            </a:r>
            <a:r>
              <a:rPr lang="en-US" dirty="0">
                <a:solidFill>
                  <a:schemeClr val="bg1"/>
                </a:solidFill>
                <a:latin typeface="Amasis MT Pro" panose="02040504050005020304" pitchFamily="18" charset="0"/>
              </a:rPr>
              <a:t> — </a:t>
            </a:r>
            <a:r>
              <a:rPr lang="en-US" b="1" i="1" dirty="0">
                <a:solidFill>
                  <a:srgbClr val="CC99FF"/>
                </a:solidFill>
                <a:latin typeface="Amasis MT Pro" panose="02040504050005020304" pitchFamily="18" charset="0"/>
              </a:rPr>
              <a:t>both men types of Christ, the king-priest. </a:t>
            </a:r>
          </a:p>
          <a:p>
            <a:pPr marL="0" indent="0">
              <a:buNone/>
            </a:pPr>
            <a:endParaRPr lang="en-US" b="1" i="1" dirty="0">
              <a:solidFill>
                <a:srgbClr val="CC99FF"/>
              </a:solidFill>
              <a:latin typeface="Amasis MT Pro" panose="02040504050005020304" pitchFamily="18" charset="0"/>
            </a:endParaRPr>
          </a:p>
          <a:p>
            <a:pPr marL="0" indent="0">
              <a:buNone/>
            </a:pPr>
            <a:r>
              <a:rPr lang="en-US" dirty="0">
                <a:solidFill>
                  <a:srgbClr val="FFFF00"/>
                </a:solidFill>
                <a:latin typeface="Amasis MT Pro" panose="02040504050005020304" pitchFamily="18" charset="0"/>
              </a:rPr>
              <a:t>"For thus saith Yahweh; David shall never want a man to sit upon the throne of the house of Israel; neither shall the priests the Levites want a man before me to offer burnt offerings, and to kindle meal offerings and to do sacrifice continually" </a:t>
            </a:r>
            <a:r>
              <a:rPr lang="en-US" dirty="0">
                <a:solidFill>
                  <a:schemeClr val="bg1"/>
                </a:solidFill>
                <a:latin typeface="Amasis MT Pro" panose="02040504050005020304" pitchFamily="18" charset="0"/>
              </a:rPr>
              <a:t>(Jer. 33:17-18). </a:t>
            </a:r>
          </a:p>
          <a:p>
            <a:pPr marL="0" indent="0">
              <a:buNone/>
            </a:pPr>
            <a:endParaRPr lang="en-US" dirty="0">
              <a:solidFill>
                <a:schemeClr val="bg1"/>
              </a:solidFill>
              <a:latin typeface="Amasis MT Pro" panose="02040504050005020304" pitchFamily="18" charset="0"/>
            </a:endParaRPr>
          </a:p>
          <a:p>
            <a:pPr marL="0" indent="0">
              <a:buNone/>
            </a:pPr>
            <a:r>
              <a:rPr lang="en-US" b="1" u="sng" dirty="0" err="1">
                <a:solidFill>
                  <a:srgbClr val="FF0000"/>
                </a:solidFill>
                <a:latin typeface="Amasis MT Pro" panose="02040504050005020304" pitchFamily="18" charset="0"/>
              </a:rPr>
              <a:t>Abiathar</a:t>
            </a:r>
            <a:r>
              <a:rPr lang="en-US" dirty="0">
                <a:solidFill>
                  <a:schemeClr val="bg1"/>
                </a:solidFill>
                <a:latin typeface="Amasis MT Pro" panose="02040504050005020304" pitchFamily="18" charset="0"/>
              </a:rPr>
              <a:t> was the </a:t>
            </a:r>
            <a:r>
              <a:rPr lang="en-US" b="1" dirty="0">
                <a:solidFill>
                  <a:srgbClr val="FF0000"/>
                </a:solidFill>
                <a:latin typeface="Amasis MT Pro" panose="02040504050005020304" pitchFamily="18" charset="0"/>
              </a:rPr>
              <a:t>11th</a:t>
            </a:r>
            <a:r>
              <a:rPr lang="en-US" dirty="0">
                <a:solidFill>
                  <a:schemeClr val="bg1"/>
                </a:solidFill>
                <a:latin typeface="Amasis MT Pro" panose="02040504050005020304" pitchFamily="18" charset="0"/>
              </a:rPr>
              <a:t> priest from Aaron (his name means father of abundance) and </a:t>
            </a:r>
            <a:r>
              <a:rPr lang="en-US" b="1" u="sng" dirty="0">
                <a:solidFill>
                  <a:srgbClr val="00B0F0"/>
                </a:solidFill>
                <a:latin typeface="Amasis MT Pro" panose="02040504050005020304" pitchFamily="18" charset="0"/>
              </a:rPr>
              <a:t>Zadok</a:t>
            </a:r>
            <a:r>
              <a:rPr lang="en-US" dirty="0">
                <a:solidFill>
                  <a:schemeClr val="bg1"/>
                </a:solidFill>
                <a:latin typeface="Amasis MT Pro" panose="02040504050005020304" pitchFamily="18" charset="0"/>
              </a:rPr>
              <a:t> the </a:t>
            </a:r>
            <a:r>
              <a:rPr lang="en-US" b="1" dirty="0">
                <a:solidFill>
                  <a:srgbClr val="00B0F0"/>
                </a:solidFill>
                <a:latin typeface="Amasis MT Pro" panose="02040504050005020304" pitchFamily="18" charset="0"/>
              </a:rPr>
              <a:t>12th</a:t>
            </a:r>
            <a:r>
              <a:rPr lang="en-US" dirty="0">
                <a:solidFill>
                  <a:schemeClr val="bg1"/>
                </a:solidFill>
                <a:latin typeface="Amasis MT Pro" panose="02040504050005020304" pitchFamily="18" charset="0"/>
              </a:rPr>
              <a:t> from Aaron (Zadok = righteous or just one, and is typical of Christ, "</a:t>
            </a:r>
            <a:r>
              <a:rPr lang="en-US" b="1" u="sng" dirty="0">
                <a:solidFill>
                  <a:srgbClr val="00FFFF"/>
                </a:solidFill>
                <a:latin typeface="Amasis MT Pro" panose="02040504050005020304" pitchFamily="18" charset="0"/>
              </a:rPr>
              <a:t>the Just One</a:t>
            </a:r>
            <a:r>
              <a:rPr lang="en-US" dirty="0">
                <a:solidFill>
                  <a:schemeClr val="bg1"/>
                </a:solidFill>
                <a:latin typeface="Amasis MT Pro" panose="02040504050005020304" pitchFamily="18" charset="0"/>
              </a:rPr>
              <a:t>" (Acts 3:14; 7:52)</a:t>
            </a:r>
          </a:p>
        </p:txBody>
      </p:sp>
      <p:sp>
        <p:nvSpPr>
          <p:cNvPr id="4" name="Slide Number Placeholder 3">
            <a:extLst>
              <a:ext uri="{FF2B5EF4-FFF2-40B4-BE49-F238E27FC236}">
                <a16:creationId xmlns:a16="http://schemas.microsoft.com/office/drawing/2014/main" id="{0C878A7F-E71D-6C83-7468-D9A14DD860E8}"/>
              </a:ext>
            </a:extLst>
          </p:cNvPr>
          <p:cNvSpPr>
            <a:spLocks noGrp="1"/>
          </p:cNvSpPr>
          <p:nvPr>
            <p:ph type="sldNum" sz="quarter" idx="12"/>
          </p:nvPr>
        </p:nvSpPr>
        <p:spPr/>
        <p:txBody>
          <a:bodyPr/>
          <a:lstStyle/>
          <a:p>
            <a:fld id="{FAA42558-2219-4E68-B547-1362B2189540}" type="slidenum">
              <a:rPr lang="en-US" smtClean="0"/>
              <a:t>8</a:t>
            </a:fld>
            <a:endParaRPr lang="en-US"/>
          </a:p>
        </p:txBody>
      </p:sp>
    </p:spTree>
    <p:extLst>
      <p:ext uri="{BB962C8B-B14F-4D97-AF65-F5344CB8AC3E}">
        <p14:creationId xmlns:p14="http://schemas.microsoft.com/office/powerpoint/2010/main" val="1854270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7E8A57-6AA0-AE31-6E3E-AF2274D1D98C}"/>
              </a:ext>
            </a:extLst>
          </p:cNvPr>
          <p:cNvSpPr>
            <a:spLocks noGrp="1"/>
          </p:cNvSpPr>
          <p:nvPr>
            <p:ph idx="1"/>
          </p:nvPr>
        </p:nvSpPr>
        <p:spPr>
          <a:xfrm>
            <a:off x="731130" y="859749"/>
            <a:ext cx="10963656" cy="5498521"/>
          </a:xfrm>
        </p:spPr>
        <p:txBody>
          <a:bodyPr>
            <a:normAutofit lnSpcReduction="10000"/>
          </a:bodyPr>
          <a:lstStyle/>
          <a:p>
            <a:r>
              <a:rPr lang="en-US" dirty="0">
                <a:solidFill>
                  <a:schemeClr val="bg1"/>
                </a:solidFill>
                <a:latin typeface="Amasis MT Pro" panose="02040504050005020304" pitchFamily="18" charset="0"/>
              </a:rPr>
              <a:t>The prophet Ezekiel who continues the story for us in </a:t>
            </a:r>
            <a:r>
              <a:rPr lang="en-US" b="1" dirty="0" err="1">
                <a:solidFill>
                  <a:srgbClr val="FFFF00"/>
                </a:solidFill>
                <a:latin typeface="Amasis MT Pro" panose="02040504050005020304" pitchFamily="18" charset="0"/>
              </a:rPr>
              <a:t>Chp</a:t>
            </a:r>
            <a:r>
              <a:rPr lang="en-US" b="1" dirty="0">
                <a:solidFill>
                  <a:srgbClr val="FFFF00"/>
                </a:solidFill>
                <a:latin typeface="Amasis MT Pro" panose="02040504050005020304" pitchFamily="18" charset="0"/>
              </a:rPr>
              <a:t>. 40:45-46</a:t>
            </a:r>
          </a:p>
          <a:p>
            <a:endParaRPr lang="en-US" dirty="0">
              <a:solidFill>
                <a:schemeClr val="bg1"/>
              </a:solidFill>
              <a:latin typeface="Amasis MT Pro" panose="02040504050005020304" pitchFamily="18" charset="0"/>
            </a:endParaRPr>
          </a:p>
          <a:p>
            <a:r>
              <a:rPr lang="en-US" dirty="0">
                <a:solidFill>
                  <a:schemeClr val="bg1"/>
                </a:solidFill>
                <a:latin typeface="Amasis MT Pro" panose="02040504050005020304" pitchFamily="18" charset="0"/>
              </a:rPr>
              <a:t>Here, </a:t>
            </a:r>
            <a:r>
              <a:rPr lang="en-US" b="1" dirty="0">
                <a:solidFill>
                  <a:srgbClr val="FFFF00"/>
                </a:solidFill>
                <a:latin typeface="Amasis MT Pro" panose="02040504050005020304" pitchFamily="18" charset="0"/>
              </a:rPr>
              <a:t>TWO orders of priest</a:t>
            </a:r>
            <a:r>
              <a:rPr lang="en-US" dirty="0">
                <a:solidFill>
                  <a:srgbClr val="FFFF00"/>
                </a:solidFill>
                <a:latin typeface="Amasis MT Pro" panose="02040504050005020304" pitchFamily="18" charset="0"/>
              </a:rPr>
              <a:t> </a:t>
            </a:r>
            <a:r>
              <a:rPr lang="en-US" dirty="0">
                <a:solidFill>
                  <a:schemeClr val="bg1"/>
                </a:solidFill>
                <a:latin typeface="Amasis MT Pro" panose="02040504050005020304" pitchFamily="18" charset="0"/>
              </a:rPr>
              <a:t>are mentioned in the Temple of the age to come!</a:t>
            </a:r>
          </a:p>
          <a:p>
            <a:endParaRPr lang="en-US" dirty="0">
              <a:solidFill>
                <a:schemeClr val="bg1"/>
              </a:solidFill>
              <a:latin typeface="Amasis MT Pro" panose="02040504050005020304" pitchFamily="18" charset="0"/>
            </a:endParaRPr>
          </a:p>
          <a:p>
            <a:r>
              <a:rPr lang="en-US" dirty="0">
                <a:solidFill>
                  <a:schemeClr val="bg1"/>
                </a:solidFill>
                <a:latin typeface="Amasis MT Pro" panose="02040504050005020304" pitchFamily="18" charset="0"/>
              </a:rPr>
              <a:t>There are </a:t>
            </a:r>
            <a:r>
              <a:rPr lang="en-US" b="1" dirty="0">
                <a:solidFill>
                  <a:srgbClr val="66FF66"/>
                </a:solidFill>
                <a:latin typeface="Amasis MT Pro" panose="02040504050005020304" pitchFamily="18" charset="0"/>
              </a:rPr>
              <a:t>those who have "charge of the house" </a:t>
            </a:r>
            <a:r>
              <a:rPr lang="en-US" dirty="0">
                <a:solidFill>
                  <a:schemeClr val="bg1"/>
                </a:solidFill>
                <a:latin typeface="Amasis MT Pro" panose="02040504050005020304" pitchFamily="18" charset="0"/>
              </a:rPr>
              <a:t>(v. 45) similar to the Levites in the Mosaic service, and…</a:t>
            </a:r>
          </a:p>
          <a:p>
            <a:r>
              <a:rPr lang="en-US" dirty="0">
                <a:solidFill>
                  <a:schemeClr val="bg1"/>
                </a:solidFill>
                <a:latin typeface="Amasis MT Pro" panose="02040504050005020304" pitchFamily="18" charset="0"/>
              </a:rPr>
              <a:t> </a:t>
            </a:r>
            <a:r>
              <a:rPr lang="en-US" b="1" dirty="0">
                <a:solidFill>
                  <a:srgbClr val="9999FF"/>
                </a:solidFill>
                <a:latin typeface="Amasis MT Pro" panose="02040504050005020304" pitchFamily="18" charset="0"/>
              </a:rPr>
              <a:t>those who have "charge of the altar</a:t>
            </a:r>
            <a:r>
              <a:rPr lang="en-US" dirty="0">
                <a:solidFill>
                  <a:schemeClr val="bg1"/>
                </a:solidFill>
                <a:latin typeface="Amasis MT Pro" panose="02040504050005020304" pitchFamily="18" charset="0"/>
              </a:rPr>
              <a:t>; these are the sons of Zadok" (v. 46)</a:t>
            </a:r>
          </a:p>
          <a:p>
            <a:endParaRPr lang="en-US" dirty="0">
              <a:solidFill>
                <a:schemeClr val="bg1"/>
              </a:solidFill>
              <a:latin typeface="Amasis MT Pro" panose="02040504050005020304" pitchFamily="18" charset="0"/>
            </a:endParaRPr>
          </a:p>
          <a:p>
            <a:r>
              <a:rPr lang="en-US" dirty="0">
                <a:solidFill>
                  <a:schemeClr val="bg1"/>
                </a:solidFill>
                <a:latin typeface="Amasis MT Pro" panose="02040504050005020304" pitchFamily="18" charset="0"/>
              </a:rPr>
              <a:t>Now </a:t>
            </a:r>
            <a:r>
              <a:rPr lang="en-US" b="1" dirty="0">
                <a:solidFill>
                  <a:srgbClr val="FFFF00"/>
                </a:solidFill>
                <a:latin typeface="Amasis MT Pro" panose="02040504050005020304" pitchFamily="18" charset="0"/>
              </a:rPr>
              <a:t>"We have an altar whereof they have no right to eat that serve the tabernacle" (Heb. 13:10</a:t>
            </a:r>
            <a:r>
              <a:rPr lang="en-US" dirty="0">
                <a:solidFill>
                  <a:schemeClr val="bg1"/>
                </a:solidFill>
                <a:latin typeface="Amasis MT Pro" panose="02040504050005020304" pitchFamily="18" charset="0"/>
              </a:rPr>
              <a:t>)</a:t>
            </a:r>
          </a:p>
        </p:txBody>
      </p:sp>
      <p:sp>
        <p:nvSpPr>
          <p:cNvPr id="2" name="Slide Number Placeholder 1">
            <a:extLst>
              <a:ext uri="{FF2B5EF4-FFF2-40B4-BE49-F238E27FC236}">
                <a16:creationId xmlns:a16="http://schemas.microsoft.com/office/drawing/2014/main" id="{1D81905D-FCCC-DC92-25B1-26756693B121}"/>
              </a:ext>
            </a:extLst>
          </p:cNvPr>
          <p:cNvSpPr>
            <a:spLocks noGrp="1"/>
          </p:cNvSpPr>
          <p:nvPr>
            <p:ph type="sldNum" sz="quarter" idx="12"/>
          </p:nvPr>
        </p:nvSpPr>
        <p:spPr/>
        <p:txBody>
          <a:bodyPr/>
          <a:lstStyle/>
          <a:p>
            <a:fld id="{FAA42558-2219-4E68-B547-1362B2189540}" type="slidenum">
              <a:rPr lang="en-US" smtClean="0"/>
              <a:t>9</a:t>
            </a:fld>
            <a:endParaRPr lang="en-US"/>
          </a:p>
        </p:txBody>
      </p:sp>
    </p:spTree>
    <p:extLst>
      <p:ext uri="{BB962C8B-B14F-4D97-AF65-F5344CB8AC3E}">
        <p14:creationId xmlns:p14="http://schemas.microsoft.com/office/powerpoint/2010/main" val="3645713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F4D722-9DCA-EA4E-ECCD-E4F769E1DAAD}"/>
              </a:ext>
            </a:extLst>
          </p:cNvPr>
          <p:cNvSpPr>
            <a:spLocks noGrp="1"/>
          </p:cNvSpPr>
          <p:nvPr>
            <p:ph idx="1"/>
          </p:nvPr>
        </p:nvSpPr>
        <p:spPr>
          <a:xfrm>
            <a:off x="774403" y="712381"/>
            <a:ext cx="10846981" cy="5954233"/>
          </a:xfrm>
        </p:spPr>
        <p:txBody>
          <a:bodyPr>
            <a:normAutofit/>
          </a:bodyPr>
          <a:lstStyle/>
          <a:p>
            <a:r>
              <a:rPr lang="en-US" dirty="0">
                <a:solidFill>
                  <a:schemeClr val="bg1"/>
                </a:solidFill>
                <a:effectLst>
                  <a:outerShdw blurRad="38100" dist="38100" dir="2700000" algn="tl">
                    <a:srgbClr val="000000">
                      <a:alpha val="43137"/>
                    </a:srgbClr>
                  </a:outerShdw>
                </a:effectLst>
                <a:latin typeface="Amasis MT Pro" panose="02040504050005020304" pitchFamily="18" charset="0"/>
              </a:rPr>
              <a:t>The </a:t>
            </a:r>
            <a:r>
              <a:rPr lang="en-US" b="1" dirty="0">
                <a:solidFill>
                  <a:srgbClr val="FFFF00"/>
                </a:solidFill>
                <a:effectLst>
                  <a:outerShdw blurRad="38100" dist="38100" dir="2700000" algn="tl">
                    <a:srgbClr val="000000">
                      <a:alpha val="43137"/>
                    </a:srgbClr>
                  </a:outerShdw>
                </a:effectLst>
                <a:latin typeface="Amasis MT Pro" panose="02040504050005020304" pitchFamily="18" charset="0"/>
              </a:rPr>
              <a:t>sons of Zadok </a:t>
            </a:r>
            <a:r>
              <a:rPr lang="en-US" dirty="0">
                <a:solidFill>
                  <a:schemeClr val="bg1"/>
                </a:solidFill>
                <a:effectLst>
                  <a:outerShdw blurRad="38100" dist="38100" dir="2700000" algn="tl">
                    <a:srgbClr val="000000">
                      <a:alpha val="43137"/>
                    </a:srgbClr>
                  </a:outerShdw>
                </a:effectLst>
                <a:latin typeface="Amasis MT Pro" panose="02040504050005020304" pitchFamily="18" charset="0"/>
              </a:rPr>
              <a:t>represent those who are "Israelites indeed, "circumcised in heart", the </a:t>
            </a:r>
            <a:r>
              <a:rPr lang="en-US" b="1" u="sng" dirty="0">
                <a:solidFill>
                  <a:srgbClr val="00FFFF"/>
                </a:solidFill>
                <a:effectLst>
                  <a:outerShdw blurRad="38100" dist="38100" dir="2700000" algn="tl">
                    <a:srgbClr val="000000">
                      <a:alpha val="43137"/>
                    </a:srgbClr>
                  </a:outerShdw>
                </a:effectLst>
                <a:latin typeface="Amasis MT Pro" panose="02040504050005020304" pitchFamily="18" charset="0"/>
              </a:rPr>
              <a:t>saints who will minister as Priests at the altar of Christ.</a:t>
            </a:r>
          </a:p>
          <a:p>
            <a:endParaRPr lang="en-US" b="1" u="sng" dirty="0">
              <a:solidFill>
                <a:srgbClr val="00FFFF"/>
              </a:solidFill>
              <a:effectLst>
                <a:outerShdw blurRad="38100" dist="38100" dir="2700000" algn="tl">
                  <a:srgbClr val="000000">
                    <a:alpha val="43137"/>
                  </a:srgbClr>
                </a:outerShdw>
              </a:effectLst>
              <a:latin typeface="Amasis MT Pro" panose="02040504050005020304" pitchFamily="18" charset="0"/>
            </a:endParaRPr>
          </a:p>
          <a:p>
            <a:r>
              <a:rPr lang="en-US" dirty="0">
                <a:solidFill>
                  <a:schemeClr val="bg1"/>
                </a:solidFill>
                <a:effectLst>
                  <a:outerShdw blurRad="38100" dist="38100" dir="2700000" algn="tl">
                    <a:srgbClr val="000000">
                      <a:alpha val="43137"/>
                    </a:srgbClr>
                  </a:outerShdw>
                </a:effectLst>
                <a:latin typeface="Amasis MT Pro" panose="02040504050005020304" pitchFamily="18" charset="0"/>
              </a:rPr>
              <a:t>Ezekiel, </a:t>
            </a:r>
            <a:r>
              <a:rPr lang="en-US" dirty="0" err="1">
                <a:solidFill>
                  <a:schemeClr val="bg1"/>
                </a:solidFill>
                <a:effectLst>
                  <a:outerShdw blurRad="38100" dist="38100" dir="2700000" algn="tl">
                    <a:srgbClr val="000000">
                      <a:alpha val="43137"/>
                    </a:srgbClr>
                  </a:outerShdw>
                </a:effectLst>
                <a:latin typeface="Amasis MT Pro" panose="02040504050005020304" pitchFamily="18" charset="0"/>
              </a:rPr>
              <a:t>chp</a:t>
            </a:r>
            <a:r>
              <a:rPr lang="en-US" dirty="0">
                <a:solidFill>
                  <a:schemeClr val="bg1"/>
                </a:solidFill>
                <a:effectLst>
                  <a:outerShdw blurRad="38100" dist="38100" dir="2700000" algn="tl">
                    <a:srgbClr val="000000">
                      <a:alpha val="43137"/>
                    </a:srgbClr>
                  </a:outerShdw>
                </a:effectLst>
                <a:latin typeface="Amasis MT Pro" panose="02040504050005020304" pitchFamily="18" charset="0"/>
              </a:rPr>
              <a:t>. 44 deals with the tasks of the mortal order of Levites who serve the people in the future age. </a:t>
            </a:r>
          </a:p>
          <a:p>
            <a:endParaRPr lang="en-US" dirty="0">
              <a:solidFill>
                <a:schemeClr val="bg1"/>
              </a:solidFill>
              <a:effectLst>
                <a:outerShdw blurRad="38100" dist="38100" dir="2700000" algn="tl">
                  <a:srgbClr val="000000">
                    <a:alpha val="43137"/>
                  </a:srgbClr>
                </a:outerShdw>
              </a:effectLst>
              <a:latin typeface="Amasis MT Pro" panose="02040504050005020304" pitchFamily="18" charset="0"/>
            </a:endParaRPr>
          </a:p>
          <a:p>
            <a:r>
              <a:rPr lang="en-US" dirty="0">
                <a:solidFill>
                  <a:schemeClr val="bg1"/>
                </a:solidFill>
                <a:effectLst>
                  <a:outerShdw blurRad="38100" dist="38100" dir="2700000" algn="tl">
                    <a:srgbClr val="000000">
                      <a:alpha val="43137"/>
                    </a:srgbClr>
                  </a:outerShdw>
                </a:effectLst>
                <a:latin typeface="Amasis MT Pro" panose="02040504050005020304" pitchFamily="18" charset="0"/>
              </a:rPr>
              <a:t>He also mentions "</a:t>
            </a:r>
            <a:r>
              <a:rPr lang="en-US" b="1" dirty="0">
                <a:solidFill>
                  <a:srgbClr val="FFFF00"/>
                </a:solidFill>
                <a:effectLst>
                  <a:outerShdw blurRad="38100" dist="38100" dir="2700000" algn="tl">
                    <a:srgbClr val="000000">
                      <a:alpha val="43137"/>
                    </a:srgbClr>
                  </a:outerShdw>
                </a:effectLst>
                <a:latin typeface="Amasis MT Pro" panose="02040504050005020304" pitchFamily="18" charset="0"/>
              </a:rPr>
              <a:t>the sons of Zadok</a:t>
            </a:r>
            <a:r>
              <a:rPr lang="en-US" dirty="0">
                <a:solidFill>
                  <a:schemeClr val="bg1"/>
                </a:solidFill>
                <a:effectLst>
                  <a:outerShdw blurRad="38100" dist="38100" dir="2700000" algn="tl">
                    <a:srgbClr val="000000">
                      <a:alpha val="43137"/>
                    </a:srgbClr>
                  </a:outerShdw>
                </a:effectLst>
                <a:latin typeface="Amasis MT Pro" panose="02040504050005020304" pitchFamily="18" charset="0"/>
              </a:rPr>
              <a:t>, that kept the charge of my sanctuary ... </a:t>
            </a:r>
            <a:r>
              <a:rPr lang="en-US" b="1" dirty="0">
                <a:solidFill>
                  <a:srgbClr val="00FFFF"/>
                </a:solidFill>
                <a:effectLst>
                  <a:outerShdw blurRad="38100" dist="38100" dir="2700000" algn="tl">
                    <a:srgbClr val="000000">
                      <a:alpha val="43137"/>
                    </a:srgbClr>
                  </a:outerShdw>
                </a:effectLst>
                <a:latin typeface="Amasis MT Pro" panose="02040504050005020304" pitchFamily="18" charset="0"/>
              </a:rPr>
              <a:t>they shall come near to me</a:t>
            </a:r>
            <a:r>
              <a:rPr lang="en-US" dirty="0">
                <a:solidFill>
                  <a:schemeClr val="bg1"/>
                </a:solidFill>
                <a:effectLst>
                  <a:outerShdw blurRad="38100" dist="38100" dir="2700000" algn="tl">
                    <a:srgbClr val="000000">
                      <a:alpha val="43137"/>
                    </a:srgbClr>
                  </a:outerShdw>
                </a:effectLst>
                <a:latin typeface="Amasis MT Pro" panose="02040504050005020304" pitchFamily="18" charset="0"/>
              </a:rPr>
              <a:t>, and </a:t>
            </a:r>
            <a:r>
              <a:rPr lang="en-US" b="1" dirty="0">
                <a:solidFill>
                  <a:srgbClr val="00FFFF"/>
                </a:solidFill>
                <a:effectLst>
                  <a:outerShdw blurRad="38100" dist="38100" dir="2700000" algn="tl">
                    <a:srgbClr val="000000">
                      <a:alpha val="43137"/>
                    </a:srgbClr>
                  </a:outerShdw>
                </a:effectLst>
                <a:latin typeface="Amasis MT Pro" panose="02040504050005020304" pitchFamily="18" charset="0"/>
              </a:rPr>
              <a:t>they shall stand before me </a:t>
            </a:r>
            <a:r>
              <a:rPr lang="en-US" dirty="0">
                <a:solidFill>
                  <a:schemeClr val="bg1"/>
                </a:solidFill>
                <a:effectLst>
                  <a:outerShdw blurRad="38100" dist="38100" dir="2700000" algn="tl">
                    <a:srgbClr val="000000">
                      <a:alpha val="43137"/>
                    </a:srgbClr>
                  </a:outerShdw>
                </a:effectLst>
                <a:latin typeface="Amasis MT Pro" panose="02040504050005020304" pitchFamily="18" charset="0"/>
              </a:rPr>
              <a:t>.. . </a:t>
            </a:r>
            <a:r>
              <a:rPr lang="en-US" b="1" dirty="0">
                <a:solidFill>
                  <a:srgbClr val="00FFFF"/>
                </a:solidFill>
                <a:effectLst>
                  <a:outerShdw blurRad="38100" dist="38100" dir="2700000" algn="tl">
                    <a:srgbClr val="000000">
                      <a:alpha val="43137"/>
                    </a:srgbClr>
                  </a:outerShdw>
                </a:effectLst>
                <a:latin typeface="Amasis MT Pro" panose="02040504050005020304" pitchFamily="18" charset="0"/>
              </a:rPr>
              <a:t>shall come near to my table</a:t>
            </a:r>
            <a:r>
              <a:rPr lang="en-US" dirty="0">
                <a:solidFill>
                  <a:schemeClr val="bg1"/>
                </a:solidFill>
                <a:effectLst>
                  <a:outerShdw blurRad="38100" dist="38100" dir="2700000" algn="tl">
                    <a:srgbClr val="000000">
                      <a:alpha val="43137"/>
                    </a:srgbClr>
                  </a:outerShdw>
                </a:effectLst>
                <a:latin typeface="Amasis MT Pro" panose="02040504050005020304" pitchFamily="18" charset="0"/>
              </a:rPr>
              <a:t> . ." (</a:t>
            </a:r>
            <a:r>
              <a:rPr lang="en-US" b="1" dirty="0">
                <a:solidFill>
                  <a:srgbClr val="FFFF00"/>
                </a:solidFill>
                <a:effectLst>
                  <a:outerShdw blurRad="38100" dist="38100" dir="2700000" algn="tl">
                    <a:srgbClr val="000000">
                      <a:alpha val="43137"/>
                    </a:srgbClr>
                  </a:outerShdw>
                </a:effectLst>
                <a:latin typeface="Amasis MT Pro" panose="02040504050005020304" pitchFamily="18" charset="0"/>
              </a:rPr>
              <a:t>vv. 15-16</a:t>
            </a:r>
            <a:r>
              <a:rPr lang="en-US" dirty="0">
                <a:solidFill>
                  <a:schemeClr val="bg1"/>
                </a:solidFill>
                <a:effectLst>
                  <a:outerShdw blurRad="38100" dist="38100" dir="2700000" algn="tl">
                    <a:srgbClr val="000000">
                      <a:alpha val="43137"/>
                    </a:srgbClr>
                  </a:outerShdw>
                </a:effectLst>
                <a:latin typeface="Amasis MT Pro" panose="02040504050005020304" pitchFamily="18" charset="0"/>
              </a:rPr>
              <a:t>).</a:t>
            </a:r>
          </a:p>
          <a:p>
            <a:endParaRPr lang="en-US" dirty="0">
              <a:solidFill>
                <a:schemeClr val="bg1"/>
              </a:solidFill>
              <a:effectLst>
                <a:outerShdw blurRad="38100" dist="38100" dir="2700000" algn="tl">
                  <a:srgbClr val="000000">
                    <a:alpha val="43137"/>
                  </a:srgbClr>
                </a:outerShdw>
              </a:effectLst>
              <a:latin typeface="Amasis MT Pro" panose="02040504050005020304" pitchFamily="18" charset="0"/>
            </a:endParaRPr>
          </a:p>
          <a:p>
            <a:r>
              <a:rPr lang="en-US" b="1" dirty="0">
                <a:solidFill>
                  <a:srgbClr val="9999FF"/>
                </a:solidFill>
                <a:effectLst>
                  <a:outerShdw blurRad="38100" dist="38100" dir="2700000" algn="tl">
                    <a:srgbClr val="000000">
                      <a:alpha val="43137"/>
                    </a:srgbClr>
                  </a:outerShdw>
                </a:effectLst>
                <a:latin typeface="Amasis MT Pro" panose="02040504050005020304" pitchFamily="18" charset="0"/>
              </a:rPr>
              <a:t>These must be the saints made immortal</a:t>
            </a:r>
            <a:r>
              <a:rPr lang="en-US" dirty="0">
                <a:solidFill>
                  <a:schemeClr val="bg1"/>
                </a:solidFill>
                <a:effectLst>
                  <a:outerShdw blurRad="38100" dist="38100" dir="2700000" algn="tl">
                    <a:srgbClr val="000000">
                      <a:alpha val="43137"/>
                    </a:srgbClr>
                  </a:outerShdw>
                </a:effectLst>
                <a:latin typeface="Amasis MT Pro" panose="02040504050005020304" pitchFamily="18" charset="0"/>
              </a:rPr>
              <a:t>, for no mortal can perform these tasks. </a:t>
            </a:r>
          </a:p>
          <a:p>
            <a:pPr marL="0" indent="0">
              <a:buNone/>
            </a:pPr>
            <a:endParaRPr lang="en-US" dirty="0">
              <a:solidFill>
                <a:schemeClr val="bg1"/>
              </a:solidFill>
              <a:effectLst>
                <a:outerShdw blurRad="38100" dist="38100" dir="2700000" algn="tl">
                  <a:srgbClr val="000000">
                    <a:alpha val="43137"/>
                  </a:srgbClr>
                </a:outerShdw>
              </a:effectLst>
              <a:latin typeface="Amasis MT Pro" panose="02040504050005020304" pitchFamily="18" charset="0"/>
            </a:endParaRPr>
          </a:p>
          <a:p>
            <a:endParaRPr lang="en-US" dirty="0">
              <a:solidFill>
                <a:schemeClr val="bg1"/>
              </a:solidFill>
              <a:effectLst>
                <a:outerShdw blurRad="38100" dist="38100" dir="2700000" algn="tl">
                  <a:srgbClr val="000000">
                    <a:alpha val="43137"/>
                  </a:srgbClr>
                </a:outerShdw>
              </a:effectLst>
              <a:latin typeface="Amasis MT Pro" panose="02040504050005020304" pitchFamily="18" charset="0"/>
            </a:endParaRPr>
          </a:p>
        </p:txBody>
      </p:sp>
      <p:sp>
        <p:nvSpPr>
          <p:cNvPr id="2" name="Slide Number Placeholder 1">
            <a:extLst>
              <a:ext uri="{FF2B5EF4-FFF2-40B4-BE49-F238E27FC236}">
                <a16:creationId xmlns:a16="http://schemas.microsoft.com/office/drawing/2014/main" id="{BFEF2981-0556-3D95-3ED7-40B2A1DF53DC}"/>
              </a:ext>
            </a:extLst>
          </p:cNvPr>
          <p:cNvSpPr>
            <a:spLocks noGrp="1"/>
          </p:cNvSpPr>
          <p:nvPr>
            <p:ph type="sldNum" sz="quarter" idx="12"/>
          </p:nvPr>
        </p:nvSpPr>
        <p:spPr/>
        <p:txBody>
          <a:bodyPr/>
          <a:lstStyle/>
          <a:p>
            <a:fld id="{FAA42558-2219-4E68-B547-1362B2189540}" type="slidenum">
              <a:rPr lang="en-US" smtClean="0"/>
              <a:t>10</a:t>
            </a:fld>
            <a:endParaRPr lang="en-US"/>
          </a:p>
        </p:txBody>
      </p:sp>
    </p:spTree>
    <p:extLst>
      <p:ext uri="{BB962C8B-B14F-4D97-AF65-F5344CB8AC3E}">
        <p14:creationId xmlns:p14="http://schemas.microsoft.com/office/powerpoint/2010/main" val="40137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F4D722-9DCA-EA4E-ECCD-E4F769E1DAAD}"/>
              </a:ext>
            </a:extLst>
          </p:cNvPr>
          <p:cNvSpPr>
            <a:spLocks noGrp="1"/>
          </p:cNvSpPr>
          <p:nvPr>
            <p:ph idx="1"/>
          </p:nvPr>
        </p:nvSpPr>
        <p:spPr>
          <a:xfrm>
            <a:off x="838200" y="905256"/>
            <a:ext cx="10515600" cy="5102139"/>
          </a:xfrm>
        </p:spPr>
        <p:txBody>
          <a:bodyPr>
            <a:normAutofit lnSpcReduction="10000"/>
          </a:bodyPr>
          <a:lstStyle/>
          <a:p>
            <a:r>
              <a:rPr lang="en-US" dirty="0">
                <a:solidFill>
                  <a:schemeClr val="bg1"/>
                </a:solidFill>
                <a:effectLst>
                  <a:outerShdw blurRad="38100" dist="38100" dir="2700000" algn="tl">
                    <a:srgbClr val="000000">
                      <a:alpha val="43137"/>
                    </a:srgbClr>
                  </a:outerShdw>
                </a:effectLst>
                <a:latin typeface="Amasis MT Pro" panose="02040504050005020304" pitchFamily="18" charset="0"/>
              </a:rPr>
              <a:t>How appropriately they are described as </a:t>
            </a:r>
            <a:r>
              <a:rPr lang="en-US" b="1" dirty="0">
                <a:solidFill>
                  <a:srgbClr val="FFC000"/>
                </a:solidFill>
                <a:effectLst>
                  <a:outerShdw blurRad="38100" dist="38100" dir="2700000" algn="tl">
                    <a:srgbClr val="000000">
                      <a:alpha val="43137"/>
                    </a:srgbClr>
                  </a:outerShdw>
                </a:effectLst>
                <a:latin typeface="Amasis MT Pro" panose="02040504050005020304" pitchFamily="18" charset="0"/>
              </a:rPr>
              <a:t>"sons of Zadok“</a:t>
            </a:r>
            <a:endParaRPr lang="en-US" b="1" dirty="0">
              <a:solidFill>
                <a:schemeClr val="bg1"/>
              </a:solidFill>
              <a:effectLst>
                <a:outerShdw blurRad="38100" dist="38100" dir="2700000" algn="tl">
                  <a:srgbClr val="000000">
                    <a:alpha val="43137"/>
                  </a:srgbClr>
                </a:outerShdw>
              </a:effectLst>
              <a:latin typeface="Amasis MT Pro" panose="02040504050005020304" pitchFamily="18" charset="0"/>
            </a:endParaRPr>
          </a:p>
          <a:p>
            <a:endParaRPr lang="en-US" dirty="0">
              <a:solidFill>
                <a:schemeClr val="bg1"/>
              </a:solidFill>
              <a:effectLst>
                <a:outerShdw blurRad="38100" dist="38100" dir="2700000" algn="tl">
                  <a:srgbClr val="000000">
                    <a:alpha val="43137"/>
                  </a:srgbClr>
                </a:outerShdw>
              </a:effectLst>
              <a:latin typeface="Amasis MT Pro" panose="02040504050005020304" pitchFamily="18" charset="0"/>
            </a:endParaRPr>
          </a:p>
          <a:p>
            <a:r>
              <a:rPr lang="en-US" dirty="0">
                <a:solidFill>
                  <a:schemeClr val="bg1"/>
                </a:solidFill>
                <a:effectLst>
                  <a:outerShdw blurRad="38100" dist="38100" dir="2700000" algn="tl">
                    <a:srgbClr val="000000">
                      <a:alpha val="43137"/>
                    </a:srgbClr>
                  </a:outerShdw>
                </a:effectLst>
                <a:latin typeface="Amasis MT Pro" panose="02040504050005020304" pitchFamily="18" charset="0"/>
              </a:rPr>
              <a:t>An </a:t>
            </a:r>
            <a:r>
              <a:rPr lang="en-US" b="1" dirty="0">
                <a:solidFill>
                  <a:srgbClr val="FFFF00"/>
                </a:solidFill>
                <a:effectLst>
                  <a:outerShdw blurRad="38100" dist="38100" dir="2700000" algn="tl">
                    <a:srgbClr val="000000">
                      <a:alpha val="43137"/>
                    </a:srgbClr>
                  </a:outerShdw>
                </a:effectLst>
                <a:latin typeface="Amasis MT Pro" panose="02040504050005020304" pitchFamily="18" charset="0"/>
              </a:rPr>
              <a:t>order of firstborns who have replaced the faithless Aaronic priesthood</a:t>
            </a:r>
            <a:r>
              <a:rPr lang="en-US" dirty="0">
                <a:solidFill>
                  <a:schemeClr val="bg1"/>
                </a:solidFill>
                <a:effectLst>
                  <a:outerShdw blurRad="38100" dist="38100" dir="2700000" algn="tl">
                    <a:srgbClr val="000000">
                      <a:alpha val="43137"/>
                    </a:srgbClr>
                  </a:outerShdw>
                </a:effectLst>
                <a:latin typeface="Amasis MT Pro" panose="02040504050005020304" pitchFamily="18" charset="0"/>
              </a:rPr>
              <a:t>.</a:t>
            </a:r>
          </a:p>
          <a:p>
            <a:endParaRPr lang="en-US" dirty="0">
              <a:solidFill>
                <a:schemeClr val="bg1"/>
              </a:solidFill>
              <a:effectLst>
                <a:outerShdw blurRad="38100" dist="38100" dir="2700000" algn="tl">
                  <a:srgbClr val="000000">
                    <a:alpha val="43137"/>
                  </a:srgbClr>
                </a:outerShdw>
              </a:effectLst>
              <a:latin typeface="Amasis MT Pro" panose="02040504050005020304" pitchFamily="18" charset="0"/>
            </a:endParaRPr>
          </a:p>
          <a:p>
            <a:r>
              <a:rPr lang="en-US" dirty="0">
                <a:solidFill>
                  <a:schemeClr val="bg1"/>
                </a:solidFill>
                <a:effectLst>
                  <a:outerShdw blurRad="38100" dist="38100" dir="2700000" algn="tl">
                    <a:srgbClr val="000000">
                      <a:alpha val="43137"/>
                    </a:srgbClr>
                  </a:outerShdw>
                </a:effectLst>
                <a:latin typeface="Amasis MT Pro" panose="02040504050005020304" pitchFamily="18" charset="0"/>
              </a:rPr>
              <a:t>Priests of the Temple replacing the tent of temporary dwelling, as </a:t>
            </a:r>
            <a:r>
              <a:rPr lang="en-US" b="1" dirty="0">
                <a:solidFill>
                  <a:schemeClr val="bg1"/>
                </a:solidFill>
                <a:effectLst>
                  <a:outerShdw blurRad="38100" dist="38100" dir="2700000" algn="tl">
                    <a:srgbClr val="000000">
                      <a:alpha val="43137"/>
                    </a:srgbClr>
                  </a:outerShdw>
                </a:effectLst>
                <a:latin typeface="Amasis MT Pro" panose="02040504050005020304" pitchFamily="18" charset="0"/>
              </a:rPr>
              <a:t>Zadok and his sons </a:t>
            </a:r>
            <a:r>
              <a:rPr lang="en-US" dirty="0">
                <a:solidFill>
                  <a:schemeClr val="bg1"/>
                </a:solidFill>
                <a:effectLst>
                  <a:outerShdw blurRad="38100" dist="38100" dir="2700000" algn="tl">
                    <a:srgbClr val="000000">
                      <a:alpha val="43137"/>
                    </a:srgbClr>
                  </a:outerShdw>
                </a:effectLst>
                <a:latin typeface="Amasis MT Pro" panose="02040504050005020304" pitchFamily="18" charset="0"/>
              </a:rPr>
              <a:t>in the days of David's other son, Solomon.</a:t>
            </a:r>
          </a:p>
          <a:p>
            <a:endParaRPr lang="en-US" dirty="0">
              <a:solidFill>
                <a:schemeClr val="bg1"/>
              </a:solidFill>
              <a:effectLst>
                <a:outerShdw blurRad="38100" dist="38100" dir="2700000" algn="tl">
                  <a:srgbClr val="000000">
                    <a:alpha val="43137"/>
                  </a:srgbClr>
                </a:outerShdw>
              </a:effectLst>
              <a:latin typeface="Amasis MT Pro" panose="02040504050005020304" pitchFamily="18" charset="0"/>
            </a:endParaRPr>
          </a:p>
          <a:p>
            <a:r>
              <a:rPr lang="en-US" dirty="0">
                <a:solidFill>
                  <a:schemeClr val="bg1"/>
                </a:solidFill>
                <a:effectLst>
                  <a:outerShdw blurRad="38100" dist="38100" dir="2700000" algn="tl">
                    <a:srgbClr val="000000">
                      <a:alpha val="43137"/>
                    </a:srgbClr>
                  </a:outerShdw>
                </a:effectLst>
                <a:latin typeface="Amasis MT Pro" panose="02040504050005020304" pitchFamily="18" charset="0"/>
              </a:rPr>
              <a:t>These are </a:t>
            </a:r>
            <a:r>
              <a:rPr lang="en-US" b="1" dirty="0">
                <a:solidFill>
                  <a:srgbClr val="00FFFF"/>
                </a:solidFill>
                <a:effectLst>
                  <a:outerShdw blurRad="38100" dist="38100" dir="2700000" algn="tl">
                    <a:srgbClr val="000000">
                      <a:alpha val="43137"/>
                    </a:srgbClr>
                  </a:outerShdw>
                </a:effectLst>
                <a:latin typeface="Amasis MT Pro" panose="02040504050005020304" pitchFamily="18" charset="0"/>
              </a:rPr>
              <a:t>not literal sons of Zadok</a:t>
            </a:r>
            <a:r>
              <a:rPr lang="en-US" dirty="0">
                <a:solidFill>
                  <a:schemeClr val="bg1"/>
                </a:solidFill>
                <a:effectLst>
                  <a:outerShdw blurRad="38100" dist="38100" dir="2700000" algn="tl">
                    <a:srgbClr val="000000">
                      <a:alpha val="43137"/>
                    </a:srgbClr>
                  </a:outerShdw>
                </a:effectLst>
                <a:latin typeface="Amasis MT Pro" panose="02040504050005020304" pitchFamily="18" charset="0"/>
              </a:rPr>
              <a:t>, just as the seed of Abraham are </a:t>
            </a:r>
            <a:r>
              <a:rPr lang="en-US" b="1" dirty="0">
                <a:solidFill>
                  <a:srgbClr val="66FF66"/>
                </a:solidFill>
                <a:effectLst>
                  <a:outerShdw blurRad="38100" dist="38100" dir="2700000" algn="tl">
                    <a:srgbClr val="000000">
                      <a:alpha val="43137"/>
                    </a:srgbClr>
                  </a:outerShdw>
                </a:effectLst>
                <a:latin typeface="Amasis MT Pro" panose="02040504050005020304" pitchFamily="18" charset="0"/>
              </a:rPr>
              <a:t>not literal children by flesh descent</a:t>
            </a:r>
            <a:r>
              <a:rPr lang="en-US" dirty="0">
                <a:solidFill>
                  <a:schemeClr val="bg1"/>
                </a:solidFill>
                <a:effectLst>
                  <a:outerShdw blurRad="38100" dist="38100" dir="2700000" algn="tl">
                    <a:srgbClr val="000000">
                      <a:alpha val="43137"/>
                    </a:srgbClr>
                  </a:outerShdw>
                </a:effectLst>
                <a:latin typeface="Amasis MT Pro" panose="02040504050005020304" pitchFamily="18" charset="0"/>
              </a:rPr>
              <a:t>, but </a:t>
            </a:r>
            <a:r>
              <a:rPr lang="en-US" b="1" u="sng" dirty="0">
                <a:solidFill>
                  <a:srgbClr val="FF0000"/>
                </a:solidFill>
                <a:effectLst>
                  <a:outerShdw blurRad="38100" dist="38100" dir="2700000" algn="tl">
                    <a:srgbClr val="000000">
                      <a:alpha val="43137"/>
                    </a:srgbClr>
                  </a:outerShdw>
                </a:effectLst>
                <a:latin typeface="Amasis MT Pro" panose="02040504050005020304" pitchFamily="18" charset="0"/>
              </a:rPr>
              <a:t>those who are of the faith of their father Abraham </a:t>
            </a:r>
            <a:r>
              <a:rPr lang="en-US" dirty="0">
                <a:solidFill>
                  <a:schemeClr val="bg1"/>
                </a:solidFill>
                <a:effectLst>
                  <a:outerShdw blurRad="38100" dist="38100" dir="2700000" algn="tl">
                    <a:srgbClr val="000000">
                      <a:alpha val="43137"/>
                    </a:srgbClr>
                  </a:outerShdw>
                </a:effectLst>
                <a:latin typeface="Amasis MT Pro" panose="02040504050005020304" pitchFamily="18" charset="0"/>
              </a:rPr>
              <a:t>(Rom. 4:11-16; John 8:33-40).</a:t>
            </a:r>
          </a:p>
        </p:txBody>
      </p:sp>
      <p:sp>
        <p:nvSpPr>
          <p:cNvPr id="2" name="Slide Number Placeholder 1">
            <a:extLst>
              <a:ext uri="{FF2B5EF4-FFF2-40B4-BE49-F238E27FC236}">
                <a16:creationId xmlns:a16="http://schemas.microsoft.com/office/drawing/2014/main" id="{347A91AF-B7B6-2515-357B-C3F0B2E251DF}"/>
              </a:ext>
            </a:extLst>
          </p:cNvPr>
          <p:cNvSpPr>
            <a:spLocks noGrp="1"/>
          </p:cNvSpPr>
          <p:nvPr>
            <p:ph type="sldNum" sz="quarter" idx="12"/>
          </p:nvPr>
        </p:nvSpPr>
        <p:spPr/>
        <p:txBody>
          <a:bodyPr/>
          <a:lstStyle/>
          <a:p>
            <a:fld id="{FAA42558-2219-4E68-B547-1362B2189540}" type="slidenum">
              <a:rPr lang="en-US" smtClean="0"/>
              <a:t>11</a:t>
            </a:fld>
            <a:endParaRPr lang="en-US"/>
          </a:p>
        </p:txBody>
      </p:sp>
    </p:spTree>
    <p:extLst>
      <p:ext uri="{BB962C8B-B14F-4D97-AF65-F5344CB8AC3E}">
        <p14:creationId xmlns:p14="http://schemas.microsoft.com/office/powerpoint/2010/main" val="224879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6492BC-60B6-D1F9-F9B6-98624C87D4D1}"/>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22AD68C-3E77-42AE-625F-656908180906}"/>
              </a:ext>
            </a:extLst>
          </p:cNvPr>
          <p:cNvSpPr>
            <a:spLocks noGrp="1"/>
          </p:cNvSpPr>
          <p:nvPr>
            <p:ph type="title"/>
          </p:nvPr>
        </p:nvSpPr>
        <p:spPr>
          <a:xfrm>
            <a:off x="838200" y="1768192"/>
            <a:ext cx="10515600" cy="1637781"/>
          </a:xfrm>
        </p:spPr>
        <p:txBody>
          <a:bodyPr>
            <a:noAutofit/>
          </a:bodyPr>
          <a:lstStyle/>
          <a:p>
            <a:pPr algn="ctr"/>
            <a:r>
              <a:rPr lang="en-US" sz="3600" b="1" dirty="0">
                <a:solidFill>
                  <a:srgbClr val="00B0F0"/>
                </a:solidFill>
                <a:effectLst>
                  <a:outerShdw blurRad="38100" dist="38100" dir="2700000" algn="tl">
                    <a:srgbClr val="000000">
                      <a:alpha val="43137"/>
                    </a:srgbClr>
                  </a:outerShdw>
                </a:effectLst>
                <a:latin typeface="Bookman Old Style" panose="02050604050505020204" pitchFamily="18" charset="0"/>
                <a:ea typeface="Times New Roman" panose="02020603050405020304" pitchFamily="18" charset="0"/>
                <a:cs typeface="Garamond" panose="02020404030301010803" pitchFamily="18" charset="0"/>
              </a:rPr>
              <a:t>CLASS 5</a:t>
            </a:r>
            <a:br>
              <a:rPr lang="en-US" sz="3600" b="1" dirty="0">
                <a:solidFill>
                  <a:srgbClr val="00B0F0"/>
                </a:solidFill>
                <a:effectLst>
                  <a:outerShdw blurRad="38100" dist="38100" dir="2700000" algn="tl">
                    <a:srgbClr val="000000">
                      <a:alpha val="43137"/>
                    </a:srgbClr>
                  </a:outerShdw>
                </a:effectLst>
                <a:latin typeface="Bookman Old Style" panose="02050604050505020204" pitchFamily="18" charset="0"/>
                <a:ea typeface="Times New Roman" panose="02020603050405020304" pitchFamily="18" charset="0"/>
                <a:cs typeface="Garamond" panose="02020404030301010803" pitchFamily="18" charset="0"/>
              </a:rPr>
            </a:br>
            <a:br>
              <a:rPr lang="en-US" sz="3600" b="1" dirty="0">
                <a:solidFill>
                  <a:srgbClr val="00B0F0"/>
                </a:solidFill>
                <a:effectLst>
                  <a:outerShdw blurRad="38100" dist="38100" dir="2700000" algn="tl">
                    <a:srgbClr val="000000">
                      <a:alpha val="43137"/>
                    </a:srgbClr>
                  </a:outerShdw>
                </a:effectLst>
                <a:latin typeface="Bookman Old Style" panose="02050604050505020204" pitchFamily="18" charset="0"/>
                <a:ea typeface="Times New Roman" panose="02020603050405020304" pitchFamily="18" charset="0"/>
                <a:cs typeface="Garamond" panose="02020404030301010803" pitchFamily="18" charset="0"/>
              </a:rPr>
            </a:br>
            <a:r>
              <a:rPr lang="en-US" sz="3600" b="1" dirty="0">
                <a:solidFill>
                  <a:srgbClr val="00B0F0"/>
                </a:solidFill>
                <a:effectLst>
                  <a:outerShdw blurRad="38100" dist="38100" dir="2700000" algn="tl">
                    <a:srgbClr val="000000">
                      <a:alpha val="43137"/>
                    </a:srgbClr>
                  </a:outerShdw>
                </a:effectLst>
                <a:latin typeface="Bookman Old Style" panose="02050604050505020204" pitchFamily="18" charset="0"/>
                <a:ea typeface="Times New Roman" panose="02020603050405020304" pitchFamily="18" charset="0"/>
                <a:cs typeface="Garamond" panose="02020404030301010803" pitchFamily="18" charset="0"/>
              </a:rPr>
              <a:t>THOU ART A PRIEST FOREVER AFTER THE ORDER OF MELCHIZEDEK</a:t>
            </a:r>
            <a:endParaRPr lang="en-US" sz="6600" dirty="0">
              <a:solidFill>
                <a:srgbClr val="00B0F0"/>
              </a:solidFill>
              <a:effectLst>
                <a:outerShdw blurRad="38100" dist="38100" dir="2700000" algn="tl">
                  <a:srgbClr val="000000">
                    <a:alpha val="43137"/>
                  </a:srgbClr>
                </a:outerShdw>
              </a:effectLst>
              <a:latin typeface="Bookman Old Style" panose="02050604050505020204" pitchFamily="18" charset="0"/>
            </a:endParaRPr>
          </a:p>
        </p:txBody>
      </p:sp>
      <p:sp>
        <p:nvSpPr>
          <p:cNvPr id="4" name="Title 1">
            <a:extLst>
              <a:ext uri="{FF2B5EF4-FFF2-40B4-BE49-F238E27FC236}">
                <a16:creationId xmlns:a16="http://schemas.microsoft.com/office/drawing/2014/main" id="{53485BD9-4697-DDE6-B1AF-3DD12A7A17EB}"/>
              </a:ext>
            </a:extLst>
          </p:cNvPr>
          <p:cNvSpPr>
            <a:spLocks noGrp="1"/>
          </p:cNvSpPr>
          <p:nvPr>
            <p:ph idx="1"/>
          </p:nvPr>
        </p:nvSpPr>
        <p:spPr>
          <a:xfrm>
            <a:off x="838200" y="3778814"/>
            <a:ext cx="10515600" cy="2129883"/>
          </a:xfrm>
        </p:spPr>
        <p:txBody>
          <a:bodyPr>
            <a:normAutofit fontScale="97500"/>
          </a:bodyPr>
          <a:lstStyle/>
          <a:p>
            <a:pPr marL="0" indent="0" algn="ctr">
              <a:buNone/>
            </a:pPr>
            <a:r>
              <a:rPr lang="en-US" sz="4400" b="1" kern="0" dirty="0">
                <a:solidFill>
                  <a:srgbClr val="00B0F0"/>
                </a:solidFill>
                <a:latin typeface="Bookman Old Style" panose="02050604050505020204" pitchFamily="18" charset="0"/>
                <a:ea typeface="Times New Roman" panose="02020603050405020304" pitchFamily="18" charset="0"/>
              </a:rPr>
              <a:t>Psalm 110</a:t>
            </a:r>
            <a:endParaRPr lang="en-US" sz="7200" dirty="0">
              <a:solidFill>
                <a:srgbClr val="00B0F0"/>
              </a:solidFill>
              <a:latin typeface="Bookman Old Style" panose="02050604050505020204" pitchFamily="18" charset="0"/>
            </a:endParaRPr>
          </a:p>
        </p:txBody>
      </p:sp>
      <p:sp>
        <p:nvSpPr>
          <p:cNvPr id="3" name="Slide Number Placeholder 2">
            <a:extLst>
              <a:ext uri="{FF2B5EF4-FFF2-40B4-BE49-F238E27FC236}">
                <a16:creationId xmlns:a16="http://schemas.microsoft.com/office/drawing/2014/main" id="{DB10726C-5C57-AFDB-C3BC-6A38C8BD1F44}"/>
              </a:ext>
            </a:extLst>
          </p:cNvPr>
          <p:cNvSpPr>
            <a:spLocks noGrp="1"/>
          </p:cNvSpPr>
          <p:nvPr>
            <p:ph type="sldNum" sz="quarter" idx="12"/>
          </p:nvPr>
        </p:nvSpPr>
        <p:spPr/>
        <p:txBody>
          <a:bodyPr/>
          <a:lstStyle/>
          <a:p>
            <a:fld id="{FAA42558-2219-4E68-B547-1362B2189540}" type="slidenum">
              <a:rPr lang="en-US" smtClean="0"/>
              <a:t>12</a:t>
            </a:fld>
            <a:endParaRPr lang="en-US"/>
          </a:p>
        </p:txBody>
      </p:sp>
    </p:spTree>
    <p:extLst>
      <p:ext uri="{BB962C8B-B14F-4D97-AF65-F5344CB8AC3E}">
        <p14:creationId xmlns:p14="http://schemas.microsoft.com/office/powerpoint/2010/main" val="1094076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3A00979-CE73-DA6B-97F2-7051C0A85C0A}"/>
              </a:ext>
            </a:extLst>
          </p:cNvPr>
          <p:cNvPicPr>
            <a:picLocks noChangeAspect="1"/>
          </p:cNvPicPr>
          <p:nvPr/>
        </p:nvPicPr>
        <p:blipFill>
          <a:blip r:embed="rId3">
            <a:alphaModFix amt="30000"/>
          </a:blip>
          <a:stretch>
            <a:fillRect/>
          </a:stretch>
        </p:blipFill>
        <p:spPr>
          <a:xfrm>
            <a:off x="7224" y="0"/>
            <a:ext cx="9270887" cy="6837279"/>
          </a:xfrm>
          <a:prstGeom prst="rect">
            <a:avLst/>
          </a:prstGeom>
          <a:effectLst>
            <a:softEdge rad="127000"/>
          </a:effectLst>
        </p:spPr>
      </p:pic>
      <p:pic>
        <p:nvPicPr>
          <p:cNvPr id="7" name="Picture 6">
            <a:extLst>
              <a:ext uri="{FF2B5EF4-FFF2-40B4-BE49-F238E27FC236}">
                <a16:creationId xmlns:a16="http://schemas.microsoft.com/office/drawing/2014/main" id="{8508BA2D-5AFE-C0CD-2143-6C57FB42D115}"/>
              </a:ext>
            </a:extLst>
          </p:cNvPr>
          <p:cNvPicPr>
            <a:picLocks noChangeAspect="1"/>
          </p:cNvPicPr>
          <p:nvPr/>
        </p:nvPicPr>
        <p:blipFill>
          <a:blip r:embed="rId4">
            <a:alphaModFix amt="27000"/>
          </a:blip>
          <a:stretch>
            <a:fillRect/>
          </a:stretch>
        </p:blipFill>
        <p:spPr>
          <a:xfrm>
            <a:off x="9278110" y="20721"/>
            <a:ext cx="2906665" cy="2822005"/>
          </a:xfrm>
          <a:prstGeom prst="rect">
            <a:avLst/>
          </a:prstGeom>
          <a:effectLst>
            <a:softEdge rad="127000"/>
          </a:effectLst>
        </p:spPr>
      </p:pic>
      <p:pic>
        <p:nvPicPr>
          <p:cNvPr id="8" name="Picture 7">
            <a:extLst>
              <a:ext uri="{FF2B5EF4-FFF2-40B4-BE49-F238E27FC236}">
                <a16:creationId xmlns:a16="http://schemas.microsoft.com/office/drawing/2014/main" id="{97BE2E00-48BF-FB74-DAF0-B35C61D6F7E4}"/>
              </a:ext>
            </a:extLst>
          </p:cNvPr>
          <p:cNvPicPr>
            <a:picLocks noChangeAspect="1"/>
          </p:cNvPicPr>
          <p:nvPr/>
        </p:nvPicPr>
        <p:blipFill>
          <a:blip r:embed="rId5">
            <a:alphaModFix amt="27000"/>
          </a:blip>
          <a:stretch>
            <a:fillRect/>
          </a:stretch>
        </p:blipFill>
        <p:spPr>
          <a:xfrm>
            <a:off x="9259893" y="2863446"/>
            <a:ext cx="2924882" cy="3994553"/>
          </a:xfrm>
          <a:prstGeom prst="rect">
            <a:avLst/>
          </a:prstGeom>
          <a:effectLst>
            <a:softEdge rad="127000"/>
          </a:effectLst>
        </p:spPr>
      </p:pic>
      <p:sp>
        <p:nvSpPr>
          <p:cNvPr id="3" name="Content Placeholder 2">
            <a:extLst>
              <a:ext uri="{FF2B5EF4-FFF2-40B4-BE49-F238E27FC236}">
                <a16:creationId xmlns:a16="http://schemas.microsoft.com/office/drawing/2014/main" id="{C99B18F4-44D3-4AA3-C82A-4DA79955680F}"/>
              </a:ext>
            </a:extLst>
          </p:cNvPr>
          <p:cNvSpPr>
            <a:spLocks noGrp="1"/>
          </p:cNvSpPr>
          <p:nvPr>
            <p:ph idx="1"/>
          </p:nvPr>
        </p:nvSpPr>
        <p:spPr>
          <a:xfrm>
            <a:off x="838200" y="685800"/>
            <a:ext cx="10515600" cy="5930075"/>
          </a:xfrm>
        </p:spPr>
        <p:txBody>
          <a:bodyPr>
            <a:normAutofit/>
          </a:bodyPr>
          <a:lstStyle/>
          <a:p>
            <a:pPr marL="274320" marR="0" algn="just">
              <a:lnSpc>
                <a:spcPct val="125000"/>
              </a:lnSpc>
              <a:spcBef>
                <a:spcPts val="0"/>
              </a:spcBef>
              <a:spcAft>
                <a:spcPts val="0"/>
              </a:spcAft>
            </a:pPr>
            <a:r>
              <a:rPr lang="en-US" sz="2400" b="1" dirty="0">
                <a:solidFill>
                  <a:schemeClr val="bg1"/>
                </a:solidFill>
                <a:effectLst>
                  <a:outerShdw blurRad="38100" dist="38100" dir="2700000" algn="tl">
                    <a:srgbClr val="000000">
                      <a:alpha val="43137"/>
                    </a:srgbClr>
                  </a:outerShdw>
                </a:effectLst>
                <a:latin typeface="Amasis MT Pro" panose="02040504050005020304" pitchFamily="18" charset="0"/>
                <a:ea typeface="Times New Roman" panose="02020603050405020304" pitchFamily="18" charset="0"/>
                <a:cs typeface="Arial" panose="020B0604020202020204" pitchFamily="34" charset="0"/>
              </a:rPr>
              <a:t>Moses' tabernacle was but a "shadow of heavenly things.. . not made with hands, which are the figures of the true; but into heaven itself, now to appear in the presence of God for us" (Heb. 9:24).</a:t>
            </a:r>
          </a:p>
          <a:p>
            <a:pPr marL="274320" marR="0" algn="just">
              <a:lnSpc>
                <a:spcPct val="125000"/>
              </a:lnSpc>
              <a:spcBef>
                <a:spcPts val="0"/>
              </a:spcBef>
              <a:spcAft>
                <a:spcPts val="0"/>
              </a:spcAft>
            </a:pPr>
            <a:r>
              <a:rPr lang="en-US" sz="2400" b="1" dirty="0">
                <a:solidFill>
                  <a:schemeClr val="bg1"/>
                </a:solidFill>
                <a:effectLst>
                  <a:outerShdw blurRad="38100" dist="38100" dir="2700000" algn="tl">
                    <a:srgbClr val="000000">
                      <a:alpha val="43137"/>
                    </a:srgbClr>
                  </a:outerShdw>
                </a:effectLst>
                <a:latin typeface="Amasis MT Pro" panose="02040504050005020304" pitchFamily="18" charset="0"/>
                <a:ea typeface="Times New Roman" panose="02020603050405020304" pitchFamily="18" charset="0"/>
                <a:cs typeface="Arial" panose="020B0604020202020204" pitchFamily="34" charset="0"/>
              </a:rPr>
              <a:t>It is Paul, once the student and ardent supporter of the law, who has been foremost in putting the law in its proper perspective. </a:t>
            </a:r>
          </a:p>
          <a:p>
            <a:pPr marL="274320" marR="0" algn="just">
              <a:lnSpc>
                <a:spcPct val="125000"/>
              </a:lnSpc>
              <a:spcBef>
                <a:spcPts val="0"/>
              </a:spcBef>
              <a:spcAft>
                <a:spcPts val="0"/>
              </a:spcAft>
            </a:pPr>
            <a:r>
              <a:rPr lang="en-US" sz="2400" b="1" dirty="0">
                <a:solidFill>
                  <a:schemeClr val="bg1"/>
                </a:solidFill>
                <a:effectLst>
                  <a:outerShdw blurRad="38100" dist="38100" dir="2700000" algn="tl">
                    <a:srgbClr val="000000">
                      <a:alpha val="43137"/>
                    </a:srgbClr>
                  </a:outerShdw>
                </a:effectLst>
                <a:latin typeface="Amasis MT Pro" panose="02040504050005020304" pitchFamily="18" charset="0"/>
                <a:ea typeface="Times New Roman" panose="02020603050405020304" pitchFamily="18" charset="0"/>
                <a:cs typeface="Arial" panose="020B0604020202020204" pitchFamily="34" charset="0"/>
              </a:rPr>
              <a:t>He wrote, "for </a:t>
            </a:r>
            <a:r>
              <a:rPr lang="en-US" sz="2400" b="1" dirty="0">
                <a:solidFill>
                  <a:srgbClr val="00B0F0"/>
                </a:solidFill>
                <a:effectLst>
                  <a:outerShdw blurRad="38100" dist="38100" dir="2700000" algn="tl">
                    <a:srgbClr val="000000">
                      <a:alpha val="43137"/>
                    </a:srgbClr>
                  </a:outerShdw>
                </a:effectLst>
                <a:latin typeface="Amasis MT Pro" panose="02040504050005020304" pitchFamily="18" charset="0"/>
                <a:ea typeface="Times New Roman" panose="02020603050405020304" pitchFamily="18" charset="0"/>
                <a:cs typeface="Arial" panose="020B0604020202020204" pitchFamily="34" charset="0"/>
              </a:rPr>
              <a:t>the law made nothing perfect</a:t>
            </a:r>
            <a:r>
              <a:rPr lang="en-US" sz="2400" b="1" dirty="0">
                <a:solidFill>
                  <a:schemeClr val="bg1"/>
                </a:solidFill>
                <a:effectLst>
                  <a:outerShdw blurRad="38100" dist="38100" dir="2700000" algn="tl">
                    <a:srgbClr val="000000">
                      <a:alpha val="43137"/>
                    </a:srgbClr>
                  </a:outerShdw>
                </a:effectLst>
                <a:latin typeface="Amasis MT Pro" panose="02040504050005020304" pitchFamily="18" charset="0"/>
                <a:ea typeface="Times New Roman" panose="02020603050405020304" pitchFamily="18" charset="0"/>
                <a:cs typeface="Arial" panose="020B0604020202020204" pitchFamily="34" charset="0"/>
              </a:rPr>
              <a:t>, but the bringing in of a better hope did; </a:t>
            </a:r>
            <a:r>
              <a:rPr lang="en-US" sz="2400" b="1" dirty="0">
                <a:solidFill>
                  <a:srgbClr val="FFC000"/>
                </a:solidFill>
                <a:effectLst>
                  <a:outerShdw blurRad="38100" dist="38100" dir="2700000" algn="tl">
                    <a:srgbClr val="000000">
                      <a:alpha val="43137"/>
                    </a:srgbClr>
                  </a:outerShdw>
                </a:effectLst>
                <a:latin typeface="Amasis MT Pro" panose="02040504050005020304" pitchFamily="18" charset="0"/>
                <a:ea typeface="Times New Roman" panose="02020603050405020304" pitchFamily="18" charset="0"/>
                <a:cs typeface="Arial" panose="020B0604020202020204" pitchFamily="34" charset="0"/>
              </a:rPr>
              <a:t>by the which we draw nigh unto God" </a:t>
            </a:r>
            <a:r>
              <a:rPr lang="en-US" sz="2400" b="1" dirty="0">
                <a:solidFill>
                  <a:schemeClr val="bg1"/>
                </a:solidFill>
                <a:effectLst>
                  <a:outerShdw blurRad="38100" dist="38100" dir="2700000" algn="tl">
                    <a:srgbClr val="000000">
                      <a:alpha val="43137"/>
                    </a:srgbClr>
                  </a:outerShdw>
                </a:effectLst>
                <a:latin typeface="Amasis MT Pro" panose="02040504050005020304" pitchFamily="18" charset="0"/>
                <a:ea typeface="Times New Roman" panose="02020603050405020304" pitchFamily="18" charset="0"/>
                <a:cs typeface="Arial" panose="020B0604020202020204" pitchFamily="34" charset="0"/>
              </a:rPr>
              <a:t>(Heb. 7:19).</a:t>
            </a:r>
          </a:p>
          <a:p>
            <a:pPr marL="274320" marR="0" algn="just">
              <a:lnSpc>
                <a:spcPct val="125000"/>
              </a:lnSpc>
              <a:spcBef>
                <a:spcPts val="0"/>
              </a:spcBef>
              <a:spcAft>
                <a:spcPts val="0"/>
              </a:spcAft>
            </a:pPr>
            <a:r>
              <a:rPr lang="en-US" sz="2400" b="1" dirty="0">
                <a:solidFill>
                  <a:schemeClr val="bg1"/>
                </a:solidFill>
                <a:effectLst>
                  <a:outerShdw blurRad="38100" dist="38100" dir="2700000" algn="tl">
                    <a:srgbClr val="000000">
                      <a:alpha val="43137"/>
                    </a:srgbClr>
                  </a:outerShdw>
                </a:effectLst>
                <a:latin typeface="Amasis MT Pro" panose="02040504050005020304" pitchFamily="18" charset="0"/>
                <a:ea typeface="Times New Roman" panose="02020603050405020304" pitchFamily="18" charset="0"/>
                <a:cs typeface="Arial" panose="020B0604020202020204" pitchFamily="34" charset="0"/>
              </a:rPr>
              <a:t>In bringing in this better hope our Lord "did not come to destroy, but to fulfil" the law (Matt. 5:17). </a:t>
            </a:r>
          </a:p>
          <a:p>
            <a:pPr marL="274320" marR="0" algn="just">
              <a:lnSpc>
                <a:spcPct val="125000"/>
              </a:lnSpc>
              <a:spcBef>
                <a:spcPts val="0"/>
              </a:spcBef>
              <a:spcAft>
                <a:spcPts val="0"/>
              </a:spcAft>
            </a:pPr>
            <a:r>
              <a:rPr lang="en-US" sz="2400" b="1" dirty="0">
                <a:solidFill>
                  <a:schemeClr val="bg1"/>
                </a:solidFill>
                <a:effectLst>
                  <a:outerShdw blurRad="38100" dist="38100" dir="2700000" algn="tl">
                    <a:srgbClr val="000000">
                      <a:alpha val="43137"/>
                    </a:srgbClr>
                  </a:outerShdw>
                </a:effectLst>
                <a:latin typeface="Amasis MT Pro" panose="02040504050005020304" pitchFamily="18" charset="0"/>
                <a:ea typeface="Times New Roman" panose="02020603050405020304" pitchFamily="18" charset="0"/>
                <a:cs typeface="Arial" panose="020B0604020202020204" pitchFamily="34" charset="0"/>
              </a:rPr>
              <a:t>It was a "schoolmaster to bring us unto Christ" (Gal. 3:24), "that we might be justified by faith". </a:t>
            </a:r>
          </a:p>
        </p:txBody>
      </p:sp>
      <p:sp>
        <p:nvSpPr>
          <p:cNvPr id="2" name="Slide Number Placeholder 1">
            <a:extLst>
              <a:ext uri="{FF2B5EF4-FFF2-40B4-BE49-F238E27FC236}">
                <a16:creationId xmlns:a16="http://schemas.microsoft.com/office/drawing/2014/main" id="{AC6ECE6C-2D55-591A-4A33-1FDD7CFA7653}"/>
              </a:ext>
            </a:extLst>
          </p:cNvPr>
          <p:cNvSpPr>
            <a:spLocks noGrp="1"/>
          </p:cNvSpPr>
          <p:nvPr>
            <p:ph type="sldNum" sz="quarter" idx="12"/>
          </p:nvPr>
        </p:nvSpPr>
        <p:spPr/>
        <p:txBody>
          <a:bodyPr/>
          <a:lstStyle/>
          <a:p>
            <a:fld id="{FAA42558-2219-4E68-B547-1362B2189540}" type="slidenum">
              <a:rPr lang="en-US" smtClean="0"/>
              <a:t>13</a:t>
            </a:fld>
            <a:endParaRPr lang="en-US"/>
          </a:p>
        </p:txBody>
      </p:sp>
    </p:spTree>
    <p:extLst>
      <p:ext uri="{BB962C8B-B14F-4D97-AF65-F5344CB8AC3E}">
        <p14:creationId xmlns:p14="http://schemas.microsoft.com/office/powerpoint/2010/main" val="130497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855515-3F03-A48E-3079-D7EF596F0EC1}"/>
              </a:ext>
            </a:extLst>
          </p:cNvPr>
          <p:cNvPicPr>
            <a:picLocks noChangeAspect="1"/>
          </p:cNvPicPr>
          <p:nvPr/>
        </p:nvPicPr>
        <p:blipFill>
          <a:blip r:embed="rId2"/>
          <a:stretch>
            <a:fillRect/>
          </a:stretch>
        </p:blipFill>
        <p:spPr>
          <a:xfrm>
            <a:off x="7675993" y="466344"/>
            <a:ext cx="4286250" cy="5734050"/>
          </a:xfrm>
          <a:prstGeom prst="rect">
            <a:avLst/>
          </a:prstGeom>
          <a:effectLst>
            <a:softEdge rad="127000"/>
          </a:effectLst>
        </p:spPr>
      </p:pic>
      <p:sp>
        <p:nvSpPr>
          <p:cNvPr id="3" name="Content Placeholder 2">
            <a:extLst>
              <a:ext uri="{FF2B5EF4-FFF2-40B4-BE49-F238E27FC236}">
                <a16:creationId xmlns:a16="http://schemas.microsoft.com/office/drawing/2014/main" id="{C99B18F4-44D3-4AA3-C82A-4DA79955680F}"/>
              </a:ext>
            </a:extLst>
          </p:cNvPr>
          <p:cNvSpPr>
            <a:spLocks noGrp="1"/>
          </p:cNvSpPr>
          <p:nvPr>
            <p:ph idx="1"/>
          </p:nvPr>
        </p:nvSpPr>
        <p:spPr>
          <a:xfrm>
            <a:off x="55993" y="256478"/>
            <a:ext cx="7562088" cy="6559414"/>
          </a:xfrm>
        </p:spPr>
        <p:txBody>
          <a:bodyPr>
            <a:normAutofit fontScale="85000" lnSpcReduction="10000"/>
          </a:bodyPr>
          <a:lstStyle/>
          <a:p>
            <a:pPr marL="274320" marR="0" algn="just">
              <a:lnSpc>
                <a:spcPct val="125000"/>
              </a:lnSpc>
              <a:spcBef>
                <a:spcPts val="0"/>
              </a:spcBef>
              <a:spcAft>
                <a:spcPts val="0"/>
              </a:spcAft>
            </a:pPr>
            <a:r>
              <a:rPr lang="en-US" sz="2400" dirty="0">
                <a:solidFill>
                  <a:schemeClr val="bg1"/>
                </a:solidFill>
                <a:effectLst/>
                <a:latin typeface="Arial Black" panose="020B0A04020102020204" pitchFamily="34" charset="0"/>
                <a:ea typeface="Times New Roman" panose="02020603050405020304" pitchFamily="18" charset="0"/>
                <a:cs typeface="Arial" panose="020B0604020202020204" pitchFamily="34" charset="0"/>
              </a:rPr>
              <a:t>At his death the veil of the temple was rent (Matt. 27:51) signifying that the age of the law had passed, that access to God (the Most Holy) was now open through one who had fulfilled law. </a:t>
            </a:r>
          </a:p>
          <a:p>
            <a:pPr marL="274320" marR="0" algn="just">
              <a:lnSpc>
                <a:spcPct val="125000"/>
              </a:lnSpc>
              <a:spcBef>
                <a:spcPts val="0"/>
              </a:spcBef>
              <a:spcAft>
                <a:spcPts val="0"/>
              </a:spcAft>
            </a:pPr>
            <a:endParaRPr lang="en-US" sz="2400" dirty="0">
              <a:solidFill>
                <a:schemeClr val="bg1"/>
              </a:solidFill>
              <a:latin typeface="Arial Black" panose="020B0A04020102020204" pitchFamily="34" charset="0"/>
              <a:ea typeface="Times New Roman" panose="02020603050405020304" pitchFamily="18" charset="0"/>
              <a:cs typeface="Arial" panose="020B0604020202020204" pitchFamily="34" charset="0"/>
            </a:endParaRPr>
          </a:p>
          <a:p>
            <a:pPr marL="274320" marR="0" algn="just">
              <a:lnSpc>
                <a:spcPct val="125000"/>
              </a:lnSpc>
              <a:spcBef>
                <a:spcPts val="0"/>
              </a:spcBef>
              <a:spcAft>
                <a:spcPts val="0"/>
              </a:spcAft>
            </a:pPr>
            <a:r>
              <a:rPr lang="en-US" sz="2400" dirty="0">
                <a:solidFill>
                  <a:schemeClr val="bg1"/>
                </a:solidFill>
                <a:effectLst/>
                <a:latin typeface="Arial Black" panose="020B0A04020102020204" pitchFamily="34" charset="0"/>
                <a:ea typeface="Times New Roman" panose="02020603050405020304" pitchFamily="18" charset="0"/>
                <a:cs typeface="Arial" panose="020B0604020202020204" pitchFamily="34" charset="0"/>
              </a:rPr>
              <a:t>Yes, the law has passed, but "Jesus Christ, is the same yesterday, and today, and forever" (Heb. 13:8).</a:t>
            </a:r>
          </a:p>
          <a:p>
            <a:pPr marL="274320" marR="0" algn="just">
              <a:lnSpc>
                <a:spcPct val="125000"/>
              </a:lnSpc>
              <a:spcBef>
                <a:spcPts val="0"/>
              </a:spcBef>
              <a:spcAft>
                <a:spcPts val="0"/>
              </a:spcAft>
            </a:pPr>
            <a:endParaRPr lang="en-US" sz="2400" dirty="0">
              <a:solidFill>
                <a:schemeClr val="bg1"/>
              </a:solidFill>
              <a:effectLst/>
              <a:latin typeface="Arial Black" panose="020B0A04020102020204" pitchFamily="34" charset="0"/>
              <a:ea typeface="Times New Roman" panose="02020603050405020304" pitchFamily="18" charset="0"/>
              <a:cs typeface="Arial" panose="020B0604020202020204" pitchFamily="34" charset="0"/>
            </a:endParaRPr>
          </a:p>
          <a:p>
            <a:pPr marL="274320" marR="0" algn="just">
              <a:lnSpc>
                <a:spcPct val="125000"/>
              </a:lnSpc>
              <a:spcBef>
                <a:spcPts val="0"/>
              </a:spcBef>
              <a:spcAft>
                <a:spcPts val="0"/>
              </a:spcAft>
            </a:pPr>
            <a:r>
              <a:rPr lang="en-US" sz="2400" dirty="0">
                <a:solidFill>
                  <a:schemeClr val="bg1"/>
                </a:solidFill>
                <a:effectLst/>
                <a:latin typeface="Arial Black" panose="020B0A04020102020204" pitchFamily="34" charset="0"/>
                <a:ea typeface="Times New Roman" panose="02020603050405020304" pitchFamily="18" charset="0"/>
                <a:cs typeface="Arial" panose="020B0604020202020204" pitchFamily="34" charset="0"/>
              </a:rPr>
              <a:t>We, in him, are the temple of God, as said our apostle, "for ye are the temple of the living God, as God hath said, I will dwell in them, and walk in them; and I will be their God and they shall be my people" (2 Cor. 6:16; 1 Cor. 3:16).</a:t>
            </a:r>
          </a:p>
          <a:p>
            <a:pPr marL="274320" marR="0" algn="just">
              <a:lnSpc>
                <a:spcPct val="125000"/>
              </a:lnSpc>
              <a:spcBef>
                <a:spcPts val="0"/>
              </a:spcBef>
              <a:spcAft>
                <a:spcPts val="0"/>
              </a:spcAft>
            </a:pPr>
            <a:endParaRPr lang="en-US" sz="2400" dirty="0">
              <a:solidFill>
                <a:schemeClr val="bg1"/>
              </a:solidFill>
              <a:effectLst/>
              <a:latin typeface="Arial Black" panose="020B0A04020102020204" pitchFamily="34" charset="0"/>
              <a:ea typeface="Times New Roman" panose="02020603050405020304" pitchFamily="18" charset="0"/>
              <a:cs typeface="Arial" panose="020B0604020202020204" pitchFamily="34" charset="0"/>
            </a:endParaRPr>
          </a:p>
          <a:p>
            <a:pPr marL="274320" marR="0" algn="just">
              <a:lnSpc>
                <a:spcPct val="125000"/>
              </a:lnSpc>
              <a:spcBef>
                <a:spcPts val="0"/>
              </a:spcBef>
              <a:spcAft>
                <a:spcPts val="0"/>
              </a:spcAft>
            </a:pPr>
            <a:r>
              <a:rPr lang="en-US" sz="2400" dirty="0">
                <a:solidFill>
                  <a:schemeClr val="bg1"/>
                </a:solidFill>
                <a:effectLst/>
                <a:latin typeface="Arial Black" panose="020B0A04020102020204" pitchFamily="34" charset="0"/>
                <a:ea typeface="Times New Roman" panose="02020603050405020304" pitchFamily="18" charset="0"/>
                <a:cs typeface="Arial" panose="020B0604020202020204" pitchFamily="34" charset="0"/>
              </a:rPr>
              <a:t>May "Holiness to Yahweh" provide the keynote to our worship in this dispensation of grace "till he come".</a:t>
            </a:r>
          </a:p>
        </p:txBody>
      </p:sp>
      <p:sp>
        <p:nvSpPr>
          <p:cNvPr id="4" name="Slide Number Placeholder 3">
            <a:extLst>
              <a:ext uri="{FF2B5EF4-FFF2-40B4-BE49-F238E27FC236}">
                <a16:creationId xmlns:a16="http://schemas.microsoft.com/office/drawing/2014/main" id="{D7AF9336-4A93-9E50-A7D4-F2B023980BBF}"/>
              </a:ext>
            </a:extLst>
          </p:cNvPr>
          <p:cNvSpPr>
            <a:spLocks noGrp="1"/>
          </p:cNvSpPr>
          <p:nvPr>
            <p:ph type="sldNum" sz="quarter" idx="12"/>
          </p:nvPr>
        </p:nvSpPr>
        <p:spPr/>
        <p:txBody>
          <a:bodyPr/>
          <a:lstStyle/>
          <a:p>
            <a:fld id="{FAA42558-2219-4E68-B547-1362B2189540}" type="slidenum">
              <a:rPr lang="en-US" smtClean="0"/>
              <a:t>14</a:t>
            </a:fld>
            <a:endParaRPr lang="en-US"/>
          </a:p>
        </p:txBody>
      </p:sp>
    </p:spTree>
    <p:extLst>
      <p:ext uri="{BB962C8B-B14F-4D97-AF65-F5344CB8AC3E}">
        <p14:creationId xmlns:p14="http://schemas.microsoft.com/office/powerpoint/2010/main" val="1731242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47A2F8-B87C-A34D-17B5-67ABDEA38856}"/>
              </a:ext>
            </a:extLst>
          </p:cNvPr>
          <p:cNvPicPr>
            <a:picLocks noChangeAspect="1"/>
          </p:cNvPicPr>
          <p:nvPr/>
        </p:nvPicPr>
        <p:blipFill>
          <a:blip r:embed="rId4">
            <a:alphaModFix amt="61000"/>
          </a:blip>
          <a:stretch>
            <a:fillRect/>
          </a:stretch>
        </p:blipFill>
        <p:spPr>
          <a:xfrm>
            <a:off x="5547360" y="216408"/>
            <a:ext cx="6425184" cy="6425184"/>
          </a:xfrm>
          <a:prstGeom prst="rect">
            <a:avLst/>
          </a:prstGeom>
          <a:effectLst>
            <a:softEdge rad="127000"/>
          </a:effectLst>
        </p:spPr>
      </p:pic>
      <p:sp>
        <p:nvSpPr>
          <p:cNvPr id="2" name="Title 1">
            <a:extLst>
              <a:ext uri="{FF2B5EF4-FFF2-40B4-BE49-F238E27FC236}">
                <a16:creationId xmlns:a16="http://schemas.microsoft.com/office/drawing/2014/main" id="{CA1A569B-D3FB-CEEC-C462-389EAB5EF2F3}"/>
              </a:ext>
            </a:extLst>
          </p:cNvPr>
          <p:cNvSpPr>
            <a:spLocks noGrp="1"/>
          </p:cNvSpPr>
          <p:nvPr>
            <p:ph type="title"/>
          </p:nvPr>
        </p:nvSpPr>
        <p:spPr>
          <a:xfrm>
            <a:off x="719328" y="418116"/>
            <a:ext cx="10515600" cy="315912"/>
          </a:xfrm>
        </p:spPr>
        <p:txBody>
          <a:bodyPr>
            <a:noAutofit/>
          </a:bodyPr>
          <a:lstStyle/>
          <a:p>
            <a:pPr algn="ctr"/>
            <a:r>
              <a:rPr lang="en-US" sz="2800" b="1" dirty="0">
                <a:solidFill>
                  <a:schemeClr val="accent2">
                    <a:lumMod val="50000"/>
                  </a:schemeClr>
                </a:solidFill>
                <a:effectLst>
                  <a:outerShdw blurRad="38100" dist="38100" dir="2700000" algn="tl">
                    <a:srgbClr val="000000">
                      <a:alpha val="43137"/>
                    </a:srgbClr>
                  </a:outerShdw>
                </a:effectLst>
                <a:latin typeface="Bookman Old Style" panose="02050604050505020204" pitchFamily="18" charset="0"/>
                <a:ea typeface="Times New Roman" panose="02020603050405020304" pitchFamily="18" charset="0"/>
                <a:cs typeface="Bookman Old Style" panose="02050604050505020204" pitchFamily="18" charset="0"/>
              </a:rPr>
              <a:t>The Inadequacy Of The Sacrifices</a:t>
            </a:r>
            <a:endParaRPr lang="en-US" sz="60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E2FA8A4D-52A2-3F9E-D11C-E3340ECCE10B}"/>
              </a:ext>
            </a:extLst>
          </p:cNvPr>
          <p:cNvSpPr>
            <a:spLocks noGrp="1"/>
          </p:cNvSpPr>
          <p:nvPr>
            <p:ph idx="1"/>
          </p:nvPr>
        </p:nvSpPr>
        <p:spPr>
          <a:xfrm>
            <a:off x="816569" y="905257"/>
            <a:ext cx="10515600" cy="5952744"/>
          </a:xfrm>
        </p:spPr>
        <p:txBody>
          <a:bodyPr>
            <a:normAutofit lnSpcReduction="10000"/>
          </a:bodyPr>
          <a:lstStyle/>
          <a:p>
            <a:r>
              <a:rPr lang="en-US" b="1" dirty="0">
                <a:effectLst>
                  <a:outerShdw blurRad="38100" dist="38100" dir="2700000" algn="tl">
                    <a:srgbClr val="000000">
                      <a:alpha val="43137"/>
                    </a:srgbClr>
                  </a:outerShdw>
                </a:effectLst>
                <a:latin typeface="Amasis MT Pro" panose="02040504050005020304" pitchFamily="18" charset="0"/>
              </a:rPr>
              <a:t>Each year as the time for the </a:t>
            </a:r>
            <a:r>
              <a:rPr lang="en-US" b="1" u="sng" dirty="0">
                <a:effectLst>
                  <a:outerShdw blurRad="38100" dist="38100" dir="2700000" algn="tl">
                    <a:srgbClr val="000000">
                      <a:alpha val="43137"/>
                    </a:srgbClr>
                  </a:outerShdw>
                </a:effectLst>
                <a:latin typeface="Amasis MT Pro" panose="02040504050005020304" pitchFamily="18" charset="0"/>
              </a:rPr>
              <a:t>Day of Atonement </a:t>
            </a:r>
            <a:r>
              <a:rPr lang="en-US" b="1" dirty="0">
                <a:effectLst>
                  <a:outerShdw blurRad="38100" dist="38100" dir="2700000" algn="tl">
                    <a:srgbClr val="000000">
                      <a:alpha val="43137"/>
                    </a:srgbClr>
                  </a:outerShdw>
                </a:effectLst>
                <a:latin typeface="Amasis MT Pro" panose="02040504050005020304" pitchFamily="18" charset="0"/>
              </a:rPr>
              <a:t>drew near one would be constrained to ask, "Why another Day of Atonement? What was wrong with the day last year?"</a:t>
            </a:r>
          </a:p>
          <a:p>
            <a:r>
              <a:rPr lang="en-US" b="1" dirty="0">
                <a:solidFill>
                  <a:srgbClr val="FF0000"/>
                </a:solidFill>
                <a:effectLst>
                  <a:outerShdw blurRad="38100" dist="38100" dir="2700000" algn="tl">
                    <a:srgbClr val="000000">
                      <a:alpha val="43137"/>
                    </a:srgbClr>
                  </a:outerShdw>
                </a:effectLst>
                <a:latin typeface="Amasis MT Pro" panose="02040504050005020304" pitchFamily="18" charset="0"/>
              </a:rPr>
              <a:t>In the first place perfection was not possible by the Levitical priesthood</a:t>
            </a:r>
          </a:p>
          <a:p>
            <a:pPr lvl="1"/>
            <a:r>
              <a:rPr lang="en-US" b="1" dirty="0">
                <a:effectLst>
                  <a:outerShdw blurRad="38100" dist="38100" dir="2700000" algn="tl">
                    <a:srgbClr val="000000">
                      <a:alpha val="43137"/>
                    </a:srgbClr>
                  </a:outerShdw>
                </a:effectLst>
                <a:latin typeface="Amasis MT Pro" panose="02040504050005020304" pitchFamily="18" charset="0"/>
              </a:rPr>
              <a:t>"for the law made nothing perfect" (Heb. 7:11,18), </a:t>
            </a:r>
          </a:p>
          <a:p>
            <a:pPr lvl="1"/>
            <a:r>
              <a:rPr lang="en-US" b="1" dirty="0">
                <a:effectLst>
                  <a:outerShdw blurRad="38100" dist="38100" dir="2700000" algn="tl">
                    <a:srgbClr val="000000">
                      <a:alpha val="43137"/>
                    </a:srgbClr>
                  </a:outerShdw>
                </a:effectLst>
                <a:latin typeface="Amasis MT Pro" panose="02040504050005020304" pitchFamily="18" charset="0"/>
              </a:rPr>
              <a:t>and in the second, "it is not possible that the blood of bulls and of goats should take away sins" (Heb. 10:4), but in them "is a remembrance again made of sins every year" (v. 3). </a:t>
            </a:r>
          </a:p>
          <a:p>
            <a:endParaRPr lang="en-US" b="1" dirty="0">
              <a:effectLst>
                <a:outerShdw blurRad="38100" dist="38100" dir="2700000" algn="tl">
                  <a:srgbClr val="000000">
                    <a:alpha val="43137"/>
                  </a:srgbClr>
                </a:outerShdw>
              </a:effectLst>
              <a:latin typeface="Amasis MT Pro" panose="02040504050005020304" pitchFamily="18" charset="0"/>
            </a:endParaRPr>
          </a:p>
          <a:p>
            <a:r>
              <a:rPr lang="en-US" sz="2400" b="1" dirty="0">
                <a:effectLst>
                  <a:outerShdw blurRad="38100" dist="38100" dir="2700000" algn="tl">
                    <a:srgbClr val="000000">
                      <a:alpha val="43137"/>
                    </a:srgbClr>
                  </a:outerShdw>
                </a:effectLst>
                <a:latin typeface="Amasis MT Pro" panose="02040504050005020304" pitchFamily="18" charset="0"/>
              </a:rPr>
              <a:t>The animals, though physically without blemish, were not morally perfect. </a:t>
            </a:r>
          </a:p>
          <a:p>
            <a:r>
              <a:rPr lang="en-US" sz="2400" b="1" dirty="0">
                <a:effectLst>
                  <a:outerShdw blurRad="38100" dist="38100" dir="2700000" algn="tl">
                    <a:srgbClr val="000000">
                      <a:alpha val="43137"/>
                    </a:srgbClr>
                  </a:outerShdw>
                </a:effectLst>
                <a:latin typeface="Amasis MT Pro" panose="02040504050005020304" pitchFamily="18" charset="0"/>
              </a:rPr>
              <a:t>They were symbols only, lacking the essential identification with sinful flesh which could only be provided in a human sacrifice. </a:t>
            </a:r>
          </a:p>
          <a:p>
            <a:r>
              <a:rPr lang="en-US" sz="2400" b="1" dirty="0">
                <a:effectLst>
                  <a:outerShdw blurRad="38100" dist="38100" dir="2700000" algn="tl">
                    <a:srgbClr val="000000">
                      <a:alpha val="43137"/>
                    </a:srgbClr>
                  </a:outerShdw>
                </a:effectLst>
                <a:latin typeface="Amasis MT Pro" panose="02040504050005020304" pitchFamily="18" charset="0"/>
              </a:rPr>
              <a:t>God cannot be bought off with an artificial substitute.</a:t>
            </a:r>
          </a:p>
        </p:txBody>
      </p:sp>
      <p:sp>
        <p:nvSpPr>
          <p:cNvPr id="5" name="Slide Number Placeholder 4">
            <a:extLst>
              <a:ext uri="{FF2B5EF4-FFF2-40B4-BE49-F238E27FC236}">
                <a16:creationId xmlns:a16="http://schemas.microsoft.com/office/drawing/2014/main" id="{A909CBB7-1781-44DF-9F50-ADA7090667C3}"/>
              </a:ext>
            </a:extLst>
          </p:cNvPr>
          <p:cNvSpPr>
            <a:spLocks noGrp="1"/>
          </p:cNvSpPr>
          <p:nvPr>
            <p:ph type="sldNum" sz="quarter" idx="12"/>
          </p:nvPr>
        </p:nvSpPr>
        <p:spPr/>
        <p:txBody>
          <a:bodyPr/>
          <a:lstStyle/>
          <a:p>
            <a:fld id="{FAA42558-2219-4E68-B547-1362B2189540}" type="slidenum">
              <a:rPr lang="en-US" smtClean="0"/>
              <a:t>15</a:t>
            </a:fld>
            <a:endParaRPr lang="en-US"/>
          </a:p>
        </p:txBody>
      </p:sp>
    </p:spTree>
    <p:extLst>
      <p:ext uri="{BB962C8B-B14F-4D97-AF65-F5344CB8AC3E}">
        <p14:creationId xmlns:p14="http://schemas.microsoft.com/office/powerpoint/2010/main" val="231190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5B448-C8B3-AFEB-D656-BEE30C97472F}"/>
              </a:ext>
            </a:extLst>
          </p:cNvPr>
          <p:cNvSpPr>
            <a:spLocks noGrp="1"/>
          </p:cNvSpPr>
          <p:nvPr>
            <p:ph type="title"/>
          </p:nvPr>
        </p:nvSpPr>
        <p:spPr>
          <a:xfrm>
            <a:off x="838200" y="365125"/>
            <a:ext cx="10515600" cy="430403"/>
          </a:xfrm>
        </p:spPr>
        <p:txBody>
          <a:bodyPr>
            <a:normAutofit fontScale="90000"/>
          </a:bodyPr>
          <a:lstStyle/>
          <a:p>
            <a:r>
              <a:rPr lang="en-AU" b="1" dirty="0">
                <a:solidFill>
                  <a:srgbClr val="FFFF00"/>
                </a:solidFill>
                <a:effectLst>
                  <a:outerShdw blurRad="38100" dist="38100" dir="2700000" algn="tl">
                    <a:srgbClr val="000000">
                      <a:alpha val="43137"/>
                    </a:srgbClr>
                  </a:outerShdw>
                </a:effectLst>
                <a:latin typeface="Amasis MT Pro" panose="02040504050005020304" pitchFamily="18" charset="0"/>
              </a:rPr>
              <a:t>Heb. 7:1</a:t>
            </a:r>
            <a:endParaRPr lang="en-US" b="1" dirty="0">
              <a:solidFill>
                <a:srgbClr val="FFFF00"/>
              </a:solidFill>
              <a:effectLst>
                <a:outerShdw blurRad="38100" dist="38100" dir="2700000" algn="tl">
                  <a:srgbClr val="000000">
                    <a:alpha val="43137"/>
                  </a:srgbClr>
                </a:outerShdw>
              </a:effectLst>
              <a:latin typeface="Amasis MT Pro" panose="02040504050005020304" pitchFamily="18" charset="0"/>
            </a:endParaRPr>
          </a:p>
        </p:txBody>
      </p:sp>
      <p:sp>
        <p:nvSpPr>
          <p:cNvPr id="3" name="Content Placeholder 2">
            <a:extLst>
              <a:ext uri="{FF2B5EF4-FFF2-40B4-BE49-F238E27FC236}">
                <a16:creationId xmlns:a16="http://schemas.microsoft.com/office/drawing/2014/main" id="{F74DA41B-D6C4-D645-F773-F5A1D71AD429}"/>
              </a:ext>
            </a:extLst>
          </p:cNvPr>
          <p:cNvSpPr>
            <a:spLocks noGrp="1"/>
          </p:cNvSpPr>
          <p:nvPr>
            <p:ph idx="1"/>
          </p:nvPr>
        </p:nvSpPr>
        <p:spPr>
          <a:xfrm>
            <a:off x="719328" y="795528"/>
            <a:ext cx="11082528" cy="6062472"/>
          </a:xfrm>
        </p:spPr>
        <p:txBody>
          <a:bodyPr>
            <a:normAutofit/>
          </a:bodyPr>
          <a:lstStyle/>
          <a:p>
            <a:pPr marL="0" indent="0">
              <a:buNone/>
            </a:pPr>
            <a:r>
              <a:rPr lang="en-US" sz="2400"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First thing to be noted about </a:t>
            </a:r>
            <a:r>
              <a:rPr lang="en-US" sz="2400" kern="100" dirty="0" err="1">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Melchisedec</a:t>
            </a:r>
            <a:r>
              <a:rPr lang="en-US" sz="2400"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is the fact that </a:t>
            </a:r>
            <a:r>
              <a:rPr lang="en-US" sz="2400" b="1" kern="10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he must have been a mortal man</a:t>
            </a:r>
            <a:r>
              <a:rPr lang="en-US" sz="2400"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because Paul defines a priest as he that is </a:t>
            </a:r>
            <a:r>
              <a:rPr lang="en-US" sz="2400" b="1" u="sng" kern="10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"taken from among men" </a:t>
            </a:r>
            <a:r>
              <a:rPr lang="en-US" sz="2400"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(5v1). </a:t>
            </a:r>
          </a:p>
          <a:p>
            <a:pPr marL="0" indent="0">
              <a:buNone/>
            </a:pPr>
            <a:endParaRPr lang="en-US" sz="2400"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endParaRPr>
          </a:p>
          <a:p>
            <a:pPr marL="0" indent="0">
              <a:buNone/>
            </a:pPr>
            <a:r>
              <a:rPr lang="en-US" sz="2400"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There are only three passages of Scripture which deal with this remarkable man, and </a:t>
            </a:r>
            <a:r>
              <a:rPr lang="en-US" sz="2400" b="1" u="sng" kern="10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they are separated from each other by separate periods of a thousand years. </a:t>
            </a:r>
          </a:p>
          <a:p>
            <a:pPr marL="0" indent="0">
              <a:buNone/>
            </a:pPr>
            <a:r>
              <a:rPr lang="en-US" sz="2400"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The only historical account of </a:t>
            </a:r>
            <a:r>
              <a:rPr lang="en-US" sz="2400" kern="100" dirty="0" err="1">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Melchisedec</a:t>
            </a:r>
            <a:r>
              <a:rPr lang="en-US" sz="2400"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we have is that contained in…</a:t>
            </a:r>
          </a:p>
          <a:p>
            <a:pPr marL="0" indent="0">
              <a:buNone/>
            </a:pPr>
            <a:r>
              <a:rPr lang="en-US" sz="2400" b="1" u="sng" kern="10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Gen. l4v18-20</a:t>
            </a:r>
            <a:r>
              <a:rPr lang="en-US" sz="2400"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and even here the three verses read as though they are injected into the narrative, so breaking the sequence of thought</a:t>
            </a:r>
          </a:p>
          <a:p>
            <a:pPr marL="0" indent="0">
              <a:buNone/>
            </a:pPr>
            <a:r>
              <a:rPr lang="en-US" sz="2400"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A thousand years subsequent to this man's appearance, David speaks of him in </a:t>
            </a:r>
            <a:r>
              <a:rPr lang="en-US" sz="2400" b="1" u="sng" kern="10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Psa.110v4</a:t>
            </a:r>
            <a:r>
              <a:rPr lang="en-US" sz="2400" kern="10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 </a:t>
            </a:r>
            <a:r>
              <a:rPr lang="en-US" sz="2400"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to show that Messiah would be a priest after his order</a:t>
            </a:r>
          </a:p>
          <a:p>
            <a:pPr marL="0" indent="0">
              <a:buNone/>
            </a:pPr>
            <a:r>
              <a:rPr lang="en-US" sz="2400"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Here in </a:t>
            </a:r>
            <a:r>
              <a:rPr lang="en-US" sz="2400" b="1" u="sng" kern="10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Heb.7</a:t>
            </a:r>
            <a:r>
              <a:rPr lang="en-US" sz="2400"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Paul expounds upon the two other passages making every application possible in setting before these Hebrews, the "order" of this remarkable priesthood</a:t>
            </a:r>
            <a:endParaRPr lang="en-US"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l">
              <a:buNone/>
            </a:pPr>
            <a:endParaRPr lang="en-US" sz="3600" dirty="0">
              <a:solidFill>
                <a:schemeClr val="bg1"/>
              </a:solidFill>
              <a:latin typeface="Amasis MT Pro" panose="02040504050005020304" pitchFamily="18" charset="0"/>
            </a:endParaRPr>
          </a:p>
        </p:txBody>
      </p:sp>
      <p:sp>
        <p:nvSpPr>
          <p:cNvPr id="4" name="Slide Number Placeholder 3">
            <a:extLst>
              <a:ext uri="{FF2B5EF4-FFF2-40B4-BE49-F238E27FC236}">
                <a16:creationId xmlns:a16="http://schemas.microsoft.com/office/drawing/2014/main" id="{75F6412D-0D86-B71B-34F4-A820DF90E1E7}"/>
              </a:ext>
            </a:extLst>
          </p:cNvPr>
          <p:cNvSpPr>
            <a:spLocks noGrp="1"/>
          </p:cNvSpPr>
          <p:nvPr>
            <p:ph type="sldNum" sz="quarter" idx="12"/>
          </p:nvPr>
        </p:nvSpPr>
        <p:spPr/>
        <p:txBody>
          <a:bodyPr/>
          <a:lstStyle/>
          <a:p>
            <a:fld id="{FAA42558-2219-4E68-B547-1362B2189540}" type="slidenum">
              <a:rPr lang="en-US" smtClean="0"/>
              <a:t>16</a:t>
            </a:fld>
            <a:endParaRPr lang="en-US"/>
          </a:p>
        </p:txBody>
      </p:sp>
    </p:spTree>
    <p:extLst>
      <p:ext uri="{BB962C8B-B14F-4D97-AF65-F5344CB8AC3E}">
        <p14:creationId xmlns:p14="http://schemas.microsoft.com/office/powerpoint/2010/main" val="954979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2C295-2706-21EA-CF49-CB0061851236}"/>
              </a:ext>
            </a:extLst>
          </p:cNvPr>
          <p:cNvSpPr>
            <a:spLocks noGrp="1"/>
          </p:cNvSpPr>
          <p:nvPr>
            <p:ph type="title"/>
          </p:nvPr>
        </p:nvSpPr>
        <p:spPr/>
        <p:txBody>
          <a:bodyPr/>
          <a:lstStyle/>
          <a:p>
            <a:pPr algn="ctr"/>
            <a:r>
              <a:rPr lang="en-AU" dirty="0">
                <a:solidFill>
                  <a:schemeClr val="bg1"/>
                </a:solidFill>
                <a:latin typeface="Arial Black" panose="020B0A04020102020204" pitchFamily="34" charset="0"/>
              </a:rPr>
              <a:t>Abram Blessed By Melchizedek</a:t>
            </a:r>
            <a:endParaRPr lang="en-US" dirty="0">
              <a:solidFill>
                <a:schemeClr val="bg1"/>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456EB2EB-B433-6BF5-3B29-7CE6BC8A3364}"/>
              </a:ext>
            </a:extLst>
          </p:cNvPr>
          <p:cNvSpPr>
            <a:spLocks noGrp="1"/>
          </p:cNvSpPr>
          <p:nvPr>
            <p:ph idx="1"/>
          </p:nvPr>
        </p:nvSpPr>
        <p:spPr/>
        <p:txBody>
          <a:bodyPr>
            <a:normAutofit/>
          </a:bodyPr>
          <a:lstStyle/>
          <a:p>
            <a:pPr marR="0" algn="l" rtl="0"/>
            <a:r>
              <a:rPr lang="en-US" b="1" i="0" u="none" strike="noStrike" baseline="0" dirty="0">
                <a:solidFill>
                  <a:schemeClr val="bg1"/>
                </a:solidFill>
                <a:latin typeface="Verdana" panose="020B0604030504040204" pitchFamily="34" charset="0"/>
              </a:rPr>
              <a:t>Gen 14:18</a:t>
            </a:r>
            <a:r>
              <a:rPr lang="en-US" b="0" i="0" u="none" strike="noStrike" baseline="0" dirty="0">
                <a:solidFill>
                  <a:schemeClr val="bg1"/>
                </a:solidFill>
                <a:latin typeface="Verdana" panose="020B0604030504040204" pitchFamily="34" charset="0"/>
              </a:rPr>
              <a:t>  And Melchizedek king of Salem brought forth bread and wine: and he </a:t>
            </a:r>
            <a:r>
              <a:rPr lang="en-US" b="0" i="1" u="none" strike="noStrike" baseline="0" dirty="0">
                <a:solidFill>
                  <a:schemeClr val="bg1"/>
                </a:solidFill>
                <a:latin typeface="Verdana" panose="020B0604030504040204" pitchFamily="34" charset="0"/>
              </a:rPr>
              <a:t>was</a:t>
            </a:r>
            <a:r>
              <a:rPr lang="en-US" b="0" i="0" u="none" strike="noStrike" baseline="0" dirty="0">
                <a:solidFill>
                  <a:schemeClr val="bg1"/>
                </a:solidFill>
                <a:latin typeface="Verdana" panose="020B0604030504040204" pitchFamily="34" charset="0"/>
              </a:rPr>
              <a:t> the priest of the most high God. </a:t>
            </a:r>
          </a:p>
          <a:p>
            <a:pPr marR="0" algn="l" rtl="0"/>
            <a:r>
              <a:rPr lang="en-US" b="1" i="0" u="none" strike="noStrike" baseline="0" dirty="0">
                <a:solidFill>
                  <a:schemeClr val="bg1"/>
                </a:solidFill>
                <a:latin typeface="Verdana" panose="020B0604030504040204" pitchFamily="34" charset="0"/>
              </a:rPr>
              <a:t>19</a:t>
            </a:r>
            <a:r>
              <a:rPr lang="en-US" b="0" i="0" u="none" strike="noStrike" baseline="0" dirty="0">
                <a:solidFill>
                  <a:schemeClr val="bg1"/>
                </a:solidFill>
                <a:latin typeface="Verdana" panose="020B0604030504040204" pitchFamily="34" charset="0"/>
              </a:rPr>
              <a:t>  And he blessed him, and said, Blessed </a:t>
            </a:r>
            <a:r>
              <a:rPr lang="en-US" b="0" i="1" u="none" strike="noStrike" baseline="0" dirty="0">
                <a:solidFill>
                  <a:schemeClr val="bg1"/>
                </a:solidFill>
                <a:latin typeface="Verdana" panose="020B0604030504040204" pitchFamily="34" charset="0"/>
              </a:rPr>
              <a:t>be</a:t>
            </a:r>
            <a:r>
              <a:rPr lang="en-US" b="0" i="0" u="none" strike="noStrike" baseline="0" dirty="0">
                <a:solidFill>
                  <a:schemeClr val="bg1"/>
                </a:solidFill>
                <a:latin typeface="Verdana" panose="020B0604030504040204" pitchFamily="34" charset="0"/>
              </a:rPr>
              <a:t> Abram of the most high God, possessor of heaven and earth: </a:t>
            </a:r>
          </a:p>
          <a:p>
            <a:pPr marR="0" algn="l" rtl="0"/>
            <a:r>
              <a:rPr lang="en-US" b="1" i="0" u="none" strike="noStrike" baseline="0" dirty="0">
                <a:solidFill>
                  <a:schemeClr val="bg1"/>
                </a:solidFill>
                <a:latin typeface="Verdana" panose="020B0604030504040204" pitchFamily="34" charset="0"/>
              </a:rPr>
              <a:t>20</a:t>
            </a:r>
            <a:r>
              <a:rPr lang="en-US" b="0" i="0" u="none" strike="noStrike" baseline="0" dirty="0">
                <a:solidFill>
                  <a:schemeClr val="bg1"/>
                </a:solidFill>
                <a:latin typeface="Verdana" panose="020B0604030504040204" pitchFamily="34" charset="0"/>
              </a:rPr>
              <a:t>  And blessed be the most high God, which hath delivered thine enemies into thy hand. And he gave him tithes of all.</a:t>
            </a:r>
            <a:endParaRPr lang="en-US" sz="4000" dirty="0">
              <a:solidFill>
                <a:schemeClr val="bg1"/>
              </a:solidFill>
            </a:endParaRPr>
          </a:p>
        </p:txBody>
      </p:sp>
      <p:sp>
        <p:nvSpPr>
          <p:cNvPr id="4" name="Slide Number Placeholder 3">
            <a:extLst>
              <a:ext uri="{FF2B5EF4-FFF2-40B4-BE49-F238E27FC236}">
                <a16:creationId xmlns:a16="http://schemas.microsoft.com/office/drawing/2014/main" id="{3A8C41F4-5C76-5C66-963C-CDC68B03CCA4}"/>
              </a:ext>
            </a:extLst>
          </p:cNvPr>
          <p:cNvSpPr>
            <a:spLocks noGrp="1"/>
          </p:cNvSpPr>
          <p:nvPr>
            <p:ph type="sldNum" sz="quarter" idx="12"/>
          </p:nvPr>
        </p:nvSpPr>
        <p:spPr/>
        <p:txBody>
          <a:bodyPr/>
          <a:lstStyle/>
          <a:p>
            <a:fld id="{FAA42558-2219-4E68-B547-1362B2189540}" type="slidenum">
              <a:rPr lang="en-US" smtClean="0"/>
              <a:t>17</a:t>
            </a:fld>
            <a:endParaRPr lang="en-US"/>
          </a:p>
        </p:txBody>
      </p:sp>
    </p:spTree>
    <p:extLst>
      <p:ext uri="{BB962C8B-B14F-4D97-AF65-F5344CB8AC3E}">
        <p14:creationId xmlns:p14="http://schemas.microsoft.com/office/powerpoint/2010/main" val="131611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3FBC-4E98-E24D-A534-DCCE6EB90B3F}"/>
              </a:ext>
            </a:extLst>
          </p:cNvPr>
          <p:cNvSpPr>
            <a:spLocks noGrp="1"/>
          </p:cNvSpPr>
          <p:nvPr>
            <p:ph type="title"/>
          </p:nvPr>
        </p:nvSpPr>
        <p:spPr/>
        <p:txBody>
          <a:bodyPr/>
          <a:lstStyle/>
          <a:p>
            <a:pPr algn="ctr"/>
            <a:r>
              <a:rPr lang="en-US" dirty="0">
                <a:solidFill>
                  <a:schemeClr val="bg1"/>
                </a:solidFill>
                <a:latin typeface="Amasis MT Pro" panose="02040504050005020304" pitchFamily="18" charset="0"/>
              </a:rPr>
              <a:t>Heb. 7 - THE ORDER OF MELCHISEDEC</a:t>
            </a:r>
            <a:endParaRPr lang="en-US" dirty="0">
              <a:latin typeface="Amasis MT Pro" panose="02040504050005020304" pitchFamily="18" charset="0"/>
            </a:endParaRPr>
          </a:p>
        </p:txBody>
      </p:sp>
      <p:sp>
        <p:nvSpPr>
          <p:cNvPr id="3" name="Content Placeholder 2">
            <a:extLst>
              <a:ext uri="{FF2B5EF4-FFF2-40B4-BE49-F238E27FC236}">
                <a16:creationId xmlns:a16="http://schemas.microsoft.com/office/drawing/2014/main" id="{3FF72E4B-4C61-BEF2-E0A6-F5DB33B9EB90}"/>
              </a:ext>
            </a:extLst>
          </p:cNvPr>
          <p:cNvSpPr>
            <a:spLocks noGrp="1"/>
          </p:cNvSpPr>
          <p:nvPr>
            <p:ph idx="1"/>
          </p:nvPr>
        </p:nvSpPr>
        <p:spPr/>
        <p:txBody>
          <a:bodyPr>
            <a:normAutofit/>
          </a:bodyPr>
          <a:lstStyle/>
          <a:p>
            <a:pPr algn="l"/>
            <a:r>
              <a:rPr lang="en-US" b="0" i="0" u="none" strike="noStrike" baseline="0" dirty="0">
                <a:solidFill>
                  <a:schemeClr val="bg1"/>
                </a:solidFill>
                <a:latin typeface="Amasis MT Pro" panose="02040504050005020304" pitchFamily="18" charset="0"/>
              </a:rPr>
              <a:t>v1-3. Statement of his "order" of priesthood.</a:t>
            </a:r>
          </a:p>
          <a:p>
            <a:pPr algn="l"/>
            <a:r>
              <a:rPr lang="en-US" b="0" i="0" u="none" strike="noStrike" baseline="0" dirty="0">
                <a:solidFill>
                  <a:schemeClr val="bg1"/>
                </a:solidFill>
                <a:latin typeface="Amasis MT Pro" panose="02040504050005020304" pitchFamily="18" charset="0"/>
              </a:rPr>
              <a:t>v4-10. Inherent greatness of </a:t>
            </a:r>
            <a:r>
              <a:rPr lang="en-US" b="0" i="0" u="none" strike="noStrike" baseline="0" dirty="0" err="1">
                <a:solidFill>
                  <a:schemeClr val="bg1"/>
                </a:solidFill>
                <a:latin typeface="Amasis MT Pro" panose="02040504050005020304" pitchFamily="18" charset="0"/>
              </a:rPr>
              <a:t>Melchisedec</a:t>
            </a:r>
            <a:r>
              <a:rPr lang="en-US" b="0" i="0" u="none" strike="noStrike" baseline="0" dirty="0">
                <a:solidFill>
                  <a:schemeClr val="bg1"/>
                </a:solidFill>
                <a:latin typeface="Amasis MT Pro" panose="02040504050005020304" pitchFamily="18" charset="0"/>
              </a:rPr>
              <a:t> above other priests.</a:t>
            </a:r>
          </a:p>
          <a:p>
            <a:pPr algn="l"/>
            <a:r>
              <a:rPr lang="en-US" b="0" i="0" u="none" strike="noStrike" baseline="0" dirty="0">
                <a:solidFill>
                  <a:schemeClr val="bg1"/>
                </a:solidFill>
                <a:latin typeface="Amasis MT Pro" panose="02040504050005020304" pitchFamily="18" charset="0"/>
              </a:rPr>
              <a:t>v11-19. Levitical priesthood </a:t>
            </a:r>
            <a:r>
              <a:rPr lang="en-US" b="0" i="0" u="none" strike="noStrike" baseline="0" dirty="0" err="1">
                <a:solidFill>
                  <a:schemeClr val="bg1"/>
                </a:solidFill>
                <a:latin typeface="Amasis MT Pro" panose="02040504050005020304" pitchFamily="18" charset="0"/>
              </a:rPr>
              <a:t>superceded</a:t>
            </a:r>
            <a:r>
              <a:rPr lang="en-US" b="0" i="0" u="none" strike="noStrike" baseline="0" dirty="0">
                <a:solidFill>
                  <a:schemeClr val="bg1"/>
                </a:solidFill>
                <a:latin typeface="Amasis MT Pro" panose="02040504050005020304" pitchFamily="18" charset="0"/>
              </a:rPr>
              <a:t>.</a:t>
            </a:r>
          </a:p>
          <a:p>
            <a:pPr algn="l"/>
            <a:r>
              <a:rPr lang="en-US" b="0" i="0" u="none" strike="noStrike" baseline="0" dirty="0">
                <a:solidFill>
                  <a:schemeClr val="bg1"/>
                </a:solidFill>
                <a:latin typeface="Amasis MT Pro" panose="02040504050005020304" pitchFamily="18" charset="0"/>
              </a:rPr>
              <a:t>v20-22. Christ appointed by oath.</a:t>
            </a:r>
          </a:p>
          <a:p>
            <a:pPr algn="l"/>
            <a:r>
              <a:rPr lang="en-US" b="0" i="0" u="none" strike="noStrike" baseline="0" dirty="0">
                <a:solidFill>
                  <a:schemeClr val="bg1"/>
                </a:solidFill>
                <a:latin typeface="Amasis MT Pro" panose="02040504050005020304" pitchFamily="18" charset="0"/>
              </a:rPr>
              <a:t>v23-25. His unchangeable priesthood. v26-28.</a:t>
            </a:r>
          </a:p>
          <a:p>
            <a:pPr algn="l"/>
            <a:r>
              <a:rPr lang="en-US" b="0" i="0" u="none" strike="noStrike" baseline="0" dirty="0">
                <a:solidFill>
                  <a:schemeClr val="bg1"/>
                </a:solidFill>
                <a:latin typeface="Amasis MT Pro" panose="02040504050005020304" pitchFamily="18" charset="0"/>
              </a:rPr>
              <a:t>Christ's fitness as high priest.</a:t>
            </a:r>
            <a:endParaRPr lang="en-US" sz="4000" dirty="0">
              <a:solidFill>
                <a:schemeClr val="bg1"/>
              </a:solidFill>
              <a:latin typeface="Amasis MT Pro" panose="02040504050005020304" pitchFamily="18" charset="0"/>
            </a:endParaRPr>
          </a:p>
        </p:txBody>
      </p:sp>
      <p:sp>
        <p:nvSpPr>
          <p:cNvPr id="4" name="Slide Number Placeholder 3">
            <a:extLst>
              <a:ext uri="{FF2B5EF4-FFF2-40B4-BE49-F238E27FC236}">
                <a16:creationId xmlns:a16="http://schemas.microsoft.com/office/drawing/2014/main" id="{F7C1124E-B017-8A51-A215-A335C258ED69}"/>
              </a:ext>
            </a:extLst>
          </p:cNvPr>
          <p:cNvSpPr>
            <a:spLocks noGrp="1"/>
          </p:cNvSpPr>
          <p:nvPr>
            <p:ph type="sldNum" sz="quarter" idx="12"/>
          </p:nvPr>
        </p:nvSpPr>
        <p:spPr/>
        <p:txBody>
          <a:bodyPr/>
          <a:lstStyle/>
          <a:p>
            <a:fld id="{FAA42558-2219-4E68-B547-1362B2189540}" type="slidenum">
              <a:rPr lang="en-US" smtClean="0"/>
              <a:t>18</a:t>
            </a:fld>
            <a:endParaRPr lang="en-US"/>
          </a:p>
        </p:txBody>
      </p:sp>
    </p:spTree>
    <p:extLst>
      <p:ext uri="{BB962C8B-B14F-4D97-AF65-F5344CB8AC3E}">
        <p14:creationId xmlns:p14="http://schemas.microsoft.com/office/powerpoint/2010/main" val="1845141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E8E22-0C9F-F2D0-E3B4-5EC3BF58F87E}"/>
              </a:ext>
            </a:extLst>
          </p:cNvPr>
          <p:cNvSpPr>
            <a:spLocks noGrp="1"/>
          </p:cNvSpPr>
          <p:nvPr>
            <p:ph type="title"/>
          </p:nvPr>
        </p:nvSpPr>
        <p:spPr>
          <a:xfrm>
            <a:off x="838200" y="365125"/>
            <a:ext cx="10515600" cy="649859"/>
          </a:xfrm>
        </p:spPr>
        <p:txBody>
          <a:bodyPr>
            <a:normAutofit fontScale="90000"/>
          </a:bodyPr>
          <a:lstStyle/>
          <a:p>
            <a:r>
              <a:rPr lang="en-US" sz="3200" b="1" dirty="0">
                <a:solidFill>
                  <a:schemeClr val="bg1"/>
                </a:solidFill>
                <a:latin typeface="Amasis MT Pro" panose="02040504050005020304" pitchFamily="18" charset="0"/>
              </a:rPr>
              <a:t>v2. "first being by interpretation King of righteousness" </a:t>
            </a:r>
            <a:endParaRPr lang="en-US" b="1" dirty="0"/>
          </a:p>
        </p:txBody>
      </p:sp>
      <p:sp>
        <p:nvSpPr>
          <p:cNvPr id="3" name="Content Placeholder 2">
            <a:extLst>
              <a:ext uri="{FF2B5EF4-FFF2-40B4-BE49-F238E27FC236}">
                <a16:creationId xmlns:a16="http://schemas.microsoft.com/office/drawing/2014/main" id="{AE2610B8-9180-F3EC-3B93-07551EECFD99}"/>
              </a:ext>
            </a:extLst>
          </p:cNvPr>
          <p:cNvSpPr>
            <a:spLocks noGrp="1"/>
          </p:cNvSpPr>
          <p:nvPr>
            <p:ph idx="1"/>
          </p:nvPr>
        </p:nvSpPr>
        <p:spPr>
          <a:xfrm>
            <a:off x="170688" y="1124713"/>
            <a:ext cx="12021312" cy="5157216"/>
          </a:xfrm>
        </p:spPr>
        <p:txBody>
          <a:bodyPr>
            <a:normAutofit lnSpcReduction="10000"/>
          </a:bodyPr>
          <a:lstStyle/>
          <a:p>
            <a:pPr algn="l"/>
            <a:r>
              <a:rPr lang="en-US" b="0" i="0" u="none" strike="noStrike" baseline="0" dirty="0">
                <a:solidFill>
                  <a:schemeClr val="bg1"/>
                </a:solidFill>
                <a:latin typeface="Amasis MT Pro" panose="02040504050005020304" pitchFamily="18" charset="0"/>
              </a:rPr>
              <a:t>This commences his exposition of the "order." </a:t>
            </a:r>
          </a:p>
          <a:p>
            <a:pPr algn="l"/>
            <a:r>
              <a:rPr lang="en-US" b="0" i="0" u="none" strike="noStrike" baseline="0" dirty="0">
                <a:solidFill>
                  <a:schemeClr val="bg1"/>
                </a:solidFill>
                <a:latin typeface="Amasis MT Pro" panose="02040504050005020304" pitchFamily="18" charset="0"/>
              </a:rPr>
              <a:t>He expounds the meaning of his name, "</a:t>
            </a:r>
            <a:r>
              <a:rPr lang="en-US" b="0" i="0" u="none" strike="noStrike" baseline="0" dirty="0" err="1">
                <a:solidFill>
                  <a:schemeClr val="bg1"/>
                </a:solidFill>
                <a:latin typeface="Amasis MT Pro" panose="02040504050005020304" pitchFamily="18" charset="0"/>
              </a:rPr>
              <a:t>Melchi-sedec</a:t>
            </a:r>
            <a:r>
              <a:rPr lang="en-US" b="0" i="0" u="none" strike="noStrike" baseline="0" dirty="0">
                <a:solidFill>
                  <a:schemeClr val="bg1"/>
                </a:solidFill>
                <a:latin typeface="Amasis MT Pro" panose="02040504050005020304" pitchFamily="18" charset="0"/>
              </a:rPr>
              <a:t>" - "king - righteousness." </a:t>
            </a:r>
          </a:p>
          <a:p>
            <a:pPr algn="l"/>
            <a:r>
              <a:rPr lang="en-US" b="0" i="0" u="none" strike="noStrike" baseline="0" dirty="0">
                <a:solidFill>
                  <a:schemeClr val="bg1"/>
                </a:solidFill>
                <a:latin typeface="Amasis MT Pro" panose="02040504050005020304" pitchFamily="18" charset="0"/>
              </a:rPr>
              <a:t>When we say this commences his exposition of the "order," in actual fact this is the ONE AND ONLY qualification for this priesthood, </a:t>
            </a:r>
            <a:r>
              <a:rPr lang="en-US" b="1" i="0" u="sng" strike="noStrike" baseline="0" dirty="0">
                <a:solidFill>
                  <a:srgbClr val="FFFF00"/>
                </a:solidFill>
                <a:latin typeface="Amasis MT Pro" panose="02040504050005020304" pitchFamily="18" charset="0"/>
              </a:rPr>
              <a:t>the reign of righteousness! </a:t>
            </a:r>
          </a:p>
          <a:p>
            <a:pPr algn="l"/>
            <a:r>
              <a:rPr lang="en-US" b="1" i="0" u="none" strike="noStrike" baseline="0" dirty="0">
                <a:solidFill>
                  <a:srgbClr val="FFC000"/>
                </a:solidFill>
                <a:latin typeface="Amasis MT Pro" panose="02040504050005020304" pitchFamily="18" charset="0"/>
              </a:rPr>
              <a:t>Jesus Christ as the manifestation of Yahweh, is the "Lord our righteousness</a:t>
            </a:r>
            <a:r>
              <a:rPr lang="en-US" b="0" i="0" u="none" strike="noStrike" baseline="0" dirty="0">
                <a:solidFill>
                  <a:schemeClr val="bg1"/>
                </a:solidFill>
                <a:latin typeface="Amasis MT Pro" panose="02040504050005020304" pitchFamily="18" charset="0"/>
              </a:rPr>
              <a:t>“ (Jer.23v6). </a:t>
            </a:r>
          </a:p>
          <a:p>
            <a:pPr algn="l"/>
            <a:r>
              <a:rPr lang="en-US" b="0" i="0" u="none" strike="noStrike" baseline="0" dirty="0">
                <a:solidFill>
                  <a:schemeClr val="bg1"/>
                </a:solidFill>
                <a:latin typeface="Amasis MT Pro" panose="02040504050005020304" pitchFamily="18" charset="0"/>
              </a:rPr>
              <a:t>By virtue of the assimilation of the Divine ideas, and the development of the Divine characteristics of his Father, our Lord enabled righteousness to reign in his life and having become the monarch of righteousness, </a:t>
            </a:r>
            <a:r>
              <a:rPr lang="en-US" b="1" i="0" u="none" strike="noStrike" baseline="0" dirty="0">
                <a:solidFill>
                  <a:srgbClr val="00FFFF"/>
                </a:solidFill>
                <a:latin typeface="Amasis MT Pro" panose="02040504050005020304" pitchFamily="18" charset="0"/>
              </a:rPr>
              <a:t>he is able to bring others, through the grace of God, into his dominion </a:t>
            </a:r>
            <a:r>
              <a:rPr lang="en-US" b="0" i="0" u="none" strike="noStrike" baseline="0" dirty="0">
                <a:solidFill>
                  <a:schemeClr val="bg1"/>
                </a:solidFill>
                <a:latin typeface="Amasis MT Pro" panose="02040504050005020304" pitchFamily="18" charset="0"/>
              </a:rPr>
              <a:t>(Rom.5v21).</a:t>
            </a:r>
            <a:endParaRPr lang="en-US" sz="4000" dirty="0">
              <a:solidFill>
                <a:schemeClr val="bg1"/>
              </a:solidFill>
              <a:latin typeface="Amasis MT Pro" panose="02040504050005020304" pitchFamily="18" charset="0"/>
            </a:endParaRPr>
          </a:p>
        </p:txBody>
      </p:sp>
      <p:sp>
        <p:nvSpPr>
          <p:cNvPr id="4" name="Slide Number Placeholder 3">
            <a:extLst>
              <a:ext uri="{FF2B5EF4-FFF2-40B4-BE49-F238E27FC236}">
                <a16:creationId xmlns:a16="http://schemas.microsoft.com/office/drawing/2014/main" id="{310E445F-5441-AAD4-599D-712A4DC1E342}"/>
              </a:ext>
            </a:extLst>
          </p:cNvPr>
          <p:cNvSpPr>
            <a:spLocks noGrp="1"/>
          </p:cNvSpPr>
          <p:nvPr>
            <p:ph type="sldNum" sz="quarter" idx="12"/>
          </p:nvPr>
        </p:nvSpPr>
        <p:spPr/>
        <p:txBody>
          <a:bodyPr/>
          <a:lstStyle/>
          <a:p>
            <a:fld id="{FAA42558-2219-4E68-B547-1362B2189540}" type="slidenum">
              <a:rPr lang="en-US" smtClean="0"/>
              <a:t>19</a:t>
            </a:fld>
            <a:endParaRPr lang="en-US"/>
          </a:p>
        </p:txBody>
      </p:sp>
    </p:spTree>
    <p:extLst>
      <p:ext uri="{BB962C8B-B14F-4D97-AF65-F5344CB8AC3E}">
        <p14:creationId xmlns:p14="http://schemas.microsoft.com/office/powerpoint/2010/main" val="1216174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69DDB-DB9F-EF3E-C8CF-0F1DF3860DE4}"/>
              </a:ext>
            </a:extLst>
          </p:cNvPr>
          <p:cNvSpPr>
            <a:spLocks noGrp="1"/>
          </p:cNvSpPr>
          <p:nvPr>
            <p:ph type="title"/>
          </p:nvPr>
        </p:nvSpPr>
        <p:spPr>
          <a:xfrm>
            <a:off x="938784" y="576072"/>
            <a:ext cx="10515600" cy="540131"/>
          </a:xfrm>
        </p:spPr>
        <p:txBody>
          <a:bodyPr>
            <a:noAutofit/>
          </a:bodyPr>
          <a:lstStyle/>
          <a:p>
            <a:r>
              <a:rPr lang="en-US" sz="3600" b="1" kern="100" dirty="0">
                <a:solidFill>
                  <a:schemeClr val="bg1"/>
                </a:solidFill>
                <a:latin typeface="Amasis MT Pro" panose="02040504050005020304" pitchFamily="18" charset="0"/>
                <a:ea typeface="Calibri" panose="020F0502020204030204" pitchFamily="34" charset="0"/>
                <a:cs typeface="Times New Roman" panose="02020603050405020304" pitchFamily="18" charset="0"/>
              </a:rPr>
              <a:t>7:2 - "after that also King of Salem"</a:t>
            </a:r>
            <a:endParaRPr lang="en-US" sz="3600" b="1" dirty="0"/>
          </a:p>
        </p:txBody>
      </p:sp>
      <p:sp>
        <p:nvSpPr>
          <p:cNvPr id="3" name="Content Placeholder 2">
            <a:extLst>
              <a:ext uri="{FF2B5EF4-FFF2-40B4-BE49-F238E27FC236}">
                <a16:creationId xmlns:a16="http://schemas.microsoft.com/office/drawing/2014/main" id="{AF3DD609-63E1-FC81-09AA-D94C4791E265}"/>
              </a:ext>
            </a:extLst>
          </p:cNvPr>
          <p:cNvSpPr>
            <a:spLocks noGrp="1"/>
          </p:cNvSpPr>
          <p:nvPr>
            <p:ph idx="1"/>
          </p:nvPr>
        </p:nvSpPr>
        <p:spPr>
          <a:xfrm>
            <a:off x="838200" y="1234440"/>
            <a:ext cx="10515600" cy="4942523"/>
          </a:xfrm>
        </p:spPr>
        <p:txBody>
          <a:bodyPr>
            <a:normAutofit lnSpcReduction="10000"/>
          </a:bodyPr>
          <a:lstStyle/>
          <a:p>
            <a:pPr>
              <a:lnSpc>
                <a:spcPct val="107000"/>
              </a:lnSpc>
              <a:spcBef>
                <a:spcPts val="0"/>
              </a:spcBef>
              <a:spcAft>
                <a:spcPts val="800"/>
              </a:spcAft>
            </a:pPr>
            <a:r>
              <a:rPr lang="en-US"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a:t>
            </a:r>
            <a:r>
              <a:rPr lang="en-US" kern="100" dirty="0">
                <a:solidFill>
                  <a:schemeClr val="bg1"/>
                </a:solidFill>
                <a:latin typeface="Amasis MT Pro" panose="02040504050005020304" pitchFamily="18" charset="0"/>
                <a:ea typeface="Calibri" panose="020F0502020204030204" pitchFamily="34" charset="0"/>
                <a:cs typeface="Times New Roman" panose="02020603050405020304" pitchFamily="18" charset="0"/>
              </a:rPr>
              <a:t>T</a:t>
            </a:r>
            <a:r>
              <a:rPr lang="en-US"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he Apostle shows that righteousness must precede peace.</a:t>
            </a:r>
            <a:endParaRPr lang="en-US"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This is a Divine principle (see Isa.32v17, Luke 2v14, James 3v17). </a:t>
            </a:r>
          </a:p>
          <a:p>
            <a:pPr>
              <a:lnSpc>
                <a:spcPct val="107000"/>
              </a:lnSpc>
              <a:spcBef>
                <a:spcPts val="0"/>
              </a:spcBef>
              <a:spcAft>
                <a:spcPts val="800"/>
              </a:spcAft>
            </a:pPr>
            <a:r>
              <a:rPr lang="en-US"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There</a:t>
            </a:r>
            <a:r>
              <a:rPr lang="en-US"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is no peace to the wicked (Ez.13v10-16, Isa.48v22). </a:t>
            </a:r>
          </a:p>
          <a:p>
            <a:pPr>
              <a:lnSpc>
                <a:spcPct val="107000"/>
              </a:lnSpc>
              <a:spcBef>
                <a:spcPts val="0"/>
              </a:spcBef>
              <a:spcAft>
                <a:spcPts val="800"/>
              </a:spcAft>
            </a:pPr>
            <a:r>
              <a:rPr lang="en-US" b="1" kern="10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Jesus Christ is our</a:t>
            </a:r>
            <a:r>
              <a:rPr lang="en-US" b="1" kern="100" dirty="0">
                <a:solidFill>
                  <a:srgbClr val="FFFF00"/>
                </a:solidFill>
                <a:latin typeface="Calibri" panose="020F0502020204030204" pitchFamily="34" charset="0"/>
                <a:ea typeface="Calibri" panose="020F0502020204030204" pitchFamily="34" charset="0"/>
                <a:cs typeface="Times New Roman" panose="02020603050405020304" pitchFamily="18" charset="0"/>
              </a:rPr>
              <a:t> </a:t>
            </a:r>
            <a:r>
              <a:rPr lang="en-US" b="1" kern="10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righteousness (Jer.23v6, 1 Cor. lv30) and if by identification with him, he</a:t>
            </a:r>
            <a:r>
              <a:rPr lang="en-US" b="1" kern="100" dirty="0">
                <a:solidFill>
                  <a:srgbClr val="FFFF00"/>
                </a:solidFill>
                <a:latin typeface="Calibri" panose="020F0502020204030204" pitchFamily="34" charset="0"/>
                <a:ea typeface="Calibri" panose="020F0502020204030204" pitchFamily="34" charset="0"/>
                <a:cs typeface="Times New Roman" panose="02020603050405020304" pitchFamily="18" charset="0"/>
              </a:rPr>
              <a:t> </a:t>
            </a:r>
            <a:r>
              <a:rPr lang="en-US" b="1" kern="10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becomes "righteousness" to us, he then becomes also our "peace" </a:t>
            </a:r>
            <a:r>
              <a:rPr lang="en-US"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(Eph. 2v14, John 14v27, John 16v33). </a:t>
            </a:r>
          </a:p>
          <a:p>
            <a:pPr>
              <a:lnSpc>
                <a:spcPct val="107000"/>
              </a:lnSpc>
              <a:spcBef>
                <a:spcPts val="0"/>
              </a:spcBef>
              <a:spcAft>
                <a:spcPts val="800"/>
              </a:spcAft>
            </a:pPr>
            <a:r>
              <a:rPr lang="en-US"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The combination of the principles of</a:t>
            </a:r>
            <a:r>
              <a:rPr lang="en-US"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righteousness and peace are those which give us access into the Divine</a:t>
            </a:r>
            <a:r>
              <a:rPr lang="en-US"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presence through our high priest (Psa.85v10, Rom.5v1).</a:t>
            </a:r>
            <a:endParaRPr lang="en-US"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4000" dirty="0">
              <a:solidFill>
                <a:schemeClr val="bg1"/>
              </a:solidFill>
              <a:latin typeface="Amasis MT Pro" panose="02040504050005020304" pitchFamily="18" charset="0"/>
            </a:endParaRPr>
          </a:p>
        </p:txBody>
      </p:sp>
      <p:sp>
        <p:nvSpPr>
          <p:cNvPr id="4" name="Slide Number Placeholder 3">
            <a:extLst>
              <a:ext uri="{FF2B5EF4-FFF2-40B4-BE49-F238E27FC236}">
                <a16:creationId xmlns:a16="http://schemas.microsoft.com/office/drawing/2014/main" id="{D05ADA63-1979-CCBC-F8AD-088DEF9071AD}"/>
              </a:ext>
            </a:extLst>
          </p:cNvPr>
          <p:cNvSpPr>
            <a:spLocks noGrp="1"/>
          </p:cNvSpPr>
          <p:nvPr>
            <p:ph type="sldNum" sz="quarter" idx="12"/>
          </p:nvPr>
        </p:nvSpPr>
        <p:spPr/>
        <p:txBody>
          <a:bodyPr/>
          <a:lstStyle/>
          <a:p>
            <a:fld id="{FAA42558-2219-4E68-B547-1362B2189540}" type="slidenum">
              <a:rPr lang="en-US" smtClean="0"/>
              <a:t>20</a:t>
            </a:fld>
            <a:endParaRPr lang="en-US"/>
          </a:p>
        </p:txBody>
      </p:sp>
    </p:spTree>
    <p:extLst>
      <p:ext uri="{BB962C8B-B14F-4D97-AF65-F5344CB8AC3E}">
        <p14:creationId xmlns:p14="http://schemas.microsoft.com/office/powerpoint/2010/main" val="2017467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8891D-D6EB-714B-0C37-715A68A93439}"/>
              </a:ext>
            </a:extLst>
          </p:cNvPr>
          <p:cNvSpPr>
            <a:spLocks noGrp="1"/>
          </p:cNvSpPr>
          <p:nvPr>
            <p:ph type="title"/>
          </p:nvPr>
        </p:nvSpPr>
        <p:spPr>
          <a:xfrm>
            <a:off x="719328" y="365125"/>
            <a:ext cx="10515600" cy="430403"/>
          </a:xfrm>
        </p:spPr>
        <p:txBody>
          <a:bodyPr>
            <a:noAutofit/>
          </a:bodyPr>
          <a:lstStyle/>
          <a:p>
            <a:r>
              <a:rPr lang="en-US" sz="3200" kern="0" dirty="0">
                <a:solidFill>
                  <a:schemeClr val="bg1"/>
                </a:solidFill>
                <a:latin typeface="Amasis MT Pro" panose="02040504050005020304" pitchFamily="18" charset="0"/>
                <a:ea typeface="Calibri" panose="020F0502020204030204" pitchFamily="34" charset="0"/>
                <a:cs typeface="Courier"/>
              </a:rPr>
              <a:t>v3. "Without father, without mother, without descent" </a:t>
            </a:r>
            <a:endParaRPr lang="en-US" sz="3200" dirty="0"/>
          </a:p>
        </p:txBody>
      </p:sp>
      <p:sp>
        <p:nvSpPr>
          <p:cNvPr id="3" name="Content Placeholder 2">
            <a:extLst>
              <a:ext uri="{FF2B5EF4-FFF2-40B4-BE49-F238E27FC236}">
                <a16:creationId xmlns:a16="http://schemas.microsoft.com/office/drawing/2014/main" id="{D4934BED-06DC-3A2A-2566-59D5ECD2F935}"/>
              </a:ext>
            </a:extLst>
          </p:cNvPr>
          <p:cNvSpPr>
            <a:spLocks noGrp="1"/>
          </p:cNvSpPr>
          <p:nvPr>
            <p:ph idx="1"/>
          </p:nvPr>
        </p:nvSpPr>
        <p:spPr>
          <a:xfrm>
            <a:off x="609600" y="795528"/>
            <a:ext cx="11411712" cy="5925312"/>
          </a:xfrm>
        </p:spPr>
        <p:txBody>
          <a:bodyPr>
            <a:normAutofit/>
          </a:bodyPr>
          <a:lstStyle/>
          <a:p>
            <a:r>
              <a:rPr lang="en-US" sz="2400" kern="0" dirty="0">
                <a:solidFill>
                  <a:schemeClr val="bg1"/>
                </a:solidFill>
                <a:effectLst/>
                <a:latin typeface="Amasis MT Pro" panose="02040504050005020304" pitchFamily="18" charset="0"/>
                <a:ea typeface="Calibri" panose="020F0502020204030204" pitchFamily="34" charset="0"/>
                <a:cs typeface="Courier"/>
              </a:rPr>
              <a:t>- The R.V. has for "descent," "genealogy." Under the Law, the priesthood was restricted to Levi, and of that tribe, narrowed down to the family of Aaron himself (Num.18v1-2). </a:t>
            </a:r>
          </a:p>
          <a:p>
            <a:endParaRPr lang="en-US" sz="2400" kern="0" dirty="0">
              <a:solidFill>
                <a:schemeClr val="bg1"/>
              </a:solidFill>
              <a:effectLst/>
              <a:latin typeface="Amasis MT Pro" panose="02040504050005020304" pitchFamily="18" charset="0"/>
              <a:ea typeface="Calibri" panose="020F0502020204030204" pitchFamily="34" charset="0"/>
              <a:cs typeface="Courier"/>
            </a:endParaRPr>
          </a:p>
          <a:p>
            <a:r>
              <a:rPr lang="en-US" sz="2400" kern="0" dirty="0">
                <a:solidFill>
                  <a:schemeClr val="bg1"/>
                </a:solidFill>
                <a:effectLst/>
                <a:latin typeface="Amasis MT Pro" panose="02040504050005020304" pitchFamily="18" charset="0"/>
                <a:ea typeface="Calibri" panose="020F0502020204030204" pitchFamily="34" charset="0"/>
                <a:cs typeface="Courier"/>
              </a:rPr>
              <a:t>It was subject to marriage laws (Lev.21v13-14), hence we have reference here to the "mother." </a:t>
            </a:r>
          </a:p>
          <a:p>
            <a:endParaRPr lang="en-US" sz="2400" kern="0" dirty="0">
              <a:solidFill>
                <a:schemeClr val="bg1"/>
              </a:solidFill>
              <a:effectLst/>
              <a:latin typeface="Amasis MT Pro" panose="02040504050005020304" pitchFamily="18" charset="0"/>
              <a:ea typeface="Calibri" panose="020F0502020204030204" pitchFamily="34" charset="0"/>
              <a:cs typeface="Courier"/>
            </a:endParaRPr>
          </a:p>
          <a:p>
            <a:r>
              <a:rPr lang="en-US" sz="2400" kern="0" dirty="0">
                <a:solidFill>
                  <a:schemeClr val="bg1"/>
                </a:solidFill>
                <a:effectLst/>
                <a:latin typeface="Amasis MT Pro" panose="02040504050005020304" pitchFamily="18" charset="0"/>
                <a:ea typeface="Calibri" panose="020F0502020204030204" pitchFamily="34" charset="0"/>
                <a:cs typeface="Courier"/>
              </a:rPr>
              <a:t>Before anybody could undertake the office according to the "order" of Aaron, he had of a necessity to prove his genealogy from that man (Ezra 2v61-63), but with </a:t>
            </a:r>
            <a:r>
              <a:rPr lang="en-US" sz="2400" kern="0" dirty="0" err="1">
                <a:solidFill>
                  <a:schemeClr val="bg1"/>
                </a:solidFill>
                <a:effectLst/>
                <a:latin typeface="Amasis MT Pro" panose="02040504050005020304" pitchFamily="18" charset="0"/>
                <a:ea typeface="Calibri" panose="020F0502020204030204" pitchFamily="34" charset="0"/>
                <a:cs typeface="Courier"/>
              </a:rPr>
              <a:t>Melchisedec</a:t>
            </a:r>
            <a:r>
              <a:rPr lang="en-US" sz="2400" kern="0" dirty="0">
                <a:solidFill>
                  <a:schemeClr val="bg1"/>
                </a:solidFill>
                <a:effectLst/>
                <a:latin typeface="Amasis MT Pro" panose="02040504050005020304" pitchFamily="18" charset="0"/>
                <a:ea typeface="Calibri" panose="020F0502020204030204" pitchFamily="34" charset="0"/>
                <a:cs typeface="Courier"/>
              </a:rPr>
              <a:t> no genealogy could be established, for there is no mention of his mother and father, though doubtless he would have had them. </a:t>
            </a:r>
          </a:p>
          <a:p>
            <a:endParaRPr lang="en-US" sz="2400" kern="0" dirty="0">
              <a:solidFill>
                <a:schemeClr val="bg1"/>
              </a:solidFill>
              <a:effectLst/>
              <a:latin typeface="Amasis MT Pro" panose="02040504050005020304" pitchFamily="18" charset="0"/>
              <a:ea typeface="Calibri" panose="020F0502020204030204" pitchFamily="34" charset="0"/>
              <a:cs typeface="Courier"/>
            </a:endParaRPr>
          </a:p>
          <a:p>
            <a:r>
              <a:rPr lang="en-US" sz="2400" kern="0" dirty="0">
                <a:solidFill>
                  <a:schemeClr val="bg1"/>
                </a:solidFill>
                <a:effectLst/>
                <a:latin typeface="Amasis MT Pro" panose="02040504050005020304" pitchFamily="18" charset="0"/>
                <a:ea typeface="Calibri" panose="020F0502020204030204" pitchFamily="34" charset="0"/>
                <a:cs typeface="Courier"/>
              </a:rPr>
              <a:t>So consequently, his "order can include king-priests "out of every nation, kindred, tongue and people" without exception (Rev.5v9-10). </a:t>
            </a:r>
          </a:p>
        </p:txBody>
      </p:sp>
      <p:sp>
        <p:nvSpPr>
          <p:cNvPr id="4" name="Slide Number Placeholder 3">
            <a:extLst>
              <a:ext uri="{FF2B5EF4-FFF2-40B4-BE49-F238E27FC236}">
                <a16:creationId xmlns:a16="http://schemas.microsoft.com/office/drawing/2014/main" id="{6FCB8EAD-52F3-4577-2811-7F190ECA33A5}"/>
              </a:ext>
            </a:extLst>
          </p:cNvPr>
          <p:cNvSpPr>
            <a:spLocks noGrp="1"/>
          </p:cNvSpPr>
          <p:nvPr>
            <p:ph type="sldNum" sz="quarter" idx="12"/>
          </p:nvPr>
        </p:nvSpPr>
        <p:spPr/>
        <p:txBody>
          <a:bodyPr/>
          <a:lstStyle/>
          <a:p>
            <a:fld id="{FAA42558-2219-4E68-B547-1362B2189540}" type="slidenum">
              <a:rPr lang="en-US" smtClean="0"/>
              <a:t>21</a:t>
            </a:fld>
            <a:endParaRPr lang="en-US"/>
          </a:p>
        </p:txBody>
      </p:sp>
    </p:spTree>
    <p:extLst>
      <p:ext uri="{BB962C8B-B14F-4D97-AF65-F5344CB8AC3E}">
        <p14:creationId xmlns:p14="http://schemas.microsoft.com/office/powerpoint/2010/main" val="1361311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8891D-D6EB-714B-0C37-715A68A93439}"/>
              </a:ext>
            </a:extLst>
          </p:cNvPr>
          <p:cNvSpPr>
            <a:spLocks noGrp="1"/>
          </p:cNvSpPr>
          <p:nvPr>
            <p:ph type="title"/>
          </p:nvPr>
        </p:nvSpPr>
        <p:spPr>
          <a:xfrm>
            <a:off x="838200" y="365125"/>
            <a:ext cx="10515600" cy="430403"/>
          </a:xfrm>
        </p:spPr>
        <p:txBody>
          <a:bodyPr>
            <a:noAutofit/>
          </a:bodyPr>
          <a:lstStyle/>
          <a:p>
            <a:r>
              <a:rPr lang="en-US" sz="3200" kern="0" dirty="0">
                <a:solidFill>
                  <a:schemeClr val="bg1"/>
                </a:solidFill>
                <a:latin typeface="Amasis MT Pro" panose="02040504050005020304" pitchFamily="18" charset="0"/>
                <a:ea typeface="Calibri" panose="020F0502020204030204" pitchFamily="34" charset="0"/>
                <a:cs typeface="Courier"/>
              </a:rPr>
              <a:t>v3. "Without father, without mother, without descent" </a:t>
            </a:r>
            <a:endParaRPr lang="en-US" sz="3200" dirty="0"/>
          </a:p>
        </p:txBody>
      </p:sp>
      <p:sp>
        <p:nvSpPr>
          <p:cNvPr id="3" name="Content Placeholder 2">
            <a:extLst>
              <a:ext uri="{FF2B5EF4-FFF2-40B4-BE49-F238E27FC236}">
                <a16:creationId xmlns:a16="http://schemas.microsoft.com/office/drawing/2014/main" id="{D4934BED-06DC-3A2A-2566-59D5ECD2F935}"/>
              </a:ext>
            </a:extLst>
          </p:cNvPr>
          <p:cNvSpPr>
            <a:spLocks noGrp="1"/>
          </p:cNvSpPr>
          <p:nvPr>
            <p:ph idx="1"/>
          </p:nvPr>
        </p:nvSpPr>
        <p:spPr>
          <a:xfrm>
            <a:off x="504444" y="932688"/>
            <a:ext cx="11183112" cy="5560187"/>
          </a:xfrm>
        </p:spPr>
        <p:txBody>
          <a:bodyPr>
            <a:normAutofit fontScale="92500" lnSpcReduction="10000"/>
          </a:bodyPr>
          <a:lstStyle/>
          <a:p>
            <a:r>
              <a:rPr lang="en-US" sz="2400" kern="0" dirty="0">
                <a:solidFill>
                  <a:schemeClr val="bg1"/>
                </a:solidFill>
                <a:effectLst/>
                <a:latin typeface="Amasis MT Pro" panose="02040504050005020304" pitchFamily="18" charset="0"/>
                <a:ea typeface="Calibri" panose="020F0502020204030204" pitchFamily="34" charset="0"/>
                <a:cs typeface="Courier"/>
              </a:rPr>
              <a:t>If only the Israelites had realized, this was the import of the promises which God made to them at Mount Sinai, </a:t>
            </a:r>
            <a:r>
              <a:rPr lang="en-US" sz="2400" b="1" kern="0" dirty="0">
                <a:solidFill>
                  <a:srgbClr val="FFFF00"/>
                </a:solidFill>
                <a:effectLst/>
                <a:latin typeface="Amasis MT Pro" panose="02040504050005020304" pitchFamily="18" charset="0"/>
                <a:ea typeface="Calibri" panose="020F0502020204030204" pitchFamily="34" charset="0"/>
                <a:cs typeface="Courier"/>
              </a:rPr>
              <a:t>"ye shall be unto me a KINGDOM OF PRIESTS"</a:t>
            </a:r>
            <a:r>
              <a:rPr lang="en-US" sz="2400" kern="0" dirty="0">
                <a:solidFill>
                  <a:schemeClr val="bg1"/>
                </a:solidFill>
                <a:effectLst/>
                <a:latin typeface="Amasis MT Pro" panose="02040504050005020304" pitchFamily="18" charset="0"/>
                <a:ea typeface="Calibri" panose="020F0502020204030204" pitchFamily="34" charset="0"/>
                <a:cs typeface="Courier"/>
              </a:rPr>
              <a:t> (</a:t>
            </a:r>
            <a:r>
              <a:rPr lang="en-US" sz="2400" b="1" kern="0" dirty="0">
                <a:solidFill>
                  <a:srgbClr val="FFFF00"/>
                </a:solidFill>
                <a:effectLst/>
                <a:latin typeface="Amasis MT Pro" panose="02040504050005020304" pitchFamily="18" charset="0"/>
                <a:ea typeface="Calibri" panose="020F0502020204030204" pitchFamily="34" charset="0"/>
                <a:cs typeface="Courier"/>
              </a:rPr>
              <a:t>Ex.19v6</a:t>
            </a:r>
            <a:r>
              <a:rPr lang="en-US" sz="2400" kern="0" dirty="0">
                <a:solidFill>
                  <a:schemeClr val="bg1"/>
                </a:solidFill>
                <a:effectLst/>
                <a:latin typeface="Amasis MT Pro" panose="02040504050005020304" pitchFamily="18" charset="0"/>
                <a:ea typeface="Calibri" panose="020F0502020204030204" pitchFamily="34" charset="0"/>
                <a:cs typeface="Courier"/>
              </a:rPr>
              <a:t>). </a:t>
            </a:r>
          </a:p>
          <a:p>
            <a:endParaRPr lang="en-US" sz="2400" kern="0" dirty="0">
              <a:solidFill>
                <a:schemeClr val="bg1"/>
              </a:solidFill>
              <a:effectLst/>
              <a:latin typeface="Amasis MT Pro" panose="02040504050005020304" pitchFamily="18" charset="0"/>
              <a:ea typeface="Calibri" panose="020F0502020204030204" pitchFamily="34" charset="0"/>
              <a:cs typeface="Courier"/>
            </a:endParaRPr>
          </a:p>
          <a:p>
            <a:r>
              <a:rPr lang="en-US" sz="2400" kern="0" dirty="0">
                <a:solidFill>
                  <a:schemeClr val="bg1"/>
                </a:solidFill>
                <a:effectLst/>
                <a:latin typeface="Amasis MT Pro" panose="02040504050005020304" pitchFamily="18" charset="0"/>
                <a:ea typeface="Calibri" panose="020F0502020204030204" pitchFamily="34" charset="0"/>
                <a:cs typeface="Courier"/>
              </a:rPr>
              <a:t>Now while the Law was in operation, this promise could never find its full realization, for by its legislation, not only was the priesthood confined to one particular family, but also the dual offices of kingship and priesthood were carefully separated between the tribes of Judah and Levi. </a:t>
            </a:r>
          </a:p>
          <a:p>
            <a:endParaRPr lang="en-US" sz="2400" kern="0" dirty="0">
              <a:solidFill>
                <a:schemeClr val="bg1"/>
              </a:solidFill>
              <a:effectLst/>
              <a:latin typeface="Amasis MT Pro" panose="02040504050005020304" pitchFamily="18" charset="0"/>
              <a:ea typeface="Calibri" panose="020F0502020204030204" pitchFamily="34" charset="0"/>
              <a:cs typeface="Courier"/>
            </a:endParaRPr>
          </a:p>
          <a:p>
            <a:r>
              <a:rPr lang="en-US" sz="2400" kern="0" dirty="0">
                <a:solidFill>
                  <a:schemeClr val="bg1"/>
                </a:solidFill>
                <a:effectLst/>
                <a:latin typeface="Amasis MT Pro" panose="02040504050005020304" pitchFamily="18" charset="0"/>
                <a:ea typeface="Calibri" panose="020F0502020204030204" pitchFamily="34" charset="0"/>
                <a:cs typeface="Courier"/>
              </a:rPr>
              <a:t>However, under the terms of the New Covenant with its one qualification for priesthood of "righteousness," it can be said of those who have been baptized into the "righteousness of God," as exemplified in the life, death, and resurrection of Christ, </a:t>
            </a:r>
            <a:r>
              <a:rPr lang="en-US" sz="2400" b="1" kern="0" dirty="0">
                <a:solidFill>
                  <a:srgbClr val="FFFF00"/>
                </a:solidFill>
                <a:effectLst/>
                <a:latin typeface="Amasis MT Pro" panose="02040504050005020304" pitchFamily="18" charset="0"/>
                <a:ea typeface="Calibri" panose="020F0502020204030204" pitchFamily="34" charset="0"/>
                <a:cs typeface="Courier"/>
              </a:rPr>
              <a:t>that they are indeed a "royal priesthood" </a:t>
            </a:r>
            <a:r>
              <a:rPr lang="en-US" sz="2400" kern="0" dirty="0">
                <a:solidFill>
                  <a:schemeClr val="bg1"/>
                </a:solidFill>
                <a:effectLst/>
                <a:latin typeface="Amasis MT Pro" panose="02040504050005020304" pitchFamily="18" charset="0"/>
                <a:ea typeface="Calibri" panose="020F0502020204030204" pitchFamily="34" charset="0"/>
                <a:cs typeface="Courier"/>
              </a:rPr>
              <a:t>(</a:t>
            </a:r>
            <a:r>
              <a:rPr lang="en-US" sz="2400" b="1" kern="0" dirty="0">
                <a:solidFill>
                  <a:srgbClr val="FFFF00"/>
                </a:solidFill>
                <a:effectLst/>
                <a:latin typeface="Amasis MT Pro" panose="02040504050005020304" pitchFamily="18" charset="0"/>
                <a:ea typeface="Calibri" panose="020F0502020204030204" pitchFamily="34" charset="0"/>
                <a:cs typeface="Courier"/>
              </a:rPr>
              <a:t>I Pet.2v9</a:t>
            </a:r>
            <a:r>
              <a:rPr lang="en-US" sz="2400" kern="0" dirty="0">
                <a:solidFill>
                  <a:schemeClr val="bg1"/>
                </a:solidFill>
                <a:effectLst/>
                <a:latin typeface="Amasis MT Pro" panose="02040504050005020304" pitchFamily="18" charset="0"/>
                <a:ea typeface="Calibri" panose="020F0502020204030204" pitchFamily="34" charset="0"/>
                <a:cs typeface="Courier"/>
              </a:rPr>
              <a:t>). </a:t>
            </a:r>
          </a:p>
          <a:p>
            <a:endParaRPr lang="en-US" sz="2400" kern="0" dirty="0">
              <a:solidFill>
                <a:schemeClr val="bg1"/>
              </a:solidFill>
              <a:effectLst/>
              <a:latin typeface="Amasis MT Pro" panose="02040504050005020304" pitchFamily="18" charset="0"/>
              <a:ea typeface="Calibri" panose="020F0502020204030204" pitchFamily="34" charset="0"/>
              <a:cs typeface="Courier"/>
            </a:endParaRPr>
          </a:p>
          <a:p>
            <a:r>
              <a:rPr lang="en-US" sz="2400" b="1" kern="0" dirty="0">
                <a:solidFill>
                  <a:srgbClr val="66FF33"/>
                </a:solidFill>
                <a:effectLst/>
                <a:latin typeface="Amasis MT Pro" panose="02040504050005020304" pitchFamily="18" charset="0"/>
                <a:ea typeface="Calibri" panose="020F0502020204030204" pitchFamily="34" charset="0"/>
                <a:cs typeface="Courier"/>
              </a:rPr>
              <a:t>This office they will exercise in the age when jurisdiction will be given unto them, and for which this present mortal probation is a necessary training ground.</a:t>
            </a:r>
            <a:endParaRPr lang="en-US" sz="2400" b="1" kern="100" dirty="0">
              <a:solidFill>
                <a:srgbClr val="66FF33"/>
              </a:solidFill>
              <a:effectLst/>
              <a:latin typeface="Amasis MT Pro" panose="02040504050005020304" pitchFamily="18" charset="0"/>
              <a:ea typeface="Calibri" panose="020F0502020204030204" pitchFamily="34" charset="0"/>
              <a:cs typeface="Times New Roman" panose="02020603050405020304" pitchFamily="18" charset="0"/>
            </a:endParaRPr>
          </a:p>
          <a:p>
            <a:endParaRPr lang="en-US" sz="3600" dirty="0">
              <a:solidFill>
                <a:schemeClr val="bg1"/>
              </a:solidFill>
              <a:latin typeface="Amasis MT Pro" panose="02040504050005020304" pitchFamily="18" charset="0"/>
            </a:endParaRPr>
          </a:p>
        </p:txBody>
      </p:sp>
      <p:sp>
        <p:nvSpPr>
          <p:cNvPr id="4" name="Slide Number Placeholder 3">
            <a:extLst>
              <a:ext uri="{FF2B5EF4-FFF2-40B4-BE49-F238E27FC236}">
                <a16:creationId xmlns:a16="http://schemas.microsoft.com/office/drawing/2014/main" id="{3C56E054-C32B-C5DE-1FDA-78639C397DF5}"/>
              </a:ext>
            </a:extLst>
          </p:cNvPr>
          <p:cNvSpPr>
            <a:spLocks noGrp="1"/>
          </p:cNvSpPr>
          <p:nvPr>
            <p:ph type="sldNum" sz="quarter" idx="12"/>
          </p:nvPr>
        </p:nvSpPr>
        <p:spPr/>
        <p:txBody>
          <a:bodyPr/>
          <a:lstStyle/>
          <a:p>
            <a:fld id="{FAA42558-2219-4E68-B547-1362B2189540}" type="slidenum">
              <a:rPr lang="en-US" smtClean="0"/>
              <a:t>22</a:t>
            </a:fld>
            <a:endParaRPr lang="en-US"/>
          </a:p>
        </p:txBody>
      </p:sp>
    </p:spTree>
    <p:extLst>
      <p:ext uri="{BB962C8B-B14F-4D97-AF65-F5344CB8AC3E}">
        <p14:creationId xmlns:p14="http://schemas.microsoft.com/office/powerpoint/2010/main" val="3197906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C528E-2562-5EFF-0434-C14D19720436}"/>
              </a:ext>
            </a:extLst>
          </p:cNvPr>
          <p:cNvSpPr>
            <a:spLocks noGrp="1"/>
          </p:cNvSpPr>
          <p:nvPr>
            <p:ph type="title"/>
          </p:nvPr>
        </p:nvSpPr>
        <p:spPr>
          <a:xfrm>
            <a:off x="838200" y="365125"/>
            <a:ext cx="10515600" cy="649859"/>
          </a:xfrm>
        </p:spPr>
        <p:txBody>
          <a:bodyPr>
            <a:normAutofit fontScale="90000"/>
          </a:bodyPr>
          <a:lstStyle/>
          <a:p>
            <a:r>
              <a:rPr lang="en-US" kern="0" dirty="0">
                <a:solidFill>
                  <a:schemeClr val="bg1"/>
                </a:solidFill>
                <a:effectLst/>
                <a:latin typeface="Amasis MT Pro" panose="02040504050005020304" pitchFamily="18" charset="0"/>
                <a:ea typeface="Calibri" panose="020F0502020204030204" pitchFamily="34" charset="0"/>
                <a:cs typeface="Courier"/>
              </a:rPr>
              <a:t>V3 - "beginning of days, nor end of life" </a:t>
            </a:r>
            <a:endParaRPr lang="en-US" dirty="0"/>
          </a:p>
        </p:txBody>
      </p:sp>
      <p:sp>
        <p:nvSpPr>
          <p:cNvPr id="3" name="Content Placeholder 2">
            <a:extLst>
              <a:ext uri="{FF2B5EF4-FFF2-40B4-BE49-F238E27FC236}">
                <a16:creationId xmlns:a16="http://schemas.microsoft.com/office/drawing/2014/main" id="{B31CB7F7-9265-4BA7-3502-6BF2696AB253}"/>
              </a:ext>
            </a:extLst>
          </p:cNvPr>
          <p:cNvSpPr>
            <a:spLocks noGrp="1"/>
          </p:cNvSpPr>
          <p:nvPr>
            <p:ph idx="1"/>
          </p:nvPr>
        </p:nvSpPr>
        <p:spPr>
          <a:xfrm>
            <a:off x="390144" y="1234440"/>
            <a:ext cx="11192256" cy="4942523"/>
          </a:xfrm>
        </p:spPr>
        <p:txBody>
          <a:bodyPr>
            <a:normAutofit fontScale="92500" lnSpcReduction="10000"/>
          </a:bodyPr>
          <a:lstStyle/>
          <a:p>
            <a:r>
              <a:rPr lang="en-US" kern="0" dirty="0">
                <a:solidFill>
                  <a:schemeClr val="bg1"/>
                </a:solidFill>
                <a:effectLst/>
                <a:latin typeface="Amasis MT Pro" panose="02040504050005020304" pitchFamily="18" charset="0"/>
                <a:ea typeface="Calibri" panose="020F0502020204030204" pitchFamily="34" charset="0"/>
                <a:cs typeface="Courier"/>
              </a:rPr>
              <a:t>- The Levites who performed the service of the Tabernacle commenced that service at the age of 30 (Num.4v3) and retired from the work when they had reached the age of 50 (Num.8v25). </a:t>
            </a:r>
          </a:p>
          <a:p>
            <a:endParaRPr lang="en-US" kern="0" dirty="0">
              <a:solidFill>
                <a:schemeClr val="bg1"/>
              </a:solidFill>
              <a:effectLst/>
              <a:latin typeface="Amasis MT Pro" panose="02040504050005020304" pitchFamily="18" charset="0"/>
              <a:ea typeface="Calibri" panose="020F0502020204030204" pitchFamily="34" charset="0"/>
              <a:cs typeface="Courier"/>
            </a:endParaRPr>
          </a:p>
          <a:p>
            <a:r>
              <a:rPr lang="en-US" kern="0" dirty="0">
                <a:solidFill>
                  <a:schemeClr val="bg1"/>
                </a:solidFill>
                <a:effectLst/>
                <a:latin typeface="Amasis MT Pro" panose="02040504050005020304" pitchFamily="18" charset="0"/>
                <a:ea typeface="Calibri" panose="020F0502020204030204" pitchFamily="34" charset="0"/>
                <a:cs typeface="Courier"/>
              </a:rPr>
              <a:t>The age limit varied a little in the days of David (I Chron.23v24-27).</a:t>
            </a:r>
          </a:p>
          <a:p>
            <a:pPr marL="0" indent="0">
              <a:buNone/>
            </a:pPr>
            <a:endParaRPr lang="en-US" kern="0" dirty="0">
              <a:solidFill>
                <a:schemeClr val="bg1"/>
              </a:solidFill>
              <a:effectLst/>
              <a:latin typeface="Amasis MT Pro" panose="02040504050005020304" pitchFamily="18" charset="0"/>
              <a:ea typeface="Calibri" panose="020F0502020204030204" pitchFamily="34" charset="0"/>
              <a:cs typeface="Courier"/>
            </a:endParaRPr>
          </a:p>
          <a:p>
            <a:r>
              <a:rPr lang="en-US" kern="0" dirty="0">
                <a:solidFill>
                  <a:schemeClr val="bg1"/>
                </a:solidFill>
                <a:effectLst/>
                <a:latin typeface="Amasis MT Pro" panose="02040504050005020304" pitchFamily="18" charset="0"/>
                <a:ea typeface="Calibri" panose="020F0502020204030204" pitchFamily="34" charset="0"/>
                <a:cs typeface="Courier"/>
              </a:rPr>
              <a:t>As for the priesthood itself, no age limit determined its commencement or end, but of course, death was the determining factor (v23). </a:t>
            </a:r>
          </a:p>
          <a:p>
            <a:endParaRPr lang="en-US" kern="0" dirty="0">
              <a:solidFill>
                <a:schemeClr val="bg1"/>
              </a:solidFill>
              <a:effectLst/>
              <a:latin typeface="Amasis MT Pro" panose="02040504050005020304" pitchFamily="18" charset="0"/>
              <a:ea typeface="Calibri" panose="020F0502020204030204" pitchFamily="34" charset="0"/>
              <a:cs typeface="Courier"/>
            </a:endParaRPr>
          </a:p>
          <a:p>
            <a:r>
              <a:rPr lang="en-US" kern="0" dirty="0">
                <a:solidFill>
                  <a:schemeClr val="bg1"/>
                </a:solidFill>
                <a:effectLst/>
                <a:latin typeface="Amasis MT Pro" panose="02040504050005020304" pitchFamily="18" charset="0"/>
                <a:ea typeface="Calibri" panose="020F0502020204030204" pitchFamily="34" charset="0"/>
                <a:cs typeface="Courier"/>
              </a:rPr>
              <a:t>In this respect the contrast is made with </a:t>
            </a:r>
            <a:r>
              <a:rPr lang="en-US" kern="0" dirty="0" err="1">
                <a:solidFill>
                  <a:schemeClr val="bg1"/>
                </a:solidFill>
                <a:effectLst/>
                <a:latin typeface="Amasis MT Pro" panose="02040504050005020304" pitchFamily="18" charset="0"/>
                <a:ea typeface="Calibri" panose="020F0502020204030204" pitchFamily="34" charset="0"/>
                <a:cs typeface="Courier"/>
              </a:rPr>
              <a:t>Melchisedec's</a:t>
            </a:r>
            <a:r>
              <a:rPr lang="en-US" kern="0" dirty="0">
                <a:solidFill>
                  <a:schemeClr val="bg1"/>
                </a:solidFill>
                <a:effectLst/>
                <a:latin typeface="Amasis MT Pro" panose="02040504050005020304" pitchFamily="18" charset="0"/>
                <a:ea typeface="Calibri" panose="020F0502020204030204" pitchFamily="34" charset="0"/>
                <a:cs typeface="Courier"/>
              </a:rPr>
              <a:t> order, for concerning that man no record is made of his death, so he stands in the Word of God as an eternal priest.</a:t>
            </a:r>
            <a:endParaRPr lang="en-US"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endParaRPr>
          </a:p>
          <a:p>
            <a:endParaRPr lang="en-US" sz="4000" dirty="0">
              <a:solidFill>
                <a:schemeClr val="bg1"/>
              </a:solidFill>
              <a:latin typeface="Amasis MT Pro" panose="02040504050005020304" pitchFamily="18" charset="0"/>
            </a:endParaRPr>
          </a:p>
        </p:txBody>
      </p:sp>
      <p:sp>
        <p:nvSpPr>
          <p:cNvPr id="4" name="Slide Number Placeholder 3">
            <a:extLst>
              <a:ext uri="{FF2B5EF4-FFF2-40B4-BE49-F238E27FC236}">
                <a16:creationId xmlns:a16="http://schemas.microsoft.com/office/drawing/2014/main" id="{68CD61D9-A84A-2C5C-6610-B95819A3A9B0}"/>
              </a:ext>
            </a:extLst>
          </p:cNvPr>
          <p:cNvSpPr>
            <a:spLocks noGrp="1"/>
          </p:cNvSpPr>
          <p:nvPr>
            <p:ph type="sldNum" sz="quarter" idx="12"/>
          </p:nvPr>
        </p:nvSpPr>
        <p:spPr/>
        <p:txBody>
          <a:bodyPr/>
          <a:lstStyle/>
          <a:p>
            <a:fld id="{FAA42558-2219-4E68-B547-1362B2189540}" type="slidenum">
              <a:rPr lang="en-US" smtClean="0"/>
              <a:t>23</a:t>
            </a:fld>
            <a:endParaRPr lang="en-US"/>
          </a:p>
        </p:txBody>
      </p:sp>
    </p:spTree>
    <p:extLst>
      <p:ext uri="{BB962C8B-B14F-4D97-AF65-F5344CB8AC3E}">
        <p14:creationId xmlns:p14="http://schemas.microsoft.com/office/powerpoint/2010/main" val="1632746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E6646-A97D-6ECF-9B6D-BD01072938F3}"/>
              </a:ext>
            </a:extLst>
          </p:cNvPr>
          <p:cNvSpPr>
            <a:spLocks noGrp="1"/>
          </p:cNvSpPr>
          <p:nvPr>
            <p:ph type="title"/>
          </p:nvPr>
        </p:nvSpPr>
        <p:spPr>
          <a:xfrm>
            <a:off x="838200" y="365125"/>
            <a:ext cx="10515600" cy="540131"/>
          </a:xfrm>
        </p:spPr>
        <p:txBody>
          <a:bodyPr>
            <a:normAutofit fontScale="90000"/>
          </a:bodyPr>
          <a:lstStyle/>
          <a:p>
            <a:r>
              <a:rPr lang="en-US" kern="0" dirty="0">
                <a:solidFill>
                  <a:srgbClr val="00FFFF"/>
                </a:solidFill>
                <a:latin typeface="Amasis MT Pro" panose="02040504050005020304" pitchFamily="18" charset="0"/>
                <a:ea typeface="Calibri" panose="020F0502020204030204" pitchFamily="34" charset="0"/>
                <a:cs typeface="Courier"/>
              </a:rPr>
              <a:t>V3 - "made like unto the Son of God" </a:t>
            </a:r>
            <a:endParaRPr lang="en-US" dirty="0">
              <a:solidFill>
                <a:srgbClr val="00FFFF"/>
              </a:solidFill>
            </a:endParaRPr>
          </a:p>
        </p:txBody>
      </p:sp>
      <p:sp>
        <p:nvSpPr>
          <p:cNvPr id="3" name="Content Placeholder 2">
            <a:extLst>
              <a:ext uri="{FF2B5EF4-FFF2-40B4-BE49-F238E27FC236}">
                <a16:creationId xmlns:a16="http://schemas.microsoft.com/office/drawing/2014/main" id="{FE3BAEC5-62E1-7FAA-41DC-4519EEBDA479}"/>
              </a:ext>
            </a:extLst>
          </p:cNvPr>
          <p:cNvSpPr>
            <a:spLocks noGrp="1"/>
          </p:cNvSpPr>
          <p:nvPr>
            <p:ph idx="1"/>
          </p:nvPr>
        </p:nvSpPr>
        <p:spPr>
          <a:xfrm>
            <a:off x="838200" y="905256"/>
            <a:ext cx="10515600" cy="5952744"/>
          </a:xfrm>
        </p:spPr>
        <p:txBody>
          <a:bodyPr>
            <a:normAutofit lnSpcReduction="10000"/>
          </a:bodyPr>
          <a:lstStyle/>
          <a:p>
            <a:r>
              <a:rPr lang="en-US" kern="0" dirty="0">
                <a:solidFill>
                  <a:schemeClr val="bg1"/>
                </a:solidFill>
                <a:effectLst/>
                <a:latin typeface="Amasis MT Pro" panose="02040504050005020304" pitchFamily="18" charset="0"/>
                <a:ea typeface="Calibri" panose="020F0502020204030204" pitchFamily="34" charset="0"/>
                <a:cs typeface="Courier"/>
              </a:rPr>
              <a:t>- The Greek word for "made" means "to assimilate closely," "to resemble." </a:t>
            </a:r>
          </a:p>
          <a:p>
            <a:r>
              <a:rPr lang="en-US" kern="0" dirty="0">
                <a:solidFill>
                  <a:schemeClr val="bg1"/>
                </a:solidFill>
                <a:effectLst/>
                <a:latin typeface="Amasis MT Pro" panose="02040504050005020304" pitchFamily="18" charset="0"/>
                <a:ea typeface="Calibri" panose="020F0502020204030204" pitchFamily="34" charset="0"/>
                <a:cs typeface="Courier"/>
              </a:rPr>
              <a:t>The power of the Holy Spirit when it painted the portrait of </a:t>
            </a:r>
            <a:r>
              <a:rPr lang="en-US" kern="0" dirty="0" err="1">
                <a:solidFill>
                  <a:schemeClr val="bg1"/>
                </a:solidFill>
                <a:effectLst/>
                <a:latin typeface="Amasis MT Pro" panose="02040504050005020304" pitchFamily="18" charset="0"/>
                <a:ea typeface="Calibri" panose="020F0502020204030204" pitchFamily="34" charset="0"/>
                <a:cs typeface="Courier"/>
              </a:rPr>
              <a:t>Melchisedec</a:t>
            </a:r>
            <a:r>
              <a:rPr lang="en-US" kern="0" dirty="0">
                <a:solidFill>
                  <a:schemeClr val="bg1"/>
                </a:solidFill>
                <a:effectLst/>
                <a:latin typeface="Amasis MT Pro" panose="02040504050005020304" pitchFamily="18" charset="0"/>
                <a:ea typeface="Calibri" panose="020F0502020204030204" pitchFamily="34" charset="0"/>
                <a:cs typeface="Courier"/>
              </a:rPr>
              <a:t> in the record of Scripture, did so with the deliberate intent of reflecting forward to a greater priesthood than that which the Law of Moses offered. </a:t>
            </a:r>
          </a:p>
          <a:p>
            <a:r>
              <a:rPr lang="en-US" kern="0" dirty="0">
                <a:solidFill>
                  <a:schemeClr val="bg1"/>
                </a:solidFill>
                <a:effectLst/>
                <a:latin typeface="Amasis MT Pro" panose="02040504050005020304" pitchFamily="18" charset="0"/>
                <a:ea typeface="Calibri" panose="020F0502020204030204" pitchFamily="34" charset="0"/>
                <a:cs typeface="Courier"/>
              </a:rPr>
              <a:t>Jesus Christ was the fulfilment of this prophetic picture, for "after the similitude of </a:t>
            </a:r>
            <a:r>
              <a:rPr lang="en-US" kern="0" dirty="0" err="1">
                <a:solidFill>
                  <a:schemeClr val="bg1"/>
                </a:solidFill>
                <a:effectLst/>
                <a:latin typeface="Amasis MT Pro" panose="02040504050005020304" pitchFamily="18" charset="0"/>
                <a:ea typeface="Calibri" panose="020F0502020204030204" pitchFamily="34" charset="0"/>
                <a:cs typeface="Courier"/>
              </a:rPr>
              <a:t>Melchisedec</a:t>
            </a:r>
            <a:r>
              <a:rPr lang="en-US" kern="0" dirty="0">
                <a:solidFill>
                  <a:schemeClr val="bg1"/>
                </a:solidFill>
                <a:effectLst/>
                <a:latin typeface="Amasis MT Pro" panose="02040504050005020304" pitchFamily="18" charset="0"/>
                <a:ea typeface="Calibri" panose="020F0502020204030204" pitchFamily="34" charset="0"/>
                <a:cs typeface="Courier"/>
              </a:rPr>
              <a:t> there </a:t>
            </a:r>
            <a:r>
              <a:rPr lang="en-US" kern="0" dirty="0" err="1">
                <a:solidFill>
                  <a:schemeClr val="bg1"/>
                </a:solidFill>
                <a:effectLst/>
                <a:latin typeface="Amasis MT Pro" panose="02040504050005020304" pitchFamily="18" charset="0"/>
                <a:ea typeface="Calibri" panose="020F0502020204030204" pitchFamily="34" charset="0"/>
                <a:cs typeface="Courier"/>
              </a:rPr>
              <a:t>ariseth</a:t>
            </a:r>
            <a:r>
              <a:rPr lang="en-US" kern="0" dirty="0">
                <a:solidFill>
                  <a:schemeClr val="bg1"/>
                </a:solidFill>
                <a:effectLst/>
                <a:latin typeface="Amasis MT Pro" panose="02040504050005020304" pitchFamily="18" charset="0"/>
                <a:ea typeface="Calibri" panose="020F0502020204030204" pitchFamily="34" charset="0"/>
                <a:cs typeface="Courier"/>
              </a:rPr>
              <a:t> another priest" (v15). </a:t>
            </a:r>
          </a:p>
          <a:p>
            <a:r>
              <a:rPr lang="en-US" kern="0" dirty="0">
                <a:solidFill>
                  <a:schemeClr val="bg1"/>
                </a:solidFill>
                <a:effectLst/>
                <a:latin typeface="Amasis MT Pro" panose="02040504050005020304" pitchFamily="18" charset="0"/>
                <a:ea typeface="Calibri" panose="020F0502020204030204" pitchFamily="34" charset="0"/>
                <a:cs typeface="Courier"/>
              </a:rPr>
              <a:t>Here is another outstanding example of the way in which it can be said concerning God's Son, "by whom also he made the worlds" (1v2). </a:t>
            </a:r>
          </a:p>
          <a:p>
            <a:r>
              <a:rPr lang="en-US" kern="0" dirty="0">
                <a:solidFill>
                  <a:schemeClr val="bg1"/>
                </a:solidFill>
                <a:effectLst/>
                <a:latin typeface="Amasis MT Pro" panose="02040504050005020304" pitchFamily="18" charset="0"/>
                <a:ea typeface="Calibri" panose="020F0502020204030204" pitchFamily="34" charset="0"/>
                <a:cs typeface="Courier"/>
              </a:rPr>
              <a:t>The ages were definitely supervised, all leading up to the manifestation of the Son of God at the fulness of time (I Pet.1v20, Gal.4v4).</a:t>
            </a:r>
            <a:endParaRPr lang="en-US"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2E6760F-4779-F877-9BC5-89C3077A9F02}"/>
              </a:ext>
            </a:extLst>
          </p:cNvPr>
          <p:cNvSpPr>
            <a:spLocks noGrp="1"/>
          </p:cNvSpPr>
          <p:nvPr>
            <p:ph type="sldNum" sz="quarter" idx="12"/>
          </p:nvPr>
        </p:nvSpPr>
        <p:spPr/>
        <p:txBody>
          <a:bodyPr/>
          <a:lstStyle/>
          <a:p>
            <a:fld id="{FAA42558-2219-4E68-B547-1362B2189540}" type="slidenum">
              <a:rPr lang="en-US" smtClean="0"/>
              <a:t>24</a:t>
            </a:fld>
            <a:endParaRPr lang="en-US"/>
          </a:p>
        </p:txBody>
      </p:sp>
    </p:spTree>
    <p:extLst>
      <p:ext uri="{BB962C8B-B14F-4D97-AF65-F5344CB8AC3E}">
        <p14:creationId xmlns:p14="http://schemas.microsoft.com/office/powerpoint/2010/main" val="3732535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E05FA-6CC0-69B6-D140-7930B2E8FA78}"/>
              </a:ext>
            </a:extLst>
          </p:cNvPr>
          <p:cNvSpPr>
            <a:spLocks noGrp="1"/>
          </p:cNvSpPr>
          <p:nvPr>
            <p:ph type="title"/>
          </p:nvPr>
        </p:nvSpPr>
        <p:spPr/>
        <p:txBody>
          <a:bodyPr/>
          <a:lstStyle/>
          <a:p>
            <a:r>
              <a:rPr lang="en-US" kern="0" dirty="0">
                <a:solidFill>
                  <a:schemeClr val="bg1"/>
                </a:solidFill>
                <a:effectLst/>
                <a:latin typeface="Amasis MT Pro" panose="02040504050005020304" pitchFamily="18" charset="0"/>
                <a:ea typeface="Calibri" panose="020F0502020204030204" pitchFamily="34" charset="0"/>
                <a:cs typeface="Courier"/>
              </a:rPr>
              <a:t>V4 - "tenth of the spoils" </a:t>
            </a:r>
            <a:endParaRPr lang="en-US" dirty="0"/>
          </a:p>
        </p:txBody>
      </p:sp>
      <p:sp>
        <p:nvSpPr>
          <p:cNvPr id="3" name="Content Placeholder 2">
            <a:extLst>
              <a:ext uri="{FF2B5EF4-FFF2-40B4-BE49-F238E27FC236}">
                <a16:creationId xmlns:a16="http://schemas.microsoft.com/office/drawing/2014/main" id="{12F435EB-7C30-39FB-C082-A23FEC3BC786}"/>
              </a:ext>
            </a:extLst>
          </p:cNvPr>
          <p:cNvSpPr>
            <a:spLocks noGrp="1"/>
          </p:cNvSpPr>
          <p:nvPr>
            <p:ph idx="1"/>
          </p:nvPr>
        </p:nvSpPr>
        <p:spPr/>
        <p:txBody>
          <a:bodyPr>
            <a:normAutofit/>
          </a:bodyPr>
          <a:lstStyle/>
          <a:p>
            <a:r>
              <a:rPr lang="en-US" kern="0" dirty="0">
                <a:solidFill>
                  <a:schemeClr val="bg1"/>
                </a:solidFill>
                <a:effectLst/>
                <a:latin typeface="Amasis MT Pro" panose="02040504050005020304" pitchFamily="18" charset="0"/>
                <a:ea typeface="Calibri" panose="020F0502020204030204" pitchFamily="34" charset="0"/>
                <a:cs typeface="Courier"/>
              </a:rPr>
              <a:t>Gk. "</a:t>
            </a:r>
            <a:r>
              <a:rPr lang="en-US" kern="0" dirty="0" err="1">
                <a:solidFill>
                  <a:schemeClr val="bg1"/>
                </a:solidFill>
                <a:effectLst/>
                <a:latin typeface="Amasis MT Pro" panose="02040504050005020304" pitchFamily="18" charset="0"/>
                <a:ea typeface="Calibri" panose="020F0502020204030204" pitchFamily="34" charset="0"/>
                <a:cs typeface="Courier"/>
              </a:rPr>
              <a:t>akrothinion</a:t>
            </a:r>
            <a:r>
              <a:rPr lang="en-US" kern="0" dirty="0">
                <a:solidFill>
                  <a:schemeClr val="bg1"/>
                </a:solidFill>
                <a:effectLst/>
                <a:latin typeface="Amasis MT Pro" panose="02040504050005020304" pitchFamily="18" charset="0"/>
                <a:ea typeface="Calibri" panose="020F0502020204030204" pitchFamily="34" charset="0"/>
                <a:cs typeface="Courier"/>
              </a:rPr>
              <a:t>," the only occurrence of this Greek word, literally "chief spoils," or </a:t>
            </a:r>
            <a:r>
              <a:rPr lang="en-US" b="1" kern="0" dirty="0">
                <a:solidFill>
                  <a:srgbClr val="FFFF00"/>
                </a:solidFill>
                <a:effectLst/>
                <a:latin typeface="Amasis MT Pro" panose="02040504050005020304" pitchFamily="18" charset="0"/>
                <a:ea typeface="Calibri" panose="020F0502020204030204" pitchFamily="34" charset="0"/>
                <a:cs typeface="Courier"/>
              </a:rPr>
              <a:t>"top of the heap," </a:t>
            </a:r>
            <a:r>
              <a:rPr lang="en-US" kern="0" dirty="0">
                <a:solidFill>
                  <a:schemeClr val="bg1"/>
                </a:solidFill>
                <a:effectLst/>
                <a:latin typeface="Amasis MT Pro" panose="02040504050005020304" pitchFamily="18" charset="0"/>
                <a:ea typeface="Calibri" panose="020F0502020204030204" pitchFamily="34" charset="0"/>
                <a:cs typeface="Courier"/>
              </a:rPr>
              <a:t>understood by Vine as </a:t>
            </a:r>
            <a:r>
              <a:rPr lang="en-US" b="1" kern="0" dirty="0">
                <a:solidFill>
                  <a:srgbClr val="FFFF00"/>
                </a:solidFill>
                <a:effectLst/>
                <a:latin typeface="Amasis MT Pro" panose="02040504050005020304" pitchFamily="18" charset="0"/>
                <a:ea typeface="Calibri" panose="020F0502020204030204" pitchFamily="34" charset="0"/>
                <a:cs typeface="Courier"/>
              </a:rPr>
              <a:t>"pick of the spoil." </a:t>
            </a:r>
          </a:p>
          <a:p>
            <a:endParaRPr lang="en-US" b="1" kern="0" dirty="0">
              <a:solidFill>
                <a:srgbClr val="FFFF00"/>
              </a:solidFill>
              <a:effectLst/>
              <a:latin typeface="Amasis MT Pro" panose="02040504050005020304" pitchFamily="18" charset="0"/>
              <a:ea typeface="Calibri" panose="020F0502020204030204" pitchFamily="34" charset="0"/>
              <a:cs typeface="Courier"/>
            </a:endParaRPr>
          </a:p>
          <a:p>
            <a:r>
              <a:rPr lang="en-US" kern="0" dirty="0">
                <a:solidFill>
                  <a:schemeClr val="bg1"/>
                </a:solidFill>
                <a:effectLst/>
                <a:latin typeface="Amasis MT Pro" panose="02040504050005020304" pitchFamily="18" charset="0"/>
                <a:ea typeface="Calibri" panose="020F0502020204030204" pitchFamily="34" charset="0"/>
                <a:cs typeface="Courier"/>
              </a:rPr>
              <a:t>The payment of tithes was obviously calculated to impress the giver of the superiority of the receiver, for the tithe, or tenth part is looked upon in Scriptural terminology as representative of the whole, hence the giving of it was acknowledgement that </a:t>
            </a:r>
            <a:r>
              <a:rPr lang="en-US" b="1" kern="0" dirty="0">
                <a:solidFill>
                  <a:srgbClr val="FFFF00"/>
                </a:solidFill>
                <a:effectLst/>
                <a:latin typeface="Amasis MT Pro" panose="02040504050005020304" pitchFamily="18" charset="0"/>
                <a:ea typeface="Calibri" panose="020F0502020204030204" pitchFamily="34" charset="0"/>
                <a:cs typeface="Courier"/>
              </a:rPr>
              <a:t>he who received the tenth, virtually was the owner of all </a:t>
            </a:r>
            <a:r>
              <a:rPr lang="en-US" kern="0" dirty="0">
                <a:solidFill>
                  <a:schemeClr val="bg1"/>
                </a:solidFill>
                <a:effectLst/>
                <a:latin typeface="Amasis MT Pro" panose="02040504050005020304" pitchFamily="18" charset="0"/>
                <a:ea typeface="Calibri" panose="020F0502020204030204" pitchFamily="34" charset="0"/>
                <a:cs typeface="Courier"/>
              </a:rPr>
              <a:t>(Psa.24v1).</a:t>
            </a:r>
            <a:endParaRPr lang="en-US"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endParaRPr>
          </a:p>
          <a:p>
            <a:endParaRPr lang="en-US" sz="4000" dirty="0">
              <a:solidFill>
                <a:schemeClr val="bg1"/>
              </a:solidFill>
              <a:latin typeface="Amasis MT Pro" panose="02040504050005020304" pitchFamily="18" charset="0"/>
            </a:endParaRPr>
          </a:p>
        </p:txBody>
      </p:sp>
      <p:sp>
        <p:nvSpPr>
          <p:cNvPr id="4" name="Slide Number Placeholder 3">
            <a:extLst>
              <a:ext uri="{FF2B5EF4-FFF2-40B4-BE49-F238E27FC236}">
                <a16:creationId xmlns:a16="http://schemas.microsoft.com/office/drawing/2014/main" id="{CEA19898-8787-3C17-188C-3804106EE7EE}"/>
              </a:ext>
            </a:extLst>
          </p:cNvPr>
          <p:cNvSpPr>
            <a:spLocks noGrp="1"/>
          </p:cNvSpPr>
          <p:nvPr>
            <p:ph type="sldNum" sz="quarter" idx="12"/>
          </p:nvPr>
        </p:nvSpPr>
        <p:spPr/>
        <p:txBody>
          <a:bodyPr/>
          <a:lstStyle/>
          <a:p>
            <a:fld id="{FAA42558-2219-4E68-B547-1362B2189540}" type="slidenum">
              <a:rPr lang="en-US" smtClean="0"/>
              <a:t>25</a:t>
            </a:fld>
            <a:endParaRPr lang="en-US"/>
          </a:p>
        </p:txBody>
      </p:sp>
    </p:spTree>
    <p:extLst>
      <p:ext uri="{BB962C8B-B14F-4D97-AF65-F5344CB8AC3E}">
        <p14:creationId xmlns:p14="http://schemas.microsoft.com/office/powerpoint/2010/main" val="156283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110E5-38A7-1A79-90F7-4B20793510E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09F8519-182E-5781-93BE-479372B17E11}"/>
              </a:ext>
            </a:extLst>
          </p:cNvPr>
          <p:cNvSpPr>
            <a:spLocks noGrp="1"/>
          </p:cNvSpPr>
          <p:nvPr>
            <p:ph idx="1"/>
          </p:nvPr>
        </p:nvSpPr>
        <p:spPr>
          <a:xfrm>
            <a:off x="849212" y="652514"/>
            <a:ext cx="10515600" cy="5843016"/>
          </a:xfrm>
        </p:spPr>
        <p:txBody>
          <a:bodyPr>
            <a:noAutofit/>
          </a:bodyPr>
          <a:lstStyle/>
          <a:p>
            <a:pPr marL="0" marR="0" indent="0" algn="l" rtl="0">
              <a:buNone/>
            </a:pPr>
            <a:r>
              <a:rPr lang="en-US" sz="2400" b="1" i="0" strike="noStrike" baseline="0" dirty="0">
                <a:solidFill>
                  <a:srgbClr val="FFFF00"/>
                </a:solidFill>
                <a:effectLst>
                  <a:outerShdw blurRad="38100" dist="38100" dir="2700000" algn="tl">
                    <a:srgbClr val="000000">
                      <a:alpha val="43137"/>
                    </a:srgbClr>
                  </a:outerShdw>
                </a:effectLst>
                <a:latin typeface="Amasis MT Pro" panose="02040504050005020304" pitchFamily="18" charset="0"/>
              </a:rPr>
              <a:t>Heb_8:1  </a:t>
            </a:r>
            <a:r>
              <a:rPr lang="en-US" sz="2400" b="1" i="0"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Now of the things which we have spoken </a:t>
            </a:r>
            <a:r>
              <a:rPr lang="en-US" sz="2400" b="1" i="1"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this is</a:t>
            </a:r>
            <a:r>
              <a:rPr lang="en-US" sz="2400" b="1" i="0"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 the sum: We have such an high priest, who is set on the right hand of the throne of the Majesty in the heavens;</a:t>
            </a:r>
          </a:p>
          <a:p>
            <a:pPr marL="0" marR="0" indent="0" algn="l" rtl="0">
              <a:buNone/>
            </a:pPr>
            <a:endParaRPr lang="en-US" sz="2400" b="1" i="0"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endParaRPr>
          </a:p>
          <a:p>
            <a:pPr marL="0" marR="0" indent="0" algn="l" rtl="0">
              <a:buNone/>
            </a:pPr>
            <a:r>
              <a:rPr lang="en-US" sz="2400" b="1" i="0" u="none" strike="noStrike" baseline="0" dirty="0">
                <a:solidFill>
                  <a:srgbClr val="FFFF00"/>
                </a:solidFill>
                <a:latin typeface="Amasis MT Pro" panose="02040504050005020304" pitchFamily="18" charset="0"/>
              </a:rPr>
              <a:t>Heb 8:2  </a:t>
            </a:r>
            <a:r>
              <a:rPr lang="en-US" sz="2400" b="1" i="0" u="none" strike="noStrike" baseline="0" dirty="0">
                <a:solidFill>
                  <a:schemeClr val="bg1"/>
                </a:solidFill>
                <a:latin typeface="Amasis MT Pro" panose="02040504050005020304" pitchFamily="18" charset="0"/>
              </a:rPr>
              <a:t>A minister of the sanctuary, and of the true tabernacle, which the Lord pitched, and not man. </a:t>
            </a:r>
          </a:p>
          <a:p>
            <a:pPr marL="0" marR="0" indent="0" algn="l" rtl="0">
              <a:buNone/>
            </a:pPr>
            <a:endParaRPr lang="en-US" sz="2400" b="1" i="0"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endParaRPr>
          </a:p>
          <a:p>
            <a:pPr marL="0" marR="0" indent="0" algn="l" rtl="0">
              <a:buNone/>
            </a:pPr>
            <a:r>
              <a:rPr lang="en-US" sz="2400" b="1" i="0" strike="noStrike" baseline="0" dirty="0">
                <a:solidFill>
                  <a:srgbClr val="FFFF00"/>
                </a:solidFill>
                <a:effectLst>
                  <a:outerShdw blurRad="38100" dist="38100" dir="2700000" algn="tl">
                    <a:srgbClr val="000000">
                      <a:alpha val="43137"/>
                    </a:srgbClr>
                  </a:outerShdw>
                </a:effectLst>
                <a:latin typeface="Amasis MT Pro" panose="02040504050005020304" pitchFamily="18" charset="0"/>
              </a:rPr>
              <a:t>Heb_8:3  </a:t>
            </a:r>
            <a:r>
              <a:rPr lang="en-US" sz="2400" b="1" i="0"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For every high priest is ordained to offer gifts and sacrifices: wherefore </a:t>
            </a:r>
            <a:r>
              <a:rPr lang="en-US" sz="2400" b="1" i="1"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it is</a:t>
            </a:r>
            <a:r>
              <a:rPr lang="en-US" sz="2400" b="1" i="0"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 of necessity that this man have somewhat also to offer.</a:t>
            </a:r>
          </a:p>
          <a:p>
            <a:pPr marL="0" marR="0" indent="0" algn="l" rtl="0">
              <a:buNone/>
            </a:pPr>
            <a:endParaRPr lang="en-US" sz="2400" b="1" i="0"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endParaRPr>
          </a:p>
          <a:p>
            <a:pPr marL="0" marR="0" indent="0" algn="l" rtl="0">
              <a:buNone/>
            </a:pPr>
            <a:r>
              <a:rPr lang="en-US" sz="2400" b="1" i="0" strike="noStrike" baseline="0" dirty="0">
                <a:solidFill>
                  <a:srgbClr val="FFFF00"/>
                </a:solidFill>
                <a:effectLst>
                  <a:outerShdw blurRad="38100" dist="38100" dir="2700000" algn="tl">
                    <a:srgbClr val="000000">
                      <a:alpha val="43137"/>
                    </a:srgbClr>
                  </a:outerShdw>
                </a:effectLst>
                <a:latin typeface="Amasis MT Pro" panose="02040504050005020304" pitchFamily="18" charset="0"/>
              </a:rPr>
              <a:t>Heb_8:4  </a:t>
            </a:r>
            <a:r>
              <a:rPr lang="en-US" sz="2400" b="1" i="0"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For if he were on earth, he should not be a priest, seeing that there are priests that offer gifts according to the law:</a:t>
            </a:r>
          </a:p>
        </p:txBody>
      </p:sp>
      <p:sp>
        <p:nvSpPr>
          <p:cNvPr id="4" name="Slide Number Placeholder 3">
            <a:extLst>
              <a:ext uri="{FF2B5EF4-FFF2-40B4-BE49-F238E27FC236}">
                <a16:creationId xmlns:a16="http://schemas.microsoft.com/office/drawing/2014/main" id="{14518CBA-2793-9872-E474-514305D2421C}"/>
              </a:ext>
            </a:extLst>
          </p:cNvPr>
          <p:cNvSpPr>
            <a:spLocks noGrp="1"/>
          </p:cNvSpPr>
          <p:nvPr>
            <p:ph type="sldNum" sz="quarter" idx="12"/>
          </p:nvPr>
        </p:nvSpPr>
        <p:spPr/>
        <p:txBody>
          <a:bodyPr/>
          <a:lstStyle/>
          <a:p>
            <a:fld id="{FAA42558-2219-4E68-B547-1362B2189540}" type="slidenum">
              <a:rPr lang="en-US" smtClean="0"/>
              <a:t>26</a:t>
            </a:fld>
            <a:endParaRPr lang="en-US"/>
          </a:p>
        </p:txBody>
      </p:sp>
    </p:spTree>
    <p:extLst>
      <p:ext uri="{BB962C8B-B14F-4D97-AF65-F5344CB8AC3E}">
        <p14:creationId xmlns:p14="http://schemas.microsoft.com/office/powerpoint/2010/main" val="111322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0170C-A91D-CD42-93FE-5D26A03CF0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FB2A2A6-1549-B998-E83D-6AF19ACDB9B4}"/>
              </a:ext>
            </a:extLst>
          </p:cNvPr>
          <p:cNvSpPr>
            <a:spLocks noGrp="1"/>
          </p:cNvSpPr>
          <p:nvPr>
            <p:ph idx="1"/>
          </p:nvPr>
        </p:nvSpPr>
        <p:spPr>
          <a:xfrm>
            <a:off x="390144" y="233172"/>
            <a:ext cx="11631168" cy="6391656"/>
          </a:xfrm>
        </p:spPr>
        <p:txBody>
          <a:bodyPr>
            <a:normAutofit lnSpcReduction="10000"/>
          </a:bodyPr>
          <a:lstStyle/>
          <a:p>
            <a:pPr marL="0" indent="0" algn="l">
              <a:buNone/>
            </a:pPr>
            <a:r>
              <a:rPr lang="en-US" sz="2400" b="1"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Heb. 8v3. "For every high priest" </a:t>
            </a:r>
            <a:r>
              <a:rPr lang="en-US" sz="24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Messiah must completely fulfil the shadow institution of the Law, and to do this he must "of necessity" offer for himself as well as for the people (compare 5v3). </a:t>
            </a:r>
          </a:p>
          <a:p>
            <a:pPr marL="0" indent="0" algn="l">
              <a:buNone/>
            </a:pPr>
            <a:r>
              <a:rPr lang="en-US" sz="24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a:t>
            </a:r>
            <a:r>
              <a:rPr lang="en-US" sz="2400" b="1"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have somewhat also to offer" </a:t>
            </a:r>
            <a:r>
              <a:rPr lang="en-US" sz="24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An indefinite pronoun, "some or any person or object." </a:t>
            </a:r>
          </a:p>
          <a:p>
            <a:pPr marL="0" indent="0" algn="l">
              <a:buNone/>
            </a:pPr>
            <a:r>
              <a:rPr lang="en-US" sz="24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This is the first of three great questions which the Apostle will now answer</a:t>
            </a:r>
          </a:p>
          <a:p>
            <a:pPr marL="0" indent="0" algn="l">
              <a:buNone/>
            </a:pPr>
            <a:r>
              <a:rPr lang="en-US" sz="24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These questions naturally arise out of the fact of his "different" order of priesthood (7v11). </a:t>
            </a:r>
          </a:p>
          <a:p>
            <a:pPr marL="0" indent="0" algn="l">
              <a:buNone/>
            </a:pPr>
            <a:r>
              <a:rPr lang="en-US" sz="24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If his order is different, then three questions naturally arise :</a:t>
            </a:r>
          </a:p>
          <a:p>
            <a:pPr marL="0" indent="0" algn="l">
              <a:buNone/>
            </a:pPr>
            <a:r>
              <a:rPr lang="en-US" sz="24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a:t>
            </a:r>
            <a:r>
              <a:rPr lang="en-US" sz="2400" b="1" dirty="0">
                <a:solidFill>
                  <a:srgbClr val="00FFFF"/>
                </a:solidFill>
                <a:effectLst/>
                <a:latin typeface="Amasis MT Pro" panose="02040504050005020304" pitchFamily="18" charset="0"/>
                <a:ea typeface="Calibri" panose="020F0502020204030204" pitchFamily="34" charset="0"/>
                <a:cs typeface="Times New Roman" panose="02020603050405020304" pitchFamily="18" charset="0"/>
              </a:rPr>
              <a:t>1. What will he offer? </a:t>
            </a:r>
            <a:r>
              <a:rPr lang="en-US" sz="24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(the question asked here and fully answered in chapters 9 and 10). </a:t>
            </a:r>
          </a:p>
          <a:p>
            <a:pPr marL="0" indent="0" algn="l">
              <a:buNone/>
            </a:pPr>
            <a:r>
              <a:rPr lang="en-US" sz="2400" b="1" dirty="0">
                <a:solidFill>
                  <a:srgbClr val="00FFFF"/>
                </a:solidFill>
                <a:effectLst/>
                <a:latin typeface="Amasis MT Pro" panose="02040504050005020304" pitchFamily="18" charset="0"/>
                <a:ea typeface="Calibri" panose="020F0502020204030204" pitchFamily="34" charset="0"/>
                <a:cs typeface="Times New Roman" panose="02020603050405020304" pitchFamily="18" charset="0"/>
              </a:rPr>
              <a:t>2. Where will he officiate?</a:t>
            </a:r>
            <a:r>
              <a:rPr lang="en-US" sz="24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(Paul already indicates the place of administration: Heaven itself). </a:t>
            </a:r>
          </a:p>
          <a:p>
            <a:pPr marL="0" indent="0" algn="l">
              <a:buNone/>
            </a:pPr>
            <a:r>
              <a:rPr lang="en-US" sz="2400" b="1" dirty="0">
                <a:solidFill>
                  <a:srgbClr val="FFC000"/>
                </a:solidFill>
                <a:effectLst/>
                <a:latin typeface="Amasis MT Pro" panose="02040504050005020304" pitchFamily="18" charset="0"/>
                <a:ea typeface="Calibri" panose="020F0502020204030204" pitchFamily="34" charset="0"/>
                <a:cs typeface="Times New Roman" panose="02020603050405020304" pitchFamily="18" charset="0"/>
              </a:rPr>
              <a:t>3. Why does he make this different sacrifice? </a:t>
            </a:r>
            <a:r>
              <a:rPr lang="en-US" sz="24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(Answered from v6-13, again 10v16-18). </a:t>
            </a:r>
          </a:p>
          <a:p>
            <a:pPr marL="0" indent="0" algn="l">
              <a:buNone/>
            </a:pPr>
            <a:r>
              <a:rPr lang="en-US" sz="24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The "somewhat also to offer," is in effect "his own blood" which he will offer for the sins of the world.</a:t>
            </a:r>
            <a:endParaRPr lang="en-US" dirty="0">
              <a:solidFill>
                <a:schemeClr val="bg1"/>
              </a:solidFill>
              <a:latin typeface="Amasis MT Pro" panose="02040504050005020304" pitchFamily="18" charset="0"/>
            </a:endParaRPr>
          </a:p>
        </p:txBody>
      </p:sp>
      <p:sp>
        <p:nvSpPr>
          <p:cNvPr id="4" name="Slide Number Placeholder 3">
            <a:extLst>
              <a:ext uri="{FF2B5EF4-FFF2-40B4-BE49-F238E27FC236}">
                <a16:creationId xmlns:a16="http://schemas.microsoft.com/office/drawing/2014/main" id="{FAB0CE1D-FDB1-108D-5C48-4AEE81DEAEE2}"/>
              </a:ext>
            </a:extLst>
          </p:cNvPr>
          <p:cNvSpPr>
            <a:spLocks noGrp="1"/>
          </p:cNvSpPr>
          <p:nvPr>
            <p:ph type="sldNum" sz="quarter" idx="12"/>
          </p:nvPr>
        </p:nvSpPr>
        <p:spPr/>
        <p:txBody>
          <a:bodyPr/>
          <a:lstStyle/>
          <a:p>
            <a:fld id="{FAA42558-2219-4E68-B547-1362B2189540}" type="slidenum">
              <a:rPr lang="en-US" smtClean="0"/>
              <a:t>27</a:t>
            </a:fld>
            <a:endParaRPr lang="en-US"/>
          </a:p>
        </p:txBody>
      </p:sp>
    </p:spTree>
    <p:extLst>
      <p:ext uri="{BB962C8B-B14F-4D97-AF65-F5344CB8AC3E}">
        <p14:creationId xmlns:p14="http://schemas.microsoft.com/office/powerpoint/2010/main" val="869656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6D568-1CD2-A579-8CD6-7EA6801F8DE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8D035E1-CB56-E400-463F-5F0EC64BB37F}"/>
              </a:ext>
            </a:extLst>
          </p:cNvPr>
          <p:cNvSpPr>
            <a:spLocks noGrp="1"/>
          </p:cNvSpPr>
          <p:nvPr>
            <p:ph idx="1"/>
          </p:nvPr>
        </p:nvSpPr>
        <p:spPr>
          <a:xfrm>
            <a:off x="499872" y="0"/>
            <a:ext cx="11301984" cy="6720839"/>
          </a:xfrm>
        </p:spPr>
        <p:txBody>
          <a:bodyPr>
            <a:normAutofit/>
          </a:bodyPr>
          <a:lstStyle/>
          <a:p>
            <a:r>
              <a:rPr lang="en-US" b="1" kern="0" dirty="0">
                <a:solidFill>
                  <a:srgbClr val="FFFF00"/>
                </a:solidFill>
                <a:effectLst/>
                <a:latin typeface="Amasis MT Pro" panose="02040504050005020304" pitchFamily="18" charset="0"/>
                <a:ea typeface="Calibri" panose="020F0502020204030204" pitchFamily="34" charset="0"/>
                <a:cs typeface="Courier"/>
              </a:rPr>
              <a:t>v4. </a:t>
            </a:r>
            <a:r>
              <a:rPr lang="en-US" kern="0" dirty="0">
                <a:solidFill>
                  <a:schemeClr val="bg1"/>
                </a:solidFill>
                <a:effectLst/>
                <a:latin typeface="Amasis MT Pro" panose="02040504050005020304" pitchFamily="18" charset="0"/>
                <a:ea typeface="Calibri" panose="020F0502020204030204" pitchFamily="34" charset="0"/>
                <a:cs typeface="Courier"/>
              </a:rPr>
              <a:t>"For if he were on earth, he should not be a priest" - The reasons for this are two-fold. </a:t>
            </a:r>
          </a:p>
          <a:p>
            <a:endParaRPr lang="en-US" kern="0" dirty="0">
              <a:solidFill>
                <a:schemeClr val="bg1"/>
              </a:solidFill>
              <a:effectLst/>
              <a:latin typeface="Amasis MT Pro" panose="02040504050005020304" pitchFamily="18" charset="0"/>
              <a:ea typeface="Calibri" panose="020F0502020204030204" pitchFamily="34" charset="0"/>
              <a:cs typeface="Courier"/>
            </a:endParaRPr>
          </a:p>
          <a:p>
            <a:r>
              <a:rPr lang="en-US" kern="0" dirty="0">
                <a:solidFill>
                  <a:schemeClr val="bg1"/>
                </a:solidFill>
                <a:effectLst/>
                <a:latin typeface="Amasis MT Pro" panose="02040504050005020304" pitchFamily="18" charset="0"/>
                <a:ea typeface="Calibri" panose="020F0502020204030204" pitchFamily="34" charset="0"/>
                <a:cs typeface="Courier"/>
              </a:rPr>
              <a:t>Dealing first with the second of these reasons, we note the Apostle says that the earthly sanctuary had a divine order of priesthood according to the Law of which Christ was not a member. </a:t>
            </a:r>
          </a:p>
          <a:p>
            <a:r>
              <a:rPr lang="en-US" kern="0" dirty="0">
                <a:solidFill>
                  <a:schemeClr val="bg1"/>
                </a:solidFill>
                <a:effectLst/>
                <a:latin typeface="Amasis MT Pro" panose="02040504050005020304" pitchFamily="18" charset="0"/>
                <a:ea typeface="Calibri" panose="020F0502020204030204" pitchFamily="34" charset="0"/>
                <a:cs typeface="Courier"/>
              </a:rPr>
              <a:t>This to all the Hebrews would be palpably obvious. </a:t>
            </a:r>
          </a:p>
          <a:p>
            <a:endParaRPr lang="en-US" kern="0" dirty="0">
              <a:solidFill>
                <a:schemeClr val="bg1"/>
              </a:solidFill>
              <a:effectLst/>
              <a:latin typeface="Amasis MT Pro" panose="02040504050005020304" pitchFamily="18" charset="0"/>
              <a:ea typeface="Calibri" panose="020F0502020204030204" pitchFamily="34" charset="0"/>
              <a:cs typeface="Courier"/>
            </a:endParaRPr>
          </a:p>
          <a:p>
            <a:r>
              <a:rPr lang="en-US" kern="0" dirty="0">
                <a:solidFill>
                  <a:schemeClr val="bg1"/>
                </a:solidFill>
                <a:effectLst/>
                <a:latin typeface="Amasis MT Pro" panose="02040504050005020304" pitchFamily="18" charset="0"/>
                <a:ea typeface="Calibri" panose="020F0502020204030204" pitchFamily="34" charset="0"/>
                <a:cs typeface="Courier"/>
              </a:rPr>
              <a:t>However, the first reason is by far the most important consideration. </a:t>
            </a:r>
          </a:p>
          <a:p>
            <a:endParaRPr lang="en-US" kern="0" dirty="0">
              <a:solidFill>
                <a:schemeClr val="bg1"/>
              </a:solidFill>
              <a:effectLst/>
              <a:latin typeface="Amasis MT Pro" panose="02040504050005020304" pitchFamily="18" charset="0"/>
              <a:ea typeface="Calibri" panose="020F0502020204030204" pitchFamily="34" charset="0"/>
              <a:cs typeface="Courier"/>
            </a:endParaRPr>
          </a:p>
          <a:p>
            <a:r>
              <a:rPr lang="en-US" kern="0" dirty="0">
                <a:solidFill>
                  <a:schemeClr val="bg1"/>
                </a:solidFill>
                <a:effectLst/>
                <a:latin typeface="Amasis MT Pro" panose="02040504050005020304" pitchFamily="18" charset="0"/>
                <a:ea typeface="Calibri" panose="020F0502020204030204" pitchFamily="34" charset="0"/>
                <a:cs typeface="Courier"/>
              </a:rPr>
              <a:t>Christ's ministry can be conducted nowhere else, but in Heaven (v1). </a:t>
            </a:r>
          </a:p>
          <a:p>
            <a:endParaRPr lang="en-US" kern="0" dirty="0">
              <a:solidFill>
                <a:schemeClr val="bg1"/>
              </a:solidFill>
              <a:effectLst/>
              <a:latin typeface="Amasis MT Pro" panose="02040504050005020304" pitchFamily="18" charset="0"/>
              <a:ea typeface="Calibri" panose="020F0502020204030204" pitchFamily="34" charset="0"/>
              <a:cs typeface="Courier"/>
            </a:endParaRPr>
          </a:p>
          <a:p>
            <a:r>
              <a:rPr lang="en-US" kern="0" dirty="0">
                <a:solidFill>
                  <a:schemeClr val="bg1"/>
                </a:solidFill>
                <a:effectLst/>
                <a:latin typeface="Amasis MT Pro" panose="02040504050005020304" pitchFamily="18" charset="0"/>
                <a:ea typeface="Calibri" panose="020F0502020204030204" pitchFamily="34" charset="0"/>
                <a:cs typeface="Courier"/>
              </a:rPr>
              <a:t>His priesthood being "different," the difference lay in its eternal aspect as contrasted to the temporal (7v23-24). </a:t>
            </a:r>
          </a:p>
          <a:p>
            <a:pPr marL="0" indent="0">
              <a:buNone/>
            </a:pPr>
            <a:endParaRPr lang="en-US" sz="4400" dirty="0">
              <a:solidFill>
                <a:schemeClr val="bg1"/>
              </a:solidFill>
              <a:latin typeface="Amasis MT Pro" panose="02040504050005020304" pitchFamily="18" charset="0"/>
            </a:endParaRPr>
          </a:p>
        </p:txBody>
      </p:sp>
      <p:sp>
        <p:nvSpPr>
          <p:cNvPr id="4" name="Slide Number Placeholder 3">
            <a:extLst>
              <a:ext uri="{FF2B5EF4-FFF2-40B4-BE49-F238E27FC236}">
                <a16:creationId xmlns:a16="http://schemas.microsoft.com/office/drawing/2014/main" id="{D478A815-74B3-3370-F44A-BC097838F828}"/>
              </a:ext>
            </a:extLst>
          </p:cNvPr>
          <p:cNvSpPr>
            <a:spLocks noGrp="1"/>
          </p:cNvSpPr>
          <p:nvPr>
            <p:ph type="sldNum" sz="quarter" idx="12"/>
          </p:nvPr>
        </p:nvSpPr>
        <p:spPr/>
        <p:txBody>
          <a:bodyPr/>
          <a:lstStyle/>
          <a:p>
            <a:fld id="{FAA42558-2219-4E68-B547-1362B2189540}" type="slidenum">
              <a:rPr lang="en-US" smtClean="0"/>
              <a:t>28</a:t>
            </a:fld>
            <a:endParaRPr lang="en-US"/>
          </a:p>
        </p:txBody>
      </p:sp>
    </p:spTree>
    <p:extLst>
      <p:ext uri="{BB962C8B-B14F-4D97-AF65-F5344CB8AC3E}">
        <p14:creationId xmlns:p14="http://schemas.microsoft.com/office/powerpoint/2010/main" val="280886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6D568-1CD2-A579-8CD6-7EA6801F8DE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8D035E1-CB56-E400-463F-5F0EC64BB37F}"/>
              </a:ext>
            </a:extLst>
          </p:cNvPr>
          <p:cNvSpPr>
            <a:spLocks noGrp="1"/>
          </p:cNvSpPr>
          <p:nvPr>
            <p:ph idx="1"/>
          </p:nvPr>
        </p:nvSpPr>
        <p:spPr>
          <a:xfrm>
            <a:off x="499872" y="365124"/>
            <a:ext cx="11301984" cy="6355715"/>
          </a:xfrm>
        </p:spPr>
        <p:txBody>
          <a:bodyPr>
            <a:normAutofit/>
          </a:bodyPr>
          <a:lstStyle/>
          <a:p>
            <a:r>
              <a:rPr lang="en-US" kern="0" dirty="0">
                <a:solidFill>
                  <a:schemeClr val="bg1"/>
                </a:solidFill>
                <a:effectLst/>
                <a:latin typeface="Amasis MT Pro" panose="02040504050005020304" pitchFamily="18" charset="0"/>
                <a:ea typeface="Calibri" panose="020F0502020204030204" pitchFamily="34" charset="0"/>
                <a:cs typeface="Courier"/>
              </a:rPr>
              <a:t>His priesthood began in Heaven. Of that fact the Apostle is insistent (4v14, 5v9-10, 6v20, 9v24, 10v20). </a:t>
            </a:r>
          </a:p>
          <a:p>
            <a:r>
              <a:rPr lang="en-US" kern="0" dirty="0">
                <a:solidFill>
                  <a:schemeClr val="bg1"/>
                </a:solidFill>
                <a:effectLst/>
                <a:latin typeface="Amasis MT Pro" panose="02040504050005020304" pitchFamily="18" charset="0"/>
                <a:ea typeface="Calibri" panose="020F0502020204030204" pitchFamily="34" charset="0"/>
                <a:cs typeface="Courier"/>
              </a:rPr>
              <a:t>His entry into Heaven itself was necessary to obtain eternal redemption (9v12). </a:t>
            </a:r>
          </a:p>
          <a:p>
            <a:r>
              <a:rPr lang="en-US" kern="0" dirty="0">
                <a:solidFill>
                  <a:schemeClr val="bg1"/>
                </a:solidFill>
                <a:effectLst/>
                <a:latin typeface="Amasis MT Pro" panose="02040504050005020304" pitchFamily="18" charset="0"/>
                <a:ea typeface="Calibri" panose="020F0502020204030204" pitchFamily="34" charset="0"/>
                <a:cs typeface="Courier"/>
              </a:rPr>
              <a:t>Even the shadow institution of the Law clearly outlined </a:t>
            </a:r>
            <a:r>
              <a:rPr lang="en-US" b="1" kern="0" dirty="0">
                <a:solidFill>
                  <a:schemeClr val="bg1"/>
                </a:solidFill>
                <a:effectLst/>
                <a:latin typeface="Amasis MT Pro" panose="02040504050005020304" pitchFamily="18" charset="0"/>
                <a:ea typeface="Calibri" panose="020F0502020204030204" pitchFamily="34" charset="0"/>
                <a:cs typeface="Courier"/>
              </a:rPr>
              <a:t>this principle</a:t>
            </a:r>
            <a:r>
              <a:rPr lang="en-US" kern="0" dirty="0">
                <a:solidFill>
                  <a:schemeClr val="bg1"/>
                </a:solidFill>
                <a:effectLst/>
                <a:latin typeface="Amasis MT Pro" panose="02040504050005020304" pitchFamily="18" charset="0"/>
                <a:ea typeface="Calibri" panose="020F0502020204030204" pitchFamily="34" charset="0"/>
                <a:cs typeface="Courier"/>
              </a:rPr>
              <a:t>, namely </a:t>
            </a:r>
            <a:r>
              <a:rPr lang="en-US" b="1" kern="0" dirty="0">
                <a:solidFill>
                  <a:srgbClr val="FFFF00"/>
                </a:solidFill>
                <a:effectLst/>
                <a:latin typeface="Amasis MT Pro" panose="02040504050005020304" pitchFamily="18" charset="0"/>
                <a:ea typeface="Calibri" panose="020F0502020204030204" pitchFamily="34" charset="0"/>
                <a:cs typeface="Courier"/>
              </a:rPr>
              <a:t>to bring sacrifice into the Divine presence as the basis of its acceptance</a:t>
            </a:r>
            <a:r>
              <a:rPr lang="en-US" kern="0" dirty="0">
                <a:solidFill>
                  <a:schemeClr val="bg1"/>
                </a:solidFill>
                <a:effectLst/>
                <a:latin typeface="Amasis MT Pro" panose="02040504050005020304" pitchFamily="18" charset="0"/>
                <a:ea typeface="Calibri" panose="020F0502020204030204" pitchFamily="34" charset="0"/>
                <a:cs typeface="Courier"/>
              </a:rPr>
              <a:t>. </a:t>
            </a:r>
          </a:p>
          <a:p>
            <a:r>
              <a:rPr lang="en-US" kern="0" dirty="0">
                <a:solidFill>
                  <a:schemeClr val="bg1"/>
                </a:solidFill>
                <a:effectLst/>
                <a:latin typeface="Amasis MT Pro" panose="02040504050005020304" pitchFamily="18" charset="0"/>
                <a:ea typeface="Calibri" panose="020F0502020204030204" pitchFamily="34" charset="0"/>
                <a:cs typeface="Courier"/>
              </a:rPr>
              <a:t>The </a:t>
            </a:r>
            <a:r>
              <a:rPr lang="en-US" b="1" kern="0" dirty="0">
                <a:solidFill>
                  <a:srgbClr val="FFFF00"/>
                </a:solidFill>
                <a:effectLst/>
                <a:latin typeface="Amasis MT Pro" panose="02040504050005020304" pitchFamily="18" charset="0"/>
                <a:ea typeface="Calibri" panose="020F0502020204030204" pitchFamily="34" charset="0"/>
                <a:cs typeface="Courier"/>
              </a:rPr>
              <a:t>killing of a sacrifice in itself never availed to remove sins</a:t>
            </a:r>
            <a:r>
              <a:rPr lang="en-US" kern="0" dirty="0">
                <a:solidFill>
                  <a:schemeClr val="bg1"/>
                </a:solidFill>
                <a:effectLst/>
                <a:latin typeface="Amasis MT Pro" panose="02040504050005020304" pitchFamily="18" charset="0"/>
                <a:ea typeface="Calibri" panose="020F0502020204030204" pitchFamily="34" charset="0"/>
                <a:cs typeface="Courier"/>
              </a:rPr>
              <a:t>. </a:t>
            </a:r>
          </a:p>
          <a:p>
            <a:r>
              <a:rPr lang="en-US" b="1" kern="0" dirty="0">
                <a:solidFill>
                  <a:srgbClr val="FFFF00"/>
                </a:solidFill>
                <a:effectLst/>
                <a:latin typeface="Amasis MT Pro" panose="02040504050005020304" pitchFamily="18" charset="0"/>
                <a:ea typeface="Calibri" panose="020F0502020204030204" pitchFamily="34" charset="0"/>
                <a:cs typeface="Courier"/>
              </a:rPr>
              <a:t>This necessitated the blood being carried to make contact with the altar to have any atoning value at all, (Lev.17v11). </a:t>
            </a:r>
          </a:p>
          <a:p>
            <a:r>
              <a:rPr lang="en-US" kern="0" dirty="0">
                <a:solidFill>
                  <a:schemeClr val="bg1"/>
                </a:solidFill>
                <a:effectLst/>
                <a:latin typeface="Amasis MT Pro" panose="02040504050005020304" pitchFamily="18" charset="0"/>
                <a:ea typeface="Calibri" panose="020F0502020204030204" pitchFamily="34" charset="0"/>
                <a:cs typeface="Courier"/>
              </a:rPr>
              <a:t>The individual </a:t>
            </a:r>
            <a:r>
              <a:rPr lang="en-US" kern="0" dirty="0" err="1">
                <a:solidFill>
                  <a:schemeClr val="bg1"/>
                </a:solidFill>
                <a:effectLst/>
                <a:latin typeface="Amasis MT Pro" panose="02040504050005020304" pitchFamily="18" charset="0"/>
                <a:ea typeface="Calibri" panose="020F0502020204030204" pitchFamily="34" charset="0"/>
                <a:cs typeface="Courier"/>
              </a:rPr>
              <a:t>offerer</a:t>
            </a:r>
            <a:r>
              <a:rPr lang="en-US" kern="0" dirty="0">
                <a:solidFill>
                  <a:schemeClr val="bg1"/>
                </a:solidFill>
                <a:effectLst/>
                <a:latin typeface="Amasis MT Pro" panose="02040504050005020304" pitchFamily="18" charset="0"/>
                <a:ea typeface="Calibri" panose="020F0502020204030204" pitchFamily="34" charset="0"/>
                <a:cs typeface="Courier"/>
              </a:rPr>
              <a:t> killed the animal, but could do no more than that. </a:t>
            </a:r>
          </a:p>
          <a:p>
            <a:r>
              <a:rPr lang="en-US" kern="0" dirty="0">
                <a:solidFill>
                  <a:schemeClr val="bg1"/>
                </a:solidFill>
                <a:effectLst/>
                <a:latin typeface="Amasis MT Pro" panose="02040504050005020304" pitchFamily="18" charset="0"/>
                <a:ea typeface="Calibri" panose="020F0502020204030204" pitchFamily="34" charset="0"/>
                <a:cs typeface="Courier"/>
              </a:rPr>
              <a:t>It was the priest alone who was ordained to bring the blood to the altar (Lev. 4v4-5). </a:t>
            </a:r>
          </a:p>
          <a:p>
            <a:pPr marL="0" indent="0">
              <a:buNone/>
            </a:pPr>
            <a:endParaRPr lang="en-US" sz="4400" dirty="0">
              <a:solidFill>
                <a:schemeClr val="bg1"/>
              </a:solidFill>
              <a:latin typeface="Amasis MT Pro" panose="02040504050005020304" pitchFamily="18" charset="0"/>
            </a:endParaRPr>
          </a:p>
        </p:txBody>
      </p:sp>
      <p:sp>
        <p:nvSpPr>
          <p:cNvPr id="4" name="Slide Number Placeholder 3">
            <a:extLst>
              <a:ext uri="{FF2B5EF4-FFF2-40B4-BE49-F238E27FC236}">
                <a16:creationId xmlns:a16="http://schemas.microsoft.com/office/drawing/2014/main" id="{645B95EC-7CE7-14D9-4026-3A0B31774A76}"/>
              </a:ext>
            </a:extLst>
          </p:cNvPr>
          <p:cNvSpPr>
            <a:spLocks noGrp="1"/>
          </p:cNvSpPr>
          <p:nvPr>
            <p:ph type="sldNum" sz="quarter" idx="12"/>
          </p:nvPr>
        </p:nvSpPr>
        <p:spPr/>
        <p:txBody>
          <a:bodyPr/>
          <a:lstStyle/>
          <a:p>
            <a:fld id="{FAA42558-2219-4E68-B547-1362B2189540}" type="slidenum">
              <a:rPr lang="en-US" smtClean="0"/>
              <a:t>29</a:t>
            </a:fld>
            <a:endParaRPr lang="en-US"/>
          </a:p>
        </p:txBody>
      </p:sp>
    </p:spTree>
    <p:extLst>
      <p:ext uri="{BB962C8B-B14F-4D97-AF65-F5344CB8AC3E}">
        <p14:creationId xmlns:p14="http://schemas.microsoft.com/office/powerpoint/2010/main" val="2403583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6D568-1CD2-A579-8CD6-7EA6801F8DE5}"/>
              </a:ext>
            </a:extLst>
          </p:cNvPr>
          <p:cNvSpPr>
            <a:spLocks noGrp="1"/>
          </p:cNvSpPr>
          <p:nvPr>
            <p:ph type="title"/>
          </p:nvPr>
        </p:nvSpPr>
        <p:spPr/>
        <p:txBody>
          <a:bodyPr/>
          <a:lstStyle/>
          <a:p>
            <a:r>
              <a:rPr lang="en-US" sz="4400" kern="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cs typeface="Courier"/>
              </a:rPr>
              <a:t>On the Day of Atonement…</a:t>
            </a:r>
            <a:endParaRPr lang="en-US" dirty="0"/>
          </a:p>
        </p:txBody>
      </p:sp>
      <p:sp>
        <p:nvSpPr>
          <p:cNvPr id="3" name="Content Placeholder 2">
            <a:extLst>
              <a:ext uri="{FF2B5EF4-FFF2-40B4-BE49-F238E27FC236}">
                <a16:creationId xmlns:a16="http://schemas.microsoft.com/office/drawing/2014/main" id="{48D035E1-CB56-E400-463F-5F0EC64BB37F}"/>
              </a:ext>
            </a:extLst>
          </p:cNvPr>
          <p:cNvSpPr>
            <a:spLocks noGrp="1"/>
          </p:cNvSpPr>
          <p:nvPr>
            <p:ph idx="1"/>
          </p:nvPr>
        </p:nvSpPr>
        <p:spPr>
          <a:xfrm>
            <a:off x="700594" y="1690688"/>
            <a:ext cx="11301984" cy="4107948"/>
          </a:xfrm>
        </p:spPr>
        <p:txBody>
          <a:bodyPr>
            <a:normAutofit/>
          </a:bodyPr>
          <a:lstStyle/>
          <a:p>
            <a:pPr marL="0" indent="0">
              <a:buNone/>
            </a:pPr>
            <a:r>
              <a:rPr lang="en-US" sz="3200" kern="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cs typeface="Courier"/>
              </a:rPr>
              <a:t>….expiation was not granted </a:t>
            </a:r>
            <a:r>
              <a:rPr lang="en-US" sz="3200" b="1" kern="0" dirty="0">
                <a:solidFill>
                  <a:srgbClr val="FFFF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cs typeface="Courier"/>
              </a:rPr>
              <a:t>until the blood was brought into the Most Holy</a:t>
            </a:r>
            <a:r>
              <a:rPr lang="en-US" sz="3200" kern="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cs typeface="Courier"/>
              </a:rPr>
              <a:t> (Lev. 16v17), all of which clearly </a:t>
            </a:r>
            <a:r>
              <a:rPr lang="en-US" sz="3200" b="1" kern="0" dirty="0">
                <a:solidFill>
                  <a:srgbClr val="00FFFF"/>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cs typeface="Courier"/>
              </a:rPr>
              <a:t>points to the truth</a:t>
            </a:r>
            <a:r>
              <a:rPr lang="en-US" sz="3200" kern="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cs typeface="Courier"/>
              </a:rPr>
              <a:t>, that </a:t>
            </a:r>
            <a:r>
              <a:rPr lang="en-US" sz="3200" b="1" kern="0" dirty="0">
                <a:solidFill>
                  <a:srgbClr val="FF00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cs typeface="Courier"/>
              </a:rPr>
              <a:t>until Christ as our High Priest had entered into the presence of God, he could not have represented us to the Father in the eternal sense as foreshadowed by the blood of the sacrifices under the Law of Moses</a:t>
            </a:r>
            <a:r>
              <a:rPr lang="en-US" sz="3200" kern="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cs typeface="Courier"/>
              </a:rPr>
              <a:t>. </a:t>
            </a:r>
          </a:p>
          <a:p>
            <a:pPr marL="0" indent="0">
              <a:buNone/>
            </a:pPr>
            <a:endParaRPr lang="en-US" sz="3200" kern="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cs typeface="Courier"/>
            </a:endParaRPr>
          </a:p>
        </p:txBody>
      </p:sp>
      <p:sp>
        <p:nvSpPr>
          <p:cNvPr id="4" name="Slide Number Placeholder 3">
            <a:extLst>
              <a:ext uri="{FF2B5EF4-FFF2-40B4-BE49-F238E27FC236}">
                <a16:creationId xmlns:a16="http://schemas.microsoft.com/office/drawing/2014/main" id="{CA404E67-D62F-010E-0156-44F3197953AA}"/>
              </a:ext>
            </a:extLst>
          </p:cNvPr>
          <p:cNvSpPr>
            <a:spLocks noGrp="1"/>
          </p:cNvSpPr>
          <p:nvPr>
            <p:ph type="sldNum" sz="quarter" idx="12"/>
          </p:nvPr>
        </p:nvSpPr>
        <p:spPr/>
        <p:txBody>
          <a:bodyPr/>
          <a:lstStyle/>
          <a:p>
            <a:fld id="{FAA42558-2219-4E68-B547-1362B2189540}" type="slidenum">
              <a:rPr lang="en-US" smtClean="0"/>
              <a:t>30</a:t>
            </a:fld>
            <a:endParaRPr lang="en-US"/>
          </a:p>
        </p:txBody>
      </p:sp>
    </p:spTree>
    <p:extLst>
      <p:ext uri="{BB962C8B-B14F-4D97-AF65-F5344CB8AC3E}">
        <p14:creationId xmlns:p14="http://schemas.microsoft.com/office/powerpoint/2010/main" val="3106445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05310-FE88-7A38-BEAD-D37A961D420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56BEFCD-D42E-4FC3-2A64-5B82A2C8E7AC}"/>
              </a:ext>
            </a:extLst>
          </p:cNvPr>
          <p:cNvSpPr>
            <a:spLocks noGrp="1"/>
          </p:cNvSpPr>
          <p:nvPr>
            <p:ph idx="1"/>
          </p:nvPr>
        </p:nvSpPr>
        <p:spPr>
          <a:xfrm>
            <a:off x="838200" y="1027906"/>
            <a:ext cx="10515600" cy="4351338"/>
          </a:xfrm>
        </p:spPr>
        <p:txBody>
          <a:bodyPr>
            <a:normAutofit/>
          </a:bodyPr>
          <a:lstStyle/>
          <a:p>
            <a:pPr marL="0" indent="0">
              <a:buNone/>
            </a:pPr>
            <a:r>
              <a:rPr lang="en-AU" sz="4800" dirty="0">
                <a:solidFill>
                  <a:schemeClr val="bg1"/>
                </a:solidFill>
                <a:latin typeface="Amasis MT Pro" panose="02040504050005020304" pitchFamily="18" charset="0"/>
              </a:rPr>
              <a:t>We as the “Sons of Zadok (righteousness)” in the Kingdom will continue to work out the principles of divine righteousness that are revealed in this amazing, eternal priesthood.</a:t>
            </a:r>
            <a:endParaRPr lang="en-US" sz="4800" dirty="0">
              <a:solidFill>
                <a:schemeClr val="bg1"/>
              </a:solidFill>
              <a:latin typeface="Amasis MT Pro" panose="02040504050005020304" pitchFamily="18" charset="0"/>
            </a:endParaRPr>
          </a:p>
        </p:txBody>
      </p:sp>
      <p:sp>
        <p:nvSpPr>
          <p:cNvPr id="4" name="Slide Number Placeholder 3">
            <a:extLst>
              <a:ext uri="{FF2B5EF4-FFF2-40B4-BE49-F238E27FC236}">
                <a16:creationId xmlns:a16="http://schemas.microsoft.com/office/drawing/2014/main" id="{2E122AB4-D1B4-ED13-0A5E-1F37A3792030}"/>
              </a:ext>
            </a:extLst>
          </p:cNvPr>
          <p:cNvSpPr>
            <a:spLocks noGrp="1"/>
          </p:cNvSpPr>
          <p:nvPr>
            <p:ph type="sldNum" sz="quarter" idx="12"/>
          </p:nvPr>
        </p:nvSpPr>
        <p:spPr/>
        <p:txBody>
          <a:bodyPr/>
          <a:lstStyle/>
          <a:p>
            <a:fld id="{FAA42558-2219-4E68-B547-1362B2189540}" type="slidenum">
              <a:rPr lang="en-US" smtClean="0"/>
              <a:t>31</a:t>
            </a:fld>
            <a:endParaRPr lang="en-US"/>
          </a:p>
        </p:txBody>
      </p:sp>
    </p:spTree>
    <p:extLst>
      <p:ext uri="{BB962C8B-B14F-4D97-AF65-F5344CB8AC3E}">
        <p14:creationId xmlns:p14="http://schemas.microsoft.com/office/powerpoint/2010/main" val="1854206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15750-100E-7402-26F8-1809B2EFF5DD}"/>
              </a:ext>
            </a:extLst>
          </p:cNvPr>
          <p:cNvSpPr>
            <a:spLocks noGrp="1"/>
          </p:cNvSpPr>
          <p:nvPr>
            <p:ph type="title"/>
          </p:nvPr>
        </p:nvSpPr>
        <p:spPr/>
        <p:txBody>
          <a:bodyPr/>
          <a:lstStyle/>
          <a:p>
            <a:pPr algn="ctr"/>
            <a:r>
              <a:rPr lang="en-AU" b="1" dirty="0">
                <a:solidFill>
                  <a:schemeClr val="bg1"/>
                </a:solidFill>
              </a:rPr>
              <a:t>Psalm 110</a:t>
            </a:r>
            <a:endParaRPr lang="en-US" b="1" dirty="0">
              <a:solidFill>
                <a:schemeClr val="bg1"/>
              </a:solidFill>
            </a:endParaRPr>
          </a:p>
        </p:txBody>
      </p:sp>
      <p:sp>
        <p:nvSpPr>
          <p:cNvPr id="3" name="Content Placeholder 2">
            <a:extLst>
              <a:ext uri="{FF2B5EF4-FFF2-40B4-BE49-F238E27FC236}">
                <a16:creationId xmlns:a16="http://schemas.microsoft.com/office/drawing/2014/main" id="{0CB46F95-DE4E-703A-E2F9-F9500B71059D}"/>
              </a:ext>
            </a:extLst>
          </p:cNvPr>
          <p:cNvSpPr>
            <a:spLocks noGrp="1"/>
          </p:cNvSpPr>
          <p:nvPr>
            <p:ph idx="1"/>
          </p:nvPr>
        </p:nvSpPr>
        <p:spPr>
          <a:xfrm>
            <a:off x="838200" y="1594624"/>
            <a:ext cx="11004395" cy="4898251"/>
          </a:xfrm>
        </p:spPr>
        <p:txBody>
          <a:bodyPr>
            <a:normAutofit fontScale="92500"/>
          </a:bodyPr>
          <a:lstStyle/>
          <a:p>
            <a:pPr marL="0" marR="0" indent="0" algn="l" rtl="0">
              <a:buNone/>
            </a:pPr>
            <a:r>
              <a:rPr lang="en-US" sz="2400" b="0" i="0" u="none" strike="noStrike" baseline="0" dirty="0" err="1">
                <a:solidFill>
                  <a:schemeClr val="bg1"/>
                </a:solidFill>
                <a:latin typeface="Verdana" panose="020B0604030504040204" pitchFamily="34" charset="0"/>
              </a:rPr>
              <a:t>Psa</a:t>
            </a:r>
            <a:r>
              <a:rPr lang="en-US" sz="2400" b="0" i="0" u="none" strike="noStrike" baseline="0" dirty="0">
                <a:solidFill>
                  <a:schemeClr val="bg1"/>
                </a:solidFill>
                <a:latin typeface="Verdana" panose="020B0604030504040204" pitchFamily="34" charset="0"/>
              </a:rPr>
              <a:t> 110:1  The LORD said unto my Lord, Sit thou at my right hand, until I make thine enemies thy footstool. </a:t>
            </a:r>
          </a:p>
          <a:p>
            <a:pPr marL="0" marR="0" indent="0" algn="l" rtl="0">
              <a:buNone/>
            </a:pPr>
            <a:r>
              <a:rPr lang="en-US" sz="2400" b="0" i="0" u="none" strike="noStrike" baseline="0" dirty="0">
                <a:solidFill>
                  <a:schemeClr val="bg1"/>
                </a:solidFill>
                <a:latin typeface="Verdana" panose="020B0604030504040204" pitchFamily="34" charset="0"/>
              </a:rPr>
              <a:t>2  The LORD shall send the rod of thy strength out of Zion: rule thou in the midst of thine enemies. </a:t>
            </a:r>
          </a:p>
          <a:p>
            <a:pPr marL="0" marR="0" indent="0" algn="l" rtl="0">
              <a:buNone/>
            </a:pPr>
            <a:r>
              <a:rPr lang="en-US" sz="2400" b="0" i="0" u="none" strike="noStrike" baseline="0" dirty="0">
                <a:solidFill>
                  <a:schemeClr val="bg1"/>
                </a:solidFill>
                <a:latin typeface="Verdana" panose="020B0604030504040204" pitchFamily="34" charset="0"/>
              </a:rPr>
              <a:t>3  Thy people </a:t>
            </a:r>
            <a:r>
              <a:rPr lang="en-US" sz="2400" b="0" i="1" u="none" strike="noStrike" baseline="0" dirty="0">
                <a:solidFill>
                  <a:schemeClr val="bg1"/>
                </a:solidFill>
                <a:latin typeface="Verdana" panose="020B0604030504040204" pitchFamily="34" charset="0"/>
              </a:rPr>
              <a:t>shall be</a:t>
            </a:r>
            <a:r>
              <a:rPr lang="en-US" sz="2400" b="0" i="0" u="none" strike="noStrike" baseline="0" dirty="0">
                <a:solidFill>
                  <a:schemeClr val="bg1"/>
                </a:solidFill>
                <a:latin typeface="Verdana" panose="020B0604030504040204" pitchFamily="34" charset="0"/>
              </a:rPr>
              <a:t> willing in the day of thy power, in the beauties of holiness from the womb of the morning: thou hast the dew of thy youth. </a:t>
            </a:r>
          </a:p>
          <a:p>
            <a:pPr marL="0" marR="0" indent="0" algn="l" rtl="0">
              <a:buNone/>
            </a:pPr>
            <a:r>
              <a:rPr lang="en-US" sz="2400" b="0" i="0" u="none" strike="noStrike" baseline="0" dirty="0">
                <a:solidFill>
                  <a:schemeClr val="bg1"/>
                </a:solidFill>
                <a:latin typeface="Verdana" panose="020B0604030504040204" pitchFamily="34" charset="0"/>
              </a:rPr>
              <a:t>4  The LORD hath sworn, and will not repent, Thou </a:t>
            </a:r>
            <a:r>
              <a:rPr lang="en-US" sz="2400" b="0" i="1" u="none" strike="noStrike" baseline="0" dirty="0">
                <a:solidFill>
                  <a:schemeClr val="bg1"/>
                </a:solidFill>
                <a:latin typeface="Verdana" panose="020B0604030504040204" pitchFamily="34" charset="0"/>
              </a:rPr>
              <a:t>art</a:t>
            </a:r>
            <a:r>
              <a:rPr lang="en-US" sz="2400" b="0" i="0" u="none" strike="noStrike" baseline="0" dirty="0">
                <a:solidFill>
                  <a:schemeClr val="bg1"/>
                </a:solidFill>
                <a:latin typeface="Verdana" panose="020B0604030504040204" pitchFamily="34" charset="0"/>
              </a:rPr>
              <a:t> a priest for ever after the order of Melchizedek. </a:t>
            </a:r>
          </a:p>
          <a:p>
            <a:pPr marL="0" marR="0" indent="0" algn="l" rtl="0">
              <a:buNone/>
            </a:pPr>
            <a:r>
              <a:rPr lang="en-US" sz="2400" b="0" i="0" u="none" strike="noStrike" baseline="0" dirty="0">
                <a:solidFill>
                  <a:schemeClr val="bg1"/>
                </a:solidFill>
                <a:latin typeface="Verdana" panose="020B0604030504040204" pitchFamily="34" charset="0"/>
              </a:rPr>
              <a:t>5  The Lord at thy right hand shall strike through kings in the day of his wrath. </a:t>
            </a:r>
          </a:p>
          <a:p>
            <a:pPr marL="0" marR="0" indent="0" algn="l" rtl="0">
              <a:buNone/>
            </a:pPr>
            <a:r>
              <a:rPr lang="en-US" sz="2400" b="0" i="0" u="none" strike="noStrike" baseline="0" dirty="0">
                <a:solidFill>
                  <a:schemeClr val="bg1"/>
                </a:solidFill>
                <a:latin typeface="Verdana" panose="020B0604030504040204" pitchFamily="34" charset="0"/>
              </a:rPr>
              <a:t>6  He shall judge among the heathen, he shall fill </a:t>
            </a:r>
            <a:r>
              <a:rPr lang="en-US" sz="2400" b="0" i="1" u="none" strike="noStrike" baseline="0" dirty="0">
                <a:solidFill>
                  <a:schemeClr val="bg1"/>
                </a:solidFill>
                <a:latin typeface="Verdana" panose="020B0604030504040204" pitchFamily="34" charset="0"/>
              </a:rPr>
              <a:t>the places</a:t>
            </a:r>
            <a:r>
              <a:rPr lang="en-US" sz="2400" b="0" i="0" u="none" strike="noStrike" baseline="0" dirty="0">
                <a:solidFill>
                  <a:schemeClr val="bg1"/>
                </a:solidFill>
                <a:latin typeface="Verdana" panose="020B0604030504040204" pitchFamily="34" charset="0"/>
              </a:rPr>
              <a:t> with the dead bodies; he shall wound the heads over many countries. </a:t>
            </a:r>
          </a:p>
          <a:p>
            <a:pPr marL="0" marR="0" indent="0" algn="l" rtl="0">
              <a:buNone/>
            </a:pPr>
            <a:r>
              <a:rPr lang="en-US" sz="2400" i="0" u="none" strike="noStrike" baseline="0" dirty="0">
                <a:solidFill>
                  <a:schemeClr val="bg1"/>
                </a:solidFill>
                <a:latin typeface="Verdana" panose="020B0604030504040204" pitchFamily="34" charset="0"/>
              </a:rPr>
              <a:t>7  </a:t>
            </a:r>
            <a:r>
              <a:rPr lang="en-US" sz="2400" b="0" i="0" u="none" strike="noStrike" baseline="0" dirty="0">
                <a:solidFill>
                  <a:schemeClr val="bg1"/>
                </a:solidFill>
                <a:latin typeface="Verdana" panose="020B0604030504040204" pitchFamily="34" charset="0"/>
              </a:rPr>
              <a:t>He shall drink of the brook in the way: therefore shall he lift up the head.</a:t>
            </a:r>
            <a:endParaRPr lang="en-US" sz="3600" dirty="0">
              <a:solidFill>
                <a:schemeClr val="bg1"/>
              </a:solidFill>
            </a:endParaRPr>
          </a:p>
        </p:txBody>
      </p:sp>
      <p:sp>
        <p:nvSpPr>
          <p:cNvPr id="4" name="Slide Number Placeholder 3">
            <a:extLst>
              <a:ext uri="{FF2B5EF4-FFF2-40B4-BE49-F238E27FC236}">
                <a16:creationId xmlns:a16="http://schemas.microsoft.com/office/drawing/2014/main" id="{8B1E42F0-CF17-313C-CD99-A2AB2167B1D4}"/>
              </a:ext>
            </a:extLst>
          </p:cNvPr>
          <p:cNvSpPr>
            <a:spLocks noGrp="1"/>
          </p:cNvSpPr>
          <p:nvPr>
            <p:ph type="sldNum" sz="quarter" idx="12"/>
          </p:nvPr>
        </p:nvSpPr>
        <p:spPr/>
        <p:txBody>
          <a:bodyPr/>
          <a:lstStyle/>
          <a:p>
            <a:fld id="{FAA42558-2219-4E68-B547-1362B2189540}" type="slidenum">
              <a:rPr lang="en-US" smtClean="0"/>
              <a:t>32</a:t>
            </a:fld>
            <a:endParaRPr lang="en-US"/>
          </a:p>
        </p:txBody>
      </p:sp>
    </p:spTree>
    <p:extLst>
      <p:ext uri="{BB962C8B-B14F-4D97-AF65-F5344CB8AC3E}">
        <p14:creationId xmlns:p14="http://schemas.microsoft.com/office/powerpoint/2010/main" val="2484734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FEE67-6D12-5B41-B142-95F9B665483A}"/>
              </a:ext>
            </a:extLst>
          </p:cNvPr>
          <p:cNvSpPr>
            <a:spLocks noGrp="1"/>
          </p:cNvSpPr>
          <p:nvPr>
            <p:ph type="title"/>
          </p:nvPr>
        </p:nvSpPr>
        <p:spPr>
          <a:xfrm>
            <a:off x="4858263" y="363267"/>
            <a:ext cx="2624328" cy="649859"/>
          </a:xfrm>
        </p:spPr>
        <p:txBody>
          <a:bodyPr>
            <a:normAutofit/>
          </a:bodyPr>
          <a:lstStyle/>
          <a:p>
            <a:pPr algn="ctr"/>
            <a:r>
              <a:rPr lang="en-US" sz="3200" b="1" dirty="0">
                <a:solidFill>
                  <a:schemeClr val="bg1"/>
                </a:solidFill>
                <a:latin typeface="Bookman Old Style" panose="02050604050505020204" pitchFamily="18" charset="0"/>
              </a:rPr>
              <a:t>Psalm 110</a:t>
            </a:r>
          </a:p>
        </p:txBody>
      </p:sp>
      <p:sp>
        <p:nvSpPr>
          <p:cNvPr id="3" name="Content Placeholder 2">
            <a:extLst>
              <a:ext uri="{FF2B5EF4-FFF2-40B4-BE49-F238E27FC236}">
                <a16:creationId xmlns:a16="http://schemas.microsoft.com/office/drawing/2014/main" id="{37BFBC14-4958-5E7C-1EF1-8DB9A8B7A944}"/>
              </a:ext>
            </a:extLst>
          </p:cNvPr>
          <p:cNvSpPr>
            <a:spLocks noGrp="1"/>
          </p:cNvSpPr>
          <p:nvPr>
            <p:ph idx="1"/>
          </p:nvPr>
        </p:nvSpPr>
        <p:spPr>
          <a:xfrm>
            <a:off x="381440" y="1013126"/>
            <a:ext cx="11577975" cy="5156677"/>
          </a:xfrm>
        </p:spPr>
        <p:txBody>
          <a:bodyPr>
            <a:noAutofit/>
          </a:bodyPr>
          <a:lstStyle/>
          <a:p>
            <a:r>
              <a:rPr lang="en-US" sz="2400" b="1" dirty="0">
                <a:solidFill>
                  <a:srgbClr val="FF0000"/>
                </a:solidFill>
                <a:latin typeface="Amasis MT Pro" panose="02040504050005020304" pitchFamily="18" charset="0"/>
              </a:rPr>
              <a:t>VS 1 - </a:t>
            </a:r>
            <a:r>
              <a:rPr lang="en-US" sz="2400" dirty="0">
                <a:solidFill>
                  <a:schemeClr val="bg1"/>
                </a:solidFill>
                <a:latin typeface="Amasis MT Pro" panose="02040504050005020304" pitchFamily="18" charset="0"/>
              </a:rPr>
              <a:t>Christ at Yahweh's right hand till his enemies of Jew and Gentile are crushed.</a:t>
            </a:r>
          </a:p>
          <a:p>
            <a:r>
              <a:rPr lang="en-US" sz="2400" b="1" dirty="0">
                <a:solidFill>
                  <a:srgbClr val="FF0000"/>
                </a:solidFill>
                <a:latin typeface="Amasis MT Pro" panose="02040504050005020304" pitchFamily="18" charset="0"/>
              </a:rPr>
              <a:t>VS 2 - </a:t>
            </a:r>
            <a:r>
              <a:rPr lang="en-US" sz="2400" b="1" dirty="0">
                <a:solidFill>
                  <a:srgbClr val="00FFFF"/>
                </a:solidFill>
                <a:latin typeface="Amasis MT Pro" panose="02040504050005020304" pitchFamily="18" charset="0"/>
              </a:rPr>
              <a:t>"Rod" </a:t>
            </a:r>
            <a:r>
              <a:rPr lang="en-US" sz="2400" dirty="0">
                <a:solidFill>
                  <a:schemeClr val="bg1"/>
                </a:solidFill>
                <a:latin typeface="Amasis MT Pro" panose="02040504050005020304" pitchFamily="18" charset="0"/>
              </a:rPr>
              <a:t>— the "Branch" extended from midst of Israel "thine enemies". Here is both royal </a:t>
            </a:r>
            <a:r>
              <a:rPr lang="en-US" sz="2400" dirty="0" err="1">
                <a:solidFill>
                  <a:schemeClr val="bg1"/>
                </a:solidFill>
                <a:latin typeface="Amasis MT Pro" panose="02040504050005020304" pitchFamily="18" charset="0"/>
              </a:rPr>
              <a:t>sceptre</a:t>
            </a:r>
            <a:r>
              <a:rPr lang="en-US" sz="2400" dirty="0">
                <a:solidFill>
                  <a:schemeClr val="bg1"/>
                </a:solidFill>
                <a:latin typeface="Amasis MT Pro" panose="02040504050005020304" pitchFamily="18" charset="0"/>
              </a:rPr>
              <a:t> and Aaron's rod that budded representing God's selection of king and priest.</a:t>
            </a:r>
          </a:p>
          <a:p>
            <a:r>
              <a:rPr lang="en-US" sz="2400" b="1" dirty="0">
                <a:solidFill>
                  <a:srgbClr val="FF0000"/>
                </a:solidFill>
                <a:latin typeface="Amasis MT Pro" panose="02040504050005020304" pitchFamily="18" charset="0"/>
              </a:rPr>
              <a:t>VS 3 - </a:t>
            </a:r>
            <a:r>
              <a:rPr lang="en-US" sz="2400" b="1" dirty="0">
                <a:solidFill>
                  <a:srgbClr val="FFC000"/>
                </a:solidFill>
                <a:latin typeface="Amasis MT Pro" panose="02040504050005020304" pitchFamily="18" charset="0"/>
              </a:rPr>
              <a:t>"Thy people" </a:t>
            </a:r>
            <a:r>
              <a:rPr lang="en-US" sz="2400" dirty="0">
                <a:solidFill>
                  <a:schemeClr val="bg1"/>
                </a:solidFill>
                <a:latin typeface="Amasis MT Pro" panose="02040504050005020304" pitchFamily="18" charset="0"/>
              </a:rPr>
              <a:t>— the saints shall be freewill offerings (Judges 5:2,9). Freewill offerings were to be unblemished but if anything was lacking it was still acceptable (Lev. 22:17-23). Though we are not perfect, our offerings are acceptable if freely made and unblemished.</a:t>
            </a:r>
          </a:p>
          <a:p>
            <a:r>
              <a:rPr lang="en-US" sz="2400" b="1" dirty="0">
                <a:solidFill>
                  <a:srgbClr val="FF6699"/>
                </a:solidFill>
                <a:latin typeface="Amasis MT Pro" panose="02040504050005020304" pitchFamily="18" charset="0"/>
              </a:rPr>
              <a:t>"Beauties of holiness" </a:t>
            </a:r>
            <a:r>
              <a:rPr lang="en-US" sz="2400" dirty="0">
                <a:solidFill>
                  <a:schemeClr val="bg1"/>
                </a:solidFill>
                <a:latin typeface="Amasis MT Pro" panose="02040504050005020304" pitchFamily="18" charset="0"/>
              </a:rPr>
              <a:t>— "in holy attire" (</a:t>
            </a:r>
            <a:r>
              <a:rPr lang="en-US" sz="2400" dirty="0" err="1">
                <a:solidFill>
                  <a:schemeClr val="bg1"/>
                </a:solidFill>
                <a:latin typeface="Amasis MT Pro" panose="02040504050005020304" pitchFamily="18" charset="0"/>
              </a:rPr>
              <a:t>Perowne</a:t>
            </a:r>
            <a:r>
              <a:rPr lang="en-US" sz="2400" dirty="0">
                <a:solidFill>
                  <a:schemeClr val="bg1"/>
                </a:solidFill>
                <a:latin typeface="Amasis MT Pro" panose="02040504050005020304" pitchFamily="18" charset="0"/>
              </a:rPr>
              <a:t>) as priests.</a:t>
            </a:r>
          </a:p>
          <a:p>
            <a:r>
              <a:rPr lang="en-US" sz="2400" b="1" dirty="0">
                <a:solidFill>
                  <a:srgbClr val="CC99FF"/>
                </a:solidFill>
                <a:latin typeface="Amasis MT Pro" panose="02040504050005020304" pitchFamily="18" charset="0"/>
              </a:rPr>
              <a:t>"Womb of the morning" </a:t>
            </a:r>
            <a:r>
              <a:rPr lang="en-US" sz="2400" dirty="0">
                <a:solidFill>
                  <a:schemeClr val="bg1"/>
                </a:solidFill>
                <a:latin typeface="Amasis MT Pro" panose="02040504050005020304" pitchFamily="18" charset="0"/>
              </a:rPr>
              <a:t>— </a:t>
            </a:r>
            <a:r>
              <a:rPr lang="en-US" sz="2400" dirty="0">
                <a:solidFill>
                  <a:srgbClr val="66FF66"/>
                </a:solidFill>
                <a:latin typeface="Amasis MT Pro" panose="02040504050005020304" pitchFamily="18" charset="0"/>
              </a:rPr>
              <a:t>saints at resurrection are Yahweh's </a:t>
            </a:r>
            <a:r>
              <a:rPr lang="en-US" sz="2400" dirty="0" err="1">
                <a:solidFill>
                  <a:srgbClr val="66FF66"/>
                </a:solidFill>
                <a:latin typeface="Amasis MT Pro" panose="02040504050005020304" pitchFamily="18" charset="0"/>
              </a:rPr>
              <a:t>firstboms</a:t>
            </a:r>
            <a:r>
              <a:rPr lang="en-US" sz="2400" dirty="0">
                <a:solidFill>
                  <a:srgbClr val="66FF66"/>
                </a:solidFill>
                <a:latin typeface="Amasis MT Pro" panose="02040504050005020304" pitchFamily="18" charset="0"/>
              </a:rPr>
              <a:t> set into the priesthood at the morning of Israel's new millennial day.</a:t>
            </a:r>
          </a:p>
          <a:p>
            <a:r>
              <a:rPr lang="en-US" sz="2400" b="1" dirty="0">
                <a:solidFill>
                  <a:srgbClr val="66FF66"/>
                </a:solidFill>
                <a:latin typeface="Amasis MT Pro" panose="02040504050005020304" pitchFamily="18" charset="0"/>
              </a:rPr>
              <a:t>"Dew" </a:t>
            </a:r>
            <a:r>
              <a:rPr lang="en-US" sz="2400" dirty="0">
                <a:solidFill>
                  <a:schemeClr val="bg1"/>
                </a:solidFill>
                <a:latin typeface="Amasis MT Pro" panose="02040504050005020304" pitchFamily="18" charset="0"/>
              </a:rPr>
              <a:t>— </a:t>
            </a:r>
            <a:r>
              <a:rPr lang="en-US" sz="2400" b="1" dirty="0">
                <a:solidFill>
                  <a:srgbClr val="FFFF00"/>
                </a:solidFill>
                <a:latin typeface="Amasis MT Pro" panose="02040504050005020304" pitchFamily="18" charset="0"/>
              </a:rPr>
              <a:t>a beautiful symbol of resurrection at the sun's rising</a:t>
            </a:r>
            <a:r>
              <a:rPr lang="en-US" sz="2400" dirty="0">
                <a:solidFill>
                  <a:schemeClr val="bg1"/>
                </a:solidFill>
                <a:latin typeface="Amasis MT Pro" panose="02040504050005020304" pitchFamily="18" charset="0"/>
              </a:rPr>
              <a:t> (Isa. 26:19) when the hidden manna (Rev. 2:17) is revealed.</a:t>
            </a:r>
          </a:p>
          <a:p>
            <a:r>
              <a:rPr lang="en-US" sz="2400" b="1" dirty="0">
                <a:solidFill>
                  <a:srgbClr val="FF0000"/>
                </a:solidFill>
                <a:latin typeface="Amasis MT Pro" panose="02040504050005020304" pitchFamily="18" charset="0"/>
              </a:rPr>
              <a:t>"Youth" </a:t>
            </a:r>
            <a:r>
              <a:rPr lang="en-US" sz="2400" dirty="0">
                <a:solidFill>
                  <a:schemeClr val="bg1"/>
                </a:solidFill>
                <a:latin typeface="Amasis MT Pro" panose="02040504050005020304" pitchFamily="18" charset="0"/>
              </a:rPr>
              <a:t>— lit. "</a:t>
            </a:r>
            <a:r>
              <a:rPr lang="en-US" sz="2400" b="1" dirty="0">
                <a:solidFill>
                  <a:srgbClr val="66FF66"/>
                </a:solidFill>
                <a:latin typeface="Amasis MT Pro" panose="02040504050005020304" pitchFamily="18" charset="0"/>
              </a:rPr>
              <a:t>young man</a:t>
            </a:r>
            <a:r>
              <a:rPr lang="en-US" sz="2400" dirty="0">
                <a:solidFill>
                  <a:schemeClr val="bg1"/>
                </a:solidFill>
                <a:latin typeface="Amasis MT Pro" panose="02040504050005020304" pitchFamily="18" charset="0"/>
              </a:rPr>
              <a:t>," being forever in full prime of life in immortality.</a:t>
            </a:r>
          </a:p>
        </p:txBody>
      </p:sp>
      <p:sp>
        <p:nvSpPr>
          <p:cNvPr id="4" name="Slide Number Placeholder 3">
            <a:extLst>
              <a:ext uri="{FF2B5EF4-FFF2-40B4-BE49-F238E27FC236}">
                <a16:creationId xmlns:a16="http://schemas.microsoft.com/office/drawing/2014/main" id="{5FCEBD12-85A7-384C-F6F7-73C3485A03CC}"/>
              </a:ext>
            </a:extLst>
          </p:cNvPr>
          <p:cNvSpPr>
            <a:spLocks noGrp="1"/>
          </p:cNvSpPr>
          <p:nvPr>
            <p:ph type="sldNum" sz="quarter" idx="12"/>
          </p:nvPr>
        </p:nvSpPr>
        <p:spPr/>
        <p:txBody>
          <a:bodyPr/>
          <a:lstStyle/>
          <a:p>
            <a:fld id="{FAA42558-2219-4E68-B547-1362B2189540}" type="slidenum">
              <a:rPr lang="en-US" smtClean="0"/>
              <a:t>33</a:t>
            </a:fld>
            <a:endParaRPr lang="en-US"/>
          </a:p>
        </p:txBody>
      </p:sp>
    </p:spTree>
    <p:extLst>
      <p:ext uri="{BB962C8B-B14F-4D97-AF65-F5344CB8AC3E}">
        <p14:creationId xmlns:p14="http://schemas.microsoft.com/office/powerpoint/2010/main" val="651376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FEE67-6D12-5B41-B142-95F9B665483A}"/>
              </a:ext>
            </a:extLst>
          </p:cNvPr>
          <p:cNvSpPr>
            <a:spLocks noGrp="1"/>
          </p:cNvSpPr>
          <p:nvPr>
            <p:ph type="title"/>
          </p:nvPr>
        </p:nvSpPr>
        <p:spPr>
          <a:xfrm>
            <a:off x="4783835" y="133123"/>
            <a:ext cx="2624328" cy="649859"/>
          </a:xfrm>
        </p:spPr>
        <p:txBody>
          <a:bodyPr>
            <a:normAutofit/>
          </a:bodyPr>
          <a:lstStyle/>
          <a:p>
            <a:pPr algn="ctr"/>
            <a:r>
              <a:rPr lang="en-US" sz="3200" b="1" dirty="0">
                <a:solidFill>
                  <a:schemeClr val="bg1"/>
                </a:solidFill>
                <a:latin typeface="Bookman Old Style" panose="02050604050505020204" pitchFamily="18" charset="0"/>
              </a:rPr>
              <a:t>Psalm 110</a:t>
            </a:r>
          </a:p>
        </p:txBody>
      </p:sp>
      <p:sp>
        <p:nvSpPr>
          <p:cNvPr id="3" name="Content Placeholder 2">
            <a:extLst>
              <a:ext uri="{FF2B5EF4-FFF2-40B4-BE49-F238E27FC236}">
                <a16:creationId xmlns:a16="http://schemas.microsoft.com/office/drawing/2014/main" id="{37BFBC14-4958-5E7C-1EF1-8DB9A8B7A944}"/>
              </a:ext>
            </a:extLst>
          </p:cNvPr>
          <p:cNvSpPr>
            <a:spLocks noGrp="1"/>
          </p:cNvSpPr>
          <p:nvPr>
            <p:ph idx="1"/>
          </p:nvPr>
        </p:nvSpPr>
        <p:spPr>
          <a:xfrm>
            <a:off x="307012" y="795528"/>
            <a:ext cx="11577975" cy="2919004"/>
          </a:xfrm>
        </p:spPr>
        <p:txBody>
          <a:bodyPr>
            <a:noAutofit/>
          </a:bodyPr>
          <a:lstStyle/>
          <a:p>
            <a:r>
              <a:rPr lang="en-US" sz="2400" b="1" dirty="0">
                <a:solidFill>
                  <a:srgbClr val="FF0000"/>
                </a:solidFill>
                <a:latin typeface="Amasis MT Pro" panose="02040504050005020304" pitchFamily="18" charset="0"/>
              </a:rPr>
              <a:t>VS 4 - </a:t>
            </a:r>
            <a:r>
              <a:rPr lang="en-US" sz="2400" b="1" dirty="0">
                <a:solidFill>
                  <a:srgbClr val="FFFF00"/>
                </a:solidFill>
                <a:latin typeface="Amasis MT Pro" panose="02040504050005020304" pitchFamily="18" charset="0"/>
              </a:rPr>
              <a:t>"Yahweh hath sworn" </a:t>
            </a:r>
            <a:r>
              <a:rPr lang="en-US" sz="2400" dirty="0">
                <a:solidFill>
                  <a:schemeClr val="bg1"/>
                </a:solidFill>
                <a:latin typeface="Amasis MT Pro" panose="02040504050005020304" pitchFamily="18" charset="0"/>
              </a:rPr>
              <a:t>— hence an unchangeable priesthood (Heb. 7:21).</a:t>
            </a:r>
          </a:p>
          <a:p>
            <a:pPr>
              <a:lnSpc>
                <a:spcPct val="150000"/>
              </a:lnSpc>
            </a:pPr>
            <a:r>
              <a:rPr lang="en-US" sz="2400" b="1" dirty="0">
                <a:solidFill>
                  <a:srgbClr val="FFFF00"/>
                </a:solidFill>
                <a:latin typeface="Amasis MT Pro" panose="02040504050005020304" pitchFamily="18" charset="0"/>
              </a:rPr>
              <a:t>"for ever" </a:t>
            </a:r>
            <a:r>
              <a:rPr lang="en-US" sz="2400" dirty="0">
                <a:solidFill>
                  <a:schemeClr val="bg1"/>
                </a:solidFill>
                <a:latin typeface="Amasis MT Pro" panose="02040504050005020304" pitchFamily="18" charset="0"/>
              </a:rPr>
              <a:t>— Heb. '</a:t>
            </a:r>
            <a:r>
              <a:rPr lang="en-US" sz="2400" dirty="0" err="1">
                <a:solidFill>
                  <a:schemeClr val="bg1"/>
                </a:solidFill>
                <a:latin typeface="Amasis MT Pro" panose="02040504050005020304" pitchFamily="18" charset="0"/>
              </a:rPr>
              <a:t>Olahm</a:t>
            </a:r>
            <a:r>
              <a:rPr lang="en-US" sz="2400" dirty="0">
                <a:solidFill>
                  <a:schemeClr val="bg1"/>
                </a:solidFill>
                <a:latin typeface="Amasis MT Pro" panose="02040504050005020304" pitchFamily="18" charset="0"/>
              </a:rPr>
              <a:t>' — "for the age". "For this man, because he </a:t>
            </a:r>
            <a:r>
              <a:rPr lang="en-US" sz="2400" dirty="0" err="1">
                <a:solidFill>
                  <a:schemeClr val="bg1"/>
                </a:solidFill>
                <a:latin typeface="Amasis MT Pro" panose="02040504050005020304" pitchFamily="18" charset="0"/>
              </a:rPr>
              <a:t>continueth</a:t>
            </a:r>
            <a:r>
              <a:rPr lang="en-US" sz="2400" dirty="0">
                <a:solidFill>
                  <a:schemeClr val="bg1"/>
                </a:solidFill>
                <a:latin typeface="Amasis MT Pro" panose="02040504050005020304" pitchFamily="18" charset="0"/>
              </a:rPr>
              <a:t> ever hath an unchangeable priesthood" (Heb. 7:24), i.e. not transferable, it will not pass to another. We can have full confidence in him.</a:t>
            </a:r>
          </a:p>
          <a:p>
            <a:pPr>
              <a:lnSpc>
                <a:spcPct val="150000"/>
              </a:lnSpc>
            </a:pPr>
            <a:r>
              <a:rPr lang="en-US" sz="2400" b="1" dirty="0">
                <a:solidFill>
                  <a:srgbClr val="FFFF00"/>
                </a:solidFill>
                <a:latin typeface="Amasis MT Pro" panose="02040504050005020304" pitchFamily="18" charset="0"/>
              </a:rPr>
              <a:t>"Melchizedek" </a:t>
            </a:r>
            <a:r>
              <a:rPr lang="en-US" sz="2400" dirty="0">
                <a:solidFill>
                  <a:schemeClr val="bg1"/>
                </a:solidFill>
                <a:latin typeface="Amasis MT Pro" panose="02040504050005020304" pitchFamily="18" charset="0"/>
              </a:rPr>
              <a:t>— i.e. </a:t>
            </a:r>
            <a:r>
              <a:rPr lang="en-US" sz="2400" b="1" u="sng" dirty="0" err="1">
                <a:solidFill>
                  <a:srgbClr val="00FFFF"/>
                </a:solidFill>
                <a:latin typeface="Amasis MT Pro" panose="02040504050005020304" pitchFamily="18" charset="0"/>
              </a:rPr>
              <a:t>Melchi</a:t>
            </a:r>
            <a:r>
              <a:rPr lang="en-US" sz="2400" dirty="0">
                <a:solidFill>
                  <a:schemeClr val="bg1"/>
                </a:solidFill>
                <a:latin typeface="Amasis MT Pro" panose="02040504050005020304" pitchFamily="18" charset="0"/>
              </a:rPr>
              <a:t> (</a:t>
            </a:r>
            <a:r>
              <a:rPr lang="en-US" sz="2400" b="1" dirty="0">
                <a:solidFill>
                  <a:schemeClr val="bg1"/>
                </a:solidFill>
                <a:latin typeface="Amasis MT Pro" panose="02040504050005020304" pitchFamily="18" charset="0"/>
              </a:rPr>
              <a:t>king</a:t>
            </a:r>
            <a:r>
              <a:rPr lang="en-US" sz="2400" dirty="0">
                <a:solidFill>
                  <a:schemeClr val="bg1"/>
                </a:solidFill>
                <a:latin typeface="Amasis MT Pro" panose="02040504050005020304" pitchFamily="18" charset="0"/>
              </a:rPr>
              <a:t>) </a:t>
            </a:r>
            <a:r>
              <a:rPr lang="en-US" sz="2400" b="1" u="sng" dirty="0">
                <a:solidFill>
                  <a:srgbClr val="FF0000"/>
                </a:solidFill>
                <a:latin typeface="Amasis MT Pro" panose="02040504050005020304" pitchFamily="18" charset="0"/>
              </a:rPr>
              <a:t>Zedek</a:t>
            </a:r>
            <a:r>
              <a:rPr lang="en-US" sz="2400" dirty="0">
                <a:solidFill>
                  <a:schemeClr val="bg1"/>
                </a:solidFill>
                <a:latin typeface="Amasis MT Pro" panose="02040504050005020304" pitchFamily="18" charset="0"/>
              </a:rPr>
              <a:t> or Zadok (</a:t>
            </a:r>
            <a:r>
              <a:rPr lang="en-US" sz="2400" b="1" dirty="0">
                <a:solidFill>
                  <a:schemeClr val="bg1"/>
                </a:solidFill>
                <a:latin typeface="Amasis MT Pro" panose="02040504050005020304" pitchFamily="18" charset="0"/>
              </a:rPr>
              <a:t>righteous</a:t>
            </a:r>
            <a:r>
              <a:rPr lang="en-US" sz="2400" dirty="0">
                <a:solidFill>
                  <a:schemeClr val="bg1"/>
                </a:solidFill>
                <a:latin typeface="Amasis MT Pro" panose="02040504050005020304" pitchFamily="18" charset="0"/>
              </a:rPr>
              <a:t>) (Heb. 7:2). An order of </a:t>
            </a:r>
            <a:r>
              <a:rPr lang="en-US" sz="2400" dirty="0" err="1">
                <a:solidFill>
                  <a:schemeClr val="bg1"/>
                </a:solidFill>
                <a:latin typeface="Amasis MT Pro" panose="02040504050005020304" pitchFamily="18" charset="0"/>
              </a:rPr>
              <a:t>firstboms</a:t>
            </a:r>
            <a:r>
              <a:rPr lang="en-US" sz="2400" dirty="0">
                <a:solidFill>
                  <a:schemeClr val="bg1"/>
                </a:solidFill>
                <a:latin typeface="Amasis MT Pro" panose="02040504050005020304" pitchFamily="18" charset="0"/>
              </a:rPr>
              <a:t> —"To the general assembly and ecclesia of the firstborns, which are written in heaven" (Heb. 12:23). This is in fulfilment of the prophecy through Noah of Shem (who is Melchizedek), "Blessed be Yahweh Elohim of Shem . . God shall enlarge (make room for) Japheth and he shall dwell in the tents of Shem". That is Shem (Jew) and Japheth (Gentile) were to be heirs of the promise and not Jew only (Gen. 9:26).</a:t>
            </a:r>
          </a:p>
        </p:txBody>
      </p:sp>
      <p:sp>
        <p:nvSpPr>
          <p:cNvPr id="4" name="Slide Number Placeholder 3">
            <a:extLst>
              <a:ext uri="{FF2B5EF4-FFF2-40B4-BE49-F238E27FC236}">
                <a16:creationId xmlns:a16="http://schemas.microsoft.com/office/drawing/2014/main" id="{735492CD-3400-80B7-A739-0E748A3F4FBF}"/>
              </a:ext>
            </a:extLst>
          </p:cNvPr>
          <p:cNvSpPr>
            <a:spLocks noGrp="1"/>
          </p:cNvSpPr>
          <p:nvPr>
            <p:ph type="sldNum" sz="quarter" idx="12"/>
          </p:nvPr>
        </p:nvSpPr>
        <p:spPr/>
        <p:txBody>
          <a:bodyPr/>
          <a:lstStyle/>
          <a:p>
            <a:fld id="{FAA42558-2219-4E68-B547-1362B2189540}" type="slidenum">
              <a:rPr lang="en-US" smtClean="0"/>
              <a:t>34</a:t>
            </a:fld>
            <a:endParaRPr lang="en-US"/>
          </a:p>
        </p:txBody>
      </p:sp>
    </p:spTree>
    <p:extLst>
      <p:ext uri="{BB962C8B-B14F-4D97-AF65-F5344CB8AC3E}">
        <p14:creationId xmlns:p14="http://schemas.microsoft.com/office/powerpoint/2010/main" val="4408118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BFBC14-4958-5E7C-1EF1-8DB9A8B7A944}"/>
              </a:ext>
            </a:extLst>
          </p:cNvPr>
          <p:cNvSpPr>
            <a:spLocks noGrp="1"/>
          </p:cNvSpPr>
          <p:nvPr>
            <p:ph idx="1"/>
          </p:nvPr>
        </p:nvSpPr>
        <p:spPr>
          <a:xfrm>
            <a:off x="390144" y="1626780"/>
            <a:ext cx="11411712" cy="4805917"/>
          </a:xfrm>
        </p:spPr>
        <p:txBody>
          <a:bodyPr>
            <a:noAutofit/>
          </a:bodyPr>
          <a:lstStyle/>
          <a:p>
            <a:r>
              <a:rPr lang="en-US" sz="2400" b="1" dirty="0">
                <a:solidFill>
                  <a:srgbClr val="FF0000"/>
                </a:solidFill>
                <a:latin typeface="Amasis MT Pro" panose="02040504050005020304" pitchFamily="18" charset="0"/>
              </a:rPr>
              <a:t>VS 5 </a:t>
            </a:r>
            <a:r>
              <a:rPr lang="en-US" sz="2400" dirty="0">
                <a:solidFill>
                  <a:schemeClr val="bg1"/>
                </a:solidFill>
                <a:latin typeface="Amasis MT Pro" panose="02040504050005020304" pitchFamily="18" charset="0"/>
              </a:rPr>
              <a:t>- </a:t>
            </a:r>
            <a:r>
              <a:rPr lang="en-US" sz="2400" b="1" dirty="0">
                <a:solidFill>
                  <a:srgbClr val="FFFF00"/>
                </a:solidFill>
                <a:latin typeface="Amasis MT Pro" panose="02040504050005020304" pitchFamily="18" charset="0"/>
              </a:rPr>
              <a:t>"The Lord" </a:t>
            </a:r>
            <a:r>
              <a:rPr lang="en-US" sz="2400" dirty="0">
                <a:solidFill>
                  <a:schemeClr val="bg1"/>
                </a:solidFill>
                <a:latin typeface="Amasis MT Pro" panose="02040504050005020304" pitchFamily="18" charset="0"/>
              </a:rPr>
              <a:t>— Yahweh (changed by Sopherim).</a:t>
            </a:r>
          </a:p>
          <a:p>
            <a:r>
              <a:rPr lang="en-US" sz="2400" b="1" dirty="0">
                <a:solidFill>
                  <a:schemeClr val="accent2"/>
                </a:solidFill>
                <a:latin typeface="Amasis MT Pro" panose="02040504050005020304" pitchFamily="18" charset="0"/>
              </a:rPr>
              <a:t>"at thy right hand"</a:t>
            </a:r>
            <a:r>
              <a:rPr lang="en-US" sz="2400" dirty="0">
                <a:solidFill>
                  <a:schemeClr val="bg1"/>
                </a:solidFill>
                <a:latin typeface="Amasis MT Pro" panose="02040504050005020304" pitchFamily="18" charset="0"/>
              </a:rPr>
              <a:t> — formerly Christ sat at Yahweh's right hand (v.1), but now Yahweh stands at his for support (cf. Psa. 109:31). "For our sakes he became poor" (2 Cor. 8:9). "Hath not God chosen the poor of this world, rich in faith and heirs of the kingdom which he hath promised to them that love him" (James 2:5).</a:t>
            </a:r>
          </a:p>
          <a:p>
            <a:r>
              <a:rPr lang="en-US" sz="2400" b="1" dirty="0">
                <a:solidFill>
                  <a:srgbClr val="CC99FF"/>
                </a:solidFill>
                <a:latin typeface="Amasis MT Pro" panose="02040504050005020304" pitchFamily="18" charset="0"/>
              </a:rPr>
              <a:t>"wrath" </a:t>
            </a:r>
            <a:r>
              <a:rPr lang="en-US" sz="2400" dirty="0">
                <a:solidFill>
                  <a:schemeClr val="bg1"/>
                </a:solidFill>
                <a:latin typeface="Amasis MT Pro" panose="02040504050005020304" pitchFamily="18" charset="0"/>
              </a:rPr>
              <a:t>— pent up anger.</a:t>
            </a:r>
          </a:p>
          <a:p>
            <a:r>
              <a:rPr lang="en-US" sz="2400" b="1" dirty="0">
                <a:solidFill>
                  <a:srgbClr val="FF0000"/>
                </a:solidFill>
                <a:latin typeface="Amasis MT Pro" panose="02040504050005020304" pitchFamily="18" charset="0"/>
              </a:rPr>
              <a:t>VS 6 </a:t>
            </a:r>
            <a:r>
              <a:rPr lang="en-US" sz="2400" dirty="0">
                <a:solidFill>
                  <a:schemeClr val="bg1"/>
                </a:solidFill>
                <a:latin typeface="Amasis MT Pro" panose="02040504050005020304" pitchFamily="18" charset="0"/>
              </a:rPr>
              <a:t>- </a:t>
            </a:r>
            <a:r>
              <a:rPr lang="en-US" sz="2400" b="1" dirty="0">
                <a:solidFill>
                  <a:schemeClr val="accent4">
                    <a:lumMod val="60000"/>
                    <a:lumOff val="40000"/>
                  </a:schemeClr>
                </a:solidFill>
                <a:latin typeface="Amasis MT Pro" panose="02040504050005020304" pitchFamily="18" charset="0"/>
              </a:rPr>
              <a:t>"heathen" </a:t>
            </a:r>
            <a:r>
              <a:rPr lang="en-US" sz="2400" dirty="0">
                <a:solidFill>
                  <a:schemeClr val="bg1"/>
                </a:solidFill>
                <a:latin typeface="Amasis MT Pro" panose="02040504050005020304" pitchFamily="18" charset="0"/>
              </a:rPr>
              <a:t>— nations.</a:t>
            </a:r>
          </a:p>
          <a:p>
            <a:r>
              <a:rPr lang="en-US" sz="2400" b="1" dirty="0">
                <a:solidFill>
                  <a:srgbClr val="00FFFF"/>
                </a:solidFill>
                <a:latin typeface="Amasis MT Pro" panose="02040504050005020304" pitchFamily="18" charset="0"/>
              </a:rPr>
              <a:t>"heads" </a:t>
            </a:r>
            <a:r>
              <a:rPr lang="en-US" sz="2400" dirty="0">
                <a:solidFill>
                  <a:schemeClr val="bg1"/>
                </a:solidFill>
                <a:latin typeface="Amasis MT Pro" panose="02040504050005020304" pitchFamily="18" charset="0"/>
              </a:rPr>
              <a:t>— Heb. sing. "Rosh" or Russia who leads the confederacy of nations, particularly the European nations, whose bodies shall fill the land.</a:t>
            </a:r>
          </a:p>
          <a:p>
            <a:pPr marL="0" indent="0">
              <a:buNone/>
            </a:pPr>
            <a:endParaRPr lang="en-US" sz="2400" dirty="0">
              <a:solidFill>
                <a:schemeClr val="bg1"/>
              </a:solidFill>
              <a:latin typeface="Amasis MT Pro" panose="02040504050005020304" pitchFamily="18" charset="0"/>
            </a:endParaRPr>
          </a:p>
        </p:txBody>
      </p:sp>
      <p:sp>
        <p:nvSpPr>
          <p:cNvPr id="5" name="Title 4">
            <a:extLst>
              <a:ext uri="{FF2B5EF4-FFF2-40B4-BE49-F238E27FC236}">
                <a16:creationId xmlns:a16="http://schemas.microsoft.com/office/drawing/2014/main" id="{6CF24788-309C-7D95-FCFB-4CD8F13918A6}"/>
              </a:ext>
            </a:extLst>
          </p:cNvPr>
          <p:cNvSpPr>
            <a:spLocks noGrp="1"/>
          </p:cNvSpPr>
          <p:nvPr>
            <p:ph type="title"/>
          </p:nvPr>
        </p:nvSpPr>
        <p:spPr/>
        <p:txBody>
          <a:bodyPr/>
          <a:lstStyle/>
          <a:p>
            <a:endParaRPr lang="en-US"/>
          </a:p>
        </p:txBody>
      </p:sp>
      <p:sp>
        <p:nvSpPr>
          <p:cNvPr id="6" name="Title 1">
            <a:extLst>
              <a:ext uri="{FF2B5EF4-FFF2-40B4-BE49-F238E27FC236}">
                <a16:creationId xmlns:a16="http://schemas.microsoft.com/office/drawing/2014/main" id="{8ABE7D46-3AF8-566B-7010-335C7F433D6F}"/>
              </a:ext>
            </a:extLst>
          </p:cNvPr>
          <p:cNvSpPr txBox="1">
            <a:spLocks/>
          </p:cNvSpPr>
          <p:nvPr/>
        </p:nvSpPr>
        <p:spPr>
          <a:xfrm>
            <a:off x="4650020" y="824499"/>
            <a:ext cx="2624328" cy="6498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a:solidFill>
                  <a:schemeClr val="bg1"/>
                </a:solidFill>
                <a:latin typeface="Bookman Old Style" panose="02050604050505020204" pitchFamily="18" charset="0"/>
              </a:rPr>
              <a:t>Psalm 110</a:t>
            </a:r>
            <a:endParaRPr lang="en-US" sz="3200" b="1" dirty="0">
              <a:solidFill>
                <a:schemeClr val="bg1"/>
              </a:solidFill>
              <a:latin typeface="Bookman Old Style" panose="02050604050505020204" pitchFamily="18" charset="0"/>
            </a:endParaRPr>
          </a:p>
        </p:txBody>
      </p:sp>
      <p:sp>
        <p:nvSpPr>
          <p:cNvPr id="7" name="Slide Number Placeholder 6">
            <a:extLst>
              <a:ext uri="{FF2B5EF4-FFF2-40B4-BE49-F238E27FC236}">
                <a16:creationId xmlns:a16="http://schemas.microsoft.com/office/drawing/2014/main" id="{DDF1E018-F59A-FA85-EEDE-D6396C5F5CC8}"/>
              </a:ext>
            </a:extLst>
          </p:cNvPr>
          <p:cNvSpPr>
            <a:spLocks noGrp="1"/>
          </p:cNvSpPr>
          <p:nvPr>
            <p:ph type="sldNum" sz="quarter" idx="12"/>
          </p:nvPr>
        </p:nvSpPr>
        <p:spPr/>
        <p:txBody>
          <a:bodyPr/>
          <a:lstStyle/>
          <a:p>
            <a:fld id="{FAA42558-2219-4E68-B547-1362B2189540}" type="slidenum">
              <a:rPr lang="en-US" smtClean="0"/>
              <a:t>35</a:t>
            </a:fld>
            <a:endParaRPr lang="en-US"/>
          </a:p>
        </p:txBody>
      </p:sp>
    </p:spTree>
    <p:extLst>
      <p:ext uri="{BB962C8B-B14F-4D97-AF65-F5344CB8AC3E}">
        <p14:creationId xmlns:p14="http://schemas.microsoft.com/office/powerpoint/2010/main" val="24122884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BFBC14-4958-5E7C-1EF1-8DB9A8B7A944}"/>
              </a:ext>
            </a:extLst>
          </p:cNvPr>
          <p:cNvSpPr>
            <a:spLocks noGrp="1"/>
          </p:cNvSpPr>
          <p:nvPr>
            <p:ph idx="1"/>
          </p:nvPr>
        </p:nvSpPr>
        <p:spPr>
          <a:xfrm>
            <a:off x="390144" y="1920209"/>
            <a:ext cx="11411712" cy="4351338"/>
          </a:xfrm>
        </p:spPr>
        <p:txBody>
          <a:bodyPr>
            <a:noAutofit/>
          </a:bodyPr>
          <a:lstStyle/>
          <a:p>
            <a:r>
              <a:rPr lang="en-US" sz="2400" b="1" dirty="0">
                <a:solidFill>
                  <a:srgbClr val="FF0000"/>
                </a:solidFill>
                <a:latin typeface="Amasis MT Pro" panose="02040504050005020304" pitchFamily="18" charset="0"/>
              </a:rPr>
              <a:t>VS 7 </a:t>
            </a:r>
            <a:r>
              <a:rPr lang="en-US" sz="2400" dirty="0">
                <a:solidFill>
                  <a:schemeClr val="bg1"/>
                </a:solidFill>
                <a:latin typeface="Amasis MT Pro" panose="02040504050005020304" pitchFamily="18" charset="0"/>
              </a:rPr>
              <a:t>- </a:t>
            </a:r>
            <a:r>
              <a:rPr lang="en-US" sz="2400" b="1" dirty="0">
                <a:solidFill>
                  <a:srgbClr val="66FF66"/>
                </a:solidFill>
                <a:latin typeface="Amasis MT Pro" panose="02040504050005020304" pitchFamily="18" charset="0"/>
              </a:rPr>
              <a:t>"Drink of the brook" </a:t>
            </a:r>
            <a:r>
              <a:rPr lang="en-US" sz="2400" dirty="0">
                <a:solidFill>
                  <a:schemeClr val="bg1"/>
                </a:solidFill>
                <a:latin typeface="Amasis MT Pro" panose="02040504050005020304" pitchFamily="18" charset="0"/>
              </a:rPr>
              <a:t>— Heb. "torrent". An echo of David's grief (1 Sam. 30:2-4; 9-10), typical of the grief and suffering of Christ.</a:t>
            </a:r>
          </a:p>
          <a:p>
            <a:r>
              <a:rPr lang="en-US" sz="2400" dirty="0">
                <a:solidFill>
                  <a:schemeClr val="bg1"/>
                </a:solidFill>
                <a:latin typeface="Amasis MT Pro" panose="02040504050005020304" pitchFamily="18" charset="0"/>
              </a:rPr>
              <a:t>"In his suffering for iniquity, I will chasten him with the rod of men, and with the stripes due to the children of men" (2 Sam. 7:14).</a:t>
            </a:r>
          </a:p>
          <a:p>
            <a:r>
              <a:rPr lang="en-US" sz="2400" b="1" dirty="0">
                <a:solidFill>
                  <a:srgbClr val="9999FF"/>
                </a:solidFill>
                <a:latin typeface="Amasis MT Pro" panose="02040504050005020304" pitchFamily="18" charset="0"/>
              </a:rPr>
              <a:t>"Lift up the head" </a:t>
            </a:r>
            <a:r>
              <a:rPr lang="en-US" sz="2400" dirty="0">
                <a:solidFill>
                  <a:schemeClr val="bg1"/>
                </a:solidFill>
                <a:latin typeface="Amasis MT Pro" panose="02040504050005020304" pitchFamily="18" charset="0"/>
              </a:rPr>
              <a:t>— for the joy set before him through the resurrection (Heb. 12:2-3; Luke 21:28).</a:t>
            </a:r>
          </a:p>
          <a:p>
            <a:r>
              <a:rPr lang="en-US" sz="2400" dirty="0">
                <a:solidFill>
                  <a:schemeClr val="bg1"/>
                </a:solidFill>
                <a:latin typeface="Amasis MT Pro" panose="02040504050005020304" pitchFamily="18" charset="0"/>
              </a:rPr>
              <a:t>We conclude with the Psalm of the Temple of the age to come, where Christ and the saints will minister before Yahweh.</a:t>
            </a:r>
          </a:p>
          <a:p>
            <a:endParaRPr lang="en-US" sz="2400" dirty="0">
              <a:solidFill>
                <a:schemeClr val="bg1"/>
              </a:solidFill>
              <a:latin typeface="Amasis MT Pro" panose="02040504050005020304" pitchFamily="18" charset="0"/>
            </a:endParaRPr>
          </a:p>
        </p:txBody>
      </p:sp>
      <p:sp>
        <p:nvSpPr>
          <p:cNvPr id="5" name="Title 4">
            <a:extLst>
              <a:ext uri="{FF2B5EF4-FFF2-40B4-BE49-F238E27FC236}">
                <a16:creationId xmlns:a16="http://schemas.microsoft.com/office/drawing/2014/main" id="{7E2C92AB-0B1D-0616-00D2-0DDD8C0D6F80}"/>
              </a:ext>
            </a:extLst>
          </p:cNvPr>
          <p:cNvSpPr>
            <a:spLocks noGrp="1"/>
          </p:cNvSpPr>
          <p:nvPr>
            <p:ph type="title"/>
          </p:nvPr>
        </p:nvSpPr>
        <p:spPr/>
        <p:txBody>
          <a:bodyPr/>
          <a:lstStyle/>
          <a:p>
            <a:endParaRPr lang="en-US"/>
          </a:p>
        </p:txBody>
      </p:sp>
      <p:sp>
        <p:nvSpPr>
          <p:cNvPr id="6" name="Title 1">
            <a:extLst>
              <a:ext uri="{FF2B5EF4-FFF2-40B4-BE49-F238E27FC236}">
                <a16:creationId xmlns:a16="http://schemas.microsoft.com/office/drawing/2014/main" id="{122BEA37-F947-EB4C-1C5A-1B298750AFCE}"/>
              </a:ext>
            </a:extLst>
          </p:cNvPr>
          <p:cNvSpPr txBox="1">
            <a:spLocks/>
          </p:cNvSpPr>
          <p:nvPr/>
        </p:nvSpPr>
        <p:spPr>
          <a:xfrm>
            <a:off x="4560810" y="830660"/>
            <a:ext cx="2624328" cy="6498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a:solidFill>
                  <a:schemeClr val="bg1"/>
                </a:solidFill>
                <a:latin typeface="Bookman Old Style" panose="02050604050505020204" pitchFamily="18" charset="0"/>
              </a:rPr>
              <a:t>Psalm 110</a:t>
            </a:r>
            <a:endParaRPr lang="en-US" sz="3200" b="1" dirty="0">
              <a:solidFill>
                <a:schemeClr val="bg1"/>
              </a:solidFill>
              <a:latin typeface="Bookman Old Style" panose="02050604050505020204" pitchFamily="18" charset="0"/>
            </a:endParaRPr>
          </a:p>
        </p:txBody>
      </p:sp>
      <p:sp>
        <p:nvSpPr>
          <p:cNvPr id="7" name="Slide Number Placeholder 6">
            <a:extLst>
              <a:ext uri="{FF2B5EF4-FFF2-40B4-BE49-F238E27FC236}">
                <a16:creationId xmlns:a16="http://schemas.microsoft.com/office/drawing/2014/main" id="{F950A305-AAD5-9D7C-AD24-D87F8D818D28}"/>
              </a:ext>
            </a:extLst>
          </p:cNvPr>
          <p:cNvSpPr>
            <a:spLocks noGrp="1"/>
          </p:cNvSpPr>
          <p:nvPr>
            <p:ph type="sldNum" sz="quarter" idx="12"/>
          </p:nvPr>
        </p:nvSpPr>
        <p:spPr/>
        <p:txBody>
          <a:bodyPr/>
          <a:lstStyle/>
          <a:p>
            <a:fld id="{FAA42558-2219-4E68-B547-1362B2189540}" type="slidenum">
              <a:rPr lang="en-US" smtClean="0"/>
              <a:t>36</a:t>
            </a:fld>
            <a:endParaRPr lang="en-US"/>
          </a:p>
        </p:txBody>
      </p:sp>
    </p:spTree>
    <p:extLst>
      <p:ext uri="{BB962C8B-B14F-4D97-AF65-F5344CB8AC3E}">
        <p14:creationId xmlns:p14="http://schemas.microsoft.com/office/powerpoint/2010/main" val="4587214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78E44-9BA7-1A03-97ED-E7EAEA9C8ED8}"/>
              </a:ext>
            </a:extLst>
          </p:cNvPr>
          <p:cNvSpPr>
            <a:spLocks noGrp="1"/>
          </p:cNvSpPr>
          <p:nvPr>
            <p:ph type="title"/>
          </p:nvPr>
        </p:nvSpPr>
        <p:spPr>
          <a:xfrm>
            <a:off x="5003292" y="737265"/>
            <a:ext cx="2185416" cy="649858"/>
          </a:xfrm>
          <a:solidFill>
            <a:schemeClr val="bg1"/>
          </a:solidFill>
        </p:spPr>
        <p:txBody>
          <a:bodyPr>
            <a:normAutofit fontScale="90000"/>
          </a:bodyPr>
          <a:lstStyle/>
          <a:p>
            <a:pPr algn="ctr"/>
            <a:r>
              <a:rPr lang="en-US" sz="3600" b="1" dirty="0">
                <a:solidFill>
                  <a:srgbClr val="FF0000"/>
                </a:solidFill>
                <a:effectLst>
                  <a:outerShdw blurRad="38100" dist="38100" dir="2700000" algn="tl">
                    <a:srgbClr val="000000">
                      <a:alpha val="43137"/>
                    </a:srgbClr>
                  </a:outerShdw>
                </a:effectLst>
              </a:rPr>
              <a:t>PSALM 122</a:t>
            </a:r>
          </a:p>
        </p:txBody>
      </p:sp>
      <p:sp>
        <p:nvSpPr>
          <p:cNvPr id="3" name="Content Placeholder 2">
            <a:extLst>
              <a:ext uri="{FF2B5EF4-FFF2-40B4-BE49-F238E27FC236}">
                <a16:creationId xmlns:a16="http://schemas.microsoft.com/office/drawing/2014/main" id="{FEE5E65E-D041-C729-62C2-8E6538B07F0E}"/>
              </a:ext>
            </a:extLst>
          </p:cNvPr>
          <p:cNvSpPr>
            <a:spLocks noGrp="1"/>
          </p:cNvSpPr>
          <p:nvPr>
            <p:ph idx="1"/>
          </p:nvPr>
        </p:nvSpPr>
        <p:spPr>
          <a:xfrm>
            <a:off x="692888" y="1584249"/>
            <a:ext cx="10660912" cy="4720858"/>
          </a:xfrm>
        </p:spPr>
        <p:txBody>
          <a:bodyPr>
            <a:normAutofit/>
          </a:bodyPr>
          <a:lstStyle/>
          <a:p>
            <a:pPr marL="0" indent="0">
              <a:buNone/>
            </a:pPr>
            <a:r>
              <a:rPr lang="en-US" dirty="0">
                <a:solidFill>
                  <a:schemeClr val="bg1"/>
                </a:solidFill>
              </a:rPr>
              <a:t>Vs 2 - "Gates" — give entrance to the courts.</a:t>
            </a:r>
          </a:p>
          <a:p>
            <a:pPr marL="0" indent="0">
              <a:buNone/>
            </a:pPr>
            <a:r>
              <a:rPr lang="en-US" dirty="0">
                <a:solidFill>
                  <a:schemeClr val="bg1"/>
                </a:solidFill>
              </a:rPr>
              <a:t>Vs 3 - "compact together" — i.e. united as one (Eph. 4:16).</a:t>
            </a:r>
          </a:p>
          <a:p>
            <a:pPr marL="0" indent="0">
              <a:buNone/>
            </a:pPr>
            <a:r>
              <a:rPr lang="en-US" dirty="0">
                <a:solidFill>
                  <a:schemeClr val="bg1"/>
                </a:solidFill>
              </a:rPr>
              <a:t>Vs 4 - "tribes" — Scion — Israel regrafted in (Rom. 11:23-24). "the testimony" — i.e. the ark of witness — Christ.</a:t>
            </a:r>
          </a:p>
          <a:p>
            <a:pPr marL="0" indent="0">
              <a:buNone/>
            </a:pPr>
            <a:r>
              <a:rPr lang="en-US" b="1" dirty="0">
                <a:solidFill>
                  <a:srgbClr val="FFFF00"/>
                </a:solidFill>
                <a:effectLst>
                  <a:outerShdw blurRad="38100" dist="38100" dir="2700000" algn="tl">
                    <a:srgbClr val="000000">
                      <a:alpha val="43137"/>
                    </a:srgbClr>
                  </a:outerShdw>
                </a:effectLst>
              </a:rPr>
              <a:t>Vs 5 - "set" — to sin down, to marry — as Christ now marries his bride.  - "Thrones of Judgment" — thrones of king-priests represented by the breastplate of judgment (Exod. 28:30).</a:t>
            </a:r>
          </a:p>
          <a:p>
            <a:pPr marL="0" indent="0">
              <a:buNone/>
            </a:pPr>
            <a:r>
              <a:rPr lang="en-US" dirty="0">
                <a:solidFill>
                  <a:schemeClr val="bg1"/>
                </a:solidFill>
              </a:rPr>
              <a:t>"The house of David" — who brought the ark to Zion and ministered as a king-priest.</a:t>
            </a:r>
          </a:p>
          <a:p>
            <a:pPr marL="0" indent="0">
              <a:buNone/>
            </a:pPr>
            <a:r>
              <a:rPr lang="en-US" dirty="0">
                <a:solidFill>
                  <a:schemeClr val="bg1"/>
                </a:solidFill>
              </a:rPr>
              <a:t>Vs 6  - "Jerusalem" — city of peace. "prosper" — Heb. shalom, peace.</a:t>
            </a:r>
          </a:p>
        </p:txBody>
      </p:sp>
      <p:sp>
        <p:nvSpPr>
          <p:cNvPr id="4" name="Slide Number Placeholder 3">
            <a:extLst>
              <a:ext uri="{FF2B5EF4-FFF2-40B4-BE49-F238E27FC236}">
                <a16:creationId xmlns:a16="http://schemas.microsoft.com/office/drawing/2014/main" id="{D0F33CA4-D0B6-671E-D2EE-0281F096F9A1}"/>
              </a:ext>
            </a:extLst>
          </p:cNvPr>
          <p:cNvSpPr>
            <a:spLocks noGrp="1"/>
          </p:cNvSpPr>
          <p:nvPr>
            <p:ph type="sldNum" sz="quarter" idx="12"/>
          </p:nvPr>
        </p:nvSpPr>
        <p:spPr/>
        <p:txBody>
          <a:bodyPr/>
          <a:lstStyle/>
          <a:p>
            <a:fld id="{FAA42558-2219-4E68-B547-1362B2189540}" type="slidenum">
              <a:rPr lang="en-US" smtClean="0"/>
              <a:t>37</a:t>
            </a:fld>
            <a:endParaRPr lang="en-US"/>
          </a:p>
        </p:txBody>
      </p:sp>
    </p:spTree>
    <p:extLst>
      <p:ext uri="{BB962C8B-B14F-4D97-AF65-F5344CB8AC3E}">
        <p14:creationId xmlns:p14="http://schemas.microsoft.com/office/powerpoint/2010/main" val="13915884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78E44-9BA7-1A03-97ED-E7EAEA9C8ED8}"/>
              </a:ext>
            </a:extLst>
          </p:cNvPr>
          <p:cNvSpPr>
            <a:spLocks noGrp="1"/>
          </p:cNvSpPr>
          <p:nvPr>
            <p:ph type="title"/>
          </p:nvPr>
        </p:nvSpPr>
        <p:spPr>
          <a:xfrm>
            <a:off x="5003292" y="662838"/>
            <a:ext cx="2185416" cy="649858"/>
          </a:xfrm>
          <a:solidFill>
            <a:schemeClr val="bg1"/>
          </a:solidFill>
        </p:spPr>
        <p:txBody>
          <a:bodyPr>
            <a:normAutofit fontScale="90000"/>
          </a:bodyPr>
          <a:lstStyle/>
          <a:p>
            <a:pPr algn="ctr"/>
            <a:r>
              <a:rPr lang="en-US" sz="3600" b="1" dirty="0">
                <a:solidFill>
                  <a:srgbClr val="FF0000"/>
                </a:solidFill>
                <a:effectLst>
                  <a:outerShdw blurRad="38100" dist="38100" dir="2700000" algn="tl">
                    <a:srgbClr val="000000">
                      <a:alpha val="43137"/>
                    </a:srgbClr>
                  </a:outerShdw>
                </a:effectLst>
              </a:rPr>
              <a:t>PSALM 122</a:t>
            </a:r>
          </a:p>
        </p:txBody>
      </p:sp>
      <p:sp>
        <p:nvSpPr>
          <p:cNvPr id="3" name="Content Placeholder 2">
            <a:extLst>
              <a:ext uri="{FF2B5EF4-FFF2-40B4-BE49-F238E27FC236}">
                <a16:creationId xmlns:a16="http://schemas.microsoft.com/office/drawing/2014/main" id="{FEE5E65E-D041-C729-62C2-8E6538B07F0E}"/>
              </a:ext>
            </a:extLst>
          </p:cNvPr>
          <p:cNvSpPr>
            <a:spLocks noGrp="1"/>
          </p:cNvSpPr>
          <p:nvPr>
            <p:ph idx="1"/>
          </p:nvPr>
        </p:nvSpPr>
        <p:spPr>
          <a:xfrm>
            <a:off x="875414" y="1633795"/>
            <a:ext cx="10618381" cy="4859079"/>
          </a:xfrm>
        </p:spPr>
        <p:txBody>
          <a:bodyPr>
            <a:normAutofit fontScale="92500"/>
          </a:bodyPr>
          <a:lstStyle/>
          <a:p>
            <a:pPr marL="0" indent="0">
              <a:buNone/>
            </a:pPr>
            <a:r>
              <a:rPr lang="en-US" dirty="0">
                <a:solidFill>
                  <a:schemeClr val="bg1"/>
                </a:solidFill>
              </a:rPr>
              <a:t>Vs 7  - "Peace" — Heb. shalom.  "Walls" — bulwarks or outer buildings.  "prosperity" — security, safety.  "Palaces" — towers or elevated courts. "the highest and strongest," </a:t>
            </a:r>
            <a:r>
              <a:rPr lang="en-US" dirty="0" err="1">
                <a:solidFill>
                  <a:schemeClr val="bg1"/>
                </a:solidFill>
              </a:rPr>
              <a:t>Gesenius</a:t>
            </a:r>
            <a:r>
              <a:rPr lang="en-US" dirty="0">
                <a:solidFill>
                  <a:schemeClr val="bg1"/>
                </a:solidFill>
              </a:rPr>
              <a:t>.</a:t>
            </a:r>
          </a:p>
          <a:p>
            <a:pPr marL="0" indent="0">
              <a:buNone/>
            </a:pPr>
            <a:r>
              <a:rPr lang="en-US" dirty="0">
                <a:solidFill>
                  <a:schemeClr val="bg1"/>
                </a:solidFill>
              </a:rPr>
              <a:t>In this verse we have the outer courts and the circular </a:t>
            </a:r>
            <a:r>
              <a:rPr lang="en-US" dirty="0" err="1">
                <a:solidFill>
                  <a:schemeClr val="bg1"/>
                </a:solidFill>
              </a:rPr>
              <a:t>cellae</a:t>
            </a:r>
            <a:r>
              <a:rPr lang="en-US" dirty="0">
                <a:solidFill>
                  <a:schemeClr val="bg1"/>
                </a:solidFill>
              </a:rPr>
              <a:t> therefore of Ezekiel's vision. *</a:t>
            </a:r>
          </a:p>
          <a:p>
            <a:pPr marL="0" indent="0">
              <a:buNone/>
            </a:pPr>
            <a:r>
              <a:rPr lang="en-US" dirty="0">
                <a:solidFill>
                  <a:schemeClr val="bg1"/>
                </a:solidFill>
              </a:rPr>
              <a:t>Vs 8 -  "Brethren and Companions" — Israel and the saints.</a:t>
            </a:r>
          </a:p>
          <a:p>
            <a:pPr marL="0" indent="0">
              <a:buNone/>
            </a:pPr>
            <a:r>
              <a:rPr lang="en-US" dirty="0">
                <a:solidFill>
                  <a:schemeClr val="bg1"/>
                </a:solidFill>
              </a:rPr>
              <a:t>The whole Psalm is in harmony revolving around v. 5 — the Melchizedek order of kings and priests of righteousness who bring peace to Jerusalem. Verse 1 couples with v. 9, v. 2 with v. 8, v. 3 with v. 7 and v. 4 with v. 6.</a:t>
            </a:r>
          </a:p>
          <a:p>
            <a:pPr marL="0" indent="0">
              <a:buNone/>
            </a:pPr>
            <a:r>
              <a:rPr lang="en-US" dirty="0">
                <a:solidFill>
                  <a:schemeClr val="bg1"/>
                </a:solidFill>
              </a:rPr>
              <a:t>May it be our Heavenly Father's good pleasure to give us the Kingdom (Luke 12:32).</a:t>
            </a:r>
          </a:p>
          <a:p>
            <a:pPr marL="0" indent="0">
              <a:buNone/>
            </a:pPr>
            <a:r>
              <a:rPr lang="en-US" sz="1600" dirty="0">
                <a:solidFill>
                  <a:schemeClr val="bg1"/>
                </a:solidFill>
              </a:rPr>
              <a:t>* See Temple of </a:t>
            </a:r>
            <a:r>
              <a:rPr lang="en-US" sz="1600" dirty="0" err="1">
                <a:solidFill>
                  <a:schemeClr val="bg1"/>
                </a:solidFill>
              </a:rPr>
              <a:t>Ezekiels</a:t>
            </a:r>
            <a:r>
              <a:rPr lang="en-US" sz="1600" dirty="0">
                <a:solidFill>
                  <a:schemeClr val="bg1"/>
                </a:solidFill>
              </a:rPr>
              <a:t> Prophecy by Henry </a:t>
            </a:r>
            <a:r>
              <a:rPr lang="en-US" sz="1600" dirty="0" err="1">
                <a:solidFill>
                  <a:schemeClr val="bg1"/>
                </a:solidFill>
              </a:rPr>
              <a:t>Sulley</a:t>
            </a:r>
            <a:endParaRPr lang="en-US" sz="1600" dirty="0">
              <a:solidFill>
                <a:schemeClr val="bg1"/>
              </a:solidFill>
            </a:endParaRPr>
          </a:p>
        </p:txBody>
      </p:sp>
      <p:sp>
        <p:nvSpPr>
          <p:cNvPr id="4" name="Slide Number Placeholder 3">
            <a:extLst>
              <a:ext uri="{FF2B5EF4-FFF2-40B4-BE49-F238E27FC236}">
                <a16:creationId xmlns:a16="http://schemas.microsoft.com/office/drawing/2014/main" id="{D22C6595-AD7E-8A20-C4C2-11B6E1405D97}"/>
              </a:ext>
            </a:extLst>
          </p:cNvPr>
          <p:cNvSpPr>
            <a:spLocks noGrp="1"/>
          </p:cNvSpPr>
          <p:nvPr>
            <p:ph type="sldNum" sz="quarter" idx="12"/>
          </p:nvPr>
        </p:nvSpPr>
        <p:spPr/>
        <p:txBody>
          <a:bodyPr/>
          <a:lstStyle/>
          <a:p>
            <a:fld id="{FAA42558-2219-4E68-B547-1362B2189540}" type="slidenum">
              <a:rPr lang="en-US" smtClean="0"/>
              <a:t>38</a:t>
            </a:fld>
            <a:endParaRPr lang="en-US"/>
          </a:p>
        </p:txBody>
      </p:sp>
    </p:spTree>
    <p:extLst>
      <p:ext uri="{BB962C8B-B14F-4D97-AF65-F5344CB8AC3E}">
        <p14:creationId xmlns:p14="http://schemas.microsoft.com/office/powerpoint/2010/main" val="15712755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subTitle" idx="1"/>
          </p:nvPr>
        </p:nvSpPr>
        <p:spPr>
          <a:xfrm>
            <a:off x="1524000" y="6453188"/>
            <a:ext cx="3348038" cy="431800"/>
          </a:xfrm>
          <a:noFill/>
          <a:ln/>
        </p:spPr>
        <p:txBody>
          <a:bodyPr/>
          <a:lstStyle/>
          <a:p>
            <a:pPr>
              <a:lnSpc>
                <a:spcPct val="90000"/>
              </a:lnSpc>
              <a:spcBef>
                <a:spcPct val="0"/>
              </a:spcBef>
              <a:buClrTx/>
              <a:buFontTx/>
              <a:buNone/>
            </a:pPr>
            <a:r>
              <a:rPr lang="en-AU" sz="2800">
                <a:solidFill>
                  <a:srgbClr val="99FF99"/>
                </a:solidFill>
                <a:effectLst>
                  <a:outerShdw blurRad="38100" dist="38100" dir="2700000" algn="tl">
                    <a:srgbClr val="FFFFFF"/>
                  </a:outerShdw>
                </a:effectLst>
                <a:latin typeface="Monotype Corsiva" pitchFamily="66" charset="0"/>
              </a:rPr>
              <a:t>Cameos of the Kingdom</a:t>
            </a:r>
          </a:p>
        </p:txBody>
      </p:sp>
      <p:pic>
        <p:nvPicPr>
          <p:cNvPr id="73731" name="Picture 3" descr="Temple"/>
          <p:cNvPicPr>
            <a:picLocks noChangeAspect="1" noChangeArrowheads="1"/>
          </p:cNvPicPr>
          <p:nvPr/>
        </p:nvPicPr>
        <p:blipFill>
          <a:blip r:embed="rId2" cstate="print"/>
          <a:srcRect/>
          <a:stretch>
            <a:fillRect/>
          </a:stretch>
        </p:blipFill>
        <p:spPr bwMode="auto">
          <a:xfrm>
            <a:off x="0" y="0"/>
            <a:ext cx="12192000" cy="6897688"/>
          </a:xfrm>
          <a:prstGeom prst="rect">
            <a:avLst/>
          </a:prstGeom>
          <a:noFill/>
        </p:spPr>
      </p:pic>
      <p:sp>
        <p:nvSpPr>
          <p:cNvPr id="73733" name="Text Box 5"/>
          <p:cNvSpPr txBox="1">
            <a:spLocks noChangeArrowheads="1"/>
          </p:cNvSpPr>
          <p:nvPr/>
        </p:nvSpPr>
        <p:spPr bwMode="auto">
          <a:xfrm>
            <a:off x="1809721" y="116632"/>
            <a:ext cx="8572559" cy="3336298"/>
          </a:xfrm>
          <a:prstGeom prst="rect">
            <a:avLst/>
          </a:prstGeom>
          <a:noFill/>
          <a:ln w="9525">
            <a:noFill/>
            <a:miter lim="800000"/>
            <a:headEnd/>
            <a:tailEnd/>
          </a:ln>
          <a:effectLst/>
        </p:spPr>
        <p:txBody>
          <a:bodyPr wrap="square">
            <a:spAutoFit/>
          </a:bodyPr>
          <a:lstStyle/>
          <a:p>
            <a:pPr algn="just" fontAlgn="base">
              <a:lnSpc>
                <a:spcPct val="85000"/>
              </a:lnSpc>
              <a:spcBef>
                <a:spcPct val="0"/>
              </a:spcBef>
              <a:spcAft>
                <a:spcPct val="0"/>
              </a:spcAft>
            </a:pPr>
            <a:r>
              <a:rPr lang="en-US" sz="4000" dirty="0">
                <a:ln w="19050">
                  <a:solidFill>
                    <a:srgbClr val="000000"/>
                  </a:solidFill>
                </a:ln>
                <a:solidFill>
                  <a:srgbClr val="FF0000"/>
                </a:solidFill>
                <a:latin typeface="Arial Black" pitchFamily="34" charset="0"/>
              </a:rPr>
              <a:t>Isa. 16:5 </a:t>
            </a:r>
            <a:r>
              <a:rPr lang="en-US" sz="4000" b="1" dirty="0">
                <a:ln w="19050">
                  <a:solidFill>
                    <a:sysClr val="windowText" lastClr="000000"/>
                  </a:solidFill>
                </a:ln>
                <a:solidFill>
                  <a:srgbClr val="00FF00"/>
                </a:solidFill>
                <a:effectLst>
                  <a:outerShdw blurRad="38100" dist="38100" dir="2700000" algn="tl">
                    <a:srgbClr val="FFFFFF">
                      <a:alpha val="43000"/>
                    </a:srgbClr>
                  </a:outerShdw>
                </a:effectLst>
                <a:latin typeface="Bookman Old Style" pitchFamily="18" charset="0"/>
              </a:rPr>
              <a:t>– “</a:t>
            </a:r>
            <a:r>
              <a:rPr lang="en-AU" sz="4000" b="1" dirty="0">
                <a:ln w="19050">
                  <a:solidFill>
                    <a:sysClr val="windowText" lastClr="000000"/>
                  </a:solidFill>
                </a:ln>
                <a:solidFill>
                  <a:srgbClr val="00FF00"/>
                </a:solidFill>
                <a:effectLst>
                  <a:outerShdw blurRad="38100" dist="38100" dir="2700000" algn="tl">
                    <a:srgbClr val="FFFFFF">
                      <a:alpha val="43000"/>
                    </a:srgbClr>
                  </a:outerShdw>
                </a:effectLst>
                <a:latin typeface="Bookman Old Style" pitchFamily="18" charset="0"/>
              </a:rPr>
              <a:t>And in mercy shall the throne be established: and he shall sit upon it in truth in </a:t>
            </a:r>
            <a:r>
              <a:rPr lang="en-AU" sz="4800" b="1" dirty="0">
                <a:ln w="19050">
                  <a:solidFill>
                    <a:sysClr val="windowText" lastClr="000000"/>
                  </a:solidFill>
                </a:ln>
                <a:solidFill>
                  <a:srgbClr val="FFFF00"/>
                </a:solidFill>
                <a:effectLst>
                  <a:outerShdw blurRad="38100" dist="38100" dir="2700000" algn="tl">
                    <a:srgbClr val="FFFFFF">
                      <a:alpha val="43000"/>
                    </a:srgbClr>
                  </a:outerShdw>
                </a:effectLst>
                <a:latin typeface="Bookman Old Style" pitchFamily="18" charset="0"/>
              </a:rPr>
              <a:t>the tabernacle of David</a:t>
            </a:r>
            <a:r>
              <a:rPr lang="en-AU" sz="4000" b="1" dirty="0">
                <a:ln w="19050">
                  <a:solidFill>
                    <a:sysClr val="windowText" lastClr="000000"/>
                  </a:solidFill>
                </a:ln>
                <a:solidFill>
                  <a:srgbClr val="00FF00"/>
                </a:solidFill>
                <a:effectLst>
                  <a:outerShdw blurRad="38100" dist="38100" dir="2700000" algn="tl">
                    <a:srgbClr val="FFFFFF">
                      <a:alpha val="43000"/>
                    </a:srgbClr>
                  </a:outerShdw>
                </a:effectLst>
                <a:latin typeface="Bookman Old Style" pitchFamily="18" charset="0"/>
              </a:rPr>
              <a:t>, judging, and seeking judgment, and hasting righteousness.”</a:t>
            </a:r>
          </a:p>
        </p:txBody>
      </p:sp>
      <p:sp>
        <p:nvSpPr>
          <p:cNvPr id="5" name="TextBox 4"/>
          <p:cNvSpPr txBox="1"/>
          <p:nvPr/>
        </p:nvSpPr>
        <p:spPr>
          <a:xfrm>
            <a:off x="2452662" y="5276249"/>
            <a:ext cx="7429552" cy="1573751"/>
          </a:xfrm>
          <a:prstGeom prst="rect">
            <a:avLst/>
          </a:prstGeom>
          <a:solidFill>
            <a:srgbClr val="FFFF00"/>
          </a:solidFill>
          <a:ln w="76200">
            <a:solidFill>
              <a:srgbClr val="FF0000"/>
            </a:solidFill>
          </a:ln>
        </p:spPr>
        <p:txBody>
          <a:bodyPr wrap="square" tIns="108000" rtlCol="0">
            <a:spAutoFit/>
          </a:bodyPr>
          <a:lstStyle/>
          <a:p>
            <a:pPr algn="ctr" fontAlgn="base">
              <a:lnSpc>
                <a:spcPct val="85000"/>
              </a:lnSpc>
              <a:spcBef>
                <a:spcPct val="0"/>
              </a:spcBef>
              <a:spcAft>
                <a:spcPct val="0"/>
              </a:spcAft>
            </a:pPr>
            <a:r>
              <a:rPr lang="en-AU" sz="5400" dirty="0">
                <a:solidFill>
                  <a:srgbClr val="000000"/>
                </a:solidFill>
                <a:latin typeface="Arial Black" pitchFamily="34" charset="0"/>
              </a:rPr>
              <a:t>And it all begins in </a:t>
            </a:r>
            <a:r>
              <a:rPr lang="en-AU" sz="5400" dirty="0">
                <a:ln w="28575">
                  <a:solidFill>
                    <a:srgbClr val="000000"/>
                  </a:solidFill>
                </a:ln>
                <a:solidFill>
                  <a:srgbClr val="FF0000"/>
                </a:solidFill>
                <a:latin typeface="Arial Black" pitchFamily="34" charset="0"/>
              </a:rPr>
              <a:t>Gen. 14</a:t>
            </a:r>
            <a:r>
              <a:rPr lang="en-AU" sz="5400" dirty="0">
                <a:solidFill>
                  <a:srgbClr val="000000"/>
                </a:solidFill>
                <a:latin typeface="Arial Black"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500"/>
                                  </p:stCondLst>
                                  <p:childTnLst>
                                    <p:set>
                                      <p:cBhvr>
                                        <p:cTn id="6" dur="1" fill="hold">
                                          <p:stCondLst>
                                            <p:cond delay="0"/>
                                          </p:stCondLst>
                                        </p:cTn>
                                        <p:tgtEl>
                                          <p:spTgt spid="73733"/>
                                        </p:tgtEl>
                                        <p:attrNameLst>
                                          <p:attrName>style.visibility</p:attrName>
                                        </p:attrNameLst>
                                      </p:cBhvr>
                                      <p:to>
                                        <p:strVal val="visible"/>
                                      </p:to>
                                    </p:set>
                                    <p:animEffect transition="in" filter="fade">
                                      <p:cBhvr>
                                        <p:cTn id="7" dur="2000"/>
                                        <p:tgtEl>
                                          <p:spTgt spid="73733"/>
                                        </p:tgtEl>
                                      </p:cBhvr>
                                    </p:animEffect>
                                  </p:childTnLst>
                                </p:cTn>
                              </p:par>
                            </p:childTnLst>
                          </p:cTn>
                        </p:par>
                        <p:par>
                          <p:cTn id="8" fill="hold">
                            <p:stCondLst>
                              <p:cond delay="3500"/>
                            </p:stCondLst>
                            <p:childTnLst>
                              <p:par>
                                <p:cTn id="9" presetID="1" presetClass="entr" presetSubtype="0" fill="hold" grpId="0" nodeType="afterEffect">
                                  <p:stCondLst>
                                    <p:cond delay="300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3" grpId="0"/>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7F7A5-9332-85AD-B227-78C44AAE1E14}"/>
              </a:ext>
            </a:extLst>
          </p:cNvPr>
          <p:cNvSpPr>
            <a:spLocks noGrp="1"/>
          </p:cNvSpPr>
          <p:nvPr>
            <p:ph type="title"/>
          </p:nvPr>
        </p:nvSpPr>
        <p:spPr/>
        <p:txBody>
          <a:bodyPr/>
          <a:lstStyle/>
          <a:p>
            <a:pPr algn="ctr"/>
            <a:r>
              <a:rPr lang="en-AU" dirty="0">
                <a:solidFill>
                  <a:schemeClr val="bg1"/>
                </a:solidFill>
              </a:rPr>
              <a:t>Addendum</a:t>
            </a:r>
            <a:endParaRPr lang="en-US" dirty="0">
              <a:solidFill>
                <a:schemeClr val="bg1"/>
              </a:solidFill>
            </a:endParaRPr>
          </a:p>
        </p:txBody>
      </p:sp>
      <p:sp>
        <p:nvSpPr>
          <p:cNvPr id="3" name="Content Placeholder 2">
            <a:extLst>
              <a:ext uri="{FF2B5EF4-FFF2-40B4-BE49-F238E27FC236}">
                <a16:creationId xmlns:a16="http://schemas.microsoft.com/office/drawing/2014/main" id="{AC5E1208-3383-E43B-2544-C19E3ED8C42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45BDA68-D8C7-9617-E290-B1A12729C839}"/>
              </a:ext>
            </a:extLst>
          </p:cNvPr>
          <p:cNvSpPr>
            <a:spLocks noGrp="1"/>
          </p:cNvSpPr>
          <p:nvPr>
            <p:ph type="sldNum" sz="quarter" idx="12"/>
          </p:nvPr>
        </p:nvSpPr>
        <p:spPr/>
        <p:txBody>
          <a:bodyPr/>
          <a:lstStyle/>
          <a:p>
            <a:fld id="{FAA42558-2219-4E68-B547-1362B2189540}" type="slidenum">
              <a:rPr lang="en-US" smtClean="0"/>
              <a:t>40</a:t>
            </a:fld>
            <a:endParaRPr lang="en-US"/>
          </a:p>
        </p:txBody>
      </p:sp>
    </p:spTree>
    <p:extLst>
      <p:ext uri="{BB962C8B-B14F-4D97-AF65-F5344CB8AC3E}">
        <p14:creationId xmlns:p14="http://schemas.microsoft.com/office/powerpoint/2010/main" val="19837512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9" name="Rectangle 3"/>
          <p:cNvSpPr>
            <a:spLocks noChangeArrowheads="1"/>
          </p:cNvSpPr>
          <p:nvPr/>
        </p:nvSpPr>
        <p:spPr bwMode="auto">
          <a:xfrm>
            <a:off x="1822451" y="981075"/>
            <a:ext cx="8640763" cy="946150"/>
          </a:xfrm>
          <a:prstGeom prst="rect">
            <a:avLst/>
          </a:prstGeom>
          <a:noFill/>
          <a:ln w="9525">
            <a:noFill/>
            <a:miter lim="800000"/>
            <a:headEnd/>
            <a:tailEnd/>
          </a:ln>
          <a:effectLst/>
        </p:spPr>
        <p:txBody>
          <a:bodyPr>
            <a:spAutoFit/>
          </a:bodyPr>
          <a:lstStyle/>
          <a:p>
            <a:pPr fontAlgn="base">
              <a:spcBef>
                <a:spcPct val="0"/>
              </a:spcBef>
              <a:spcAft>
                <a:spcPct val="0"/>
              </a:spcAft>
            </a:pPr>
            <a:endParaRPr lang="en-AU" sz="2800" b="1">
              <a:solidFill>
                <a:srgbClr val="FFFFFF"/>
              </a:solidFill>
              <a:latin typeface="Bookman Old Style" pitchFamily="18" charset="0"/>
            </a:endParaRPr>
          </a:p>
          <a:p>
            <a:pPr fontAlgn="base">
              <a:spcBef>
                <a:spcPct val="0"/>
              </a:spcBef>
              <a:spcAft>
                <a:spcPct val="0"/>
              </a:spcAft>
            </a:pPr>
            <a:endParaRPr lang="en-AU" sz="2800" b="1">
              <a:solidFill>
                <a:srgbClr val="FFFFFF"/>
              </a:solidFill>
              <a:latin typeface="Bookman Old Style" pitchFamily="18" charset="0"/>
            </a:endParaRPr>
          </a:p>
        </p:txBody>
      </p:sp>
      <p:pic>
        <p:nvPicPr>
          <p:cNvPr id="623621" name="Picture 5" descr="3D Israel"/>
          <p:cNvPicPr>
            <a:picLocks noChangeAspect="1" noChangeArrowheads="1"/>
          </p:cNvPicPr>
          <p:nvPr/>
        </p:nvPicPr>
        <p:blipFill>
          <a:blip r:embed="rId2" cstate="print"/>
          <a:srcRect/>
          <a:stretch>
            <a:fillRect/>
          </a:stretch>
        </p:blipFill>
        <p:spPr bwMode="auto">
          <a:xfrm>
            <a:off x="2962276" y="230188"/>
            <a:ext cx="7705725" cy="6627812"/>
          </a:xfrm>
          <a:prstGeom prst="rect">
            <a:avLst/>
          </a:prstGeom>
          <a:noFill/>
        </p:spPr>
      </p:pic>
      <p:sp>
        <p:nvSpPr>
          <p:cNvPr id="623618" name="Rectangle 2"/>
          <p:cNvSpPr>
            <a:spLocks noGrp="1" noChangeArrowheads="1"/>
          </p:cNvSpPr>
          <p:nvPr>
            <p:ph type="title"/>
          </p:nvPr>
        </p:nvSpPr>
        <p:spPr>
          <a:xfrm>
            <a:off x="2028031" y="317475"/>
            <a:ext cx="8229600" cy="1143000"/>
          </a:xfrm>
        </p:spPr>
        <p:txBody>
          <a:bodyPr/>
          <a:lstStyle/>
          <a:p>
            <a:r>
              <a:rPr lang="en-AU" sz="3600" dirty="0"/>
              <a:t>Abram defeats a northern confederacy</a:t>
            </a:r>
          </a:p>
        </p:txBody>
      </p:sp>
      <p:sp>
        <p:nvSpPr>
          <p:cNvPr id="623622" name="Text Box 6"/>
          <p:cNvSpPr txBox="1">
            <a:spLocks noChangeArrowheads="1"/>
          </p:cNvSpPr>
          <p:nvPr/>
        </p:nvSpPr>
        <p:spPr bwMode="auto">
          <a:xfrm>
            <a:off x="1701801" y="123825"/>
            <a:ext cx="3241675" cy="641350"/>
          </a:xfrm>
          <a:prstGeom prst="rect">
            <a:avLst/>
          </a:prstGeom>
          <a:noFill/>
          <a:ln w="9525">
            <a:noFill/>
            <a:miter lim="800000"/>
            <a:headEnd/>
            <a:tailEnd/>
          </a:ln>
          <a:effectLst/>
        </p:spPr>
        <p:txBody>
          <a:bodyPr>
            <a:spAutoFit/>
          </a:bodyPr>
          <a:lstStyle/>
          <a:p>
            <a:pPr fontAlgn="base">
              <a:spcBef>
                <a:spcPct val="50000"/>
              </a:spcBef>
              <a:spcAft>
                <a:spcPct val="0"/>
              </a:spcAft>
            </a:pPr>
            <a:r>
              <a:rPr lang="en-AU" sz="3600" dirty="0">
                <a:ln w="22225">
                  <a:solidFill>
                    <a:srgbClr val="FFFFFF"/>
                  </a:solidFill>
                </a:ln>
                <a:solidFill>
                  <a:srgbClr val="FF0000"/>
                </a:solidFill>
                <a:latin typeface="Arial Black" pitchFamily="34" charset="0"/>
              </a:rPr>
              <a:t>Genesis 14</a:t>
            </a:r>
          </a:p>
        </p:txBody>
      </p:sp>
      <p:sp>
        <p:nvSpPr>
          <p:cNvPr id="623623" name="Freeform 7"/>
          <p:cNvSpPr>
            <a:spLocks/>
          </p:cNvSpPr>
          <p:nvPr/>
        </p:nvSpPr>
        <p:spPr bwMode="auto">
          <a:xfrm>
            <a:off x="5016500" y="1700214"/>
            <a:ext cx="3683000" cy="3633787"/>
          </a:xfrm>
          <a:custGeom>
            <a:avLst/>
            <a:gdLst/>
            <a:ahLst/>
            <a:cxnLst>
              <a:cxn ang="0">
                <a:pos x="2320" y="2186"/>
              </a:cxn>
              <a:cxn ang="0">
                <a:pos x="2254" y="2289"/>
              </a:cxn>
              <a:cxn ang="0">
                <a:pos x="2180" y="2245"/>
              </a:cxn>
              <a:cxn ang="0">
                <a:pos x="2040" y="2186"/>
              </a:cxn>
              <a:cxn ang="0">
                <a:pos x="1966" y="2149"/>
              </a:cxn>
              <a:cxn ang="0">
                <a:pos x="1892" y="2060"/>
              </a:cxn>
              <a:cxn ang="0">
                <a:pos x="1752" y="1949"/>
              </a:cxn>
              <a:cxn ang="0">
                <a:pos x="1685" y="1861"/>
              </a:cxn>
              <a:cxn ang="0">
                <a:pos x="1663" y="1853"/>
              </a:cxn>
              <a:cxn ang="0">
                <a:pos x="1567" y="1787"/>
              </a:cxn>
              <a:cxn ang="0">
                <a:pos x="1530" y="1683"/>
              </a:cxn>
              <a:cxn ang="0">
                <a:pos x="1493" y="1617"/>
              </a:cxn>
              <a:cxn ang="0">
                <a:pos x="1419" y="1469"/>
              </a:cxn>
              <a:cxn ang="0">
                <a:pos x="1309" y="1447"/>
              </a:cxn>
              <a:cxn ang="0">
                <a:pos x="1272" y="1322"/>
              </a:cxn>
              <a:cxn ang="0">
                <a:pos x="1213" y="1263"/>
              </a:cxn>
              <a:cxn ang="0">
                <a:pos x="1131" y="1167"/>
              </a:cxn>
              <a:cxn ang="0">
                <a:pos x="1124" y="1144"/>
              </a:cxn>
              <a:cxn ang="0">
                <a:pos x="1102" y="1137"/>
              </a:cxn>
              <a:cxn ang="0">
                <a:pos x="1080" y="1115"/>
              </a:cxn>
              <a:cxn ang="0">
                <a:pos x="1035" y="1085"/>
              </a:cxn>
              <a:cxn ang="0">
                <a:pos x="969" y="1034"/>
              </a:cxn>
              <a:cxn ang="0">
                <a:pos x="865" y="1004"/>
              </a:cxn>
              <a:cxn ang="0">
                <a:pos x="688" y="975"/>
              </a:cxn>
              <a:cxn ang="0">
                <a:pos x="651" y="938"/>
              </a:cxn>
              <a:cxn ang="0">
                <a:pos x="614" y="908"/>
              </a:cxn>
              <a:cxn ang="0">
                <a:pos x="511" y="842"/>
              </a:cxn>
              <a:cxn ang="0">
                <a:pos x="445" y="871"/>
              </a:cxn>
              <a:cxn ang="0">
                <a:pos x="319" y="827"/>
              </a:cxn>
              <a:cxn ang="0">
                <a:pos x="282" y="753"/>
              </a:cxn>
              <a:cxn ang="0">
                <a:pos x="275" y="605"/>
              </a:cxn>
              <a:cxn ang="0">
                <a:pos x="253" y="591"/>
              </a:cxn>
              <a:cxn ang="0">
                <a:pos x="208" y="517"/>
              </a:cxn>
              <a:cxn ang="0">
                <a:pos x="186" y="310"/>
              </a:cxn>
              <a:cxn ang="0">
                <a:pos x="216" y="214"/>
              </a:cxn>
              <a:cxn ang="0">
                <a:pos x="105" y="147"/>
              </a:cxn>
              <a:cxn ang="0">
                <a:pos x="9" y="29"/>
              </a:cxn>
              <a:cxn ang="0">
                <a:pos x="1" y="0"/>
              </a:cxn>
            </a:cxnLst>
            <a:rect l="0" t="0" r="r" b="b"/>
            <a:pathLst>
              <a:path w="2320" h="2289">
                <a:moveTo>
                  <a:pt x="2320" y="2186"/>
                </a:moveTo>
                <a:cubicBezTo>
                  <a:pt x="2307" y="2228"/>
                  <a:pt x="2301" y="2274"/>
                  <a:pt x="2254" y="2289"/>
                </a:cubicBezTo>
                <a:cubicBezTo>
                  <a:pt x="2219" y="2281"/>
                  <a:pt x="2206" y="2271"/>
                  <a:pt x="2180" y="2245"/>
                </a:cubicBezTo>
                <a:cubicBezTo>
                  <a:pt x="2164" y="2194"/>
                  <a:pt x="2085" y="2191"/>
                  <a:pt x="2040" y="2186"/>
                </a:cubicBezTo>
                <a:cubicBezTo>
                  <a:pt x="2008" y="2175"/>
                  <a:pt x="1991" y="2174"/>
                  <a:pt x="1966" y="2149"/>
                </a:cubicBezTo>
                <a:cubicBezTo>
                  <a:pt x="1952" y="2112"/>
                  <a:pt x="1922" y="2085"/>
                  <a:pt x="1892" y="2060"/>
                </a:cubicBezTo>
                <a:cubicBezTo>
                  <a:pt x="1848" y="2023"/>
                  <a:pt x="1800" y="1982"/>
                  <a:pt x="1752" y="1949"/>
                </a:cubicBezTo>
                <a:cubicBezTo>
                  <a:pt x="1738" y="1929"/>
                  <a:pt x="1705" y="1877"/>
                  <a:pt x="1685" y="1861"/>
                </a:cubicBezTo>
                <a:cubicBezTo>
                  <a:pt x="1679" y="1856"/>
                  <a:pt x="1670" y="1857"/>
                  <a:pt x="1663" y="1853"/>
                </a:cubicBezTo>
                <a:cubicBezTo>
                  <a:pt x="1631" y="1835"/>
                  <a:pt x="1592" y="1812"/>
                  <a:pt x="1567" y="1787"/>
                </a:cubicBezTo>
                <a:cubicBezTo>
                  <a:pt x="1555" y="1750"/>
                  <a:pt x="1552" y="1716"/>
                  <a:pt x="1530" y="1683"/>
                </a:cubicBezTo>
                <a:cubicBezTo>
                  <a:pt x="1515" y="1635"/>
                  <a:pt x="1534" y="1689"/>
                  <a:pt x="1493" y="1617"/>
                </a:cubicBezTo>
                <a:cubicBezTo>
                  <a:pt x="1467" y="1571"/>
                  <a:pt x="1437" y="1519"/>
                  <a:pt x="1419" y="1469"/>
                </a:cubicBezTo>
                <a:cubicBezTo>
                  <a:pt x="1380" y="1474"/>
                  <a:pt x="1324" y="1495"/>
                  <a:pt x="1309" y="1447"/>
                </a:cubicBezTo>
                <a:cubicBezTo>
                  <a:pt x="1325" y="1395"/>
                  <a:pt x="1317" y="1351"/>
                  <a:pt x="1272" y="1322"/>
                </a:cubicBezTo>
                <a:cubicBezTo>
                  <a:pt x="1255" y="1296"/>
                  <a:pt x="1233" y="1287"/>
                  <a:pt x="1213" y="1263"/>
                </a:cubicBezTo>
                <a:cubicBezTo>
                  <a:pt x="1186" y="1230"/>
                  <a:pt x="1162" y="1197"/>
                  <a:pt x="1131" y="1167"/>
                </a:cubicBezTo>
                <a:cubicBezTo>
                  <a:pt x="1129" y="1159"/>
                  <a:pt x="1130" y="1150"/>
                  <a:pt x="1124" y="1144"/>
                </a:cubicBezTo>
                <a:cubicBezTo>
                  <a:pt x="1119" y="1138"/>
                  <a:pt x="1108" y="1141"/>
                  <a:pt x="1102" y="1137"/>
                </a:cubicBezTo>
                <a:cubicBezTo>
                  <a:pt x="1093" y="1131"/>
                  <a:pt x="1088" y="1121"/>
                  <a:pt x="1080" y="1115"/>
                </a:cubicBezTo>
                <a:cubicBezTo>
                  <a:pt x="1066" y="1104"/>
                  <a:pt x="1048" y="1098"/>
                  <a:pt x="1035" y="1085"/>
                </a:cubicBezTo>
                <a:cubicBezTo>
                  <a:pt x="986" y="1036"/>
                  <a:pt x="1011" y="1047"/>
                  <a:pt x="969" y="1034"/>
                </a:cubicBezTo>
                <a:cubicBezTo>
                  <a:pt x="934" y="1010"/>
                  <a:pt x="907" y="1011"/>
                  <a:pt x="865" y="1004"/>
                </a:cubicBezTo>
                <a:cubicBezTo>
                  <a:pt x="806" y="994"/>
                  <a:pt x="747" y="983"/>
                  <a:pt x="688" y="975"/>
                </a:cubicBezTo>
                <a:cubicBezTo>
                  <a:pt x="644" y="908"/>
                  <a:pt x="704" y="992"/>
                  <a:pt x="651" y="938"/>
                </a:cubicBezTo>
                <a:cubicBezTo>
                  <a:pt x="617" y="903"/>
                  <a:pt x="659" y="922"/>
                  <a:pt x="614" y="908"/>
                </a:cubicBezTo>
                <a:cubicBezTo>
                  <a:pt x="579" y="881"/>
                  <a:pt x="547" y="865"/>
                  <a:pt x="511" y="842"/>
                </a:cubicBezTo>
                <a:cubicBezTo>
                  <a:pt x="487" y="850"/>
                  <a:pt x="469" y="863"/>
                  <a:pt x="445" y="871"/>
                </a:cubicBezTo>
                <a:cubicBezTo>
                  <a:pt x="399" y="862"/>
                  <a:pt x="363" y="841"/>
                  <a:pt x="319" y="827"/>
                </a:cubicBezTo>
                <a:cubicBezTo>
                  <a:pt x="293" y="801"/>
                  <a:pt x="290" y="788"/>
                  <a:pt x="282" y="753"/>
                </a:cubicBezTo>
                <a:cubicBezTo>
                  <a:pt x="280" y="704"/>
                  <a:pt x="284" y="654"/>
                  <a:pt x="275" y="605"/>
                </a:cubicBezTo>
                <a:cubicBezTo>
                  <a:pt x="273" y="596"/>
                  <a:pt x="259" y="598"/>
                  <a:pt x="253" y="591"/>
                </a:cubicBezTo>
                <a:cubicBezTo>
                  <a:pt x="233" y="569"/>
                  <a:pt x="221" y="543"/>
                  <a:pt x="208" y="517"/>
                </a:cubicBezTo>
                <a:cubicBezTo>
                  <a:pt x="203" y="451"/>
                  <a:pt x="206" y="374"/>
                  <a:pt x="186" y="310"/>
                </a:cubicBezTo>
                <a:cubicBezTo>
                  <a:pt x="194" y="277"/>
                  <a:pt x="204" y="246"/>
                  <a:pt x="216" y="214"/>
                </a:cubicBezTo>
                <a:cubicBezTo>
                  <a:pt x="188" y="195"/>
                  <a:pt x="131" y="169"/>
                  <a:pt x="105" y="147"/>
                </a:cubicBezTo>
                <a:cubicBezTo>
                  <a:pt x="65" y="113"/>
                  <a:pt x="45" y="65"/>
                  <a:pt x="9" y="29"/>
                </a:cubicBezTo>
                <a:cubicBezTo>
                  <a:pt x="0" y="5"/>
                  <a:pt x="1" y="15"/>
                  <a:pt x="1" y="0"/>
                </a:cubicBezTo>
              </a:path>
            </a:pathLst>
          </a:custGeom>
          <a:noFill/>
          <a:ln w="76200" cap="flat" cmpd="sng">
            <a:solidFill>
              <a:srgbClr val="FF0000"/>
            </a:solidFill>
            <a:prstDash val="solid"/>
            <a:round/>
            <a:headEnd type="none" w="med" len="med"/>
            <a:tailEnd type="triangle" w="med" len="med"/>
          </a:ln>
          <a:effectLst/>
        </p:spPr>
        <p:txBody>
          <a:bodyPr wrap="none" anchor="ctr"/>
          <a:lstStyle/>
          <a:p>
            <a:pPr fontAlgn="base">
              <a:spcBef>
                <a:spcPct val="0"/>
              </a:spcBef>
              <a:spcAft>
                <a:spcPct val="0"/>
              </a:spcAft>
            </a:pPr>
            <a:endParaRPr lang="en-AU">
              <a:solidFill>
                <a:srgbClr val="FFFFFF"/>
              </a:solidFill>
              <a:latin typeface="Arial" charset="0"/>
            </a:endParaRPr>
          </a:p>
        </p:txBody>
      </p:sp>
      <p:sp>
        <p:nvSpPr>
          <p:cNvPr id="623624" name="Freeform 8"/>
          <p:cNvSpPr>
            <a:spLocks/>
          </p:cNvSpPr>
          <p:nvPr/>
        </p:nvSpPr>
        <p:spPr bwMode="auto">
          <a:xfrm>
            <a:off x="4727576" y="1628776"/>
            <a:ext cx="2532063" cy="3133725"/>
          </a:xfrm>
          <a:custGeom>
            <a:avLst/>
            <a:gdLst/>
            <a:ahLst/>
            <a:cxnLst>
              <a:cxn ang="0">
                <a:pos x="1595" y="1974"/>
              </a:cxn>
              <a:cxn ang="0">
                <a:pos x="1543" y="1922"/>
              </a:cxn>
              <a:cxn ang="0">
                <a:pos x="1528" y="1900"/>
              </a:cxn>
              <a:cxn ang="0">
                <a:pos x="1484" y="1767"/>
              </a:cxn>
              <a:cxn ang="0">
                <a:pos x="1447" y="1701"/>
              </a:cxn>
              <a:cxn ang="0">
                <a:pos x="1410" y="1516"/>
              </a:cxn>
              <a:cxn ang="0">
                <a:pos x="1359" y="1427"/>
              </a:cxn>
              <a:cxn ang="0">
                <a:pos x="1285" y="1317"/>
              </a:cxn>
              <a:cxn ang="0">
                <a:pos x="1226" y="1272"/>
              </a:cxn>
              <a:cxn ang="0">
                <a:pos x="1115" y="1184"/>
              </a:cxn>
              <a:cxn ang="0">
                <a:pos x="871" y="1110"/>
              </a:cxn>
              <a:cxn ang="0">
                <a:pos x="805" y="1073"/>
              </a:cxn>
              <a:cxn ang="0">
                <a:pos x="738" y="1021"/>
              </a:cxn>
              <a:cxn ang="0">
                <a:pos x="723" y="999"/>
              </a:cxn>
              <a:cxn ang="0">
                <a:pos x="583" y="977"/>
              </a:cxn>
              <a:cxn ang="0">
                <a:pos x="502" y="955"/>
              </a:cxn>
              <a:cxn ang="0">
                <a:pos x="406" y="874"/>
              </a:cxn>
              <a:cxn ang="0">
                <a:pos x="384" y="859"/>
              </a:cxn>
              <a:cxn ang="0">
                <a:pos x="376" y="837"/>
              </a:cxn>
              <a:cxn ang="0">
                <a:pos x="369" y="800"/>
              </a:cxn>
              <a:cxn ang="0">
                <a:pos x="317" y="704"/>
              </a:cxn>
              <a:cxn ang="0">
                <a:pos x="310" y="645"/>
              </a:cxn>
              <a:cxn ang="0">
                <a:pos x="295" y="623"/>
              </a:cxn>
              <a:cxn ang="0">
                <a:pos x="288" y="600"/>
              </a:cxn>
              <a:cxn ang="0">
                <a:pos x="280" y="549"/>
              </a:cxn>
              <a:cxn ang="0">
                <a:pos x="236" y="512"/>
              </a:cxn>
              <a:cxn ang="0">
                <a:pos x="184" y="371"/>
              </a:cxn>
              <a:cxn ang="0">
                <a:pos x="103" y="290"/>
              </a:cxn>
              <a:cxn ang="0">
                <a:pos x="37" y="209"/>
              </a:cxn>
              <a:cxn ang="0">
                <a:pos x="0" y="143"/>
              </a:cxn>
              <a:cxn ang="0">
                <a:pos x="37" y="39"/>
              </a:cxn>
              <a:cxn ang="0">
                <a:pos x="111" y="10"/>
              </a:cxn>
            </a:cxnLst>
            <a:rect l="0" t="0" r="r" b="b"/>
            <a:pathLst>
              <a:path w="1595" h="1974">
                <a:moveTo>
                  <a:pt x="1595" y="1974"/>
                </a:moveTo>
                <a:cubicBezTo>
                  <a:pt x="1556" y="1961"/>
                  <a:pt x="1578" y="1974"/>
                  <a:pt x="1543" y="1922"/>
                </a:cubicBezTo>
                <a:cubicBezTo>
                  <a:pt x="1538" y="1915"/>
                  <a:pt x="1528" y="1900"/>
                  <a:pt x="1528" y="1900"/>
                </a:cubicBezTo>
                <a:cubicBezTo>
                  <a:pt x="1517" y="1854"/>
                  <a:pt x="1502" y="1810"/>
                  <a:pt x="1484" y="1767"/>
                </a:cubicBezTo>
                <a:cubicBezTo>
                  <a:pt x="1474" y="1744"/>
                  <a:pt x="1447" y="1701"/>
                  <a:pt x="1447" y="1701"/>
                </a:cubicBezTo>
                <a:cubicBezTo>
                  <a:pt x="1427" y="1640"/>
                  <a:pt x="1445" y="1567"/>
                  <a:pt x="1410" y="1516"/>
                </a:cubicBezTo>
                <a:cubicBezTo>
                  <a:pt x="1399" y="1482"/>
                  <a:pt x="1374" y="1458"/>
                  <a:pt x="1359" y="1427"/>
                </a:cubicBezTo>
                <a:cubicBezTo>
                  <a:pt x="1338" y="1384"/>
                  <a:pt x="1328" y="1344"/>
                  <a:pt x="1285" y="1317"/>
                </a:cubicBezTo>
                <a:cubicBezTo>
                  <a:pt x="1268" y="1292"/>
                  <a:pt x="1255" y="1282"/>
                  <a:pt x="1226" y="1272"/>
                </a:cubicBezTo>
                <a:cubicBezTo>
                  <a:pt x="1195" y="1242"/>
                  <a:pt x="1157" y="1197"/>
                  <a:pt x="1115" y="1184"/>
                </a:cubicBezTo>
                <a:cubicBezTo>
                  <a:pt x="1057" y="1126"/>
                  <a:pt x="948" y="1125"/>
                  <a:pt x="871" y="1110"/>
                </a:cubicBezTo>
                <a:cubicBezTo>
                  <a:pt x="849" y="1095"/>
                  <a:pt x="825" y="1090"/>
                  <a:pt x="805" y="1073"/>
                </a:cubicBezTo>
                <a:cubicBezTo>
                  <a:pt x="745" y="1020"/>
                  <a:pt x="783" y="1037"/>
                  <a:pt x="738" y="1021"/>
                </a:cubicBezTo>
                <a:cubicBezTo>
                  <a:pt x="733" y="1014"/>
                  <a:pt x="731" y="1002"/>
                  <a:pt x="723" y="999"/>
                </a:cubicBezTo>
                <a:cubicBezTo>
                  <a:pt x="705" y="992"/>
                  <a:pt x="606" y="980"/>
                  <a:pt x="583" y="977"/>
                </a:cubicBezTo>
                <a:cubicBezTo>
                  <a:pt x="556" y="968"/>
                  <a:pt x="529" y="964"/>
                  <a:pt x="502" y="955"/>
                </a:cubicBezTo>
                <a:cubicBezTo>
                  <a:pt x="477" y="918"/>
                  <a:pt x="443" y="898"/>
                  <a:pt x="406" y="874"/>
                </a:cubicBezTo>
                <a:cubicBezTo>
                  <a:pt x="399" y="869"/>
                  <a:pt x="384" y="859"/>
                  <a:pt x="384" y="859"/>
                </a:cubicBezTo>
                <a:cubicBezTo>
                  <a:pt x="381" y="852"/>
                  <a:pt x="378" y="845"/>
                  <a:pt x="376" y="837"/>
                </a:cubicBezTo>
                <a:cubicBezTo>
                  <a:pt x="373" y="825"/>
                  <a:pt x="373" y="812"/>
                  <a:pt x="369" y="800"/>
                </a:cubicBezTo>
                <a:cubicBezTo>
                  <a:pt x="357" y="765"/>
                  <a:pt x="330" y="739"/>
                  <a:pt x="317" y="704"/>
                </a:cubicBezTo>
                <a:cubicBezTo>
                  <a:pt x="315" y="684"/>
                  <a:pt x="315" y="664"/>
                  <a:pt x="310" y="645"/>
                </a:cubicBezTo>
                <a:cubicBezTo>
                  <a:pt x="308" y="636"/>
                  <a:pt x="299" y="631"/>
                  <a:pt x="295" y="623"/>
                </a:cubicBezTo>
                <a:cubicBezTo>
                  <a:pt x="291" y="616"/>
                  <a:pt x="290" y="608"/>
                  <a:pt x="288" y="600"/>
                </a:cubicBezTo>
                <a:cubicBezTo>
                  <a:pt x="285" y="583"/>
                  <a:pt x="287" y="565"/>
                  <a:pt x="280" y="549"/>
                </a:cubicBezTo>
                <a:cubicBezTo>
                  <a:pt x="275" y="537"/>
                  <a:pt x="247" y="519"/>
                  <a:pt x="236" y="512"/>
                </a:cubicBezTo>
                <a:cubicBezTo>
                  <a:pt x="222" y="468"/>
                  <a:pt x="216" y="407"/>
                  <a:pt x="184" y="371"/>
                </a:cubicBezTo>
                <a:cubicBezTo>
                  <a:pt x="159" y="343"/>
                  <a:pt x="121" y="324"/>
                  <a:pt x="103" y="290"/>
                </a:cubicBezTo>
                <a:cubicBezTo>
                  <a:pt x="85" y="255"/>
                  <a:pt x="76" y="221"/>
                  <a:pt x="37" y="209"/>
                </a:cubicBezTo>
                <a:cubicBezTo>
                  <a:pt x="28" y="185"/>
                  <a:pt x="0" y="143"/>
                  <a:pt x="0" y="143"/>
                </a:cubicBezTo>
                <a:cubicBezTo>
                  <a:pt x="6" y="97"/>
                  <a:pt x="12" y="76"/>
                  <a:pt x="37" y="39"/>
                </a:cubicBezTo>
                <a:cubicBezTo>
                  <a:pt x="49" y="0"/>
                  <a:pt x="72" y="10"/>
                  <a:pt x="111" y="10"/>
                </a:cubicBezTo>
              </a:path>
            </a:pathLst>
          </a:custGeom>
          <a:noFill/>
          <a:ln w="76200" cap="flat" cmpd="sng">
            <a:solidFill>
              <a:srgbClr val="00FFFF"/>
            </a:solidFill>
            <a:prstDash val="solid"/>
            <a:round/>
            <a:headEnd type="none" w="med" len="med"/>
            <a:tailEnd type="triangle" w="med" len="med"/>
          </a:ln>
          <a:effectLst/>
        </p:spPr>
        <p:txBody>
          <a:bodyPr wrap="none" anchor="ctr"/>
          <a:lstStyle/>
          <a:p>
            <a:pPr fontAlgn="base">
              <a:spcBef>
                <a:spcPct val="0"/>
              </a:spcBef>
              <a:spcAft>
                <a:spcPct val="0"/>
              </a:spcAft>
            </a:pPr>
            <a:endParaRPr lang="en-AU">
              <a:solidFill>
                <a:srgbClr val="FFFFFF"/>
              </a:solidFill>
              <a:latin typeface="Arial" charset="0"/>
            </a:endParaRPr>
          </a:p>
        </p:txBody>
      </p:sp>
      <p:sp>
        <p:nvSpPr>
          <p:cNvPr id="623626" name="Text Box 10"/>
          <p:cNvSpPr txBox="1">
            <a:spLocks noChangeArrowheads="1"/>
          </p:cNvSpPr>
          <p:nvPr/>
        </p:nvSpPr>
        <p:spPr bwMode="auto">
          <a:xfrm>
            <a:off x="1919289" y="1196975"/>
            <a:ext cx="2084387" cy="946150"/>
          </a:xfrm>
          <a:prstGeom prst="rect">
            <a:avLst/>
          </a:prstGeom>
          <a:solidFill>
            <a:schemeClr val="bg1"/>
          </a:solidFill>
          <a:ln w="9525" algn="ctr">
            <a:noFill/>
            <a:miter lim="800000"/>
            <a:headEnd/>
            <a:tailEnd/>
          </a:ln>
          <a:effectLst/>
        </p:spPr>
        <p:txBody>
          <a:bodyPr wrap="none">
            <a:spAutoFit/>
          </a:bodyPr>
          <a:lstStyle/>
          <a:p>
            <a:pPr algn="r" fontAlgn="base">
              <a:spcBef>
                <a:spcPct val="0"/>
              </a:spcBef>
              <a:spcAft>
                <a:spcPct val="0"/>
              </a:spcAft>
            </a:pPr>
            <a:r>
              <a:rPr lang="en-AU" sz="2800" b="1">
                <a:solidFill>
                  <a:srgbClr val="FFFF00"/>
                </a:solidFill>
                <a:latin typeface="Arial" charset="0"/>
              </a:rPr>
              <a:t>Dan = </a:t>
            </a:r>
          </a:p>
          <a:p>
            <a:pPr algn="r" fontAlgn="base">
              <a:spcBef>
                <a:spcPct val="0"/>
              </a:spcBef>
              <a:spcAft>
                <a:spcPct val="0"/>
              </a:spcAft>
            </a:pPr>
            <a:r>
              <a:rPr lang="en-AU" sz="2800" b="1">
                <a:solidFill>
                  <a:srgbClr val="FFFF00"/>
                </a:solidFill>
                <a:latin typeface="Arial" charset="0"/>
              </a:rPr>
              <a:t>Judgement</a:t>
            </a:r>
          </a:p>
        </p:txBody>
      </p:sp>
      <p:sp>
        <p:nvSpPr>
          <p:cNvPr id="623627" name="Text Box 11"/>
          <p:cNvSpPr txBox="1">
            <a:spLocks noChangeArrowheads="1"/>
          </p:cNvSpPr>
          <p:nvPr/>
        </p:nvSpPr>
        <p:spPr bwMode="auto">
          <a:xfrm>
            <a:off x="5662614" y="5627688"/>
            <a:ext cx="4897437" cy="1244600"/>
          </a:xfrm>
          <a:prstGeom prst="rect">
            <a:avLst/>
          </a:prstGeom>
          <a:solidFill>
            <a:schemeClr val="bg1"/>
          </a:solidFill>
          <a:ln w="9525" algn="ctr">
            <a:noFill/>
            <a:miter lim="800000"/>
            <a:headEnd/>
            <a:tailEnd/>
          </a:ln>
          <a:effectLst/>
        </p:spPr>
        <p:txBody>
          <a:bodyPr>
            <a:spAutoFit/>
          </a:bodyPr>
          <a:lstStyle/>
          <a:p>
            <a:pPr fontAlgn="base">
              <a:lnSpc>
                <a:spcPct val="90000"/>
              </a:lnSpc>
              <a:spcBef>
                <a:spcPct val="0"/>
              </a:spcBef>
              <a:spcAft>
                <a:spcPct val="0"/>
              </a:spcAft>
            </a:pPr>
            <a:r>
              <a:rPr lang="en-AU" sz="2800" b="1" dirty="0">
                <a:solidFill>
                  <a:srgbClr val="00FF00"/>
                </a:solidFill>
                <a:latin typeface="Arial" charset="0"/>
              </a:rPr>
              <a:t>Northern confederacy takes Lot and his family into captivity –</a:t>
            </a:r>
            <a:r>
              <a:rPr lang="en-AU" sz="2800" b="1" dirty="0">
                <a:solidFill>
                  <a:srgbClr val="FFFFFF"/>
                </a:solidFill>
                <a:latin typeface="Arial" charset="0"/>
              </a:rPr>
              <a:t> </a:t>
            </a:r>
            <a:r>
              <a:rPr lang="en-AU" sz="2800" b="1" dirty="0">
                <a:ln w="19050">
                  <a:solidFill>
                    <a:srgbClr val="FFFFFF"/>
                  </a:solidFill>
                </a:ln>
                <a:solidFill>
                  <a:srgbClr val="FF0000"/>
                </a:solidFill>
                <a:latin typeface="Arial" charset="0"/>
              </a:rPr>
              <a:t>Zech. 14:2</a:t>
            </a:r>
          </a:p>
        </p:txBody>
      </p:sp>
      <p:sp>
        <p:nvSpPr>
          <p:cNvPr id="623628" name="Text Box 12"/>
          <p:cNvSpPr txBox="1">
            <a:spLocks noChangeArrowheads="1"/>
          </p:cNvSpPr>
          <p:nvPr/>
        </p:nvSpPr>
        <p:spPr bwMode="auto">
          <a:xfrm>
            <a:off x="1524000" y="5484814"/>
            <a:ext cx="3168650" cy="1373187"/>
          </a:xfrm>
          <a:prstGeom prst="rect">
            <a:avLst/>
          </a:prstGeom>
          <a:solidFill>
            <a:schemeClr val="bg1"/>
          </a:solidFill>
          <a:ln w="9525" algn="ctr">
            <a:noFill/>
            <a:miter lim="800000"/>
            <a:headEnd/>
            <a:tailEnd/>
          </a:ln>
          <a:effectLst/>
        </p:spPr>
        <p:txBody>
          <a:bodyPr>
            <a:spAutoFit/>
          </a:bodyPr>
          <a:lstStyle/>
          <a:p>
            <a:pPr fontAlgn="base">
              <a:spcBef>
                <a:spcPct val="50000"/>
              </a:spcBef>
              <a:spcAft>
                <a:spcPct val="0"/>
              </a:spcAft>
            </a:pPr>
            <a:r>
              <a:rPr lang="en-AU" sz="2800" b="1" dirty="0" err="1">
                <a:solidFill>
                  <a:srgbClr val="FFFF00"/>
                </a:solidFill>
                <a:latin typeface="Arial" charset="0"/>
              </a:rPr>
              <a:t>Chedorlaomer</a:t>
            </a:r>
            <a:r>
              <a:rPr lang="en-AU" sz="2800" b="1" dirty="0">
                <a:solidFill>
                  <a:srgbClr val="FFFF00"/>
                </a:solidFill>
                <a:latin typeface="Arial" charset="0"/>
              </a:rPr>
              <a:t> = “A handful of sheaves”</a:t>
            </a:r>
          </a:p>
        </p:txBody>
      </p:sp>
      <p:sp>
        <p:nvSpPr>
          <p:cNvPr id="623629" name="Text Box 13"/>
          <p:cNvSpPr txBox="1">
            <a:spLocks noChangeArrowheads="1"/>
          </p:cNvSpPr>
          <p:nvPr/>
        </p:nvSpPr>
        <p:spPr bwMode="auto">
          <a:xfrm>
            <a:off x="1631950" y="3341688"/>
            <a:ext cx="1411288" cy="519112"/>
          </a:xfrm>
          <a:prstGeom prst="rect">
            <a:avLst/>
          </a:prstGeom>
          <a:noFill/>
          <a:ln w="9525" algn="ctr">
            <a:noFill/>
            <a:miter lim="800000"/>
            <a:headEnd/>
            <a:tailEnd/>
          </a:ln>
          <a:effectLst/>
        </p:spPr>
        <p:txBody>
          <a:bodyPr wrap="none">
            <a:spAutoFit/>
          </a:bodyPr>
          <a:lstStyle/>
          <a:p>
            <a:pPr fontAlgn="base">
              <a:spcBef>
                <a:spcPct val="0"/>
              </a:spcBef>
              <a:spcAft>
                <a:spcPct val="0"/>
              </a:spcAft>
            </a:pPr>
            <a:r>
              <a:rPr lang="en-AU" sz="2800" b="1">
                <a:solidFill>
                  <a:srgbClr val="FFFF00"/>
                </a:solidFill>
                <a:latin typeface="Arial" charset="0"/>
              </a:rPr>
              <a:t>Valleys</a:t>
            </a:r>
          </a:p>
        </p:txBody>
      </p:sp>
      <p:sp>
        <p:nvSpPr>
          <p:cNvPr id="623630" name="Line 14"/>
          <p:cNvSpPr>
            <a:spLocks noChangeShapeType="1"/>
          </p:cNvSpPr>
          <p:nvPr/>
        </p:nvSpPr>
        <p:spPr bwMode="auto">
          <a:xfrm flipV="1">
            <a:off x="3071814" y="1628776"/>
            <a:ext cx="1944687" cy="2016125"/>
          </a:xfrm>
          <a:prstGeom prst="line">
            <a:avLst/>
          </a:prstGeom>
          <a:noFill/>
          <a:ln w="76200">
            <a:solidFill>
              <a:srgbClr val="00FF00"/>
            </a:solidFill>
            <a:round/>
            <a:headEnd/>
            <a:tailEnd type="triangle" w="med" len="med"/>
          </a:ln>
          <a:effectLst/>
        </p:spPr>
        <p:txBody>
          <a:bodyPr wrap="none" anchor="ctr"/>
          <a:lstStyle/>
          <a:p>
            <a:pPr fontAlgn="base">
              <a:spcBef>
                <a:spcPct val="0"/>
              </a:spcBef>
              <a:spcAft>
                <a:spcPct val="0"/>
              </a:spcAft>
            </a:pPr>
            <a:endParaRPr lang="en-AU">
              <a:solidFill>
                <a:srgbClr val="FFFFFF"/>
              </a:solidFill>
              <a:latin typeface="Arial" charset="0"/>
            </a:endParaRPr>
          </a:p>
        </p:txBody>
      </p:sp>
      <p:sp>
        <p:nvSpPr>
          <p:cNvPr id="623631" name="Line 15"/>
          <p:cNvSpPr>
            <a:spLocks noChangeShapeType="1"/>
          </p:cNvSpPr>
          <p:nvPr/>
        </p:nvSpPr>
        <p:spPr bwMode="auto">
          <a:xfrm>
            <a:off x="3071813" y="3644901"/>
            <a:ext cx="3600450" cy="288925"/>
          </a:xfrm>
          <a:prstGeom prst="line">
            <a:avLst/>
          </a:prstGeom>
          <a:noFill/>
          <a:ln w="76200">
            <a:solidFill>
              <a:srgbClr val="00FF00"/>
            </a:solidFill>
            <a:round/>
            <a:headEnd/>
            <a:tailEnd type="triangle" w="med" len="med"/>
          </a:ln>
          <a:effectLst/>
        </p:spPr>
        <p:txBody>
          <a:bodyPr wrap="none" anchor="ctr"/>
          <a:lstStyle/>
          <a:p>
            <a:pPr fontAlgn="base">
              <a:spcBef>
                <a:spcPct val="0"/>
              </a:spcBef>
              <a:spcAft>
                <a:spcPct val="0"/>
              </a:spcAft>
            </a:pPr>
            <a:endParaRPr lang="en-AU">
              <a:solidFill>
                <a:srgbClr val="FFFFFF"/>
              </a:solidFill>
              <a:latin typeface="Arial" charset="0"/>
            </a:endParaRPr>
          </a:p>
        </p:txBody>
      </p:sp>
      <p:sp>
        <p:nvSpPr>
          <p:cNvPr id="623632" name="Line 16"/>
          <p:cNvSpPr>
            <a:spLocks noChangeShapeType="1"/>
          </p:cNvSpPr>
          <p:nvPr/>
        </p:nvSpPr>
        <p:spPr bwMode="auto">
          <a:xfrm>
            <a:off x="3071813" y="3644901"/>
            <a:ext cx="5688012" cy="1655763"/>
          </a:xfrm>
          <a:prstGeom prst="line">
            <a:avLst/>
          </a:prstGeom>
          <a:noFill/>
          <a:ln w="76200">
            <a:solidFill>
              <a:srgbClr val="00FF00"/>
            </a:solidFill>
            <a:round/>
            <a:headEnd/>
            <a:tailEnd type="triangle" w="med" len="med"/>
          </a:ln>
          <a:effectLst/>
        </p:spPr>
        <p:txBody>
          <a:bodyPr wrap="none" anchor="ctr"/>
          <a:lstStyle/>
          <a:p>
            <a:pPr fontAlgn="base">
              <a:spcBef>
                <a:spcPct val="0"/>
              </a:spcBef>
              <a:spcAft>
                <a:spcPct val="0"/>
              </a:spcAft>
            </a:pPr>
            <a:endParaRPr lang="en-AU">
              <a:solidFill>
                <a:srgbClr val="FFFFFF"/>
              </a:solidFill>
              <a:latin typeface="Arial" charset="0"/>
            </a:endParaRPr>
          </a:p>
        </p:txBody>
      </p:sp>
      <p:sp>
        <p:nvSpPr>
          <p:cNvPr id="623633" name="Text Box 17"/>
          <p:cNvSpPr txBox="1">
            <a:spLocks noChangeArrowheads="1"/>
          </p:cNvSpPr>
          <p:nvPr/>
        </p:nvSpPr>
        <p:spPr bwMode="auto">
          <a:xfrm>
            <a:off x="7032625" y="2060575"/>
            <a:ext cx="3600450" cy="2419124"/>
          </a:xfrm>
          <a:prstGeom prst="rect">
            <a:avLst/>
          </a:prstGeom>
          <a:solidFill>
            <a:schemeClr val="bg1"/>
          </a:solidFill>
          <a:ln w="9525" algn="ctr">
            <a:noFill/>
            <a:miter lim="800000"/>
            <a:headEnd/>
            <a:tailEnd/>
          </a:ln>
          <a:effectLst/>
        </p:spPr>
        <p:txBody>
          <a:bodyPr>
            <a:spAutoFit/>
          </a:bodyPr>
          <a:lstStyle/>
          <a:p>
            <a:pPr fontAlgn="base">
              <a:lnSpc>
                <a:spcPct val="90000"/>
              </a:lnSpc>
              <a:spcBef>
                <a:spcPct val="0"/>
              </a:spcBef>
              <a:spcAft>
                <a:spcPct val="0"/>
              </a:spcAft>
            </a:pPr>
            <a:r>
              <a:rPr lang="en-AU" sz="2800" b="1" dirty="0">
                <a:solidFill>
                  <a:srgbClr val="00FF00"/>
                </a:solidFill>
                <a:latin typeface="Arial" charset="0"/>
              </a:rPr>
              <a:t>Abraham meets Melchizedek – King-priest of Salem</a:t>
            </a:r>
            <a:r>
              <a:rPr lang="en-AU" sz="2800" b="1" dirty="0">
                <a:solidFill>
                  <a:srgbClr val="FFFFFF"/>
                </a:solidFill>
                <a:latin typeface="Arial" charset="0"/>
              </a:rPr>
              <a:t> </a:t>
            </a:r>
            <a:r>
              <a:rPr lang="en-AU" sz="2800" b="1" dirty="0">
                <a:solidFill>
                  <a:srgbClr val="00FF00"/>
                </a:solidFill>
                <a:latin typeface="Arial" charset="0"/>
              </a:rPr>
              <a:t>(</a:t>
            </a:r>
            <a:r>
              <a:rPr lang="en-AU" sz="2800" b="1" dirty="0">
                <a:ln w="19050">
                  <a:solidFill>
                    <a:srgbClr val="FFFFFF"/>
                  </a:solidFill>
                </a:ln>
                <a:solidFill>
                  <a:srgbClr val="FF0000"/>
                </a:solidFill>
                <a:latin typeface="Arial" charset="0"/>
              </a:rPr>
              <a:t>Ps. 76:2</a:t>
            </a:r>
            <a:r>
              <a:rPr lang="en-AU" sz="2800" b="1" dirty="0">
                <a:solidFill>
                  <a:srgbClr val="00FF00"/>
                </a:solidFill>
                <a:latin typeface="Arial" charset="0"/>
              </a:rPr>
              <a:t>) in the Valley of </a:t>
            </a:r>
            <a:r>
              <a:rPr lang="en-AU" sz="2800" b="1" dirty="0" err="1">
                <a:solidFill>
                  <a:srgbClr val="00FF00"/>
                </a:solidFill>
                <a:latin typeface="Arial" charset="0"/>
              </a:rPr>
              <a:t>Shaveh</a:t>
            </a:r>
            <a:r>
              <a:rPr lang="en-AU" sz="2800" b="1" dirty="0">
                <a:solidFill>
                  <a:srgbClr val="00FF00"/>
                </a:solidFill>
                <a:latin typeface="Arial" charset="0"/>
              </a:rPr>
              <a:t> (bread &amp; wine)</a:t>
            </a:r>
          </a:p>
        </p:txBody>
      </p:sp>
      <p:sp>
        <p:nvSpPr>
          <p:cNvPr id="623634" name="Line 18"/>
          <p:cNvSpPr>
            <a:spLocks noChangeShapeType="1"/>
          </p:cNvSpPr>
          <p:nvPr/>
        </p:nvSpPr>
        <p:spPr bwMode="auto">
          <a:xfrm flipH="1">
            <a:off x="6672263" y="3573463"/>
            <a:ext cx="431800" cy="360362"/>
          </a:xfrm>
          <a:prstGeom prst="line">
            <a:avLst/>
          </a:prstGeom>
          <a:noFill/>
          <a:ln w="76200">
            <a:solidFill>
              <a:schemeClr val="bg1"/>
            </a:solidFill>
            <a:round/>
            <a:headEnd/>
            <a:tailEnd type="triangle" w="med" len="med"/>
          </a:ln>
          <a:effectLst/>
        </p:spPr>
        <p:txBody>
          <a:bodyPr wrap="none" anchor="ctr"/>
          <a:lstStyle/>
          <a:p>
            <a:pPr fontAlgn="base">
              <a:spcBef>
                <a:spcPct val="0"/>
              </a:spcBef>
              <a:spcAft>
                <a:spcPct val="0"/>
              </a:spcAft>
            </a:pPr>
            <a:endParaRPr lang="en-AU">
              <a:solidFill>
                <a:srgbClr val="FFFFFF"/>
              </a:solidFill>
              <a:latin typeface="Arial" charset="0"/>
            </a:endParaRPr>
          </a:p>
        </p:txBody>
      </p:sp>
      <p:sp>
        <p:nvSpPr>
          <p:cNvPr id="623635" name="Text Box 19"/>
          <p:cNvSpPr txBox="1">
            <a:spLocks noChangeArrowheads="1"/>
          </p:cNvSpPr>
          <p:nvPr/>
        </p:nvSpPr>
        <p:spPr bwMode="auto">
          <a:xfrm>
            <a:off x="4656138" y="5107831"/>
            <a:ext cx="6011862" cy="1739900"/>
          </a:xfrm>
          <a:prstGeom prst="rect">
            <a:avLst/>
          </a:prstGeom>
          <a:solidFill>
            <a:schemeClr val="bg1"/>
          </a:solidFill>
          <a:ln w="9525" algn="ctr">
            <a:noFill/>
            <a:miter lim="800000"/>
            <a:headEnd/>
            <a:tailEnd/>
          </a:ln>
          <a:effectLst/>
        </p:spPr>
        <p:txBody>
          <a:bodyPr>
            <a:spAutoFit/>
          </a:bodyPr>
          <a:lstStyle/>
          <a:p>
            <a:pPr algn="ctr" fontAlgn="base">
              <a:spcBef>
                <a:spcPct val="0"/>
              </a:spcBef>
              <a:spcAft>
                <a:spcPct val="0"/>
              </a:spcAft>
            </a:pPr>
            <a:r>
              <a:rPr lang="en-AU" sz="3600" dirty="0">
                <a:solidFill>
                  <a:srgbClr val="00FF00"/>
                </a:solidFill>
                <a:latin typeface="Arial Black" pitchFamily="34" charset="0"/>
              </a:rPr>
              <a:t>Armageddon precedes the setting up</a:t>
            </a:r>
          </a:p>
          <a:p>
            <a:pPr fontAlgn="base">
              <a:spcBef>
                <a:spcPct val="0"/>
              </a:spcBef>
              <a:spcAft>
                <a:spcPct val="0"/>
              </a:spcAft>
            </a:pPr>
            <a:r>
              <a:rPr lang="en-AU" sz="3600" dirty="0">
                <a:solidFill>
                  <a:srgbClr val="00FF00"/>
                </a:solidFill>
                <a:latin typeface="Arial Black" pitchFamily="34" charset="0"/>
              </a:rPr>
              <a:t> of the Kingdom of God</a:t>
            </a:r>
          </a:p>
        </p:txBody>
      </p:sp>
      <p:sp>
        <p:nvSpPr>
          <p:cNvPr id="623636" name="Text Box 20"/>
          <p:cNvSpPr txBox="1">
            <a:spLocks noChangeArrowheads="1"/>
          </p:cNvSpPr>
          <p:nvPr/>
        </p:nvSpPr>
        <p:spPr bwMode="auto">
          <a:xfrm>
            <a:off x="6062663" y="3908425"/>
            <a:ext cx="969962" cy="457200"/>
          </a:xfrm>
          <a:prstGeom prst="rect">
            <a:avLst/>
          </a:prstGeom>
          <a:noFill/>
          <a:ln w="9525" algn="ctr">
            <a:noFill/>
            <a:miter lim="800000"/>
            <a:headEnd/>
            <a:tailEnd/>
          </a:ln>
          <a:effectLst/>
        </p:spPr>
        <p:txBody>
          <a:bodyPr wrap="none">
            <a:spAutoFit/>
          </a:bodyPr>
          <a:lstStyle/>
          <a:p>
            <a:pPr fontAlgn="base">
              <a:spcBef>
                <a:spcPct val="0"/>
              </a:spcBef>
              <a:spcAft>
                <a:spcPct val="0"/>
              </a:spcAft>
            </a:pPr>
            <a:r>
              <a:rPr lang="en-AU" sz="2400">
                <a:solidFill>
                  <a:srgbClr val="000000"/>
                </a:solidFill>
                <a:latin typeface="Impact" pitchFamily="34" charset="0"/>
              </a:rPr>
              <a:t>Salem</a:t>
            </a:r>
          </a:p>
        </p:txBody>
      </p:sp>
      <p:sp>
        <p:nvSpPr>
          <p:cNvPr id="623637" name="Text Box 21"/>
          <p:cNvSpPr txBox="1">
            <a:spLocks noChangeArrowheads="1"/>
          </p:cNvSpPr>
          <p:nvPr/>
        </p:nvSpPr>
        <p:spPr bwMode="auto">
          <a:xfrm>
            <a:off x="6299200" y="4738688"/>
            <a:ext cx="1092200" cy="457200"/>
          </a:xfrm>
          <a:prstGeom prst="rect">
            <a:avLst/>
          </a:prstGeom>
          <a:noFill/>
          <a:ln w="9525" algn="ctr">
            <a:noFill/>
            <a:miter lim="800000"/>
            <a:headEnd/>
            <a:tailEnd/>
          </a:ln>
          <a:effectLst/>
        </p:spPr>
        <p:txBody>
          <a:bodyPr wrap="none">
            <a:spAutoFit/>
          </a:bodyPr>
          <a:lstStyle/>
          <a:p>
            <a:pPr fontAlgn="base">
              <a:spcBef>
                <a:spcPct val="0"/>
              </a:spcBef>
              <a:spcAft>
                <a:spcPct val="0"/>
              </a:spcAft>
            </a:pPr>
            <a:r>
              <a:rPr lang="en-AU" sz="2400">
                <a:solidFill>
                  <a:srgbClr val="000000"/>
                </a:solidFill>
                <a:latin typeface="Impact" pitchFamily="34" charset="0"/>
              </a:rPr>
              <a:t>Hebron</a:t>
            </a:r>
          </a:p>
        </p:txBody>
      </p:sp>
      <p:sp>
        <p:nvSpPr>
          <p:cNvPr id="623625" name="AutoShape 9"/>
          <p:cNvSpPr>
            <a:spLocks noChangeArrowheads="1"/>
          </p:cNvSpPr>
          <p:nvPr/>
        </p:nvSpPr>
        <p:spPr bwMode="auto">
          <a:xfrm>
            <a:off x="4295776" y="1125539"/>
            <a:ext cx="1223963" cy="936625"/>
          </a:xfrm>
          <a:prstGeom prst="irregularSeal2">
            <a:avLst/>
          </a:prstGeom>
          <a:gradFill rotWithShape="1">
            <a:gsLst>
              <a:gs pos="0">
                <a:srgbClr val="FFFF00"/>
              </a:gs>
              <a:gs pos="100000">
                <a:srgbClr val="FF0000"/>
              </a:gs>
            </a:gsLst>
            <a:path path="shape">
              <a:fillToRect l="50000" t="50000" r="50000" b="50000"/>
            </a:path>
          </a:gradFill>
          <a:ln w="9525" algn="ctr">
            <a:solidFill>
              <a:srgbClr val="FF0000"/>
            </a:solidFill>
            <a:miter lim="800000"/>
            <a:headEnd/>
            <a:tailEnd/>
          </a:ln>
          <a:effectLst/>
        </p:spPr>
        <p:txBody>
          <a:bodyPr wrap="none" anchor="ctr"/>
          <a:lstStyle/>
          <a:p>
            <a:pPr fontAlgn="base">
              <a:spcBef>
                <a:spcPct val="0"/>
              </a:spcBef>
              <a:spcAft>
                <a:spcPct val="0"/>
              </a:spcAft>
            </a:pPr>
            <a:endParaRPr lang="en-AU">
              <a:solidFill>
                <a:srgbClr val="FFFFFF"/>
              </a:solidFill>
              <a:latin typeface="Arial" charset="0"/>
            </a:endParaRPr>
          </a:p>
        </p:txBody>
      </p:sp>
      <p:sp>
        <p:nvSpPr>
          <p:cNvPr id="623638" name="Text Box 22"/>
          <p:cNvSpPr txBox="1">
            <a:spLocks noChangeArrowheads="1"/>
          </p:cNvSpPr>
          <p:nvPr/>
        </p:nvSpPr>
        <p:spPr bwMode="auto">
          <a:xfrm>
            <a:off x="4976813" y="1314450"/>
            <a:ext cx="665162" cy="457200"/>
          </a:xfrm>
          <a:prstGeom prst="rect">
            <a:avLst/>
          </a:prstGeom>
          <a:noFill/>
          <a:ln w="9525" algn="ctr">
            <a:noFill/>
            <a:miter lim="800000"/>
            <a:headEnd/>
            <a:tailEnd/>
          </a:ln>
          <a:effectLst/>
        </p:spPr>
        <p:txBody>
          <a:bodyPr wrap="none">
            <a:spAutoFit/>
          </a:bodyPr>
          <a:lstStyle/>
          <a:p>
            <a:pPr fontAlgn="base">
              <a:spcBef>
                <a:spcPct val="0"/>
              </a:spcBef>
              <a:spcAft>
                <a:spcPct val="0"/>
              </a:spcAft>
            </a:pPr>
            <a:r>
              <a:rPr lang="en-AU" sz="2400">
                <a:solidFill>
                  <a:srgbClr val="000000"/>
                </a:solidFill>
                <a:latin typeface="Impact" pitchFamily="34" charset="0"/>
              </a:rPr>
              <a:t>Dan</a:t>
            </a:r>
          </a:p>
        </p:txBody>
      </p:sp>
      <p:sp>
        <p:nvSpPr>
          <p:cNvPr id="2" name="Slide Number Placeholder 1">
            <a:extLst>
              <a:ext uri="{FF2B5EF4-FFF2-40B4-BE49-F238E27FC236}">
                <a16:creationId xmlns:a16="http://schemas.microsoft.com/office/drawing/2014/main" id="{4A4B8718-052C-617C-2548-F03838E79247}"/>
              </a:ext>
            </a:extLst>
          </p:cNvPr>
          <p:cNvSpPr>
            <a:spLocks noGrp="1"/>
          </p:cNvSpPr>
          <p:nvPr>
            <p:ph type="sldNum" sz="quarter" idx="12"/>
          </p:nvPr>
        </p:nvSpPr>
        <p:spPr/>
        <p:txBody>
          <a:bodyPr/>
          <a:lstStyle/>
          <a:p>
            <a:pPr>
              <a:defRPr/>
            </a:pPr>
            <a:fld id="{BAF0AEF4-3FCE-45B9-A624-091F125C5327}" type="slidenum">
              <a:rPr lang="en-AU" smtClean="0"/>
              <a:pPr>
                <a:defRPr/>
              </a:pPr>
              <a:t>41</a:t>
            </a:fld>
            <a:endParaRPr lang="en-A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23623"/>
                                        </p:tgtEl>
                                        <p:attrNameLst>
                                          <p:attrName>style.visibility</p:attrName>
                                        </p:attrNameLst>
                                      </p:cBhvr>
                                      <p:to>
                                        <p:strVal val="visible"/>
                                      </p:to>
                                    </p:set>
                                    <p:animEffect transition="in" filter="wipe(down)">
                                      <p:cBhvr>
                                        <p:cTn id="7" dur="5000"/>
                                        <p:tgtEl>
                                          <p:spTgt spid="623623"/>
                                        </p:tgtEl>
                                      </p:cBhvr>
                                    </p:animEffect>
                                  </p:childTnLst>
                                </p:cTn>
                              </p:par>
                              <p:par>
                                <p:cTn id="8" presetID="1" presetClass="entr" presetSubtype="0" fill="hold" grpId="1" nodeType="withEffect">
                                  <p:stCondLst>
                                    <p:cond delay="0"/>
                                  </p:stCondLst>
                                  <p:childTnLst>
                                    <p:set>
                                      <p:cBhvr>
                                        <p:cTn id="9" dur="1" fill="hold">
                                          <p:stCondLst>
                                            <p:cond delay="0"/>
                                          </p:stCondLst>
                                        </p:cTn>
                                        <p:tgtEl>
                                          <p:spTgt spid="623627">
                                            <p:bg/>
                                          </p:spTgt>
                                        </p:tgtEl>
                                        <p:attrNameLst>
                                          <p:attrName>style.visibility</p:attrName>
                                        </p:attrNameLst>
                                      </p:cBhvr>
                                      <p:to>
                                        <p:strVal val="visible"/>
                                      </p:to>
                                    </p:set>
                                  </p:childTnLst>
                                </p:cTn>
                              </p:par>
                              <p:par>
                                <p:cTn id="10" presetID="1" presetClass="entr" presetSubtype="0" fill="hold" grpId="1" nodeType="withEffect">
                                  <p:stCondLst>
                                    <p:cond delay="0"/>
                                  </p:stCondLst>
                                  <p:childTnLst>
                                    <p:set>
                                      <p:cBhvr>
                                        <p:cTn id="11" dur="1" fill="hold">
                                          <p:stCondLst>
                                            <p:cond delay="0"/>
                                          </p:stCondLst>
                                        </p:cTn>
                                        <p:tgtEl>
                                          <p:spTgt spid="623627">
                                            <p:txEl>
                                              <p:pRg st="0" end="0"/>
                                            </p:txEl>
                                          </p:spTgt>
                                        </p:tgtEl>
                                        <p:attrNameLst>
                                          <p:attrName>style.visibility</p:attrName>
                                        </p:attrNameLst>
                                      </p:cBhvr>
                                      <p:to>
                                        <p:strVal val="visible"/>
                                      </p:to>
                                    </p:set>
                                  </p:childTnLst>
                                </p:cTn>
                              </p:par>
                            </p:childTnLst>
                          </p:cTn>
                        </p:par>
                        <p:par>
                          <p:cTn id="12" fill="hold">
                            <p:stCondLst>
                              <p:cond delay="5000"/>
                            </p:stCondLst>
                            <p:childTnLst>
                              <p:par>
                                <p:cTn id="13" presetID="1" presetClass="entr" presetSubtype="0" fill="hold" grpId="0" nodeType="afterEffect">
                                  <p:stCondLst>
                                    <p:cond delay="1000"/>
                                  </p:stCondLst>
                                  <p:childTnLst>
                                    <p:set>
                                      <p:cBhvr>
                                        <p:cTn id="14" dur="1" fill="hold">
                                          <p:stCondLst>
                                            <p:cond delay="0"/>
                                          </p:stCondLst>
                                        </p:cTn>
                                        <p:tgtEl>
                                          <p:spTgt spid="6236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623624"/>
                                        </p:tgtEl>
                                        <p:attrNameLst>
                                          <p:attrName>style.visibility</p:attrName>
                                        </p:attrNameLst>
                                      </p:cBhvr>
                                      <p:to>
                                        <p:strVal val="visible"/>
                                      </p:to>
                                    </p:set>
                                    <p:animEffect transition="in" filter="wipe(down)">
                                      <p:cBhvr>
                                        <p:cTn id="19" dur="3000"/>
                                        <p:tgtEl>
                                          <p:spTgt spid="623624"/>
                                        </p:tgtEl>
                                      </p:cBhvr>
                                    </p:animEffect>
                                  </p:childTnLst>
                                </p:cTn>
                              </p:par>
                            </p:childTnLst>
                          </p:cTn>
                        </p:par>
                        <p:par>
                          <p:cTn id="20" fill="hold">
                            <p:stCondLst>
                              <p:cond delay="3000"/>
                            </p:stCondLst>
                            <p:childTnLst>
                              <p:par>
                                <p:cTn id="21" presetID="1" presetClass="entr" presetSubtype="0" fill="hold" grpId="0" nodeType="afterEffect">
                                  <p:stCondLst>
                                    <p:cond delay="1000"/>
                                  </p:stCondLst>
                                  <p:childTnLst>
                                    <p:set>
                                      <p:cBhvr>
                                        <p:cTn id="22" dur="1" fill="hold">
                                          <p:stCondLst>
                                            <p:cond delay="0"/>
                                          </p:stCondLst>
                                        </p:cTn>
                                        <p:tgtEl>
                                          <p:spTgt spid="623625"/>
                                        </p:tgtEl>
                                        <p:attrNameLst>
                                          <p:attrName>style.visibility</p:attrName>
                                        </p:attrNameLst>
                                      </p:cBhvr>
                                      <p:to>
                                        <p:strVal val="visible"/>
                                      </p:to>
                                    </p:set>
                                  </p:childTnLst>
                                </p:cTn>
                              </p:par>
                              <p:par>
                                <p:cTn id="23" presetID="6" presetClass="emph" presetSubtype="0" fill="hold" grpId="1" nodeType="withEffect">
                                  <p:stCondLst>
                                    <p:cond delay="0"/>
                                  </p:stCondLst>
                                  <p:childTnLst>
                                    <p:animScale>
                                      <p:cBhvr>
                                        <p:cTn id="24" dur="2000" fill="hold"/>
                                        <p:tgtEl>
                                          <p:spTgt spid="623625"/>
                                        </p:tgtEl>
                                      </p:cBhvr>
                                      <p:by x="150000" y="150000"/>
                                    </p:animScale>
                                  </p:childTnLst>
                                </p:cTn>
                              </p:par>
                            </p:childTnLst>
                          </p:cTn>
                        </p:par>
                        <p:par>
                          <p:cTn id="25" fill="hold">
                            <p:stCondLst>
                              <p:cond delay="5000"/>
                            </p:stCondLst>
                            <p:childTnLst>
                              <p:par>
                                <p:cTn id="26" presetID="1" presetClass="entr" presetSubtype="0" fill="hold" grpId="0" nodeType="afterEffect">
                                  <p:stCondLst>
                                    <p:cond delay="0"/>
                                  </p:stCondLst>
                                  <p:childTnLst>
                                    <p:set>
                                      <p:cBhvr>
                                        <p:cTn id="27" dur="1" fill="hold">
                                          <p:stCondLst>
                                            <p:cond delay="0"/>
                                          </p:stCondLst>
                                        </p:cTn>
                                        <p:tgtEl>
                                          <p:spTgt spid="62362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0" nodeType="clickEffect">
                                  <p:stCondLst>
                                    <p:cond delay="0"/>
                                  </p:stCondLst>
                                  <p:childTnLst>
                                    <p:set>
                                      <p:cBhvr>
                                        <p:cTn id="31" dur="1" fill="hold">
                                          <p:stCondLst>
                                            <p:cond delay="0"/>
                                          </p:stCondLst>
                                        </p:cTn>
                                        <p:tgtEl>
                                          <p:spTgt spid="623627">
                                            <p:txEl>
                                              <p:pRg st="0" end="0"/>
                                            </p:txEl>
                                          </p:spTgt>
                                        </p:tgtEl>
                                        <p:attrNameLst>
                                          <p:attrName>style.visibility</p:attrName>
                                        </p:attrNameLst>
                                      </p:cBhvr>
                                      <p:to>
                                        <p:strVal val="hidden"/>
                                      </p:to>
                                    </p:set>
                                  </p:childTnLst>
                                </p:cTn>
                              </p:par>
                              <p:par>
                                <p:cTn id="32" presetID="1" presetClass="exit" presetSubtype="0" fill="hold" grpId="0" nodeType="withEffect">
                                  <p:stCondLst>
                                    <p:cond delay="0"/>
                                  </p:stCondLst>
                                  <p:childTnLst>
                                    <p:set>
                                      <p:cBhvr>
                                        <p:cTn id="33" dur="1" fill="hold">
                                          <p:stCondLst>
                                            <p:cond delay="0"/>
                                          </p:stCondLst>
                                        </p:cTn>
                                        <p:tgtEl>
                                          <p:spTgt spid="623627">
                                            <p:bg/>
                                          </p:spTgt>
                                        </p:tgtEl>
                                        <p:attrNameLst>
                                          <p:attrName>style.visibility</p:attrName>
                                        </p:attrNameLst>
                                      </p:cBhvr>
                                      <p:to>
                                        <p:strVal val="hidden"/>
                                      </p:to>
                                    </p:set>
                                  </p:childTnLst>
                                </p:cTn>
                              </p:par>
                              <p:par>
                                <p:cTn id="34" presetID="1" presetClass="exit" presetSubtype="0" fill="hold" grpId="1" nodeType="withEffect">
                                  <p:stCondLst>
                                    <p:cond delay="0"/>
                                  </p:stCondLst>
                                  <p:childTnLst>
                                    <p:set>
                                      <p:cBhvr>
                                        <p:cTn id="35" dur="1" fill="hold">
                                          <p:stCondLst>
                                            <p:cond delay="0"/>
                                          </p:stCondLst>
                                        </p:cTn>
                                        <p:tgtEl>
                                          <p:spTgt spid="623623"/>
                                        </p:tgtEl>
                                        <p:attrNameLst>
                                          <p:attrName>style.visibility</p:attrName>
                                        </p:attrNameLst>
                                      </p:cBhvr>
                                      <p:to>
                                        <p:strVal val="hidden"/>
                                      </p:to>
                                    </p:set>
                                  </p:childTnLst>
                                </p:cTn>
                              </p:par>
                              <p:par>
                                <p:cTn id="36" presetID="1" presetClass="exit" presetSubtype="0" fill="hold" grpId="1" nodeType="withEffect">
                                  <p:stCondLst>
                                    <p:cond delay="0"/>
                                  </p:stCondLst>
                                  <p:childTnLst>
                                    <p:set>
                                      <p:cBhvr>
                                        <p:cTn id="37" dur="1" fill="hold">
                                          <p:stCondLst>
                                            <p:cond delay="0"/>
                                          </p:stCondLst>
                                        </p:cTn>
                                        <p:tgtEl>
                                          <p:spTgt spid="623624"/>
                                        </p:tgtEl>
                                        <p:attrNameLst>
                                          <p:attrName>style.visibility</p:attrName>
                                        </p:attrNameLst>
                                      </p:cBhvr>
                                      <p:to>
                                        <p:strVal val="hidden"/>
                                      </p:to>
                                    </p:set>
                                  </p:childTnLst>
                                </p:cTn>
                              </p:par>
                              <p:par>
                                <p:cTn id="38" presetID="1" presetClass="exit" presetSubtype="0" fill="hold" grpId="2" nodeType="withEffect">
                                  <p:stCondLst>
                                    <p:cond delay="0"/>
                                  </p:stCondLst>
                                  <p:childTnLst>
                                    <p:set>
                                      <p:cBhvr>
                                        <p:cTn id="39" dur="1" fill="hold">
                                          <p:stCondLst>
                                            <p:cond delay="0"/>
                                          </p:stCondLst>
                                        </p:cTn>
                                        <p:tgtEl>
                                          <p:spTgt spid="623625"/>
                                        </p:tgtEl>
                                        <p:attrNameLst>
                                          <p:attrName>style.visibility</p:attrName>
                                        </p:attrNameLst>
                                      </p:cBhvr>
                                      <p:to>
                                        <p:strVal val="hidden"/>
                                      </p:to>
                                    </p:set>
                                  </p:childTnLst>
                                </p:cTn>
                              </p:par>
                              <p:par>
                                <p:cTn id="40" presetID="1" presetClass="entr" presetSubtype="0" fill="hold" grpId="0" nodeType="withEffect">
                                  <p:stCondLst>
                                    <p:cond delay="0"/>
                                  </p:stCondLst>
                                  <p:childTnLst>
                                    <p:set>
                                      <p:cBhvr>
                                        <p:cTn id="41" dur="1" fill="hold">
                                          <p:stCondLst>
                                            <p:cond delay="0"/>
                                          </p:stCondLst>
                                        </p:cTn>
                                        <p:tgtEl>
                                          <p:spTgt spid="623629"/>
                                        </p:tgtEl>
                                        <p:attrNameLst>
                                          <p:attrName>style.visibility</p:attrName>
                                        </p:attrNameLst>
                                      </p:cBhvr>
                                      <p:to>
                                        <p:strVal val="visible"/>
                                      </p:to>
                                    </p:set>
                                  </p:childTnLst>
                                </p:cTn>
                              </p:par>
                              <p:par>
                                <p:cTn id="42" presetID="22" presetClass="entr" presetSubtype="8" fill="hold" grpId="0" nodeType="withEffect">
                                  <p:stCondLst>
                                    <p:cond delay="0"/>
                                  </p:stCondLst>
                                  <p:childTnLst>
                                    <p:set>
                                      <p:cBhvr>
                                        <p:cTn id="43" dur="1" fill="hold">
                                          <p:stCondLst>
                                            <p:cond delay="0"/>
                                          </p:stCondLst>
                                        </p:cTn>
                                        <p:tgtEl>
                                          <p:spTgt spid="623632"/>
                                        </p:tgtEl>
                                        <p:attrNameLst>
                                          <p:attrName>style.visibility</p:attrName>
                                        </p:attrNameLst>
                                      </p:cBhvr>
                                      <p:to>
                                        <p:strVal val="visible"/>
                                      </p:to>
                                    </p:set>
                                    <p:animEffect transition="in" filter="wipe(left)">
                                      <p:cBhvr>
                                        <p:cTn id="44" dur="1000"/>
                                        <p:tgtEl>
                                          <p:spTgt spid="62363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623630"/>
                                        </p:tgtEl>
                                        <p:attrNameLst>
                                          <p:attrName>style.visibility</p:attrName>
                                        </p:attrNameLst>
                                      </p:cBhvr>
                                      <p:to>
                                        <p:strVal val="visible"/>
                                      </p:to>
                                    </p:set>
                                    <p:animEffect transition="in" filter="wipe(left)">
                                      <p:cBhvr>
                                        <p:cTn id="49" dur="1000"/>
                                        <p:tgtEl>
                                          <p:spTgt spid="623630"/>
                                        </p:tgtEl>
                                      </p:cBhvr>
                                    </p:animEffect>
                                  </p:childTnLst>
                                </p:cTn>
                              </p:par>
                            </p:childTnLst>
                          </p:cTn>
                        </p:par>
                        <p:par>
                          <p:cTn id="50" fill="hold">
                            <p:stCondLst>
                              <p:cond delay="1000"/>
                            </p:stCondLst>
                            <p:childTnLst>
                              <p:par>
                                <p:cTn id="51" presetID="1" presetClass="entr" presetSubtype="0" fill="hold" grpId="0" nodeType="afterEffect">
                                  <p:stCondLst>
                                    <p:cond delay="500"/>
                                  </p:stCondLst>
                                  <p:childTnLst>
                                    <p:set>
                                      <p:cBhvr>
                                        <p:cTn id="52" dur="1" fill="hold">
                                          <p:stCondLst>
                                            <p:cond delay="0"/>
                                          </p:stCondLst>
                                        </p:cTn>
                                        <p:tgtEl>
                                          <p:spTgt spid="623633"/>
                                        </p:tgtEl>
                                        <p:attrNameLst>
                                          <p:attrName>style.visibility</p:attrName>
                                        </p:attrNameLst>
                                      </p:cBhvr>
                                      <p:to>
                                        <p:strVal val="visible"/>
                                      </p:to>
                                    </p:set>
                                  </p:childTnLst>
                                </p:cTn>
                              </p:par>
                            </p:childTnLst>
                          </p:cTn>
                        </p:par>
                        <p:par>
                          <p:cTn id="53" fill="hold">
                            <p:stCondLst>
                              <p:cond delay="1500"/>
                            </p:stCondLst>
                            <p:childTnLst>
                              <p:par>
                                <p:cTn id="54" presetID="22" presetClass="entr" presetSubtype="8" fill="hold" grpId="0" nodeType="afterEffect">
                                  <p:stCondLst>
                                    <p:cond delay="0"/>
                                  </p:stCondLst>
                                  <p:childTnLst>
                                    <p:set>
                                      <p:cBhvr>
                                        <p:cTn id="55" dur="1" fill="hold">
                                          <p:stCondLst>
                                            <p:cond delay="0"/>
                                          </p:stCondLst>
                                        </p:cTn>
                                        <p:tgtEl>
                                          <p:spTgt spid="623631"/>
                                        </p:tgtEl>
                                        <p:attrNameLst>
                                          <p:attrName>style.visibility</p:attrName>
                                        </p:attrNameLst>
                                      </p:cBhvr>
                                      <p:to>
                                        <p:strVal val="visible"/>
                                      </p:to>
                                    </p:set>
                                    <p:animEffect transition="in" filter="wipe(left)">
                                      <p:cBhvr>
                                        <p:cTn id="56" dur="1000"/>
                                        <p:tgtEl>
                                          <p:spTgt spid="623631"/>
                                        </p:tgtEl>
                                      </p:cBhvr>
                                    </p:animEffect>
                                  </p:childTnLst>
                                </p:cTn>
                              </p:par>
                              <p:par>
                                <p:cTn id="57" presetID="1" presetClass="entr" presetSubtype="0" fill="hold" grpId="0" nodeType="withEffect">
                                  <p:stCondLst>
                                    <p:cond delay="0"/>
                                  </p:stCondLst>
                                  <p:childTnLst>
                                    <p:set>
                                      <p:cBhvr>
                                        <p:cTn id="58" dur="1" fill="hold">
                                          <p:stCondLst>
                                            <p:cond delay="0"/>
                                          </p:stCondLst>
                                        </p:cTn>
                                        <p:tgtEl>
                                          <p:spTgt spid="623634"/>
                                        </p:tgtEl>
                                        <p:attrNameLst>
                                          <p:attrName>style.visibility</p:attrName>
                                        </p:attrNameLst>
                                      </p:cBhvr>
                                      <p:to>
                                        <p:strVal val="visible"/>
                                      </p:to>
                                    </p:set>
                                  </p:childTnLst>
                                </p:cTn>
                              </p:par>
                            </p:childTnLst>
                          </p:cTn>
                        </p:par>
                        <p:par>
                          <p:cTn id="59" fill="hold">
                            <p:stCondLst>
                              <p:cond delay="2500"/>
                            </p:stCondLst>
                            <p:childTnLst>
                              <p:par>
                                <p:cTn id="60" presetID="1" presetClass="entr" presetSubtype="0" fill="hold" grpId="0" nodeType="afterEffect">
                                  <p:stCondLst>
                                    <p:cond delay="1500"/>
                                  </p:stCondLst>
                                  <p:childTnLst>
                                    <p:set>
                                      <p:cBhvr>
                                        <p:cTn id="61" dur="1" fill="hold">
                                          <p:stCondLst>
                                            <p:cond delay="0"/>
                                          </p:stCondLst>
                                        </p:cTn>
                                        <p:tgtEl>
                                          <p:spTgt spid="6236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623" grpId="0" animBg="1"/>
      <p:bldP spid="623623" grpId="1" animBg="1"/>
      <p:bldP spid="623624" grpId="0" animBg="1"/>
      <p:bldP spid="623624" grpId="1" animBg="1"/>
      <p:bldP spid="623626" grpId="0" animBg="1"/>
      <p:bldP spid="623627" grpId="0" build="allAtOnce" animBg="1"/>
      <p:bldP spid="623627" grpId="1" build="allAtOnce" animBg="1"/>
      <p:bldP spid="623628" grpId="0" animBg="1"/>
      <p:bldP spid="623629" grpId="0"/>
      <p:bldP spid="623630" grpId="0" animBg="1"/>
      <p:bldP spid="623631" grpId="0" animBg="1"/>
      <p:bldP spid="623632" grpId="0" animBg="1"/>
      <p:bldP spid="623633" grpId="0" animBg="1"/>
      <p:bldP spid="623634" grpId="0" animBg="1"/>
      <p:bldP spid="623635" grpId="0" animBg="1"/>
      <p:bldP spid="623625" grpId="0" animBg="1"/>
      <p:bldP spid="623625" grpId="1" animBg="1"/>
      <p:bldP spid="623625" grpId="2"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ctrTitle" idx="4294967295"/>
          </p:nvPr>
        </p:nvSpPr>
        <p:spPr>
          <a:xfrm>
            <a:off x="1524000" y="-26988"/>
            <a:ext cx="4643438" cy="792163"/>
          </a:xfrm>
        </p:spPr>
        <p:txBody>
          <a:bodyPr/>
          <a:lstStyle/>
          <a:p>
            <a:r>
              <a:rPr lang="en-US"/>
              <a:t>Armageddon</a:t>
            </a:r>
            <a:endParaRPr lang="en-AU"/>
          </a:p>
        </p:txBody>
      </p:sp>
      <p:sp>
        <p:nvSpPr>
          <p:cNvPr id="102403" name="Rectangle 3"/>
          <p:cNvSpPr>
            <a:spLocks noGrp="1" noChangeArrowheads="1"/>
          </p:cNvSpPr>
          <p:nvPr>
            <p:ph type="subTitle" idx="4294967295"/>
          </p:nvPr>
        </p:nvSpPr>
        <p:spPr>
          <a:xfrm>
            <a:off x="1524001" y="736601"/>
            <a:ext cx="4608513" cy="6048375"/>
          </a:xfrm>
        </p:spPr>
        <p:txBody>
          <a:bodyPr/>
          <a:lstStyle/>
          <a:p>
            <a:pPr marL="450850" indent="-450850">
              <a:lnSpc>
                <a:spcPct val="85000"/>
              </a:lnSpc>
              <a:spcAft>
                <a:spcPts val="400"/>
              </a:spcAft>
              <a:buFont typeface="Wingdings" pitchFamily="2" charset="2"/>
              <a:buChar char="Ø"/>
            </a:pPr>
            <a:r>
              <a:rPr lang="en-US" sz="2800" dirty="0" err="1">
                <a:solidFill>
                  <a:srgbClr val="00FF00"/>
                </a:solidFill>
              </a:rPr>
              <a:t>Arema</a:t>
            </a:r>
            <a:r>
              <a:rPr lang="en-US" sz="2800" dirty="0"/>
              <a:t> – a heap of sheaves = confederacy of </a:t>
            </a:r>
            <a:r>
              <a:rPr lang="en-AU" altLang="zh-CN" sz="2800" dirty="0" err="1">
                <a:solidFill>
                  <a:srgbClr val="CCFF33"/>
                </a:solidFill>
                <a:ea typeface="宋体" pitchFamily="2" charset="-122"/>
              </a:rPr>
              <a:t>Chedorlaomer</a:t>
            </a:r>
            <a:r>
              <a:rPr lang="en-AU" altLang="zh-CN" sz="2800" dirty="0">
                <a:solidFill>
                  <a:srgbClr val="CCFF33"/>
                </a:solidFill>
                <a:ea typeface="宋体" pitchFamily="2" charset="-122"/>
              </a:rPr>
              <a:t> </a:t>
            </a:r>
            <a:r>
              <a:rPr lang="en-AU" altLang="zh-CN" sz="2800" dirty="0">
                <a:ea typeface="宋体" pitchFamily="2" charset="-122"/>
              </a:rPr>
              <a:t>- </a:t>
            </a:r>
            <a:r>
              <a:rPr lang="en-AU" altLang="zh-CN" sz="2800" dirty="0">
                <a:solidFill>
                  <a:srgbClr val="CCFF33"/>
                </a:solidFill>
                <a:ea typeface="宋体" pitchFamily="2" charset="-122"/>
              </a:rPr>
              <a:t>“a handful of sheaves”</a:t>
            </a:r>
            <a:r>
              <a:rPr lang="en-AU" altLang="zh-CN" sz="2800" dirty="0">
                <a:ea typeface="宋体" pitchFamily="2" charset="-122"/>
              </a:rPr>
              <a:t>.</a:t>
            </a:r>
          </a:p>
          <a:p>
            <a:pPr marL="450850" indent="-450850">
              <a:lnSpc>
                <a:spcPct val="85000"/>
              </a:lnSpc>
              <a:spcAft>
                <a:spcPts val="400"/>
              </a:spcAft>
              <a:buFont typeface="Wingdings" pitchFamily="2" charset="2"/>
              <a:buChar char="Ø"/>
            </a:pPr>
            <a:r>
              <a:rPr lang="en-US" sz="2800" dirty="0" err="1">
                <a:solidFill>
                  <a:srgbClr val="66FF33"/>
                </a:solidFill>
                <a:ea typeface="宋体" pitchFamily="2" charset="-122"/>
              </a:rPr>
              <a:t>Gai</a:t>
            </a:r>
            <a:r>
              <a:rPr lang="en-US" sz="2800" dirty="0">
                <a:ea typeface="宋体" pitchFamily="2" charset="-122"/>
              </a:rPr>
              <a:t> – valley. Conflict begins in the vale of </a:t>
            </a:r>
            <a:r>
              <a:rPr lang="en-US" sz="2800" dirty="0" err="1">
                <a:ea typeface="宋体" pitchFamily="2" charset="-122"/>
              </a:rPr>
              <a:t>Siddim</a:t>
            </a:r>
            <a:r>
              <a:rPr lang="en-US" sz="2800" dirty="0">
                <a:ea typeface="宋体" pitchFamily="2" charset="-122"/>
              </a:rPr>
              <a:t> – </a:t>
            </a:r>
            <a:r>
              <a:rPr lang="en-US" sz="2800" dirty="0">
                <a:solidFill>
                  <a:srgbClr val="FFCC66"/>
                </a:solidFill>
                <a:ea typeface="宋体" pitchFamily="2" charset="-122"/>
              </a:rPr>
              <a:t>Roth. -</a:t>
            </a:r>
            <a:r>
              <a:rPr lang="en-US" sz="2800" dirty="0">
                <a:solidFill>
                  <a:srgbClr val="FFFF00"/>
                </a:solidFill>
                <a:ea typeface="宋体" pitchFamily="2" charset="-122"/>
              </a:rPr>
              <a:t> “the valley of the open fields”</a:t>
            </a:r>
            <a:r>
              <a:rPr lang="en-US" sz="2800" dirty="0">
                <a:ea typeface="宋体" pitchFamily="2" charset="-122"/>
              </a:rPr>
              <a:t>. Victory celebrated in </a:t>
            </a:r>
            <a:r>
              <a:rPr lang="en-US" sz="2800" dirty="0">
                <a:solidFill>
                  <a:srgbClr val="66FFFF"/>
                </a:solidFill>
                <a:ea typeface="宋体" pitchFamily="2" charset="-122"/>
              </a:rPr>
              <a:t>“the valley of the king”</a:t>
            </a:r>
            <a:r>
              <a:rPr lang="en-US" sz="2800" dirty="0">
                <a:ea typeface="宋体" pitchFamily="2" charset="-122"/>
              </a:rPr>
              <a:t> </a:t>
            </a:r>
            <a:r>
              <a:rPr lang="en-US" sz="2400" dirty="0">
                <a:ln w="19050">
                  <a:solidFill>
                    <a:schemeClr val="tx1"/>
                  </a:solidFill>
                </a:ln>
                <a:solidFill>
                  <a:srgbClr val="FF0000"/>
                </a:solidFill>
                <a:ea typeface="宋体" pitchFamily="2" charset="-122"/>
              </a:rPr>
              <a:t>v.17</a:t>
            </a:r>
            <a:r>
              <a:rPr lang="en-US" sz="2400" dirty="0">
                <a:ea typeface="宋体" pitchFamily="2" charset="-122"/>
              </a:rPr>
              <a:t>.</a:t>
            </a:r>
          </a:p>
          <a:p>
            <a:pPr marL="450850" indent="-450850">
              <a:lnSpc>
                <a:spcPct val="85000"/>
              </a:lnSpc>
              <a:spcAft>
                <a:spcPts val="400"/>
              </a:spcAft>
              <a:buFont typeface="Wingdings" pitchFamily="2" charset="2"/>
              <a:buChar char="Ø"/>
            </a:pPr>
            <a:r>
              <a:rPr lang="en-US" sz="2800" dirty="0">
                <a:solidFill>
                  <a:srgbClr val="00FF00"/>
                </a:solidFill>
                <a:ea typeface="宋体" pitchFamily="2" charset="-122"/>
              </a:rPr>
              <a:t>Dan</a:t>
            </a:r>
            <a:r>
              <a:rPr lang="en-US" sz="2800" dirty="0">
                <a:ea typeface="宋体" pitchFamily="2" charset="-122"/>
              </a:rPr>
              <a:t> – </a:t>
            </a:r>
            <a:r>
              <a:rPr lang="en-US" sz="2800" dirty="0" err="1">
                <a:ea typeface="宋体" pitchFamily="2" charset="-122"/>
              </a:rPr>
              <a:t>judgement</a:t>
            </a:r>
            <a:r>
              <a:rPr lang="en-US" sz="2800" dirty="0">
                <a:ea typeface="宋体" pitchFamily="2" charset="-122"/>
              </a:rPr>
              <a:t> – </a:t>
            </a:r>
            <a:r>
              <a:rPr lang="en-US" sz="2800" dirty="0">
                <a:ln w="19050">
                  <a:solidFill>
                    <a:schemeClr val="tx1"/>
                  </a:solidFill>
                </a:ln>
                <a:solidFill>
                  <a:srgbClr val="FF0000"/>
                </a:solidFill>
                <a:ea typeface="宋体" pitchFamily="2" charset="-122"/>
              </a:rPr>
              <a:t>v.14</a:t>
            </a:r>
            <a:r>
              <a:rPr lang="en-US" sz="2800" dirty="0">
                <a:ea typeface="宋体" pitchFamily="2" charset="-122"/>
              </a:rPr>
              <a:t>. See </a:t>
            </a:r>
            <a:r>
              <a:rPr lang="en-US" sz="2800" dirty="0">
                <a:ln w="19050">
                  <a:solidFill>
                    <a:schemeClr val="tx1"/>
                  </a:solidFill>
                </a:ln>
                <a:solidFill>
                  <a:srgbClr val="FF0000"/>
                </a:solidFill>
                <a:ea typeface="宋体" pitchFamily="2" charset="-122"/>
              </a:rPr>
              <a:t>Judges 18</a:t>
            </a:r>
            <a:r>
              <a:rPr lang="en-US" sz="2800" dirty="0">
                <a:ea typeface="宋体" pitchFamily="2" charset="-122"/>
              </a:rPr>
              <a:t>.</a:t>
            </a:r>
          </a:p>
          <a:p>
            <a:pPr marL="450850" indent="-450850">
              <a:lnSpc>
                <a:spcPct val="85000"/>
              </a:lnSpc>
              <a:spcAft>
                <a:spcPts val="400"/>
              </a:spcAft>
              <a:buFont typeface="Wingdings" pitchFamily="2" charset="2"/>
              <a:buChar char="Ø"/>
            </a:pPr>
            <a:r>
              <a:rPr lang="en-US" sz="2800" dirty="0">
                <a:ea typeface="宋体" pitchFamily="2" charset="-122"/>
              </a:rPr>
              <a:t>Cp. </a:t>
            </a:r>
            <a:r>
              <a:rPr lang="en-US" sz="2800" dirty="0">
                <a:ln w="19050">
                  <a:solidFill>
                    <a:schemeClr val="tx1"/>
                  </a:solidFill>
                </a:ln>
                <a:solidFill>
                  <a:srgbClr val="FF0000"/>
                </a:solidFill>
                <a:ea typeface="宋体" pitchFamily="2" charset="-122"/>
              </a:rPr>
              <a:t>Gen. 14:13 </a:t>
            </a:r>
            <a:r>
              <a:rPr lang="en-US" sz="2800" dirty="0">
                <a:ea typeface="宋体" pitchFamily="2" charset="-122"/>
              </a:rPr>
              <a:t>and </a:t>
            </a:r>
            <a:r>
              <a:rPr lang="en-US" sz="2800" dirty="0">
                <a:ln w="19050">
                  <a:solidFill>
                    <a:schemeClr val="tx1"/>
                  </a:solidFill>
                </a:ln>
                <a:solidFill>
                  <a:srgbClr val="FF0000"/>
                </a:solidFill>
                <a:ea typeface="宋体" pitchFamily="2" charset="-122"/>
              </a:rPr>
              <a:t>Rev. 16:16</a:t>
            </a:r>
            <a:r>
              <a:rPr lang="en-US" sz="2800" dirty="0">
                <a:ea typeface="宋体" pitchFamily="2" charset="-122"/>
              </a:rPr>
              <a:t>.</a:t>
            </a:r>
            <a:endParaRPr lang="en-AU" sz="2800" dirty="0">
              <a:ea typeface="宋体" pitchFamily="2" charset="-122"/>
            </a:endParaRPr>
          </a:p>
        </p:txBody>
      </p:sp>
      <p:pic>
        <p:nvPicPr>
          <p:cNvPr id="102404" name="Picture 4" descr="The Land from satellite"/>
          <p:cNvPicPr>
            <a:picLocks noChangeAspect="1" noChangeArrowheads="1"/>
          </p:cNvPicPr>
          <p:nvPr/>
        </p:nvPicPr>
        <p:blipFill>
          <a:blip r:embed="rId2" cstate="print"/>
          <a:srcRect/>
          <a:stretch>
            <a:fillRect/>
          </a:stretch>
        </p:blipFill>
        <p:spPr bwMode="auto">
          <a:xfrm>
            <a:off x="6032500" y="-1588"/>
            <a:ext cx="4859338" cy="6873876"/>
          </a:xfrm>
          <a:prstGeom prst="rect">
            <a:avLst/>
          </a:prstGeom>
          <a:noFill/>
        </p:spPr>
      </p:pic>
      <p:sp>
        <p:nvSpPr>
          <p:cNvPr id="102405" name="Freeform 5"/>
          <p:cNvSpPr>
            <a:spLocks/>
          </p:cNvSpPr>
          <p:nvPr/>
        </p:nvSpPr>
        <p:spPr bwMode="auto">
          <a:xfrm>
            <a:off x="8926514" y="0"/>
            <a:ext cx="1303337" cy="6597650"/>
          </a:xfrm>
          <a:custGeom>
            <a:avLst/>
            <a:gdLst/>
            <a:ahLst/>
            <a:cxnLst>
              <a:cxn ang="0">
                <a:pos x="821" y="0"/>
              </a:cxn>
              <a:cxn ang="0">
                <a:pos x="695" y="208"/>
              </a:cxn>
              <a:cxn ang="0">
                <a:pos x="647" y="247"/>
              </a:cxn>
              <a:cxn ang="0">
                <a:pos x="584" y="307"/>
              </a:cxn>
              <a:cxn ang="0">
                <a:pos x="568" y="336"/>
              </a:cxn>
              <a:cxn ang="0">
                <a:pos x="521" y="376"/>
              </a:cxn>
              <a:cxn ang="0">
                <a:pos x="458" y="435"/>
              </a:cxn>
              <a:cxn ang="0">
                <a:pos x="379" y="524"/>
              </a:cxn>
              <a:cxn ang="0">
                <a:pos x="363" y="554"/>
              </a:cxn>
              <a:cxn ang="0">
                <a:pos x="340" y="574"/>
              </a:cxn>
              <a:cxn ang="0">
                <a:pos x="332" y="603"/>
              </a:cxn>
              <a:cxn ang="0">
                <a:pos x="284" y="643"/>
              </a:cxn>
              <a:cxn ang="0">
                <a:pos x="221" y="722"/>
              </a:cxn>
              <a:cxn ang="0">
                <a:pos x="205" y="752"/>
              </a:cxn>
              <a:cxn ang="0">
                <a:pos x="182" y="771"/>
              </a:cxn>
              <a:cxn ang="0">
                <a:pos x="126" y="841"/>
              </a:cxn>
              <a:cxn ang="0">
                <a:pos x="87" y="900"/>
              </a:cxn>
              <a:cxn ang="0">
                <a:pos x="71" y="959"/>
              </a:cxn>
              <a:cxn ang="0">
                <a:pos x="111" y="1574"/>
              </a:cxn>
              <a:cxn ang="0">
                <a:pos x="197" y="1665"/>
              </a:cxn>
              <a:cxn ang="0">
                <a:pos x="332" y="1752"/>
              </a:cxn>
              <a:cxn ang="0">
                <a:pos x="340" y="1902"/>
              </a:cxn>
              <a:cxn ang="0">
                <a:pos x="379" y="2067"/>
              </a:cxn>
              <a:cxn ang="0">
                <a:pos x="403" y="2651"/>
              </a:cxn>
              <a:cxn ang="0">
                <a:pos x="332" y="3385"/>
              </a:cxn>
              <a:cxn ang="0">
                <a:pos x="63" y="3830"/>
              </a:cxn>
              <a:cxn ang="0">
                <a:pos x="40" y="4067"/>
              </a:cxn>
              <a:cxn ang="0">
                <a:pos x="0" y="4156"/>
              </a:cxn>
            </a:cxnLst>
            <a:rect l="0" t="0" r="r" b="b"/>
            <a:pathLst>
              <a:path w="821" h="4156">
                <a:moveTo>
                  <a:pt x="821" y="0"/>
                </a:moveTo>
                <a:cubicBezTo>
                  <a:pt x="800" y="80"/>
                  <a:pt x="741" y="149"/>
                  <a:pt x="695" y="208"/>
                </a:cubicBezTo>
                <a:cubicBezTo>
                  <a:pt x="682" y="226"/>
                  <a:pt x="647" y="247"/>
                  <a:pt x="647" y="247"/>
                </a:cubicBezTo>
                <a:cubicBezTo>
                  <a:pt x="628" y="282"/>
                  <a:pt x="616" y="293"/>
                  <a:pt x="584" y="307"/>
                </a:cubicBezTo>
                <a:cubicBezTo>
                  <a:pt x="579" y="317"/>
                  <a:pt x="575" y="329"/>
                  <a:pt x="568" y="336"/>
                </a:cubicBezTo>
                <a:cubicBezTo>
                  <a:pt x="554" y="351"/>
                  <a:pt x="521" y="376"/>
                  <a:pt x="521" y="376"/>
                </a:cubicBezTo>
                <a:cubicBezTo>
                  <a:pt x="502" y="411"/>
                  <a:pt x="490" y="421"/>
                  <a:pt x="458" y="435"/>
                </a:cubicBezTo>
                <a:cubicBezTo>
                  <a:pt x="440" y="469"/>
                  <a:pt x="409" y="512"/>
                  <a:pt x="379" y="524"/>
                </a:cubicBezTo>
                <a:cubicBezTo>
                  <a:pt x="374" y="534"/>
                  <a:pt x="370" y="546"/>
                  <a:pt x="363" y="554"/>
                </a:cubicBezTo>
                <a:cubicBezTo>
                  <a:pt x="356" y="563"/>
                  <a:pt x="346" y="566"/>
                  <a:pt x="340" y="574"/>
                </a:cubicBezTo>
                <a:cubicBezTo>
                  <a:pt x="335" y="582"/>
                  <a:pt x="338" y="596"/>
                  <a:pt x="332" y="603"/>
                </a:cubicBezTo>
                <a:cubicBezTo>
                  <a:pt x="318" y="620"/>
                  <a:pt x="297" y="626"/>
                  <a:pt x="284" y="643"/>
                </a:cubicBezTo>
                <a:cubicBezTo>
                  <a:pt x="262" y="672"/>
                  <a:pt x="248" y="700"/>
                  <a:pt x="221" y="722"/>
                </a:cubicBezTo>
                <a:cubicBezTo>
                  <a:pt x="216" y="732"/>
                  <a:pt x="212" y="744"/>
                  <a:pt x="205" y="752"/>
                </a:cubicBezTo>
                <a:cubicBezTo>
                  <a:pt x="199" y="760"/>
                  <a:pt x="188" y="762"/>
                  <a:pt x="182" y="771"/>
                </a:cubicBezTo>
                <a:cubicBezTo>
                  <a:pt x="129" y="846"/>
                  <a:pt x="175" y="821"/>
                  <a:pt x="126" y="841"/>
                </a:cubicBezTo>
                <a:cubicBezTo>
                  <a:pt x="111" y="860"/>
                  <a:pt x="96" y="875"/>
                  <a:pt x="87" y="900"/>
                </a:cubicBezTo>
                <a:cubicBezTo>
                  <a:pt x="80" y="919"/>
                  <a:pt x="71" y="959"/>
                  <a:pt x="71" y="959"/>
                </a:cubicBezTo>
                <a:cubicBezTo>
                  <a:pt x="73" y="1111"/>
                  <a:pt x="20" y="1403"/>
                  <a:pt x="111" y="1574"/>
                </a:cubicBezTo>
                <a:cubicBezTo>
                  <a:pt x="108" y="1647"/>
                  <a:pt x="203" y="1593"/>
                  <a:pt x="197" y="1665"/>
                </a:cubicBezTo>
                <a:cubicBezTo>
                  <a:pt x="195" y="1686"/>
                  <a:pt x="332" y="1752"/>
                  <a:pt x="332" y="1752"/>
                </a:cubicBezTo>
                <a:cubicBezTo>
                  <a:pt x="326" y="1785"/>
                  <a:pt x="332" y="1850"/>
                  <a:pt x="340" y="1902"/>
                </a:cubicBezTo>
                <a:cubicBezTo>
                  <a:pt x="348" y="1954"/>
                  <a:pt x="369" y="1942"/>
                  <a:pt x="379" y="2067"/>
                </a:cubicBezTo>
                <a:cubicBezTo>
                  <a:pt x="397" y="2216"/>
                  <a:pt x="411" y="2431"/>
                  <a:pt x="403" y="2651"/>
                </a:cubicBezTo>
                <a:cubicBezTo>
                  <a:pt x="395" y="2871"/>
                  <a:pt x="389" y="3189"/>
                  <a:pt x="332" y="3385"/>
                </a:cubicBezTo>
                <a:cubicBezTo>
                  <a:pt x="275" y="3581"/>
                  <a:pt x="112" y="3716"/>
                  <a:pt x="63" y="3830"/>
                </a:cubicBezTo>
                <a:cubicBezTo>
                  <a:pt x="54" y="4023"/>
                  <a:pt x="69" y="3953"/>
                  <a:pt x="40" y="4067"/>
                </a:cubicBezTo>
                <a:cubicBezTo>
                  <a:pt x="32" y="4100"/>
                  <a:pt x="0" y="4156"/>
                  <a:pt x="0" y="4156"/>
                </a:cubicBezTo>
              </a:path>
            </a:pathLst>
          </a:custGeom>
          <a:noFill/>
          <a:ln w="76200" cmpd="sng">
            <a:solidFill>
              <a:srgbClr val="FF0000"/>
            </a:solidFill>
            <a:round/>
            <a:headEnd type="none" w="med" len="med"/>
            <a:tailEnd type="triangl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102406" name="Freeform 6"/>
          <p:cNvSpPr>
            <a:spLocks/>
          </p:cNvSpPr>
          <p:nvPr/>
        </p:nvSpPr>
        <p:spPr bwMode="auto">
          <a:xfrm>
            <a:off x="8601075" y="438150"/>
            <a:ext cx="514350" cy="6013450"/>
          </a:xfrm>
          <a:custGeom>
            <a:avLst/>
            <a:gdLst/>
            <a:ahLst/>
            <a:cxnLst>
              <a:cxn ang="0">
                <a:pos x="166" y="3788"/>
              </a:cxn>
              <a:cxn ang="0">
                <a:pos x="189" y="3463"/>
              </a:cxn>
              <a:cxn ang="0">
                <a:pos x="276" y="3304"/>
              </a:cxn>
              <a:cxn ang="0">
                <a:pos x="268" y="2980"/>
              </a:cxn>
              <a:cxn ang="0">
                <a:pos x="245" y="2900"/>
              </a:cxn>
              <a:cxn ang="0">
                <a:pos x="253" y="1854"/>
              </a:cxn>
              <a:cxn ang="0">
                <a:pos x="158" y="1260"/>
              </a:cxn>
              <a:cxn ang="0">
                <a:pos x="87" y="1141"/>
              </a:cxn>
              <a:cxn ang="0">
                <a:pos x="71" y="1094"/>
              </a:cxn>
              <a:cxn ang="0">
                <a:pos x="16" y="943"/>
              </a:cxn>
              <a:cxn ang="0">
                <a:pos x="0" y="896"/>
              </a:cxn>
              <a:cxn ang="0">
                <a:pos x="40" y="666"/>
              </a:cxn>
              <a:cxn ang="0">
                <a:pos x="142" y="460"/>
              </a:cxn>
              <a:cxn ang="0">
                <a:pos x="150" y="143"/>
              </a:cxn>
              <a:cxn ang="0">
                <a:pos x="166" y="8"/>
              </a:cxn>
              <a:cxn ang="0">
                <a:pos x="166" y="0"/>
              </a:cxn>
            </a:cxnLst>
            <a:rect l="0" t="0" r="r" b="b"/>
            <a:pathLst>
              <a:path w="324" h="3788">
                <a:moveTo>
                  <a:pt x="166" y="3788"/>
                </a:moveTo>
                <a:cubicBezTo>
                  <a:pt x="238" y="3680"/>
                  <a:pt x="174" y="3785"/>
                  <a:pt x="189" y="3463"/>
                </a:cubicBezTo>
                <a:cubicBezTo>
                  <a:pt x="191" y="3425"/>
                  <a:pt x="261" y="3350"/>
                  <a:pt x="276" y="3304"/>
                </a:cubicBezTo>
                <a:cubicBezTo>
                  <a:pt x="273" y="3195"/>
                  <a:pt x="273" y="3088"/>
                  <a:pt x="268" y="2980"/>
                </a:cubicBezTo>
                <a:cubicBezTo>
                  <a:pt x="267" y="2952"/>
                  <a:pt x="245" y="2900"/>
                  <a:pt x="245" y="2900"/>
                </a:cubicBezTo>
                <a:cubicBezTo>
                  <a:pt x="248" y="2552"/>
                  <a:pt x="253" y="2202"/>
                  <a:pt x="253" y="1854"/>
                </a:cubicBezTo>
                <a:cubicBezTo>
                  <a:pt x="253" y="1754"/>
                  <a:pt x="324" y="1365"/>
                  <a:pt x="158" y="1260"/>
                </a:cubicBezTo>
                <a:cubicBezTo>
                  <a:pt x="132" y="1221"/>
                  <a:pt x="106" y="1183"/>
                  <a:pt x="87" y="1141"/>
                </a:cubicBezTo>
                <a:cubicBezTo>
                  <a:pt x="80" y="1126"/>
                  <a:pt x="71" y="1094"/>
                  <a:pt x="71" y="1094"/>
                </a:cubicBezTo>
                <a:cubicBezTo>
                  <a:pt x="61" y="1031"/>
                  <a:pt x="51" y="996"/>
                  <a:pt x="16" y="943"/>
                </a:cubicBezTo>
                <a:cubicBezTo>
                  <a:pt x="7" y="929"/>
                  <a:pt x="0" y="896"/>
                  <a:pt x="0" y="896"/>
                </a:cubicBezTo>
                <a:cubicBezTo>
                  <a:pt x="4" y="833"/>
                  <a:pt x="0" y="728"/>
                  <a:pt x="40" y="666"/>
                </a:cubicBezTo>
                <a:cubicBezTo>
                  <a:pt x="85" y="595"/>
                  <a:pt x="125" y="542"/>
                  <a:pt x="142" y="460"/>
                </a:cubicBezTo>
                <a:cubicBezTo>
                  <a:pt x="145" y="354"/>
                  <a:pt x="145" y="248"/>
                  <a:pt x="150" y="143"/>
                </a:cubicBezTo>
                <a:cubicBezTo>
                  <a:pt x="152" y="103"/>
                  <a:pt x="166" y="8"/>
                  <a:pt x="166" y="8"/>
                </a:cubicBezTo>
                <a:cubicBezTo>
                  <a:pt x="169" y="0"/>
                  <a:pt x="166" y="0"/>
                  <a:pt x="166" y="0"/>
                </a:cubicBezTo>
              </a:path>
            </a:pathLst>
          </a:custGeom>
          <a:noFill/>
          <a:ln w="76200" cap="flat" cmpd="sng">
            <a:solidFill>
              <a:srgbClr val="FF0000"/>
            </a:solidFill>
            <a:prstDash val="solid"/>
            <a:round/>
            <a:headEnd type="none" w="med" len="med"/>
            <a:tailEnd type="triangl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102407" name="Freeform 7"/>
          <p:cNvSpPr>
            <a:spLocks/>
          </p:cNvSpPr>
          <p:nvPr/>
        </p:nvSpPr>
        <p:spPr bwMode="auto">
          <a:xfrm>
            <a:off x="8088314" y="463551"/>
            <a:ext cx="903287" cy="4835525"/>
          </a:xfrm>
          <a:custGeom>
            <a:avLst/>
            <a:gdLst/>
            <a:ahLst/>
            <a:cxnLst>
              <a:cxn ang="0">
                <a:pos x="0" y="3046"/>
              </a:cxn>
              <a:cxn ang="0">
                <a:pos x="126" y="2912"/>
              </a:cxn>
              <a:cxn ang="0">
                <a:pos x="189" y="2801"/>
              </a:cxn>
              <a:cxn ang="0">
                <a:pos x="284" y="2722"/>
              </a:cxn>
              <a:cxn ang="0">
                <a:pos x="347" y="2659"/>
              </a:cxn>
              <a:cxn ang="0">
                <a:pos x="402" y="2596"/>
              </a:cxn>
              <a:cxn ang="0">
                <a:pos x="418" y="2549"/>
              </a:cxn>
              <a:cxn ang="0">
                <a:pos x="426" y="2525"/>
              </a:cxn>
              <a:cxn ang="0">
                <a:pos x="449" y="1925"/>
              </a:cxn>
              <a:cxn ang="0">
                <a:pos x="512" y="1736"/>
              </a:cxn>
              <a:cxn ang="0">
                <a:pos x="394" y="1294"/>
              </a:cxn>
              <a:cxn ang="0">
                <a:pos x="347" y="1231"/>
              </a:cxn>
              <a:cxn ang="0">
                <a:pos x="284" y="1160"/>
              </a:cxn>
              <a:cxn ang="0">
                <a:pos x="244" y="1089"/>
              </a:cxn>
              <a:cxn ang="0">
                <a:pos x="221" y="1002"/>
              </a:cxn>
              <a:cxn ang="0">
                <a:pos x="228" y="734"/>
              </a:cxn>
              <a:cxn ang="0">
                <a:pos x="276" y="639"/>
              </a:cxn>
              <a:cxn ang="0">
                <a:pos x="315" y="513"/>
              </a:cxn>
              <a:cxn ang="0">
                <a:pos x="323" y="458"/>
              </a:cxn>
              <a:cxn ang="0">
                <a:pos x="339" y="410"/>
              </a:cxn>
              <a:cxn ang="0">
                <a:pos x="386" y="32"/>
              </a:cxn>
              <a:cxn ang="0">
                <a:pos x="394" y="0"/>
              </a:cxn>
            </a:cxnLst>
            <a:rect l="0" t="0" r="r" b="b"/>
            <a:pathLst>
              <a:path w="569" h="3046">
                <a:moveTo>
                  <a:pt x="0" y="3046"/>
                </a:moveTo>
                <a:cubicBezTo>
                  <a:pt x="49" y="3012"/>
                  <a:pt x="92" y="2961"/>
                  <a:pt x="126" y="2912"/>
                </a:cubicBezTo>
                <a:cubicBezTo>
                  <a:pt x="142" y="2865"/>
                  <a:pt x="146" y="2829"/>
                  <a:pt x="189" y="2801"/>
                </a:cubicBezTo>
                <a:cubicBezTo>
                  <a:pt x="212" y="2766"/>
                  <a:pt x="249" y="2745"/>
                  <a:pt x="284" y="2722"/>
                </a:cubicBezTo>
                <a:cubicBezTo>
                  <a:pt x="302" y="2693"/>
                  <a:pt x="326" y="2686"/>
                  <a:pt x="347" y="2659"/>
                </a:cubicBezTo>
                <a:cubicBezTo>
                  <a:pt x="396" y="2595"/>
                  <a:pt x="356" y="2627"/>
                  <a:pt x="402" y="2596"/>
                </a:cubicBezTo>
                <a:cubicBezTo>
                  <a:pt x="407" y="2580"/>
                  <a:pt x="413" y="2565"/>
                  <a:pt x="418" y="2549"/>
                </a:cubicBezTo>
                <a:cubicBezTo>
                  <a:pt x="421" y="2541"/>
                  <a:pt x="426" y="2525"/>
                  <a:pt x="426" y="2525"/>
                </a:cubicBezTo>
                <a:cubicBezTo>
                  <a:pt x="441" y="2325"/>
                  <a:pt x="430" y="2124"/>
                  <a:pt x="449" y="1925"/>
                </a:cubicBezTo>
                <a:cubicBezTo>
                  <a:pt x="455" y="1864"/>
                  <a:pt x="495" y="1796"/>
                  <a:pt x="512" y="1736"/>
                </a:cubicBezTo>
                <a:cubicBezTo>
                  <a:pt x="507" y="1472"/>
                  <a:pt x="569" y="1410"/>
                  <a:pt x="394" y="1294"/>
                </a:cubicBezTo>
                <a:cubicBezTo>
                  <a:pt x="376" y="1267"/>
                  <a:pt x="374" y="1250"/>
                  <a:pt x="347" y="1231"/>
                </a:cubicBezTo>
                <a:cubicBezTo>
                  <a:pt x="329" y="1205"/>
                  <a:pt x="302" y="1186"/>
                  <a:pt x="284" y="1160"/>
                </a:cubicBezTo>
                <a:cubicBezTo>
                  <a:pt x="268" y="1136"/>
                  <a:pt x="260" y="1113"/>
                  <a:pt x="244" y="1089"/>
                </a:cubicBezTo>
                <a:cubicBezTo>
                  <a:pt x="224" y="1028"/>
                  <a:pt x="231" y="1058"/>
                  <a:pt x="221" y="1002"/>
                </a:cubicBezTo>
                <a:cubicBezTo>
                  <a:pt x="223" y="913"/>
                  <a:pt x="223" y="823"/>
                  <a:pt x="228" y="734"/>
                </a:cubicBezTo>
                <a:cubicBezTo>
                  <a:pt x="230" y="702"/>
                  <a:pt x="263" y="667"/>
                  <a:pt x="276" y="639"/>
                </a:cubicBezTo>
                <a:cubicBezTo>
                  <a:pt x="294" y="599"/>
                  <a:pt x="301" y="554"/>
                  <a:pt x="315" y="513"/>
                </a:cubicBezTo>
                <a:cubicBezTo>
                  <a:pt x="318" y="495"/>
                  <a:pt x="319" y="476"/>
                  <a:pt x="323" y="458"/>
                </a:cubicBezTo>
                <a:cubicBezTo>
                  <a:pt x="327" y="442"/>
                  <a:pt x="339" y="410"/>
                  <a:pt x="339" y="410"/>
                </a:cubicBezTo>
                <a:cubicBezTo>
                  <a:pt x="342" y="338"/>
                  <a:pt x="334" y="106"/>
                  <a:pt x="386" y="32"/>
                </a:cubicBezTo>
                <a:cubicBezTo>
                  <a:pt x="389" y="21"/>
                  <a:pt x="394" y="0"/>
                  <a:pt x="394" y="0"/>
                </a:cubicBezTo>
              </a:path>
            </a:pathLst>
          </a:custGeom>
          <a:noFill/>
          <a:ln w="76200" cmpd="sng">
            <a:solidFill>
              <a:srgbClr val="00FF00"/>
            </a:solidFill>
            <a:round/>
            <a:headEnd type="none" w="med" len="med"/>
            <a:tailEnd type="triangl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102408" name="AutoShape 8"/>
          <p:cNvSpPr>
            <a:spLocks noChangeArrowheads="1"/>
          </p:cNvSpPr>
          <p:nvPr/>
        </p:nvSpPr>
        <p:spPr bwMode="auto">
          <a:xfrm rot="506852">
            <a:off x="8466139" y="6313489"/>
            <a:ext cx="727075" cy="549275"/>
          </a:xfrm>
          <a:prstGeom prst="irregularSeal2">
            <a:avLst/>
          </a:prstGeom>
          <a:gradFill rotWithShape="1">
            <a:gsLst>
              <a:gs pos="0">
                <a:srgbClr val="FF0000"/>
              </a:gs>
              <a:gs pos="100000">
                <a:srgbClr val="FFFF00"/>
              </a:gs>
            </a:gsLst>
            <a:path path="shape">
              <a:fillToRect l="50000" t="50000" r="50000" b="50000"/>
            </a:path>
          </a:gradFill>
          <a:ln w="9525">
            <a:solidFill>
              <a:srgbClr val="FF0000"/>
            </a:solid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102409" name="AutoShape 9"/>
          <p:cNvSpPr>
            <a:spLocks noChangeArrowheads="1"/>
          </p:cNvSpPr>
          <p:nvPr/>
        </p:nvSpPr>
        <p:spPr bwMode="auto">
          <a:xfrm rot="506852">
            <a:off x="8472489" y="-26988"/>
            <a:ext cx="727075" cy="549276"/>
          </a:xfrm>
          <a:prstGeom prst="irregularSeal2">
            <a:avLst/>
          </a:prstGeom>
          <a:gradFill rotWithShape="1">
            <a:gsLst>
              <a:gs pos="0">
                <a:srgbClr val="FF0000"/>
              </a:gs>
              <a:gs pos="100000">
                <a:srgbClr val="FFFF00"/>
              </a:gs>
            </a:gsLst>
            <a:path path="shape">
              <a:fillToRect l="50000" t="50000" r="50000" b="50000"/>
            </a:path>
          </a:gradFill>
          <a:ln w="9525">
            <a:solidFill>
              <a:srgbClr val="FF0000"/>
            </a:solid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102410" name="Freeform 10"/>
          <p:cNvSpPr>
            <a:spLocks/>
          </p:cNvSpPr>
          <p:nvPr/>
        </p:nvSpPr>
        <p:spPr bwMode="auto">
          <a:xfrm>
            <a:off x="7885113" y="238126"/>
            <a:ext cx="690562" cy="4486275"/>
          </a:xfrm>
          <a:custGeom>
            <a:avLst/>
            <a:gdLst/>
            <a:ahLst/>
            <a:cxnLst>
              <a:cxn ang="0">
                <a:pos x="435" y="0"/>
              </a:cxn>
              <a:cxn ang="0">
                <a:pos x="309" y="87"/>
              </a:cxn>
              <a:cxn ang="0">
                <a:pos x="222" y="150"/>
              </a:cxn>
              <a:cxn ang="0">
                <a:pos x="206" y="197"/>
              </a:cxn>
              <a:cxn ang="0">
                <a:pos x="191" y="221"/>
              </a:cxn>
              <a:cxn ang="0">
                <a:pos x="143" y="339"/>
              </a:cxn>
              <a:cxn ang="0">
                <a:pos x="120" y="418"/>
              </a:cxn>
              <a:cxn ang="0">
                <a:pos x="104" y="465"/>
              </a:cxn>
              <a:cxn ang="0">
                <a:pos x="112" y="702"/>
              </a:cxn>
              <a:cxn ang="0">
                <a:pos x="104" y="726"/>
              </a:cxn>
              <a:cxn ang="0">
                <a:pos x="33" y="1120"/>
              </a:cxn>
              <a:cxn ang="0">
                <a:pos x="1" y="1168"/>
              </a:cxn>
              <a:cxn ang="0">
                <a:pos x="9" y="1333"/>
              </a:cxn>
              <a:cxn ang="0">
                <a:pos x="41" y="1460"/>
              </a:cxn>
              <a:cxn ang="0">
                <a:pos x="1" y="1688"/>
              </a:cxn>
              <a:cxn ang="0">
                <a:pos x="64" y="1949"/>
              </a:cxn>
              <a:cxn ang="0">
                <a:pos x="159" y="2115"/>
              </a:cxn>
              <a:cxn ang="0">
                <a:pos x="191" y="2209"/>
              </a:cxn>
              <a:cxn ang="0">
                <a:pos x="175" y="2438"/>
              </a:cxn>
              <a:cxn ang="0">
                <a:pos x="151" y="2951"/>
              </a:cxn>
            </a:cxnLst>
            <a:rect l="0" t="0" r="r" b="b"/>
            <a:pathLst>
              <a:path w="435" h="2951">
                <a:moveTo>
                  <a:pt x="435" y="0"/>
                </a:moveTo>
                <a:cubicBezTo>
                  <a:pt x="408" y="44"/>
                  <a:pt x="359" y="74"/>
                  <a:pt x="309" y="87"/>
                </a:cubicBezTo>
                <a:cubicBezTo>
                  <a:pt x="281" y="113"/>
                  <a:pt x="256" y="133"/>
                  <a:pt x="222" y="150"/>
                </a:cubicBezTo>
                <a:cubicBezTo>
                  <a:pt x="217" y="166"/>
                  <a:pt x="215" y="183"/>
                  <a:pt x="206" y="197"/>
                </a:cubicBezTo>
                <a:cubicBezTo>
                  <a:pt x="201" y="205"/>
                  <a:pt x="195" y="212"/>
                  <a:pt x="191" y="221"/>
                </a:cubicBezTo>
                <a:cubicBezTo>
                  <a:pt x="173" y="262"/>
                  <a:pt x="169" y="302"/>
                  <a:pt x="143" y="339"/>
                </a:cubicBezTo>
                <a:cubicBezTo>
                  <a:pt x="132" y="384"/>
                  <a:pt x="137" y="364"/>
                  <a:pt x="120" y="418"/>
                </a:cubicBezTo>
                <a:cubicBezTo>
                  <a:pt x="115" y="434"/>
                  <a:pt x="104" y="465"/>
                  <a:pt x="104" y="465"/>
                </a:cubicBezTo>
                <a:cubicBezTo>
                  <a:pt x="107" y="544"/>
                  <a:pt x="112" y="623"/>
                  <a:pt x="112" y="702"/>
                </a:cubicBezTo>
                <a:cubicBezTo>
                  <a:pt x="112" y="710"/>
                  <a:pt x="104" y="718"/>
                  <a:pt x="104" y="726"/>
                </a:cubicBezTo>
                <a:cubicBezTo>
                  <a:pt x="99" y="820"/>
                  <a:pt x="155" y="1044"/>
                  <a:pt x="33" y="1120"/>
                </a:cubicBezTo>
                <a:cubicBezTo>
                  <a:pt x="22" y="1136"/>
                  <a:pt x="0" y="1149"/>
                  <a:pt x="1" y="1168"/>
                </a:cubicBezTo>
                <a:cubicBezTo>
                  <a:pt x="4" y="1223"/>
                  <a:pt x="5" y="1278"/>
                  <a:pt x="9" y="1333"/>
                </a:cubicBezTo>
                <a:cubicBezTo>
                  <a:pt x="12" y="1376"/>
                  <a:pt x="33" y="1418"/>
                  <a:pt x="41" y="1460"/>
                </a:cubicBezTo>
                <a:cubicBezTo>
                  <a:pt x="36" y="1533"/>
                  <a:pt x="45" y="1624"/>
                  <a:pt x="1" y="1688"/>
                </a:cubicBezTo>
                <a:cubicBezTo>
                  <a:pt x="19" y="1776"/>
                  <a:pt x="45" y="1861"/>
                  <a:pt x="64" y="1949"/>
                </a:cubicBezTo>
                <a:cubicBezTo>
                  <a:pt x="37" y="2040"/>
                  <a:pt x="74" y="2093"/>
                  <a:pt x="159" y="2115"/>
                </a:cubicBezTo>
                <a:cubicBezTo>
                  <a:pt x="182" y="2148"/>
                  <a:pt x="184" y="2168"/>
                  <a:pt x="191" y="2209"/>
                </a:cubicBezTo>
                <a:cubicBezTo>
                  <a:pt x="167" y="2282"/>
                  <a:pt x="150" y="2364"/>
                  <a:pt x="175" y="2438"/>
                </a:cubicBezTo>
                <a:cubicBezTo>
                  <a:pt x="167" y="2606"/>
                  <a:pt x="151" y="2781"/>
                  <a:pt x="151" y="2951"/>
                </a:cubicBezTo>
              </a:path>
            </a:pathLst>
          </a:custGeom>
          <a:noFill/>
          <a:ln w="76200" cap="flat" cmpd="sng">
            <a:solidFill>
              <a:srgbClr val="00FF00"/>
            </a:solidFill>
            <a:prstDash val="solid"/>
            <a:round/>
            <a:headEnd type="none" w="med" len="med"/>
            <a:tailEnd type="triangl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102411" name="Text Box 11"/>
          <p:cNvSpPr txBox="1">
            <a:spLocks noChangeArrowheads="1"/>
          </p:cNvSpPr>
          <p:nvPr/>
        </p:nvSpPr>
        <p:spPr bwMode="auto">
          <a:xfrm>
            <a:off x="7248525" y="5229225"/>
            <a:ext cx="1092200" cy="457200"/>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sz="2400">
                <a:solidFill>
                  <a:srgbClr val="FFFF00"/>
                </a:solidFill>
                <a:latin typeface="Impact" pitchFamily="34" charset="0"/>
              </a:rPr>
              <a:t>Hebron</a:t>
            </a:r>
            <a:endParaRPr lang="en-AU" sz="2400">
              <a:solidFill>
                <a:srgbClr val="FFFF00"/>
              </a:solidFill>
              <a:latin typeface="Impact" pitchFamily="34" charset="0"/>
            </a:endParaRPr>
          </a:p>
        </p:txBody>
      </p:sp>
      <p:sp>
        <p:nvSpPr>
          <p:cNvPr id="102412" name="Oval 12"/>
          <p:cNvSpPr>
            <a:spLocks noChangeArrowheads="1"/>
          </p:cNvSpPr>
          <p:nvPr/>
        </p:nvSpPr>
        <p:spPr bwMode="auto">
          <a:xfrm>
            <a:off x="7967663" y="5229226"/>
            <a:ext cx="144462" cy="144463"/>
          </a:xfrm>
          <a:prstGeom prst="ellipse">
            <a:avLst/>
          </a:prstGeom>
          <a:solidFill>
            <a:schemeClr val="tx1"/>
          </a:solidFill>
          <a:ln w="9525">
            <a:solidFill>
              <a:schemeClr val="tx1"/>
            </a:solidFill>
            <a:round/>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102413" name="Text Box 13"/>
          <p:cNvSpPr txBox="1">
            <a:spLocks noChangeArrowheads="1"/>
          </p:cNvSpPr>
          <p:nvPr/>
        </p:nvSpPr>
        <p:spPr bwMode="auto">
          <a:xfrm>
            <a:off x="7175501" y="4594225"/>
            <a:ext cx="969963" cy="457200"/>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sz="2400">
                <a:solidFill>
                  <a:srgbClr val="FFFF00"/>
                </a:solidFill>
                <a:latin typeface="Impact" pitchFamily="34" charset="0"/>
              </a:rPr>
              <a:t>Salem</a:t>
            </a:r>
            <a:endParaRPr lang="en-AU" sz="2400">
              <a:solidFill>
                <a:srgbClr val="FFFF00"/>
              </a:solidFill>
              <a:latin typeface="Impact" pitchFamily="34" charset="0"/>
            </a:endParaRPr>
          </a:p>
        </p:txBody>
      </p:sp>
      <p:sp>
        <p:nvSpPr>
          <p:cNvPr id="102414" name="Oval 14"/>
          <p:cNvSpPr>
            <a:spLocks noChangeArrowheads="1"/>
          </p:cNvSpPr>
          <p:nvPr/>
        </p:nvSpPr>
        <p:spPr bwMode="auto">
          <a:xfrm>
            <a:off x="8062913" y="4735513"/>
            <a:ext cx="144462" cy="144462"/>
          </a:xfrm>
          <a:prstGeom prst="ellipse">
            <a:avLst/>
          </a:prstGeom>
          <a:solidFill>
            <a:schemeClr val="tx1"/>
          </a:solidFill>
          <a:ln w="9525">
            <a:solidFill>
              <a:schemeClr val="tx1"/>
            </a:solidFill>
            <a:round/>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102415" name="Text Box 15"/>
          <p:cNvSpPr txBox="1">
            <a:spLocks noChangeArrowheads="1"/>
          </p:cNvSpPr>
          <p:nvPr/>
        </p:nvSpPr>
        <p:spPr bwMode="auto">
          <a:xfrm>
            <a:off x="9120188" y="6427788"/>
            <a:ext cx="1046162" cy="457200"/>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sz="2400" dirty="0">
                <a:ln>
                  <a:solidFill>
                    <a:srgbClr val="000000"/>
                  </a:solidFill>
                </a:ln>
                <a:solidFill>
                  <a:srgbClr val="FFFFFF"/>
                </a:solidFill>
                <a:latin typeface="Impact" pitchFamily="34" charset="0"/>
              </a:rPr>
              <a:t>Sodom</a:t>
            </a:r>
            <a:endParaRPr lang="en-AU" sz="2400" dirty="0">
              <a:ln>
                <a:solidFill>
                  <a:srgbClr val="000000"/>
                </a:solidFill>
              </a:ln>
              <a:solidFill>
                <a:srgbClr val="FFFFFF"/>
              </a:solidFill>
              <a:latin typeface="Impact" pitchFamily="34" charset="0"/>
            </a:endParaRPr>
          </a:p>
        </p:txBody>
      </p:sp>
      <p:sp>
        <p:nvSpPr>
          <p:cNvPr id="102416" name="Text Box 16"/>
          <p:cNvSpPr txBox="1">
            <a:spLocks noChangeArrowheads="1"/>
          </p:cNvSpPr>
          <p:nvPr/>
        </p:nvSpPr>
        <p:spPr bwMode="auto">
          <a:xfrm>
            <a:off x="8599488" y="92075"/>
            <a:ext cx="665162" cy="457200"/>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sz="2400" dirty="0">
                <a:ln>
                  <a:solidFill>
                    <a:srgbClr val="000000"/>
                  </a:solidFill>
                </a:ln>
                <a:solidFill>
                  <a:srgbClr val="FFFF00"/>
                </a:solidFill>
                <a:latin typeface="Impact" pitchFamily="34" charset="0"/>
              </a:rPr>
              <a:t>Dan</a:t>
            </a:r>
            <a:endParaRPr lang="en-AU" sz="2400" dirty="0">
              <a:ln>
                <a:solidFill>
                  <a:srgbClr val="000000"/>
                </a:solidFill>
              </a:ln>
              <a:solidFill>
                <a:srgbClr val="FFFF00"/>
              </a:solidFill>
              <a:latin typeface="Impact" pitchFamily="34" charset="0"/>
            </a:endParaRPr>
          </a:p>
        </p:txBody>
      </p:sp>
      <p:sp>
        <p:nvSpPr>
          <p:cNvPr id="102417" name="Freeform 17"/>
          <p:cNvSpPr>
            <a:spLocks/>
          </p:cNvSpPr>
          <p:nvPr/>
        </p:nvSpPr>
        <p:spPr bwMode="auto">
          <a:xfrm>
            <a:off x="8091489" y="4879976"/>
            <a:ext cx="47625" cy="333375"/>
          </a:xfrm>
          <a:custGeom>
            <a:avLst/>
            <a:gdLst/>
            <a:ahLst/>
            <a:cxnLst>
              <a:cxn ang="0">
                <a:pos x="30" y="0"/>
              </a:cxn>
              <a:cxn ang="0">
                <a:pos x="22" y="128"/>
              </a:cxn>
              <a:cxn ang="0">
                <a:pos x="0" y="210"/>
              </a:cxn>
            </a:cxnLst>
            <a:rect l="0" t="0" r="r" b="b"/>
            <a:pathLst>
              <a:path w="30" h="210">
                <a:moveTo>
                  <a:pt x="30" y="0"/>
                </a:moveTo>
                <a:cubicBezTo>
                  <a:pt x="27" y="43"/>
                  <a:pt x="28" y="86"/>
                  <a:pt x="22" y="128"/>
                </a:cubicBezTo>
                <a:cubicBezTo>
                  <a:pt x="18" y="158"/>
                  <a:pt x="0" y="180"/>
                  <a:pt x="0" y="210"/>
                </a:cubicBezTo>
              </a:path>
            </a:pathLst>
          </a:custGeom>
          <a:noFill/>
          <a:ln w="76200" cap="flat" cmpd="sng">
            <a:solidFill>
              <a:srgbClr val="00FF00"/>
            </a:solidFill>
            <a:prstDash val="solid"/>
            <a:round/>
            <a:headEnd type="none" w="med" len="med"/>
            <a:tailEnd type="triangl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102418" name="Freeform 18"/>
          <p:cNvSpPr>
            <a:spLocks/>
          </p:cNvSpPr>
          <p:nvPr/>
        </p:nvSpPr>
        <p:spPr bwMode="auto">
          <a:xfrm>
            <a:off x="8221663" y="4773614"/>
            <a:ext cx="831850" cy="1793875"/>
          </a:xfrm>
          <a:custGeom>
            <a:avLst/>
            <a:gdLst/>
            <a:ahLst/>
            <a:cxnLst>
              <a:cxn ang="0">
                <a:pos x="0" y="0"/>
              </a:cxn>
              <a:cxn ang="0">
                <a:pos x="247" y="45"/>
              </a:cxn>
              <a:cxn ang="0">
                <a:pos x="307" y="97"/>
              </a:cxn>
              <a:cxn ang="0">
                <a:pos x="337" y="150"/>
              </a:cxn>
              <a:cxn ang="0">
                <a:pos x="389" y="232"/>
              </a:cxn>
              <a:cxn ang="0">
                <a:pos x="434" y="262"/>
              </a:cxn>
              <a:cxn ang="0">
                <a:pos x="471" y="434"/>
              </a:cxn>
              <a:cxn ang="0">
                <a:pos x="524" y="584"/>
              </a:cxn>
              <a:cxn ang="0">
                <a:pos x="516" y="988"/>
              </a:cxn>
              <a:cxn ang="0">
                <a:pos x="456" y="1130"/>
              </a:cxn>
            </a:cxnLst>
            <a:rect l="0" t="0" r="r" b="b"/>
            <a:pathLst>
              <a:path w="524" h="1130">
                <a:moveTo>
                  <a:pt x="0" y="0"/>
                </a:moveTo>
                <a:cubicBezTo>
                  <a:pt x="75" y="38"/>
                  <a:pt x="165" y="34"/>
                  <a:pt x="247" y="45"/>
                </a:cubicBezTo>
                <a:cubicBezTo>
                  <a:pt x="276" y="55"/>
                  <a:pt x="285" y="76"/>
                  <a:pt x="307" y="97"/>
                </a:cubicBezTo>
                <a:cubicBezTo>
                  <a:pt x="316" y="115"/>
                  <a:pt x="329" y="131"/>
                  <a:pt x="337" y="150"/>
                </a:cubicBezTo>
                <a:cubicBezTo>
                  <a:pt x="362" y="206"/>
                  <a:pt x="343" y="192"/>
                  <a:pt x="389" y="232"/>
                </a:cubicBezTo>
                <a:cubicBezTo>
                  <a:pt x="425" y="264"/>
                  <a:pt x="394" y="250"/>
                  <a:pt x="434" y="262"/>
                </a:cubicBezTo>
                <a:cubicBezTo>
                  <a:pt x="492" y="301"/>
                  <a:pt x="465" y="360"/>
                  <a:pt x="471" y="434"/>
                </a:cubicBezTo>
                <a:cubicBezTo>
                  <a:pt x="477" y="508"/>
                  <a:pt x="502" y="522"/>
                  <a:pt x="524" y="584"/>
                </a:cubicBezTo>
                <a:cubicBezTo>
                  <a:pt x="521" y="719"/>
                  <a:pt x="521" y="853"/>
                  <a:pt x="516" y="988"/>
                </a:cubicBezTo>
                <a:cubicBezTo>
                  <a:pt x="515" y="1021"/>
                  <a:pt x="483" y="1115"/>
                  <a:pt x="456" y="1130"/>
                </a:cubicBezTo>
              </a:path>
            </a:pathLst>
          </a:custGeom>
          <a:noFill/>
          <a:ln w="76200" cmpd="sng">
            <a:solidFill>
              <a:srgbClr val="FF9900"/>
            </a:solidFill>
            <a:round/>
            <a:headEnd type="none" w="med" len="med"/>
            <a:tailEnd type="triangl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102419" name="Text Box 19"/>
          <p:cNvSpPr txBox="1">
            <a:spLocks noChangeArrowheads="1"/>
          </p:cNvSpPr>
          <p:nvPr/>
        </p:nvSpPr>
        <p:spPr bwMode="auto">
          <a:xfrm>
            <a:off x="6096000" y="30164"/>
            <a:ext cx="1728788" cy="701675"/>
          </a:xfrm>
          <a:prstGeom prst="rect">
            <a:avLst/>
          </a:prstGeom>
          <a:noFill/>
          <a:ln w="9525">
            <a:noFill/>
            <a:miter lim="800000"/>
            <a:headEnd/>
            <a:tailEnd/>
          </a:ln>
          <a:effectLst/>
        </p:spPr>
        <p:txBody>
          <a:bodyPr>
            <a:spAutoFit/>
          </a:bodyPr>
          <a:lstStyle/>
          <a:p>
            <a:pPr fontAlgn="base">
              <a:spcBef>
                <a:spcPct val="50000"/>
              </a:spcBef>
              <a:spcAft>
                <a:spcPct val="0"/>
              </a:spcAft>
            </a:pPr>
            <a:r>
              <a:rPr lang="en-US" sz="4000" dirty="0">
                <a:ln w="22225">
                  <a:solidFill>
                    <a:srgbClr val="FFFFFF"/>
                  </a:solidFill>
                </a:ln>
                <a:solidFill>
                  <a:srgbClr val="FF0000"/>
                </a:solidFill>
                <a:latin typeface="Impact" pitchFamily="34" charset="0"/>
              </a:rPr>
              <a:t>Gen. 14</a:t>
            </a:r>
            <a:endParaRPr lang="en-AU" sz="4000" dirty="0">
              <a:ln w="22225">
                <a:solidFill>
                  <a:srgbClr val="FFFFFF"/>
                </a:solidFill>
              </a:ln>
              <a:solidFill>
                <a:srgbClr val="FF0000"/>
              </a:solidFill>
              <a:latin typeface="Impact" pitchFamily="34" charset="0"/>
            </a:endParaRPr>
          </a:p>
        </p:txBody>
      </p:sp>
      <p:sp>
        <p:nvSpPr>
          <p:cNvPr id="2" name="Slide Number Placeholder 1">
            <a:extLst>
              <a:ext uri="{FF2B5EF4-FFF2-40B4-BE49-F238E27FC236}">
                <a16:creationId xmlns:a16="http://schemas.microsoft.com/office/drawing/2014/main" id="{EE68942B-0441-948A-2B1A-BEFC91ADBE2C}"/>
              </a:ext>
            </a:extLst>
          </p:cNvPr>
          <p:cNvSpPr>
            <a:spLocks noGrp="1"/>
          </p:cNvSpPr>
          <p:nvPr>
            <p:ph type="sldNum" sz="quarter" idx="12"/>
          </p:nvPr>
        </p:nvSpPr>
        <p:spPr/>
        <p:txBody>
          <a:bodyPr/>
          <a:lstStyle/>
          <a:p>
            <a:pPr>
              <a:defRPr/>
            </a:pPr>
            <a:fld id="{E15E97A5-063A-4F8D-948E-F8DE66BE4D3F}" type="slidenum">
              <a:rPr lang="en-AU" smtClean="0"/>
              <a:pPr>
                <a:defRPr/>
              </a:pPr>
              <a:t>42</a:t>
            </a:fld>
            <a:endParaRPr lang="en-A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2405"/>
                                        </p:tgtEl>
                                        <p:attrNameLst>
                                          <p:attrName>style.visibility</p:attrName>
                                        </p:attrNameLst>
                                      </p:cBhvr>
                                      <p:to>
                                        <p:strVal val="visible"/>
                                      </p:to>
                                    </p:set>
                                    <p:animEffect transition="in" filter="wipe(up)">
                                      <p:cBhvr>
                                        <p:cTn id="7" dur="5000"/>
                                        <p:tgtEl>
                                          <p:spTgt spid="10240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02403">
                                            <p:txEl>
                                              <p:pRg st="0" end="0"/>
                                            </p:txEl>
                                          </p:spTgt>
                                        </p:tgtEl>
                                        <p:attrNameLst>
                                          <p:attrName>style.visibility</p:attrName>
                                        </p:attrNameLst>
                                      </p:cBhvr>
                                      <p:to>
                                        <p:strVal val="visible"/>
                                      </p:to>
                                    </p:set>
                                  </p:childTnLst>
                                </p:cTn>
                              </p:par>
                            </p:childTnLst>
                          </p:cTn>
                        </p:par>
                        <p:par>
                          <p:cTn id="10" fill="hold">
                            <p:stCondLst>
                              <p:cond delay="5000"/>
                            </p:stCondLst>
                            <p:childTnLst>
                              <p:par>
                                <p:cTn id="11" presetID="11" presetClass="entr" presetSubtype="0" fill="hold" grpId="0" nodeType="afterEffect">
                                  <p:stCondLst>
                                    <p:cond delay="500"/>
                                  </p:stCondLst>
                                  <p:childTnLst>
                                    <p:set>
                                      <p:cBhvr>
                                        <p:cTn id="12" dur="1000">
                                          <p:stCondLst>
                                            <p:cond delay="0"/>
                                          </p:stCondLst>
                                        </p:cTn>
                                        <p:tgtEl>
                                          <p:spTgt spid="102408"/>
                                        </p:tgtEl>
                                        <p:attrNameLst>
                                          <p:attrName>style.visibility</p:attrName>
                                        </p:attrNameLst>
                                      </p:cBhvr>
                                      <p:to>
                                        <p:strVal val="visible"/>
                                      </p:to>
                                    </p:set>
                                  </p:childTnLst>
                                </p:cTn>
                              </p:par>
                            </p:childTnLst>
                          </p:cTn>
                        </p:par>
                        <p:par>
                          <p:cTn id="13" fill="hold">
                            <p:stCondLst>
                              <p:cond delay="6500"/>
                            </p:stCondLst>
                            <p:childTnLst>
                              <p:par>
                                <p:cTn id="14" presetID="1" presetClass="entr" presetSubtype="0" fill="hold" grpId="0" nodeType="afterEffect">
                                  <p:stCondLst>
                                    <p:cond delay="0"/>
                                  </p:stCondLst>
                                  <p:childTnLst>
                                    <p:set>
                                      <p:cBhvr>
                                        <p:cTn id="15" dur="1" fill="hold">
                                          <p:stCondLst>
                                            <p:cond delay="0"/>
                                          </p:stCondLst>
                                        </p:cTn>
                                        <p:tgtEl>
                                          <p:spTgt spid="10240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02406"/>
                                        </p:tgtEl>
                                        <p:attrNameLst>
                                          <p:attrName>style.visibility</p:attrName>
                                        </p:attrNameLst>
                                      </p:cBhvr>
                                      <p:to>
                                        <p:strVal val="visible"/>
                                      </p:to>
                                    </p:set>
                                    <p:animEffect transition="in" filter="wipe(down)">
                                      <p:cBhvr>
                                        <p:cTn id="20" dur="5000"/>
                                        <p:tgtEl>
                                          <p:spTgt spid="102406"/>
                                        </p:tgtEl>
                                      </p:cBhvr>
                                    </p:animEffect>
                                  </p:childTnLst>
                                </p:cTn>
                              </p:par>
                              <p:par>
                                <p:cTn id="21" presetID="1" presetClass="exit" presetSubtype="0" fill="hold" grpId="1" nodeType="withEffect">
                                  <p:stCondLst>
                                    <p:cond delay="0"/>
                                  </p:stCondLst>
                                  <p:childTnLst>
                                    <p:set>
                                      <p:cBhvr>
                                        <p:cTn id="22" dur="1" fill="hold">
                                          <p:stCondLst>
                                            <p:cond delay="0"/>
                                          </p:stCondLst>
                                        </p:cTn>
                                        <p:tgtEl>
                                          <p:spTgt spid="102405"/>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02411"/>
                                        </p:tgtEl>
                                        <p:attrNameLst>
                                          <p:attrName>style.visibility</p:attrName>
                                        </p:attrNameLst>
                                      </p:cBhvr>
                                      <p:to>
                                        <p:strVal val="visible"/>
                                      </p:to>
                                    </p:set>
                                  </p:childTnLst>
                                </p:cTn>
                              </p:par>
                              <p:par>
                                <p:cTn id="25" presetID="22" presetClass="entr" presetSubtype="4" fill="hold" grpId="0" nodeType="withEffect">
                                  <p:stCondLst>
                                    <p:cond delay="1000"/>
                                  </p:stCondLst>
                                  <p:childTnLst>
                                    <p:set>
                                      <p:cBhvr>
                                        <p:cTn id="26" dur="1" fill="hold">
                                          <p:stCondLst>
                                            <p:cond delay="0"/>
                                          </p:stCondLst>
                                        </p:cTn>
                                        <p:tgtEl>
                                          <p:spTgt spid="102407"/>
                                        </p:tgtEl>
                                        <p:attrNameLst>
                                          <p:attrName>style.visibility</p:attrName>
                                        </p:attrNameLst>
                                      </p:cBhvr>
                                      <p:to>
                                        <p:strVal val="visible"/>
                                      </p:to>
                                    </p:set>
                                    <p:animEffect transition="in" filter="wipe(down)">
                                      <p:cBhvr>
                                        <p:cTn id="27" dur="5000"/>
                                        <p:tgtEl>
                                          <p:spTgt spid="102407"/>
                                        </p:tgtEl>
                                      </p:cBhvr>
                                    </p:animEffect>
                                  </p:childTnLst>
                                </p:cTn>
                              </p:par>
                            </p:childTnLst>
                          </p:cTn>
                        </p:par>
                        <p:par>
                          <p:cTn id="28" fill="hold">
                            <p:stCondLst>
                              <p:cond delay="6000"/>
                            </p:stCondLst>
                            <p:childTnLst>
                              <p:par>
                                <p:cTn id="29" presetID="1" presetClass="entr" presetSubtype="0" fill="hold" grpId="0" nodeType="afterEffect">
                                  <p:stCondLst>
                                    <p:cond delay="0"/>
                                  </p:stCondLst>
                                  <p:childTnLst>
                                    <p:set>
                                      <p:cBhvr>
                                        <p:cTn id="30" dur="1" fill="hold">
                                          <p:stCondLst>
                                            <p:cond delay="0"/>
                                          </p:stCondLst>
                                        </p:cTn>
                                        <p:tgtEl>
                                          <p:spTgt spid="102416"/>
                                        </p:tgtEl>
                                        <p:attrNameLst>
                                          <p:attrName>style.visibility</p:attrName>
                                        </p:attrNameLst>
                                      </p:cBhvr>
                                      <p:to>
                                        <p:strVal val="visible"/>
                                      </p:to>
                                    </p:set>
                                  </p:childTnLst>
                                </p:cTn>
                              </p:par>
                            </p:childTnLst>
                          </p:cTn>
                        </p:par>
                        <p:par>
                          <p:cTn id="31" fill="hold">
                            <p:stCondLst>
                              <p:cond delay="6000"/>
                            </p:stCondLst>
                            <p:childTnLst>
                              <p:par>
                                <p:cTn id="32" presetID="11" presetClass="entr" presetSubtype="0" fill="hold" grpId="0" nodeType="afterEffect">
                                  <p:stCondLst>
                                    <p:cond delay="500"/>
                                  </p:stCondLst>
                                  <p:childTnLst>
                                    <p:set>
                                      <p:cBhvr>
                                        <p:cTn id="33" dur="1000">
                                          <p:stCondLst>
                                            <p:cond delay="0"/>
                                          </p:stCondLst>
                                        </p:cTn>
                                        <p:tgtEl>
                                          <p:spTgt spid="102409"/>
                                        </p:tgtEl>
                                        <p:attrNameLst>
                                          <p:attrName>style.visibility</p:attrName>
                                        </p:attrNameLst>
                                      </p:cBhvr>
                                      <p:to>
                                        <p:strVal val="visible"/>
                                      </p:to>
                                    </p:set>
                                  </p:childTnLst>
                                </p:cTn>
                              </p:par>
                              <p:par>
                                <p:cTn id="34" presetID="1" presetClass="entr" presetSubtype="0" fill="hold" grpId="0" nodeType="withEffect">
                                  <p:stCondLst>
                                    <p:cond delay="500"/>
                                  </p:stCondLst>
                                  <p:childTnLst>
                                    <p:set>
                                      <p:cBhvr>
                                        <p:cTn id="35" dur="1" fill="hold">
                                          <p:stCondLst>
                                            <p:cond delay="0"/>
                                          </p:stCondLst>
                                        </p:cTn>
                                        <p:tgtEl>
                                          <p:spTgt spid="10240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0240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102410"/>
                                        </p:tgtEl>
                                        <p:attrNameLst>
                                          <p:attrName>style.visibility</p:attrName>
                                        </p:attrNameLst>
                                      </p:cBhvr>
                                      <p:to>
                                        <p:strVal val="visible"/>
                                      </p:to>
                                    </p:set>
                                    <p:animEffect transition="in" filter="wipe(up)">
                                      <p:cBhvr>
                                        <p:cTn id="44" dur="5000"/>
                                        <p:tgtEl>
                                          <p:spTgt spid="102410"/>
                                        </p:tgtEl>
                                      </p:cBhvr>
                                    </p:animEffect>
                                  </p:childTnLst>
                                </p:cTn>
                              </p:par>
                              <p:par>
                                <p:cTn id="45" presetID="1" presetClass="exit" presetSubtype="0" fill="hold" grpId="1" nodeType="withEffect">
                                  <p:stCondLst>
                                    <p:cond delay="0"/>
                                  </p:stCondLst>
                                  <p:childTnLst>
                                    <p:set>
                                      <p:cBhvr>
                                        <p:cTn id="46" dur="1" fill="hold">
                                          <p:stCondLst>
                                            <p:cond delay="0"/>
                                          </p:stCondLst>
                                        </p:cTn>
                                        <p:tgtEl>
                                          <p:spTgt spid="102406"/>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102407"/>
                                        </p:tgtEl>
                                        <p:attrNameLst>
                                          <p:attrName>style.visibility</p:attrName>
                                        </p:attrNameLst>
                                      </p:cBhvr>
                                      <p:to>
                                        <p:strVal val="hidden"/>
                                      </p:to>
                                    </p:set>
                                  </p:childTnLst>
                                </p:cTn>
                              </p:par>
                            </p:childTnLst>
                          </p:cTn>
                        </p:par>
                        <p:par>
                          <p:cTn id="49" fill="hold">
                            <p:stCondLst>
                              <p:cond delay="5000"/>
                            </p:stCondLst>
                            <p:childTnLst>
                              <p:par>
                                <p:cTn id="50" presetID="1" presetClass="entr" presetSubtype="0" fill="hold" grpId="0" nodeType="afterEffect">
                                  <p:stCondLst>
                                    <p:cond delay="0"/>
                                  </p:stCondLst>
                                  <p:childTnLst>
                                    <p:set>
                                      <p:cBhvr>
                                        <p:cTn id="51" dur="1" fill="hold">
                                          <p:stCondLst>
                                            <p:cond delay="0"/>
                                          </p:stCondLst>
                                        </p:cTn>
                                        <p:tgtEl>
                                          <p:spTgt spid="102413"/>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102417"/>
                                        </p:tgtEl>
                                        <p:attrNameLst>
                                          <p:attrName>style.visibility</p:attrName>
                                        </p:attrNameLst>
                                      </p:cBhvr>
                                      <p:to>
                                        <p:strVal val="visible"/>
                                      </p:to>
                                    </p:set>
                                    <p:animEffect transition="in" filter="wipe(up)">
                                      <p:cBhvr>
                                        <p:cTn id="56" dur="3000"/>
                                        <p:tgtEl>
                                          <p:spTgt spid="102417"/>
                                        </p:tgtEl>
                                      </p:cBhvr>
                                    </p:animEffect>
                                  </p:childTnLst>
                                </p:cTn>
                              </p:par>
                              <p:par>
                                <p:cTn id="57" presetID="1" presetClass="exit" presetSubtype="0" fill="hold" grpId="1" nodeType="withEffect">
                                  <p:stCondLst>
                                    <p:cond delay="0"/>
                                  </p:stCondLst>
                                  <p:childTnLst>
                                    <p:set>
                                      <p:cBhvr>
                                        <p:cTn id="58" dur="1" fill="hold">
                                          <p:stCondLst>
                                            <p:cond delay="0"/>
                                          </p:stCondLst>
                                        </p:cTn>
                                        <p:tgtEl>
                                          <p:spTgt spid="102410"/>
                                        </p:tgtEl>
                                        <p:attrNameLst>
                                          <p:attrName>style.visibility</p:attrName>
                                        </p:attrNameLst>
                                      </p:cBhvr>
                                      <p:to>
                                        <p:strVal val="hidden"/>
                                      </p:to>
                                    </p:set>
                                  </p:childTnLst>
                                </p:cTn>
                              </p:par>
                              <p:par>
                                <p:cTn id="59" presetID="22" presetClass="entr" presetSubtype="1" fill="hold" grpId="0" nodeType="withEffect">
                                  <p:stCondLst>
                                    <p:cond delay="0"/>
                                  </p:stCondLst>
                                  <p:childTnLst>
                                    <p:set>
                                      <p:cBhvr>
                                        <p:cTn id="60" dur="1" fill="hold">
                                          <p:stCondLst>
                                            <p:cond delay="0"/>
                                          </p:stCondLst>
                                        </p:cTn>
                                        <p:tgtEl>
                                          <p:spTgt spid="102418"/>
                                        </p:tgtEl>
                                        <p:attrNameLst>
                                          <p:attrName>style.visibility</p:attrName>
                                        </p:attrNameLst>
                                      </p:cBhvr>
                                      <p:to>
                                        <p:strVal val="visible"/>
                                      </p:to>
                                    </p:set>
                                    <p:animEffect transition="in" filter="wipe(up)">
                                      <p:cBhvr>
                                        <p:cTn id="61" dur="5000"/>
                                        <p:tgtEl>
                                          <p:spTgt spid="1024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build="p"/>
      <p:bldP spid="102405" grpId="0" animBg="1"/>
      <p:bldP spid="102405" grpId="1" animBg="1"/>
      <p:bldP spid="102406" grpId="0" animBg="1"/>
      <p:bldP spid="102406" grpId="1" animBg="1"/>
      <p:bldP spid="102407" grpId="0" animBg="1"/>
      <p:bldP spid="102407" grpId="1" animBg="1"/>
      <p:bldP spid="102408" grpId="0" animBg="1"/>
      <p:bldP spid="102409" grpId="0" animBg="1"/>
      <p:bldP spid="102410" grpId="0" animBg="1"/>
      <p:bldP spid="102410" grpId="1" animBg="1"/>
      <p:bldP spid="102411" grpId="0"/>
      <p:bldP spid="102413" grpId="0"/>
      <p:bldP spid="102416" grpId="0"/>
      <p:bldP spid="102417" grpId="0" animBg="1"/>
      <p:bldP spid="10241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20" name="Rectangle 4"/>
          <p:cNvSpPr>
            <a:spLocks noChangeArrowheads="1"/>
          </p:cNvSpPr>
          <p:nvPr/>
        </p:nvSpPr>
        <p:spPr bwMode="auto">
          <a:xfrm>
            <a:off x="1981200" y="130176"/>
            <a:ext cx="8229600" cy="561975"/>
          </a:xfrm>
          <a:prstGeom prst="rect">
            <a:avLst/>
          </a:prstGeom>
          <a:solidFill>
            <a:schemeClr val="bg1"/>
          </a:solidFill>
          <a:ln w="9525">
            <a:solidFill>
              <a:srgbClr val="000000"/>
            </a:solidFill>
            <a:miter lim="800000"/>
            <a:headEnd/>
            <a:tailEnd/>
          </a:ln>
        </p:spPr>
        <p:txBody>
          <a:bodyPr/>
          <a:lstStyle/>
          <a:p>
            <a:pPr fontAlgn="base">
              <a:spcBef>
                <a:spcPct val="0"/>
              </a:spcBef>
              <a:spcAft>
                <a:spcPct val="0"/>
              </a:spcAft>
            </a:pPr>
            <a:r>
              <a:rPr lang="en-AU" sz="3600" dirty="0">
                <a:ln w="22225">
                  <a:solidFill>
                    <a:srgbClr val="FFFFFF"/>
                  </a:solidFill>
                </a:ln>
                <a:solidFill>
                  <a:srgbClr val="FF0000"/>
                </a:solidFill>
                <a:latin typeface="Arial Black" pitchFamily="34" charset="0"/>
              </a:rPr>
              <a:t>Revelation 16:16</a:t>
            </a:r>
            <a:r>
              <a:rPr lang="en-AU" sz="3600" dirty="0">
                <a:ln w="22225">
                  <a:solidFill>
                    <a:srgbClr val="FFFFFF"/>
                  </a:solidFill>
                </a:ln>
                <a:solidFill>
                  <a:srgbClr val="FFFF00"/>
                </a:solidFill>
                <a:latin typeface="Arial Black" pitchFamily="34" charset="0"/>
              </a:rPr>
              <a:t> </a:t>
            </a:r>
            <a:r>
              <a:rPr lang="en-AU" sz="3600" dirty="0">
                <a:solidFill>
                  <a:srgbClr val="FFFF00"/>
                </a:solidFill>
                <a:effectLst>
                  <a:outerShdw blurRad="38100" dist="38100" dir="2700000" algn="tl">
                    <a:srgbClr val="FFFFFF"/>
                  </a:outerShdw>
                </a:effectLst>
                <a:latin typeface="Arial Black" pitchFamily="34" charset="0"/>
              </a:rPr>
              <a:t>– Armageddon</a:t>
            </a:r>
          </a:p>
        </p:txBody>
      </p:sp>
      <p:pic>
        <p:nvPicPr>
          <p:cNvPr id="521221" name="Picture 5" descr="Armageddon Illustrated"/>
          <p:cNvPicPr>
            <a:picLocks noChangeAspect="1" noChangeArrowheads="1"/>
          </p:cNvPicPr>
          <p:nvPr/>
        </p:nvPicPr>
        <p:blipFill>
          <a:blip r:embed="rId2" cstate="print"/>
          <a:srcRect/>
          <a:stretch>
            <a:fillRect/>
          </a:stretch>
        </p:blipFill>
        <p:spPr bwMode="auto">
          <a:xfrm>
            <a:off x="1524000" y="1730376"/>
            <a:ext cx="6516688" cy="5127625"/>
          </a:xfrm>
          <a:prstGeom prst="rect">
            <a:avLst/>
          </a:prstGeom>
          <a:noFill/>
        </p:spPr>
      </p:pic>
      <p:sp>
        <p:nvSpPr>
          <p:cNvPr id="521222" name="Text Box 6"/>
          <p:cNvSpPr txBox="1">
            <a:spLocks noChangeArrowheads="1"/>
          </p:cNvSpPr>
          <p:nvPr/>
        </p:nvSpPr>
        <p:spPr bwMode="auto">
          <a:xfrm>
            <a:off x="8112125" y="1873250"/>
            <a:ext cx="2484438" cy="4724400"/>
          </a:xfrm>
          <a:prstGeom prst="rect">
            <a:avLst/>
          </a:prstGeom>
          <a:noFill/>
          <a:ln w="9525">
            <a:noFill/>
            <a:miter lim="800000"/>
            <a:headEnd/>
            <a:tailEnd/>
          </a:ln>
          <a:effectLst/>
        </p:spPr>
        <p:txBody>
          <a:bodyPr>
            <a:spAutoFit/>
          </a:bodyPr>
          <a:lstStyle/>
          <a:p>
            <a:pPr fontAlgn="base">
              <a:spcBef>
                <a:spcPct val="30000"/>
              </a:spcBef>
              <a:spcAft>
                <a:spcPct val="0"/>
              </a:spcAft>
            </a:pPr>
            <a:r>
              <a:rPr lang="en-AU" sz="4000" dirty="0" err="1">
                <a:solidFill>
                  <a:srgbClr val="00FF00"/>
                </a:solidFill>
                <a:latin typeface="Impact" pitchFamily="34" charset="0"/>
              </a:rPr>
              <a:t>Aremah</a:t>
            </a:r>
            <a:r>
              <a:rPr lang="en-AU" sz="4000" dirty="0">
                <a:solidFill>
                  <a:srgbClr val="000000"/>
                </a:solidFill>
                <a:latin typeface="Impact" pitchFamily="34" charset="0"/>
              </a:rPr>
              <a:t> </a:t>
            </a:r>
            <a:r>
              <a:rPr lang="en-AU" sz="4000" dirty="0">
                <a:solidFill>
                  <a:srgbClr val="FFCC66"/>
                </a:solidFill>
                <a:latin typeface="Impact" pitchFamily="34" charset="0"/>
              </a:rPr>
              <a:t>– a heap of sheaves</a:t>
            </a:r>
          </a:p>
          <a:p>
            <a:pPr fontAlgn="base">
              <a:spcBef>
                <a:spcPct val="30000"/>
              </a:spcBef>
              <a:spcAft>
                <a:spcPct val="0"/>
              </a:spcAft>
            </a:pPr>
            <a:r>
              <a:rPr lang="en-AU" sz="4000" dirty="0" err="1">
                <a:solidFill>
                  <a:srgbClr val="00FF00"/>
                </a:solidFill>
                <a:latin typeface="Impact" pitchFamily="34" charset="0"/>
              </a:rPr>
              <a:t>Gai</a:t>
            </a:r>
            <a:r>
              <a:rPr lang="en-AU" sz="4000" dirty="0">
                <a:solidFill>
                  <a:srgbClr val="000000"/>
                </a:solidFill>
                <a:latin typeface="Impact" pitchFamily="34" charset="0"/>
              </a:rPr>
              <a:t> </a:t>
            </a:r>
            <a:r>
              <a:rPr lang="en-AU" sz="4000" dirty="0">
                <a:solidFill>
                  <a:srgbClr val="FFFF00"/>
                </a:solidFill>
                <a:latin typeface="Impact" pitchFamily="34" charset="0"/>
              </a:rPr>
              <a:t>– in a valley</a:t>
            </a:r>
          </a:p>
          <a:p>
            <a:pPr fontAlgn="base">
              <a:spcBef>
                <a:spcPct val="30000"/>
              </a:spcBef>
              <a:spcAft>
                <a:spcPct val="0"/>
              </a:spcAft>
            </a:pPr>
            <a:r>
              <a:rPr lang="en-AU" sz="4000" dirty="0">
                <a:solidFill>
                  <a:srgbClr val="00FF00"/>
                </a:solidFill>
                <a:latin typeface="Impact" pitchFamily="34" charset="0"/>
              </a:rPr>
              <a:t>Dan</a:t>
            </a:r>
            <a:r>
              <a:rPr lang="en-AU" sz="4000" dirty="0">
                <a:solidFill>
                  <a:srgbClr val="000000"/>
                </a:solidFill>
                <a:latin typeface="Impact" pitchFamily="34" charset="0"/>
              </a:rPr>
              <a:t> </a:t>
            </a:r>
            <a:r>
              <a:rPr lang="en-AU" sz="4000" dirty="0">
                <a:ln w="19050">
                  <a:solidFill>
                    <a:srgbClr val="FFFFFF"/>
                  </a:solidFill>
                </a:ln>
                <a:solidFill>
                  <a:srgbClr val="FF0066"/>
                </a:solidFill>
                <a:latin typeface="Impact" pitchFamily="34" charset="0"/>
              </a:rPr>
              <a:t>– for judgement</a:t>
            </a:r>
          </a:p>
        </p:txBody>
      </p:sp>
      <p:sp>
        <p:nvSpPr>
          <p:cNvPr id="521223" name="Text Box 7"/>
          <p:cNvSpPr txBox="1">
            <a:spLocks noChangeArrowheads="1"/>
          </p:cNvSpPr>
          <p:nvPr/>
        </p:nvSpPr>
        <p:spPr bwMode="auto">
          <a:xfrm>
            <a:off x="1558926" y="666751"/>
            <a:ext cx="9109075" cy="1006475"/>
          </a:xfrm>
          <a:prstGeom prst="rect">
            <a:avLst/>
          </a:prstGeom>
          <a:noFill/>
          <a:ln w="9525">
            <a:noFill/>
            <a:miter lim="800000"/>
            <a:headEnd/>
            <a:tailEnd/>
          </a:ln>
          <a:effectLst/>
        </p:spPr>
        <p:txBody>
          <a:bodyPr>
            <a:spAutoFit/>
          </a:bodyPr>
          <a:lstStyle/>
          <a:p>
            <a:pPr fontAlgn="base">
              <a:spcBef>
                <a:spcPct val="50000"/>
              </a:spcBef>
              <a:spcAft>
                <a:spcPct val="0"/>
              </a:spcAft>
            </a:pPr>
            <a:r>
              <a:rPr lang="en-AU" sz="3000" b="1" dirty="0">
                <a:ln>
                  <a:solidFill>
                    <a:srgbClr val="FFFFFF"/>
                  </a:solidFill>
                </a:ln>
                <a:solidFill>
                  <a:srgbClr val="FFCC00"/>
                </a:solidFill>
                <a:latin typeface="Bookman Old Style" pitchFamily="18" charset="0"/>
              </a:rPr>
              <a:t>“And he gathered them together into a place called in the Hebrew tongue Armageddon.”</a:t>
            </a:r>
          </a:p>
        </p:txBody>
      </p:sp>
      <p:sp>
        <p:nvSpPr>
          <p:cNvPr id="6" name="Oval 5"/>
          <p:cNvSpPr/>
          <p:nvPr/>
        </p:nvSpPr>
        <p:spPr bwMode="auto">
          <a:xfrm>
            <a:off x="4095736" y="1000108"/>
            <a:ext cx="1714512" cy="785818"/>
          </a:xfrm>
          <a:prstGeom prst="ellipse">
            <a:avLst/>
          </a:prstGeom>
          <a:noFill/>
          <a:ln w="57150"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endParaRPr lang="en-US">
              <a:solidFill>
                <a:srgbClr val="FFFFFF"/>
              </a:solidFill>
              <a:latin typeface="Arial" charset="0"/>
            </a:endParaRPr>
          </a:p>
        </p:txBody>
      </p:sp>
      <p:cxnSp>
        <p:nvCxnSpPr>
          <p:cNvPr id="8" name="Straight Connector 7"/>
          <p:cNvCxnSpPr>
            <a:stCxn id="6" idx="4"/>
          </p:cNvCxnSpPr>
          <p:nvPr/>
        </p:nvCxnSpPr>
        <p:spPr bwMode="auto">
          <a:xfrm rot="5400000">
            <a:off x="2738414" y="3571876"/>
            <a:ext cx="4000528" cy="428628"/>
          </a:xfrm>
          <a:prstGeom prst="line">
            <a:avLst/>
          </a:prstGeom>
          <a:gradFill rotWithShape="1">
            <a:gsLst>
              <a:gs pos="0">
                <a:srgbClr val="FFFF00"/>
              </a:gs>
              <a:gs pos="100000">
                <a:srgbClr val="FF0000"/>
              </a:gs>
            </a:gsLst>
            <a:path path="rect">
              <a:fillToRect l="50000" t="50000" r="50000" b="50000"/>
            </a:path>
          </a:gradFill>
          <a:ln w="57150" cap="flat" cmpd="sng" algn="ctr">
            <a:solidFill>
              <a:srgbClr val="FFFF00"/>
            </a:solidFill>
            <a:prstDash val="solid"/>
            <a:round/>
            <a:headEnd type="none" w="med" len="med"/>
            <a:tailEnd type="none" w="med" len="med"/>
          </a:ln>
          <a:effectLst/>
        </p:spPr>
      </p:cxnSp>
      <p:sp>
        <p:nvSpPr>
          <p:cNvPr id="9" name="Rectangle 8"/>
          <p:cNvSpPr/>
          <p:nvPr/>
        </p:nvSpPr>
        <p:spPr bwMode="auto">
          <a:xfrm>
            <a:off x="1524000" y="5757880"/>
            <a:ext cx="6500826" cy="1071570"/>
          </a:xfrm>
          <a:prstGeom prst="rect">
            <a:avLst/>
          </a:prstGeom>
          <a:gradFill rotWithShape="1">
            <a:gsLst>
              <a:gs pos="0">
                <a:srgbClr val="FFFF00"/>
              </a:gs>
              <a:gs pos="100000">
                <a:srgbClr val="FF0000"/>
              </a:gs>
            </a:gsLst>
            <a:path path="rect">
              <a:fillToRect l="50000" t="50000" r="50000" b="50000"/>
            </a:path>
          </a:gradFill>
          <a:ln w="57150"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r>
              <a:rPr lang="en-AU" sz="3000" dirty="0">
                <a:solidFill>
                  <a:srgbClr val="000000"/>
                </a:solidFill>
                <a:latin typeface="Arial Black" pitchFamily="34" charset="0"/>
              </a:rPr>
              <a:t>First occurrence of “Hebrew”</a:t>
            </a:r>
          </a:p>
          <a:p>
            <a:pPr algn="ctr" fontAlgn="base">
              <a:spcBef>
                <a:spcPct val="0"/>
              </a:spcBef>
              <a:spcAft>
                <a:spcPct val="0"/>
              </a:spcAft>
            </a:pPr>
            <a:r>
              <a:rPr lang="en-AU" sz="3000" dirty="0">
                <a:solidFill>
                  <a:srgbClr val="000000"/>
                </a:solidFill>
                <a:latin typeface="Arial Black" pitchFamily="34" charset="0"/>
              </a:rPr>
              <a:t>is in </a:t>
            </a:r>
            <a:r>
              <a:rPr lang="en-AU" sz="3000" dirty="0">
                <a:ln w="19050">
                  <a:solidFill>
                    <a:sysClr val="windowText" lastClr="000000"/>
                  </a:solidFill>
                </a:ln>
                <a:solidFill>
                  <a:srgbClr val="FF0000"/>
                </a:solidFill>
                <a:latin typeface="Arial Black" pitchFamily="34" charset="0"/>
              </a:rPr>
              <a:t>Gen. 14:13</a:t>
            </a:r>
            <a:endParaRPr lang="en-US" sz="3000" dirty="0">
              <a:ln w="19050">
                <a:solidFill>
                  <a:sysClr val="windowText" lastClr="000000"/>
                </a:solidFill>
              </a:ln>
              <a:solidFill>
                <a:srgbClr val="FF0000"/>
              </a:solidFill>
              <a:latin typeface="Arial Black" pitchFamily="34" charset="0"/>
            </a:endParaRPr>
          </a:p>
        </p:txBody>
      </p:sp>
      <p:sp>
        <p:nvSpPr>
          <p:cNvPr id="2" name="Slide Number Placeholder 1">
            <a:extLst>
              <a:ext uri="{FF2B5EF4-FFF2-40B4-BE49-F238E27FC236}">
                <a16:creationId xmlns:a16="http://schemas.microsoft.com/office/drawing/2014/main" id="{E2F43837-086E-A93D-FA4F-51CFCB79ADC8}"/>
              </a:ext>
            </a:extLst>
          </p:cNvPr>
          <p:cNvSpPr>
            <a:spLocks noGrp="1"/>
          </p:cNvSpPr>
          <p:nvPr>
            <p:ph type="sldNum" sz="quarter" idx="12"/>
          </p:nvPr>
        </p:nvSpPr>
        <p:spPr/>
        <p:txBody>
          <a:bodyPr/>
          <a:lstStyle/>
          <a:p>
            <a:pPr>
              <a:defRPr/>
            </a:pPr>
            <a:fld id="{E15E97A5-063A-4F8D-948E-F8DE66BE4D3F}" type="slidenum">
              <a:rPr lang="en-AU" smtClean="0"/>
              <a:pPr>
                <a:defRPr/>
              </a:pPr>
              <a:t>43</a:t>
            </a:fld>
            <a:endParaRPr lang="en-A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Text Box 2"/>
          <p:cNvSpPr txBox="1">
            <a:spLocks noChangeArrowheads="1"/>
          </p:cNvSpPr>
          <p:nvPr/>
        </p:nvSpPr>
        <p:spPr bwMode="auto">
          <a:xfrm>
            <a:off x="1524000" y="179104"/>
            <a:ext cx="3779838" cy="1661993"/>
          </a:xfrm>
          <a:prstGeom prst="rect">
            <a:avLst/>
          </a:prstGeom>
          <a:noFill/>
          <a:ln w="9525">
            <a:noFill/>
            <a:miter lim="800000"/>
            <a:headEnd/>
            <a:tailEnd/>
          </a:ln>
          <a:effectLst/>
        </p:spPr>
        <p:txBody>
          <a:bodyPr>
            <a:spAutoFit/>
          </a:bodyPr>
          <a:lstStyle/>
          <a:p>
            <a:pPr algn="ctr" fontAlgn="base">
              <a:lnSpc>
                <a:spcPct val="85000"/>
              </a:lnSpc>
              <a:spcAft>
                <a:spcPct val="0"/>
              </a:spcAft>
            </a:pPr>
            <a:r>
              <a:rPr lang="en-AU" sz="4000" b="1" dirty="0">
                <a:solidFill>
                  <a:srgbClr val="FFFF00"/>
                </a:solidFill>
                <a:effectLst>
                  <a:outerShdw blurRad="38100" dist="38100" dir="2700000" algn="tl">
                    <a:srgbClr val="FFFFFF"/>
                  </a:outerShdw>
                </a:effectLst>
                <a:latin typeface="Arial"/>
              </a:rPr>
              <a:t>A place in the Hebrew tongue</a:t>
            </a:r>
          </a:p>
        </p:txBody>
      </p:sp>
      <p:sp>
        <p:nvSpPr>
          <p:cNvPr id="571395" name="Text Box 3"/>
          <p:cNvSpPr txBox="1">
            <a:spLocks noChangeArrowheads="1"/>
          </p:cNvSpPr>
          <p:nvPr/>
        </p:nvSpPr>
        <p:spPr bwMode="auto">
          <a:xfrm>
            <a:off x="1774825" y="836613"/>
            <a:ext cx="8713788" cy="366712"/>
          </a:xfrm>
          <a:prstGeom prst="rect">
            <a:avLst/>
          </a:prstGeom>
          <a:noFill/>
          <a:ln w="9525">
            <a:noFill/>
            <a:miter lim="800000"/>
            <a:headEnd/>
            <a:tailEnd/>
          </a:ln>
          <a:effectLst/>
        </p:spPr>
        <p:txBody>
          <a:bodyPr>
            <a:spAutoFit/>
          </a:bodyPr>
          <a:lstStyle/>
          <a:p>
            <a:pPr fontAlgn="base">
              <a:spcBef>
                <a:spcPct val="50000"/>
              </a:spcBef>
              <a:spcAft>
                <a:spcPct val="0"/>
              </a:spcAft>
            </a:pPr>
            <a:endParaRPr lang="en-US">
              <a:solidFill>
                <a:srgbClr val="FFFFFF"/>
              </a:solidFill>
              <a:latin typeface="Arial" charset="0"/>
            </a:endParaRPr>
          </a:p>
        </p:txBody>
      </p:sp>
      <p:sp>
        <p:nvSpPr>
          <p:cNvPr id="571396" name="Text Box 4"/>
          <p:cNvSpPr txBox="1">
            <a:spLocks noChangeArrowheads="1"/>
          </p:cNvSpPr>
          <p:nvPr/>
        </p:nvSpPr>
        <p:spPr bwMode="auto">
          <a:xfrm>
            <a:off x="1524000" y="1857364"/>
            <a:ext cx="3779838" cy="4857760"/>
          </a:xfrm>
          <a:prstGeom prst="rect">
            <a:avLst/>
          </a:prstGeom>
          <a:noFill/>
          <a:ln w="9525">
            <a:noFill/>
            <a:miter lim="800000"/>
            <a:headEnd/>
            <a:tailEnd/>
          </a:ln>
          <a:effectLst/>
        </p:spPr>
        <p:txBody>
          <a:bodyPr/>
          <a:lstStyle/>
          <a:p>
            <a:pPr marL="450850" indent="-450850" fontAlgn="base">
              <a:spcBef>
                <a:spcPct val="0"/>
              </a:spcBef>
              <a:buClr>
                <a:srgbClr val="FFFF00"/>
              </a:buClr>
              <a:buFont typeface="Wingdings" pitchFamily="2" charset="2"/>
              <a:buChar char="Ø"/>
            </a:pPr>
            <a:r>
              <a:rPr lang="en-US" sz="2800" b="1" dirty="0">
                <a:solidFill>
                  <a:srgbClr val="FFFFFF"/>
                </a:solidFill>
                <a:latin typeface="Arial" charset="0"/>
              </a:rPr>
              <a:t>Hebrew has been called the speech of Canaan, and Judaic, after the kingdom of Judah.</a:t>
            </a:r>
          </a:p>
          <a:p>
            <a:pPr marL="450850" indent="-450850" fontAlgn="base">
              <a:spcBef>
                <a:spcPct val="0"/>
              </a:spcBef>
              <a:buClr>
                <a:srgbClr val="FFFF00"/>
              </a:buClr>
              <a:buFont typeface="Wingdings" pitchFamily="2" charset="2"/>
              <a:buChar char="Ø"/>
            </a:pPr>
            <a:r>
              <a:rPr lang="en-US" sz="2800" b="1" dirty="0">
                <a:solidFill>
                  <a:srgbClr val="00FF00"/>
                </a:solidFill>
                <a:latin typeface="Arial" charset="0"/>
              </a:rPr>
              <a:t>Modern Hebrew</a:t>
            </a:r>
            <a:r>
              <a:rPr lang="en-US" sz="2800" b="1" dirty="0">
                <a:solidFill>
                  <a:srgbClr val="FFFFFF"/>
                </a:solidFill>
                <a:latin typeface="Arial" charset="0"/>
              </a:rPr>
              <a:t>, </a:t>
            </a:r>
            <a:r>
              <a:rPr lang="en-US" sz="2800" b="1" i="1" dirty="0" err="1">
                <a:solidFill>
                  <a:srgbClr val="FFFFFF"/>
                </a:solidFill>
                <a:latin typeface="Arial" charset="0"/>
              </a:rPr>
              <a:t>Ivrit</a:t>
            </a:r>
            <a:r>
              <a:rPr lang="en-US" sz="2800" b="1" dirty="0">
                <a:solidFill>
                  <a:srgbClr val="FFFFFF"/>
                </a:solidFill>
                <a:latin typeface="Arial" charset="0"/>
              </a:rPr>
              <a:t>, was </a:t>
            </a:r>
            <a:r>
              <a:rPr lang="en-US" sz="2800" b="1" dirty="0">
                <a:solidFill>
                  <a:srgbClr val="FFFF00"/>
                </a:solidFill>
                <a:latin typeface="Arial" charset="0"/>
              </a:rPr>
              <a:t>declared the official language of Israel in 1948</a:t>
            </a:r>
            <a:r>
              <a:rPr lang="en-US" sz="2800" b="1" dirty="0">
                <a:solidFill>
                  <a:srgbClr val="FFFFFF"/>
                </a:solidFill>
                <a:latin typeface="Arial" charset="0"/>
              </a:rPr>
              <a:t>.</a:t>
            </a:r>
          </a:p>
        </p:txBody>
      </p:sp>
      <p:pic>
        <p:nvPicPr>
          <p:cNvPr id="571397" name="Picture 5" descr="Map of the Middle East modern"/>
          <p:cNvPicPr>
            <a:picLocks noChangeAspect="1" noChangeArrowheads="1"/>
          </p:cNvPicPr>
          <p:nvPr/>
        </p:nvPicPr>
        <p:blipFill>
          <a:blip r:embed="rId2" cstate="print"/>
          <a:srcRect/>
          <a:stretch>
            <a:fillRect/>
          </a:stretch>
        </p:blipFill>
        <p:spPr bwMode="auto">
          <a:xfrm>
            <a:off x="5326064" y="0"/>
            <a:ext cx="5341937" cy="6858000"/>
          </a:xfrm>
          <a:prstGeom prst="rect">
            <a:avLst/>
          </a:prstGeom>
          <a:noFill/>
        </p:spPr>
      </p:pic>
      <p:sp>
        <p:nvSpPr>
          <p:cNvPr id="571398" name="Oval 6"/>
          <p:cNvSpPr>
            <a:spLocks noChangeArrowheads="1"/>
          </p:cNvSpPr>
          <p:nvPr/>
        </p:nvSpPr>
        <p:spPr bwMode="auto">
          <a:xfrm rot="847001">
            <a:off x="7680326" y="2492375"/>
            <a:ext cx="1223963" cy="2808288"/>
          </a:xfrm>
          <a:prstGeom prst="ellipse">
            <a:avLst/>
          </a:prstGeom>
          <a:noFill/>
          <a:ln w="76200">
            <a:solidFill>
              <a:srgbClr val="FF0000"/>
            </a:solidFill>
            <a:round/>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571399" name="Text Box 7"/>
          <p:cNvSpPr txBox="1">
            <a:spLocks noChangeArrowheads="1"/>
          </p:cNvSpPr>
          <p:nvPr/>
        </p:nvSpPr>
        <p:spPr bwMode="auto">
          <a:xfrm>
            <a:off x="8328026" y="5013326"/>
            <a:ext cx="2339975" cy="1800225"/>
          </a:xfrm>
          <a:prstGeom prst="rect">
            <a:avLst/>
          </a:prstGeom>
          <a:noFill/>
          <a:ln w="9525">
            <a:noFill/>
            <a:miter lim="800000"/>
            <a:headEnd/>
            <a:tailEnd/>
          </a:ln>
          <a:effectLst/>
        </p:spPr>
        <p:txBody>
          <a:bodyPr>
            <a:spAutoFit/>
          </a:bodyPr>
          <a:lstStyle/>
          <a:p>
            <a:pPr fontAlgn="base">
              <a:spcBef>
                <a:spcPct val="50000"/>
              </a:spcBef>
              <a:spcAft>
                <a:spcPct val="0"/>
              </a:spcAft>
            </a:pPr>
            <a:r>
              <a:rPr lang="en-US" sz="2800">
                <a:solidFill>
                  <a:srgbClr val="000000"/>
                </a:solidFill>
                <a:latin typeface="Impact" pitchFamily="34" charset="0"/>
              </a:rPr>
              <a:t>Israel – the only land identified with Hebrew</a:t>
            </a:r>
            <a:endParaRPr lang="en-AU" sz="2800">
              <a:solidFill>
                <a:srgbClr val="000000"/>
              </a:solidFill>
              <a:latin typeface="Impact" pitchFamily="34" charset="0"/>
            </a:endParaRPr>
          </a:p>
        </p:txBody>
      </p:sp>
      <p:sp>
        <p:nvSpPr>
          <p:cNvPr id="571400" name="Text Box 8"/>
          <p:cNvSpPr txBox="1">
            <a:spLocks noChangeArrowheads="1"/>
          </p:cNvSpPr>
          <p:nvPr/>
        </p:nvSpPr>
        <p:spPr bwMode="auto">
          <a:xfrm>
            <a:off x="5880100" y="404814"/>
            <a:ext cx="4248150" cy="579437"/>
          </a:xfrm>
          <a:prstGeom prst="rect">
            <a:avLst/>
          </a:prstGeom>
          <a:noFill/>
          <a:ln w="9525">
            <a:noFill/>
            <a:miter lim="800000"/>
            <a:headEnd/>
            <a:tailEnd/>
          </a:ln>
          <a:effectLst/>
        </p:spPr>
        <p:txBody>
          <a:bodyPr>
            <a:spAutoFit/>
          </a:bodyPr>
          <a:lstStyle/>
          <a:p>
            <a:pPr fontAlgn="base">
              <a:spcBef>
                <a:spcPct val="50000"/>
              </a:spcBef>
              <a:spcAft>
                <a:spcPct val="0"/>
              </a:spcAft>
            </a:pPr>
            <a:r>
              <a:rPr lang="en-US" sz="3200">
                <a:solidFill>
                  <a:srgbClr val="FFCC66"/>
                </a:solidFill>
                <a:effectLst>
                  <a:outerShdw blurRad="38100" dist="38100" dir="2700000" algn="tl">
                    <a:srgbClr val="FFFFFF"/>
                  </a:outerShdw>
                </a:effectLst>
                <a:latin typeface="Arial Black" pitchFamily="34" charset="0"/>
              </a:rPr>
              <a:t>The Middle East</a:t>
            </a:r>
            <a:endParaRPr lang="en-AU" sz="3200">
              <a:solidFill>
                <a:srgbClr val="FFCC66"/>
              </a:solidFill>
              <a:effectLst>
                <a:outerShdw blurRad="38100" dist="38100" dir="2700000" algn="tl">
                  <a:srgbClr val="FFFFFF"/>
                </a:outerShdw>
              </a:effectLst>
              <a:latin typeface="Arial Black" pitchFamily="34" charset="0"/>
            </a:endParaRPr>
          </a:p>
        </p:txBody>
      </p:sp>
      <p:sp>
        <p:nvSpPr>
          <p:cNvPr id="2" name="Slide Number Placeholder 1">
            <a:extLst>
              <a:ext uri="{FF2B5EF4-FFF2-40B4-BE49-F238E27FC236}">
                <a16:creationId xmlns:a16="http://schemas.microsoft.com/office/drawing/2014/main" id="{4E826EC5-9395-CE7C-E415-D8B28A25363A}"/>
              </a:ext>
            </a:extLst>
          </p:cNvPr>
          <p:cNvSpPr>
            <a:spLocks noGrp="1"/>
          </p:cNvSpPr>
          <p:nvPr>
            <p:ph type="sldNum" sz="quarter" idx="12"/>
          </p:nvPr>
        </p:nvSpPr>
        <p:spPr/>
        <p:txBody>
          <a:bodyPr/>
          <a:lstStyle/>
          <a:p>
            <a:pPr>
              <a:defRPr/>
            </a:pPr>
            <a:fld id="{E15E97A5-063A-4F8D-948E-F8DE66BE4D3F}" type="slidenum">
              <a:rPr lang="en-AU" smtClean="0"/>
              <a:pPr>
                <a:defRPr/>
              </a:pPr>
              <a:t>44</a:t>
            </a:fld>
            <a:endParaRPr lang="en-A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7139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1396"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idx="4294967295"/>
          </p:nvPr>
        </p:nvSpPr>
        <p:spPr>
          <a:xfrm>
            <a:off x="1524000" y="-41275"/>
            <a:ext cx="9144000" cy="1357313"/>
          </a:xfrm>
        </p:spPr>
        <p:txBody>
          <a:bodyPr/>
          <a:lstStyle/>
          <a:p>
            <a:r>
              <a:rPr lang="en-AU" dirty="0"/>
              <a:t>So where is the valley of </a:t>
            </a:r>
            <a:r>
              <a:rPr lang="en-AU" dirty="0" err="1"/>
              <a:t>Shaveh</a:t>
            </a:r>
            <a:r>
              <a:rPr lang="en-AU" dirty="0"/>
              <a:t> in relation to future events?</a:t>
            </a:r>
            <a:endParaRPr lang="en-AU" dirty="0">
              <a:solidFill>
                <a:srgbClr val="FF0000"/>
              </a:solidFill>
            </a:endParaRPr>
          </a:p>
        </p:txBody>
      </p:sp>
      <p:pic>
        <p:nvPicPr>
          <p:cNvPr id="1026" name="Picture 2"/>
          <p:cNvPicPr>
            <a:picLocks noChangeAspect="1" noChangeArrowheads="1"/>
          </p:cNvPicPr>
          <p:nvPr/>
        </p:nvPicPr>
        <p:blipFill>
          <a:blip r:embed="rId2" cstate="print"/>
          <a:srcRect/>
          <a:stretch>
            <a:fillRect/>
          </a:stretch>
        </p:blipFill>
        <p:spPr bwMode="auto">
          <a:xfrm>
            <a:off x="1523968" y="1301748"/>
            <a:ext cx="7858148" cy="5627714"/>
          </a:xfrm>
          <a:prstGeom prst="rect">
            <a:avLst/>
          </a:prstGeom>
          <a:noFill/>
          <a:ln w="9525">
            <a:noFill/>
            <a:miter lim="800000"/>
            <a:headEnd/>
            <a:tailEnd/>
          </a:ln>
          <a:effectLst/>
        </p:spPr>
      </p:pic>
      <p:sp>
        <p:nvSpPr>
          <p:cNvPr id="8" name="Freeform 7"/>
          <p:cNvSpPr/>
          <p:nvPr/>
        </p:nvSpPr>
        <p:spPr>
          <a:xfrm>
            <a:off x="6460988" y="1468583"/>
            <a:ext cx="706582" cy="5508137"/>
          </a:xfrm>
          <a:custGeom>
            <a:avLst/>
            <a:gdLst>
              <a:gd name="connsiteX0" fmla="*/ 498764 w 706582"/>
              <a:gd name="connsiteY0" fmla="*/ 0 h 5508137"/>
              <a:gd name="connsiteX1" fmla="*/ 526473 w 706582"/>
              <a:gd name="connsiteY1" fmla="*/ 110836 h 5508137"/>
              <a:gd name="connsiteX2" fmla="*/ 540327 w 706582"/>
              <a:gd name="connsiteY2" fmla="*/ 166254 h 5508137"/>
              <a:gd name="connsiteX3" fmla="*/ 554182 w 706582"/>
              <a:gd name="connsiteY3" fmla="*/ 235527 h 5508137"/>
              <a:gd name="connsiteX4" fmla="*/ 581891 w 706582"/>
              <a:gd name="connsiteY4" fmla="*/ 290945 h 5508137"/>
              <a:gd name="connsiteX5" fmla="*/ 609600 w 706582"/>
              <a:gd name="connsiteY5" fmla="*/ 554182 h 5508137"/>
              <a:gd name="connsiteX6" fmla="*/ 637309 w 706582"/>
              <a:gd name="connsiteY6" fmla="*/ 665018 h 5508137"/>
              <a:gd name="connsiteX7" fmla="*/ 692727 w 706582"/>
              <a:gd name="connsiteY7" fmla="*/ 789709 h 5508137"/>
              <a:gd name="connsiteX8" fmla="*/ 706582 w 706582"/>
              <a:gd name="connsiteY8" fmla="*/ 831273 h 5508137"/>
              <a:gd name="connsiteX9" fmla="*/ 678873 w 706582"/>
              <a:gd name="connsiteY9" fmla="*/ 1496291 h 5508137"/>
              <a:gd name="connsiteX10" fmla="*/ 665018 w 706582"/>
              <a:gd name="connsiteY10" fmla="*/ 1551709 h 5508137"/>
              <a:gd name="connsiteX11" fmla="*/ 637309 w 706582"/>
              <a:gd name="connsiteY11" fmla="*/ 1593273 h 5508137"/>
              <a:gd name="connsiteX12" fmla="*/ 609600 w 706582"/>
              <a:gd name="connsiteY12" fmla="*/ 1690254 h 5508137"/>
              <a:gd name="connsiteX13" fmla="*/ 581891 w 706582"/>
              <a:gd name="connsiteY13" fmla="*/ 1745673 h 5508137"/>
              <a:gd name="connsiteX14" fmla="*/ 568036 w 706582"/>
              <a:gd name="connsiteY14" fmla="*/ 1828800 h 5508137"/>
              <a:gd name="connsiteX15" fmla="*/ 554182 w 706582"/>
              <a:gd name="connsiteY15" fmla="*/ 1870363 h 5508137"/>
              <a:gd name="connsiteX16" fmla="*/ 526473 w 706582"/>
              <a:gd name="connsiteY16" fmla="*/ 2036618 h 5508137"/>
              <a:gd name="connsiteX17" fmla="*/ 512618 w 706582"/>
              <a:gd name="connsiteY17" fmla="*/ 2078182 h 5508137"/>
              <a:gd name="connsiteX18" fmla="*/ 471054 w 706582"/>
              <a:gd name="connsiteY18" fmla="*/ 2105891 h 5508137"/>
              <a:gd name="connsiteX19" fmla="*/ 457200 w 706582"/>
              <a:gd name="connsiteY19" fmla="*/ 2258291 h 5508137"/>
              <a:gd name="connsiteX20" fmla="*/ 443345 w 706582"/>
              <a:gd name="connsiteY20" fmla="*/ 2299854 h 5508137"/>
              <a:gd name="connsiteX21" fmla="*/ 429491 w 706582"/>
              <a:gd name="connsiteY21" fmla="*/ 2396836 h 5508137"/>
              <a:gd name="connsiteX22" fmla="*/ 415636 w 706582"/>
              <a:gd name="connsiteY22" fmla="*/ 2438400 h 5508137"/>
              <a:gd name="connsiteX23" fmla="*/ 401782 w 706582"/>
              <a:gd name="connsiteY23" fmla="*/ 2493818 h 5508137"/>
              <a:gd name="connsiteX24" fmla="*/ 387927 w 706582"/>
              <a:gd name="connsiteY24" fmla="*/ 2535382 h 5508137"/>
              <a:gd name="connsiteX25" fmla="*/ 374073 w 706582"/>
              <a:gd name="connsiteY25" fmla="*/ 2604654 h 5508137"/>
              <a:gd name="connsiteX26" fmla="*/ 360218 w 706582"/>
              <a:gd name="connsiteY26" fmla="*/ 2757054 h 5508137"/>
              <a:gd name="connsiteX27" fmla="*/ 346364 w 706582"/>
              <a:gd name="connsiteY27" fmla="*/ 2798618 h 5508137"/>
              <a:gd name="connsiteX28" fmla="*/ 318654 w 706582"/>
              <a:gd name="connsiteY28" fmla="*/ 2923309 h 5508137"/>
              <a:gd name="connsiteX29" fmla="*/ 304800 w 706582"/>
              <a:gd name="connsiteY29" fmla="*/ 3269673 h 5508137"/>
              <a:gd name="connsiteX30" fmla="*/ 290945 w 706582"/>
              <a:gd name="connsiteY30" fmla="*/ 3311236 h 5508137"/>
              <a:gd name="connsiteX31" fmla="*/ 263236 w 706582"/>
              <a:gd name="connsiteY31" fmla="*/ 3352800 h 5508137"/>
              <a:gd name="connsiteX32" fmla="*/ 249382 w 706582"/>
              <a:gd name="connsiteY32" fmla="*/ 3408218 h 5508137"/>
              <a:gd name="connsiteX33" fmla="*/ 221673 w 706582"/>
              <a:gd name="connsiteY33" fmla="*/ 3491345 h 5508137"/>
              <a:gd name="connsiteX34" fmla="*/ 193964 w 706582"/>
              <a:gd name="connsiteY34" fmla="*/ 3657600 h 5508137"/>
              <a:gd name="connsiteX35" fmla="*/ 166254 w 706582"/>
              <a:gd name="connsiteY35" fmla="*/ 3713018 h 5508137"/>
              <a:gd name="connsiteX36" fmla="*/ 138545 w 706582"/>
              <a:gd name="connsiteY36" fmla="*/ 3796145 h 5508137"/>
              <a:gd name="connsiteX37" fmla="*/ 124691 w 706582"/>
              <a:gd name="connsiteY37" fmla="*/ 3837709 h 5508137"/>
              <a:gd name="connsiteX38" fmla="*/ 96982 w 706582"/>
              <a:gd name="connsiteY38" fmla="*/ 3962400 h 5508137"/>
              <a:gd name="connsiteX39" fmla="*/ 83127 w 706582"/>
              <a:gd name="connsiteY39" fmla="*/ 4156363 h 5508137"/>
              <a:gd name="connsiteX40" fmla="*/ 55418 w 706582"/>
              <a:gd name="connsiteY40" fmla="*/ 4267200 h 5508137"/>
              <a:gd name="connsiteX41" fmla="*/ 27709 w 706582"/>
              <a:gd name="connsiteY41" fmla="*/ 4391891 h 5508137"/>
              <a:gd name="connsiteX42" fmla="*/ 0 w 706582"/>
              <a:gd name="connsiteY42" fmla="*/ 4433454 h 5508137"/>
              <a:gd name="connsiteX43" fmla="*/ 13854 w 706582"/>
              <a:gd name="connsiteY43" fmla="*/ 4655127 h 5508137"/>
              <a:gd name="connsiteX44" fmla="*/ 27709 w 706582"/>
              <a:gd name="connsiteY44" fmla="*/ 4738254 h 5508137"/>
              <a:gd name="connsiteX45" fmla="*/ 55418 w 706582"/>
              <a:gd name="connsiteY45" fmla="*/ 4779818 h 5508137"/>
              <a:gd name="connsiteX46" fmla="*/ 69273 w 706582"/>
              <a:gd name="connsiteY46" fmla="*/ 4835236 h 5508137"/>
              <a:gd name="connsiteX47" fmla="*/ 124691 w 706582"/>
              <a:gd name="connsiteY47" fmla="*/ 4932218 h 5508137"/>
              <a:gd name="connsiteX48" fmla="*/ 166254 w 706582"/>
              <a:gd name="connsiteY48" fmla="*/ 5181600 h 5508137"/>
              <a:gd name="connsiteX49" fmla="*/ 180109 w 706582"/>
              <a:gd name="connsiteY49" fmla="*/ 5223163 h 5508137"/>
              <a:gd name="connsiteX50" fmla="*/ 263236 w 706582"/>
              <a:gd name="connsiteY50" fmla="*/ 5306291 h 5508137"/>
              <a:gd name="connsiteX51" fmla="*/ 332509 w 706582"/>
              <a:gd name="connsiteY51" fmla="*/ 5403273 h 5508137"/>
              <a:gd name="connsiteX52" fmla="*/ 387927 w 706582"/>
              <a:gd name="connsiteY52" fmla="*/ 5472545 h 5508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06582" h="5508137">
                <a:moveTo>
                  <a:pt x="498764" y="0"/>
                </a:moveTo>
                <a:cubicBezTo>
                  <a:pt x="523520" y="74269"/>
                  <a:pt x="504182" y="10528"/>
                  <a:pt x="526473" y="110836"/>
                </a:cubicBezTo>
                <a:cubicBezTo>
                  <a:pt x="530604" y="129424"/>
                  <a:pt x="536196" y="147666"/>
                  <a:pt x="540327" y="166254"/>
                </a:cubicBezTo>
                <a:cubicBezTo>
                  <a:pt x="545435" y="189242"/>
                  <a:pt x="546735" y="213187"/>
                  <a:pt x="554182" y="235527"/>
                </a:cubicBezTo>
                <a:cubicBezTo>
                  <a:pt x="560713" y="255120"/>
                  <a:pt x="572655" y="272472"/>
                  <a:pt x="581891" y="290945"/>
                </a:cubicBezTo>
                <a:cubicBezTo>
                  <a:pt x="592294" y="415787"/>
                  <a:pt x="591499" y="445577"/>
                  <a:pt x="609600" y="554182"/>
                </a:cubicBezTo>
                <a:cubicBezTo>
                  <a:pt x="613553" y="577900"/>
                  <a:pt x="623924" y="638248"/>
                  <a:pt x="637309" y="665018"/>
                </a:cubicBezTo>
                <a:cubicBezTo>
                  <a:pt x="703175" y="796750"/>
                  <a:pt x="621240" y="575251"/>
                  <a:pt x="692727" y="789709"/>
                </a:cubicBezTo>
                <a:lnTo>
                  <a:pt x="706582" y="831273"/>
                </a:lnTo>
                <a:cubicBezTo>
                  <a:pt x="626040" y="1072887"/>
                  <a:pt x="706571" y="817678"/>
                  <a:pt x="678873" y="1496291"/>
                </a:cubicBezTo>
                <a:cubicBezTo>
                  <a:pt x="678096" y="1515316"/>
                  <a:pt x="672519" y="1534207"/>
                  <a:pt x="665018" y="1551709"/>
                </a:cubicBezTo>
                <a:cubicBezTo>
                  <a:pt x="658459" y="1567014"/>
                  <a:pt x="646545" y="1579418"/>
                  <a:pt x="637309" y="1593273"/>
                </a:cubicBezTo>
                <a:cubicBezTo>
                  <a:pt x="630279" y="1621390"/>
                  <a:pt x="621524" y="1662431"/>
                  <a:pt x="609600" y="1690254"/>
                </a:cubicBezTo>
                <a:cubicBezTo>
                  <a:pt x="601464" y="1709237"/>
                  <a:pt x="591127" y="1727200"/>
                  <a:pt x="581891" y="1745673"/>
                </a:cubicBezTo>
                <a:cubicBezTo>
                  <a:pt x="577273" y="1773382"/>
                  <a:pt x="574130" y="1801378"/>
                  <a:pt x="568036" y="1828800"/>
                </a:cubicBezTo>
                <a:cubicBezTo>
                  <a:pt x="564868" y="1843056"/>
                  <a:pt x="556794" y="1855995"/>
                  <a:pt x="554182" y="1870363"/>
                </a:cubicBezTo>
                <a:cubicBezTo>
                  <a:pt x="528886" y="2009493"/>
                  <a:pt x="554000" y="1940272"/>
                  <a:pt x="526473" y="2036618"/>
                </a:cubicBezTo>
                <a:cubicBezTo>
                  <a:pt x="522461" y="2050660"/>
                  <a:pt x="521741" y="2066778"/>
                  <a:pt x="512618" y="2078182"/>
                </a:cubicBezTo>
                <a:cubicBezTo>
                  <a:pt x="502216" y="2091184"/>
                  <a:pt x="484909" y="2096655"/>
                  <a:pt x="471054" y="2105891"/>
                </a:cubicBezTo>
                <a:cubicBezTo>
                  <a:pt x="466436" y="2156691"/>
                  <a:pt x="464414" y="2207794"/>
                  <a:pt x="457200" y="2258291"/>
                </a:cubicBezTo>
                <a:cubicBezTo>
                  <a:pt x="455135" y="2272748"/>
                  <a:pt x="446209" y="2285534"/>
                  <a:pt x="443345" y="2299854"/>
                </a:cubicBezTo>
                <a:cubicBezTo>
                  <a:pt x="436941" y="2331875"/>
                  <a:pt x="435895" y="2364815"/>
                  <a:pt x="429491" y="2396836"/>
                </a:cubicBezTo>
                <a:cubicBezTo>
                  <a:pt x="426627" y="2411157"/>
                  <a:pt x="419648" y="2424358"/>
                  <a:pt x="415636" y="2438400"/>
                </a:cubicBezTo>
                <a:cubicBezTo>
                  <a:pt x="410405" y="2456709"/>
                  <a:pt x="407013" y="2475509"/>
                  <a:pt x="401782" y="2493818"/>
                </a:cubicBezTo>
                <a:cubicBezTo>
                  <a:pt x="397770" y="2507860"/>
                  <a:pt x="391469" y="2521214"/>
                  <a:pt x="387927" y="2535382"/>
                </a:cubicBezTo>
                <a:cubicBezTo>
                  <a:pt x="382216" y="2558227"/>
                  <a:pt x="378691" y="2581563"/>
                  <a:pt x="374073" y="2604654"/>
                </a:cubicBezTo>
                <a:cubicBezTo>
                  <a:pt x="369455" y="2655454"/>
                  <a:pt x="367432" y="2706557"/>
                  <a:pt x="360218" y="2757054"/>
                </a:cubicBezTo>
                <a:cubicBezTo>
                  <a:pt x="358153" y="2771511"/>
                  <a:pt x="349532" y="2784362"/>
                  <a:pt x="346364" y="2798618"/>
                </a:cubicBezTo>
                <a:cubicBezTo>
                  <a:pt x="313856" y="2944907"/>
                  <a:pt x="349842" y="2829748"/>
                  <a:pt x="318654" y="2923309"/>
                </a:cubicBezTo>
                <a:cubicBezTo>
                  <a:pt x="314036" y="3038764"/>
                  <a:pt x="313032" y="3154420"/>
                  <a:pt x="304800" y="3269673"/>
                </a:cubicBezTo>
                <a:cubicBezTo>
                  <a:pt x="303760" y="3284240"/>
                  <a:pt x="297476" y="3298174"/>
                  <a:pt x="290945" y="3311236"/>
                </a:cubicBezTo>
                <a:cubicBezTo>
                  <a:pt x="283498" y="3326129"/>
                  <a:pt x="272472" y="3338945"/>
                  <a:pt x="263236" y="3352800"/>
                </a:cubicBezTo>
                <a:cubicBezTo>
                  <a:pt x="258618" y="3371273"/>
                  <a:pt x="254853" y="3389980"/>
                  <a:pt x="249382" y="3408218"/>
                </a:cubicBezTo>
                <a:cubicBezTo>
                  <a:pt x="240989" y="3436194"/>
                  <a:pt x="221673" y="3491345"/>
                  <a:pt x="221673" y="3491345"/>
                </a:cubicBezTo>
                <a:cubicBezTo>
                  <a:pt x="216645" y="3531568"/>
                  <a:pt x="211126" y="3611835"/>
                  <a:pt x="193964" y="3657600"/>
                </a:cubicBezTo>
                <a:cubicBezTo>
                  <a:pt x="186712" y="3676938"/>
                  <a:pt x="173925" y="3693842"/>
                  <a:pt x="166254" y="3713018"/>
                </a:cubicBezTo>
                <a:cubicBezTo>
                  <a:pt x="155406" y="3740137"/>
                  <a:pt x="147781" y="3768436"/>
                  <a:pt x="138545" y="3796145"/>
                </a:cubicBezTo>
                <a:cubicBezTo>
                  <a:pt x="133927" y="3810000"/>
                  <a:pt x="127555" y="3823389"/>
                  <a:pt x="124691" y="3837709"/>
                </a:cubicBezTo>
                <a:cubicBezTo>
                  <a:pt x="107102" y="3925653"/>
                  <a:pt x="116547" y="3884137"/>
                  <a:pt x="96982" y="3962400"/>
                </a:cubicBezTo>
                <a:cubicBezTo>
                  <a:pt x="92364" y="4027054"/>
                  <a:pt x="89913" y="4091900"/>
                  <a:pt x="83127" y="4156363"/>
                </a:cubicBezTo>
                <a:cubicBezTo>
                  <a:pt x="73841" y="4244580"/>
                  <a:pt x="72111" y="4200429"/>
                  <a:pt x="55418" y="4267200"/>
                </a:cubicBezTo>
                <a:cubicBezTo>
                  <a:pt x="51471" y="4282989"/>
                  <a:pt x="36245" y="4371973"/>
                  <a:pt x="27709" y="4391891"/>
                </a:cubicBezTo>
                <a:cubicBezTo>
                  <a:pt x="21150" y="4407196"/>
                  <a:pt x="9236" y="4419600"/>
                  <a:pt x="0" y="4433454"/>
                </a:cubicBezTo>
                <a:cubicBezTo>
                  <a:pt x="4618" y="4507345"/>
                  <a:pt x="7151" y="4581396"/>
                  <a:pt x="13854" y="4655127"/>
                </a:cubicBezTo>
                <a:cubicBezTo>
                  <a:pt x="16397" y="4683103"/>
                  <a:pt x="18826" y="4711604"/>
                  <a:pt x="27709" y="4738254"/>
                </a:cubicBezTo>
                <a:cubicBezTo>
                  <a:pt x="32975" y="4754051"/>
                  <a:pt x="46182" y="4765963"/>
                  <a:pt x="55418" y="4779818"/>
                </a:cubicBezTo>
                <a:cubicBezTo>
                  <a:pt x="60036" y="4798291"/>
                  <a:pt x="62587" y="4817407"/>
                  <a:pt x="69273" y="4835236"/>
                </a:cubicBezTo>
                <a:cubicBezTo>
                  <a:pt x="84340" y="4875414"/>
                  <a:pt x="101722" y="4897764"/>
                  <a:pt x="124691" y="4932218"/>
                </a:cubicBezTo>
                <a:cubicBezTo>
                  <a:pt x="140970" y="5127574"/>
                  <a:pt x="120960" y="5045719"/>
                  <a:pt x="166254" y="5181600"/>
                </a:cubicBezTo>
                <a:cubicBezTo>
                  <a:pt x="170872" y="5195454"/>
                  <a:pt x="169783" y="5212836"/>
                  <a:pt x="180109" y="5223163"/>
                </a:cubicBezTo>
                <a:cubicBezTo>
                  <a:pt x="207818" y="5250872"/>
                  <a:pt x="245711" y="5271241"/>
                  <a:pt x="263236" y="5306291"/>
                </a:cubicBezTo>
                <a:cubicBezTo>
                  <a:pt x="314508" y="5408835"/>
                  <a:pt x="262300" y="5319023"/>
                  <a:pt x="332509" y="5403273"/>
                </a:cubicBezTo>
                <a:cubicBezTo>
                  <a:pt x="419896" y="5508137"/>
                  <a:pt x="307312" y="5391930"/>
                  <a:pt x="387927" y="5472545"/>
                </a:cubicBezTo>
              </a:path>
            </a:pathLst>
          </a:cu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fontAlgn="base">
              <a:spcBef>
                <a:spcPct val="0"/>
              </a:spcBef>
              <a:spcAft>
                <a:spcPct val="0"/>
              </a:spcAft>
            </a:pPr>
            <a:endParaRPr lang="en-US">
              <a:solidFill>
                <a:srgbClr val="FFFFFF"/>
              </a:solidFill>
              <a:latin typeface="Arial"/>
            </a:endParaRPr>
          </a:p>
        </p:txBody>
      </p:sp>
      <p:sp>
        <p:nvSpPr>
          <p:cNvPr id="9" name="TextBox 8"/>
          <p:cNvSpPr txBox="1"/>
          <p:nvPr/>
        </p:nvSpPr>
        <p:spPr>
          <a:xfrm>
            <a:off x="7453322" y="1285860"/>
            <a:ext cx="3071834" cy="3046988"/>
          </a:xfrm>
          <a:prstGeom prst="rect">
            <a:avLst/>
          </a:prstGeom>
          <a:solidFill>
            <a:schemeClr val="bg1"/>
          </a:solidFill>
        </p:spPr>
        <p:txBody>
          <a:bodyPr wrap="square" rtlCol="0">
            <a:spAutoFit/>
          </a:bodyPr>
          <a:lstStyle/>
          <a:p>
            <a:pPr fontAlgn="base">
              <a:spcBef>
                <a:spcPct val="0"/>
              </a:spcBef>
              <a:spcAft>
                <a:spcPct val="0"/>
              </a:spcAft>
            </a:pPr>
            <a:r>
              <a:rPr lang="en-AU" sz="3200" dirty="0">
                <a:solidFill>
                  <a:srgbClr val="00FF00"/>
                </a:solidFill>
                <a:latin typeface="Impact" pitchFamily="34" charset="0"/>
              </a:rPr>
              <a:t>This is the valley of Jehoshaphat or the </a:t>
            </a:r>
            <a:r>
              <a:rPr lang="en-AU" sz="3200" dirty="0" err="1">
                <a:solidFill>
                  <a:srgbClr val="00FF00"/>
                </a:solidFill>
                <a:latin typeface="Impact" pitchFamily="34" charset="0"/>
              </a:rPr>
              <a:t>Kidron</a:t>
            </a:r>
            <a:r>
              <a:rPr lang="en-AU" sz="3200" dirty="0">
                <a:solidFill>
                  <a:srgbClr val="00FF00"/>
                </a:solidFill>
                <a:latin typeface="Impact" pitchFamily="34" charset="0"/>
              </a:rPr>
              <a:t> Valley – called “the king’s dale” in </a:t>
            </a:r>
            <a:r>
              <a:rPr lang="en-AU" sz="3200" dirty="0">
                <a:ln w="19050">
                  <a:solidFill>
                    <a:srgbClr val="FFFFFF"/>
                  </a:solidFill>
                </a:ln>
                <a:solidFill>
                  <a:srgbClr val="FF0000"/>
                </a:solidFill>
                <a:latin typeface="Arial Black" pitchFamily="34" charset="0"/>
              </a:rPr>
              <a:t>Gen. 14:17</a:t>
            </a:r>
            <a:endParaRPr lang="en-US" sz="3200" dirty="0">
              <a:ln w="19050">
                <a:solidFill>
                  <a:srgbClr val="FFFFFF"/>
                </a:solidFill>
              </a:ln>
              <a:solidFill>
                <a:srgbClr val="FF0000"/>
              </a:solidFill>
              <a:latin typeface="Arial Black" pitchFamily="34" charset="0"/>
            </a:endParaRPr>
          </a:p>
        </p:txBody>
      </p:sp>
      <p:sp>
        <p:nvSpPr>
          <p:cNvPr id="10" name="TextBox 9"/>
          <p:cNvSpPr txBox="1"/>
          <p:nvPr/>
        </p:nvSpPr>
        <p:spPr>
          <a:xfrm>
            <a:off x="7465014" y="4327822"/>
            <a:ext cx="3071834" cy="2554545"/>
          </a:xfrm>
          <a:prstGeom prst="rect">
            <a:avLst/>
          </a:prstGeom>
          <a:solidFill>
            <a:schemeClr val="bg1"/>
          </a:solidFill>
        </p:spPr>
        <p:txBody>
          <a:bodyPr wrap="square" rtlCol="0">
            <a:spAutoFit/>
          </a:bodyPr>
          <a:lstStyle/>
          <a:p>
            <a:pPr algn="ctr" fontAlgn="base">
              <a:spcBef>
                <a:spcPct val="0"/>
              </a:spcBef>
              <a:spcAft>
                <a:spcPct val="0"/>
              </a:spcAft>
            </a:pPr>
            <a:r>
              <a:rPr lang="en-AU" sz="3200" dirty="0">
                <a:ln>
                  <a:solidFill>
                    <a:srgbClr val="FFFFFF"/>
                  </a:solidFill>
                </a:ln>
                <a:solidFill>
                  <a:srgbClr val="00FFFF"/>
                </a:solidFill>
                <a:latin typeface="Impact" pitchFamily="34" charset="0"/>
              </a:rPr>
              <a:t>Abraham met Melchizedek here and was given bread and wine by him</a:t>
            </a:r>
            <a:endParaRPr lang="en-US" sz="3200" dirty="0">
              <a:ln>
                <a:solidFill>
                  <a:srgbClr val="FFFFFF"/>
                </a:solidFill>
              </a:ln>
              <a:solidFill>
                <a:srgbClr val="00FFFF"/>
              </a:solidFill>
              <a:latin typeface="Impact" pitchFamily="34" charset="0"/>
            </a:endParaRPr>
          </a:p>
        </p:txBody>
      </p:sp>
      <p:sp>
        <p:nvSpPr>
          <p:cNvPr id="7" name="TextBox 6"/>
          <p:cNvSpPr txBox="1"/>
          <p:nvPr/>
        </p:nvSpPr>
        <p:spPr>
          <a:xfrm>
            <a:off x="2467890" y="1326913"/>
            <a:ext cx="5004048" cy="3465564"/>
          </a:xfrm>
          <a:prstGeom prst="rect">
            <a:avLst/>
          </a:prstGeom>
          <a:solidFill>
            <a:srgbClr val="FFFF00"/>
          </a:solidFill>
          <a:ln w="57150">
            <a:solidFill>
              <a:srgbClr val="FF0000"/>
            </a:solidFill>
          </a:ln>
        </p:spPr>
        <p:txBody>
          <a:bodyPr wrap="square" rtlCol="0">
            <a:spAutoFit/>
          </a:bodyPr>
          <a:lstStyle/>
          <a:p>
            <a:pPr algn="ctr" fontAlgn="base">
              <a:lnSpc>
                <a:spcPct val="85000"/>
              </a:lnSpc>
              <a:spcBef>
                <a:spcPct val="0"/>
              </a:spcBef>
              <a:spcAft>
                <a:spcPct val="0"/>
              </a:spcAft>
            </a:pPr>
            <a:r>
              <a:rPr lang="en-AU" sz="3600" b="1" dirty="0" err="1">
                <a:ln w="19050">
                  <a:solidFill>
                    <a:srgbClr val="000000"/>
                  </a:solidFill>
                </a:ln>
                <a:solidFill>
                  <a:srgbClr val="00FF00"/>
                </a:solidFill>
                <a:latin typeface="Arial" charset="0"/>
              </a:rPr>
              <a:t>Shaveh</a:t>
            </a:r>
            <a:r>
              <a:rPr lang="en-AU" sz="3600" b="1" dirty="0">
                <a:solidFill>
                  <a:srgbClr val="000000"/>
                </a:solidFill>
                <a:latin typeface="Arial" charset="0"/>
              </a:rPr>
              <a:t> - </a:t>
            </a:r>
            <a:r>
              <a:rPr lang="en-AU" sz="3600" b="1" i="1" dirty="0" err="1">
                <a:solidFill>
                  <a:srgbClr val="000000"/>
                </a:solidFill>
                <a:latin typeface="Arial" charset="0"/>
              </a:rPr>
              <a:t>shâvâh</a:t>
            </a:r>
            <a:r>
              <a:rPr lang="en-AU" sz="3600" b="1" i="1" dirty="0">
                <a:solidFill>
                  <a:srgbClr val="000000"/>
                </a:solidFill>
                <a:latin typeface="Arial" charset="0"/>
              </a:rPr>
              <a:t> </a:t>
            </a:r>
            <a:r>
              <a:rPr lang="en-AU" sz="3600" b="1" dirty="0">
                <a:solidFill>
                  <a:srgbClr val="000000"/>
                </a:solidFill>
                <a:latin typeface="Arial" charset="0"/>
              </a:rPr>
              <a:t>- to agree with, be or become like, level, resemble.</a:t>
            </a:r>
          </a:p>
          <a:p>
            <a:pPr algn="ctr" fontAlgn="base">
              <a:lnSpc>
                <a:spcPct val="85000"/>
              </a:lnSpc>
              <a:spcBef>
                <a:spcPts val="600"/>
              </a:spcBef>
              <a:spcAft>
                <a:spcPct val="0"/>
              </a:spcAft>
            </a:pPr>
            <a:r>
              <a:rPr lang="en-US" sz="3600" dirty="0">
                <a:ln w="19050">
                  <a:solidFill>
                    <a:srgbClr val="000000"/>
                  </a:solidFill>
                </a:ln>
                <a:solidFill>
                  <a:srgbClr val="002DB9">
                    <a:lumMod val="75000"/>
                  </a:srgbClr>
                </a:solidFill>
                <a:latin typeface="Arial Black" pitchFamily="34" charset="0"/>
              </a:rPr>
              <a:t>Melchizedek</a:t>
            </a:r>
            <a:r>
              <a:rPr lang="en-US" sz="3600" b="1" dirty="0">
                <a:solidFill>
                  <a:srgbClr val="000000"/>
                </a:solidFill>
                <a:latin typeface="Arial" charset="0"/>
              </a:rPr>
              <a:t> </a:t>
            </a:r>
            <a:r>
              <a:rPr lang="en-US" sz="3600" b="1" dirty="0">
                <a:solidFill>
                  <a:srgbClr val="000000"/>
                </a:solidFill>
                <a:latin typeface="Bookman Old Style" pitchFamily="18" charset="0"/>
              </a:rPr>
              <a:t>“</a:t>
            </a:r>
            <a:r>
              <a:rPr lang="en-AU" sz="3600" b="1" dirty="0">
                <a:solidFill>
                  <a:srgbClr val="000000"/>
                </a:solidFill>
                <a:latin typeface="Bookman Old Style" pitchFamily="18" charset="0"/>
              </a:rPr>
              <a:t>made like unto the Son of God...” - </a:t>
            </a:r>
            <a:r>
              <a:rPr lang="en-AU" sz="3600" b="1" dirty="0">
                <a:ln w="12700">
                  <a:solidFill>
                    <a:srgbClr val="000000"/>
                  </a:solidFill>
                </a:ln>
                <a:solidFill>
                  <a:srgbClr val="FF0000"/>
                </a:solidFill>
                <a:latin typeface="Arial" pitchFamily="34" charset="0"/>
                <a:cs typeface="Arial" pitchFamily="34" charset="0"/>
              </a:rPr>
              <a:t>Heb. 7:3</a:t>
            </a:r>
          </a:p>
        </p:txBody>
      </p:sp>
      <p:sp>
        <p:nvSpPr>
          <p:cNvPr id="2" name="Slide Number Placeholder 1">
            <a:extLst>
              <a:ext uri="{FF2B5EF4-FFF2-40B4-BE49-F238E27FC236}">
                <a16:creationId xmlns:a16="http://schemas.microsoft.com/office/drawing/2014/main" id="{A75547E8-ADB8-6E3E-6F58-D25C351B8F48}"/>
              </a:ext>
            </a:extLst>
          </p:cNvPr>
          <p:cNvSpPr>
            <a:spLocks noGrp="1"/>
          </p:cNvSpPr>
          <p:nvPr>
            <p:ph type="sldNum" sz="quarter" idx="12"/>
          </p:nvPr>
        </p:nvSpPr>
        <p:spPr/>
        <p:txBody>
          <a:bodyPr/>
          <a:lstStyle/>
          <a:p>
            <a:pPr>
              <a:defRPr/>
            </a:pPr>
            <a:fld id="{E15E97A5-063A-4F8D-948E-F8DE66BE4D3F}" type="slidenum">
              <a:rPr lang="en-AU" smtClean="0"/>
              <a:pPr>
                <a:defRPr/>
              </a:pPr>
              <a:t>45</a:t>
            </a:fld>
            <a:endParaRPr lang="en-A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childTnLst>
                                </p:cTn>
                              </p:par>
                              <p:par>
                                <p:cTn id="16" presetID="1" presetClass="exit" presetSubtype="0" fill="hold" grpId="1" nodeType="withEffect">
                                  <p:stCondLst>
                                    <p:cond delay="0"/>
                                  </p:stCondLst>
                                  <p:childTnLst>
                                    <p:set>
                                      <p:cBhvr>
                                        <p:cTn id="17" dur="1" fill="hold">
                                          <p:stCondLst>
                                            <p:cond delay="0"/>
                                          </p:stCondLst>
                                        </p:cTn>
                                        <p:tgtEl>
                                          <p:spTgt spid="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7" grpId="0" animBg="1"/>
      <p:bldP spid="7"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ctrTitle" idx="4294967295"/>
          </p:nvPr>
        </p:nvSpPr>
        <p:spPr>
          <a:xfrm>
            <a:off x="1524000" y="-98425"/>
            <a:ext cx="9144000" cy="808038"/>
          </a:xfrm>
        </p:spPr>
        <p:txBody>
          <a:bodyPr/>
          <a:lstStyle/>
          <a:p>
            <a:r>
              <a:rPr lang="en-AU" dirty="0"/>
              <a:t>The Prince’s Court</a:t>
            </a:r>
          </a:p>
        </p:txBody>
      </p:sp>
      <p:pic>
        <p:nvPicPr>
          <p:cNvPr id="134147" name="Picture 3" descr="Elevation of Outer Court"/>
          <p:cNvPicPr>
            <a:picLocks noChangeAspect="1" noChangeArrowheads="1"/>
          </p:cNvPicPr>
          <p:nvPr/>
        </p:nvPicPr>
        <p:blipFill>
          <a:blip r:embed="rId2" cstate="print"/>
          <a:srcRect/>
          <a:stretch>
            <a:fillRect/>
          </a:stretch>
        </p:blipFill>
        <p:spPr bwMode="auto">
          <a:xfrm>
            <a:off x="1524000" y="2778126"/>
            <a:ext cx="9144000" cy="4075113"/>
          </a:xfrm>
          <a:prstGeom prst="rect">
            <a:avLst/>
          </a:prstGeom>
          <a:noFill/>
        </p:spPr>
      </p:pic>
      <p:sp>
        <p:nvSpPr>
          <p:cNvPr id="134148" name="Text Box 4"/>
          <p:cNvSpPr txBox="1">
            <a:spLocks noChangeArrowheads="1"/>
          </p:cNvSpPr>
          <p:nvPr/>
        </p:nvSpPr>
        <p:spPr bwMode="auto">
          <a:xfrm>
            <a:off x="1847851" y="549276"/>
            <a:ext cx="8569325" cy="2227263"/>
          </a:xfrm>
          <a:prstGeom prst="rect">
            <a:avLst/>
          </a:prstGeom>
          <a:noFill/>
          <a:ln w="9525">
            <a:noFill/>
            <a:miter lim="800000"/>
            <a:headEnd/>
            <a:tailEnd/>
          </a:ln>
          <a:effectLst/>
        </p:spPr>
        <p:txBody>
          <a:bodyPr>
            <a:spAutoFit/>
          </a:bodyPr>
          <a:lstStyle/>
          <a:p>
            <a:pPr algn="just" fontAlgn="base">
              <a:spcBef>
                <a:spcPct val="50000"/>
              </a:spcBef>
              <a:spcAft>
                <a:spcPct val="0"/>
              </a:spcAft>
            </a:pPr>
            <a:r>
              <a:rPr lang="en-AU" sz="2800" b="1" dirty="0">
                <a:ln>
                  <a:solidFill>
                    <a:srgbClr val="FFFFFF"/>
                  </a:solidFill>
                </a:ln>
                <a:solidFill>
                  <a:srgbClr val="66FFFF"/>
                </a:solidFill>
                <a:latin typeface="Arial" charset="0"/>
              </a:rPr>
              <a:t>The eastern court with its two rows of </a:t>
            </a:r>
            <a:r>
              <a:rPr lang="en-AU" sz="2800" b="1" dirty="0" err="1">
                <a:ln>
                  <a:solidFill>
                    <a:srgbClr val="FFFFFF"/>
                  </a:solidFill>
                </a:ln>
                <a:solidFill>
                  <a:srgbClr val="66FFFF"/>
                </a:solidFill>
                <a:latin typeface="Arial" charset="0"/>
              </a:rPr>
              <a:t>cellae</a:t>
            </a:r>
            <a:r>
              <a:rPr lang="en-AU" sz="2800" b="1" dirty="0">
                <a:ln>
                  <a:solidFill>
                    <a:srgbClr val="FFFFFF"/>
                  </a:solidFill>
                </a:ln>
                <a:solidFill>
                  <a:srgbClr val="66FFFF"/>
                </a:solidFill>
                <a:latin typeface="Arial" charset="0"/>
              </a:rPr>
              <a:t> (halls with 3 levels) is the palace of the Prince where he resides in the House. Here also he dines with the saints in the upper galleries of the outer range </a:t>
            </a:r>
            <a:r>
              <a:rPr lang="en-AU" sz="2800" b="1" dirty="0">
                <a:solidFill>
                  <a:srgbClr val="66FFFF"/>
                </a:solidFill>
                <a:latin typeface="Arial" charset="0"/>
              </a:rPr>
              <a:t>(</a:t>
            </a:r>
            <a:r>
              <a:rPr lang="en-AU" sz="2800" b="1" dirty="0">
                <a:ln w="19050">
                  <a:solidFill>
                    <a:srgbClr val="FFFFFF"/>
                  </a:solidFill>
                </a:ln>
                <a:solidFill>
                  <a:srgbClr val="FF0000"/>
                </a:solidFill>
                <a:latin typeface="Arial" charset="0"/>
              </a:rPr>
              <a:t>Luke 12:35-40; 22:18</a:t>
            </a:r>
            <a:r>
              <a:rPr lang="en-AU" sz="2800" b="1" dirty="0">
                <a:solidFill>
                  <a:srgbClr val="66FFFF"/>
                </a:solidFill>
                <a:latin typeface="Arial" charset="0"/>
              </a:rPr>
              <a:t>).</a:t>
            </a:r>
          </a:p>
        </p:txBody>
      </p:sp>
      <p:sp>
        <p:nvSpPr>
          <p:cNvPr id="134149" name="Text Box 5"/>
          <p:cNvSpPr txBox="1">
            <a:spLocks noChangeArrowheads="1"/>
          </p:cNvSpPr>
          <p:nvPr/>
        </p:nvSpPr>
        <p:spPr bwMode="auto">
          <a:xfrm>
            <a:off x="4583113" y="3141664"/>
            <a:ext cx="1676400" cy="1200329"/>
          </a:xfrm>
          <a:prstGeom prst="rect">
            <a:avLst/>
          </a:prstGeom>
          <a:noFill/>
          <a:ln w="9525">
            <a:noFill/>
            <a:miter lim="800000"/>
            <a:headEnd/>
            <a:tailEnd/>
          </a:ln>
          <a:effectLst/>
        </p:spPr>
        <p:txBody>
          <a:bodyPr>
            <a:spAutoFit/>
          </a:bodyPr>
          <a:lstStyle/>
          <a:p>
            <a:pPr fontAlgn="base">
              <a:spcBef>
                <a:spcPct val="0"/>
              </a:spcBef>
              <a:spcAft>
                <a:spcPct val="0"/>
              </a:spcAft>
            </a:pPr>
            <a:r>
              <a:rPr lang="en-AU" sz="2400" dirty="0">
                <a:ln w="3175">
                  <a:solidFill>
                    <a:srgbClr val="000000"/>
                  </a:solidFill>
                </a:ln>
                <a:solidFill>
                  <a:srgbClr val="800000"/>
                </a:solidFill>
                <a:latin typeface="Impact" pitchFamily="34" charset="0"/>
              </a:rPr>
              <a:t>The Prince worships here</a:t>
            </a:r>
          </a:p>
        </p:txBody>
      </p:sp>
      <p:grpSp>
        <p:nvGrpSpPr>
          <p:cNvPr id="2" name="Group 6"/>
          <p:cNvGrpSpPr>
            <a:grpSpLocks/>
          </p:cNvGrpSpPr>
          <p:nvPr/>
        </p:nvGrpSpPr>
        <p:grpSpPr bwMode="auto">
          <a:xfrm>
            <a:off x="2424113" y="4076701"/>
            <a:ext cx="3384550" cy="2232025"/>
            <a:chOff x="567" y="2568"/>
            <a:chExt cx="2132" cy="1406"/>
          </a:xfrm>
        </p:grpSpPr>
        <p:sp>
          <p:nvSpPr>
            <p:cNvPr id="134151" name="Line 7"/>
            <p:cNvSpPr>
              <a:spLocks noChangeShapeType="1"/>
            </p:cNvSpPr>
            <p:nvPr/>
          </p:nvSpPr>
          <p:spPr bwMode="auto">
            <a:xfrm>
              <a:off x="2381" y="2578"/>
              <a:ext cx="318" cy="0"/>
            </a:xfrm>
            <a:prstGeom prst="line">
              <a:avLst/>
            </a:prstGeom>
            <a:noFill/>
            <a:ln w="57150">
              <a:solidFill>
                <a:schemeClr val="bg2"/>
              </a:solidFill>
              <a:round/>
              <a:headEnd/>
              <a:tailEnd/>
            </a:ln>
            <a:effectLst/>
          </p:spPr>
          <p:txBody>
            <a:bodyPr/>
            <a:lstStyle/>
            <a:p>
              <a:pPr fontAlgn="base">
                <a:spcBef>
                  <a:spcPct val="0"/>
                </a:spcBef>
                <a:spcAft>
                  <a:spcPct val="0"/>
                </a:spcAft>
              </a:pPr>
              <a:endParaRPr lang="en-US">
                <a:solidFill>
                  <a:srgbClr val="FFFFFF"/>
                </a:solidFill>
                <a:latin typeface="Arial" charset="0"/>
              </a:endParaRPr>
            </a:p>
          </p:txBody>
        </p:sp>
        <p:sp>
          <p:nvSpPr>
            <p:cNvPr id="134152" name="Line 8"/>
            <p:cNvSpPr>
              <a:spLocks noChangeShapeType="1"/>
            </p:cNvSpPr>
            <p:nvPr/>
          </p:nvSpPr>
          <p:spPr bwMode="auto">
            <a:xfrm flipH="1">
              <a:off x="567" y="2568"/>
              <a:ext cx="2132" cy="1406"/>
            </a:xfrm>
            <a:prstGeom prst="line">
              <a:avLst/>
            </a:prstGeom>
            <a:noFill/>
            <a:ln w="57150">
              <a:solidFill>
                <a:schemeClr val="bg2"/>
              </a:solidFill>
              <a:round/>
              <a:headEnd/>
              <a:tailEnd type="triangle" w="med" len="med"/>
            </a:ln>
            <a:effectLst/>
          </p:spPr>
          <p:txBody>
            <a:bodyPr/>
            <a:lstStyle/>
            <a:p>
              <a:pPr fontAlgn="base">
                <a:spcBef>
                  <a:spcPct val="0"/>
                </a:spcBef>
                <a:spcAft>
                  <a:spcPct val="0"/>
                </a:spcAft>
              </a:pPr>
              <a:endParaRPr lang="en-US">
                <a:solidFill>
                  <a:srgbClr val="FFFFFF"/>
                </a:solidFill>
                <a:latin typeface="Arial" charset="0"/>
              </a:endParaRPr>
            </a:p>
          </p:txBody>
        </p:sp>
      </p:grpSp>
      <p:sp>
        <p:nvSpPr>
          <p:cNvPr id="134153" name="Text Box 9"/>
          <p:cNvSpPr txBox="1">
            <a:spLocks noChangeArrowheads="1"/>
          </p:cNvSpPr>
          <p:nvPr/>
        </p:nvSpPr>
        <p:spPr bwMode="auto">
          <a:xfrm>
            <a:off x="8613776" y="6464301"/>
            <a:ext cx="614363" cy="396875"/>
          </a:xfrm>
          <a:prstGeom prst="rect">
            <a:avLst/>
          </a:prstGeom>
          <a:noFill/>
          <a:ln w="9525">
            <a:noFill/>
            <a:miter lim="800000"/>
            <a:headEnd/>
            <a:tailEnd/>
          </a:ln>
          <a:effectLst/>
        </p:spPr>
        <p:txBody>
          <a:bodyPr wrap="none">
            <a:spAutoFit/>
          </a:bodyPr>
          <a:lstStyle/>
          <a:p>
            <a:pPr fontAlgn="base">
              <a:spcBef>
                <a:spcPct val="0"/>
              </a:spcBef>
              <a:spcAft>
                <a:spcPct val="0"/>
              </a:spcAft>
            </a:pPr>
            <a:r>
              <a:rPr lang="en-AU" sz="2000">
                <a:solidFill>
                  <a:srgbClr val="000000"/>
                </a:solidFill>
                <a:latin typeface="Impact" pitchFamily="34" charset="0"/>
              </a:rPr>
              <a:t>East</a:t>
            </a:r>
          </a:p>
        </p:txBody>
      </p:sp>
      <p:sp>
        <p:nvSpPr>
          <p:cNvPr id="134154" name="Line 10"/>
          <p:cNvSpPr>
            <a:spLocks noChangeShapeType="1"/>
          </p:cNvSpPr>
          <p:nvPr/>
        </p:nvSpPr>
        <p:spPr bwMode="auto">
          <a:xfrm>
            <a:off x="9191626" y="6669088"/>
            <a:ext cx="360363" cy="0"/>
          </a:xfrm>
          <a:prstGeom prst="line">
            <a:avLst/>
          </a:prstGeom>
          <a:noFill/>
          <a:ln w="38100">
            <a:solidFill>
              <a:schemeClr val="bg1"/>
            </a:solidFill>
            <a:round/>
            <a:headEnd/>
            <a:tailEnd type="triangl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134155" name="Text Box 11"/>
          <p:cNvSpPr txBox="1">
            <a:spLocks noChangeArrowheads="1"/>
          </p:cNvSpPr>
          <p:nvPr/>
        </p:nvSpPr>
        <p:spPr bwMode="auto">
          <a:xfrm>
            <a:off x="7372350" y="2697163"/>
            <a:ext cx="3144838" cy="457200"/>
          </a:xfrm>
          <a:prstGeom prst="rect">
            <a:avLst/>
          </a:prstGeom>
          <a:noFill/>
          <a:ln w="9525">
            <a:noFill/>
            <a:miter lim="800000"/>
            <a:headEnd/>
            <a:tailEnd/>
          </a:ln>
          <a:effectLst/>
        </p:spPr>
        <p:txBody>
          <a:bodyPr wrap="none">
            <a:spAutoFit/>
          </a:bodyPr>
          <a:lstStyle/>
          <a:p>
            <a:pPr fontAlgn="base">
              <a:spcBef>
                <a:spcPct val="0"/>
              </a:spcBef>
              <a:spcAft>
                <a:spcPct val="0"/>
              </a:spcAft>
            </a:pPr>
            <a:r>
              <a:rPr lang="en-AU" sz="2400" dirty="0">
                <a:ln>
                  <a:solidFill>
                    <a:srgbClr val="000000"/>
                  </a:solidFill>
                </a:ln>
                <a:solidFill>
                  <a:srgbClr val="009900"/>
                </a:solidFill>
                <a:latin typeface="Impact" pitchFamily="34" charset="0"/>
              </a:rPr>
              <a:t>The Prince resides here</a:t>
            </a:r>
          </a:p>
        </p:txBody>
      </p:sp>
      <p:sp>
        <p:nvSpPr>
          <p:cNvPr id="134156" name="Text Box 12"/>
          <p:cNvSpPr txBox="1">
            <a:spLocks noChangeArrowheads="1"/>
          </p:cNvSpPr>
          <p:nvPr/>
        </p:nvSpPr>
        <p:spPr bwMode="auto">
          <a:xfrm>
            <a:off x="5664200" y="4365625"/>
            <a:ext cx="1531938" cy="1938992"/>
          </a:xfrm>
          <a:prstGeom prst="rect">
            <a:avLst/>
          </a:prstGeom>
          <a:noFill/>
          <a:ln w="9525">
            <a:noFill/>
            <a:miter lim="800000"/>
            <a:headEnd/>
            <a:tailEnd/>
          </a:ln>
          <a:effectLst/>
        </p:spPr>
        <p:txBody>
          <a:bodyPr>
            <a:spAutoFit/>
          </a:bodyPr>
          <a:lstStyle/>
          <a:p>
            <a:pPr fontAlgn="base">
              <a:spcBef>
                <a:spcPct val="0"/>
              </a:spcBef>
              <a:spcAft>
                <a:spcPct val="0"/>
              </a:spcAft>
            </a:pPr>
            <a:r>
              <a:rPr lang="en-AU" sz="2400" dirty="0">
                <a:ln>
                  <a:solidFill>
                    <a:srgbClr val="000000"/>
                  </a:solidFill>
                </a:ln>
                <a:solidFill>
                  <a:srgbClr val="FF0066"/>
                </a:solidFill>
                <a:latin typeface="Impact" pitchFamily="34" charset="0"/>
              </a:rPr>
              <a:t>Sacrifices for the Prince prepared here</a:t>
            </a:r>
          </a:p>
        </p:txBody>
      </p:sp>
      <p:sp>
        <p:nvSpPr>
          <p:cNvPr id="134157" name="Line 13"/>
          <p:cNvSpPr>
            <a:spLocks noChangeShapeType="1"/>
          </p:cNvSpPr>
          <p:nvPr/>
        </p:nvSpPr>
        <p:spPr bwMode="auto">
          <a:xfrm flipH="1">
            <a:off x="4367214" y="5157789"/>
            <a:ext cx="1368425" cy="1150937"/>
          </a:xfrm>
          <a:prstGeom prst="line">
            <a:avLst/>
          </a:prstGeom>
          <a:noFill/>
          <a:ln w="57150">
            <a:solidFill>
              <a:srgbClr val="FF0066"/>
            </a:solidFill>
            <a:round/>
            <a:headEnd/>
            <a:tailEnd type="triangl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134158" name="Text Box 14"/>
          <p:cNvSpPr txBox="1">
            <a:spLocks noChangeArrowheads="1"/>
          </p:cNvSpPr>
          <p:nvPr/>
        </p:nvSpPr>
        <p:spPr bwMode="auto">
          <a:xfrm>
            <a:off x="8975726" y="4581525"/>
            <a:ext cx="1508125" cy="457200"/>
          </a:xfrm>
          <a:prstGeom prst="rect">
            <a:avLst/>
          </a:prstGeom>
          <a:noFill/>
          <a:ln w="9525">
            <a:noFill/>
            <a:miter lim="800000"/>
            <a:headEnd/>
            <a:tailEnd/>
          </a:ln>
          <a:effectLst/>
        </p:spPr>
        <p:txBody>
          <a:bodyPr wrap="none">
            <a:spAutoFit/>
          </a:bodyPr>
          <a:lstStyle/>
          <a:p>
            <a:pPr fontAlgn="base">
              <a:spcBef>
                <a:spcPct val="0"/>
              </a:spcBef>
              <a:spcAft>
                <a:spcPct val="0"/>
              </a:spcAft>
            </a:pPr>
            <a:r>
              <a:rPr lang="en-AU" sz="2400">
                <a:solidFill>
                  <a:srgbClr val="000000"/>
                </a:solidFill>
                <a:latin typeface="Impact" pitchFamily="34" charset="0"/>
              </a:rPr>
              <a:t>Gates shut</a:t>
            </a:r>
          </a:p>
        </p:txBody>
      </p:sp>
      <p:grpSp>
        <p:nvGrpSpPr>
          <p:cNvPr id="3" name="Group 15"/>
          <p:cNvGrpSpPr>
            <a:grpSpLocks/>
          </p:cNvGrpSpPr>
          <p:nvPr/>
        </p:nvGrpSpPr>
        <p:grpSpPr bwMode="auto">
          <a:xfrm>
            <a:off x="10199688" y="5013326"/>
            <a:ext cx="144462" cy="1223963"/>
            <a:chOff x="5465" y="3158"/>
            <a:chExt cx="91" cy="771"/>
          </a:xfrm>
        </p:grpSpPr>
        <p:sp>
          <p:nvSpPr>
            <p:cNvPr id="134160" name="Line 16"/>
            <p:cNvSpPr>
              <a:spLocks noChangeShapeType="1"/>
            </p:cNvSpPr>
            <p:nvPr/>
          </p:nvSpPr>
          <p:spPr bwMode="auto">
            <a:xfrm>
              <a:off x="5556" y="3158"/>
              <a:ext cx="0" cy="454"/>
            </a:xfrm>
            <a:prstGeom prst="line">
              <a:avLst/>
            </a:prstGeom>
            <a:noFill/>
            <a:ln w="57150">
              <a:solidFill>
                <a:schemeClr val="bg1"/>
              </a:solidFill>
              <a:round/>
              <a:headEnd/>
              <a:tailEnd/>
            </a:ln>
            <a:effectLst/>
          </p:spPr>
          <p:txBody>
            <a:bodyPr/>
            <a:lstStyle/>
            <a:p>
              <a:pPr fontAlgn="base">
                <a:spcBef>
                  <a:spcPct val="0"/>
                </a:spcBef>
                <a:spcAft>
                  <a:spcPct val="0"/>
                </a:spcAft>
              </a:pPr>
              <a:endParaRPr lang="en-US">
                <a:solidFill>
                  <a:srgbClr val="FFFFFF"/>
                </a:solidFill>
                <a:latin typeface="Arial" charset="0"/>
              </a:endParaRPr>
            </a:p>
          </p:txBody>
        </p:sp>
        <p:sp>
          <p:nvSpPr>
            <p:cNvPr id="134161" name="Line 17"/>
            <p:cNvSpPr>
              <a:spLocks noChangeShapeType="1"/>
            </p:cNvSpPr>
            <p:nvPr/>
          </p:nvSpPr>
          <p:spPr bwMode="auto">
            <a:xfrm flipH="1">
              <a:off x="5465" y="3612"/>
              <a:ext cx="91" cy="317"/>
            </a:xfrm>
            <a:prstGeom prst="line">
              <a:avLst/>
            </a:prstGeom>
            <a:noFill/>
            <a:ln w="57150">
              <a:solidFill>
                <a:schemeClr val="bg1"/>
              </a:solidFill>
              <a:round/>
              <a:headEnd/>
              <a:tailEnd type="triangle" w="med" len="med"/>
            </a:ln>
            <a:effectLst/>
          </p:spPr>
          <p:txBody>
            <a:bodyPr/>
            <a:lstStyle/>
            <a:p>
              <a:pPr fontAlgn="base">
                <a:spcBef>
                  <a:spcPct val="0"/>
                </a:spcBef>
                <a:spcAft>
                  <a:spcPct val="0"/>
                </a:spcAft>
              </a:pPr>
              <a:endParaRPr lang="en-US">
                <a:solidFill>
                  <a:srgbClr val="FFFFFF"/>
                </a:solidFill>
                <a:latin typeface="Arial" charset="0"/>
              </a:endParaRPr>
            </a:p>
          </p:txBody>
        </p:sp>
      </p:grpSp>
      <p:sp>
        <p:nvSpPr>
          <p:cNvPr id="134162" name="Text Box 18"/>
          <p:cNvSpPr txBox="1">
            <a:spLocks noChangeArrowheads="1"/>
          </p:cNvSpPr>
          <p:nvPr/>
        </p:nvSpPr>
        <p:spPr bwMode="auto">
          <a:xfrm>
            <a:off x="2208214" y="6478588"/>
            <a:ext cx="1349375" cy="457200"/>
          </a:xfrm>
          <a:prstGeom prst="rect">
            <a:avLst/>
          </a:prstGeom>
          <a:noFill/>
          <a:ln w="9525">
            <a:noFill/>
            <a:miter lim="800000"/>
            <a:headEnd/>
            <a:tailEnd/>
          </a:ln>
          <a:effectLst/>
        </p:spPr>
        <p:txBody>
          <a:bodyPr wrap="none">
            <a:spAutoFit/>
          </a:bodyPr>
          <a:lstStyle/>
          <a:p>
            <a:pPr fontAlgn="base">
              <a:spcBef>
                <a:spcPct val="0"/>
              </a:spcBef>
              <a:spcAft>
                <a:spcPct val="0"/>
              </a:spcAft>
            </a:pPr>
            <a:r>
              <a:rPr lang="en-AU" sz="2400" b="1">
                <a:solidFill>
                  <a:srgbClr val="000000"/>
                </a:solidFill>
                <a:latin typeface="Arial" charset="0"/>
              </a:rPr>
              <a:t>Mt. Zion</a:t>
            </a:r>
          </a:p>
        </p:txBody>
      </p:sp>
      <p:sp>
        <p:nvSpPr>
          <p:cNvPr id="134163" name="Line 19"/>
          <p:cNvSpPr>
            <a:spLocks noChangeShapeType="1"/>
          </p:cNvSpPr>
          <p:nvPr/>
        </p:nvSpPr>
        <p:spPr bwMode="auto">
          <a:xfrm flipH="1">
            <a:off x="1906588" y="6694488"/>
            <a:ext cx="360362" cy="0"/>
          </a:xfrm>
          <a:prstGeom prst="line">
            <a:avLst/>
          </a:prstGeom>
          <a:noFill/>
          <a:ln w="38100">
            <a:solidFill>
              <a:schemeClr val="bg1"/>
            </a:solidFill>
            <a:round/>
            <a:headEnd/>
            <a:tailEnd type="triangle" w="med" len="med"/>
          </a:ln>
          <a:effectLst/>
        </p:spPr>
        <p:txBody>
          <a:bodyPr/>
          <a:lstStyle/>
          <a:p>
            <a:pPr fontAlgn="base">
              <a:spcBef>
                <a:spcPct val="0"/>
              </a:spcBef>
              <a:spcAft>
                <a:spcPct val="0"/>
              </a:spcAft>
            </a:pPr>
            <a:endParaRPr lang="en-US">
              <a:solidFill>
                <a:srgbClr val="FFFFFF"/>
              </a:solidFill>
              <a:latin typeface="Arial" charset="0"/>
            </a:endParaRPr>
          </a:p>
        </p:txBody>
      </p:sp>
      <p:cxnSp>
        <p:nvCxnSpPr>
          <p:cNvPr id="21" name="Straight Arrow Connector 20"/>
          <p:cNvCxnSpPr/>
          <p:nvPr/>
        </p:nvCxnSpPr>
        <p:spPr>
          <a:xfrm>
            <a:off x="5879976" y="2708920"/>
            <a:ext cx="2952328" cy="2376264"/>
          </a:xfrm>
          <a:prstGeom prst="straightConnector1">
            <a:avLst/>
          </a:prstGeom>
          <a:ln w="1524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600D24A3-70DB-B5DE-73A4-A3258AA2A44B}"/>
              </a:ext>
            </a:extLst>
          </p:cNvPr>
          <p:cNvSpPr>
            <a:spLocks noGrp="1"/>
          </p:cNvSpPr>
          <p:nvPr>
            <p:ph type="sldNum" sz="quarter" idx="12"/>
          </p:nvPr>
        </p:nvSpPr>
        <p:spPr/>
        <p:txBody>
          <a:bodyPr/>
          <a:lstStyle/>
          <a:p>
            <a:pPr>
              <a:defRPr/>
            </a:pPr>
            <a:fld id="{E15E97A5-063A-4F8D-948E-F8DE66BE4D3F}" type="slidenum">
              <a:rPr lang="en-AU" smtClean="0"/>
              <a:pPr>
                <a:defRPr/>
              </a:pPr>
              <a:t>46</a:t>
            </a:fld>
            <a:endParaRPr lang="en-A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134155"/>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1000"/>
                                  </p:stCondLst>
                                  <p:childTnLst>
                                    <p:set>
                                      <p:cBhvr>
                                        <p:cTn id="9" dur="1" fill="hold">
                                          <p:stCondLst>
                                            <p:cond delay="0"/>
                                          </p:stCondLst>
                                        </p:cTn>
                                        <p:tgtEl>
                                          <p:spTgt spid="134158"/>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par>
                          <p:cTn id="12" fill="hold">
                            <p:stCondLst>
                              <p:cond delay="2000"/>
                            </p:stCondLst>
                            <p:childTnLst>
                              <p:par>
                                <p:cTn id="13" presetID="1" presetClass="entr" presetSubtype="0" fill="hold" grpId="0" nodeType="afterEffect">
                                  <p:stCondLst>
                                    <p:cond delay="0"/>
                                  </p:stCondLst>
                                  <p:childTnLst>
                                    <p:set>
                                      <p:cBhvr>
                                        <p:cTn id="14" dur="1" fill="hold">
                                          <p:stCondLst>
                                            <p:cond delay="0"/>
                                          </p:stCondLst>
                                        </p:cTn>
                                        <p:tgtEl>
                                          <p:spTgt spid="13415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4157"/>
                                        </p:tgtEl>
                                        <p:attrNameLst>
                                          <p:attrName>style.visibility</p:attrName>
                                        </p:attrNameLst>
                                      </p:cBhvr>
                                      <p:to>
                                        <p:strVal val="visible"/>
                                      </p:to>
                                    </p:set>
                                  </p:childTnLst>
                                </p:cTn>
                              </p:par>
                            </p:childTnLst>
                          </p:cTn>
                        </p:par>
                        <p:par>
                          <p:cTn id="17" fill="hold">
                            <p:stCondLst>
                              <p:cond delay="2000"/>
                            </p:stCondLst>
                            <p:childTnLst>
                              <p:par>
                                <p:cTn id="18" presetID="1" presetClass="entr" presetSubtype="0" fill="hold" grpId="0" nodeType="afterEffect">
                                  <p:stCondLst>
                                    <p:cond delay="0"/>
                                  </p:stCondLst>
                                  <p:childTnLst>
                                    <p:set>
                                      <p:cBhvr>
                                        <p:cTn id="19" dur="1" fill="hold">
                                          <p:stCondLst>
                                            <p:cond delay="0"/>
                                          </p:stCondLst>
                                        </p:cTn>
                                        <p:tgtEl>
                                          <p:spTgt spid="134149"/>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left)">
                                      <p:cBhvr>
                                        <p:cTn id="26"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9" grpId="0"/>
      <p:bldP spid="134155" grpId="0"/>
      <p:bldP spid="134156" grpId="0"/>
      <p:bldP spid="134157" grpId="0" animBg="1"/>
      <p:bldP spid="134158" grpId="0"/>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6D568-1CD2-A579-8CD6-7EA6801F8DE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8D035E1-CB56-E400-463F-5F0EC64BB37F}"/>
              </a:ext>
            </a:extLst>
          </p:cNvPr>
          <p:cNvSpPr>
            <a:spLocks noGrp="1"/>
          </p:cNvSpPr>
          <p:nvPr>
            <p:ph idx="1"/>
          </p:nvPr>
        </p:nvSpPr>
        <p:spPr>
          <a:xfrm>
            <a:off x="499872" y="365124"/>
            <a:ext cx="11301984" cy="6355715"/>
          </a:xfrm>
        </p:spPr>
        <p:txBody>
          <a:bodyPr>
            <a:normAutofit/>
          </a:bodyPr>
          <a:lstStyle/>
          <a:p>
            <a:r>
              <a:rPr lang="en-US" kern="0" dirty="0">
                <a:solidFill>
                  <a:schemeClr val="bg1"/>
                </a:solidFill>
                <a:effectLst/>
                <a:latin typeface="Amasis MT Pro" panose="02040504050005020304" pitchFamily="18" charset="0"/>
                <a:ea typeface="Calibri" panose="020F0502020204030204" pitchFamily="34" charset="0"/>
                <a:cs typeface="Courier"/>
              </a:rPr>
              <a:t>In literal fact this is so, for as representing the </a:t>
            </a:r>
            <a:r>
              <a:rPr lang="en-US" kern="0" dirty="0" err="1">
                <a:solidFill>
                  <a:schemeClr val="bg1"/>
                </a:solidFill>
                <a:effectLst/>
                <a:latin typeface="Amasis MT Pro" panose="02040504050005020304" pitchFamily="18" charset="0"/>
                <a:ea typeface="Calibri" panose="020F0502020204030204" pitchFamily="34" charset="0"/>
                <a:cs typeface="Courier"/>
              </a:rPr>
              <a:t>offerer</a:t>
            </a:r>
            <a:r>
              <a:rPr lang="en-US" kern="0" dirty="0">
                <a:solidFill>
                  <a:schemeClr val="bg1"/>
                </a:solidFill>
                <a:effectLst/>
                <a:latin typeface="Amasis MT Pro" panose="02040504050005020304" pitchFamily="18" charset="0"/>
                <a:ea typeface="Calibri" panose="020F0502020204030204" pitchFamily="34" charset="0"/>
                <a:cs typeface="Courier"/>
              </a:rPr>
              <a:t>, he certainly did die on their behalf in the locality of Jerusalem, but even so the presentation of the positive aspect of his sacrifice took place when "by his own blood he entered in once into the Holy Place" (9v12). </a:t>
            </a:r>
          </a:p>
          <a:p>
            <a:endParaRPr lang="en-US" kern="0" dirty="0">
              <a:solidFill>
                <a:schemeClr val="bg1"/>
              </a:solidFill>
              <a:effectLst/>
              <a:latin typeface="Amasis MT Pro" panose="02040504050005020304" pitchFamily="18" charset="0"/>
              <a:ea typeface="Calibri" panose="020F0502020204030204" pitchFamily="34" charset="0"/>
              <a:cs typeface="Courier"/>
            </a:endParaRPr>
          </a:p>
          <a:p>
            <a:r>
              <a:rPr lang="en-US" kern="0" dirty="0">
                <a:solidFill>
                  <a:schemeClr val="bg1"/>
                </a:solidFill>
                <a:effectLst/>
                <a:latin typeface="Amasis MT Pro" panose="02040504050005020304" pitchFamily="18" charset="0"/>
                <a:ea typeface="Calibri" panose="020F0502020204030204" pitchFamily="34" charset="0"/>
                <a:cs typeface="Courier"/>
              </a:rPr>
              <a:t>Yet even in his priestly work in respect to his own offering, there is a marked difference which the Apostle is careful to note, for as he says, he offered himself without spot to God, "through an eternal spirit" (9v14), (not "the" eternal spirit as in AV), a term showing the basis upon which he operated. </a:t>
            </a:r>
          </a:p>
          <a:p>
            <a:endParaRPr lang="en-US" kern="0" dirty="0">
              <a:solidFill>
                <a:schemeClr val="bg1"/>
              </a:solidFill>
              <a:effectLst/>
              <a:latin typeface="Amasis MT Pro" panose="02040504050005020304" pitchFamily="18" charset="0"/>
              <a:ea typeface="Calibri" panose="020F0502020204030204" pitchFamily="34" charset="0"/>
              <a:cs typeface="Courier"/>
            </a:endParaRPr>
          </a:p>
          <a:p>
            <a:r>
              <a:rPr lang="en-US" kern="0" dirty="0">
                <a:solidFill>
                  <a:schemeClr val="bg1"/>
                </a:solidFill>
                <a:effectLst/>
                <a:latin typeface="Amasis MT Pro" panose="02040504050005020304" pitchFamily="18" charset="0"/>
                <a:ea typeface="Calibri" panose="020F0502020204030204" pitchFamily="34" charset="0"/>
                <a:cs typeface="Courier"/>
              </a:rPr>
              <a:t>It indicated the intrinsic value of his offering in respect to the moral life he lived, which was related to the eternal realm of Heaven itself (John 1v18, 3v18).</a:t>
            </a:r>
            <a:endParaRPr lang="en-US"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5D42232-2BF2-9D94-C2B4-74E95FB9CEB5}"/>
              </a:ext>
            </a:extLst>
          </p:cNvPr>
          <p:cNvSpPr>
            <a:spLocks noGrp="1"/>
          </p:cNvSpPr>
          <p:nvPr>
            <p:ph type="sldNum" sz="quarter" idx="12"/>
          </p:nvPr>
        </p:nvSpPr>
        <p:spPr/>
        <p:txBody>
          <a:bodyPr/>
          <a:lstStyle/>
          <a:p>
            <a:fld id="{FAA42558-2219-4E68-B547-1362B2189540}" type="slidenum">
              <a:rPr lang="en-US" smtClean="0"/>
              <a:t>47</a:t>
            </a:fld>
            <a:endParaRPr lang="en-US"/>
          </a:p>
        </p:txBody>
      </p:sp>
    </p:spTree>
    <p:extLst>
      <p:ext uri="{BB962C8B-B14F-4D97-AF65-F5344CB8AC3E}">
        <p14:creationId xmlns:p14="http://schemas.microsoft.com/office/powerpoint/2010/main" val="2293434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C41A6B-A2F9-DEA7-60B7-9DFEF3283C84}"/>
              </a:ext>
            </a:extLst>
          </p:cNvPr>
          <p:cNvSpPr>
            <a:spLocks noGrp="1"/>
          </p:cNvSpPr>
          <p:nvPr>
            <p:ph idx="1"/>
          </p:nvPr>
        </p:nvSpPr>
        <p:spPr>
          <a:xfrm>
            <a:off x="838200" y="466344"/>
            <a:ext cx="10515600" cy="5710619"/>
          </a:xfrm>
        </p:spPr>
        <p:txBody>
          <a:bodyPr>
            <a:normAutofit lnSpcReduction="10000"/>
          </a:bodyPr>
          <a:lstStyle/>
          <a:p>
            <a:r>
              <a:rPr lang="en-US" dirty="0">
                <a:solidFill>
                  <a:schemeClr val="bg1"/>
                </a:solidFill>
                <a:latin typeface="Amasis MT Pro" panose="02040504050005020304" pitchFamily="18" charset="0"/>
              </a:rPr>
              <a:t>Ham, the father of Canaan, saw the nakedness of his father. Because of this sin of incest (Lev. 18:6-8) Canaan was cursed. </a:t>
            </a:r>
          </a:p>
          <a:p>
            <a:r>
              <a:rPr lang="en-US" dirty="0">
                <a:solidFill>
                  <a:schemeClr val="bg1"/>
                </a:solidFill>
                <a:latin typeface="Amasis MT Pro" panose="02040504050005020304" pitchFamily="18" charset="0"/>
              </a:rPr>
              <a:t>Of Shem, however, Noah said, "blessed be Yahweh Elohim of Shem" (Gen. 9:26). </a:t>
            </a:r>
          </a:p>
          <a:p>
            <a:r>
              <a:rPr lang="en-US" dirty="0">
                <a:solidFill>
                  <a:schemeClr val="bg1"/>
                </a:solidFill>
                <a:latin typeface="Amasis MT Pro" panose="02040504050005020304" pitchFamily="18" charset="0"/>
              </a:rPr>
              <a:t>Yahweh was known by Shem; Shem was the mediator for the family.</a:t>
            </a:r>
          </a:p>
          <a:p>
            <a:r>
              <a:rPr lang="en-US" dirty="0">
                <a:solidFill>
                  <a:schemeClr val="bg1"/>
                </a:solidFill>
                <a:latin typeface="Amasis MT Pro" panose="02040504050005020304" pitchFamily="18" charset="0"/>
              </a:rPr>
              <a:t>Approximately 370 years later Abram returning from the slaughter of the kings is met by </a:t>
            </a:r>
            <a:r>
              <a:rPr lang="en-US" b="1" dirty="0">
                <a:solidFill>
                  <a:srgbClr val="FFFF00"/>
                </a:solidFill>
                <a:latin typeface="Amasis MT Pro" panose="02040504050005020304" pitchFamily="18" charset="0"/>
              </a:rPr>
              <a:t>Melchizedek</a:t>
            </a:r>
            <a:r>
              <a:rPr lang="en-US" dirty="0">
                <a:solidFill>
                  <a:schemeClr val="bg1"/>
                </a:solidFill>
                <a:latin typeface="Amasis MT Pro" panose="02040504050005020304" pitchFamily="18" charset="0"/>
              </a:rPr>
              <a:t>, </a:t>
            </a:r>
            <a:r>
              <a:rPr lang="en-US" b="1" dirty="0">
                <a:solidFill>
                  <a:srgbClr val="00FFFF"/>
                </a:solidFill>
                <a:latin typeface="Amasis MT Pro" panose="02040504050005020304" pitchFamily="18" charset="0"/>
              </a:rPr>
              <a:t>king of Salem</a:t>
            </a:r>
            <a:r>
              <a:rPr lang="en-US" dirty="0">
                <a:solidFill>
                  <a:schemeClr val="bg1"/>
                </a:solidFill>
                <a:latin typeface="Amasis MT Pro" panose="02040504050005020304" pitchFamily="18" charset="0"/>
              </a:rPr>
              <a:t> and </a:t>
            </a:r>
            <a:r>
              <a:rPr lang="en-US" b="1" dirty="0">
                <a:solidFill>
                  <a:srgbClr val="FFC000"/>
                </a:solidFill>
                <a:latin typeface="Amasis MT Pro" panose="02040504050005020304" pitchFamily="18" charset="0"/>
              </a:rPr>
              <a:t>priest of the Most High God</a:t>
            </a:r>
            <a:r>
              <a:rPr lang="en-US" dirty="0">
                <a:solidFill>
                  <a:schemeClr val="bg1"/>
                </a:solidFill>
                <a:latin typeface="Amasis MT Pro" panose="02040504050005020304" pitchFamily="18" charset="0"/>
              </a:rPr>
              <a:t>. </a:t>
            </a:r>
          </a:p>
          <a:p>
            <a:r>
              <a:rPr lang="en-US" dirty="0">
                <a:solidFill>
                  <a:schemeClr val="bg1"/>
                </a:solidFill>
                <a:latin typeface="Amasis MT Pro" panose="02040504050005020304" pitchFamily="18" charset="0"/>
              </a:rPr>
              <a:t>This Melchizedek was a spiritual elder to Abram, for not only did he bless Abram but Abram gave him tithes of all (Heb. 7:6-10). </a:t>
            </a:r>
          </a:p>
          <a:p>
            <a:r>
              <a:rPr lang="en-US" dirty="0">
                <a:solidFill>
                  <a:schemeClr val="bg1"/>
                </a:solidFill>
                <a:latin typeface="Amasis MT Pro" panose="02040504050005020304" pitchFamily="18" charset="0"/>
              </a:rPr>
              <a:t>Brother Thomas suggests that this is Shem who was then the eldest member of the family of Noah.*</a:t>
            </a:r>
          </a:p>
          <a:p>
            <a:r>
              <a:rPr lang="en-US" dirty="0">
                <a:solidFill>
                  <a:schemeClr val="bg1"/>
                </a:solidFill>
                <a:latin typeface="Amasis MT Pro" panose="02040504050005020304" pitchFamily="18" charset="0"/>
              </a:rPr>
              <a:t>* Elpis Israel p. 312.</a:t>
            </a:r>
          </a:p>
          <a:p>
            <a:endParaRPr lang="en-US" dirty="0">
              <a:solidFill>
                <a:schemeClr val="bg1"/>
              </a:solidFill>
              <a:latin typeface="Amasis MT Pro" panose="02040504050005020304" pitchFamily="18" charset="0"/>
            </a:endParaRPr>
          </a:p>
        </p:txBody>
      </p:sp>
      <p:sp>
        <p:nvSpPr>
          <p:cNvPr id="2" name="Slide Number Placeholder 1">
            <a:extLst>
              <a:ext uri="{FF2B5EF4-FFF2-40B4-BE49-F238E27FC236}">
                <a16:creationId xmlns:a16="http://schemas.microsoft.com/office/drawing/2014/main" id="{785F5007-A22B-1070-325B-62074337BF74}"/>
              </a:ext>
            </a:extLst>
          </p:cNvPr>
          <p:cNvSpPr>
            <a:spLocks noGrp="1"/>
          </p:cNvSpPr>
          <p:nvPr>
            <p:ph type="sldNum" sz="quarter" idx="12"/>
          </p:nvPr>
        </p:nvSpPr>
        <p:spPr/>
        <p:txBody>
          <a:bodyPr/>
          <a:lstStyle/>
          <a:p>
            <a:fld id="{FAA42558-2219-4E68-B547-1362B2189540}" type="slidenum">
              <a:rPr lang="en-US" smtClean="0"/>
              <a:t>48</a:t>
            </a:fld>
            <a:endParaRPr lang="en-US"/>
          </a:p>
        </p:txBody>
      </p:sp>
    </p:spTree>
    <p:extLst>
      <p:ext uri="{BB962C8B-B14F-4D97-AF65-F5344CB8AC3E}">
        <p14:creationId xmlns:p14="http://schemas.microsoft.com/office/powerpoint/2010/main" val="36034760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28" name="Text Box 8">
            <a:extLst>
              <a:ext uri="{FF2B5EF4-FFF2-40B4-BE49-F238E27FC236}">
                <a16:creationId xmlns:a16="http://schemas.microsoft.com/office/drawing/2014/main" id="{1C69C26F-99E1-C278-B598-E30BDDF40268}"/>
              </a:ext>
            </a:extLst>
          </p:cNvPr>
          <p:cNvSpPr txBox="1">
            <a:spLocks noChangeArrowheads="1"/>
          </p:cNvSpPr>
          <p:nvPr/>
        </p:nvSpPr>
        <p:spPr bwMode="auto">
          <a:xfrm>
            <a:off x="7337926" y="978996"/>
            <a:ext cx="3932586" cy="584775"/>
          </a:xfrm>
          <a:prstGeom prst="rect">
            <a:avLst/>
          </a:prstGeom>
          <a:noFill/>
          <a:ln w="12700">
            <a:noFill/>
            <a:miter lim="800000"/>
            <a:headEnd type="none" w="sm" len="sm"/>
            <a:tailEnd type="none" w="sm" len="sm"/>
          </a:ln>
          <a:effectLst/>
        </p:spPr>
        <p:txBody>
          <a:bodyPr wrap="square">
            <a:spAutoFit/>
          </a:bodyPr>
          <a:lstStyle/>
          <a:p>
            <a:pPr>
              <a:spcBef>
                <a:spcPct val="50000"/>
              </a:spcBef>
              <a:defRPr/>
            </a:pPr>
            <a:r>
              <a:rPr lang="en-US" sz="3200" dirty="0">
                <a:solidFill>
                  <a:srgbClr val="FFC000"/>
                </a:solidFill>
                <a:effectLst>
                  <a:outerShdw blurRad="38100" dist="38100" dir="2700000" algn="tl">
                    <a:srgbClr val="000000"/>
                  </a:outerShdw>
                </a:effectLst>
              </a:rPr>
              <a:t>Shem (Melchizedek?)</a:t>
            </a:r>
          </a:p>
        </p:txBody>
      </p:sp>
      <p:sp>
        <p:nvSpPr>
          <p:cNvPr id="184329" name="Text Box 9">
            <a:extLst>
              <a:ext uri="{FF2B5EF4-FFF2-40B4-BE49-F238E27FC236}">
                <a16:creationId xmlns:a16="http://schemas.microsoft.com/office/drawing/2014/main" id="{4D8EFFA8-169F-8AB6-30DC-40F04D2923D3}"/>
              </a:ext>
            </a:extLst>
          </p:cNvPr>
          <p:cNvSpPr txBox="1">
            <a:spLocks noChangeArrowheads="1"/>
          </p:cNvSpPr>
          <p:nvPr/>
        </p:nvSpPr>
        <p:spPr bwMode="auto">
          <a:xfrm>
            <a:off x="8391560" y="5073060"/>
            <a:ext cx="2614612" cy="579438"/>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3200" dirty="0">
                <a:solidFill>
                  <a:srgbClr val="FFC000"/>
                </a:solidFill>
                <a:effectLst>
                  <a:outerShdw blurRad="38100" dist="38100" dir="2700000" algn="tl">
                    <a:srgbClr val="000000"/>
                  </a:outerShdw>
                </a:effectLst>
              </a:rPr>
              <a:t>Genesis 10-22</a:t>
            </a:r>
          </a:p>
        </p:txBody>
      </p:sp>
      <p:pic>
        <p:nvPicPr>
          <p:cNvPr id="27656" name="Picture 5" descr="genesis5">
            <a:extLst>
              <a:ext uri="{FF2B5EF4-FFF2-40B4-BE49-F238E27FC236}">
                <a16:creationId xmlns:a16="http://schemas.microsoft.com/office/drawing/2014/main" id="{DC76883D-D4EF-0F81-5591-80C364E5EB8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680" t="40156" r="2024" b="2480"/>
          <a:stretch/>
        </p:blipFill>
        <p:spPr bwMode="auto">
          <a:xfrm>
            <a:off x="221450" y="170121"/>
            <a:ext cx="6987423" cy="6345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7185A670-B699-363E-C9E3-43715469258D}"/>
              </a:ext>
            </a:extLst>
          </p:cNvPr>
          <p:cNvSpPr txBox="1"/>
          <p:nvPr/>
        </p:nvSpPr>
        <p:spPr>
          <a:xfrm>
            <a:off x="7148477" y="668091"/>
            <a:ext cx="962025" cy="523875"/>
          </a:xfrm>
          <a:prstGeom prst="rect">
            <a:avLst/>
          </a:prstGeom>
          <a:noFill/>
        </p:spPr>
        <p:txBody>
          <a:bodyPr wrap="none">
            <a:spAutoFit/>
          </a:bodyPr>
          <a:lstStyle/>
          <a:p>
            <a:pPr>
              <a:defRPr/>
            </a:pPr>
            <a:r>
              <a:rPr lang="en-AU" sz="2800" dirty="0">
                <a:solidFill>
                  <a:srgbClr val="00FFFF"/>
                </a:solidFill>
                <a:effectLst>
                  <a:outerShdw blurRad="38100" dist="38100" dir="2700000" algn="tl">
                    <a:srgbClr val="000000">
                      <a:alpha val="43137"/>
                    </a:srgbClr>
                  </a:outerShdw>
                </a:effectLst>
              </a:rPr>
              <a:t>Noah</a:t>
            </a:r>
            <a:endParaRPr lang="en-US" sz="2800" dirty="0">
              <a:solidFill>
                <a:srgbClr val="00FFFF"/>
              </a:solidFill>
              <a:effectLst>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D999A29F-4F04-B84F-89F3-8A967AA03C2A}"/>
              </a:ext>
            </a:extLst>
          </p:cNvPr>
          <p:cNvSpPr txBox="1"/>
          <p:nvPr/>
        </p:nvSpPr>
        <p:spPr>
          <a:xfrm>
            <a:off x="7208873" y="5073060"/>
            <a:ext cx="1182687" cy="522287"/>
          </a:xfrm>
          <a:prstGeom prst="rect">
            <a:avLst/>
          </a:prstGeom>
          <a:noFill/>
        </p:spPr>
        <p:txBody>
          <a:bodyPr wrap="none">
            <a:spAutoFit/>
          </a:bodyPr>
          <a:lstStyle/>
          <a:p>
            <a:pPr>
              <a:defRPr/>
            </a:pPr>
            <a:r>
              <a:rPr lang="en-AU" sz="2800" dirty="0">
                <a:solidFill>
                  <a:srgbClr val="00FFFF"/>
                </a:solidFill>
                <a:effectLst>
                  <a:outerShdw blurRad="38100" dist="38100" dir="2700000" algn="tl">
                    <a:srgbClr val="000000">
                      <a:alpha val="43137"/>
                    </a:srgbClr>
                  </a:outerShdw>
                </a:effectLst>
              </a:rPr>
              <a:t>Abram</a:t>
            </a:r>
            <a:endParaRPr lang="en-US" sz="2800" dirty="0">
              <a:solidFill>
                <a:srgbClr val="00FFFF"/>
              </a:solidFill>
              <a:effectLst>
                <a:outerShdw blurRad="38100" dist="38100" dir="2700000" algn="tl">
                  <a:srgbClr val="000000">
                    <a:alpha val="43137"/>
                  </a:srgbClr>
                </a:outerShdw>
              </a:effectLst>
            </a:endParaRPr>
          </a:p>
        </p:txBody>
      </p:sp>
      <p:sp>
        <p:nvSpPr>
          <p:cNvPr id="8" name="TextBox 7">
            <a:extLst>
              <a:ext uri="{FF2B5EF4-FFF2-40B4-BE49-F238E27FC236}">
                <a16:creationId xmlns:a16="http://schemas.microsoft.com/office/drawing/2014/main" id="{3A267E79-02A2-0116-C089-4BBD361DCAC9}"/>
              </a:ext>
            </a:extLst>
          </p:cNvPr>
          <p:cNvSpPr txBox="1"/>
          <p:nvPr/>
        </p:nvSpPr>
        <p:spPr>
          <a:xfrm rot="16200000">
            <a:off x="-270767" y="3611731"/>
            <a:ext cx="1446102" cy="461665"/>
          </a:xfrm>
          <a:prstGeom prst="rect">
            <a:avLst/>
          </a:prstGeom>
          <a:solidFill>
            <a:schemeClr val="tx1"/>
          </a:solidFill>
        </p:spPr>
        <p:txBody>
          <a:bodyPr wrap="none">
            <a:spAutoFit/>
          </a:bodyPr>
          <a:lstStyle/>
          <a:p>
            <a:pPr>
              <a:defRPr/>
            </a:pPr>
            <a:r>
              <a:rPr lang="en-AU" sz="2400" dirty="0">
                <a:solidFill>
                  <a:schemeClr val="bg2"/>
                </a:solidFill>
                <a:effectLst>
                  <a:outerShdw blurRad="38100" dist="38100" dir="2700000" algn="tl">
                    <a:srgbClr val="000000">
                      <a:alpha val="43137"/>
                    </a:srgbClr>
                  </a:outerShdw>
                </a:effectLst>
              </a:rPr>
              <a:t>CREATION</a:t>
            </a:r>
            <a:endParaRPr lang="en-US" sz="2400" dirty="0">
              <a:solidFill>
                <a:schemeClr val="bg2"/>
              </a:solidFill>
              <a:effectLst>
                <a:outerShdw blurRad="38100" dist="38100" dir="2700000" algn="tl">
                  <a:srgbClr val="000000">
                    <a:alpha val="43137"/>
                  </a:srgbClr>
                </a:outerShdw>
              </a:effectLst>
            </a:endParaRPr>
          </a:p>
        </p:txBody>
      </p:sp>
      <p:cxnSp>
        <p:nvCxnSpPr>
          <p:cNvPr id="9" name="Straight Connector 8">
            <a:extLst>
              <a:ext uri="{FF2B5EF4-FFF2-40B4-BE49-F238E27FC236}">
                <a16:creationId xmlns:a16="http://schemas.microsoft.com/office/drawing/2014/main" id="{C3C2391B-B901-41CF-A479-B5DD69063E83}"/>
              </a:ext>
            </a:extLst>
          </p:cNvPr>
          <p:cNvCxnSpPr/>
          <p:nvPr/>
        </p:nvCxnSpPr>
        <p:spPr>
          <a:xfrm>
            <a:off x="6617530" y="978996"/>
            <a:ext cx="0" cy="471075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55D4EEE-38A0-13DC-C9B8-2A500A510563}"/>
              </a:ext>
            </a:extLst>
          </p:cNvPr>
          <p:cNvSpPr txBox="1"/>
          <p:nvPr/>
        </p:nvSpPr>
        <p:spPr>
          <a:xfrm>
            <a:off x="7629495" y="2105561"/>
            <a:ext cx="4119482" cy="1323439"/>
          </a:xfrm>
          <a:prstGeom prst="rect">
            <a:avLst/>
          </a:prstGeom>
          <a:solidFill>
            <a:schemeClr val="accent2"/>
          </a:solidFill>
        </p:spPr>
        <p:txBody>
          <a:bodyPr wrap="square">
            <a:spAutoFit/>
          </a:bodyPr>
          <a:lstStyle/>
          <a:p>
            <a:r>
              <a:rPr lang="en-US" sz="2000" dirty="0">
                <a:solidFill>
                  <a:schemeClr val="bg1"/>
                </a:solidFill>
              </a:rPr>
              <a:t>Gen 10:25  And unto Eber were born two sons: the name of one was Peleg; for in his days </a:t>
            </a:r>
            <a:r>
              <a:rPr lang="en-US" sz="2000" b="1" u="sng" dirty="0"/>
              <a:t>was the earth divided</a:t>
            </a:r>
            <a:r>
              <a:rPr lang="en-US" sz="2000" dirty="0">
                <a:solidFill>
                  <a:schemeClr val="bg1"/>
                </a:solidFill>
              </a:rPr>
              <a:t>; and his brother's name was </a:t>
            </a:r>
            <a:r>
              <a:rPr lang="en-US" sz="2000" dirty="0" err="1">
                <a:solidFill>
                  <a:schemeClr val="bg1"/>
                </a:solidFill>
              </a:rPr>
              <a:t>Joktan</a:t>
            </a:r>
            <a:r>
              <a:rPr lang="en-US" sz="2000" dirty="0">
                <a:solidFill>
                  <a:schemeClr val="bg1"/>
                </a:solidFill>
              </a:rPr>
              <a:t>. </a:t>
            </a:r>
          </a:p>
        </p:txBody>
      </p:sp>
      <p:sp>
        <p:nvSpPr>
          <p:cNvPr id="12" name="Arrow: Down 11">
            <a:extLst>
              <a:ext uri="{FF2B5EF4-FFF2-40B4-BE49-F238E27FC236}">
                <a16:creationId xmlns:a16="http://schemas.microsoft.com/office/drawing/2014/main" id="{671BF619-22DC-DA55-E2E7-48ACE11C2F41}"/>
              </a:ext>
            </a:extLst>
          </p:cNvPr>
          <p:cNvSpPr/>
          <p:nvPr/>
        </p:nvSpPr>
        <p:spPr>
          <a:xfrm rot="5400000">
            <a:off x="7085981" y="2412217"/>
            <a:ext cx="533837" cy="55318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CBE9C0CE-E61E-BCBD-A821-463E85527A34}"/>
              </a:ext>
            </a:extLst>
          </p:cNvPr>
          <p:cNvSpPr>
            <a:spLocks noGrp="1"/>
          </p:cNvSpPr>
          <p:nvPr>
            <p:ph type="sldNum" sz="quarter" idx="12"/>
          </p:nvPr>
        </p:nvSpPr>
        <p:spPr/>
        <p:txBody>
          <a:bodyPr/>
          <a:lstStyle/>
          <a:p>
            <a:fld id="{FAA42558-2219-4E68-B547-1362B2189540}" type="slidenum">
              <a:rPr lang="en-US" smtClean="0"/>
              <a:t>49</a:t>
            </a:fld>
            <a:endParaRPr lang="en-US"/>
          </a:p>
        </p:txBody>
      </p:sp>
    </p:spTree>
    <p:extLst>
      <p:ext uri="{BB962C8B-B14F-4D97-AF65-F5344CB8AC3E}">
        <p14:creationId xmlns:p14="http://schemas.microsoft.com/office/powerpoint/2010/main" val="14411647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C41A6B-A2F9-DEA7-60B7-9DFEF3283C84}"/>
              </a:ext>
            </a:extLst>
          </p:cNvPr>
          <p:cNvSpPr>
            <a:spLocks noGrp="1"/>
          </p:cNvSpPr>
          <p:nvPr>
            <p:ph idx="1"/>
          </p:nvPr>
        </p:nvSpPr>
        <p:spPr>
          <a:xfrm>
            <a:off x="838200" y="301752"/>
            <a:ext cx="10515600" cy="6254496"/>
          </a:xfrm>
        </p:spPr>
        <p:txBody>
          <a:bodyPr>
            <a:normAutofit/>
          </a:bodyPr>
          <a:lstStyle/>
          <a:p>
            <a:r>
              <a:rPr lang="en-US" dirty="0">
                <a:solidFill>
                  <a:schemeClr val="bg1"/>
                </a:solidFill>
                <a:latin typeface="Amasis MT Pro" panose="02040504050005020304" pitchFamily="18" charset="0"/>
              </a:rPr>
              <a:t>For this brief reference, however, David in the spirit of prophecy is able to say, "Yahweh hath sworn and will not repent, Thou art a high priest for ever after the order of Melchizedek" (</a:t>
            </a:r>
            <a:r>
              <a:rPr lang="en-US" b="1" i="1" dirty="0">
                <a:solidFill>
                  <a:srgbClr val="00FFFF"/>
                </a:solidFill>
                <a:latin typeface="Amasis MT Pro" panose="02040504050005020304" pitchFamily="18" charset="0"/>
              </a:rPr>
              <a:t>Psa. 110:4</a:t>
            </a:r>
            <a:r>
              <a:rPr lang="en-US" dirty="0">
                <a:solidFill>
                  <a:schemeClr val="bg1"/>
                </a:solidFill>
                <a:latin typeface="Amasis MT Pro" panose="02040504050005020304" pitchFamily="18" charset="0"/>
              </a:rPr>
              <a:t>).</a:t>
            </a:r>
          </a:p>
        </p:txBody>
      </p:sp>
      <p:sp>
        <p:nvSpPr>
          <p:cNvPr id="4" name="TextBox 3">
            <a:extLst>
              <a:ext uri="{FF2B5EF4-FFF2-40B4-BE49-F238E27FC236}">
                <a16:creationId xmlns:a16="http://schemas.microsoft.com/office/drawing/2014/main" id="{8FD7CA15-3C8B-F854-5DA1-ECBF2A9BDD4C}"/>
              </a:ext>
            </a:extLst>
          </p:cNvPr>
          <p:cNvSpPr txBox="1"/>
          <p:nvPr/>
        </p:nvSpPr>
        <p:spPr>
          <a:xfrm>
            <a:off x="838200" y="1783255"/>
            <a:ext cx="10761922" cy="4524315"/>
          </a:xfrm>
          <a:prstGeom prst="rect">
            <a:avLst/>
          </a:prstGeom>
          <a:noFill/>
        </p:spPr>
        <p:txBody>
          <a:bodyPr wrap="square">
            <a:spAutoFit/>
          </a:bodyPr>
          <a:lstStyle/>
          <a:p>
            <a:r>
              <a:rPr lang="en-US" sz="2400" b="1" dirty="0" err="1">
                <a:solidFill>
                  <a:srgbClr val="FFFF00"/>
                </a:solidFill>
              </a:rPr>
              <a:t>Psa</a:t>
            </a:r>
            <a:r>
              <a:rPr lang="en-US" sz="2400" b="1" dirty="0">
                <a:solidFill>
                  <a:srgbClr val="FFFF00"/>
                </a:solidFill>
              </a:rPr>
              <a:t> 110:1  </a:t>
            </a:r>
            <a:r>
              <a:rPr lang="en-US" sz="2400" dirty="0">
                <a:solidFill>
                  <a:schemeClr val="bg1"/>
                </a:solidFill>
              </a:rPr>
              <a:t>A Psalm of David. The LORD said unto my Lord, Sit thou at my right hand, until I make thine enemies thy footstool. </a:t>
            </a:r>
          </a:p>
          <a:p>
            <a:r>
              <a:rPr lang="en-US" sz="2400" b="1" dirty="0">
                <a:solidFill>
                  <a:srgbClr val="FFFF00"/>
                </a:solidFill>
              </a:rPr>
              <a:t>2</a:t>
            </a:r>
            <a:r>
              <a:rPr lang="en-US" sz="2400" dirty="0">
                <a:solidFill>
                  <a:schemeClr val="bg1"/>
                </a:solidFill>
              </a:rPr>
              <a:t>  The LORD shall send the rod of thy strength out of Zion: rule thou in the midst of thine enemies. </a:t>
            </a:r>
          </a:p>
          <a:p>
            <a:r>
              <a:rPr lang="en-US" sz="2400" b="1" dirty="0">
                <a:solidFill>
                  <a:srgbClr val="FFFF00"/>
                </a:solidFill>
              </a:rPr>
              <a:t>3</a:t>
            </a:r>
            <a:r>
              <a:rPr lang="en-US" sz="2400" dirty="0">
                <a:solidFill>
                  <a:schemeClr val="bg1"/>
                </a:solidFill>
              </a:rPr>
              <a:t>  Thy people shall be willing in the day of thy power, in the beauties of holiness from the womb of the morning: thou hast the dew of thy youth. </a:t>
            </a:r>
          </a:p>
          <a:p>
            <a:r>
              <a:rPr lang="en-US" sz="2400" b="1" dirty="0">
                <a:solidFill>
                  <a:srgbClr val="FFFF00"/>
                </a:solidFill>
              </a:rPr>
              <a:t>4</a:t>
            </a:r>
            <a:r>
              <a:rPr lang="en-US" sz="2400" dirty="0">
                <a:solidFill>
                  <a:schemeClr val="bg1"/>
                </a:solidFill>
              </a:rPr>
              <a:t>  </a:t>
            </a:r>
            <a:r>
              <a:rPr lang="en-US" sz="2400" b="1" dirty="0">
                <a:solidFill>
                  <a:srgbClr val="00FFFF"/>
                </a:solidFill>
              </a:rPr>
              <a:t>The LORD hath sworn, and will not repent, Thou art a priest for ever after the order of Melchizedek</a:t>
            </a:r>
            <a:r>
              <a:rPr lang="en-US" sz="2400" dirty="0">
                <a:solidFill>
                  <a:schemeClr val="bg1"/>
                </a:solidFill>
              </a:rPr>
              <a:t>. </a:t>
            </a:r>
          </a:p>
          <a:p>
            <a:r>
              <a:rPr lang="en-US" sz="2400" b="1" dirty="0">
                <a:solidFill>
                  <a:srgbClr val="FFFF00"/>
                </a:solidFill>
              </a:rPr>
              <a:t>5</a:t>
            </a:r>
            <a:r>
              <a:rPr lang="en-US" sz="2400" dirty="0">
                <a:solidFill>
                  <a:schemeClr val="bg1"/>
                </a:solidFill>
              </a:rPr>
              <a:t>  The Lord at thy right hand shall strike through kings in the day of his wrath. </a:t>
            </a:r>
          </a:p>
          <a:p>
            <a:r>
              <a:rPr lang="en-US" sz="2400" b="1" dirty="0">
                <a:solidFill>
                  <a:srgbClr val="FFFF00"/>
                </a:solidFill>
              </a:rPr>
              <a:t>6</a:t>
            </a:r>
            <a:r>
              <a:rPr lang="en-US" sz="2400" dirty="0">
                <a:solidFill>
                  <a:schemeClr val="bg1"/>
                </a:solidFill>
              </a:rPr>
              <a:t>  He shall judge among the heathen, he shall fill the places with the dead bodies; he shall wound the heads over many countries. </a:t>
            </a:r>
          </a:p>
          <a:p>
            <a:r>
              <a:rPr lang="en-US" sz="2400" b="1" dirty="0">
                <a:solidFill>
                  <a:srgbClr val="FFFF00"/>
                </a:solidFill>
              </a:rPr>
              <a:t>7</a:t>
            </a:r>
            <a:r>
              <a:rPr lang="en-US" sz="2400" dirty="0">
                <a:solidFill>
                  <a:schemeClr val="bg1"/>
                </a:solidFill>
              </a:rPr>
              <a:t>  He shall drink of the brook in the way: therefore shall he lift up the head. </a:t>
            </a:r>
          </a:p>
        </p:txBody>
      </p:sp>
      <p:sp>
        <p:nvSpPr>
          <p:cNvPr id="2" name="Slide Number Placeholder 1">
            <a:extLst>
              <a:ext uri="{FF2B5EF4-FFF2-40B4-BE49-F238E27FC236}">
                <a16:creationId xmlns:a16="http://schemas.microsoft.com/office/drawing/2014/main" id="{D8986953-1C43-7EB3-DA68-9EC886B317F7}"/>
              </a:ext>
            </a:extLst>
          </p:cNvPr>
          <p:cNvSpPr>
            <a:spLocks noGrp="1"/>
          </p:cNvSpPr>
          <p:nvPr>
            <p:ph type="sldNum" sz="quarter" idx="12"/>
          </p:nvPr>
        </p:nvSpPr>
        <p:spPr/>
        <p:txBody>
          <a:bodyPr/>
          <a:lstStyle/>
          <a:p>
            <a:fld id="{FAA42558-2219-4E68-B547-1362B2189540}" type="slidenum">
              <a:rPr lang="en-US" smtClean="0"/>
              <a:t>50</a:t>
            </a:fld>
            <a:endParaRPr lang="en-US"/>
          </a:p>
        </p:txBody>
      </p:sp>
    </p:spTree>
    <p:extLst>
      <p:ext uri="{BB962C8B-B14F-4D97-AF65-F5344CB8AC3E}">
        <p14:creationId xmlns:p14="http://schemas.microsoft.com/office/powerpoint/2010/main" val="21204025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C41A6B-A2F9-DEA7-60B7-9DFEF3283C84}"/>
              </a:ext>
            </a:extLst>
          </p:cNvPr>
          <p:cNvSpPr>
            <a:spLocks noGrp="1"/>
          </p:cNvSpPr>
          <p:nvPr>
            <p:ph idx="1"/>
          </p:nvPr>
        </p:nvSpPr>
        <p:spPr>
          <a:xfrm>
            <a:off x="838200" y="466344"/>
            <a:ext cx="10515600" cy="6254496"/>
          </a:xfrm>
        </p:spPr>
        <p:txBody>
          <a:bodyPr>
            <a:normAutofit/>
          </a:bodyPr>
          <a:lstStyle/>
          <a:p>
            <a:r>
              <a:rPr lang="en-US" dirty="0">
                <a:solidFill>
                  <a:schemeClr val="bg1"/>
                </a:solidFill>
                <a:latin typeface="Amasis MT Pro" panose="02040504050005020304" pitchFamily="18" charset="0"/>
              </a:rPr>
              <a:t>The exposition of these two passages waited till the Apostle Paul's letter to the Hebrew believers who were still "zealous of the law" (Acts 21:20). </a:t>
            </a:r>
          </a:p>
          <a:p>
            <a:endParaRPr lang="en-US" dirty="0">
              <a:solidFill>
                <a:schemeClr val="bg1"/>
              </a:solidFill>
              <a:latin typeface="Amasis MT Pro" panose="02040504050005020304" pitchFamily="18" charset="0"/>
            </a:endParaRPr>
          </a:p>
          <a:p>
            <a:r>
              <a:rPr lang="en-US" dirty="0">
                <a:solidFill>
                  <a:schemeClr val="bg1"/>
                </a:solidFill>
                <a:latin typeface="Amasis MT Pro" panose="02040504050005020304" pitchFamily="18" charset="0"/>
              </a:rPr>
              <a:t>Christ is called to this order of priesthood by God, as Aaron had been to the Levitical priesthood (Heb. 5:4-5). </a:t>
            </a:r>
          </a:p>
          <a:p>
            <a:endParaRPr lang="en-US" dirty="0">
              <a:solidFill>
                <a:schemeClr val="bg1"/>
              </a:solidFill>
              <a:latin typeface="Amasis MT Pro" panose="02040504050005020304" pitchFamily="18" charset="0"/>
            </a:endParaRPr>
          </a:p>
          <a:p>
            <a:r>
              <a:rPr lang="en-US" dirty="0">
                <a:solidFill>
                  <a:schemeClr val="bg1"/>
                </a:solidFill>
                <a:latin typeface="Amasis MT Pro" panose="02040504050005020304" pitchFamily="18" charset="0"/>
              </a:rPr>
              <a:t>The Melchizedek priesthood depends not upon pedigree, but upon oath of God. </a:t>
            </a:r>
          </a:p>
          <a:p>
            <a:endParaRPr lang="en-US" dirty="0">
              <a:solidFill>
                <a:schemeClr val="bg1"/>
              </a:solidFill>
              <a:latin typeface="Amasis MT Pro" panose="02040504050005020304" pitchFamily="18" charset="0"/>
            </a:endParaRPr>
          </a:p>
          <a:p>
            <a:r>
              <a:rPr lang="en-US" dirty="0">
                <a:solidFill>
                  <a:schemeClr val="bg1"/>
                </a:solidFill>
                <a:latin typeface="Amasis MT Pro" panose="02040504050005020304" pitchFamily="18" charset="0"/>
              </a:rPr>
              <a:t>It is therefore "without father, without mother, without descent (Gk. pedigree) . . . </a:t>
            </a:r>
            <a:r>
              <a:rPr lang="en-US" dirty="0" err="1">
                <a:solidFill>
                  <a:schemeClr val="bg1"/>
                </a:solidFill>
                <a:latin typeface="Amasis MT Pro" panose="02040504050005020304" pitchFamily="18" charset="0"/>
              </a:rPr>
              <a:t>abideth</a:t>
            </a:r>
            <a:r>
              <a:rPr lang="en-US" dirty="0">
                <a:solidFill>
                  <a:schemeClr val="bg1"/>
                </a:solidFill>
                <a:latin typeface="Amasis MT Pro" panose="02040504050005020304" pitchFamily="18" charset="0"/>
              </a:rPr>
              <a:t> a priest continually" (Heb. 7:3). </a:t>
            </a:r>
          </a:p>
        </p:txBody>
      </p:sp>
      <p:sp>
        <p:nvSpPr>
          <p:cNvPr id="2" name="Slide Number Placeholder 1">
            <a:extLst>
              <a:ext uri="{FF2B5EF4-FFF2-40B4-BE49-F238E27FC236}">
                <a16:creationId xmlns:a16="http://schemas.microsoft.com/office/drawing/2014/main" id="{3A26984B-A527-5FDF-7D82-7A6284684BDA}"/>
              </a:ext>
            </a:extLst>
          </p:cNvPr>
          <p:cNvSpPr>
            <a:spLocks noGrp="1"/>
          </p:cNvSpPr>
          <p:nvPr>
            <p:ph type="sldNum" sz="quarter" idx="12"/>
          </p:nvPr>
        </p:nvSpPr>
        <p:spPr/>
        <p:txBody>
          <a:bodyPr/>
          <a:lstStyle/>
          <a:p>
            <a:fld id="{FAA42558-2219-4E68-B547-1362B2189540}" type="slidenum">
              <a:rPr lang="en-US" smtClean="0"/>
              <a:t>51</a:t>
            </a:fld>
            <a:endParaRPr lang="en-US"/>
          </a:p>
        </p:txBody>
      </p:sp>
    </p:spTree>
    <p:extLst>
      <p:ext uri="{BB962C8B-B14F-4D97-AF65-F5344CB8AC3E}">
        <p14:creationId xmlns:p14="http://schemas.microsoft.com/office/powerpoint/2010/main" val="32334098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C41A6B-A2F9-DEA7-60B7-9DFEF3283C84}"/>
              </a:ext>
            </a:extLst>
          </p:cNvPr>
          <p:cNvSpPr>
            <a:spLocks noGrp="1"/>
          </p:cNvSpPr>
          <p:nvPr>
            <p:ph idx="1"/>
          </p:nvPr>
        </p:nvSpPr>
        <p:spPr>
          <a:xfrm>
            <a:off x="838200" y="1040502"/>
            <a:ext cx="10515600" cy="5094484"/>
          </a:xfrm>
        </p:spPr>
        <p:txBody>
          <a:bodyPr>
            <a:normAutofit/>
          </a:bodyPr>
          <a:lstStyle/>
          <a:p>
            <a:r>
              <a:rPr lang="en-US" dirty="0">
                <a:solidFill>
                  <a:schemeClr val="bg1"/>
                </a:solidFill>
                <a:latin typeface="Amasis MT Pro" panose="02040504050005020304" pitchFamily="18" charset="0"/>
              </a:rPr>
              <a:t>Every member of this priesthood is immortal having "the power of an endless life" (v. 16) and therefore have "the surety of a better testament” an unchangeable priesthood. </a:t>
            </a:r>
          </a:p>
          <a:p>
            <a:endParaRPr lang="en-US" dirty="0">
              <a:solidFill>
                <a:schemeClr val="bg1"/>
              </a:solidFill>
              <a:latin typeface="Amasis MT Pro" panose="02040504050005020304" pitchFamily="18" charset="0"/>
            </a:endParaRPr>
          </a:p>
          <a:p>
            <a:r>
              <a:rPr lang="en-US" dirty="0">
                <a:solidFill>
                  <a:schemeClr val="bg1"/>
                </a:solidFill>
                <a:latin typeface="Amasis MT Pro" panose="02040504050005020304" pitchFamily="18" charset="0"/>
              </a:rPr>
              <a:t>Wherefore he is able to save them to the uttermost that come unto God by him seeing he ever </a:t>
            </a:r>
            <a:r>
              <a:rPr lang="en-US" dirty="0" err="1">
                <a:solidFill>
                  <a:schemeClr val="bg1"/>
                </a:solidFill>
                <a:latin typeface="Amasis MT Pro" panose="02040504050005020304" pitchFamily="18" charset="0"/>
              </a:rPr>
              <a:t>liveth</a:t>
            </a:r>
            <a:r>
              <a:rPr lang="en-US" dirty="0">
                <a:solidFill>
                  <a:schemeClr val="bg1"/>
                </a:solidFill>
                <a:latin typeface="Amasis MT Pro" panose="02040504050005020304" pitchFamily="18" charset="0"/>
              </a:rPr>
              <a:t> to make intercession for them" (vv. 24- 25 ).</a:t>
            </a:r>
          </a:p>
          <a:p>
            <a:endParaRPr lang="en-US" dirty="0">
              <a:solidFill>
                <a:schemeClr val="bg1"/>
              </a:solidFill>
              <a:latin typeface="Amasis MT Pro" panose="02040504050005020304" pitchFamily="18" charset="0"/>
            </a:endParaRPr>
          </a:p>
          <a:p>
            <a:r>
              <a:rPr lang="en-US" dirty="0">
                <a:solidFill>
                  <a:schemeClr val="bg1"/>
                </a:solidFill>
                <a:latin typeface="Amasis MT Pro" panose="02040504050005020304" pitchFamily="18" charset="0"/>
              </a:rPr>
              <a:t>Our High Priest, made such by oath, "is consecrated for evermore", and "is set on the right hand of the Majesty in the heavens" (Heb. 7:28; 8:1). </a:t>
            </a:r>
          </a:p>
        </p:txBody>
      </p:sp>
      <p:sp>
        <p:nvSpPr>
          <p:cNvPr id="2" name="Slide Number Placeholder 1">
            <a:extLst>
              <a:ext uri="{FF2B5EF4-FFF2-40B4-BE49-F238E27FC236}">
                <a16:creationId xmlns:a16="http://schemas.microsoft.com/office/drawing/2014/main" id="{3B1B9886-9771-22DD-3045-2E8D99AA1CC6}"/>
              </a:ext>
            </a:extLst>
          </p:cNvPr>
          <p:cNvSpPr>
            <a:spLocks noGrp="1"/>
          </p:cNvSpPr>
          <p:nvPr>
            <p:ph type="sldNum" sz="quarter" idx="12"/>
          </p:nvPr>
        </p:nvSpPr>
        <p:spPr/>
        <p:txBody>
          <a:bodyPr/>
          <a:lstStyle/>
          <a:p>
            <a:fld id="{FAA42558-2219-4E68-B547-1362B2189540}" type="slidenum">
              <a:rPr lang="en-US" smtClean="0"/>
              <a:t>52</a:t>
            </a:fld>
            <a:endParaRPr lang="en-US"/>
          </a:p>
        </p:txBody>
      </p:sp>
    </p:spTree>
    <p:extLst>
      <p:ext uri="{BB962C8B-B14F-4D97-AF65-F5344CB8AC3E}">
        <p14:creationId xmlns:p14="http://schemas.microsoft.com/office/powerpoint/2010/main" val="16332928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C41A6B-A2F9-DEA7-60B7-9DFEF3283C84}"/>
              </a:ext>
            </a:extLst>
          </p:cNvPr>
          <p:cNvSpPr>
            <a:spLocks noGrp="1"/>
          </p:cNvSpPr>
          <p:nvPr>
            <p:ph idx="1"/>
          </p:nvPr>
        </p:nvSpPr>
        <p:spPr>
          <a:xfrm>
            <a:off x="838200" y="1189358"/>
            <a:ext cx="10515600" cy="4169451"/>
          </a:xfrm>
        </p:spPr>
        <p:txBody>
          <a:bodyPr>
            <a:normAutofit/>
          </a:bodyPr>
          <a:lstStyle/>
          <a:p>
            <a:r>
              <a:rPr lang="en-US" dirty="0">
                <a:solidFill>
                  <a:schemeClr val="bg1"/>
                </a:solidFill>
                <a:latin typeface="Amasis MT Pro" panose="02040504050005020304" pitchFamily="18" charset="0"/>
              </a:rPr>
              <a:t>No Aaronic priest could make this boast. Hence before this Priest the Aaronic "</a:t>
            </a:r>
            <a:r>
              <a:rPr lang="en-US" dirty="0" err="1">
                <a:solidFill>
                  <a:schemeClr val="bg1"/>
                </a:solidFill>
                <a:latin typeface="Amasis MT Pro" panose="02040504050005020304" pitchFamily="18" charset="0"/>
              </a:rPr>
              <a:t>decayeth</a:t>
            </a:r>
            <a:r>
              <a:rPr lang="en-US" dirty="0">
                <a:solidFill>
                  <a:schemeClr val="bg1"/>
                </a:solidFill>
                <a:latin typeface="Amasis MT Pro" panose="02040504050005020304" pitchFamily="18" charset="0"/>
              </a:rPr>
              <a:t> and </a:t>
            </a:r>
            <a:r>
              <a:rPr lang="en-US" dirty="0" err="1">
                <a:solidFill>
                  <a:schemeClr val="bg1"/>
                </a:solidFill>
                <a:latin typeface="Amasis MT Pro" panose="02040504050005020304" pitchFamily="18" charset="0"/>
              </a:rPr>
              <a:t>waxeth</a:t>
            </a:r>
            <a:r>
              <a:rPr lang="en-US" dirty="0">
                <a:solidFill>
                  <a:schemeClr val="bg1"/>
                </a:solidFill>
                <a:latin typeface="Amasis MT Pro" panose="02040504050005020304" pitchFamily="18" charset="0"/>
              </a:rPr>
              <a:t> old and vanished away" (Heb. 8:13). </a:t>
            </a:r>
          </a:p>
          <a:p>
            <a:endParaRPr lang="en-US" dirty="0">
              <a:solidFill>
                <a:schemeClr val="bg1"/>
              </a:solidFill>
              <a:latin typeface="Amasis MT Pro" panose="02040504050005020304" pitchFamily="18" charset="0"/>
            </a:endParaRPr>
          </a:p>
          <a:p>
            <a:r>
              <a:rPr lang="en-US" dirty="0">
                <a:solidFill>
                  <a:schemeClr val="bg1"/>
                </a:solidFill>
                <a:latin typeface="Amasis MT Pro" panose="02040504050005020304" pitchFamily="18" charset="0"/>
              </a:rPr>
              <a:t>Our High Priest is "A minister of the sanctuary, and of the true tabernacle, which the lord pitched and not man" (Heb. 8:2). </a:t>
            </a:r>
          </a:p>
          <a:p>
            <a:endParaRPr lang="en-US" dirty="0">
              <a:solidFill>
                <a:schemeClr val="bg1"/>
              </a:solidFill>
              <a:latin typeface="Amasis MT Pro" panose="02040504050005020304" pitchFamily="18" charset="0"/>
            </a:endParaRPr>
          </a:p>
          <a:p>
            <a:r>
              <a:rPr lang="en-US" dirty="0">
                <a:solidFill>
                  <a:schemeClr val="bg1"/>
                </a:solidFill>
                <a:latin typeface="Amasis MT Pro" panose="02040504050005020304" pitchFamily="18" charset="0"/>
              </a:rPr>
              <a:t>Which sanctuary is the ecclesia of living God to which we, by grace, have been called (Eph. 2:19-22).</a:t>
            </a:r>
          </a:p>
        </p:txBody>
      </p:sp>
      <p:sp>
        <p:nvSpPr>
          <p:cNvPr id="2" name="Slide Number Placeholder 1">
            <a:extLst>
              <a:ext uri="{FF2B5EF4-FFF2-40B4-BE49-F238E27FC236}">
                <a16:creationId xmlns:a16="http://schemas.microsoft.com/office/drawing/2014/main" id="{058A0889-166D-FD90-E56A-CD09AABC1A46}"/>
              </a:ext>
            </a:extLst>
          </p:cNvPr>
          <p:cNvSpPr>
            <a:spLocks noGrp="1"/>
          </p:cNvSpPr>
          <p:nvPr>
            <p:ph type="sldNum" sz="quarter" idx="12"/>
          </p:nvPr>
        </p:nvSpPr>
        <p:spPr/>
        <p:txBody>
          <a:bodyPr/>
          <a:lstStyle/>
          <a:p>
            <a:fld id="{FAA42558-2219-4E68-B547-1362B2189540}" type="slidenum">
              <a:rPr lang="en-US" smtClean="0"/>
              <a:t>53</a:t>
            </a:fld>
            <a:endParaRPr lang="en-US"/>
          </a:p>
        </p:txBody>
      </p:sp>
    </p:spTree>
    <p:extLst>
      <p:ext uri="{BB962C8B-B14F-4D97-AF65-F5344CB8AC3E}">
        <p14:creationId xmlns:p14="http://schemas.microsoft.com/office/powerpoint/2010/main" val="27794103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8ADD5-0829-EF94-1350-237369981DC5}"/>
              </a:ext>
            </a:extLst>
          </p:cNvPr>
          <p:cNvSpPr>
            <a:spLocks noGrp="1"/>
          </p:cNvSpPr>
          <p:nvPr>
            <p:ph type="title"/>
          </p:nvPr>
        </p:nvSpPr>
        <p:spPr>
          <a:xfrm>
            <a:off x="838200" y="365126"/>
            <a:ext cx="10515600" cy="315912"/>
          </a:xfrm>
        </p:spPr>
        <p:txBody>
          <a:bodyPr>
            <a:normAutofit fontScale="90000"/>
          </a:bodyPr>
          <a:lstStyle/>
          <a:p>
            <a:pPr algn="ctr"/>
            <a:r>
              <a:rPr lang="en-US" b="1" dirty="0">
                <a:solidFill>
                  <a:schemeClr val="bg1"/>
                </a:solidFill>
                <a:latin typeface="Bookman Old Style" panose="02050604050505020204" pitchFamily="18" charset="0"/>
              </a:rPr>
              <a:t>David as Priest</a:t>
            </a:r>
          </a:p>
        </p:txBody>
      </p:sp>
      <p:sp>
        <p:nvSpPr>
          <p:cNvPr id="3" name="Content Placeholder 2">
            <a:extLst>
              <a:ext uri="{FF2B5EF4-FFF2-40B4-BE49-F238E27FC236}">
                <a16:creationId xmlns:a16="http://schemas.microsoft.com/office/drawing/2014/main" id="{9413618A-5819-CF19-36D6-8092854E9C6D}"/>
              </a:ext>
            </a:extLst>
          </p:cNvPr>
          <p:cNvSpPr>
            <a:spLocks noGrp="1"/>
          </p:cNvSpPr>
          <p:nvPr>
            <p:ph idx="1"/>
          </p:nvPr>
        </p:nvSpPr>
        <p:spPr>
          <a:xfrm>
            <a:off x="668079" y="1022214"/>
            <a:ext cx="7635949" cy="5952744"/>
          </a:xfrm>
        </p:spPr>
        <p:txBody>
          <a:bodyPr>
            <a:normAutofit/>
          </a:bodyPr>
          <a:lstStyle/>
          <a:p>
            <a:r>
              <a:rPr lang="en-US" dirty="0">
                <a:solidFill>
                  <a:schemeClr val="bg1"/>
                </a:solidFill>
                <a:latin typeface="Amasis MT Pro" panose="02040504050005020304" pitchFamily="18" charset="0"/>
              </a:rPr>
              <a:t>Now David, too, had in type, enacted the part of a priest though he was not of Levi but of Judah, "of which tribe Moses </a:t>
            </a:r>
            <a:r>
              <a:rPr lang="en-US" dirty="0" err="1">
                <a:solidFill>
                  <a:schemeClr val="bg1"/>
                </a:solidFill>
                <a:latin typeface="Amasis MT Pro" panose="02040504050005020304" pitchFamily="18" charset="0"/>
              </a:rPr>
              <a:t>spake</a:t>
            </a:r>
            <a:r>
              <a:rPr lang="en-US" dirty="0">
                <a:solidFill>
                  <a:schemeClr val="bg1"/>
                </a:solidFill>
                <a:latin typeface="Amasis MT Pro" panose="02040504050005020304" pitchFamily="18" charset="0"/>
              </a:rPr>
              <a:t> nothing concerning priesthood" (</a:t>
            </a:r>
            <a:r>
              <a:rPr lang="en-US" b="1" dirty="0">
                <a:solidFill>
                  <a:srgbClr val="FF0000"/>
                </a:solidFill>
                <a:latin typeface="Amasis MT Pro" panose="02040504050005020304" pitchFamily="18" charset="0"/>
              </a:rPr>
              <a:t>Heb. 7:14</a:t>
            </a:r>
            <a:r>
              <a:rPr lang="en-US" dirty="0">
                <a:solidFill>
                  <a:schemeClr val="bg1"/>
                </a:solidFill>
                <a:latin typeface="Amasis MT Pro" panose="02040504050005020304" pitchFamily="18" charset="0"/>
              </a:rPr>
              <a:t>).</a:t>
            </a:r>
          </a:p>
          <a:p>
            <a:pPr marL="0" indent="0">
              <a:buNone/>
            </a:pPr>
            <a:r>
              <a:rPr lang="en-US" dirty="0">
                <a:solidFill>
                  <a:schemeClr val="bg1"/>
                </a:solidFill>
                <a:latin typeface="Amasis MT Pro" panose="02040504050005020304" pitchFamily="18" charset="0"/>
              </a:rPr>
              <a:t> </a:t>
            </a:r>
          </a:p>
          <a:p>
            <a:r>
              <a:rPr lang="en-US" dirty="0">
                <a:solidFill>
                  <a:schemeClr val="bg1"/>
                </a:solidFill>
                <a:latin typeface="Amasis MT Pro" panose="02040504050005020304" pitchFamily="18" charset="0"/>
              </a:rPr>
              <a:t>The record is in </a:t>
            </a:r>
            <a:r>
              <a:rPr lang="en-US" b="1" dirty="0">
                <a:solidFill>
                  <a:schemeClr val="bg1"/>
                </a:solidFill>
                <a:latin typeface="Amasis MT Pro" panose="02040504050005020304" pitchFamily="18" charset="0"/>
              </a:rPr>
              <a:t>2 Sam. 6 </a:t>
            </a:r>
            <a:r>
              <a:rPr lang="en-US" dirty="0">
                <a:solidFill>
                  <a:schemeClr val="bg1"/>
                </a:solidFill>
                <a:latin typeface="Amasis MT Pro" panose="02040504050005020304" pitchFamily="18" charset="0"/>
              </a:rPr>
              <a:t>when the ark was brought to Zion. v. </a:t>
            </a:r>
            <a:r>
              <a:rPr lang="en-US" b="1" dirty="0">
                <a:solidFill>
                  <a:schemeClr val="bg1"/>
                </a:solidFill>
                <a:latin typeface="Amasis MT Pro" panose="02040504050005020304" pitchFamily="18" charset="0"/>
              </a:rPr>
              <a:t>14</a:t>
            </a:r>
            <a:r>
              <a:rPr lang="en-US" dirty="0">
                <a:solidFill>
                  <a:schemeClr val="bg1"/>
                </a:solidFill>
                <a:latin typeface="Amasis MT Pro" panose="02040504050005020304" pitchFamily="18" charset="0"/>
              </a:rPr>
              <a:t> says, </a:t>
            </a:r>
            <a:r>
              <a:rPr lang="en-US" b="1" dirty="0">
                <a:solidFill>
                  <a:srgbClr val="00FFFF"/>
                </a:solidFill>
                <a:latin typeface="Amasis MT Pro" panose="02040504050005020304" pitchFamily="18" charset="0"/>
              </a:rPr>
              <a:t>"David was girded with a linen ephod", </a:t>
            </a:r>
            <a:r>
              <a:rPr lang="en-US" dirty="0">
                <a:solidFill>
                  <a:schemeClr val="bg1"/>
                </a:solidFill>
                <a:latin typeface="Amasis MT Pro" panose="02040504050005020304" pitchFamily="18" charset="0"/>
              </a:rPr>
              <a:t>that is wearing the white, linen robe of a priest. </a:t>
            </a:r>
          </a:p>
        </p:txBody>
      </p:sp>
      <p:pic>
        <p:nvPicPr>
          <p:cNvPr id="4" name="Picture 3">
            <a:extLst>
              <a:ext uri="{FF2B5EF4-FFF2-40B4-BE49-F238E27FC236}">
                <a16:creationId xmlns:a16="http://schemas.microsoft.com/office/drawing/2014/main" id="{5155B6D3-1CDC-8B91-7555-A001B3A49D62}"/>
              </a:ext>
            </a:extLst>
          </p:cNvPr>
          <p:cNvPicPr>
            <a:picLocks noChangeAspect="1"/>
          </p:cNvPicPr>
          <p:nvPr/>
        </p:nvPicPr>
        <p:blipFill rotWithShape="1">
          <a:blip r:embed="rId3"/>
          <a:srcRect b="11722"/>
          <a:stretch/>
        </p:blipFill>
        <p:spPr>
          <a:xfrm>
            <a:off x="7985051" y="763799"/>
            <a:ext cx="3850980" cy="4289155"/>
          </a:xfrm>
          <a:prstGeom prst="rect">
            <a:avLst/>
          </a:prstGeom>
          <a:effectLst>
            <a:softEdge rad="63500"/>
          </a:effectLst>
        </p:spPr>
      </p:pic>
      <p:sp>
        <p:nvSpPr>
          <p:cNvPr id="6" name="TextBox 5">
            <a:extLst>
              <a:ext uri="{FF2B5EF4-FFF2-40B4-BE49-F238E27FC236}">
                <a16:creationId xmlns:a16="http://schemas.microsoft.com/office/drawing/2014/main" id="{D4D7C08D-74BF-B81E-9169-1784E0DFAD51}"/>
              </a:ext>
            </a:extLst>
          </p:cNvPr>
          <p:cNvSpPr txBox="1"/>
          <p:nvPr/>
        </p:nvSpPr>
        <p:spPr>
          <a:xfrm>
            <a:off x="487325" y="5050956"/>
            <a:ext cx="11217349" cy="1569660"/>
          </a:xfrm>
          <a:prstGeom prst="rect">
            <a:avLst/>
          </a:prstGeom>
          <a:noFill/>
        </p:spPr>
        <p:txBody>
          <a:bodyPr wrap="square">
            <a:spAutoFit/>
          </a:bodyPr>
          <a:lstStyle/>
          <a:p>
            <a:pPr marL="342900" indent="-342900">
              <a:buFont typeface="Arial" panose="020B0604020202020204" pitchFamily="34" charset="0"/>
              <a:buChar char="•"/>
            </a:pPr>
            <a:r>
              <a:rPr lang="en-US" sz="2400" dirty="0">
                <a:solidFill>
                  <a:schemeClr val="bg1"/>
                </a:solidFill>
                <a:latin typeface="Amasis MT Pro" panose="02040504050005020304" pitchFamily="18" charset="0"/>
              </a:rPr>
              <a:t>In vv. 17-18 it is recorded that David had pitched a second tabernacle for the ark (it is this system of David that is to be restored by Christ, Acts 15:16, not the Mosaic tabernacle) and "blessed the people" after offering burnt offerings and peace offerings. </a:t>
            </a:r>
          </a:p>
        </p:txBody>
      </p:sp>
      <p:sp>
        <p:nvSpPr>
          <p:cNvPr id="5" name="Slide Number Placeholder 4">
            <a:extLst>
              <a:ext uri="{FF2B5EF4-FFF2-40B4-BE49-F238E27FC236}">
                <a16:creationId xmlns:a16="http://schemas.microsoft.com/office/drawing/2014/main" id="{E7FBE161-2FCA-263A-E526-9D85CE86FEE5}"/>
              </a:ext>
            </a:extLst>
          </p:cNvPr>
          <p:cNvSpPr>
            <a:spLocks noGrp="1"/>
          </p:cNvSpPr>
          <p:nvPr>
            <p:ph type="sldNum" sz="quarter" idx="12"/>
          </p:nvPr>
        </p:nvSpPr>
        <p:spPr/>
        <p:txBody>
          <a:bodyPr/>
          <a:lstStyle/>
          <a:p>
            <a:fld id="{FAA42558-2219-4E68-B547-1362B2189540}" type="slidenum">
              <a:rPr lang="en-US" smtClean="0"/>
              <a:t>54</a:t>
            </a:fld>
            <a:endParaRPr lang="en-US"/>
          </a:p>
        </p:txBody>
      </p:sp>
    </p:spTree>
    <p:extLst>
      <p:ext uri="{BB962C8B-B14F-4D97-AF65-F5344CB8AC3E}">
        <p14:creationId xmlns:p14="http://schemas.microsoft.com/office/powerpoint/2010/main" val="41544803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8ADD5-0829-EF94-1350-237369981DC5}"/>
              </a:ext>
            </a:extLst>
          </p:cNvPr>
          <p:cNvSpPr>
            <a:spLocks noGrp="1"/>
          </p:cNvSpPr>
          <p:nvPr>
            <p:ph type="title"/>
          </p:nvPr>
        </p:nvSpPr>
        <p:spPr>
          <a:xfrm>
            <a:off x="838200" y="365126"/>
            <a:ext cx="10515600" cy="315912"/>
          </a:xfrm>
        </p:spPr>
        <p:txBody>
          <a:bodyPr>
            <a:normAutofit fontScale="90000"/>
          </a:bodyPr>
          <a:lstStyle/>
          <a:p>
            <a:pPr algn="ctr"/>
            <a:r>
              <a:rPr lang="en-US" b="1" dirty="0">
                <a:solidFill>
                  <a:schemeClr val="bg1"/>
                </a:solidFill>
                <a:latin typeface="Bookman Old Style" panose="02050604050505020204" pitchFamily="18" charset="0"/>
              </a:rPr>
              <a:t>David as Priest</a:t>
            </a:r>
          </a:p>
        </p:txBody>
      </p:sp>
      <p:sp>
        <p:nvSpPr>
          <p:cNvPr id="3" name="Content Placeholder 2">
            <a:extLst>
              <a:ext uri="{FF2B5EF4-FFF2-40B4-BE49-F238E27FC236}">
                <a16:creationId xmlns:a16="http://schemas.microsoft.com/office/drawing/2014/main" id="{9413618A-5819-CF19-36D6-8092854E9C6D}"/>
              </a:ext>
            </a:extLst>
          </p:cNvPr>
          <p:cNvSpPr>
            <a:spLocks noGrp="1"/>
          </p:cNvSpPr>
          <p:nvPr>
            <p:ph idx="1"/>
          </p:nvPr>
        </p:nvSpPr>
        <p:spPr>
          <a:xfrm>
            <a:off x="838200" y="905256"/>
            <a:ext cx="10515600" cy="5952744"/>
          </a:xfrm>
        </p:spPr>
        <p:txBody>
          <a:bodyPr>
            <a:normAutofit/>
          </a:bodyPr>
          <a:lstStyle/>
          <a:p>
            <a:r>
              <a:rPr lang="en-US" dirty="0">
                <a:solidFill>
                  <a:schemeClr val="bg1"/>
                </a:solidFill>
                <a:latin typeface="Amasis MT Pro" panose="02040504050005020304" pitchFamily="18" charset="0"/>
              </a:rPr>
              <a:t>In </a:t>
            </a:r>
            <a:r>
              <a:rPr lang="en-US" b="1" dirty="0">
                <a:solidFill>
                  <a:schemeClr val="bg1"/>
                </a:solidFill>
                <a:latin typeface="Amasis MT Pro" panose="02040504050005020304" pitchFamily="18" charset="0"/>
              </a:rPr>
              <a:t>vv. 17-18 </a:t>
            </a:r>
            <a:r>
              <a:rPr lang="en-US" dirty="0">
                <a:solidFill>
                  <a:schemeClr val="bg1"/>
                </a:solidFill>
                <a:latin typeface="Amasis MT Pro" panose="02040504050005020304" pitchFamily="18" charset="0"/>
              </a:rPr>
              <a:t>it is recorded that David had pitched a second tabernacle for the ark (it is this system of David that is to be restored by Christ, </a:t>
            </a:r>
            <a:r>
              <a:rPr lang="en-US" b="1" dirty="0">
                <a:solidFill>
                  <a:schemeClr val="bg1"/>
                </a:solidFill>
                <a:latin typeface="Amasis MT Pro" panose="02040504050005020304" pitchFamily="18" charset="0"/>
              </a:rPr>
              <a:t>Acts 15:16</a:t>
            </a:r>
            <a:r>
              <a:rPr lang="en-US" dirty="0">
                <a:solidFill>
                  <a:schemeClr val="bg1"/>
                </a:solidFill>
                <a:latin typeface="Amasis MT Pro" panose="02040504050005020304" pitchFamily="18" charset="0"/>
              </a:rPr>
              <a:t>, not the Mosaic tabernacle) and "blessed the people" after offering burnt offerings and peace offerings. </a:t>
            </a:r>
          </a:p>
          <a:p>
            <a:endParaRPr lang="en-US" dirty="0">
              <a:solidFill>
                <a:schemeClr val="bg1"/>
              </a:solidFill>
              <a:latin typeface="Amasis MT Pro" panose="02040504050005020304" pitchFamily="18" charset="0"/>
            </a:endParaRPr>
          </a:p>
          <a:p>
            <a:r>
              <a:rPr lang="en-US" dirty="0">
                <a:solidFill>
                  <a:schemeClr val="bg1"/>
                </a:solidFill>
                <a:latin typeface="Amasis MT Pro" panose="02040504050005020304" pitchFamily="18" charset="0"/>
              </a:rPr>
              <a:t>This was the work of the priest; the blessing probably being the words of </a:t>
            </a:r>
            <a:r>
              <a:rPr lang="en-US" b="1" dirty="0">
                <a:solidFill>
                  <a:schemeClr val="bg1"/>
                </a:solidFill>
                <a:latin typeface="Amasis MT Pro" panose="02040504050005020304" pitchFamily="18" charset="0"/>
              </a:rPr>
              <a:t>Num. 6:22-27</a:t>
            </a:r>
            <a:r>
              <a:rPr lang="en-US" dirty="0">
                <a:solidFill>
                  <a:schemeClr val="bg1"/>
                </a:solidFill>
                <a:latin typeface="Amasis MT Pro" panose="02040504050005020304" pitchFamily="18" charset="0"/>
              </a:rPr>
              <a:t>. </a:t>
            </a:r>
          </a:p>
        </p:txBody>
      </p:sp>
      <p:sp>
        <p:nvSpPr>
          <p:cNvPr id="5" name="TextBox 4">
            <a:extLst>
              <a:ext uri="{FF2B5EF4-FFF2-40B4-BE49-F238E27FC236}">
                <a16:creationId xmlns:a16="http://schemas.microsoft.com/office/drawing/2014/main" id="{186DDE59-949C-2B41-7010-5DEEC9F8D1E8}"/>
              </a:ext>
            </a:extLst>
          </p:cNvPr>
          <p:cNvSpPr txBox="1"/>
          <p:nvPr/>
        </p:nvSpPr>
        <p:spPr>
          <a:xfrm>
            <a:off x="838200" y="4360093"/>
            <a:ext cx="10792521" cy="2246769"/>
          </a:xfrm>
          <a:prstGeom prst="rect">
            <a:avLst/>
          </a:prstGeom>
          <a:noFill/>
        </p:spPr>
        <p:txBody>
          <a:bodyPr wrap="square">
            <a:spAutoFit/>
          </a:bodyPr>
          <a:lstStyle/>
          <a:p>
            <a:r>
              <a:rPr lang="en-US" sz="2000" dirty="0">
                <a:solidFill>
                  <a:srgbClr val="00FFFF"/>
                </a:solidFill>
              </a:rPr>
              <a:t>Num 6:22  And the LORD </a:t>
            </a:r>
            <a:r>
              <a:rPr lang="en-US" sz="2000" dirty="0" err="1">
                <a:solidFill>
                  <a:srgbClr val="00FFFF"/>
                </a:solidFill>
              </a:rPr>
              <a:t>spake</a:t>
            </a:r>
            <a:r>
              <a:rPr lang="en-US" sz="2000" dirty="0">
                <a:solidFill>
                  <a:srgbClr val="00FFFF"/>
                </a:solidFill>
              </a:rPr>
              <a:t> unto Moses, saying, </a:t>
            </a:r>
          </a:p>
          <a:p>
            <a:r>
              <a:rPr lang="en-US" sz="2000" dirty="0">
                <a:solidFill>
                  <a:srgbClr val="00FFFF"/>
                </a:solidFill>
              </a:rPr>
              <a:t>23  Speak unto Aaron and unto his sons, saying, On this wise ye shall bless the children of Israel, saying unto them, </a:t>
            </a:r>
          </a:p>
          <a:p>
            <a:r>
              <a:rPr lang="en-US" sz="2000" dirty="0">
                <a:solidFill>
                  <a:srgbClr val="00FFFF"/>
                </a:solidFill>
              </a:rPr>
              <a:t>24  The LORD bless thee, and keep thee: </a:t>
            </a:r>
          </a:p>
          <a:p>
            <a:r>
              <a:rPr lang="en-US" sz="2000" dirty="0">
                <a:solidFill>
                  <a:srgbClr val="00FFFF"/>
                </a:solidFill>
              </a:rPr>
              <a:t>25  The LORD make his face shine upon thee, and be gracious unto thee: </a:t>
            </a:r>
          </a:p>
          <a:p>
            <a:r>
              <a:rPr lang="en-US" sz="2000" dirty="0">
                <a:solidFill>
                  <a:srgbClr val="00FFFF"/>
                </a:solidFill>
              </a:rPr>
              <a:t>26  The LORD lift up his countenance upon thee, and give thee peace. </a:t>
            </a:r>
          </a:p>
          <a:p>
            <a:r>
              <a:rPr lang="en-US" sz="2000" dirty="0">
                <a:solidFill>
                  <a:srgbClr val="00FFFF"/>
                </a:solidFill>
              </a:rPr>
              <a:t>27  And they shall put my name upon the children of Israel; and I will bless them. </a:t>
            </a:r>
          </a:p>
        </p:txBody>
      </p:sp>
      <p:sp>
        <p:nvSpPr>
          <p:cNvPr id="4" name="Slide Number Placeholder 3">
            <a:extLst>
              <a:ext uri="{FF2B5EF4-FFF2-40B4-BE49-F238E27FC236}">
                <a16:creationId xmlns:a16="http://schemas.microsoft.com/office/drawing/2014/main" id="{1896F9CB-E609-178A-7953-C2121C720999}"/>
              </a:ext>
            </a:extLst>
          </p:cNvPr>
          <p:cNvSpPr>
            <a:spLocks noGrp="1"/>
          </p:cNvSpPr>
          <p:nvPr>
            <p:ph type="sldNum" sz="quarter" idx="12"/>
          </p:nvPr>
        </p:nvSpPr>
        <p:spPr/>
        <p:txBody>
          <a:bodyPr/>
          <a:lstStyle/>
          <a:p>
            <a:fld id="{FAA42558-2219-4E68-B547-1362B2189540}" type="slidenum">
              <a:rPr lang="en-US" smtClean="0"/>
              <a:t>55</a:t>
            </a:fld>
            <a:endParaRPr lang="en-US"/>
          </a:p>
        </p:txBody>
      </p:sp>
    </p:spTree>
    <p:extLst>
      <p:ext uri="{BB962C8B-B14F-4D97-AF65-F5344CB8AC3E}">
        <p14:creationId xmlns:p14="http://schemas.microsoft.com/office/powerpoint/2010/main" val="3080234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13618A-5819-CF19-36D6-8092854E9C6D}"/>
              </a:ext>
            </a:extLst>
          </p:cNvPr>
          <p:cNvSpPr>
            <a:spLocks noGrp="1"/>
          </p:cNvSpPr>
          <p:nvPr>
            <p:ph idx="1"/>
          </p:nvPr>
        </p:nvSpPr>
        <p:spPr>
          <a:xfrm>
            <a:off x="838200" y="905256"/>
            <a:ext cx="10515600" cy="5952744"/>
          </a:xfrm>
        </p:spPr>
        <p:txBody>
          <a:bodyPr>
            <a:normAutofit/>
          </a:bodyPr>
          <a:lstStyle/>
          <a:p>
            <a:r>
              <a:rPr lang="en-US" dirty="0">
                <a:solidFill>
                  <a:schemeClr val="bg1"/>
                </a:solidFill>
                <a:latin typeface="Amasis MT Pro" panose="02040504050005020304" pitchFamily="18" charset="0"/>
              </a:rPr>
              <a:t>David, as Melchizedek before him (</a:t>
            </a:r>
            <a:r>
              <a:rPr lang="en-US" b="1" dirty="0">
                <a:solidFill>
                  <a:schemeClr val="bg1"/>
                </a:solidFill>
                <a:latin typeface="Amasis MT Pro" panose="02040504050005020304" pitchFamily="18" charset="0"/>
              </a:rPr>
              <a:t>Gen. 14:18</a:t>
            </a:r>
            <a:r>
              <a:rPr lang="en-US" dirty="0">
                <a:solidFill>
                  <a:schemeClr val="bg1"/>
                </a:solidFill>
                <a:latin typeface="Amasis MT Pro" panose="02040504050005020304" pitchFamily="18" charset="0"/>
              </a:rPr>
              <a:t>), brought forth bread and wine for the people (</a:t>
            </a:r>
            <a:r>
              <a:rPr lang="en-US" b="1" dirty="0">
                <a:solidFill>
                  <a:schemeClr val="bg1"/>
                </a:solidFill>
                <a:latin typeface="Amasis MT Pro" panose="02040504050005020304" pitchFamily="18" charset="0"/>
              </a:rPr>
              <a:t>v. 19</a:t>
            </a:r>
            <a:r>
              <a:rPr lang="en-US" dirty="0">
                <a:solidFill>
                  <a:schemeClr val="bg1"/>
                </a:solidFill>
                <a:latin typeface="Amasis MT Pro" panose="02040504050005020304" pitchFamily="18" charset="0"/>
              </a:rPr>
              <a:t>). </a:t>
            </a:r>
          </a:p>
          <a:p>
            <a:r>
              <a:rPr lang="en-US" dirty="0">
                <a:solidFill>
                  <a:schemeClr val="bg1"/>
                </a:solidFill>
                <a:latin typeface="Amasis MT Pro" panose="02040504050005020304" pitchFamily="18" charset="0"/>
              </a:rPr>
              <a:t>Further, when David receives through Nathan the promise of a greater son, we read "Then went King David in, and sat before Yahweh, and he said, "Who am I, O, Lord Yahweh? and what is my house, that thou hast brought me hitherto?" (</a:t>
            </a:r>
            <a:r>
              <a:rPr lang="en-US" b="1" dirty="0">
                <a:solidFill>
                  <a:schemeClr val="bg1"/>
                </a:solidFill>
                <a:latin typeface="Amasis MT Pro" panose="02040504050005020304" pitchFamily="18" charset="0"/>
              </a:rPr>
              <a:t>2 Sam. 7:18</a:t>
            </a:r>
            <a:r>
              <a:rPr lang="en-US" dirty="0">
                <a:solidFill>
                  <a:schemeClr val="bg1"/>
                </a:solidFill>
                <a:latin typeface="Amasis MT Pro" panose="02040504050005020304" pitchFamily="18" charset="0"/>
              </a:rPr>
              <a:t>). </a:t>
            </a:r>
          </a:p>
          <a:p>
            <a:r>
              <a:rPr lang="en-US" dirty="0">
                <a:solidFill>
                  <a:schemeClr val="bg1"/>
                </a:solidFill>
                <a:latin typeface="Amasis MT Pro" panose="02040504050005020304" pitchFamily="18" charset="0"/>
              </a:rPr>
              <a:t>What was David doing in the tabernacle which was not lawful for him to enter under the Mosaic law? And sitting! Priests never sat before Yahweh, they were only permitted to stand.</a:t>
            </a:r>
          </a:p>
          <a:p>
            <a:r>
              <a:rPr lang="en-US" b="1" dirty="0">
                <a:solidFill>
                  <a:srgbClr val="00FFFF"/>
                </a:solidFill>
                <a:latin typeface="Amasis MT Pro" panose="02040504050005020304" pitchFamily="18" charset="0"/>
              </a:rPr>
              <a:t>Obviously David is not only enacting the part of a priest, but that of a priest of a higher order than that of Aaron for his is a priest-king.</a:t>
            </a:r>
          </a:p>
        </p:txBody>
      </p:sp>
      <p:sp>
        <p:nvSpPr>
          <p:cNvPr id="2" name="Slide Number Placeholder 1">
            <a:extLst>
              <a:ext uri="{FF2B5EF4-FFF2-40B4-BE49-F238E27FC236}">
                <a16:creationId xmlns:a16="http://schemas.microsoft.com/office/drawing/2014/main" id="{A1C3B465-6344-3C19-2CA7-80A57A103372}"/>
              </a:ext>
            </a:extLst>
          </p:cNvPr>
          <p:cNvSpPr>
            <a:spLocks noGrp="1"/>
          </p:cNvSpPr>
          <p:nvPr>
            <p:ph type="sldNum" sz="quarter" idx="12"/>
          </p:nvPr>
        </p:nvSpPr>
        <p:spPr/>
        <p:txBody>
          <a:bodyPr/>
          <a:lstStyle/>
          <a:p>
            <a:fld id="{FAA42558-2219-4E68-B547-1362B2189540}" type="slidenum">
              <a:rPr lang="en-US" smtClean="0"/>
              <a:t>56</a:t>
            </a:fld>
            <a:endParaRPr lang="en-US"/>
          </a:p>
        </p:txBody>
      </p:sp>
    </p:spTree>
    <p:extLst>
      <p:ext uri="{BB962C8B-B14F-4D97-AF65-F5344CB8AC3E}">
        <p14:creationId xmlns:p14="http://schemas.microsoft.com/office/powerpoint/2010/main" val="21260851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13618A-5819-CF19-36D6-8092854E9C6D}"/>
              </a:ext>
            </a:extLst>
          </p:cNvPr>
          <p:cNvSpPr>
            <a:spLocks noGrp="1"/>
          </p:cNvSpPr>
          <p:nvPr>
            <p:ph idx="1"/>
          </p:nvPr>
        </p:nvSpPr>
        <p:spPr>
          <a:xfrm>
            <a:off x="838200" y="1093239"/>
            <a:ext cx="10515600" cy="4946053"/>
          </a:xfrm>
        </p:spPr>
        <p:txBody>
          <a:bodyPr>
            <a:normAutofit/>
          </a:bodyPr>
          <a:lstStyle/>
          <a:p>
            <a:r>
              <a:rPr lang="en-US" dirty="0">
                <a:solidFill>
                  <a:schemeClr val="bg1"/>
                </a:solidFill>
                <a:latin typeface="Amasis MT Pro" panose="02040504050005020304" pitchFamily="18" charset="0"/>
              </a:rPr>
              <a:t>Our high priest is the anti-type, one who ascended to heaven and sat down at the right hand of God (</a:t>
            </a:r>
            <a:r>
              <a:rPr lang="en-US" b="1" dirty="0">
                <a:solidFill>
                  <a:schemeClr val="bg1"/>
                </a:solidFill>
                <a:latin typeface="Amasis MT Pro" panose="02040504050005020304" pitchFamily="18" charset="0"/>
              </a:rPr>
              <a:t>Acts 2:33-34</a:t>
            </a:r>
            <a:r>
              <a:rPr lang="en-US" dirty="0">
                <a:solidFill>
                  <a:schemeClr val="bg1"/>
                </a:solidFill>
                <a:latin typeface="Amasis MT Pro" panose="02040504050005020304" pitchFamily="18" charset="0"/>
              </a:rPr>
              <a:t>). </a:t>
            </a:r>
          </a:p>
          <a:p>
            <a:r>
              <a:rPr lang="en-US" dirty="0">
                <a:solidFill>
                  <a:schemeClr val="bg1"/>
                </a:solidFill>
                <a:latin typeface="Amasis MT Pro" panose="02040504050005020304" pitchFamily="18" charset="0"/>
              </a:rPr>
              <a:t>David writes of his experience as prophetic of his greater son in </a:t>
            </a:r>
            <a:r>
              <a:rPr lang="en-US" b="1" dirty="0">
                <a:solidFill>
                  <a:schemeClr val="bg1"/>
                </a:solidFill>
                <a:latin typeface="Amasis MT Pro" panose="02040504050005020304" pitchFamily="18" charset="0"/>
              </a:rPr>
              <a:t>Psa. 110 </a:t>
            </a:r>
            <a:r>
              <a:rPr lang="en-US" dirty="0">
                <a:solidFill>
                  <a:schemeClr val="bg1"/>
                </a:solidFill>
                <a:latin typeface="Amasis MT Pro" panose="02040504050005020304" pitchFamily="18" charset="0"/>
              </a:rPr>
              <a:t>which is quoted by Paul, </a:t>
            </a:r>
          </a:p>
          <a:p>
            <a:r>
              <a:rPr lang="en-US" dirty="0">
                <a:solidFill>
                  <a:schemeClr val="bg1"/>
                </a:solidFill>
                <a:latin typeface="Amasis MT Pro" panose="02040504050005020304" pitchFamily="18" charset="0"/>
              </a:rPr>
              <a:t>"And every priest </a:t>
            </a:r>
            <a:r>
              <a:rPr lang="en-US" dirty="0" err="1">
                <a:solidFill>
                  <a:schemeClr val="bg1"/>
                </a:solidFill>
                <a:latin typeface="Amasis MT Pro" panose="02040504050005020304" pitchFamily="18" charset="0"/>
              </a:rPr>
              <a:t>standeth</a:t>
            </a:r>
            <a:r>
              <a:rPr lang="en-US" dirty="0">
                <a:solidFill>
                  <a:schemeClr val="bg1"/>
                </a:solidFill>
                <a:latin typeface="Amasis MT Pro" panose="02040504050005020304" pitchFamily="18" charset="0"/>
              </a:rPr>
              <a:t> daily ministering and offering oftentimes the same sacrifices, which can never take away sins: But this man, after he had offered one sacrifice for sins for ever, sat down on the right hand of God; . . . For by one offering he hath perfected for ever them that are sanctified (</a:t>
            </a:r>
            <a:r>
              <a:rPr lang="en-US" b="1" dirty="0">
                <a:solidFill>
                  <a:schemeClr val="bg1"/>
                </a:solidFill>
                <a:latin typeface="Amasis MT Pro" panose="02040504050005020304" pitchFamily="18" charset="0"/>
              </a:rPr>
              <a:t>Heb. 10:11-14</a:t>
            </a:r>
            <a:r>
              <a:rPr lang="en-US" dirty="0">
                <a:solidFill>
                  <a:schemeClr val="bg1"/>
                </a:solidFill>
                <a:latin typeface="Amasis MT Pro" panose="02040504050005020304" pitchFamily="18" charset="0"/>
              </a:rPr>
              <a:t>). </a:t>
            </a:r>
          </a:p>
          <a:p>
            <a:r>
              <a:rPr lang="en-US" dirty="0">
                <a:solidFill>
                  <a:schemeClr val="bg1"/>
                </a:solidFill>
                <a:latin typeface="Amasis MT Pro" panose="02040504050005020304" pitchFamily="18" charset="0"/>
              </a:rPr>
              <a:t>There was a change of priesthood foreshadowed in David's action which indicated the future setting aside of the law. </a:t>
            </a:r>
          </a:p>
        </p:txBody>
      </p:sp>
      <p:sp>
        <p:nvSpPr>
          <p:cNvPr id="2" name="Slide Number Placeholder 1">
            <a:extLst>
              <a:ext uri="{FF2B5EF4-FFF2-40B4-BE49-F238E27FC236}">
                <a16:creationId xmlns:a16="http://schemas.microsoft.com/office/drawing/2014/main" id="{D24F47A4-41C7-C216-D565-0A74321C6430}"/>
              </a:ext>
            </a:extLst>
          </p:cNvPr>
          <p:cNvSpPr>
            <a:spLocks noGrp="1"/>
          </p:cNvSpPr>
          <p:nvPr>
            <p:ph type="sldNum" sz="quarter" idx="12"/>
          </p:nvPr>
        </p:nvSpPr>
        <p:spPr/>
        <p:txBody>
          <a:bodyPr/>
          <a:lstStyle/>
          <a:p>
            <a:fld id="{FAA42558-2219-4E68-B547-1362B2189540}" type="slidenum">
              <a:rPr lang="en-US" smtClean="0"/>
              <a:t>57</a:t>
            </a:fld>
            <a:endParaRPr lang="en-US"/>
          </a:p>
        </p:txBody>
      </p:sp>
    </p:spTree>
    <p:extLst>
      <p:ext uri="{BB962C8B-B14F-4D97-AF65-F5344CB8AC3E}">
        <p14:creationId xmlns:p14="http://schemas.microsoft.com/office/powerpoint/2010/main" val="7448648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13618A-5819-CF19-36D6-8092854E9C6D}"/>
              </a:ext>
            </a:extLst>
          </p:cNvPr>
          <p:cNvSpPr>
            <a:spLocks noGrp="1"/>
          </p:cNvSpPr>
          <p:nvPr>
            <p:ph idx="1"/>
          </p:nvPr>
        </p:nvSpPr>
        <p:spPr>
          <a:xfrm>
            <a:off x="838200" y="1210197"/>
            <a:ext cx="10515600" cy="4616444"/>
          </a:xfrm>
        </p:spPr>
        <p:txBody>
          <a:bodyPr>
            <a:normAutofit/>
          </a:bodyPr>
          <a:lstStyle/>
          <a:p>
            <a:r>
              <a:rPr lang="en-US" dirty="0">
                <a:solidFill>
                  <a:schemeClr val="bg1"/>
                </a:solidFill>
                <a:latin typeface="Amasis MT Pro" panose="02040504050005020304" pitchFamily="18" charset="0"/>
              </a:rPr>
              <a:t>The law itself foreshadowed this change in the law of the red heifer (</a:t>
            </a:r>
            <a:r>
              <a:rPr lang="en-US" b="1" dirty="0">
                <a:solidFill>
                  <a:schemeClr val="bg1"/>
                </a:solidFill>
                <a:latin typeface="Amasis MT Pro" panose="02040504050005020304" pitchFamily="18" charset="0"/>
              </a:rPr>
              <a:t>Num. 19</a:t>
            </a:r>
            <a:r>
              <a:rPr lang="en-US" dirty="0">
                <a:solidFill>
                  <a:schemeClr val="bg1"/>
                </a:solidFill>
                <a:latin typeface="Amasis MT Pro" panose="02040504050005020304" pitchFamily="18" charset="0"/>
              </a:rPr>
              <a:t>), for this ceremony required Eliezer, Aaron's eldest son, to officiate and not Aaron himself (</a:t>
            </a:r>
            <a:r>
              <a:rPr lang="en-US" b="1" dirty="0">
                <a:solidFill>
                  <a:schemeClr val="bg1"/>
                </a:solidFill>
                <a:latin typeface="Amasis MT Pro" panose="02040504050005020304" pitchFamily="18" charset="0"/>
              </a:rPr>
              <a:t>vv. 3-4</a:t>
            </a:r>
            <a:r>
              <a:rPr lang="en-US" dirty="0">
                <a:solidFill>
                  <a:schemeClr val="bg1"/>
                </a:solidFill>
                <a:latin typeface="Amasis MT Pro" panose="02040504050005020304" pitchFamily="18" charset="0"/>
              </a:rPr>
              <a:t>).</a:t>
            </a:r>
          </a:p>
          <a:p>
            <a:endParaRPr lang="en-US" dirty="0">
              <a:solidFill>
                <a:schemeClr val="bg1"/>
              </a:solidFill>
              <a:latin typeface="Amasis MT Pro" panose="02040504050005020304" pitchFamily="18" charset="0"/>
            </a:endParaRPr>
          </a:p>
          <a:p>
            <a:r>
              <a:rPr lang="en-US" dirty="0">
                <a:solidFill>
                  <a:schemeClr val="bg1"/>
                </a:solidFill>
                <a:latin typeface="Amasis MT Pro" panose="02040504050005020304" pitchFamily="18" charset="0"/>
              </a:rPr>
              <a:t>Numbers 20 records the change of priesthood from Aaron to Eliezer and the subsequent death of Aaron (</a:t>
            </a:r>
            <a:r>
              <a:rPr lang="en-US" b="1" dirty="0">
                <a:solidFill>
                  <a:schemeClr val="bg1"/>
                </a:solidFill>
                <a:latin typeface="Amasis MT Pro" panose="02040504050005020304" pitchFamily="18" charset="0"/>
              </a:rPr>
              <a:t>vv. 23-29</a:t>
            </a:r>
            <a:r>
              <a:rPr lang="en-US" dirty="0">
                <a:solidFill>
                  <a:schemeClr val="bg1"/>
                </a:solidFill>
                <a:latin typeface="Amasis MT Pro" panose="02040504050005020304" pitchFamily="18" charset="0"/>
              </a:rPr>
              <a:t>). </a:t>
            </a:r>
          </a:p>
          <a:p>
            <a:endParaRPr lang="en-US" dirty="0">
              <a:solidFill>
                <a:schemeClr val="bg1"/>
              </a:solidFill>
              <a:latin typeface="Amasis MT Pro" panose="02040504050005020304" pitchFamily="18" charset="0"/>
            </a:endParaRPr>
          </a:p>
          <a:p>
            <a:r>
              <a:rPr lang="en-US" dirty="0">
                <a:solidFill>
                  <a:schemeClr val="bg1"/>
                </a:solidFill>
                <a:latin typeface="Amasis MT Pro" panose="02040504050005020304" pitchFamily="18" charset="0"/>
              </a:rPr>
              <a:t>Now the name Eliezer, meaning God (El) is my helper, becomes Lazarus in the New Testament.</a:t>
            </a:r>
          </a:p>
        </p:txBody>
      </p:sp>
      <p:sp>
        <p:nvSpPr>
          <p:cNvPr id="2" name="Slide Number Placeholder 1">
            <a:extLst>
              <a:ext uri="{FF2B5EF4-FFF2-40B4-BE49-F238E27FC236}">
                <a16:creationId xmlns:a16="http://schemas.microsoft.com/office/drawing/2014/main" id="{114A27FF-AF18-9026-0472-6A317308F22A}"/>
              </a:ext>
            </a:extLst>
          </p:cNvPr>
          <p:cNvSpPr>
            <a:spLocks noGrp="1"/>
          </p:cNvSpPr>
          <p:nvPr>
            <p:ph type="sldNum" sz="quarter" idx="12"/>
          </p:nvPr>
        </p:nvSpPr>
        <p:spPr/>
        <p:txBody>
          <a:bodyPr/>
          <a:lstStyle/>
          <a:p>
            <a:fld id="{FAA42558-2219-4E68-B547-1362B2189540}" type="slidenum">
              <a:rPr lang="en-US" smtClean="0"/>
              <a:t>58</a:t>
            </a:fld>
            <a:endParaRPr lang="en-US"/>
          </a:p>
        </p:txBody>
      </p:sp>
    </p:spTree>
    <p:extLst>
      <p:ext uri="{BB962C8B-B14F-4D97-AF65-F5344CB8AC3E}">
        <p14:creationId xmlns:p14="http://schemas.microsoft.com/office/powerpoint/2010/main" val="10859695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CDD2F4-689D-F2A4-CEEC-5F482CAB7BAB}"/>
              </a:ext>
            </a:extLst>
          </p:cNvPr>
          <p:cNvSpPr>
            <a:spLocks noGrp="1"/>
          </p:cNvSpPr>
          <p:nvPr>
            <p:ph idx="1"/>
          </p:nvPr>
        </p:nvSpPr>
        <p:spPr>
          <a:xfrm>
            <a:off x="1048512" y="246888"/>
            <a:ext cx="10515600" cy="6492875"/>
          </a:xfrm>
        </p:spPr>
        <p:txBody>
          <a:bodyPr>
            <a:normAutofit/>
          </a:bodyPr>
          <a:lstStyle/>
          <a:p>
            <a:r>
              <a:rPr lang="en-US" sz="1200" dirty="0">
                <a:solidFill>
                  <a:schemeClr val="bg1"/>
                </a:solidFill>
              </a:rPr>
              <a:t>The record of the raising of Lazarus in John 11 gives a parable of the resurrection of Christ and his elevation to the priesthood over Caiaphas. Compare the parallels:—</a:t>
            </a:r>
          </a:p>
          <a:p>
            <a:r>
              <a:rPr lang="en-US" sz="1200" dirty="0">
                <a:solidFill>
                  <a:schemeClr val="bg1"/>
                </a:solidFill>
              </a:rPr>
              <a:t>v.3 Lazarus is loved but is sick</a:t>
            </a:r>
          </a:p>
          <a:p>
            <a:r>
              <a:rPr lang="en-US" sz="1200" dirty="0">
                <a:solidFill>
                  <a:schemeClr val="bg1"/>
                </a:solidFill>
              </a:rPr>
              <a:t>v.4 for the glory of God</a:t>
            </a:r>
          </a:p>
          <a:p>
            <a:r>
              <a:rPr lang="en-US" sz="1200" dirty="0">
                <a:solidFill>
                  <a:schemeClr val="bg1"/>
                </a:solidFill>
              </a:rPr>
              <a:t>v. 16 Disciples to die with him</a:t>
            </a:r>
          </a:p>
          <a:p>
            <a:r>
              <a:rPr lang="en-US" sz="1200" dirty="0">
                <a:solidFill>
                  <a:schemeClr val="bg1"/>
                </a:solidFill>
              </a:rPr>
              <a:t>v. 25 "I am the resurrection and the life"</a:t>
            </a:r>
          </a:p>
          <a:p>
            <a:r>
              <a:rPr lang="en-US" sz="1200" dirty="0">
                <a:solidFill>
                  <a:schemeClr val="bg1"/>
                </a:solidFill>
              </a:rPr>
              <a:t>v. 27 Martha's conviction that Jesus is the Christ the son of God (Psa. 2:2-7).</a:t>
            </a:r>
          </a:p>
          <a:p>
            <a:r>
              <a:rPr lang="en-US" sz="1200" dirty="0">
                <a:solidFill>
                  <a:schemeClr val="bg1"/>
                </a:solidFill>
              </a:rPr>
              <a:t>V. 30 outside the town</a:t>
            </a:r>
          </a:p>
          <a:p>
            <a:r>
              <a:rPr lang="en-US" sz="1200" dirty="0">
                <a:solidFill>
                  <a:schemeClr val="bg1"/>
                </a:solidFill>
              </a:rPr>
              <a:t>w.	34-36 Jesus wept</a:t>
            </a:r>
          </a:p>
          <a:p>
            <a:r>
              <a:rPr lang="en-US" sz="1200" dirty="0">
                <a:solidFill>
                  <a:schemeClr val="bg1"/>
                </a:solidFill>
              </a:rPr>
              <a:t>v. 37 He healed the sick</a:t>
            </a:r>
          </a:p>
          <a:p>
            <a:r>
              <a:rPr lang="en-US" sz="1200" dirty="0">
                <a:solidFill>
                  <a:schemeClr val="bg1"/>
                </a:solidFill>
              </a:rPr>
              <a:t>v. 38 The grave was a cave</a:t>
            </a:r>
          </a:p>
          <a:p>
            <a:r>
              <a:rPr lang="en-US" sz="1200" dirty="0">
                <a:solidFill>
                  <a:schemeClr val="bg1"/>
                </a:solidFill>
              </a:rPr>
              <a:t>v. 40 Glory of God shown in Lazarus' resurrection</a:t>
            </a:r>
          </a:p>
          <a:p>
            <a:r>
              <a:rPr lang="en-US" sz="1200" dirty="0">
                <a:solidFill>
                  <a:schemeClr val="bg1"/>
                </a:solidFill>
              </a:rPr>
              <a:t>Jesus the beloved Son (Matt. 17:5), partaker of weakness of sinful flesh (Rom. 8:3).</a:t>
            </a:r>
          </a:p>
          <a:p>
            <a:r>
              <a:rPr lang="en-US" sz="1200" dirty="0">
                <a:solidFill>
                  <a:schemeClr val="bg1"/>
                </a:solidFill>
              </a:rPr>
              <a:t>Christ manifested Yahweh's glory (John 17:4). Saints to die with Christ (Rom. 6:3-8)</a:t>
            </a:r>
          </a:p>
          <a:p>
            <a:r>
              <a:rPr lang="en-US" sz="1200" dirty="0">
                <a:solidFill>
                  <a:schemeClr val="bg1"/>
                </a:solidFill>
              </a:rPr>
              <a:t>i.e. Lazarus, God is my helper</a:t>
            </a:r>
          </a:p>
          <a:p>
            <a:r>
              <a:rPr lang="en-US" sz="1200" dirty="0">
                <a:solidFill>
                  <a:schemeClr val="bg1"/>
                </a:solidFill>
              </a:rPr>
              <a:t>"without the camp" (Heb. 13:13)</a:t>
            </a:r>
          </a:p>
          <a:p>
            <a:r>
              <a:rPr lang="en-US" sz="1200" dirty="0">
                <a:solidFill>
                  <a:schemeClr val="bg1"/>
                </a:solidFill>
              </a:rPr>
              <a:t>Eliezer — El is my helper. On cross Christ cried, "My El, My El why hast thou forsaken me" (Psa. 22:1; Matt. 27:66).</a:t>
            </a:r>
          </a:p>
          <a:p>
            <a:r>
              <a:rPr lang="en-US" sz="1200" dirty="0">
                <a:solidFill>
                  <a:schemeClr val="bg1"/>
                </a:solidFill>
              </a:rPr>
              <a:t>"He saved others, himself he cannot save" (Matt. 27:42).</a:t>
            </a:r>
          </a:p>
          <a:p>
            <a:r>
              <a:rPr lang="en-US" sz="1200" dirty="0">
                <a:solidFill>
                  <a:schemeClr val="bg1"/>
                </a:solidFill>
              </a:rPr>
              <a:t>As Christ's own tomb (Matt. 27:60)</a:t>
            </a:r>
          </a:p>
          <a:p>
            <a:r>
              <a:rPr lang="en-US" sz="1200" dirty="0">
                <a:solidFill>
                  <a:schemeClr val="bg1"/>
                </a:solidFill>
              </a:rPr>
              <a:t>Angels in glory raised the lord (Matt. 28:3) and God was glorified (John 13:32).</a:t>
            </a:r>
          </a:p>
          <a:p>
            <a:r>
              <a:rPr lang="en-US" sz="1200" dirty="0">
                <a:solidFill>
                  <a:schemeClr val="bg1"/>
                </a:solidFill>
              </a:rPr>
              <a:t> </a:t>
            </a:r>
          </a:p>
          <a:p>
            <a:r>
              <a:rPr lang="en-US" sz="1200" dirty="0">
                <a:solidFill>
                  <a:schemeClr val="bg1"/>
                </a:solidFill>
              </a:rPr>
              <a:t>It was because of this miraculous resurrection that Caiaphas is caused to declare "that it is expedient for us, that one man should die for the people. and that the whole nation perish not" (John 11:50).</a:t>
            </a:r>
          </a:p>
          <a:p>
            <a:endParaRPr lang="en-US" sz="1200" dirty="0">
              <a:solidFill>
                <a:schemeClr val="bg1"/>
              </a:solidFill>
            </a:endParaRPr>
          </a:p>
        </p:txBody>
      </p:sp>
      <p:sp>
        <p:nvSpPr>
          <p:cNvPr id="2" name="Slide Number Placeholder 1">
            <a:extLst>
              <a:ext uri="{FF2B5EF4-FFF2-40B4-BE49-F238E27FC236}">
                <a16:creationId xmlns:a16="http://schemas.microsoft.com/office/drawing/2014/main" id="{8DD54B3A-652D-1FFA-8410-B0A10A32F5C6}"/>
              </a:ext>
            </a:extLst>
          </p:cNvPr>
          <p:cNvSpPr>
            <a:spLocks noGrp="1"/>
          </p:cNvSpPr>
          <p:nvPr>
            <p:ph type="sldNum" sz="quarter" idx="12"/>
          </p:nvPr>
        </p:nvSpPr>
        <p:spPr/>
        <p:txBody>
          <a:bodyPr/>
          <a:lstStyle/>
          <a:p>
            <a:fld id="{FAA42558-2219-4E68-B547-1362B2189540}" type="slidenum">
              <a:rPr lang="en-US" smtClean="0"/>
              <a:t>59</a:t>
            </a:fld>
            <a:endParaRPr lang="en-US"/>
          </a:p>
        </p:txBody>
      </p:sp>
    </p:spTree>
    <p:extLst>
      <p:ext uri="{BB962C8B-B14F-4D97-AF65-F5344CB8AC3E}">
        <p14:creationId xmlns:p14="http://schemas.microsoft.com/office/powerpoint/2010/main" val="3691864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18DD8C-4A66-1948-3ED4-C2DC54C87794}"/>
              </a:ext>
            </a:extLst>
          </p:cNvPr>
          <p:cNvSpPr>
            <a:spLocks noGrp="1"/>
          </p:cNvSpPr>
          <p:nvPr>
            <p:ph idx="1"/>
          </p:nvPr>
        </p:nvSpPr>
        <p:spPr>
          <a:xfrm>
            <a:off x="520995" y="58479"/>
            <a:ext cx="11373293" cy="6741042"/>
          </a:xfrm>
        </p:spPr>
        <p:txBody>
          <a:bodyPr>
            <a:normAutofit lnSpcReduction="10000"/>
          </a:bodyPr>
          <a:lstStyle/>
          <a:p>
            <a:r>
              <a:rPr lang="en-US" sz="1600" dirty="0">
                <a:solidFill>
                  <a:schemeClr val="bg1"/>
                </a:solidFill>
              </a:rPr>
              <a:t>It seems that it had become customary for a company of the priests to chant the words, "for thou art a priest forever after the order of Melchizedek" (Psa. 110:4) during the temple services over the Passover. </a:t>
            </a:r>
          </a:p>
          <a:p>
            <a:r>
              <a:rPr lang="en-US" sz="1600" dirty="0">
                <a:solidFill>
                  <a:schemeClr val="bg1"/>
                </a:solidFill>
              </a:rPr>
              <a:t>While Caiaphas was interviewing Christ, as recorded in Matt. 26:59-60, these words would be heard. </a:t>
            </a:r>
          </a:p>
          <a:p>
            <a:r>
              <a:rPr lang="en-US" sz="1600" dirty="0">
                <a:solidFill>
                  <a:schemeClr val="bg1"/>
                </a:solidFill>
              </a:rPr>
              <a:t>It is interesting to see the use of scripture during the interview. "Jesus held his peace" (v. 63) — "as a sheep before her shearers is dumb so he </a:t>
            </a:r>
            <a:r>
              <a:rPr lang="en-US" sz="1600" dirty="0" err="1">
                <a:solidFill>
                  <a:schemeClr val="bg1"/>
                </a:solidFill>
              </a:rPr>
              <a:t>openeth</a:t>
            </a:r>
            <a:r>
              <a:rPr lang="en-US" sz="1600" dirty="0">
                <a:solidFill>
                  <a:schemeClr val="bg1"/>
                </a:solidFill>
              </a:rPr>
              <a:t> not his mouth" (Isa. 53:7). </a:t>
            </a:r>
          </a:p>
          <a:p>
            <a:r>
              <a:rPr lang="en-US" sz="1600" dirty="0">
                <a:solidFill>
                  <a:schemeClr val="bg1"/>
                </a:solidFill>
              </a:rPr>
              <a:t>"I adjure thee by the living God (putting Christ under oath) that thou tell us whether thou be the Christ (Psa. 2:2) the son of God (Psa. 2:7). </a:t>
            </a:r>
          </a:p>
          <a:p>
            <a:r>
              <a:rPr lang="en-US" sz="1600" dirty="0">
                <a:solidFill>
                  <a:schemeClr val="bg1"/>
                </a:solidFill>
              </a:rPr>
              <a:t>Jesus said unto him, Thou hast said: nevertheless I say unto you, Hereafter shall ye see the son of Man (Psa. 8:6, "What is man that thou art mindful of him? and the son of man that thou </a:t>
            </a:r>
            <a:r>
              <a:rPr lang="en-US" sz="1600" dirty="0" err="1">
                <a:solidFill>
                  <a:schemeClr val="bg1"/>
                </a:solidFill>
              </a:rPr>
              <a:t>visitest</a:t>
            </a:r>
            <a:r>
              <a:rPr lang="en-US" sz="1600" dirty="0">
                <a:solidFill>
                  <a:schemeClr val="bg1"/>
                </a:solidFill>
              </a:rPr>
              <a:t> him? For thou hast made him a little lower than the angels and </a:t>
            </a:r>
            <a:r>
              <a:rPr lang="en-US" sz="1600" dirty="0" err="1">
                <a:solidFill>
                  <a:schemeClr val="bg1"/>
                </a:solidFill>
              </a:rPr>
              <a:t>crownest</a:t>
            </a:r>
            <a:r>
              <a:rPr lang="en-US" sz="1600" dirty="0">
                <a:solidFill>
                  <a:schemeClr val="bg1"/>
                </a:solidFill>
              </a:rPr>
              <a:t> him with glory an </a:t>
            </a:r>
            <a:r>
              <a:rPr lang="en-US" sz="1600" dirty="0" err="1">
                <a:solidFill>
                  <a:schemeClr val="bg1"/>
                </a:solidFill>
              </a:rPr>
              <a:t>honour</a:t>
            </a:r>
            <a:r>
              <a:rPr lang="en-US" sz="1600" dirty="0">
                <a:solidFill>
                  <a:schemeClr val="bg1"/>
                </a:solidFill>
              </a:rPr>
              <a:t>") sitting on the right hand of power (Psa. 110:1) and coming in the clouds of heaven (Dan. 7:13-14 "I saw in the night visions, and behold, one like the Son of Man came with the clouds of heaven, and came to the ancient of days, and they brought him near before him. And there was given him dominion, and glory, and a kingdom"). And the high priest rent his clothes. (an act forbidden by law Lev. 21:10) saying, He hath spoken blasphemy" (v. 65). </a:t>
            </a:r>
          </a:p>
          <a:p>
            <a:r>
              <a:rPr lang="en-US" sz="1600" dirty="0">
                <a:solidFill>
                  <a:schemeClr val="bg1"/>
                </a:solidFill>
              </a:rPr>
              <a:t>The Aaronic High Priest by his action showed himself unfit for office. His righteousness was indeed "as filthy rags". </a:t>
            </a:r>
          </a:p>
          <a:p>
            <a:r>
              <a:rPr lang="en-US" sz="1600" dirty="0">
                <a:solidFill>
                  <a:srgbClr val="66FF66"/>
                </a:solidFill>
              </a:rPr>
              <a:t>The priest of the Melchizedek order would soon take office instead.</a:t>
            </a:r>
          </a:p>
          <a:p>
            <a:r>
              <a:rPr lang="en-US" sz="1600" dirty="0">
                <a:solidFill>
                  <a:schemeClr val="bg1"/>
                </a:solidFill>
              </a:rPr>
              <a:t>In Lazarus (Eliezer) there was indicated the change of priesthood to one born from above and from beneath (cf. Isa. 7:11-14). </a:t>
            </a:r>
          </a:p>
          <a:p>
            <a:r>
              <a:rPr lang="en-US" sz="1600" dirty="0">
                <a:solidFill>
                  <a:schemeClr val="bg1"/>
                </a:solidFill>
              </a:rPr>
              <a:t>To Nicodemus Immanuel (God with us, John 3:2) said "Except a man be born from above, he cannot see the kingdom of God .. . Except a man be born of water (i.e. from beneath) and of the spirit (i.e. from above) he cannot enter into the kingdom of God" (John 3:3-8 cf. Rom. 10:6; Eph. 4:8-10). </a:t>
            </a:r>
          </a:p>
          <a:p>
            <a:r>
              <a:rPr lang="en-US" sz="1600" dirty="0">
                <a:solidFill>
                  <a:schemeClr val="bg1"/>
                </a:solidFill>
              </a:rPr>
              <a:t>In Jesus our lord we have one who both died and rose again. </a:t>
            </a:r>
          </a:p>
          <a:p>
            <a:r>
              <a:rPr lang="en-US" sz="1600" dirty="0">
                <a:solidFill>
                  <a:schemeClr val="bg1"/>
                </a:solidFill>
              </a:rPr>
              <a:t>Psa. 2 was being fulfilled in Jesus of Nazareth. "Why do the heathen rage (Herod. Pilate) and the people (Israel) imagine a vain thing? The kings of the earth (princes of Judah) set themselves, and the rulers (the priests and the </a:t>
            </a:r>
            <a:r>
              <a:rPr lang="en-US" sz="1600" dirty="0" err="1">
                <a:solidFill>
                  <a:schemeClr val="bg1"/>
                </a:solidFill>
              </a:rPr>
              <a:t>sanhedrin</a:t>
            </a:r>
            <a:r>
              <a:rPr lang="en-US" sz="1600" dirty="0">
                <a:solidFill>
                  <a:schemeClr val="bg1"/>
                </a:solidFill>
              </a:rPr>
              <a:t>) take council together, against Yahweh, and against his anointed" (Psa. 2:1-2; Acts 4:25-28). </a:t>
            </a:r>
          </a:p>
          <a:p>
            <a:r>
              <a:rPr lang="en-US" sz="1600" dirty="0">
                <a:solidFill>
                  <a:schemeClr val="bg1"/>
                </a:solidFill>
              </a:rPr>
              <a:t>Here was the symbol of the decay of the Aaronic order (Heb. 1:11-12), and the consecration of the better, "the high priest for ever after the order of Melchizedek" (Psa. 110:4).</a:t>
            </a:r>
          </a:p>
          <a:p>
            <a:endParaRPr lang="en-US" sz="1600" dirty="0">
              <a:solidFill>
                <a:schemeClr val="bg1"/>
              </a:solidFill>
            </a:endParaRPr>
          </a:p>
        </p:txBody>
      </p:sp>
      <p:sp>
        <p:nvSpPr>
          <p:cNvPr id="2" name="Slide Number Placeholder 1">
            <a:extLst>
              <a:ext uri="{FF2B5EF4-FFF2-40B4-BE49-F238E27FC236}">
                <a16:creationId xmlns:a16="http://schemas.microsoft.com/office/drawing/2014/main" id="{FFBDD2A2-63B5-73D5-02B6-4FE5F9B9F06A}"/>
              </a:ext>
            </a:extLst>
          </p:cNvPr>
          <p:cNvSpPr>
            <a:spLocks noGrp="1"/>
          </p:cNvSpPr>
          <p:nvPr>
            <p:ph type="sldNum" sz="quarter" idx="12"/>
          </p:nvPr>
        </p:nvSpPr>
        <p:spPr/>
        <p:txBody>
          <a:bodyPr/>
          <a:lstStyle/>
          <a:p>
            <a:fld id="{FAA42558-2219-4E68-B547-1362B2189540}" type="slidenum">
              <a:rPr lang="en-US" smtClean="0"/>
              <a:t>60</a:t>
            </a:fld>
            <a:endParaRPr lang="en-US"/>
          </a:p>
        </p:txBody>
      </p:sp>
    </p:spTree>
    <p:extLst>
      <p:ext uri="{BB962C8B-B14F-4D97-AF65-F5344CB8AC3E}">
        <p14:creationId xmlns:p14="http://schemas.microsoft.com/office/powerpoint/2010/main" val="7654121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918F8-43DA-A2BD-EFF7-6CD5FED924DA}"/>
              </a:ext>
            </a:extLst>
          </p:cNvPr>
          <p:cNvSpPr>
            <a:spLocks noGrp="1"/>
          </p:cNvSpPr>
          <p:nvPr>
            <p:ph type="title"/>
          </p:nvPr>
        </p:nvSpPr>
        <p:spPr/>
        <p:txBody>
          <a:bodyPr/>
          <a:lstStyle/>
          <a:p>
            <a:endParaRPr lang="en-US" dirty="0">
              <a:solidFill>
                <a:schemeClr val="bg1"/>
              </a:solidFill>
            </a:endParaRPr>
          </a:p>
        </p:txBody>
      </p:sp>
      <p:sp>
        <p:nvSpPr>
          <p:cNvPr id="3" name="Content Placeholder 2">
            <a:extLst>
              <a:ext uri="{FF2B5EF4-FFF2-40B4-BE49-F238E27FC236}">
                <a16:creationId xmlns:a16="http://schemas.microsoft.com/office/drawing/2014/main" id="{2F5728AF-E430-C87E-10C1-38E50F793650}"/>
              </a:ext>
            </a:extLst>
          </p:cNvPr>
          <p:cNvSpPr>
            <a:spLocks noGrp="1"/>
          </p:cNvSpPr>
          <p:nvPr>
            <p:ph idx="1"/>
          </p:nvPr>
        </p:nvSpPr>
        <p:spPr>
          <a:xfrm>
            <a:off x="838200" y="365124"/>
            <a:ext cx="10515600" cy="6492875"/>
          </a:xfrm>
        </p:spPr>
        <p:txBody>
          <a:bodyPr>
            <a:normAutofit/>
          </a:bodyPr>
          <a:lstStyle/>
          <a:p>
            <a:pPr algn="l"/>
            <a:r>
              <a:rPr lang="en-US" sz="1000" b="0" i="0" dirty="0">
                <a:solidFill>
                  <a:schemeClr val="bg1"/>
                </a:solidFill>
                <a:effectLst/>
                <a:latin typeface="Google Sans"/>
              </a:rPr>
              <a:t>Zadok the Priest</a:t>
            </a:r>
          </a:p>
          <a:p>
            <a:pPr algn="l"/>
            <a:r>
              <a:rPr lang="en-US" sz="1000" b="0" i="0" u="none" strike="noStrike" dirty="0">
                <a:solidFill>
                  <a:schemeClr val="bg1"/>
                </a:solidFill>
                <a:effectLst/>
                <a:latin typeface="Roboto" panose="02000000000000000000" pitchFamily="2" charset="0"/>
                <a:hlinkClick r:id="rId2">
                  <a:extLst>
                    <a:ext uri="{A12FA001-AC4F-418D-AE19-62706E023703}">
                      <ahyp:hlinkClr xmlns:ahyp="http://schemas.microsoft.com/office/drawing/2018/hyperlinkcolor" val="tx"/>
                    </a:ext>
                  </a:extLst>
                </a:hlinkClick>
              </a:rPr>
              <a:t>Choir of King’s College, Cambridge</a:t>
            </a:r>
            <a:r>
              <a:rPr lang="en-US" sz="1000" b="0" i="0" dirty="0">
                <a:solidFill>
                  <a:schemeClr val="bg1"/>
                </a:solidFill>
                <a:effectLst/>
                <a:latin typeface="Roboto" panose="02000000000000000000" pitchFamily="2" charset="0"/>
              </a:rPr>
              <a:t>, </a:t>
            </a:r>
            <a:r>
              <a:rPr lang="en-US" sz="1000" b="0" i="0" u="none" strike="noStrike" dirty="0">
                <a:solidFill>
                  <a:schemeClr val="bg1"/>
                </a:solidFill>
                <a:effectLst/>
                <a:latin typeface="Roboto" panose="02000000000000000000" pitchFamily="2" charset="0"/>
                <a:hlinkClick r:id="rId3">
                  <a:extLst>
                    <a:ext uri="{A12FA001-AC4F-418D-AE19-62706E023703}">
                      <ahyp:hlinkClr xmlns:ahyp="http://schemas.microsoft.com/office/drawing/2018/hyperlinkcolor" val="tx"/>
                    </a:ext>
                  </a:extLst>
                </a:hlinkClick>
              </a:rPr>
              <a:t>David Willcocks</a:t>
            </a:r>
            <a:r>
              <a:rPr lang="en-US" sz="1000" b="0" i="0" dirty="0">
                <a:solidFill>
                  <a:schemeClr val="bg1"/>
                </a:solidFill>
                <a:effectLst/>
                <a:latin typeface="Roboto" panose="02000000000000000000" pitchFamily="2" charset="0"/>
              </a:rPr>
              <a:t>, ...</a:t>
            </a:r>
          </a:p>
          <a:p>
            <a:pPr algn="l"/>
            <a:r>
              <a:rPr lang="en-US" sz="1000" b="0" i="0" dirty="0">
                <a:solidFill>
                  <a:schemeClr val="bg1"/>
                </a:solidFill>
                <a:effectLst/>
                <a:latin typeface="Roboto" panose="02000000000000000000" pitchFamily="2" charset="0"/>
              </a:rPr>
              <a:t>Zadok the priest</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And Nathan the prophet</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Anointed Solomon king</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And all the people</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Rejoiced, rejoiced, rejoiced</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And all the people</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Rejoiced, rejoiced, rejoiced</a:t>
            </a:r>
            <a:br>
              <a:rPr lang="en-US" sz="1000" b="0" i="0" dirty="0">
                <a:solidFill>
                  <a:schemeClr val="bg1"/>
                </a:solidFill>
                <a:effectLst/>
                <a:latin typeface="Roboto" panose="02000000000000000000" pitchFamily="2" charset="0"/>
              </a:rPr>
            </a:br>
            <a:r>
              <a:rPr lang="en-US" sz="1000" b="0" i="0" dirty="0" err="1">
                <a:solidFill>
                  <a:schemeClr val="bg1"/>
                </a:solidFill>
                <a:effectLst/>
                <a:latin typeface="Roboto" panose="02000000000000000000" pitchFamily="2" charset="0"/>
              </a:rPr>
              <a:t>Rejoiced</a:t>
            </a:r>
            <a:r>
              <a:rPr lang="en-US" sz="1000" b="0" i="0" dirty="0">
                <a:solidFill>
                  <a:schemeClr val="bg1"/>
                </a:solidFill>
                <a:effectLst/>
                <a:latin typeface="Roboto" panose="02000000000000000000" pitchFamily="2" charset="0"/>
              </a:rPr>
              <a:t>, rejoiced, rejoiced</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And all the people</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Rejoiced, rejoiced, rejoiced and said</a:t>
            </a:r>
          </a:p>
          <a:p>
            <a:pPr algn="l"/>
            <a:r>
              <a:rPr lang="en-US" sz="1000" b="0" i="0" dirty="0">
                <a:solidFill>
                  <a:schemeClr val="bg1"/>
                </a:solidFill>
                <a:effectLst/>
                <a:latin typeface="Roboto" panose="02000000000000000000" pitchFamily="2" charset="0"/>
              </a:rPr>
              <a:t>God save the king</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Long live the king</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God save the king</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May the king live forever</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Amen, amen, alleluia, alleluia, amen, amen</a:t>
            </a:r>
            <a:br>
              <a:rPr lang="en-US" sz="1000" b="0" i="0" dirty="0">
                <a:solidFill>
                  <a:schemeClr val="bg1"/>
                </a:solidFill>
                <a:effectLst/>
                <a:latin typeface="Roboto" panose="02000000000000000000" pitchFamily="2" charset="0"/>
              </a:rPr>
            </a:br>
            <a:r>
              <a:rPr lang="en-US" sz="1000" b="0" i="0" dirty="0" err="1">
                <a:solidFill>
                  <a:schemeClr val="bg1"/>
                </a:solidFill>
                <a:effectLst/>
                <a:latin typeface="Roboto" panose="02000000000000000000" pitchFamily="2" charset="0"/>
              </a:rPr>
              <a:t>Amen</a:t>
            </a:r>
            <a:r>
              <a:rPr lang="en-US" sz="1000" b="0" i="0" dirty="0">
                <a:solidFill>
                  <a:schemeClr val="bg1"/>
                </a:solidFill>
                <a:effectLst/>
                <a:latin typeface="Roboto" panose="02000000000000000000" pitchFamily="2" charset="0"/>
              </a:rPr>
              <a:t>, amen, alleluia, amen</a:t>
            </a:r>
          </a:p>
          <a:p>
            <a:pPr algn="l"/>
            <a:r>
              <a:rPr lang="en-US" sz="1000" b="0" i="0" dirty="0">
                <a:solidFill>
                  <a:schemeClr val="bg1"/>
                </a:solidFill>
                <a:effectLst/>
                <a:latin typeface="Roboto" panose="02000000000000000000" pitchFamily="2" charset="0"/>
              </a:rPr>
              <a:t>God save the king</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Long live the king</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May the king live forever</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Amen, amen, alleluia, alleluia, amen, amen</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May the king live</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May the king live</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For ever, for ever, for ever,</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Amen, amen, alleluia, alleluia, amen, amen</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Alleluia, alleluia, amen, amen, amen</a:t>
            </a:r>
            <a:br>
              <a:rPr lang="en-US" sz="1000" b="0" i="0" dirty="0">
                <a:solidFill>
                  <a:schemeClr val="bg1"/>
                </a:solidFill>
                <a:effectLst/>
                <a:latin typeface="Roboto" panose="02000000000000000000" pitchFamily="2" charset="0"/>
              </a:rPr>
            </a:br>
            <a:r>
              <a:rPr lang="en-US" sz="1000" b="0" i="0" dirty="0" err="1">
                <a:solidFill>
                  <a:schemeClr val="bg1"/>
                </a:solidFill>
                <a:effectLst/>
                <a:latin typeface="Roboto" panose="02000000000000000000" pitchFamily="2" charset="0"/>
              </a:rPr>
              <a:t>Amen</a:t>
            </a:r>
            <a:r>
              <a:rPr lang="en-US" sz="1000" b="0" i="0" dirty="0">
                <a:solidFill>
                  <a:schemeClr val="bg1"/>
                </a:solidFill>
                <a:effectLst/>
                <a:latin typeface="Roboto" panose="02000000000000000000" pitchFamily="2" charset="0"/>
              </a:rPr>
              <a:t>, amen, alleluia, alleluia, alleluia, amen</a:t>
            </a:r>
          </a:p>
          <a:p>
            <a:pPr algn="l"/>
            <a:r>
              <a:rPr lang="en-US" sz="1000" b="0" i="0" dirty="0">
                <a:solidFill>
                  <a:schemeClr val="bg1"/>
                </a:solidFill>
                <a:effectLst/>
                <a:latin typeface="Roboto" panose="02000000000000000000" pitchFamily="2" charset="0"/>
              </a:rPr>
              <a:t>Long live the king</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God save the king</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Long live the king</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May the king live</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May the king live</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For ever, for ever, for ever,</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Amen, amen, alleluia, alleluia, amen, amen</a:t>
            </a:r>
            <a:br>
              <a:rPr lang="en-US" sz="1000" b="0" i="0" dirty="0">
                <a:solidFill>
                  <a:schemeClr val="bg1"/>
                </a:solidFill>
                <a:effectLst/>
                <a:latin typeface="Roboto" panose="02000000000000000000" pitchFamily="2" charset="0"/>
              </a:rPr>
            </a:br>
            <a:r>
              <a:rPr lang="en-US" sz="1000" b="0" i="0" dirty="0">
                <a:solidFill>
                  <a:schemeClr val="bg1"/>
                </a:solidFill>
                <a:effectLst/>
                <a:latin typeface="Roboto" panose="02000000000000000000" pitchFamily="2" charset="0"/>
              </a:rPr>
              <a:t>Alleluia, alleluia, amen, amen, amen</a:t>
            </a:r>
            <a:br>
              <a:rPr lang="en-US" sz="1000" b="0" i="0" dirty="0">
                <a:solidFill>
                  <a:schemeClr val="bg1"/>
                </a:solidFill>
                <a:effectLst/>
                <a:latin typeface="Roboto" panose="02000000000000000000" pitchFamily="2" charset="0"/>
              </a:rPr>
            </a:br>
            <a:r>
              <a:rPr lang="en-US" sz="1000" b="0" i="0" dirty="0" err="1">
                <a:solidFill>
                  <a:schemeClr val="bg1"/>
                </a:solidFill>
                <a:effectLst/>
                <a:latin typeface="Roboto" panose="02000000000000000000" pitchFamily="2" charset="0"/>
              </a:rPr>
              <a:t>Amen</a:t>
            </a:r>
            <a:r>
              <a:rPr lang="en-US" sz="1000" b="0" i="0" dirty="0">
                <a:solidFill>
                  <a:schemeClr val="bg1"/>
                </a:solidFill>
                <a:effectLst/>
                <a:latin typeface="Roboto" panose="02000000000000000000" pitchFamily="2" charset="0"/>
              </a:rPr>
              <a:t>, amen, alleluia, alleluia, alleluia, amen</a:t>
            </a:r>
          </a:p>
          <a:p>
            <a:pPr algn="l"/>
            <a:r>
              <a:rPr lang="en-US" sz="1000" b="0" i="0" dirty="0">
                <a:solidFill>
                  <a:schemeClr val="bg1"/>
                </a:solidFill>
                <a:effectLst/>
                <a:latin typeface="Roboto" panose="02000000000000000000" pitchFamily="2" charset="0"/>
              </a:rPr>
              <a:t>Source: </a:t>
            </a:r>
            <a:r>
              <a:rPr lang="en-US" sz="1000" b="0" i="0" u="sng" dirty="0" err="1">
                <a:solidFill>
                  <a:schemeClr val="bg1"/>
                </a:solidFill>
                <a:effectLst/>
                <a:latin typeface="Roboto" panose="02000000000000000000" pitchFamily="2" charset="0"/>
                <a:hlinkClick r:id="rId4">
                  <a:extLst>
                    <a:ext uri="{A12FA001-AC4F-418D-AE19-62706E023703}">
                      <ahyp:hlinkClr xmlns:ahyp="http://schemas.microsoft.com/office/drawing/2018/hyperlinkcolor" val="tx"/>
                    </a:ext>
                  </a:extLst>
                </a:hlinkClick>
              </a:rPr>
              <a:t>Musixmatch</a:t>
            </a:r>
            <a:endParaRPr lang="en-US" sz="1000" b="0" i="0" dirty="0">
              <a:solidFill>
                <a:schemeClr val="bg1"/>
              </a:solidFill>
              <a:effectLst/>
              <a:latin typeface="Roboto" panose="02000000000000000000" pitchFamily="2" charset="0"/>
            </a:endParaRPr>
          </a:p>
          <a:p>
            <a:pPr algn="l"/>
            <a:r>
              <a:rPr lang="en-US" sz="1000" b="0" i="0" dirty="0">
                <a:solidFill>
                  <a:schemeClr val="bg1"/>
                </a:solidFill>
                <a:effectLst/>
                <a:latin typeface="Roboto" panose="02000000000000000000" pitchFamily="2" charset="0"/>
              </a:rPr>
              <a:t>Songwriters: George </a:t>
            </a:r>
            <a:r>
              <a:rPr lang="en-US" sz="1000" b="0" i="0" dirty="0" err="1">
                <a:solidFill>
                  <a:schemeClr val="bg1"/>
                </a:solidFill>
                <a:effectLst/>
                <a:latin typeface="Roboto" panose="02000000000000000000" pitchFamily="2" charset="0"/>
              </a:rPr>
              <a:t>Frideric</a:t>
            </a:r>
            <a:r>
              <a:rPr lang="en-US" sz="1000" b="0" i="0" dirty="0">
                <a:solidFill>
                  <a:schemeClr val="bg1"/>
                </a:solidFill>
                <a:effectLst/>
                <a:latin typeface="Roboto" panose="02000000000000000000" pitchFamily="2" charset="0"/>
              </a:rPr>
              <a:t> Handel</a:t>
            </a:r>
          </a:p>
          <a:p>
            <a:endParaRPr lang="en-US" sz="1000" dirty="0">
              <a:solidFill>
                <a:schemeClr val="bg1"/>
              </a:solidFill>
            </a:endParaRPr>
          </a:p>
        </p:txBody>
      </p:sp>
      <p:sp>
        <p:nvSpPr>
          <p:cNvPr id="4" name="Slide Number Placeholder 3">
            <a:extLst>
              <a:ext uri="{FF2B5EF4-FFF2-40B4-BE49-F238E27FC236}">
                <a16:creationId xmlns:a16="http://schemas.microsoft.com/office/drawing/2014/main" id="{FFF496BD-D1A1-A86E-A359-0DCEFED16CC7}"/>
              </a:ext>
            </a:extLst>
          </p:cNvPr>
          <p:cNvSpPr>
            <a:spLocks noGrp="1"/>
          </p:cNvSpPr>
          <p:nvPr>
            <p:ph type="sldNum" sz="quarter" idx="12"/>
          </p:nvPr>
        </p:nvSpPr>
        <p:spPr/>
        <p:txBody>
          <a:bodyPr/>
          <a:lstStyle/>
          <a:p>
            <a:fld id="{FAA42558-2219-4E68-B547-1362B2189540}" type="slidenum">
              <a:rPr lang="en-US" smtClean="0"/>
              <a:t>61</a:t>
            </a:fld>
            <a:endParaRPr lang="en-US"/>
          </a:p>
        </p:txBody>
      </p:sp>
    </p:spTree>
    <p:extLst>
      <p:ext uri="{BB962C8B-B14F-4D97-AF65-F5344CB8AC3E}">
        <p14:creationId xmlns:p14="http://schemas.microsoft.com/office/powerpoint/2010/main" val="8185174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untain Top">
  <a:themeElements>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Mountain To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Generic">
  <a:themeElements>
    <a:clrScheme name="Generic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Generic">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eneric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
      <a:clrScheme name="Generic 2">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Generic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7559</TotalTime>
  <Words>9832</Words>
  <Application>Microsoft Office PowerPoint</Application>
  <PresentationFormat>Widescreen</PresentationFormat>
  <Paragraphs>551</Paragraphs>
  <Slides>61</Slides>
  <Notes>14</Notes>
  <HiddenSlides>30</HiddenSlides>
  <MMClips>0</MMClips>
  <ScaleCrop>false</ScaleCrop>
  <HeadingPairs>
    <vt:vector size="6" baseType="variant">
      <vt:variant>
        <vt:lpstr>Fonts Used</vt:lpstr>
      </vt:variant>
      <vt:variant>
        <vt:i4>15</vt:i4>
      </vt:variant>
      <vt:variant>
        <vt:lpstr>Theme</vt:lpstr>
      </vt:variant>
      <vt:variant>
        <vt:i4>3</vt:i4>
      </vt:variant>
      <vt:variant>
        <vt:lpstr>Slide Titles</vt:lpstr>
      </vt:variant>
      <vt:variant>
        <vt:i4>61</vt:i4>
      </vt:variant>
    </vt:vector>
  </HeadingPairs>
  <TitlesOfParts>
    <vt:vector size="79" baseType="lpstr">
      <vt:lpstr>宋体</vt:lpstr>
      <vt:lpstr>Amasis MT Pro</vt:lpstr>
      <vt:lpstr>Arial</vt:lpstr>
      <vt:lpstr>Arial Black</vt:lpstr>
      <vt:lpstr>Arial Narrow</vt:lpstr>
      <vt:lpstr>Bookman Old Style</vt:lpstr>
      <vt:lpstr>Calibri</vt:lpstr>
      <vt:lpstr>Calibri Light</vt:lpstr>
      <vt:lpstr>Google Sans</vt:lpstr>
      <vt:lpstr>Impact</vt:lpstr>
      <vt:lpstr>Monotype Corsiva</vt:lpstr>
      <vt:lpstr>Roboto</vt:lpstr>
      <vt:lpstr>Times New Roman</vt:lpstr>
      <vt:lpstr>Verdana</vt:lpstr>
      <vt:lpstr>Wingdings</vt:lpstr>
      <vt:lpstr>Office Theme</vt:lpstr>
      <vt:lpstr>Mountain Top</vt:lpstr>
      <vt:lpstr>3_Generic</vt:lpstr>
      <vt:lpstr>The Sons of Zadok — Ezekiel 44:15-16</vt:lpstr>
      <vt:lpstr>The Sons of Zadok — Ezekiel 44:15-16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CLASS 5  THOU ART A PRIEST FOREVER AFTER THE ORDER OF MELCHIZEDEK</vt:lpstr>
      <vt:lpstr>PowerPoint Presentation</vt:lpstr>
      <vt:lpstr>PowerPoint Presentation</vt:lpstr>
      <vt:lpstr>The Inadequacy Of The Sacrifices</vt:lpstr>
      <vt:lpstr>Heb. 7:1</vt:lpstr>
      <vt:lpstr>Abram Blessed By Melchizedek</vt:lpstr>
      <vt:lpstr>Heb. 7 - THE ORDER OF MELCHISEDEC</vt:lpstr>
      <vt:lpstr>v2. "first being by interpretation King of righteousness" </vt:lpstr>
      <vt:lpstr>7:2 - "after that also King of Salem"</vt:lpstr>
      <vt:lpstr>v3. "Without father, without mother, without descent" </vt:lpstr>
      <vt:lpstr>v3. "Without father, without mother, without descent" </vt:lpstr>
      <vt:lpstr>V3 - "beginning of days, nor end of life" </vt:lpstr>
      <vt:lpstr>V3 - "made like unto the Son of God" </vt:lpstr>
      <vt:lpstr>V4 - "tenth of the spoils" </vt:lpstr>
      <vt:lpstr>PowerPoint Presentation</vt:lpstr>
      <vt:lpstr>PowerPoint Presentation</vt:lpstr>
      <vt:lpstr>PowerPoint Presentation</vt:lpstr>
      <vt:lpstr>PowerPoint Presentation</vt:lpstr>
      <vt:lpstr>On the Day of Atonement…</vt:lpstr>
      <vt:lpstr>PowerPoint Presentation</vt:lpstr>
      <vt:lpstr>Psalm 110</vt:lpstr>
      <vt:lpstr>Psalm 110</vt:lpstr>
      <vt:lpstr>Psalm 110</vt:lpstr>
      <vt:lpstr>PowerPoint Presentation</vt:lpstr>
      <vt:lpstr>PowerPoint Presentation</vt:lpstr>
      <vt:lpstr>PSALM 122</vt:lpstr>
      <vt:lpstr>PSALM 122</vt:lpstr>
      <vt:lpstr>PowerPoint Presentation</vt:lpstr>
      <vt:lpstr>Addendum</vt:lpstr>
      <vt:lpstr>Abram defeats a northern confederacy</vt:lpstr>
      <vt:lpstr>Armageddon</vt:lpstr>
      <vt:lpstr>PowerPoint Presentation</vt:lpstr>
      <vt:lpstr>PowerPoint Presentation</vt:lpstr>
      <vt:lpstr>So where is the valley of Shaveh in relation to future events?</vt:lpstr>
      <vt:lpstr>The Prince’s Court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David as Priest</vt:lpstr>
      <vt:lpstr>David as Priest</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5: “Thou Art a Priest For Ever After the Order of Melchizedek” – Psa 110</dc:title>
  <dc:creator>Stan Isbell</dc:creator>
  <cp:lastModifiedBy>Stan Isbell</cp:lastModifiedBy>
  <cp:revision>24</cp:revision>
  <dcterms:created xsi:type="dcterms:W3CDTF">2023-07-05T17:35:37Z</dcterms:created>
  <dcterms:modified xsi:type="dcterms:W3CDTF">2024-08-02T14:06:43Z</dcterms:modified>
</cp:coreProperties>
</file>