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1" r:id="rId2"/>
  </p:sldMasterIdLst>
  <p:handoutMasterIdLst>
    <p:handoutMasterId r:id="rId28"/>
  </p:handoutMasterIdLst>
  <p:sldIdLst>
    <p:sldId id="257" r:id="rId3"/>
    <p:sldId id="304" r:id="rId4"/>
    <p:sldId id="327" r:id="rId5"/>
    <p:sldId id="320" r:id="rId6"/>
    <p:sldId id="318" r:id="rId7"/>
    <p:sldId id="319" r:id="rId8"/>
    <p:sldId id="305" r:id="rId9"/>
    <p:sldId id="323" r:id="rId10"/>
    <p:sldId id="324" r:id="rId11"/>
    <p:sldId id="325" r:id="rId12"/>
    <p:sldId id="306" r:id="rId13"/>
    <p:sldId id="307" r:id="rId14"/>
    <p:sldId id="308" r:id="rId15"/>
    <p:sldId id="309" r:id="rId16"/>
    <p:sldId id="326" r:id="rId17"/>
    <p:sldId id="310" r:id="rId18"/>
    <p:sldId id="311" r:id="rId19"/>
    <p:sldId id="328" r:id="rId20"/>
    <p:sldId id="312" r:id="rId21"/>
    <p:sldId id="315" r:id="rId22"/>
    <p:sldId id="313" r:id="rId23"/>
    <p:sldId id="316" r:id="rId24"/>
    <p:sldId id="314" r:id="rId25"/>
    <p:sldId id="286" r:id="rId26"/>
    <p:sldId id="317" r:id="rId27"/>
  </p:sldIdLst>
  <p:sldSz cx="9144000" cy="6858000" type="screen4x3"/>
  <p:notesSz cx="6669088" cy="9926638"/>
  <p:defaultTex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00FF00"/>
    <a:srgbClr val="FFFF66"/>
    <a:srgbClr val="66FF33"/>
    <a:srgbClr val="FFFF00"/>
    <a:srgbClr val="FF0066"/>
    <a:srgbClr val="FF9933"/>
    <a:srgbClr val="FF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22525" autoAdjust="0"/>
    <p:restoredTop sz="94660"/>
  </p:normalViewPr>
  <p:slideViewPr>
    <p:cSldViewPr>
      <p:cViewPr varScale="1">
        <p:scale>
          <a:sx n="69" d="100"/>
          <a:sy n="69" d="100"/>
        </p:scale>
        <p:origin x="-288" y="-1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lvl1pPr>
          </a:lstStyle>
          <a:p>
            <a:fld id="{80E6BF25-5BF8-4785-9772-EFF350197266}" type="datetimeFigureOut">
              <a:rPr lang="en-US" smtClean="0"/>
              <a:pPr/>
              <a:t>11-Jan-14</a:t>
            </a:fld>
            <a:endParaRPr lang="en-US"/>
          </a:p>
        </p:txBody>
      </p:sp>
      <p:sp>
        <p:nvSpPr>
          <p:cNvPr id="4" name="Footer Placeholder 3"/>
          <p:cNvSpPr>
            <a:spLocks noGrp="1"/>
          </p:cNvSpPr>
          <p:nvPr>
            <p:ph type="ftr" sz="quarter" idx="2"/>
          </p:nvPr>
        </p:nvSpPr>
        <p:spPr>
          <a:xfrm>
            <a:off x="0" y="9428583"/>
            <a:ext cx="2889938" cy="49633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lvl1pPr>
          </a:lstStyle>
          <a:p>
            <a:fld id="{66EF3A02-B8BD-4557-ACC2-CCD4A9F47F51}"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146" name="Arc 2"/>
          <p:cNvSpPr>
            <a:spLocks/>
          </p:cNvSpPr>
          <p:nvPr/>
        </p:nvSpPr>
        <p:spPr bwMode="auto">
          <a:xfrm>
            <a:off x="0" y="6308725"/>
            <a:ext cx="2483768" cy="54927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w="9525">
            <a:noFill/>
            <a:round/>
            <a:headEnd type="none" w="sm" len="sm"/>
            <a:tailEnd type="none" w="sm" len="sm"/>
          </a:ln>
        </p:spPr>
        <p:txBody>
          <a:bodyPr/>
          <a:lstStyle/>
          <a:p>
            <a:endParaRPr kumimoji="1" lang="en-US" sz="2400">
              <a:latin typeface="Times New Roman" pitchFamily="18" charset="0"/>
            </a:endParaRPr>
          </a:p>
        </p:txBody>
      </p:sp>
      <p:sp>
        <p:nvSpPr>
          <p:cNvPr id="6147" name="Rectangle 3"/>
          <p:cNvSpPr>
            <a:spLocks noGrp="1" noChangeArrowheads="1"/>
          </p:cNvSpPr>
          <p:nvPr>
            <p:ph type="ctrTitle" sz="quarter"/>
          </p:nvPr>
        </p:nvSpPr>
        <p:spPr>
          <a:xfrm>
            <a:off x="0" y="109184"/>
            <a:ext cx="9142413" cy="765175"/>
          </a:xfrm>
        </p:spPr>
        <p:txBody>
          <a:bodyPr anchor="b"/>
          <a:lstStyle>
            <a:lvl1pPr algn="ctr">
              <a:lnSpc>
                <a:spcPct val="80000"/>
              </a:lnSpc>
              <a:defRPr sz="4400">
                <a:solidFill>
                  <a:srgbClr val="FFFF00"/>
                </a:solidFill>
                <a:effectLst>
                  <a:outerShdw blurRad="38100" dist="38100" dir="2700000" algn="tl">
                    <a:srgbClr val="FFFFFF"/>
                  </a:outerShdw>
                </a:effectLst>
                <a:latin typeface="Arial" charset="0"/>
              </a:defRPr>
            </a:lvl1pPr>
          </a:lstStyle>
          <a:p>
            <a:r>
              <a:rPr lang="en-AU" dirty="0"/>
              <a:t>Click to edit Master title style</a:t>
            </a:r>
          </a:p>
        </p:txBody>
      </p:sp>
      <p:sp>
        <p:nvSpPr>
          <p:cNvPr id="6148" name="Rectangle 4"/>
          <p:cNvSpPr>
            <a:spLocks noGrp="1" noChangeArrowheads="1"/>
          </p:cNvSpPr>
          <p:nvPr>
            <p:ph type="subTitle" sz="quarter" idx="1"/>
          </p:nvPr>
        </p:nvSpPr>
        <p:spPr>
          <a:xfrm>
            <a:off x="179388" y="908050"/>
            <a:ext cx="8785225" cy="5545138"/>
          </a:xfrm>
        </p:spPr>
        <p:txBody>
          <a:bodyPr/>
          <a:lstStyle>
            <a:lvl1pPr marL="531813" indent="-531813">
              <a:buClr>
                <a:srgbClr val="FFFF00"/>
              </a:buClr>
              <a:buSzTx/>
              <a:buFont typeface="Wingdings" pitchFamily="2" charset="2"/>
              <a:buChar char="v"/>
              <a:defRPr sz="3200" b="1"/>
            </a:lvl1pPr>
          </a:lstStyle>
          <a:p>
            <a:r>
              <a:rPr lang="en-AU" dirty="0"/>
              <a:t>Click to edit Master subtitle style</a:t>
            </a:r>
          </a:p>
        </p:txBody>
      </p:sp>
      <p:sp>
        <p:nvSpPr>
          <p:cNvPr id="6149" name="Rectangle 5"/>
          <p:cNvSpPr>
            <a:spLocks noGrp="1" noChangeArrowheads="1"/>
          </p:cNvSpPr>
          <p:nvPr>
            <p:ph type="ftr" sz="quarter" idx="3"/>
          </p:nvPr>
        </p:nvSpPr>
        <p:spPr>
          <a:xfrm>
            <a:off x="163777" y="6463216"/>
            <a:ext cx="2195735" cy="476672"/>
          </a:xfrm>
        </p:spPr>
        <p:txBody>
          <a:bodyPr/>
          <a:lstStyle>
            <a:lvl1pPr algn="l">
              <a:defRPr sz="2800" b="1">
                <a:solidFill>
                  <a:srgbClr val="FF9900"/>
                </a:solidFill>
                <a:latin typeface="Monotype Corsiva" pitchFamily="66" charset="0"/>
              </a:defRPr>
            </a:lvl1pPr>
          </a:lstStyle>
          <a:p>
            <a:r>
              <a:rPr lang="en-AU" dirty="0" smtClean="0"/>
              <a:t>Judah First</a:t>
            </a:r>
            <a:endParaRPr lang="en-A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AU">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AU">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6B860D12-A398-4DCE-9C9A-BEC6D8DB9694}"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98A4E1A9-5D91-44F3-A841-A32537760BB6}"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91400" y="609600"/>
            <a:ext cx="1524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819400" y="609600"/>
            <a:ext cx="44196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F0D37A2E-1097-4B21-8EE7-842DDCC4BE9F}"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1138" name="Arc 2"/>
          <p:cNvSpPr>
            <a:spLocks/>
          </p:cNvSpPr>
          <p:nvPr/>
        </p:nvSpPr>
        <p:spPr bwMode="auto">
          <a:xfrm>
            <a:off x="0" y="6237312"/>
            <a:ext cx="2411760" cy="620689"/>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w="9525">
            <a:noFill/>
            <a:round/>
            <a:headEnd type="none" w="sm" len="sm"/>
            <a:tailEnd type="none" w="sm" len="sm"/>
          </a:ln>
        </p:spPr>
        <p:txBody>
          <a:bodyPr/>
          <a:lstStyle/>
          <a:p>
            <a:endParaRPr kumimoji="1" lang="en-US" sz="2400">
              <a:solidFill>
                <a:srgbClr val="FFFFFF"/>
              </a:solidFill>
              <a:latin typeface="Times New Roman" pitchFamily="18" charset="0"/>
            </a:endParaRPr>
          </a:p>
        </p:txBody>
      </p:sp>
      <p:sp>
        <p:nvSpPr>
          <p:cNvPr id="91139" name="Rectangle 3"/>
          <p:cNvSpPr>
            <a:spLocks noGrp="1" noChangeArrowheads="1"/>
          </p:cNvSpPr>
          <p:nvPr>
            <p:ph type="ctrTitle" sz="quarter"/>
          </p:nvPr>
        </p:nvSpPr>
        <p:spPr>
          <a:xfrm>
            <a:off x="0" y="0"/>
            <a:ext cx="9142413" cy="765175"/>
          </a:xfrm>
        </p:spPr>
        <p:txBody>
          <a:bodyPr anchor="b"/>
          <a:lstStyle>
            <a:lvl1pPr algn="ctr">
              <a:lnSpc>
                <a:spcPct val="80000"/>
              </a:lnSpc>
              <a:defRPr sz="4000">
                <a:solidFill>
                  <a:srgbClr val="FFFF00"/>
                </a:solidFill>
                <a:effectLst>
                  <a:outerShdw blurRad="38100" dist="38100" dir="2700000" algn="tl">
                    <a:srgbClr val="FFFFFF"/>
                  </a:outerShdw>
                </a:effectLst>
                <a:latin typeface="Arial" charset="0"/>
              </a:defRPr>
            </a:lvl1pPr>
          </a:lstStyle>
          <a:p>
            <a:r>
              <a:rPr lang="en-AU"/>
              <a:t>Click to edit Master title style</a:t>
            </a:r>
          </a:p>
        </p:txBody>
      </p:sp>
      <p:sp>
        <p:nvSpPr>
          <p:cNvPr id="91140" name="Rectangle 4"/>
          <p:cNvSpPr>
            <a:spLocks noGrp="1" noChangeArrowheads="1"/>
          </p:cNvSpPr>
          <p:nvPr>
            <p:ph type="subTitle" sz="quarter" idx="1"/>
          </p:nvPr>
        </p:nvSpPr>
        <p:spPr>
          <a:xfrm>
            <a:off x="179388" y="908050"/>
            <a:ext cx="8785225" cy="5545138"/>
          </a:xfrm>
        </p:spPr>
        <p:txBody>
          <a:bodyPr/>
          <a:lstStyle>
            <a:lvl1pPr marL="531813" indent="-531813">
              <a:buClr>
                <a:srgbClr val="FFFF00"/>
              </a:buClr>
              <a:buSzTx/>
              <a:buFont typeface="Wingdings" pitchFamily="2" charset="2"/>
              <a:buChar char="v"/>
              <a:defRPr b="1"/>
            </a:lvl1pPr>
          </a:lstStyle>
          <a:p>
            <a:r>
              <a:rPr lang="en-AU"/>
              <a:t>Click to edit Master subtitle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9675FC4B-6441-4DAD-9C36-671BCE93DF0B}"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0ADE7468-7BA2-4A86-94FD-F892DE6F4AC6}"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8194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36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AU">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AU">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95D95642-7965-494B-B7EE-2F9D064B898E}"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AU">
              <a:solidFill>
                <a:srgbClr val="FFFFFF"/>
              </a:solidFill>
            </a:endParaRPr>
          </a:p>
        </p:txBody>
      </p:sp>
      <p:sp>
        <p:nvSpPr>
          <p:cNvPr id="8" name="Footer Placeholder 7"/>
          <p:cNvSpPr>
            <a:spLocks noGrp="1"/>
          </p:cNvSpPr>
          <p:nvPr>
            <p:ph type="ftr" sz="quarter" idx="11"/>
          </p:nvPr>
        </p:nvSpPr>
        <p:spPr/>
        <p:txBody>
          <a:bodyPr/>
          <a:lstStyle>
            <a:lvl1pPr>
              <a:defRPr/>
            </a:lvl1pPr>
          </a:lstStyle>
          <a:p>
            <a:endParaRPr lang="en-AU">
              <a:solidFill>
                <a:srgbClr val="FFFFFF"/>
              </a:solidFill>
            </a:endParaRPr>
          </a:p>
        </p:txBody>
      </p:sp>
      <p:sp>
        <p:nvSpPr>
          <p:cNvPr id="9" name="Slide Number Placeholder 8"/>
          <p:cNvSpPr>
            <a:spLocks noGrp="1"/>
          </p:cNvSpPr>
          <p:nvPr>
            <p:ph type="sldNum" sz="quarter" idx="12"/>
          </p:nvPr>
        </p:nvSpPr>
        <p:spPr/>
        <p:txBody>
          <a:bodyPr/>
          <a:lstStyle>
            <a:lvl1pPr>
              <a:defRPr/>
            </a:lvl1pPr>
          </a:lstStyle>
          <a:p>
            <a:fld id="{B163B1BC-CBF3-41B0-B620-9CAF96AB8EA6}"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AU">
              <a:solidFill>
                <a:srgbClr val="FFFFFF"/>
              </a:solidFill>
            </a:endParaRPr>
          </a:p>
        </p:txBody>
      </p:sp>
      <p:sp>
        <p:nvSpPr>
          <p:cNvPr id="4" name="Footer Placeholder 3"/>
          <p:cNvSpPr>
            <a:spLocks noGrp="1"/>
          </p:cNvSpPr>
          <p:nvPr>
            <p:ph type="ftr" sz="quarter" idx="11"/>
          </p:nvPr>
        </p:nvSpPr>
        <p:spPr/>
        <p:txBody>
          <a:bodyPr/>
          <a:lstStyle>
            <a:lvl1pPr>
              <a:defRPr/>
            </a:lvl1pPr>
          </a:lstStyle>
          <a:p>
            <a:endParaRPr lang="en-AU">
              <a:solidFill>
                <a:srgbClr val="FFFFFF"/>
              </a:solidFill>
            </a:endParaRPr>
          </a:p>
        </p:txBody>
      </p:sp>
      <p:sp>
        <p:nvSpPr>
          <p:cNvPr id="5" name="Slide Number Placeholder 4"/>
          <p:cNvSpPr>
            <a:spLocks noGrp="1"/>
          </p:cNvSpPr>
          <p:nvPr>
            <p:ph type="sldNum" sz="quarter" idx="12"/>
          </p:nvPr>
        </p:nvSpPr>
        <p:spPr/>
        <p:txBody>
          <a:bodyPr/>
          <a:lstStyle>
            <a:lvl1pPr>
              <a:defRPr/>
            </a:lvl1pPr>
          </a:lstStyle>
          <a:p>
            <a:fld id="{21F5E433-D602-48CD-8608-25F9AD71F9BE}"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AU">
              <a:solidFill>
                <a:srgbClr val="FFFFFF"/>
              </a:solidFill>
            </a:endParaRPr>
          </a:p>
        </p:txBody>
      </p:sp>
      <p:sp>
        <p:nvSpPr>
          <p:cNvPr id="3" name="Footer Placeholder 2"/>
          <p:cNvSpPr>
            <a:spLocks noGrp="1"/>
          </p:cNvSpPr>
          <p:nvPr>
            <p:ph type="ftr" sz="quarter" idx="11"/>
          </p:nvPr>
        </p:nvSpPr>
        <p:spPr/>
        <p:txBody>
          <a:bodyPr/>
          <a:lstStyle>
            <a:lvl1pPr>
              <a:defRPr/>
            </a:lvl1pPr>
          </a:lstStyle>
          <a:p>
            <a:endParaRPr lang="en-AU">
              <a:solidFill>
                <a:srgbClr val="FFFFFF"/>
              </a:solidFill>
            </a:endParaRPr>
          </a:p>
        </p:txBody>
      </p:sp>
      <p:sp>
        <p:nvSpPr>
          <p:cNvPr id="4" name="Slide Number Placeholder 3"/>
          <p:cNvSpPr>
            <a:spLocks noGrp="1"/>
          </p:cNvSpPr>
          <p:nvPr>
            <p:ph type="sldNum" sz="quarter" idx="12"/>
          </p:nvPr>
        </p:nvSpPr>
        <p:spPr/>
        <p:txBody>
          <a:bodyPr/>
          <a:lstStyle>
            <a:lvl1pPr>
              <a:defRPr/>
            </a:lvl1pPr>
          </a:lstStyle>
          <a:p>
            <a:fld id="{45D70EBA-87A5-4BC5-8DD9-0860647B183B}"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AU">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AU">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E79EADDB-72C6-4AA9-968A-883C6934D87F}" type="slidenum">
              <a:rPr lang="en-AU">
                <a:solidFill>
                  <a:srgbClr val="FFFFFF"/>
                </a:solidFill>
              </a:rPr>
              <a:pPr/>
              <a:t>‹#›</a:t>
            </a:fld>
            <a:endParaRPr lang="en-AU">
              <a:solidFill>
                <a:srgbClr val="FFFFFF"/>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Arc 2"/>
          <p:cNvSpPr>
            <a:spLocks/>
          </p:cNvSpPr>
          <p:nvPr/>
        </p:nvSpPr>
        <p:spPr bwMode="auto">
          <a:xfrm>
            <a:off x="0" y="842963"/>
            <a:ext cx="2897188" cy="6015037"/>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w="9525">
            <a:noFill/>
            <a:round/>
            <a:headEnd type="none" w="sm" len="sm"/>
            <a:tailEnd type="none" w="sm" len="sm"/>
          </a:ln>
        </p:spPr>
        <p:txBody>
          <a:bodyPr/>
          <a:lstStyle/>
          <a:p>
            <a:endParaRPr kumimoji="1" lang="en-US" sz="2400">
              <a:latin typeface="Times New Roman" pitchFamily="18" charset="0"/>
            </a:endParaRPr>
          </a:p>
        </p:txBody>
      </p:sp>
      <p:sp>
        <p:nvSpPr>
          <p:cNvPr id="5123" name="Rectangle 3"/>
          <p:cNvSpPr>
            <a:spLocks noGrp="1" noChangeArrowheads="1"/>
          </p:cNvSpPr>
          <p:nvPr>
            <p:ph type="title"/>
          </p:nvPr>
        </p:nvSpPr>
        <p:spPr bwMode="auto">
          <a:xfrm>
            <a:off x="2819400" y="609600"/>
            <a:ext cx="6096000" cy="11430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p>
            <a:pPr lvl="0"/>
            <a:r>
              <a:rPr lang="en-AU" smtClean="0"/>
              <a:t>Click to edit Master title style</a:t>
            </a:r>
          </a:p>
        </p:txBody>
      </p:sp>
      <p:sp>
        <p:nvSpPr>
          <p:cNvPr id="5124" name="Rectangle 4"/>
          <p:cNvSpPr>
            <a:spLocks noGrp="1" noChangeArrowheads="1"/>
          </p:cNvSpPr>
          <p:nvPr>
            <p:ph type="body" idx="1"/>
          </p:nvPr>
        </p:nvSpPr>
        <p:spPr bwMode="auto">
          <a:xfrm>
            <a:off x="2819400" y="1981200"/>
            <a:ext cx="6096000" cy="4114800"/>
          </a:xfrm>
          <a:prstGeom prst="rect">
            <a:avLst/>
          </a:prstGeom>
          <a:noFill/>
          <a:ln w="9525">
            <a:noFill/>
            <a:miter lim="800000"/>
            <a:headEnd/>
            <a:tailEnd/>
          </a:ln>
        </p:spPr>
        <p:txBody>
          <a:bodyPr vert="horz" wrap="square" lIns="92075" tIns="46037" rIns="92075" bIns="46037"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5125" name="Rectangle 5"/>
          <p:cNvSpPr>
            <a:spLocks noGrp="1" noChangeArrowheads="1"/>
          </p:cNvSpPr>
          <p:nvPr>
            <p:ph type="dt" sz="half" idx="2"/>
          </p:nvPr>
        </p:nvSpPr>
        <p:spPr bwMode="auto">
          <a:xfrm>
            <a:off x="304800" y="6248400"/>
            <a:ext cx="1905000" cy="4572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lvl1pPr>
              <a:defRPr sz="1400"/>
            </a:lvl1pPr>
          </a:lstStyle>
          <a:p>
            <a:endParaRPr lang="en-AU"/>
          </a:p>
        </p:txBody>
      </p:sp>
      <p:sp>
        <p:nvSpPr>
          <p:cNvPr id="5126" name="Rectangle 6"/>
          <p:cNvSpPr>
            <a:spLocks noGrp="1" noChangeArrowheads="1"/>
          </p:cNvSpPr>
          <p:nvPr>
            <p:ph type="ftr" sz="quarter" idx="3"/>
          </p:nvPr>
        </p:nvSpPr>
        <p:spPr bwMode="auto">
          <a:xfrm>
            <a:off x="3581400" y="6248400"/>
            <a:ext cx="2895600" cy="4572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lvl1pPr algn="ctr">
              <a:defRPr sz="1400"/>
            </a:lvl1pPr>
          </a:lstStyle>
          <a:p>
            <a:endParaRPr lang="en-AU"/>
          </a:p>
        </p:txBody>
      </p:sp>
      <p:sp>
        <p:nvSpPr>
          <p:cNvPr id="5127" name="Rectangle 7"/>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p:spPr>
        <p:txBody>
          <a:bodyPr vert="horz" wrap="none" lIns="92075" tIns="46037" rIns="92075" bIns="46037" numCol="1" anchor="ctr" anchorCtr="0" compatLnSpc="1">
            <a:prstTxWarp prst="textNoShape">
              <a:avLst/>
            </a:prstTxWarp>
          </a:bodyPr>
          <a:lstStyle>
            <a:lvl1pPr algn="r">
              <a:defRPr sz="1400"/>
            </a:lvl1pPr>
          </a:lstStyle>
          <a:p>
            <a:fld id="{32FEB8EB-4CC6-48CD-A92A-A667E580D5A3}" type="slidenum">
              <a:rPr lang="en-AU"/>
              <a:pPr/>
              <a:t>‹#›</a:t>
            </a:fld>
            <a:endParaRPr lang="en-AU"/>
          </a:p>
        </p:txBody>
      </p:sp>
    </p:spTree>
  </p:cSld>
  <p:clrMap bg1="dk2" tx1="lt1" bg2="dk1" tx2="lt2" accent1="accent1" accent2="accent2" accent3="accent3" accent4="accent4" accent5="accent5" accent6="accent6" hlink="hlink" folHlink="folHlink"/>
  <p:sldLayoutIdLst>
    <p:sldLayoutId id="2147483650" r:id="rId1"/>
  </p:sldLayoutIdLst>
  <p:txStyles>
    <p:titleStyle>
      <a:lvl1pPr algn="l" rtl="0" fontAlgn="base">
        <a:lnSpc>
          <a:spcPct val="70000"/>
        </a:lnSpc>
        <a:spcBef>
          <a:spcPct val="0"/>
        </a:spcBef>
        <a:spcAft>
          <a:spcPct val="0"/>
        </a:spcAft>
        <a:defRPr sz="4800" b="1">
          <a:solidFill>
            <a:schemeClr val="tx2"/>
          </a:solidFill>
          <a:latin typeface="+mj-lt"/>
          <a:ea typeface="+mj-ea"/>
          <a:cs typeface="+mj-cs"/>
        </a:defRPr>
      </a:lvl1pPr>
      <a:lvl2pPr algn="l" rtl="0" fontAlgn="base">
        <a:lnSpc>
          <a:spcPct val="70000"/>
        </a:lnSpc>
        <a:spcBef>
          <a:spcPct val="0"/>
        </a:spcBef>
        <a:spcAft>
          <a:spcPct val="0"/>
        </a:spcAft>
        <a:defRPr sz="4800" b="1">
          <a:solidFill>
            <a:schemeClr val="tx2"/>
          </a:solidFill>
          <a:latin typeface="Arial Narrow" pitchFamily="34" charset="0"/>
        </a:defRPr>
      </a:lvl2pPr>
      <a:lvl3pPr algn="l" rtl="0" fontAlgn="base">
        <a:lnSpc>
          <a:spcPct val="70000"/>
        </a:lnSpc>
        <a:spcBef>
          <a:spcPct val="0"/>
        </a:spcBef>
        <a:spcAft>
          <a:spcPct val="0"/>
        </a:spcAft>
        <a:defRPr sz="4800" b="1">
          <a:solidFill>
            <a:schemeClr val="tx2"/>
          </a:solidFill>
          <a:latin typeface="Arial Narrow" pitchFamily="34" charset="0"/>
        </a:defRPr>
      </a:lvl3pPr>
      <a:lvl4pPr algn="l" rtl="0" fontAlgn="base">
        <a:lnSpc>
          <a:spcPct val="70000"/>
        </a:lnSpc>
        <a:spcBef>
          <a:spcPct val="0"/>
        </a:spcBef>
        <a:spcAft>
          <a:spcPct val="0"/>
        </a:spcAft>
        <a:defRPr sz="4800" b="1">
          <a:solidFill>
            <a:schemeClr val="tx2"/>
          </a:solidFill>
          <a:latin typeface="Arial Narrow" pitchFamily="34" charset="0"/>
        </a:defRPr>
      </a:lvl4pPr>
      <a:lvl5pPr algn="l" rtl="0" fontAlgn="base">
        <a:lnSpc>
          <a:spcPct val="70000"/>
        </a:lnSpc>
        <a:spcBef>
          <a:spcPct val="0"/>
        </a:spcBef>
        <a:spcAft>
          <a:spcPct val="0"/>
        </a:spcAft>
        <a:defRPr sz="4800" b="1">
          <a:solidFill>
            <a:schemeClr val="tx2"/>
          </a:solidFill>
          <a:latin typeface="Arial Narrow" pitchFamily="34" charset="0"/>
        </a:defRPr>
      </a:lvl5pPr>
      <a:lvl6pPr marL="457200" algn="l" rtl="0" fontAlgn="base">
        <a:lnSpc>
          <a:spcPct val="70000"/>
        </a:lnSpc>
        <a:spcBef>
          <a:spcPct val="0"/>
        </a:spcBef>
        <a:spcAft>
          <a:spcPct val="0"/>
        </a:spcAft>
        <a:defRPr sz="4800" b="1">
          <a:solidFill>
            <a:schemeClr val="tx2"/>
          </a:solidFill>
          <a:latin typeface="Arial Narrow" pitchFamily="34" charset="0"/>
        </a:defRPr>
      </a:lvl6pPr>
      <a:lvl7pPr marL="914400" algn="l" rtl="0" fontAlgn="base">
        <a:lnSpc>
          <a:spcPct val="70000"/>
        </a:lnSpc>
        <a:spcBef>
          <a:spcPct val="0"/>
        </a:spcBef>
        <a:spcAft>
          <a:spcPct val="0"/>
        </a:spcAft>
        <a:defRPr sz="4800" b="1">
          <a:solidFill>
            <a:schemeClr val="tx2"/>
          </a:solidFill>
          <a:latin typeface="Arial Narrow" pitchFamily="34" charset="0"/>
        </a:defRPr>
      </a:lvl7pPr>
      <a:lvl8pPr marL="1371600" algn="l" rtl="0" fontAlgn="base">
        <a:lnSpc>
          <a:spcPct val="70000"/>
        </a:lnSpc>
        <a:spcBef>
          <a:spcPct val="0"/>
        </a:spcBef>
        <a:spcAft>
          <a:spcPct val="0"/>
        </a:spcAft>
        <a:defRPr sz="4800" b="1">
          <a:solidFill>
            <a:schemeClr val="tx2"/>
          </a:solidFill>
          <a:latin typeface="Arial Narrow" pitchFamily="34" charset="0"/>
        </a:defRPr>
      </a:lvl8pPr>
      <a:lvl9pPr marL="1828800" algn="l" rtl="0" fontAlgn="base">
        <a:lnSpc>
          <a:spcPct val="70000"/>
        </a:lnSpc>
        <a:spcBef>
          <a:spcPct val="0"/>
        </a:spcBef>
        <a:spcAft>
          <a:spcPct val="0"/>
        </a:spcAft>
        <a:defRPr sz="4800" b="1">
          <a:solidFill>
            <a:schemeClr val="tx2"/>
          </a:solidFill>
          <a:latin typeface="Arial Narrow" pitchFamily="34"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tx2"/>
        </a:buClr>
        <a:buSzPct val="65000"/>
        <a:buFont typeface="Wingdings" pitchFamily="2" charset="2"/>
        <a:buChar char="u"/>
        <a:defRPr sz="2600">
          <a:solidFill>
            <a:schemeClr val="tx1"/>
          </a:solidFill>
          <a:latin typeface="+mn-lt"/>
        </a:defRPr>
      </a:lvl2pPr>
      <a:lvl3pPr marL="1143000" indent="-228600" algn="l" rtl="0" fontAlgn="base">
        <a:spcBef>
          <a:spcPct val="20000"/>
        </a:spcBef>
        <a:spcAft>
          <a:spcPct val="0"/>
        </a:spcAft>
        <a:buClr>
          <a:schemeClr val="hlink"/>
        </a:buClr>
        <a:buSzPct val="65000"/>
        <a:buFont typeface="Wingdings" pitchFamily="2" charset="2"/>
        <a:buChar char="«"/>
        <a:defRPr sz="2400">
          <a:solidFill>
            <a:schemeClr val="tx1"/>
          </a:solidFill>
          <a:latin typeface="+mn-lt"/>
        </a:defRPr>
      </a:lvl3pPr>
      <a:lvl4pPr marL="1600200" indent="-228600" algn="l" rtl="0" fontAlgn="base">
        <a:spcBef>
          <a:spcPct val="20000"/>
        </a:spcBef>
        <a:spcAft>
          <a:spcPct val="0"/>
        </a:spcAft>
        <a:buClr>
          <a:schemeClr val="tx2"/>
        </a:buClr>
        <a:buSzPct val="100000"/>
        <a:buChar char="•"/>
        <a:defRPr sz="2000">
          <a:solidFill>
            <a:schemeClr val="tx1"/>
          </a:solidFill>
          <a:latin typeface="+mn-lt"/>
        </a:defRPr>
      </a:lvl4pPr>
      <a:lvl5pPr marL="2057400" indent="-228600" algn="l" rtl="0" fontAlgn="base">
        <a:spcBef>
          <a:spcPct val="20000"/>
        </a:spcBef>
        <a:spcAft>
          <a:spcPct val="0"/>
        </a:spcAft>
        <a:buClr>
          <a:schemeClr val="hlink"/>
        </a:buClr>
        <a:buSzPct val="100000"/>
        <a:buChar char="–"/>
        <a:defRPr sz="2000">
          <a:solidFill>
            <a:schemeClr val="tx1"/>
          </a:solidFill>
          <a:latin typeface="+mn-lt"/>
        </a:defRPr>
      </a:lvl5pPr>
      <a:lvl6pPr marL="2514600" indent="-228600" algn="l" rtl="0" fontAlgn="base">
        <a:spcBef>
          <a:spcPct val="20000"/>
        </a:spcBef>
        <a:spcAft>
          <a:spcPct val="0"/>
        </a:spcAft>
        <a:buClr>
          <a:schemeClr val="hlink"/>
        </a:buClr>
        <a:buSzPct val="100000"/>
        <a:buChar char="–"/>
        <a:defRPr sz="2000">
          <a:solidFill>
            <a:schemeClr val="tx1"/>
          </a:solidFill>
          <a:latin typeface="+mn-lt"/>
        </a:defRPr>
      </a:lvl6pPr>
      <a:lvl7pPr marL="2971800" indent="-228600" algn="l" rtl="0" fontAlgn="base">
        <a:spcBef>
          <a:spcPct val="20000"/>
        </a:spcBef>
        <a:spcAft>
          <a:spcPct val="0"/>
        </a:spcAft>
        <a:buClr>
          <a:schemeClr val="hlink"/>
        </a:buClr>
        <a:buSzPct val="100000"/>
        <a:buChar char="–"/>
        <a:defRPr sz="2000">
          <a:solidFill>
            <a:schemeClr val="tx1"/>
          </a:solidFill>
          <a:latin typeface="+mn-lt"/>
        </a:defRPr>
      </a:lvl7pPr>
      <a:lvl8pPr marL="3429000" indent="-228600" algn="l" rtl="0" fontAlgn="base">
        <a:spcBef>
          <a:spcPct val="20000"/>
        </a:spcBef>
        <a:spcAft>
          <a:spcPct val="0"/>
        </a:spcAft>
        <a:buClr>
          <a:schemeClr val="hlink"/>
        </a:buClr>
        <a:buSzPct val="100000"/>
        <a:buChar char="–"/>
        <a:defRPr sz="2000">
          <a:solidFill>
            <a:schemeClr val="tx1"/>
          </a:solidFill>
          <a:latin typeface="+mn-lt"/>
        </a:defRPr>
      </a:lvl8pPr>
      <a:lvl9pPr marL="3886200" indent="-228600" algn="l" rtl="0" fontAlgn="base">
        <a:spcBef>
          <a:spcPct val="20000"/>
        </a:spcBef>
        <a:spcAft>
          <a:spcPct val="0"/>
        </a:spcAft>
        <a:buClr>
          <a:schemeClr val="hlink"/>
        </a:buClr>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Arc 2"/>
          <p:cNvSpPr>
            <a:spLocks/>
          </p:cNvSpPr>
          <p:nvPr/>
        </p:nvSpPr>
        <p:spPr bwMode="auto">
          <a:xfrm>
            <a:off x="0" y="842963"/>
            <a:ext cx="2897188" cy="6015037"/>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w="9525">
            <a:noFill/>
            <a:round/>
            <a:headEnd type="none" w="sm" len="sm"/>
            <a:tailEnd type="none" w="sm" len="sm"/>
          </a:ln>
        </p:spPr>
        <p:txBody>
          <a:bodyPr/>
          <a:lstStyle/>
          <a:p>
            <a:endParaRPr kumimoji="1" lang="en-US" sz="2400">
              <a:solidFill>
                <a:srgbClr val="FFFFFF"/>
              </a:solidFill>
              <a:latin typeface="Times New Roman" pitchFamily="18" charset="0"/>
            </a:endParaRPr>
          </a:p>
        </p:txBody>
      </p:sp>
      <p:sp>
        <p:nvSpPr>
          <p:cNvPr id="90115" name="Rectangle 3"/>
          <p:cNvSpPr>
            <a:spLocks noGrp="1" noChangeArrowheads="1"/>
          </p:cNvSpPr>
          <p:nvPr>
            <p:ph type="title"/>
          </p:nvPr>
        </p:nvSpPr>
        <p:spPr bwMode="auto">
          <a:xfrm>
            <a:off x="2819400" y="609600"/>
            <a:ext cx="6096000" cy="11430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p>
            <a:pPr lvl="0"/>
            <a:r>
              <a:rPr lang="en-AU" smtClean="0"/>
              <a:t>Click to edit Master title style</a:t>
            </a:r>
          </a:p>
        </p:txBody>
      </p:sp>
      <p:sp>
        <p:nvSpPr>
          <p:cNvPr id="90116" name="Rectangle 4"/>
          <p:cNvSpPr>
            <a:spLocks noGrp="1" noChangeArrowheads="1"/>
          </p:cNvSpPr>
          <p:nvPr>
            <p:ph type="body" idx="1"/>
          </p:nvPr>
        </p:nvSpPr>
        <p:spPr bwMode="auto">
          <a:xfrm>
            <a:off x="2819400" y="1981200"/>
            <a:ext cx="6096000" cy="4114800"/>
          </a:xfrm>
          <a:prstGeom prst="rect">
            <a:avLst/>
          </a:prstGeom>
          <a:noFill/>
          <a:ln w="9525">
            <a:noFill/>
            <a:miter lim="800000"/>
            <a:headEnd/>
            <a:tailEnd/>
          </a:ln>
        </p:spPr>
        <p:txBody>
          <a:bodyPr vert="horz" wrap="square" lIns="92075" tIns="46037" rIns="92075" bIns="46037"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90117" name="Rectangle 5"/>
          <p:cNvSpPr>
            <a:spLocks noGrp="1" noChangeArrowheads="1"/>
          </p:cNvSpPr>
          <p:nvPr>
            <p:ph type="dt" sz="half" idx="2"/>
          </p:nvPr>
        </p:nvSpPr>
        <p:spPr bwMode="auto">
          <a:xfrm>
            <a:off x="304800" y="6248400"/>
            <a:ext cx="1905000" cy="4572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lvl1pPr>
              <a:defRPr sz="1400"/>
            </a:lvl1pPr>
          </a:lstStyle>
          <a:p>
            <a:endParaRPr lang="en-AU">
              <a:solidFill>
                <a:srgbClr val="FFFFFF"/>
              </a:solidFill>
            </a:endParaRPr>
          </a:p>
        </p:txBody>
      </p:sp>
      <p:sp>
        <p:nvSpPr>
          <p:cNvPr id="90118" name="Rectangle 6"/>
          <p:cNvSpPr>
            <a:spLocks noGrp="1" noChangeArrowheads="1"/>
          </p:cNvSpPr>
          <p:nvPr>
            <p:ph type="ftr" sz="quarter" idx="3"/>
          </p:nvPr>
        </p:nvSpPr>
        <p:spPr bwMode="auto">
          <a:xfrm>
            <a:off x="3581400" y="6248400"/>
            <a:ext cx="2895600" cy="4572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lvl1pPr algn="ctr">
              <a:defRPr sz="1400"/>
            </a:lvl1pPr>
          </a:lstStyle>
          <a:p>
            <a:endParaRPr lang="en-AU">
              <a:solidFill>
                <a:srgbClr val="FFFFFF"/>
              </a:solidFill>
            </a:endParaRPr>
          </a:p>
        </p:txBody>
      </p:sp>
      <p:sp>
        <p:nvSpPr>
          <p:cNvPr id="90119" name="Rectangle 7"/>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p:spPr>
        <p:txBody>
          <a:bodyPr vert="horz" wrap="none" lIns="92075" tIns="46037" rIns="92075" bIns="46037" numCol="1" anchor="ctr" anchorCtr="0" compatLnSpc="1">
            <a:prstTxWarp prst="textNoShape">
              <a:avLst/>
            </a:prstTxWarp>
          </a:bodyPr>
          <a:lstStyle>
            <a:lvl1pPr algn="r">
              <a:defRPr sz="1400"/>
            </a:lvl1pPr>
          </a:lstStyle>
          <a:p>
            <a:fld id="{FB204C69-1253-4CC4-865F-E342C015D2DE}" type="slidenum">
              <a:rPr lang="en-AU">
                <a:solidFill>
                  <a:srgbClr val="FFFFFF"/>
                </a:solidFill>
              </a:rPr>
              <a:pPr/>
              <a:t>‹#›</a:t>
            </a:fld>
            <a:endParaRPr lang="en-AU">
              <a:solidFill>
                <a:srgbClr val="FFFFFF"/>
              </a:solidFill>
            </a:endParaRPr>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l" rtl="0" fontAlgn="base">
        <a:lnSpc>
          <a:spcPct val="70000"/>
        </a:lnSpc>
        <a:spcBef>
          <a:spcPct val="0"/>
        </a:spcBef>
        <a:spcAft>
          <a:spcPct val="0"/>
        </a:spcAft>
        <a:defRPr sz="4800" b="1">
          <a:solidFill>
            <a:schemeClr val="tx2"/>
          </a:solidFill>
          <a:latin typeface="+mj-lt"/>
          <a:ea typeface="+mj-ea"/>
          <a:cs typeface="+mj-cs"/>
        </a:defRPr>
      </a:lvl1pPr>
      <a:lvl2pPr algn="l" rtl="0" fontAlgn="base">
        <a:lnSpc>
          <a:spcPct val="70000"/>
        </a:lnSpc>
        <a:spcBef>
          <a:spcPct val="0"/>
        </a:spcBef>
        <a:spcAft>
          <a:spcPct val="0"/>
        </a:spcAft>
        <a:defRPr sz="4800" b="1">
          <a:solidFill>
            <a:schemeClr val="tx2"/>
          </a:solidFill>
          <a:latin typeface="Arial Narrow" pitchFamily="34" charset="0"/>
          <a:cs typeface="Arial" charset="0"/>
        </a:defRPr>
      </a:lvl2pPr>
      <a:lvl3pPr algn="l" rtl="0" fontAlgn="base">
        <a:lnSpc>
          <a:spcPct val="70000"/>
        </a:lnSpc>
        <a:spcBef>
          <a:spcPct val="0"/>
        </a:spcBef>
        <a:spcAft>
          <a:spcPct val="0"/>
        </a:spcAft>
        <a:defRPr sz="4800" b="1">
          <a:solidFill>
            <a:schemeClr val="tx2"/>
          </a:solidFill>
          <a:latin typeface="Arial Narrow" pitchFamily="34" charset="0"/>
          <a:cs typeface="Arial" charset="0"/>
        </a:defRPr>
      </a:lvl3pPr>
      <a:lvl4pPr algn="l" rtl="0" fontAlgn="base">
        <a:lnSpc>
          <a:spcPct val="70000"/>
        </a:lnSpc>
        <a:spcBef>
          <a:spcPct val="0"/>
        </a:spcBef>
        <a:spcAft>
          <a:spcPct val="0"/>
        </a:spcAft>
        <a:defRPr sz="4800" b="1">
          <a:solidFill>
            <a:schemeClr val="tx2"/>
          </a:solidFill>
          <a:latin typeface="Arial Narrow" pitchFamily="34" charset="0"/>
          <a:cs typeface="Arial" charset="0"/>
        </a:defRPr>
      </a:lvl4pPr>
      <a:lvl5pPr algn="l" rtl="0" fontAlgn="base">
        <a:lnSpc>
          <a:spcPct val="70000"/>
        </a:lnSpc>
        <a:spcBef>
          <a:spcPct val="0"/>
        </a:spcBef>
        <a:spcAft>
          <a:spcPct val="0"/>
        </a:spcAft>
        <a:defRPr sz="4800" b="1">
          <a:solidFill>
            <a:schemeClr val="tx2"/>
          </a:solidFill>
          <a:latin typeface="Arial Narrow" pitchFamily="34" charset="0"/>
          <a:cs typeface="Arial" charset="0"/>
        </a:defRPr>
      </a:lvl5pPr>
      <a:lvl6pPr marL="457200" algn="l" rtl="0" fontAlgn="base">
        <a:lnSpc>
          <a:spcPct val="70000"/>
        </a:lnSpc>
        <a:spcBef>
          <a:spcPct val="0"/>
        </a:spcBef>
        <a:spcAft>
          <a:spcPct val="0"/>
        </a:spcAft>
        <a:defRPr sz="4800" b="1">
          <a:solidFill>
            <a:schemeClr val="tx2"/>
          </a:solidFill>
          <a:latin typeface="Arial Narrow" pitchFamily="34" charset="0"/>
          <a:cs typeface="Arial" charset="0"/>
        </a:defRPr>
      </a:lvl6pPr>
      <a:lvl7pPr marL="914400" algn="l" rtl="0" fontAlgn="base">
        <a:lnSpc>
          <a:spcPct val="70000"/>
        </a:lnSpc>
        <a:spcBef>
          <a:spcPct val="0"/>
        </a:spcBef>
        <a:spcAft>
          <a:spcPct val="0"/>
        </a:spcAft>
        <a:defRPr sz="4800" b="1">
          <a:solidFill>
            <a:schemeClr val="tx2"/>
          </a:solidFill>
          <a:latin typeface="Arial Narrow" pitchFamily="34" charset="0"/>
          <a:cs typeface="Arial" charset="0"/>
        </a:defRPr>
      </a:lvl7pPr>
      <a:lvl8pPr marL="1371600" algn="l" rtl="0" fontAlgn="base">
        <a:lnSpc>
          <a:spcPct val="70000"/>
        </a:lnSpc>
        <a:spcBef>
          <a:spcPct val="0"/>
        </a:spcBef>
        <a:spcAft>
          <a:spcPct val="0"/>
        </a:spcAft>
        <a:defRPr sz="4800" b="1">
          <a:solidFill>
            <a:schemeClr val="tx2"/>
          </a:solidFill>
          <a:latin typeface="Arial Narrow" pitchFamily="34" charset="0"/>
          <a:cs typeface="Arial" charset="0"/>
        </a:defRPr>
      </a:lvl8pPr>
      <a:lvl9pPr marL="1828800" algn="l" rtl="0" fontAlgn="base">
        <a:lnSpc>
          <a:spcPct val="70000"/>
        </a:lnSpc>
        <a:spcBef>
          <a:spcPct val="0"/>
        </a:spcBef>
        <a:spcAft>
          <a:spcPct val="0"/>
        </a:spcAft>
        <a:defRPr sz="4800" b="1">
          <a:solidFill>
            <a:schemeClr val="tx2"/>
          </a:solidFill>
          <a:latin typeface="Arial Narrow" pitchFamily="34" charset="0"/>
          <a:cs typeface="Arial"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tx2"/>
        </a:buClr>
        <a:buSzPct val="65000"/>
        <a:buFont typeface="Wingdings" pitchFamily="2" charset="2"/>
        <a:buChar char="u"/>
        <a:defRPr sz="2600">
          <a:solidFill>
            <a:schemeClr val="tx1"/>
          </a:solidFill>
          <a:latin typeface="+mn-lt"/>
          <a:cs typeface="+mn-cs"/>
        </a:defRPr>
      </a:lvl2pPr>
      <a:lvl3pPr marL="1143000" indent="-228600" algn="l" rtl="0" fontAlgn="base">
        <a:spcBef>
          <a:spcPct val="20000"/>
        </a:spcBef>
        <a:spcAft>
          <a:spcPct val="0"/>
        </a:spcAft>
        <a:buClr>
          <a:schemeClr val="hlink"/>
        </a:buClr>
        <a:buSzPct val="65000"/>
        <a:buFont typeface="Wingdings" pitchFamily="2" charset="2"/>
        <a:buChar char="«"/>
        <a:defRPr sz="2400">
          <a:solidFill>
            <a:schemeClr val="tx1"/>
          </a:solidFill>
          <a:latin typeface="+mn-lt"/>
          <a:cs typeface="+mn-cs"/>
        </a:defRPr>
      </a:lvl3pPr>
      <a:lvl4pPr marL="1600200" indent="-228600" algn="l" rtl="0" fontAlgn="base">
        <a:spcBef>
          <a:spcPct val="20000"/>
        </a:spcBef>
        <a:spcAft>
          <a:spcPct val="0"/>
        </a:spcAft>
        <a:buClr>
          <a:schemeClr val="tx2"/>
        </a:buClr>
        <a:buSzPct val="100000"/>
        <a:buChar char="•"/>
        <a:defRPr sz="2000">
          <a:solidFill>
            <a:schemeClr val="tx1"/>
          </a:solidFill>
          <a:latin typeface="+mn-lt"/>
          <a:cs typeface="+mn-cs"/>
        </a:defRPr>
      </a:lvl4pPr>
      <a:lvl5pPr marL="2057400" indent="-228600" algn="l" rtl="0" fontAlgn="base">
        <a:spcBef>
          <a:spcPct val="20000"/>
        </a:spcBef>
        <a:spcAft>
          <a:spcPct val="0"/>
        </a:spcAft>
        <a:buClr>
          <a:schemeClr val="hlink"/>
        </a:buClr>
        <a:buSzPct val="100000"/>
        <a:buChar char="–"/>
        <a:defRPr sz="2000">
          <a:solidFill>
            <a:schemeClr val="tx1"/>
          </a:solidFill>
          <a:latin typeface="+mn-lt"/>
          <a:cs typeface="+mn-cs"/>
        </a:defRPr>
      </a:lvl5pPr>
      <a:lvl6pPr marL="2514600" indent="-228600" algn="l" rtl="0" fontAlgn="base">
        <a:spcBef>
          <a:spcPct val="20000"/>
        </a:spcBef>
        <a:spcAft>
          <a:spcPct val="0"/>
        </a:spcAft>
        <a:buClr>
          <a:schemeClr val="hlink"/>
        </a:buClr>
        <a:buSzPct val="100000"/>
        <a:buChar char="–"/>
        <a:defRPr sz="2000">
          <a:solidFill>
            <a:schemeClr val="tx1"/>
          </a:solidFill>
          <a:latin typeface="+mn-lt"/>
          <a:cs typeface="+mn-cs"/>
        </a:defRPr>
      </a:lvl6pPr>
      <a:lvl7pPr marL="2971800" indent="-228600" algn="l" rtl="0" fontAlgn="base">
        <a:spcBef>
          <a:spcPct val="20000"/>
        </a:spcBef>
        <a:spcAft>
          <a:spcPct val="0"/>
        </a:spcAft>
        <a:buClr>
          <a:schemeClr val="hlink"/>
        </a:buClr>
        <a:buSzPct val="100000"/>
        <a:buChar char="–"/>
        <a:defRPr sz="2000">
          <a:solidFill>
            <a:schemeClr val="tx1"/>
          </a:solidFill>
          <a:latin typeface="+mn-lt"/>
          <a:cs typeface="+mn-cs"/>
        </a:defRPr>
      </a:lvl7pPr>
      <a:lvl8pPr marL="3429000" indent="-228600" algn="l" rtl="0" fontAlgn="base">
        <a:spcBef>
          <a:spcPct val="20000"/>
        </a:spcBef>
        <a:spcAft>
          <a:spcPct val="0"/>
        </a:spcAft>
        <a:buClr>
          <a:schemeClr val="hlink"/>
        </a:buClr>
        <a:buSzPct val="100000"/>
        <a:buChar char="–"/>
        <a:defRPr sz="2000">
          <a:solidFill>
            <a:schemeClr val="tx1"/>
          </a:solidFill>
          <a:latin typeface="+mn-lt"/>
          <a:cs typeface="+mn-cs"/>
        </a:defRPr>
      </a:lvl8pPr>
      <a:lvl9pPr marL="3886200" indent="-228600" algn="l" rtl="0" fontAlgn="base">
        <a:spcBef>
          <a:spcPct val="20000"/>
        </a:spcBef>
        <a:spcAft>
          <a:spcPct val="0"/>
        </a:spcAft>
        <a:buClr>
          <a:schemeClr val="hlink"/>
        </a:buClr>
        <a:buSzPct val="100000"/>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m/url?sa=i&amp;rct=j&amp;q=&amp;source=images&amp;cd=&amp;cad=rja&amp;docid=bSfZeVKhcDGXzM&amp;tbnid=OWl1meWTlVM9MM:&amp;ved=&amp;url=http://www.lafsco.com/hoj.html&amp;ei=8WK9UauQE8jgkAWU4QE&amp;bvm=bv.47883778,d.dGI&amp;psig=AFQjCNFzV_XXfzSkF5mFWna7-nt8wsAO3w&amp;ust=1371452529690920" TargetMode="Externa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url?sa=i&amp;source=images&amp;cd=&amp;cad=rja&amp;docid=-0EljqybRfo2rM&amp;tbnid=Gd5pCmgVqxSy1M:&amp;ved=0CAgQjRwwAA&amp;url=http://www.jw.org/en/publications/books/bible-stories/part-3-deliverance-from-egypt-to-israels-first-king/story-44-rahab-hides-the-spies/&amp;ei=iUaMUqPeC4PsiAfjtoCwCQ&amp;psig=AFQjCNFTOC77mOZoeZHE0s_Fp9McOum7Fw&amp;ust=1385011209252229" TargetMode="Externa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com/url?sa=i&amp;rct=j&amp;q=cardinals+red+robe&amp;source=images&amp;cd=&amp;docid=m00R6by04bbWpM&amp;tbnid=AD9PRLPiBRv4gM:&amp;ved=0CAUQjRw&amp;url=http://www.osfcostumerentals.org/stock/Ecclesiastical%20&amp;%20Scholarly/Men's%20Ecclesiastical/Robes,%20Capes,%20Tabards/slides/09019477%2009014131%20Cardinal%20Robe%20withe%20Capelet%20red%20jaquard%20burgundy%20velvet%20C42.html&amp;ei=Pm8nUqKnKJLeqAHo_oHIAw&amp;bvm=bv.51495398,d.aWM&amp;psig=AFQjCNGVws_94pkyQRe7F-R87qTHnlvwQg&amp;ust=1378402476518627" TargetMode="Externa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216024" y="6489674"/>
            <a:ext cx="2699792" cy="323702"/>
          </a:xfrm>
        </p:spPr>
        <p:txBody>
          <a:bodyPr/>
          <a:lstStyle/>
          <a:p>
            <a:r>
              <a:rPr lang="en-AU" dirty="0" smtClean="0"/>
              <a:t>Judah First</a:t>
            </a:r>
            <a:endParaRPr lang="en-AU" dirty="0"/>
          </a:p>
        </p:txBody>
      </p:sp>
      <p:sp>
        <p:nvSpPr>
          <p:cNvPr id="7170" name="Rectangle 2"/>
          <p:cNvSpPr>
            <a:spLocks noGrp="1" noChangeArrowheads="1"/>
          </p:cNvSpPr>
          <p:nvPr>
            <p:ph type="subTitle" idx="1"/>
          </p:nvPr>
        </p:nvSpPr>
        <p:spPr>
          <a:xfrm>
            <a:off x="0" y="1052736"/>
            <a:ext cx="8713788" cy="1762125"/>
          </a:xfrm>
        </p:spPr>
        <p:txBody>
          <a:bodyPr/>
          <a:lstStyle/>
          <a:p>
            <a:pPr algn="ctr">
              <a:buFont typeface="Wingdings" pitchFamily="2" charset="2"/>
              <a:buNone/>
            </a:pPr>
            <a:r>
              <a:rPr lang="en-AU" sz="8800" dirty="0" smtClean="0">
                <a:ln>
                  <a:solidFill>
                    <a:schemeClr val="tx1"/>
                  </a:solidFill>
                </a:ln>
                <a:solidFill>
                  <a:srgbClr val="FF3399"/>
                </a:solidFill>
                <a:effectLst>
                  <a:outerShdw blurRad="38100" dist="38100" dir="2700000" algn="tl">
                    <a:srgbClr val="FFFFFF"/>
                  </a:outerShdw>
                </a:effectLst>
                <a:latin typeface="Monotype Corsiva" pitchFamily="66" charset="0"/>
              </a:rPr>
              <a:t>“Judah First”</a:t>
            </a:r>
            <a:endParaRPr lang="en-AU" sz="8800" dirty="0">
              <a:ln>
                <a:solidFill>
                  <a:schemeClr val="tx1"/>
                </a:solidFill>
              </a:ln>
              <a:solidFill>
                <a:srgbClr val="FF3399"/>
              </a:solidFill>
              <a:effectLst>
                <a:outerShdw blurRad="38100" dist="38100" dir="2700000" algn="tl">
                  <a:srgbClr val="FFFFFF"/>
                </a:outerShdw>
              </a:effectLst>
              <a:latin typeface="Monotype Corsiva" pitchFamily="66" charset="0"/>
            </a:endParaRPr>
          </a:p>
        </p:txBody>
      </p:sp>
      <p:sp>
        <p:nvSpPr>
          <p:cNvPr id="7172" name="Text Box 4"/>
          <p:cNvSpPr txBox="1">
            <a:spLocks noChangeArrowheads="1"/>
          </p:cNvSpPr>
          <p:nvPr/>
        </p:nvSpPr>
        <p:spPr bwMode="auto">
          <a:xfrm>
            <a:off x="395536" y="2924944"/>
            <a:ext cx="8353176" cy="2462213"/>
          </a:xfrm>
          <a:prstGeom prst="rect">
            <a:avLst/>
          </a:prstGeom>
          <a:noFill/>
          <a:ln w="9525">
            <a:noFill/>
            <a:miter lim="800000"/>
            <a:headEnd/>
            <a:tailEnd/>
          </a:ln>
          <a:effectLst/>
        </p:spPr>
        <p:txBody>
          <a:bodyPr wrap="square">
            <a:spAutoFit/>
          </a:bodyPr>
          <a:lstStyle/>
          <a:p>
            <a:pPr algn="ctr">
              <a:spcBef>
                <a:spcPct val="50000"/>
              </a:spcBef>
            </a:pPr>
            <a:r>
              <a:rPr lang="en-US" sz="4400" dirty="0">
                <a:solidFill>
                  <a:srgbClr val="FFFF00"/>
                </a:solidFill>
                <a:latin typeface="Arial Black" pitchFamily="34" charset="0"/>
              </a:rPr>
              <a:t>Study </a:t>
            </a:r>
            <a:r>
              <a:rPr lang="en-US" sz="4400" dirty="0" smtClean="0">
                <a:solidFill>
                  <a:srgbClr val="FFFF00"/>
                </a:solidFill>
                <a:latin typeface="Arial Black" pitchFamily="34" charset="0"/>
              </a:rPr>
              <a:t>1 </a:t>
            </a:r>
          </a:p>
          <a:p>
            <a:pPr algn="ctr">
              <a:spcBef>
                <a:spcPct val="50000"/>
              </a:spcBef>
            </a:pPr>
            <a:r>
              <a:rPr lang="en-US" sz="4400" dirty="0" smtClean="0">
                <a:solidFill>
                  <a:srgbClr val="FFFF00"/>
                </a:solidFill>
                <a:latin typeface="Arial Black" pitchFamily="34" charset="0"/>
              </a:rPr>
              <a:t>“</a:t>
            </a:r>
            <a:r>
              <a:rPr lang="en-US" sz="4400" dirty="0" err="1" smtClean="0">
                <a:solidFill>
                  <a:srgbClr val="FFFF00"/>
                </a:solidFill>
                <a:latin typeface="Arial Black" pitchFamily="34" charset="0"/>
              </a:rPr>
              <a:t>Pharez</a:t>
            </a:r>
            <a:r>
              <a:rPr lang="en-US" sz="4400" dirty="0" smtClean="0">
                <a:solidFill>
                  <a:srgbClr val="FFFF00"/>
                </a:solidFill>
                <a:latin typeface="Arial Black" pitchFamily="34" charset="0"/>
              </a:rPr>
              <a:t> and </a:t>
            </a:r>
            <a:r>
              <a:rPr lang="en-US" sz="4400" dirty="0" err="1" smtClean="0">
                <a:solidFill>
                  <a:srgbClr val="FFFF00"/>
                </a:solidFill>
                <a:latin typeface="Arial Black" pitchFamily="34" charset="0"/>
              </a:rPr>
              <a:t>Zarah</a:t>
            </a:r>
            <a:r>
              <a:rPr lang="en-US" sz="4400" dirty="0" smtClean="0">
                <a:solidFill>
                  <a:srgbClr val="FFFF00"/>
                </a:solidFill>
                <a:latin typeface="Arial Black" pitchFamily="34" charset="0"/>
              </a:rPr>
              <a:t> – The saga of the red cord”</a:t>
            </a:r>
            <a:endParaRPr lang="en-AU" sz="4400" dirty="0">
              <a:solidFill>
                <a:srgbClr val="FFFF00"/>
              </a:solidFill>
              <a:latin typeface="Arial Black"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8674" name="Rectangle 2"/>
          <p:cNvSpPr>
            <a:spLocks noGrp="1" noChangeArrowheads="1"/>
          </p:cNvSpPr>
          <p:nvPr>
            <p:ph type="ctrTitle"/>
          </p:nvPr>
        </p:nvSpPr>
        <p:spPr>
          <a:xfrm>
            <a:off x="0" y="71438"/>
            <a:ext cx="9144000" cy="714356"/>
          </a:xfrm>
        </p:spPr>
        <p:txBody>
          <a:bodyPr/>
          <a:lstStyle/>
          <a:p>
            <a:r>
              <a:rPr lang="en-US" sz="4400" dirty="0"/>
              <a:t>Esau represents the nations</a:t>
            </a:r>
          </a:p>
        </p:txBody>
      </p:sp>
      <p:sp>
        <p:nvSpPr>
          <p:cNvPr id="28675" name="Rectangle 3"/>
          <p:cNvSpPr>
            <a:spLocks noGrp="1" noChangeArrowheads="1"/>
          </p:cNvSpPr>
          <p:nvPr>
            <p:ph type="subTitle" idx="1"/>
          </p:nvPr>
        </p:nvSpPr>
        <p:spPr>
          <a:xfrm>
            <a:off x="265113" y="706005"/>
            <a:ext cx="8640762" cy="5977210"/>
          </a:xfrm>
        </p:spPr>
        <p:txBody>
          <a:bodyPr/>
          <a:lstStyle/>
          <a:p>
            <a:pPr marL="0" indent="0" algn="just">
              <a:lnSpc>
                <a:spcPct val="95000"/>
              </a:lnSpc>
              <a:spcBef>
                <a:spcPts val="0"/>
              </a:spcBef>
              <a:buFont typeface="Wingdings" pitchFamily="2" charset="2"/>
              <a:buNone/>
            </a:pPr>
            <a:r>
              <a:rPr lang="en-US" sz="2700" dirty="0"/>
              <a:t>In this way, </a:t>
            </a:r>
            <a:r>
              <a:rPr lang="en-US" sz="2700" dirty="0">
                <a:solidFill>
                  <a:srgbClr val="00FF00"/>
                </a:solidFill>
              </a:rPr>
              <a:t>Babylon and the Goat-nations</a:t>
            </a:r>
            <a:r>
              <a:rPr lang="en-US" sz="2700" dirty="0"/>
              <a:t> are “made to drink of the wine of the wrath of the Deity, prepared without mixture in the cup of his indignation.” </a:t>
            </a:r>
            <a:r>
              <a:rPr lang="en-US" sz="2700" dirty="0">
                <a:solidFill>
                  <a:srgbClr val="00FF00"/>
                </a:solidFill>
              </a:rPr>
              <a:t>Esau</a:t>
            </a:r>
            <a:r>
              <a:rPr lang="en-US" sz="2700" dirty="0"/>
              <a:t> will have had the dominion over Jacob long enough; and the time will now have arrived to prove to mankind “that there is a God that </a:t>
            </a:r>
            <a:r>
              <a:rPr lang="en-US" sz="2700" dirty="0" err="1"/>
              <a:t>judgeth</a:t>
            </a:r>
            <a:r>
              <a:rPr lang="en-US" sz="2700" dirty="0"/>
              <a:t> in the earth”. </a:t>
            </a:r>
            <a:r>
              <a:rPr lang="en-US" sz="2700" dirty="0">
                <a:solidFill>
                  <a:srgbClr val="00FF00"/>
                </a:solidFill>
              </a:rPr>
              <a:t>Esau</a:t>
            </a:r>
            <a:r>
              <a:rPr lang="en-US" sz="2700" dirty="0"/>
              <a:t> has lived by his sword, but not righteously. </a:t>
            </a:r>
            <a:r>
              <a:rPr lang="en-US" sz="2700" dirty="0">
                <a:solidFill>
                  <a:srgbClr val="FFFF00"/>
                </a:solidFill>
              </a:rPr>
              <a:t>He crucified the king of Israel, persecuted and killed his brethren, corrupted the faith, trod under foot the Holy City forty and two months, and poured out the blood of Jacob like water upon the ground</a:t>
            </a:r>
            <a:r>
              <a:rPr lang="en-US" sz="2700" dirty="0"/>
              <a:t>. But they who war against Zion and her sons “shall be as nothing, as a thing of </a:t>
            </a:r>
            <a:r>
              <a:rPr lang="en-US" sz="2700" dirty="0" err="1"/>
              <a:t>nought</a:t>
            </a:r>
            <a:r>
              <a:rPr lang="en-US" sz="2700" dirty="0"/>
              <a:t>”.</a:t>
            </a:r>
          </a:p>
          <a:p>
            <a:pPr marL="179388" lvl="1" indent="0" algn="r">
              <a:lnSpc>
                <a:spcPct val="95000"/>
              </a:lnSpc>
              <a:spcBef>
                <a:spcPts val="0"/>
              </a:spcBef>
              <a:buFont typeface="Wingdings" pitchFamily="2" charset="2"/>
              <a:buNone/>
            </a:pPr>
            <a:r>
              <a:rPr lang="en-US" sz="2000" b="1" dirty="0">
                <a:ln>
                  <a:solidFill>
                    <a:schemeClr val="tx1"/>
                  </a:solidFill>
                </a:ln>
                <a:solidFill>
                  <a:srgbClr val="FF66FF"/>
                </a:solidFill>
              </a:rPr>
              <a:t>Bro. Thomas – Eureka Vol. 5 pg. 50</a:t>
            </a:r>
          </a:p>
        </p:txBody>
      </p:sp>
      <p:sp>
        <p:nvSpPr>
          <p:cNvPr id="5" name="Rectangle 5"/>
          <p:cNvSpPr>
            <a:spLocks noGrp="1" noChangeArrowheads="1"/>
          </p:cNvSpPr>
          <p:nvPr>
            <p:ph type="ftr" sz="quarter" idx="3"/>
          </p:nvPr>
        </p:nvSpPr>
        <p:spPr>
          <a:xfrm>
            <a:off x="216024" y="6489674"/>
            <a:ext cx="2699792" cy="323702"/>
          </a:xfrm>
        </p:spPr>
        <p:txBody>
          <a:bodyPr/>
          <a:lstStyle/>
          <a:p>
            <a:r>
              <a:rPr lang="en-AU" dirty="0" smtClean="0"/>
              <a:t>Judah First</a:t>
            </a:r>
            <a:endParaRPr lang="en-AU"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ctrTitle"/>
          </p:nvPr>
        </p:nvSpPr>
        <p:spPr>
          <a:xfrm>
            <a:off x="0" y="47357"/>
            <a:ext cx="9144000" cy="765175"/>
          </a:xfrm>
        </p:spPr>
        <p:txBody>
          <a:bodyPr/>
          <a:lstStyle/>
          <a:p>
            <a:r>
              <a:rPr lang="en-AU" sz="4200" dirty="0" smtClean="0"/>
              <a:t>The character of Judah – </a:t>
            </a:r>
            <a:r>
              <a:rPr lang="en-AU" sz="4200" dirty="0" smtClean="0">
                <a:ln w="28575">
                  <a:solidFill>
                    <a:schemeClr val="tx1"/>
                  </a:solidFill>
                </a:ln>
                <a:solidFill>
                  <a:srgbClr val="FF0000"/>
                </a:solidFill>
                <a:effectLst/>
              </a:rPr>
              <a:t>Gen. 38</a:t>
            </a:r>
            <a:endParaRPr lang="en-AU" sz="4200" dirty="0">
              <a:ln w="28575">
                <a:solidFill>
                  <a:schemeClr val="tx1"/>
                </a:solidFill>
              </a:ln>
              <a:solidFill>
                <a:srgbClr val="FF0000"/>
              </a:solidFill>
              <a:effectLst/>
            </a:endParaRPr>
          </a:p>
        </p:txBody>
      </p:sp>
      <p:sp>
        <p:nvSpPr>
          <p:cNvPr id="68611" name="Rectangle 3"/>
          <p:cNvSpPr>
            <a:spLocks noGrp="1" noChangeArrowheads="1"/>
          </p:cNvSpPr>
          <p:nvPr>
            <p:ph type="subTitle" idx="1"/>
          </p:nvPr>
        </p:nvSpPr>
        <p:spPr>
          <a:xfrm>
            <a:off x="151802" y="797210"/>
            <a:ext cx="8784976" cy="5658859"/>
          </a:xfrm>
        </p:spPr>
        <p:txBody>
          <a:bodyPr/>
          <a:lstStyle/>
          <a:p>
            <a:pPr marL="533400" indent="-533400">
              <a:lnSpc>
                <a:spcPct val="95000"/>
              </a:lnSpc>
              <a:spcBef>
                <a:spcPts val="0"/>
              </a:spcBef>
              <a:spcAft>
                <a:spcPts val="600"/>
              </a:spcAft>
            </a:pPr>
            <a:r>
              <a:rPr lang="en-AU" sz="3200" dirty="0" smtClean="0">
                <a:ln w="22225">
                  <a:solidFill>
                    <a:schemeClr val="tx1"/>
                  </a:solidFill>
                </a:ln>
                <a:solidFill>
                  <a:srgbClr val="FF0000"/>
                </a:solidFill>
              </a:rPr>
              <a:t>V.1</a:t>
            </a:r>
            <a:r>
              <a:rPr lang="en-AU" sz="3200" dirty="0" smtClean="0"/>
              <a:t> – Friendship with the world – </a:t>
            </a:r>
            <a:r>
              <a:rPr lang="en-AU" dirty="0" smtClean="0">
                <a:ln w="22225">
                  <a:solidFill>
                    <a:schemeClr val="tx1"/>
                  </a:solidFill>
                </a:ln>
                <a:solidFill>
                  <a:srgbClr val="FF0000"/>
                </a:solidFill>
              </a:rPr>
              <a:t>James 4:4</a:t>
            </a:r>
            <a:r>
              <a:rPr lang="en-AU" sz="3200" dirty="0" smtClean="0"/>
              <a:t>. </a:t>
            </a:r>
            <a:r>
              <a:rPr lang="en-AU" sz="3200" dirty="0" smtClean="0">
                <a:solidFill>
                  <a:srgbClr val="FFFF00"/>
                </a:solidFill>
              </a:rPr>
              <a:t>The ‘Jews’ of Christ’s day were in league with the Romans.</a:t>
            </a:r>
          </a:p>
          <a:p>
            <a:pPr marL="533400" indent="-533400">
              <a:lnSpc>
                <a:spcPct val="95000"/>
              </a:lnSpc>
              <a:spcBef>
                <a:spcPts val="0"/>
              </a:spcBef>
              <a:spcAft>
                <a:spcPts val="600"/>
              </a:spcAft>
            </a:pPr>
            <a:r>
              <a:rPr lang="en-AU" dirty="0" smtClean="0">
                <a:ln w="22225">
                  <a:solidFill>
                    <a:schemeClr val="tx1"/>
                  </a:solidFill>
                </a:ln>
                <a:solidFill>
                  <a:srgbClr val="FF0000"/>
                </a:solidFill>
              </a:rPr>
              <a:t>V.2</a:t>
            </a:r>
            <a:r>
              <a:rPr lang="en-AU" dirty="0" smtClean="0"/>
              <a:t> – Marriage with the alien.</a:t>
            </a:r>
          </a:p>
          <a:p>
            <a:pPr marL="533400" indent="-533400">
              <a:lnSpc>
                <a:spcPct val="95000"/>
              </a:lnSpc>
              <a:spcBef>
                <a:spcPts val="0"/>
              </a:spcBef>
              <a:spcAft>
                <a:spcPts val="600"/>
              </a:spcAft>
            </a:pPr>
            <a:r>
              <a:rPr lang="en-AU" dirty="0" smtClean="0">
                <a:ln w="22225">
                  <a:solidFill>
                    <a:schemeClr val="tx1"/>
                  </a:solidFill>
                </a:ln>
                <a:solidFill>
                  <a:srgbClr val="FF0000"/>
                </a:solidFill>
              </a:rPr>
              <a:t>V.7-10</a:t>
            </a:r>
            <a:r>
              <a:rPr lang="en-AU" sz="3200" dirty="0" smtClean="0"/>
              <a:t> </a:t>
            </a:r>
            <a:r>
              <a:rPr lang="en-AU" dirty="0" smtClean="0"/>
              <a:t>– Evil children judged </a:t>
            </a:r>
            <a:r>
              <a:rPr lang="en-AU" sz="3200" dirty="0" smtClean="0"/>
              <a:t>by God.</a:t>
            </a:r>
          </a:p>
          <a:p>
            <a:pPr marL="533400" indent="-533400">
              <a:lnSpc>
                <a:spcPct val="95000"/>
              </a:lnSpc>
              <a:spcBef>
                <a:spcPts val="0"/>
              </a:spcBef>
              <a:spcAft>
                <a:spcPts val="600"/>
              </a:spcAft>
            </a:pPr>
            <a:r>
              <a:rPr lang="en-AU" dirty="0" smtClean="0">
                <a:ln w="22225">
                  <a:solidFill>
                    <a:schemeClr val="tx1"/>
                  </a:solidFill>
                </a:ln>
                <a:solidFill>
                  <a:srgbClr val="FF0000"/>
                </a:solidFill>
              </a:rPr>
              <a:t>V.11-14</a:t>
            </a:r>
            <a:r>
              <a:rPr lang="en-AU" dirty="0" smtClean="0"/>
              <a:t> – Covenant breaker – fails to fulfil a promise and is entrapped by it.</a:t>
            </a:r>
          </a:p>
          <a:p>
            <a:pPr marL="533400" indent="-533400">
              <a:lnSpc>
                <a:spcPct val="95000"/>
              </a:lnSpc>
              <a:spcBef>
                <a:spcPts val="0"/>
              </a:spcBef>
              <a:spcAft>
                <a:spcPts val="600"/>
              </a:spcAft>
            </a:pPr>
            <a:r>
              <a:rPr lang="en-AU" dirty="0" smtClean="0">
                <a:ln w="22225">
                  <a:solidFill>
                    <a:schemeClr val="tx1"/>
                  </a:solidFill>
                </a:ln>
                <a:solidFill>
                  <a:srgbClr val="FF0000"/>
                </a:solidFill>
              </a:rPr>
              <a:t>V.15-16</a:t>
            </a:r>
            <a:r>
              <a:rPr lang="en-AU" sz="3200" dirty="0" smtClean="0"/>
              <a:t> – Fornicator ‘like Esau’ </a:t>
            </a:r>
            <a:r>
              <a:rPr lang="en-AU" sz="2400" dirty="0" smtClean="0"/>
              <a:t>(</a:t>
            </a:r>
            <a:r>
              <a:rPr lang="en-AU" sz="2400" dirty="0" smtClean="0">
                <a:ln w="22225">
                  <a:solidFill>
                    <a:schemeClr val="tx1"/>
                  </a:solidFill>
                </a:ln>
                <a:solidFill>
                  <a:srgbClr val="FF0000"/>
                </a:solidFill>
              </a:rPr>
              <a:t>Heb. 12:16)</a:t>
            </a:r>
            <a:r>
              <a:rPr lang="en-AU" sz="2400" dirty="0" smtClean="0"/>
              <a:t>. </a:t>
            </a:r>
          </a:p>
          <a:p>
            <a:pPr marL="533400" indent="-533400">
              <a:lnSpc>
                <a:spcPct val="95000"/>
              </a:lnSpc>
              <a:spcBef>
                <a:spcPts val="0"/>
              </a:spcBef>
              <a:spcAft>
                <a:spcPts val="600"/>
              </a:spcAft>
            </a:pPr>
            <a:r>
              <a:rPr lang="en-AU" dirty="0" smtClean="0">
                <a:ln w="22225">
                  <a:solidFill>
                    <a:schemeClr val="tx1"/>
                  </a:solidFill>
                </a:ln>
                <a:solidFill>
                  <a:srgbClr val="FF0000"/>
                </a:solidFill>
              </a:rPr>
              <a:t>V.24-26</a:t>
            </a:r>
            <a:r>
              <a:rPr lang="en-AU" dirty="0" smtClean="0"/>
              <a:t> – Exposed as a hypocrite. </a:t>
            </a:r>
            <a:r>
              <a:rPr lang="en-AU" dirty="0" smtClean="0">
                <a:solidFill>
                  <a:srgbClr val="FFFF00"/>
                </a:solidFill>
              </a:rPr>
              <a:t>Hypocrisy a major failing of Jewish religion in Christ’s day – </a:t>
            </a:r>
            <a:r>
              <a:rPr lang="en-AU" dirty="0" smtClean="0">
                <a:ln w="22225">
                  <a:solidFill>
                    <a:schemeClr val="tx1"/>
                  </a:solidFill>
                </a:ln>
                <a:solidFill>
                  <a:srgbClr val="FF0000"/>
                </a:solidFill>
              </a:rPr>
              <a:t>Matt. 23:13</a:t>
            </a:r>
            <a:r>
              <a:rPr lang="en-AU" dirty="0" smtClean="0"/>
              <a:t>.</a:t>
            </a:r>
            <a:endParaRPr lang="en-AU" sz="3200" dirty="0"/>
          </a:p>
        </p:txBody>
      </p:sp>
      <p:sp>
        <p:nvSpPr>
          <p:cNvPr id="5" name="Rectangle 5"/>
          <p:cNvSpPr>
            <a:spLocks noGrp="1" noChangeArrowheads="1"/>
          </p:cNvSpPr>
          <p:nvPr>
            <p:ph type="ftr" sz="quarter" idx="3"/>
          </p:nvPr>
        </p:nvSpPr>
        <p:spPr>
          <a:xfrm>
            <a:off x="216024" y="6489674"/>
            <a:ext cx="2699792" cy="323702"/>
          </a:xfrm>
        </p:spPr>
        <p:txBody>
          <a:bodyPr/>
          <a:lstStyle/>
          <a:p>
            <a:r>
              <a:rPr lang="en-AU" dirty="0" smtClean="0"/>
              <a:t>Judah First</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86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86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86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861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861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ctrTitle"/>
          </p:nvPr>
        </p:nvSpPr>
        <p:spPr>
          <a:xfrm>
            <a:off x="0" y="0"/>
            <a:ext cx="9144000" cy="1412776"/>
          </a:xfrm>
        </p:spPr>
        <p:txBody>
          <a:bodyPr/>
          <a:lstStyle/>
          <a:p>
            <a:r>
              <a:rPr lang="en-AU" dirty="0" smtClean="0"/>
              <a:t>The birth of </a:t>
            </a:r>
            <a:r>
              <a:rPr lang="en-AU" dirty="0" err="1" smtClean="0"/>
              <a:t>Pharez</a:t>
            </a:r>
            <a:r>
              <a:rPr lang="en-AU" dirty="0" smtClean="0"/>
              <a:t> and Zarah</a:t>
            </a:r>
            <a:br>
              <a:rPr lang="en-AU" dirty="0" smtClean="0"/>
            </a:br>
            <a:r>
              <a:rPr lang="en-AU" dirty="0" smtClean="0"/>
              <a:t> </a:t>
            </a:r>
            <a:r>
              <a:rPr lang="en-AU" sz="4000" dirty="0" smtClean="0">
                <a:ln w="28575">
                  <a:solidFill>
                    <a:schemeClr val="tx1"/>
                  </a:solidFill>
                </a:ln>
                <a:solidFill>
                  <a:srgbClr val="FF0000"/>
                </a:solidFill>
                <a:effectLst/>
              </a:rPr>
              <a:t>Gen. 38:27-30</a:t>
            </a:r>
            <a:endParaRPr lang="en-AU" sz="4000" dirty="0">
              <a:ln w="28575">
                <a:solidFill>
                  <a:schemeClr val="tx1"/>
                </a:solidFill>
              </a:ln>
              <a:solidFill>
                <a:srgbClr val="FF0000"/>
              </a:solidFill>
              <a:effectLst/>
            </a:endParaRPr>
          </a:p>
        </p:txBody>
      </p:sp>
      <p:sp>
        <p:nvSpPr>
          <p:cNvPr id="68611" name="Rectangle 3"/>
          <p:cNvSpPr>
            <a:spLocks noGrp="1" noChangeArrowheads="1"/>
          </p:cNvSpPr>
          <p:nvPr>
            <p:ph type="subTitle" idx="1"/>
          </p:nvPr>
        </p:nvSpPr>
        <p:spPr>
          <a:xfrm>
            <a:off x="167694" y="1340768"/>
            <a:ext cx="8796793" cy="5112568"/>
          </a:xfrm>
        </p:spPr>
        <p:txBody>
          <a:bodyPr/>
          <a:lstStyle/>
          <a:p>
            <a:pPr marL="533400" indent="-533400">
              <a:lnSpc>
                <a:spcPct val="95000"/>
              </a:lnSpc>
              <a:spcBef>
                <a:spcPts val="0"/>
              </a:spcBef>
              <a:spcAft>
                <a:spcPts val="600"/>
              </a:spcAft>
            </a:pPr>
            <a:r>
              <a:rPr lang="en-AU" sz="3200" dirty="0" smtClean="0">
                <a:ln w="22225">
                  <a:solidFill>
                    <a:schemeClr val="tx1"/>
                  </a:solidFill>
                </a:ln>
                <a:solidFill>
                  <a:srgbClr val="FF0000"/>
                </a:solidFill>
              </a:rPr>
              <a:t>V.27</a:t>
            </a:r>
            <a:r>
              <a:rPr lang="en-AU" sz="3200" dirty="0" smtClean="0"/>
              <a:t> – </a:t>
            </a:r>
            <a:r>
              <a:rPr lang="en-AU" sz="3200" dirty="0" smtClean="0">
                <a:solidFill>
                  <a:srgbClr val="00FF00"/>
                </a:solidFill>
              </a:rPr>
              <a:t>“twins” </a:t>
            </a:r>
            <a:r>
              <a:rPr lang="en-AU" sz="3200" dirty="0" smtClean="0"/>
              <a:t>– </a:t>
            </a:r>
            <a:r>
              <a:rPr lang="en-AU" sz="3200" i="1" dirty="0" err="1" smtClean="0"/>
              <a:t>to’am</a:t>
            </a:r>
            <a:r>
              <a:rPr lang="en-AU" sz="3200" dirty="0" smtClean="0"/>
              <a:t> – twins.</a:t>
            </a:r>
          </a:p>
          <a:p>
            <a:pPr marL="533400" indent="-533400">
              <a:lnSpc>
                <a:spcPct val="95000"/>
              </a:lnSpc>
              <a:spcBef>
                <a:spcPts val="0"/>
              </a:spcBef>
              <a:spcAft>
                <a:spcPts val="600"/>
              </a:spcAft>
            </a:pPr>
            <a:r>
              <a:rPr lang="en-AU" dirty="0" smtClean="0">
                <a:ln w="22225">
                  <a:solidFill>
                    <a:schemeClr val="tx1"/>
                  </a:solidFill>
                </a:ln>
                <a:solidFill>
                  <a:srgbClr val="FF0000"/>
                </a:solidFill>
              </a:rPr>
              <a:t>V.28</a:t>
            </a:r>
            <a:r>
              <a:rPr lang="en-AU" dirty="0" smtClean="0"/>
              <a:t> - </a:t>
            </a:r>
            <a:r>
              <a:rPr lang="en-AU" dirty="0" smtClean="0">
                <a:solidFill>
                  <a:srgbClr val="00FF00"/>
                </a:solidFill>
              </a:rPr>
              <a:t>“hand” </a:t>
            </a:r>
            <a:r>
              <a:rPr lang="en-AU" dirty="0" smtClean="0"/>
              <a:t>– </a:t>
            </a:r>
            <a:r>
              <a:rPr lang="en-AU" i="1" dirty="0" err="1" smtClean="0"/>
              <a:t>yad</a:t>
            </a:r>
            <a:r>
              <a:rPr lang="en-AU" dirty="0" smtClean="0"/>
              <a:t> – the open hand.</a:t>
            </a:r>
          </a:p>
          <a:p>
            <a:pPr marL="533400" indent="-533400">
              <a:lnSpc>
                <a:spcPct val="95000"/>
              </a:lnSpc>
              <a:spcBef>
                <a:spcPts val="0"/>
              </a:spcBef>
              <a:spcAft>
                <a:spcPts val="600"/>
              </a:spcAft>
            </a:pPr>
            <a:r>
              <a:rPr lang="en-AU" sz="3200" dirty="0" smtClean="0">
                <a:solidFill>
                  <a:srgbClr val="00FF00"/>
                </a:solidFill>
              </a:rPr>
              <a:t>“bound” </a:t>
            </a:r>
            <a:r>
              <a:rPr lang="en-AU" sz="3200" dirty="0" smtClean="0"/>
              <a:t>– </a:t>
            </a:r>
            <a:r>
              <a:rPr lang="en-AU" sz="3200" i="1" dirty="0" err="1" smtClean="0"/>
              <a:t>qashar</a:t>
            </a:r>
            <a:r>
              <a:rPr lang="en-AU" sz="3200" dirty="0" smtClean="0"/>
              <a:t> – to tie, bind. Used </a:t>
            </a:r>
            <a:r>
              <a:rPr lang="en-AU" dirty="0" smtClean="0">
                <a:ln w="22225">
                  <a:solidFill>
                    <a:schemeClr val="tx1"/>
                  </a:solidFill>
                </a:ln>
                <a:solidFill>
                  <a:srgbClr val="FF0000"/>
                </a:solidFill>
              </a:rPr>
              <a:t>Josh. 2:18,21</a:t>
            </a:r>
            <a:r>
              <a:rPr lang="en-AU" sz="3200" dirty="0" smtClean="0"/>
              <a:t>. See use </a:t>
            </a:r>
            <a:r>
              <a:rPr lang="en-AU" dirty="0" smtClean="0">
                <a:ln w="22225">
                  <a:solidFill>
                    <a:schemeClr val="tx1"/>
                  </a:solidFill>
                </a:ln>
                <a:solidFill>
                  <a:srgbClr val="FF0000"/>
                </a:solidFill>
              </a:rPr>
              <a:t>Deut. 6:8; 11:18</a:t>
            </a:r>
            <a:r>
              <a:rPr lang="en-AU" sz="3200" dirty="0" smtClean="0"/>
              <a:t>.</a:t>
            </a:r>
          </a:p>
          <a:p>
            <a:pPr marL="533400" indent="-533400">
              <a:lnSpc>
                <a:spcPct val="95000"/>
              </a:lnSpc>
              <a:spcBef>
                <a:spcPts val="0"/>
              </a:spcBef>
              <a:spcAft>
                <a:spcPts val="600"/>
              </a:spcAft>
            </a:pPr>
            <a:r>
              <a:rPr lang="en-AU" dirty="0" smtClean="0">
                <a:ln w="22225">
                  <a:solidFill>
                    <a:schemeClr val="tx1"/>
                  </a:solidFill>
                </a:ln>
                <a:solidFill>
                  <a:srgbClr val="FF0000"/>
                </a:solidFill>
              </a:rPr>
              <a:t>V.29</a:t>
            </a:r>
            <a:r>
              <a:rPr lang="en-AU" sz="3200" dirty="0" smtClean="0"/>
              <a:t> – </a:t>
            </a:r>
            <a:r>
              <a:rPr lang="en-AU" sz="3200" dirty="0" smtClean="0">
                <a:solidFill>
                  <a:srgbClr val="00FF00"/>
                </a:solidFill>
              </a:rPr>
              <a:t>“broken forth” </a:t>
            </a:r>
            <a:r>
              <a:rPr lang="en-AU" sz="3200" dirty="0" smtClean="0"/>
              <a:t>– </a:t>
            </a:r>
            <a:r>
              <a:rPr lang="en-AU" sz="3200" i="1" dirty="0" err="1" smtClean="0"/>
              <a:t>parats</a:t>
            </a:r>
            <a:r>
              <a:rPr lang="en-AU" sz="3200" dirty="0" smtClean="0"/>
              <a:t> – to break out.</a:t>
            </a:r>
          </a:p>
          <a:p>
            <a:pPr marL="533400" indent="-533400">
              <a:lnSpc>
                <a:spcPct val="95000"/>
              </a:lnSpc>
              <a:spcBef>
                <a:spcPts val="0"/>
              </a:spcBef>
              <a:spcAft>
                <a:spcPts val="600"/>
              </a:spcAft>
            </a:pPr>
            <a:r>
              <a:rPr lang="en-AU" dirty="0" smtClean="0">
                <a:solidFill>
                  <a:srgbClr val="00FF00"/>
                </a:solidFill>
              </a:rPr>
              <a:t>“breach” </a:t>
            </a:r>
            <a:r>
              <a:rPr lang="en-AU" dirty="0" smtClean="0"/>
              <a:t>– </a:t>
            </a:r>
            <a:r>
              <a:rPr lang="en-AU" i="1" dirty="0" err="1" smtClean="0"/>
              <a:t>perets</a:t>
            </a:r>
            <a:r>
              <a:rPr lang="en-AU" dirty="0" smtClean="0"/>
              <a:t> – a break. Root of the name </a:t>
            </a:r>
            <a:r>
              <a:rPr lang="en-AU" dirty="0" err="1" smtClean="0">
                <a:solidFill>
                  <a:srgbClr val="FFFF00"/>
                </a:solidFill>
              </a:rPr>
              <a:t>Pharez</a:t>
            </a:r>
            <a:r>
              <a:rPr lang="en-AU" dirty="0" smtClean="0">
                <a:solidFill>
                  <a:srgbClr val="FFFF00"/>
                </a:solidFill>
              </a:rPr>
              <a:t> = “breach”</a:t>
            </a:r>
            <a:r>
              <a:rPr lang="en-AU" dirty="0" smtClean="0"/>
              <a:t>.</a:t>
            </a:r>
          </a:p>
          <a:p>
            <a:pPr marL="533400" indent="-533400">
              <a:lnSpc>
                <a:spcPct val="95000"/>
              </a:lnSpc>
              <a:spcBef>
                <a:spcPts val="0"/>
              </a:spcBef>
              <a:spcAft>
                <a:spcPts val="600"/>
              </a:spcAft>
            </a:pPr>
            <a:r>
              <a:rPr lang="en-AU" dirty="0" smtClean="0">
                <a:ln w="22225">
                  <a:solidFill>
                    <a:schemeClr val="tx1"/>
                  </a:solidFill>
                </a:ln>
                <a:solidFill>
                  <a:srgbClr val="FF0000"/>
                </a:solidFill>
              </a:rPr>
              <a:t>V.30</a:t>
            </a:r>
            <a:r>
              <a:rPr lang="en-AU" sz="3200" dirty="0" smtClean="0"/>
              <a:t> – </a:t>
            </a:r>
            <a:r>
              <a:rPr lang="en-AU" sz="3200" dirty="0" smtClean="0">
                <a:solidFill>
                  <a:srgbClr val="00FF00"/>
                </a:solidFill>
              </a:rPr>
              <a:t>“Zarah” </a:t>
            </a:r>
            <a:r>
              <a:rPr lang="en-AU" sz="3200" dirty="0" smtClean="0"/>
              <a:t>– “rising” (</a:t>
            </a:r>
            <a:r>
              <a:rPr lang="en-AU" sz="3200" dirty="0" smtClean="0">
                <a:latin typeface="+mj-lt"/>
              </a:rPr>
              <a:t>BDB</a:t>
            </a:r>
            <a:r>
              <a:rPr lang="en-AU" sz="3200" dirty="0" smtClean="0"/>
              <a:t>); “east, brightness” (</a:t>
            </a:r>
            <a:r>
              <a:rPr lang="en-AU" sz="3200" dirty="0" smtClean="0">
                <a:latin typeface="+mj-lt"/>
              </a:rPr>
              <a:t>Hitchcock</a:t>
            </a:r>
            <a:r>
              <a:rPr lang="en-AU" sz="3200" dirty="0" smtClean="0"/>
              <a:t>).</a:t>
            </a:r>
            <a:endParaRPr lang="en-AU" sz="3200" dirty="0"/>
          </a:p>
        </p:txBody>
      </p:sp>
      <p:sp>
        <p:nvSpPr>
          <p:cNvPr id="5" name="Rectangle 5"/>
          <p:cNvSpPr>
            <a:spLocks noGrp="1" noChangeArrowheads="1"/>
          </p:cNvSpPr>
          <p:nvPr>
            <p:ph type="ftr" sz="quarter" idx="3"/>
          </p:nvPr>
        </p:nvSpPr>
        <p:spPr>
          <a:xfrm>
            <a:off x="216024" y="6489674"/>
            <a:ext cx="2699792" cy="323702"/>
          </a:xfrm>
        </p:spPr>
        <p:txBody>
          <a:bodyPr/>
          <a:lstStyle/>
          <a:p>
            <a:r>
              <a:rPr lang="en-AU" dirty="0" smtClean="0"/>
              <a:t>Judah First</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86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86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86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861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861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ctrTitle"/>
          </p:nvPr>
        </p:nvSpPr>
        <p:spPr>
          <a:xfrm>
            <a:off x="0" y="0"/>
            <a:ext cx="8388424" cy="908720"/>
          </a:xfrm>
        </p:spPr>
        <p:txBody>
          <a:bodyPr/>
          <a:lstStyle/>
          <a:p>
            <a:r>
              <a:rPr lang="en-AU" dirty="0" smtClean="0"/>
              <a:t>The red cord</a:t>
            </a:r>
            <a:endParaRPr lang="en-AU" dirty="0">
              <a:solidFill>
                <a:srgbClr val="FF0000"/>
              </a:solidFill>
            </a:endParaRPr>
          </a:p>
        </p:txBody>
      </p:sp>
      <p:sp>
        <p:nvSpPr>
          <p:cNvPr id="68611" name="Rectangle 3"/>
          <p:cNvSpPr>
            <a:spLocks noGrp="1" noChangeArrowheads="1"/>
          </p:cNvSpPr>
          <p:nvPr>
            <p:ph type="subTitle" idx="1"/>
          </p:nvPr>
        </p:nvSpPr>
        <p:spPr>
          <a:xfrm>
            <a:off x="209260" y="894791"/>
            <a:ext cx="7489527" cy="3614330"/>
          </a:xfrm>
        </p:spPr>
        <p:txBody>
          <a:bodyPr/>
          <a:lstStyle/>
          <a:p>
            <a:r>
              <a:rPr lang="en-AU" sz="3200" dirty="0" smtClean="0">
                <a:ln w="22225">
                  <a:solidFill>
                    <a:schemeClr val="tx1"/>
                  </a:solidFill>
                </a:ln>
                <a:solidFill>
                  <a:srgbClr val="FF0000"/>
                </a:solidFill>
              </a:rPr>
              <a:t>Gen. 38:28 </a:t>
            </a:r>
            <a:r>
              <a:rPr lang="en-AU" sz="3200" dirty="0" smtClean="0"/>
              <a:t>– </a:t>
            </a:r>
            <a:r>
              <a:rPr lang="en-AU" sz="3200" dirty="0" smtClean="0">
                <a:solidFill>
                  <a:srgbClr val="00FF00"/>
                </a:solidFill>
              </a:rPr>
              <a:t>“a scarlet thread” </a:t>
            </a:r>
            <a:r>
              <a:rPr lang="en-AU" sz="3200" dirty="0" smtClean="0"/>
              <a:t>– </a:t>
            </a:r>
            <a:r>
              <a:rPr lang="en-AU" sz="3200" i="1" dirty="0" err="1" smtClean="0"/>
              <a:t>shaniy</a:t>
            </a:r>
            <a:r>
              <a:rPr lang="en-AU" sz="3200" dirty="0" smtClean="0"/>
              <a:t> - </a:t>
            </a:r>
            <a:r>
              <a:rPr lang="en-US" dirty="0" smtClean="0"/>
              <a:t>scarlet, crimson; properly, the insect </a:t>
            </a:r>
            <a:r>
              <a:rPr lang="en-US" dirty="0" smtClean="0">
                <a:solidFill>
                  <a:srgbClr val="FFFF00"/>
                </a:solidFill>
              </a:rPr>
              <a:t>‘</a:t>
            </a:r>
            <a:r>
              <a:rPr lang="en-US" dirty="0" err="1" smtClean="0">
                <a:solidFill>
                  <a:srgbClr val="FFFF00"/>
                </a:solidFill>
              </a:rPr>
              <a:t>coccus</a:t>
            </a:r>
            <a:r>
              <a:rPr lang="en-US" dirty="0" smtClean="0">
                <a:solidFill>
                  <a:srgbClr val="FFFF00"/>
                </a:solidFill>
              </a:rPr>
              <a:t> </a:t>
            </a:r>
            <a:r>
              <a:rPr lang="en-US" dirty="0" err="1" smtClean="0">
                <a:solidFill>
                  <a:srgbClr val="FFFF00"/>
                </a:solidFill>
              </a:rPr>
              <a:t>ilicis</a:t>
            </a:r>
            <a:r>
              <a:rPr lang="en-US" dirty="0" smtClean="0">
                <a:solidFill>
                  <a:srgbClr val="FFFF00"/>
                </a:solidFill>
              </a:rPr>
              <a:t>’</a:t>
            </a:r>
            <a:r>
              <a:rPr lang="en-US" dirty="0" smtClean="0"/>
              <a:t>, the dried body of the female yielding colouring matter from which is made the dye used for cloth to colour it scarlet or crimson.</a:t>
            </a:r>
          </a:p>
          <a:p>
            <a:pPr marL="533400" indent="-533400">
              <a:lnSpc>
                <a:spcPct val="95000"/>
              </a:lnSpc>
            </a:pPr>
            <a:endParaRPr lang="en-AU" sz="3200" dirty="0"/>
          </a:p>
        </p:txBody>
      </p:sp>
      <p:sp>
        <p:nvSpPr>
          <p:cNvPr id="5" name="Rectangle 5"/>
          <p:cNvSpPr>
            <a:spLocks noGrp="1" noChangeArrowheads="1"/>
          </p:cNvSpPr>
          <p:nvPr>
            <p:ph type="ftr" sz="quarter" idx="3"/>
          </p:nvPr>
        </p:nvSpPr>
        <p:spPr>
          <a:xfrm>
            <a:off x="216024" y="6489674"/>
            <a:ext cx="2699792" cy="323702"/>
          </a:xfrm>
        </p:spPr>
        <p:txBody>
          <a:bodyPr/>
          <a:lstStyle/>
          <a:p>
            <a:r>
              <a:rPr lang="en-AU" dirty="0" smtClean="0"/>
              <a:t>Judah First</a:t>
            </a:r>
            <a:endParaRPr lang="en-AU" dirty="0"/>
          </a:p>
        </p:txBody>
      </p:sp>
      <p:pic>
        <p:nvPicPr>
          <p:cNvPr id="6" name="Picture 2" descr="http://www.lafsco.com/hj609a.jpg">
            <a:hlinkClick r:id="rId2"/>
          </p:cNvPr>
          <p:cNvPicPr>
            <a:picLocks noChangeAspect="1" noChangeArrowheads="1"/>
          </p:cNvPicPr>
          <p:nvPr/>
        </p:nvPicPr>
        <p:blipFill>
          <a:blip r:embed="rId3" cstate="print"/>
          <a:srcRect/>
          <a:stretch>
            <a:fillRect/>
          </a:stretch>
        </p:blipFill>
        <p:spPr bwMode="auto">
          <a:xfrm>
            <a:off x="7668344" y="0"/>
            <a:ext cx="1475656" cy="2386555"/>
          </a:xfrm>
          <a:prstGeom prst="rect">
            <a:avLst/>
          </a:prstGeom>
          <a:noFill/>
        </p:spPr>
      </p:pic>
      <p:pic>
        <p:nvPicPr>
          <p:cNvPr id="32770" name="Picture 2" descr="http://2.bp.blogspot.com/-QUlL2JUvxG0/T044XIA91hI/AAAAAAAAAp0/JPbkteZjc6k/s200/w1coccus-ilicis.jpg"/>
          <p:cNvPicPr>
            <a:picLocks noChangeAspect="1" noChangeArrowheads="1"/>
          </p:cNvPicPr>
          <p:nvPr/>
        </p:nvPicPr>
        <p:blipFill>
          <a:blip r:embed="rId4" cstate="print"/>
          <a:srcRect/>
          <a:stretch>
            <a:fillRect/>
          </a:stretch>
        </p:blipFill>
        <p:spPr bwMode="auto">
          <a:xfrm>
            <a:off x="6821254" y="2407032"/>
            <a:ext cx="2322747" cy="2102087"/>
          </a:xfrm>
          <a:prstGeom prst="rect">
            <a:avLst/>
          </a:prstGeom>
          <a:noFill/>
        </p:spPr>
      </p:pic>
      <p:sp>
        <p:nvSpPr>
          <p:cNvPr id="7" name="TextBox 6"/>
          <p:cNvSpPr txBox="1"/>
          <p:nvPr/>
        </p:nvSpPr>
        <p:spPr>
          <a:xfrm>
            <a:off x="179512" y="4437112"/>
            <a:ext cx="8784976" cy="1646605"/>
          </a:xfrm>
          <a:prstGeom prst="rect">
            <a:avLst/>
          </a:prstGeom>
          <a:noFill/>
        </p:spPr>
        <p:txBody>
          <a:bodyPr wrap="square" rtlCol="0">
            <a:spAutoFit/>
          </a:bodyPr>
          <a:lstStyle/>
          <a:p>
            <a:pPr marL="512763" indent="-512763">
              <a:spcAft>
                <a:spcPts val="600"/>
              </a:spcAft>
              <a:buClr>
                <a:srgbClr val="FFFF00"/>
              </a:buClr>
              <a:buFont typeface="Wingdings" pitchFamily="2" charset="2"/>
              <a:buChar char="v"/>
            </a:pPr>
            <a:r>
              <a:rPr lang="en-US" sz="3200" b="1" i="1" dirty="0" err="1" smtClean="0"/>
              <a:t>shaniy</a:t>
            </a:r>
            <a:r>
              <a:rPr lang="en-US" sz="3200" b="1" dirty="0" smtClean="0"/>
              <a:t> </a:t>
            </a:r>
            <a:r>
              <a:rPr lang="en-US" sz="3200" b="1" dirty="0" smtClean="0">
                <a:latin typeface="+mj-lt"/>
              </a:rPr>
              <a:t>occurs 42 times in O.T. </a:t>
            </a:r>
            <a:r>
              <a:rPr lang="en-US" sz="3200" b="1" dirty="0" smtClean="0"/>
              <a:t>– 42 = </a:t>
            </a:r>
            <a:r>
              <a:rPr lang="en-US" sz="3200" b="1" dirty="0" smtClean="0">
                <a:ln>
                  <a:solidFill>
                    <a:schemeClr val="tx1"/>
                  </a:solidFill>
                </a:ln>
                <a:solidFill>
                  <a:srgbClr val="FFC000"/>
                </a:solidFill>
              </a:rPr>
              <a:t>6</a:t>
            </a:r>
            <a:r>
              <a:rPr lang="en-US" sz="3200" b="1" dirty="0" smtClean="0"/>
              <a:t> x </a:t>
            </a:r>
            <a:r>
              <a:rPr lang="en-US" sz="3200" b="1" dirty="0" smtClean="0">
                <a:ln>
                  <a:solidFill>
                    <a:schemeClr val="tx1"/>
                  </a:solidFill>
                </a:ln>
                <a:solidFill>
                  <a:srgbClr val="00FFFF"/>
                </a:solidFill>
              </a:rPr>
              <a:t>7</a:t>
            </a:r>
            <a:r>
              <a:rPr lang="en-US" sz="3200" b="1" dirty="0" smtClean="0"/>
              <a:t>.</a:t>
            </a:r>
          </a:p>
          <a:p>
            <a:pPr marL="512763" indent="-512763">
              <a:spcAft>
                <a:spcPts val="600"/>
              </a:spcAft>
              <a:buClr>
                <a:srgbClr val="FFFF00"/>
              </a:buClr>
              <a:buFont typeface="Wingdings" pitchFamily="2" charset="2"/>
              <a:buChar char="v"/>
            </a:pPr>
            <a:r>
              <a:rPr lang="en-US" sz="3200" b="1" dirty="0" smtClean="0"/>
              <a:t>The 33 </a:t>
            </a:r>
            <a:r>
              <a:rPr lang="en-US" sz="3200" b="1" dirty="0" err="1" smtClean="0"/>
              <a:t>occs</a:t>
            </a:r>
            <a:r>
              <a:rPr lang="en-US" sz="3200" b="1" dirty="0" smtClean="0"/>
              <a:t>. in the Law of Moses always with </a:t>
            </a:r>
            <a:r>
              <a:rPr lang="en-US" sz="3200" b="1" i="1" dirty="0" err="1" smtClean="0"/>
              <a:t>tola</a:t>
            </a:r>
            <a:r>
              <a:rPr lang="en-US" sz="3200" b="1" dirty="0" smtClean="0"/>
              <a:t> – the crimson grub.</a:t>
            </a:r>
            <a:endParaRPr lang="en-US" sz="32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p:bldP spid="7"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ctrTitle"/>
          </p:nvPr>
        </p:nvSpPr>
        <p:spPr>
          <a:xfrm>
            <a:off x="0" y="0"/>
            <a:ext cx="9144000" cy="764704"/>
          </a:xfrm>
        </p:spPr>
        <p:txBody>
          <a:bodyPr/>
          <a:lstStyle/>
          <a:p>
            <a:r>
              <a:rPr lang="en-AU" dirty="0" smtClean="0"/>
              <a:t>Structure of allegory in Genesis</a:t>
            </a:r>
            <a:endParaRPr lang="en-AU" dirty="0">
              <a:solidFill>
                <a:srgbClr val="FF0000"/>
              </a:solidFill>
            </a:endParaRPr>
          </a:p>
        </p:txBody>
      </p:sp>
      <p:sp>
        <p:nvSpPr>
          <p:cNvPr id="5" name="Rectangle 5"/>
          <p:cNvSpPr>
            <a:spLocks noGrp="1" noChangeArrowheads="1"/>
          </p:cNvSpPr>
          <p:nvPr>
            <p:ph type="ftr" sz="quarter" idx="3"/>
          </p:nvPr>
        </p:nvSpPr>
        <p:spPr>
          <a:xfrm>
            <a:off x="216024" y="6531239"/>
            <a:ext cx="2699792" cy="323702"/>
          </a:xfrm>
        </p:spPr>
        <p:txBody>
          <a:bodyPr/>
          <a:lstStyle/>
          <a:p>
            <a:r>
              <a:rPr lang="en-AU" dirty="0" smtClean="0"/>
              <a:t>Judah First</a:t>
            </a:r>
            <a:endParaRPr lang="en-AU" dirty="0"/>
          </a:p>
        </p:txBody>
      </p:sp>
      <p:graphicFrame>
        <p:nvGraphicFramePr>
          <p:cNvPr id="6" name="Table 5"/>
          <p:cNvGraphicFramePr>
            <a:graphicFrameLocks noGrp="1"/>
          </p:cNvGraphicFramePr>
          <p:nvPr/>
        </p:nvGraphicFramePr>
        <p:xfrm>
          <a:off x="179512" y="828322"/>
          <a:ext cx="8784976" cy="5654388"/>
        </p:xfrm>
        <a:graphic>
          <a:graphicData uri="http://schemas.openxmlformats.org/drawingml/2006/table">
            <a:tbl>
              <a:tblPr firstRow="1" bandRow="1">
                <a:tableStyleId>{5C22544A-7EE6-4342-B048-85BDC9FD1C3A}</a:tableStyleId>
              </a:tblPr>
              <a:tblGrid>
                <a:gridCol w="4392488"/>
                <a:gridCol w="4392488"/>
              </a:tblGrid>
              <a:tr h="706455">
                <a:tc>
                  <a:txBody>
                    <a:bodyPr/>
                    <a:lstStyle/>
                    <a:p>
                      <a:pPr algn="ctr"/>
                      <a:r>
                        <a:rPr lang="en-US" sz="3200" b="0" dirty="0" err="1" smtClean="0">
                          <a:ln>
                            <a:solidFill>
                              <a:schemeClr val="tx1"/>
                            </a:solidFill>
                          </a:ln>
                          <a:solidFill>
                            <a:srgbClr val="00FFFF"/>
                          </a:solidFill>
                          <a:latin typeface="Impact" pitchFamily="34" charset="0"/>
                        </a:rPr>
                        <a:t>Abrahamic</a:t>
                      </a:r>
                      <a:r>
                        <a:rPr lang="en-US" sz="3200" b="0" dirty="0" smtClean="0">
                          <a:ln>
                            <a:solidFill>
                              <a:schemeClr val="tx1"/>
                            </a:solidFill>
                          </a:ln>
                          <a:solidFill>
                            <a:srgbClr val="00FFFF"/>
                          </a:solidFill>
                          <a:latin typeface="Impact" pitchFamily="34" charset="0"/>
                        </a:rPr>
                        <a:t> Covenant</a:t>
                      </a:r>
                      <a:endParaRPr lang="en-US" sz="3200" b="0" dirty="0">
                        <a:ln>
                          <a:solidFill>
                            <a:schemeClr val="tx1"/>
                          </a:solidFill>
                        </a:ln>
                        <a:solidFill>
                          <a:srgbClr val="00FFFF"/>
                        </a:solidFill>
                        <a:latin typeface="Impact" pitchFamily="34" charset="0"/>
                      </a:endParaRPr>
                    </a:p>
                  </a:txBody>
                  <a:tcPr anchor="ctr">
                    <a:noFill/>
                  </a:tcPr>
                </a:tc>
                <a:tc>
                  <a:txBody>
                    <a:bodyPr/>
                    <a:lstStyle/>
                    <a:p>
                      <a:pPr algn="ctr"/>
                      <a:r>
                        <a:rPr lang="en-US" sz="3200" b="0" dirty="0" smtClean="0">
                          <a:ln>
                            <a:solidFill>
                              <a:schemeClr val="tx1"/>
                            </a:solidFill>
                          </a:ln>
                          <a:solidFill>
                            <a:srgbClr val="FFC000"/>
                          </a:solidFill>
                          <a:latin typeface="Impact" pitchFamily="34" charset="0"/>
                        </a:rPr>
                        <a:t>Mosaic Covenant</a:t>
                      </a:r>
                      <a:endParaRPr lang="en-US" sz="3200" b="0" dirty="0">
                        <a:ln>
                          <a:solidFill>
                            <a:schemeClr val="tx1"/>
                          </a:solidFill>
                        </a:ln>
                        <a:solidFill>
                          <a:srgbClr val="FFC000"/>
                        </a:solidFill>
                        <a:latin typeface="Impact" pitchFamily="34" charset="0"/>
                      </a:endParaRPr>
                    </a:p>
                  </a:txBody>
                  <a:tcPr anchor="ctr">
                    <a:noFill/>
                  </a:tcPr>
                </a:tc>
              </a:tr>
              <a:tr h="1155535">
                <a:tc>
                  <a:txBody>
                    <a:bodyPr/>
                    <a:lstStyle/>
                    <a:p>
                      <a:pPr>
                        <a:lnSpc>
                          <a:spcPct val="95000"/>
                        </a:lnSpc>
                      </a:pPr>
                      <a:r>
                        <a:rPr lang="en-US" sz="3200" b="1" dirty="0" smtClean="0">
                          <a:solidFill>
                            <a:schemeClr val="tx1"/>
                          </a:solidFill>
                          <a:latin typeface="+mj-lt"/>
                        </a:rPr>
                        <a:t>Called the </a:t>
                      </a:r>
                      <a:r>
                        <a:rPr lang="en-US" sz="3200" b="1" dirty="0" smtClean="0">
                          <a:solidFill>
                            <a:srgbClr val="FFFF00"/>
                          </a:solidFill>
                          <a:latin typeface="+mj-lt"/>
                        </a:rPr>
                        <a:t>‘second’ </a:t>
                      </a:r>
                      <a:r>
                        <a:rPr lang="en-US" sz="3200" b="1" dirty="0" smtClean="0">
                          <a:solidFill>
                            <a:schemeClr val="tx1"/>
                          </a:solidFill>
                          <a:latin typeface="+mj-lt"/>
                        </a:rPr>
                        <a:t>though first to</a:t>
                      </a:r>
                      <a:r>
                        <a:rPr lang="en-US" sz="3200" b="1" baseline="0" dirty="0" smtClean="0">
                          <a:solidFill>
                            <a:schemeClr val="tx1"/>
                          </a:solidFill>
                          <a:latin typeface="+mj-lt"/>
                        </a:rPr>
                        <a:t> be ‘born’</a:t>
                      </a:r>
                      <a:endParaRPr lang="en-US" sz="3200" b="1" dirty="0">
                        <a:solidFill>
                          <a:schemeClr val="tx1"/>
                        </a:solidFill>
                        <a:latin typeface="+mj-lt"/>
                      </a:endParaRPr>
                    </a:p>
                  </a:txBody>
                  <a:tcPr anchor="ctr">
                    <a:noFill/>
                  </a:tcPr>
                </a:tc>
                <a:tc>
                  <a:txBody>
                    <a:bodyPr/>
                    <a:lstStyle/>
                    <a:p>
                      <a:pPr>
                        <a:lnSpc>
                          <a:spcPct val="95000"/>
                        </a:lnSpc>
                      </a:pPr>
                      <a:r>
                        <a:rPr lang="en-US" sz="3200" b="1" dirty="0" smtClean="0">
                          <a:solidFill>
                            <a:schemeClr val="tx1"/>
                          </a:solidFill>
                          <a:latin typeface="+mj-lt"/>
                        </a:rPr>
                        <a:t>Called the </a:t>
                      </a:r>
                      <a:r>
                        <a:rPr lang="en-US" sz="3200" b="1" dirty="0" smtClean="0">
                          <a:solidFill>
                            <a:srgbClr val="FFFF00"/>
                          </a:solidFill>
                          <a:latin typeface="+mj-lt"/>
                        </a:rPr>
                        <a:t>‘first’</a:t>
                      </a:r>
                      <a:r>
                        <a:rPr lang="en-US" sz="3200" b="1" dirty="0" smtClean="0">
                          <a:solidFill>
                            <a:schemeClr val="tx1"/>
                          </a:solidFill>
                          <a:latin typeface="+mj-lt"/>
                        </a:rPr>
                        <a:t> though 430 years later – </a:t>
                      </a:r>
                      <a:r>
                        <a:rPr lang="en-US" sz="3200" b="1" dirty="0" smtClean="0">
                          <a:ln w="22225">
                            <a:solidFill>
                              <a:schemeClr val="tx1"/>
                            </a:solidFill>
                          </a:ln>
                          <a:solidFill>
                            <a:srgbClr val="FF0000"/>
                          </a:solidFill>
                          <a:latin typeface="+mj-lt"/>
                        </a:rPr>
                        <a:t>Heb. 8:7</a:t>
                      </a:r>
                      <a:endParaRPr lang="en-US" sz="3200" b="1" dirty="0">
                        <a:ln w="22225">
                          <a:solidFill>
                            <a:schemeClr val="tx1"/>
                          </a:solidFill>
                        </a:ln>
                        <a:solidFill>
                          <a:srgbClr val="FF0000"/>
                        </a:solidFill>
                        <a:latin typeface="+mj-lt"/>
                      </a:endParaRPr>
                    </a:p>
                  </a:txBody>
                  <a:tcPr anchor="ctr">
                    <a:noFill/>
                  </a:tcPr>
                </a:tc>
              </a:tr>
              <a:tr h="1155535">
                <a:tc>
                  <a:txBody>
                    <a:bodyPr/>
                    <a:lstStyle/>
                    <a:p>
                      <a:pPr marL="0" marR="0" indent="0" algn="l" defTabSz="914400" rtl="0" eaLnBrk="1" fontAlgn="auto" latinLnBrk="0" hangingPunct="1">
                        <a:lnSpc>
                          <a:spcPct val="95000"/>
                        </a:lnSpc>
                        <a:spcBef>
                          <a:spcPts val="0"/>
                        </a:spcBef>
                        <a:spcAft>
                          <a:spcPts val="0"/>
                        </a:spcAft>
                        <a:buClrTx/>
                        <a:buSzTx/>
                        <a:buFontTx/>
                        <a:buNone/>
                        <a:tabLst/>
                        <a:defRPr/>
                      </a:pPr>
                      <a:r>
                        <a:rPr lang="en-US" sz="3200" b="1" dirty="0" smtClean="0">
                          <a:solidFill>
                            <a:schemeClr val="tx1"/>
                          </a:solidFill>
                          <a:latin typeface="+mj-lt"/>
                        </a:rPr>
                        <a:t>Represented by </a:t>
                      </a:r>
                      <a:r>
                        <a:rPr lang="en-US" sz="3200" b="1" dirty="0" smtClean="0">
                          <a:solidFill>
                            <a:srgbClr val="00FF00"/>
                          </a:solidFill>
                          <a:latin typeface="+mj-lt"/>
                        </a:rPr>
                        <a:t>Sarah</a:t>
                      </a:r>
                      <a:r>
                        <a:rPr lang="en-US" sz="3200" b="1" dirty="0" smtClean="0">
                          <a:solidFill>
                            <a:schemeClr val="tx1"/>
                          </a:solidFill>
                          <a:latin typeface="+mj-lt"/>
                        </a:rPr>
                        <a:t> (free) – </a:t>
                      </a:r>
                      <a:r>
                        <a:rPr lang="en-US" sz="3200" b="1" dirty="0" smtClean="0">
                          <a:ln>
                            <a:solidFill>
                              <a:schemeClr val="tx1"/>
                            </a:solidFill>
                          </a:ln>
                          <a:solidFill>
                            <a:srgbClr val="00FFFF"/>
                          </a:solidFill>
                          <a:latin typeface="+mj-lt"/>
                        </a:rPr>
                        <a:t>Isaac</a:t>
                      </a:r>
                      <a:r>
                        <a:rPr lang="en-US" sz="3200" b="1" dirty="0" smtClean="0">
                          <a:solidFill>
                            <a:schemeClr val="tx1"/>
                          </a:solidFill>
                          <a:latin typeface="+mj-lt"/>
                        </a:rPr>
                        <a:t> = children of faith</a:t>
                      </a:r>
                      <a:endParaRPr lang="en-US" sz="3200" b="1" dirty="0">
                        <a:solidFill>
                          <a:schemeClr val="tx1"/>
                        </a:solidFill>
                      </a:endParaRPr>
                    </a:p>
                  </a:txBody>
                  <a:tcPr anchor="ctr">
                    <a:noFill/>
                  </a:tcPr>
                </a:tc>
                <a:tc>
                  <a:txBody>
                    <a:bodyPr/>
                    <a:lstStyle/>
                    <a:p>
                      <a:pPr marL="0" marR="0" indent="0" algn="l" defTabSz="914400" rtl="0" eaLnBrk="1" fontAlgn="auto" latinLnBrk="0" hangingPunct="1">
                        <a:lnSpc>
                          <a:spcPct val="95000"/>
                        </a:lnSpc>
                        <a:spcBef>
                          <a:spcPts val="0"/>
                        </a:spcBef>
                        <a:spcAft>
                          <a:spcPts val="0"/>
                        </a:spcAft>
                        <a:buClrTx/>
                        <a:buSzTx/>
                        <a:buFontTx/>
                        <a:buNone/>
                        <a:tabLst/>
                        <a:defRPr/>
                      </a:pPr>
                      <a:r>
                        <a:rPr lang="en-US" sz="3200" b="1" dirty="0" smtClean="0">
                          <a:solidFill>
                            <a:schemeClr val="tx1"/>
                          </a:solidFill>
                          <a:latin typeface="+mj-lt"/>
                        </a:rPr>
                        <a:t>Represented by </a:t>
                      </a:r>
                      <a:r>
                        <a:rPr lang="en-US" sz="3200" b="1" dirty="0" smtClean="0">
                          <a:ln>
                            <a:solidFill>
                              <a:schemeClr val="tx1"/>
                            </a:solidFill>
                          </a:ln>
                          <a:solidFill>
                            <a:srgbClr val="FFC000"/>
                          </a:solidFill>
                          <a:latin typeface="+mj-lt"/>
                        </a:rPr>
                        <a:t>Hagar </a:t>
                      </a:r>
                      <a:r>
                        <a:rPr lang="en-US" sz="3200" b="1" dirty="0" smtClean="0">
                          <a:solidFill>
                            <a:schemeClr val="tx1"/>
                          </a:solidFill>
                          <a:latin typeface="+mj-lt"/>
                        </a:rPr>
                        <a:t>(bondwoman) – </a:t>
                      </a:r>
                      <a:r>
                        <a:rPr lang="en-US" sz="3200" b="1" dirty="0" smtClean="0">
                          <a:ln>
                            <a:solidFill>
                              <a:schemeClr val="tx1"/>
                            </a:solidFill>
                          </a:ln>
                          <a:solidFill>
                            <a:srgbClr val="FFC000"/>
                          </a:solidFill>
                          <a:latin typeface="+mj-lt"/>
                        </a:rPr>
                        <a:t>Ishmael</a:t>
                      </a:r>
                      <a:r>
                        <a:rPr lang="en-US" sz="3200" b="1" dirty="0" smtClean="0">
                          <a:ln>
                            <a:solidFill>
                              <a:schemeClr val="tx1"/>
                            </a:solidFill>
                          </a:ln>
                          <a:solidFill>
                            <a:schemeClr val="tx1"/>
                          </a:solidFill>
                          <a:latin typeface="+mj-lt"/>
                        </a:rPr>
                        <a:t> </a:t>
                      </a:r>
                      <a:r>
                        <a:rPr lang="en-US" sz="3200" b="1" dirty="0" smtClean="0">
                          <a:solidFill>
                            <a:schemeClr val="tx1"/>
                          </a:solidFill>
                          <a:latin typeface="+mj-lt"/>
                        </a:rPr>
                        <a:t>= slaves to law</a:t>
                      </a:r>
                      <a:endParaRPr lang="en-US" sz="3200" b="1" dirty="0">
                        <a:solidFill>
                          <a:schemeClr val="tx1"/>
                        </a:solidFill>
                      </a:endParaRPr>
                    </a:p>
                  </a:txBody>
                  <a:tcPr anchor="ctr">
                    <a:noFill/>
                  </a:tcPr>
                </a:tc>
              </a:tr>
              <a:tr h="1155535">
                <a:tc>
                  <a:txBody>
                    <a:bodyPr/>
                    <a:lstStyle/>
                    <a:p>
                      <a:pPr>
                        <a:lnSpc>
                          <a:spcPct val="95000"/>
                        </a:lnSpc>
                      </a:pPr>
                      <a:r>
                        <a:rPr lang="en-US" sz="3200" b="1" dirty="0" err="1" smtClean="0">
                          <a:solidFill>
                            <a:srgbClr val="66FF33"/>
                          </a:solidFill>
                          <a:latin typeface="+mj-lt"/>
                        </a:rPr>
                        <a:t>Zarah</a:t>
                      </a:r>
                      <a:r>
                        <a:rPr lang="en-US" sz="3200" b="1" dirty="0" smtClean="0">
                          <a:solidFill>
                            <a:schemeClr val="tx1"/>
                          </a:solidFill>
                          <a:latin typeface="+mj-lt"/>
                        </a:rPr>
                        <a:t> (‘born’ first – </a:t>
                      </a:r>
                      <a:r>
                        <a:rPr lang="en-US" sz="3200" b="1" dirty="0" smtClean="0">
                          <a:ln>
                            <a:solidFill>
                              <a:srgbClr val="FFFF00"/>
                            </a:solidFill>
                          </a:ln>
                          <a:solidFill>
                            <a:srgbClr val="FF0000"/>
                          </a:solidFill>
                          <a:latin typeface="+mj-lt"/>
                        </a:rPr>
                        <a:t>red cord</a:t>
                      </a:r>
                      <a:r>
                        <a:rPr lang="en-US" sz="3200" b="1" dirty="0" smtClean="0">
                          <a:solidFill>
                            <a:schemeClr val="tx1"/>
                          </a:solidFill>
                          <a:latin typeface="+mj-lt"/>
                        </a:rPr>
                        <a:t>) = </a:t>
                      </a:r>
                      <a:r>
                        <a:rPr lang="en-US" sz="3200" b="1" dirty="0" err="1" smtClean="0">
                          <a:solidFill>
                            <a:schemeClr val="tx1"/>
                          </a:solidFill>
                          <a:latin typeface="+mj-lt"/>
                        </a:rPr>
                        <a:t>Abrahamic</a:t>
                      </a:r>
                      <a:r>
                        <a:rPr lang="en-US" sz="3200" b="1" dirty="0" smtClean="0">
                          <a:solidFill>
                            <a:schemeClr val="tx1"/>
                          </a:solidFill>
                          <a:latin typeface="+mj-lt"/>
                        </a:rPr>
                        <a:t> order</a:t>
                      </a:r>
                      <a:endParaRPr lang="en-US" sz="3200" b="1" dirty="0">
                        <a:solidFill>
                          <a:schemeClr val="tx1"/>
                        </a:solidFill>
                        <a:latin typeface="+mj-lt"/>
                      </a:endParaRPr>
                    </a:p>
                  </a:txBody>
                  <a:tcPr anchor="ctr">
                    <a:noFill/>
                  </a:tcPr>
                </a:tc>
                <a:tc>
                  <a:txBody>
                    <a:bodyPr/>
                    <a:lstStyle/>
                    <a:p>
                      <a:pPr>
                        <a:lnSpc>
                          <a:spcPct val="95000"/>
                        </a:lnSpc>
                      </a:pPr>
                      <a:r>
                        <a:rPr lang="en-US" sz="3200" b="1" dirty="0" err="1" smtClean="0">
                          <a:solidFill>
                            <a:srgbClr val="FFFF66"/>
                          </a:solidFill>
                          <a:latin typeface="+mj-lt"/>
                        </a:rPr>
                        <a:t>Pharez</a:t>
                      </a:r>
                      <a:r>
                        <a:rPr lang="en-US" sz="3200" b="1" dirty="0" smtClean="0">
                          <a:solidFill>
                            <a:schemeClr val="tx1"/>
                          </a:solidFill>
                          <a:latin typeface="+mj-lt"/>
                        </a:rPr>
                        <a:t> (became ‘first’ by breach) = </a:t>
                      </a:r>
                      <a:r>
                        <a:rPr lang="en-US" sz="3200" b="1" dirty="0" err="1" smtClean="0">
                          <a:solidFill>
                            <a:schemeClr val="tx1"/>
                          </a:solidFill>
                          <a:latin typeface="+mj-lt"/>
                        </a:rPr>
                        <a:t>Mosiac</a:t>
                      </a:r>
                      <a:r>
                        <a:rPr lang="en-US" sz="3200" b="1" dirty="0" smtClean="0">
                          <a:solidFill>
                            <a:schemeClr val="tx1"/>
                          </a:solidFill>
                          <a:latin typeface="+mj-lt"/>
                        </a:rPr>
                        <a:t> order</a:t>
                      </a:r>
                      <a:endParaRPr lang="en-US" sz="3200" b="1" dirty="0">
                        <a:solidFill>
                          <a:schemeClr val="tx1"/>
                        </a:solidFill>
                        <a:latin typeface="+mj-lt"/>
                      </a:endParaRPr>
                    </a:p>
                  </a:txBody>
                  <a:tcPr anchor="ctr">
                    <a:noFill/>
                  </a:tcPr>
                </a:tc>
              </a:tr>
              <a:tr h="1155535">
                <a:tc>
                  <a:txBody>
                    <a:bodyPr/>
                    <a:lstStyle/>
                    <a:p>
                      <a:pPr marL="0" marR="0" indent="0" algn="l" defTabSz="914400" rtl="0" eaLnBrk="1" fontAlgn="auto" latinLnBrk="0" hangingPunct="1">
                        <a:lnSpc>
                          <a:spcPct val="95000"/>
                        </a:lnSpc>
                        <a:spcBef>
                          <a:spcPts val="0"/>
                        </a:spcBef>
                        <a:spcAft>
                          <a:spcPts val="0"/>
                        </a:spcAft>
                        <a:buClrTx/>
                        <a:buSzTx/>
                        <a:buFontTx/>
                        <a:buNone/>
                        <a:tabLst/>
                        <a:defRPr/>
                      </a:pPr>
                      <a:r>
                        <a:rPr lang="en-US" sz="3200" b="1" dirty="0" smtClean="0">
                          <a:solidFill>
                            <a:srgbClr val="00FF00"/>
                          </a:solidFill>
                          <a:latin typeface="+mj-lt"/>
                        </a:rPr>
                        <a:t>Ephraim</a:t>
                      </a:r>
                      <a:r>
                        <a:rPr lang="en-US" sz="3200" b="1" dirty="0" smtClean="0">
                          <a:solidFill>
                            <a:schemeClr val="tx1"/>
                          </a:solidFill>
                          <a:latin typeface="+mj-lt"/>
                        </a:rPr>
                        <a:t> the youngest</a:t>
                      </a:r>
                      <a:r>
                        <a:rPr lang="en-US" sz="3200" b="1" baseline="0" dirty="0" smtClean="0">
                          <a:solidFill>
                            <a:schemeClr val="tx1"/>
                          </a:solidFill>
                          <a:latin typeface="+mj-lt"/>
                        </a:rPr>
                        <a:t> is type of </a:t>
                      </a:r>
                      <a:r>
                        <a:rPr lang="en-US" sz="3200" b="1" baseline="0" dirty="0" err="1" smtClean="0">
                          <a:solidFill>
                            <a:schemeClr val="tx1"/>
                          </a:solidFill>
                          <a:latin typeface="+mj-lt"/>
                        </a:rPr>
                        <a:t>Abrahamic</a:t>
                      </a:r>
                      <a:r>
                        <a:rPr lang="en-US" sz="3200" b="1" baseline="0" dirty="0" smtClean="0">
                          <a:solidFill>
                            <a:schemeClr val="tx1"/>
                          </a:solidFill>
                          <a:latin typeface="+mj-lt"/>
                        </a:rPr>
                        <a:t> ‘seed’</a:t>
                      </a:r>
                      <a:endParaRPr lang="en-US" sz="3200" b="1" dirty="0">
                        <a:solidFill>
                          <a:schemeClr val="tx1"/>
                        </a:solidFill>
                      </a:endParaRPr>
                    </a:p>
                  </a:txBody>
                  <a:tcPr anchor="ctr">
                    <a:noFill/>
                  </a:tcPr>
                </a:tc>
                <a:tc>
                  <a:txBody>
                    <a:bodyPr/>
                    <a:lstStyle/>
                    <a:p>
                      <a:pPr>
                        <a:lnSpc>
                          <a:spcPct val="95000"/>
                        </a:lnSpc>
                      </a:pPr>
                      <a:r>
                        <a:rPr lang="en-US" sz="3200" b="1" dirty="0" smtClean="0">
                          <a:solidFill>
                            <a:srgbClr val="FFFF00"/>
                          </a:solidFill>
                          <a:latin typeface="+mj-lt"/>
                        </a:rPr>
                        <a:t>Manasseh</a:t>
                      </a:r>
                      <a:r>
                        <a:rPr lang="en-US" sz="3200" b="1" dirty="0" smtClean="0">
                          <a:solidFill>
                            <a:schemeClr val="tx1"/>
                          </a:solidFill>
                          <a:latin typeface="+mj-lt"/>
                        </a:rPr>
                        <a:t> the firstborn</a:t>
                      </a:r>
                      <a:r>
                        <a:rPr lang="en-US" sz="3200" b="1" baseline="0" dirty="0" smtClean="0">
                          <a:solidFill>
                            <a:schemeClr val="tx1"/>
                          </a:solidFill>
                          <a:latin typeface="+mj-lt"/>
                        </a:rPr>
                        <a:t> type of Israel under law</a:t>
                      </a:r>
                      <a:endParaRPr lang="en-US" sz="3200" b="1" dirty="0">
                        <a:solidFill>
                          <a:schemeClr val="tx1"/>
                        </a:solidFill>
                        <a:latin typeface="+mj-lt"/>
                      </a:endParaRPr>
                    </a:p>
                  </a:txBody>
                  <a:tcPr anchor="ctr">
                    <a:noFill/>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Grp="1" noChangeArrowheads="1"/>
          </p:cNvSpPr>
          <p:nvPr>
            <p:ph type="ftr" sz="quarter" idx="3"/>
          </p:nvPr>
        </p:nvSpPr>
        <p:spPr>
          <a:xfrm>
            <a:off x="216024" y="6489674"/>
            <a:ext cx="2699792" cy="323702"/>
          </a:xfrm>
        </p:spPr>
        <p:txBody>
          <a:bodyPr/>
          <a:lstStyle/>
          <a:p>
            <a:r>
              <a:rPr lang="en-AU" dirty="0" smtClean="0"/>
              <a:t>Judah First</a:t>
            </a:r>
            <a:endParaRPr lang="en-AU" dirty="0"/>
          </a:p>
        </p:txBody>
      </p:sp>
      <p:sp>
        <p:nvSpPr>
          <p:cNvPr id="78850" name="Rectangle 2"/>
          <p:cNvSpPr>
            <a:spLocks noGrp="1" noChangeArrowheads="1"/>
          </p:cNvSpPr>
          <p:nvPr>
            <p:ph type="ctrTitle"/>
          </p:nvPr>
        </p:nvSpPr>
        <p:spPr>
          <a:xfrm>
            <a:off x="0" y="0"/>
            <a:ext cx="9144000" cy="908720"/>
          </a:xfrm>
        </p:spPr>
        <p:txBody>
          <a:bodyPr/>
          <a:lstStyle/>
          <a:p>
            <a:pPr eaLnBrk="1" hangingPunct="1">
              <a:defRPr/>
            </a:pPr>
            <a:r>
              <a:rPr lang="en-AU" sz="4400" dirty="0" smtClean="0"/>
              <a:t>The Divine Allegory</a:t>
            </a:r>
            <a:endParaRPr lang="en-AU" sz="4400" dirty="0" smtClean="0">
              <a:solidFill>
                <a:srgbClr val="FF0000"/>
              </a:solidFill>
            </a:endParaRPr>
          </a:p>
        </p:txBody>
      </p:sp>
      <p:sp>
        <p:nvSpPr>
          <p:cNvPr id="78851" name="Rectangle 3"/>
          <p:cNvSpPr>
            <a:spLocks noGrp="1" noChangeArrowheads="1"/>
          </p:cNvSpPr>
          <p:nvPr>
            <p:ph type="subTitle" idx="1"/>
          </p:nvPr>
        </p:nvSpPr>
        <p:spPr>
          <a:xfrm>
            <a:off x="250825" y="916979"/>
            <a:ext cx="8713788" cy="1143008"/>
          </a:xfrm>
        </p:spPr>
        <p:txBody>
          <a:bodyPr/>
          <a:lstStyle/>
          <a:p>
            <a:pPr marL="533400" indent="-533400" eaLnBrk="1" hangingPunct="1">
              <a:lnSpc>
                <a:spcPct val="95000"/>
              </a:lnSpc>
            </a:pPr>
            <a:r>
              <a:rPr lang="en-AU" dirty="0" smtClean="0">
                <a:ln w="22225">
                  <a:solidFill>
                    <a:schemeClr val="tx1"/>
                  </a:solidFill>
                </a:ln>
                <a:solidFill>
                  <a:srgbClr val="FF0000"/>
                </a:solidFill>
              </a:rPr>
              <a:t>Gal.</a:t>
            </a:r>
            <a:r>
              <a:rPr lang="en-AU" dirty="0" smtClean="0">
                <a:ln w="22225">
                  <a:solidFill>
                    <a:schemeClr val="tx1"/>
                  </a:solidFill>
                </a:ln>
              </a:rPr>
              <a:t> </a:t>
            </a:r>
            <a:r>
              <a:rPr lang="en-AU" dirty="0" smtClean="0">
                <a:ln w="22225">
                  <a:solidFill>
                    <a:schemeClr val="tx1"/>
                  </a:solidFill>
                </a:ln>
                <a:solidFill>
                  <a:srgbClr val="FF0000"/>
                </a:solidFill>
              </a:rPr>
              <a:t>4:22-31</a:t>
            </a:r>
            <a:r>
              <a:rPr lang="en-AU" dirty="0" smtClean="0">
                <a:ln w="22225">
                  <a:solidFill>
                    <a:schemeClr val="tx1"/>
                  </a:solidFill>
                </a:ln>
              </a:rPr>
              <a:t> </a:t>
            </a:r>
            <a:r>
              <a:rPr lang="en-AU" dirty="0" smtClean="0"/>
              <a:t>– Paul uses </a:t>
            </a:r>
            <a:r>
              <a:rPr lang="en-AU" dirty="0" smtClean="0">
                <a:ln w="22225">
                  <a:solidFill>
                    <a:schemeClr val="tx1"/>
                  </a:solidFill>
                </a:ln>
                <a:solidFill>
                  <a:srgbClr val="FF0000"/>
                </a:solidFill>
              </a:rPr>
              <a:t>Gen. 16 </a:t>
            </a:r>
            <a:r>
              <a:rPr lang="en-AU" dirty="0" smtClean="0"/>
              <a:t>and </a:t>
            </a:r>
            <a:r>
              <a:rPr lang="en-AU" dirty="0" smtClean="0">
                <a:ln w="22225">
                  <a:solidFill>
                    <a:schemeClr val="tx1"/>
                  </a:solidFill>
                </a:ln>
                <a:solidFill>
                  <a:srgbClr val="FF0000"/>
                </a:solidFill>
              </a:rPr>
              <a:t>17</a:t>
            </a:r>
            <a:r>
              <a:rPr lang="en-AU" dirty="0" smtClean="0"/>
              <a:t> as the basis of an allegory.</a:t>
            </a:r>
          </a:p>
          <a:p>
            <a:pPr marL="533400" indent="-533400" eaLnBrk="1" hangingPunct="1">
              <a:lnSpc>
                <a:spcPct val="95000"/>
              </a:lnSpc>
              <a:buNone/>
            </a:pPr>
            <a:endParaRPr lang="en-AU" dirty="0" smtClean="0"/>
          </a:p>
        </p:txBody>
      </p:sp>
      <p:sp>
        <p:nvSpPr>
          <p:cNvPr id="6" name="TextBox 5"/>
          <p:cNvSpPr txBox="1"/>
          <p:nvPr/>
        </p:nvSpPr>
        <p:spPr>
          <a:xfrm>
            <a:off x="214282" y="1928802"/>
            <a:ext cx="4071966" cy="3662541"/>
          </a:xfrm>
          <a:prstGeom prst="rect">
            <a:avLst/>
          </a:prstGeom>
          <a:noFill/>
        </p:spPr>
        <p:txBody>
          <a:bodyPr wrap="square" rtlCol="0">
            <a:spAutoFit/>
          </a:bodyPr>
          <a:lstStyle/>
          <a:p>
            <a:pPr algn="ctr"/>
            <a:r>
              <a:rPr lang="en-AU" sz="3600" dirty="0" smtClean="0">
                <a:ln>
                  <a:solidFill>
                    <a:schemeClr val="tx1"/>
                  </a:solidFill>
                </a:ln>
                <a:solidFill>
                  <a:srgbClr val="FFC000"/>
                </a:solidFill>
                <a:latin typeface="Arial Black" pitchFamily="34" charset="0"/>
              </a:rPr>
              <a:t>Hagar</a:t>
            </a:r>
          </a:p>
          <a:p>
            <a:pPr algn="ctr"/>
            <a:r>
              <a:rPr lang="en-AU" sz="3200" dirty="0" smtClean="0">
                <a:latin typeface="Impact" pitchFamily="34" charset="0"/>
              </a:rPr>
              <a:t>= </a:t>
            </a:r>
            <a:r>
              <a:rPr lang="en-AU" sz="3200" dirty="0" smtClean="0">
                <a:solidFill>
                  <a:srgbClr val="FFFF00"/>
                </a:solidFill>
                <a:latin typeface="Impact" pitchFamily="34" charset="0"/>
              </a:rPr>
              <a:t>Mosaic Covenant</a:t>
            </a:r>
          </a:p>
          <a:p>
            <a:pPr algn="ctr"/>
            <a:r>
              <a:rPr lang="en-AU" sz="3600" dirty="0" smtClean="0">
                <a:ln>
                  <a:solidFill>
                    <a:schemeClr val="tx1"/>
                  </a:solidFill>
                </a:ln>
                <a:solidFill>
                  <a:srgbClr val="FFC000"/>
                </a:solidFill>
                <a:latin typeface="Arial Black" pitchFamily="34" charset="0"/>
              </a:rPr>
              <a:t>Ishmael</a:t>
            </a:r>
          </a:p>
          <a:p>
            <a:pPr algn="ctr"/>
            <a:r>
              <a:rPr lang="en-AU" sz="3200" dirty="0" smtClean="0">
                <a:latin typeface="Impact" pitchFamily="34" charset="0"/>
              </a:rPr>
              <a:t>= </a:t>
            </a:r>
            <a:r>
              <a:rPr lang="en-AU" sz="3200" dirty="0" smtClean="0">
                <a:solidFill>
                  <a:srgbClr val="FFFF00"/>
                </a:solidFill>
                <a:latin typeface="Impact" pitchFamily="34" charset="0"/>
              </a:rPr>
              <a:t>Israel under Law</a:t>
            </a:r>
            <a:r>
              <a:rPr lang="en-AU" sz="3200" dirty="0" smtClean="0">
                <a:latin typeface="Impact" pitchFamily="34" charset="0"/>
              </a:rPr>
              <a:t> </a:t>
            </a:r>
            <a:r>
              <a:rPr lang="en-AU" sz="3200" b="1" dirty="0" smtClean="0">
                <a:latin typeface="+mn-lt"/>
              </a:rPr>
              <a:t>(</a:t>
            </a:r>
            <a:r>
              <a:rPr lang="en-AU" sz="3200" dirty="0" smtClean="0">
                <a:latin typeface="Impact" pitchFamily="34" charset="0"/>
              </a:rPr>
              <a:t>circumcised in flesh but not in heart – </a:t>
            </a:r>
            <a:r>
              <a:rPr lang="en-AU" sz="3200" b="1" dirty="0" smtClean="0">
                <a:ln w="22225">
                  <a:solidFill>
                    <a:schemeClr val="tx1"/>
                  </a:solidFill>
                </a:ln>
                <a:solidFill>
                  <a:srgbClr val="FF0000"/>
                </a:solidFill>
                <a:latin typeface="+mn-lt"/>
              </a:rPr>
              <a:t>Gen. 17:25</a:t>
            </a:r>
            <a:r>
              <a:rPr lang="en-AU" sz="3200" b="1" dirty="0" smtClean="0"/>
              <a:t>)</a:t>
            </a:r>
            <a:endParaRPr lang="en-US" sz="3200" b="1" dirty="0"/>
          </a:p>
        </p:txBody>
      </p:sp>
      <p:sp>
        <p:nvSpPr>
          <p:cNvPr id="7" name="TextBox 6"/>
          <p:cNvSpPr txBox="1"/>
          <p:nvPr/>
        </p:nvSpPr>
        <p:spPr>
          <a:xfrm>
            <a:off x="4286248" y="1928802"/>
            <a:ext cx="4786314" cy="3662541"/>
          </a:xfrm>
          <a:prstGeom prst="rect">
            <a:avLst/>
          </a:prstGeom>
          <a:noFill/>
        </p:spPr>
        <p:txBody>
          <a:bodyPr wrap="square" rtlCol="0">
            <a:spAutoFit/>
          </a:bodyPr>
          <a:lstStyle/>
          <a:p>
            <a:pPr algn="ctr"/>
            <a:r>
              <a:rPr lang="en-AU" sz="3600" dirty="0" smtClean="0">
                <a:ln>
                  <a:solidFill>
                    <a:schemeClr val="tx1"/>
                  </a:solidFill>
                </a:ln>
                <a:solidFill>
                  <a:srgbClr val="00FFFF"/>
                </a:solidFill>
                <a:latin typeface="Arial Black" pitchFamily="34" charset="0"/>
              </a:rPr>
              <a:t>Sarah</a:t>
            </a:r>
          </a:p>
          <a:p>
            <a:pPr algn="ctr"/>
            <a:r>
              <a:rPr lang="en-AU" sz="3200" dirty="0" smtClean="0">
                <a:latin typeface="Impact" pitchFamily="34" charset="0"/>
              </a:rPr>
              <a:t>= </a:t>
            </a:r>
            <a:r>
              <a:rPr lang="en-AU" sz="3200" dirty="0" smtClean="0">
                <a:solidFill>
                  <a:srgbClr val="00FF00"/>
                </a:solidFill>
                <a:latin typeface="Impact" pitchFamily="34" charset="0"/>
              </a:rPr>
              <a:t>Abrahamic Covenant</a:t>
            </a:r>
          </a:p>
          <a:p>
            <a:pPr algn="ctr"/>
            <a:r>
              <a:rPr lang="en-AU" sz="3600" dirty="0" smtClean="0">
                <a:ln>
                  <a:solidFill>
                    <a:schemeClr val="tx1"/>
                  </a:solidFill>
                </a:ln>
                <a:solidFill>
                  <a:srgbClr val="00FFFF"/>
                </a:solidFill>
                <a:latin typeface="Arial Black" pitchFamily="34" charset="0"/>
              </a:rPr>
              <a:t>Isaac</a:t>
            </a:r>
          </a:p>
          <a:p>
            <a:pPr algn="ctr"/>
            <a:r>
              <a:rPr lang="en-AU" sz="3200" dirty="0" smtClean="0">
                <a:latin typeface="Impact" pitchFamily="34" charset="0"/>
              </a:rPr>
              <a:t>= </a:t>
            </a:r>
            <a:r>
              <a:rPr lang="en-AU" sz="3200" dirty="0" smtClean="0">
                <a:solidFill>
                  <a:srgbClr val="FFFF00"/>
                </a:solidFill>
                <a:latin typeface="Impact" pitchFamily="34" charset="0"/>
              </a:rPr>
              <a:t>Spiritual Israel under grace </a:t>
            </a:r>
            <a:r>
              <a:rPr lang="en-AU" sz="3200" b="1" dirty="0" smtClean="0">
                <a:latin typeface="+mn-lt"/>
              </a:rPr>
              <a:t>(</a:t>
            </a:r>
            <a:r>
              <a:rPr lang="en-AU" sz="3200" dirty="0" smtClean="0">
                <a:latin typeface="Impact" pitchFamily="34" charset="0"/>
              </a:rPr>
              <a:t>circumcised in heart – Jews inwardly – </a:t>
            </a:r>
            <a:r>
              <a:rPr lang="en-AU" sz="3200" b="1" dirty="0" smtClean="0">
                <a:ln w="22225">
                  <a:solidFill>
                    <a:schemeClr val="tx1"/>
                  </a:solidFill>
                </a:ln>
                <a:solidFill>
                  <a:srgbClr val="FF0000"/>
                </a:solidFill>
                <a:latin typeface="+mn-lt"/>
              </a:rPr>
              <a:t>Rom. 2:29</a:t>
            </a:r>
            <a:r>
              <a:rPr lang="en-AU" sz="3200" b="1" dirty="0" smtClean="0"/>
              <a:t>)</a:t>
            </a:r>
            <a:endParaRPr lang="en-US" sz="3200" b="1" dirty="0"/>
          </a:p>
        </p:txBody>
      </p:sp>
      <p:sp>
        <p:nvSpPr>
          <p:cNvPr id="8" name="TextBox 7"/>
          <p:cNvSpPr txBox="1"/>
          <p:nvPr/>
        </p:nvSpPr>
        <p:spPr>
          <a:xfrm>
            <a:off x="0" y="5747111"/>
            <a:ext cx="9144000" cy="1077218"/>
          </a:xfrm>
          <a:prstGeom prst="rect">
            <a:avLst/>
          </a:prstGeom>
          <a:solidFill>
            <a:srgbClr val="FFFF00"/>
          </a:solidFill>
          <a:ln w="38100">
            <a:solidFill>
              <a:srgbClr val="FF0000"/>
            </a:solidFill>
          </a:ln>
        </p:spPr>
        <p:txBody>
          <a:bodyPr wrap="square" rtlCol="0">
            <a:spAutoFit/>
          </a:bodyPr>
          <a:lstStyle/>
          <a:p>
            <a:pPr algn="ctr"/>
            <a:r>
              <a:rPr lang="en-AU" sz="3200" dirty="0" smtClean="0">
                <a:solidFill>
                  <a:schemeClr val="bg1"/>
                </a:solidFill>
                <a:latin typeface="Arial Black" pitchFamily="34" charset="0"/>
              </a:rPr>
              <a:t>Ishmael was the result of human failure</a:t>
            </a:r>
          </a:p>
          <a:p>
            <a:pPr algn="ctr"/>
            <a:r>
              <a:rPr lang="en-AU" sz="3200" dirty="0" smtClean="0">
                <a:solidFill>
                  <a:schemeClr val="bg1"/>
                </a:solidFill>
                <a:latin typeface="Arial Black" pitchFamily="34" charset="0"/>
              </a:rPr>
              <a:t> – “Is anything too hard for Yahweh?”</a:t>
            </a:r>
            <a:endParaRPr lang="en-US" sz="3200" dirty="0">
              <a:solidFill>
                <a:schemeClr val="bg1"/>
              </a:solidFill>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grpId="0" nodeType="afterEffect">
                                  <p:stCondLst>
                                    <p:cond delay="3000"/>
                                  </p:stCondLst>
                                  <p:childTnLst>
                                    <p:set>
                                      <p:cBhvr>
                                        <p:cTn id="13"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ctrTitle"/>
          </p:nvPr>
        </p:nvSpPr>
        <p:spPr>
          <a:xfrm>
            <a:off x="0" y="13855"/>
            <a:ext cx="9144000" cy="836712"/>
          </a:xfrm>
        </p:spPr>
        <p:txBody>
          <a:bodyPr/>
          <a:lstStyle/>
          <a:p>
            <a:r>
              <a:rPr lang="en-AU" dirty="0" smtClean="0"/>
              <a:t>Zarah - Abrahamic</a:t>
            </a:r>
            <a:endParaRPr lang="en-AU" dirty="0">
              <a:solidFill>
                <a:srgbClr val="FF0000"/>
              </a:solidFill>
            </a:endParaRPr>
          </a:p>
        </p:txBody>
      </p:sp>
      <p:sp>
        <p:nvSpPr>
          <p:cNvPr id="68611" name="Rectangle 3"/>
          <p:cNvSpPr>
            <a:spLocks noGrp="1" noChangeArrowheads="1"/>
          </p:cNvSpPr>
          <p:nvPr>
            <p:ph type="subTitle" idx="1"/>
          </p:nvPr>
        </p:nvSpPr>
        <p:spPr>
          <a:xfrm>
            <a:off x="153840" y="838775"/>
            <a:ext cx="8810648" cy="5545286"/>
          </a:xfrm>
        </p:spPr>
        <p:txBody>
          <a:bodyPr/>
          <a:lstStyle/>
          <a:p>
            <a:pPr marL="533400" indent="-533400">
              <a:lnSpc>
                <a:spcPct val="95000"/>
              </a:lnSpc>
            </a:pPr>
            <a:r>
              <a:rPr lang="en-AU" sz="3200" dirty="0" smtClean="0"/>
              <a:t>Unlike Esau and Jacob (diverse twins) </a:t>
            </a:r>
            <a:r>
              <a:rPr lang="en-AU" sz="3200" dirty="0" err="1" smtClean="0"/>
              <a:t>Pharez</a:t>
            </a:r>
            <a:r>
              <a:rPr lang="en-AU" sz="3200" dirty="0" smtClean="0"/>
              <a:t> and Zarah were probably normal twins (i.e. virtually identical).</a:t>
            </a:r>
          </a:p>
          <a:p>
            <a:pPr marL="533400" indent="-533400">
              <a:lnSpc>
                <a:spcPct val="95000"/>
              </a:lnSpc>
            </a:pPr>
            <a:r>
              <a:rPr lang="en-AU" dirty="0" smtClean="0"/>
              <a:t>Like the Abrahamic Covenant, Zarah appeared first but was not ‘confirmed’.</a:t>
            </a:r>
          </a:p>
          <a:p>
            <a:pPr marL="533400" indent="-533400">
              <a:lnSpc>
                <a:spcPct val="95000"/>
              </a:lnSpc>
            </a:pPr>
            <a:r>
              <a:rPr lang="en-AU" sz="3200" dirty="0" smtClean="0"/>
              <a:t>430 years later the Mosaic Covenant superseded the Abrahamic for a time as a ‘school-master’ to lead Israel to Christ – </a:t>
            </a:r>
            <a:r>
              <a:rPr lang="en-AU" sz="3200" dirty="0" smtClean="0">
                <a:ln w="22225">
                  <a:solidFill>
                    <a:schemeClr val="tx1"/>
                  </a:solidFill>
                </a:ln>
                <a:solidFill>
                  <a:srgbClr val="FF0000"/>
                </a:solidFill>
              </a:rPr>
              <a:t>Gal. 3:24 </a:t>
            </a:r>
            <a:r>
              <a:rPr lang="en-AU" sz="3200" dirty="0" smtClean="0"/>
              <a:t>(see context </a:t>
            </a:r>
            <a:r>
              <a:rPr lang="en-AU" dirty="0" smtClean="0">
                <a:ln w="22225">
                  <a:solidFill>
                    <a:schemeClr val="tx1"/>
                  </a:solidFill>
                </a:ln>
                <a:solidFill>
                  <a:srgbClr val="FF0000"/>
                </a:solidFill>
              </a:rPr>
              <a:t>V.17-29</a:t>
            </a:r>
            <a:r>
              <a:rPr lang="en-AU" sz="3200" dirty="0" smtClean="0"/>
              <a:t>).</a:t>
            </a:r>
          </a:p>
          <a:p>
            <a:pPr marL="533400" indent="-533400">
              <a:lnSpc>
                <a:spcPct val="95000"/>
              </a:lnSpc>
            </a:pPr>
            <a:r>
              <a:rPr lang="en-AU" dirty="0" smtClean="0"/>
              <a:t>Christ finally confirmed the Abrahamic Covenant by his sacrifice – </a:t>
            </a:r>
            <a:r>
              <a:rPr lang="en-AU" dirty="0" smtClean="0">
                <a:ln w="22225">
                  <a:solidFill>
                    <a:schemeClr val="tx1"/>
                  </a:solidFill>
                </a:ln>
                <a:solidFill>
                  <a:srgbClr val="FF0000"/>
                </a:solidFill>
              </a:rPr>
              <a:t>Rom. 15:8</a:t>
            </a:r>
            <a:r>
              <a:rPr lang="en-AU" dirty="0" smtClean="0"/>
              <a:t>.</a:t>
            </a:r>
            <a:endParaRPr lang="en-AU" sz="3200" dirty="0"/>
          </a:p>
        </p:txBody>
      </p:sp>
      <p:sp>
        <p:nvSpPr>
          <p:cNvPr id="5" name="Rectangle 5"/>
          <p:cNvSpPr>
            <a:spLocks noGrp="1" noChangeArrowheads="1"/>
          </p:cNvSpPr>
          <p:nvPr>
            <p:ph type="ftr" sz="quarter" idx="3"/>
          </p:nvPr>
        </p:nvSpPr>
        <p:spPr>
          <a:xfrm>
            <a:off x="216024" y="6489674"/>
            <a:ext cx="2699792" cy="323702"/>
          </a:xfrm>
        </p:spPr>
        <p:txBody>
          <a:bodyPr/>
          <a:lstStyle/>
          <a:p>
            <a:r>
              <a:rPr lang="en-AU" dirty="0" smtClean="0"/>
              <a:t>Judah First</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86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86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86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ctrTitle"/>
          </p:nvPr>
        </p:nvSpPr>
        <p:spPr>
          <a:xfrm>
            <a:off x="0" y="0"/>
            <a:ext cx="9144000" cy="836712"/>
          </a:xfrm>
        </p:spPr>
        <p:txBody>
          <a:bodyPr/>
          <a:lstStyle/>
          <a:p>
            <a:r>
              <a:rPr lang="en-AU" dirty="0" err="1" smtClean="0"/>
              <a:t>Pharez</a:t>
            </a:r>
            <a:r>
              <a:rPr lang="en-AU" dirty="0" smtClean="0"/>
              <a:t> - Mosaic</a:t>
            </a:r>
            <a:endParaRPr lang="en-AU" dirty="0">
              <a:solidFill>
                <a:srgbClr val="FF0000"/>
              </a:solidFill>
            </a:endParaRPr>
          </a:p>
        </p:txBody>
      </p:sp>
      <p:sp>
        <p:nvSpPr>
          <p:cNvPr id="68611" name="Rectangle 3"/>
          <p:cNvSpPr>
            <a:spLocks noGrp="1" noChangeArrowheads="1"/>
          </p:cNvSpPr>
          <p:nvPr>
            <p:ph type="subTitle" idx="1"/>
          </p:nvPr>
        </p:nvSpPr>
        <p:spPr>
          <a:xfrm>
            <a:off x="153840" y="838775"/>
            <a:ext cx="8810648" cy="5545286"/>
          </a:xfrm>
        </p:spPr>
        <p:txBody>
          <a:bodyPr/>
          <a:lstStyle/>
          <a:p>
            <a:pPr marL="533400" indent="-533400">
              <a:lnSpc>
                <a:spcPct val="95000"/>
              </a:lnSpc>
              <a:spcBef>
                <a:spcPts val="0"/>
              </a:spcBef>
              <a:spcAft>
                <a:spcPts val="600"/>
              </a:spcAft>
            </a:pPr>
            <a:r>
              <a:rPr lang="en-AU" sz="3200" dirty="0" smtClean="0"/>
              <a:t>The Mosaic Covenant was introduced </a:t>
            </a:r>
            <a:r>
              <a:rPr lang="en-AU" sz="3200" dirty="0" smtClean="0">
                <a:ln>
                  <a:solidFill>
                    <a:schemeClr val="tx1"/>
                  </a:solidFill>
                </a:ln>
                <a:solidFill>
                  <a:srgbClr val="FFC000"/>
                </a:solidFill>
              </a:rPr>
              <a:t>“because of transgressions” </a:t>
            </a:r>
            <a:r>
              <a:rPr lang="en-AU" sz="3200" dirty="0" smtClean="0"/>
              <a:t>until the ‘seed’ of Abraham (Christ – </a:t>
            </a:r>
            <a:r>
              <a:rPr lang="en-AU" sz="3200" dirty="0" smtClean="0">
                <a:ln w="22225">
                  <a:solidFill>
                    <a:schemeClr val="tx1"/>
                  </a:solidFill>
                </a:ln>
                <a:solidFill>
                  <a:srgbClr val="FF0000"/>
                </a:solidFill>
              </a:rPr>
              <a:t>Gal. 3:16</a:t>
            </a:r>
            <a:r>
              <a:rPr lang="en-AU" sz="3200" dirty="0" smtClean="0"/>
              <a:t>) appeared on the scene – </a:t>
            </a:r>
            <a:r>
              <a:rPr lang="en-AU" dirty="0" smtClean="0">
                <a:ln w="22225">
                  <a:solidFill>
                    <a:schemeClr val="tx1"/>
                  </a:solidFill>
                </a:ln>
                <a:solidFill>
                  <a:srgbClr val="FF0000"/>
                </a:solidFill>
              </a:rPr>
              <a:t>Gal. 3:19</a:t>
            </a:r>
            <a:r>
              <a:rPr lang="en-AU" sz="3200" dirty="0" smtClean="0"/>
              <a:t>.</a:t>
            </a:r>
          </a:p>
          <a:p>
            <a:pPr marL="533400" indent="-533400">
              <a:lnSpc>
                <a:spcPct val="95000"/>
              </a:lnSpc>
              <a:spcBef>
                <a:spcPts val="0"/>
              </a:spcBef>
              <a:spcAft>
                <a:spcPts val="600"/>
              </a:spcAft>
            </a:pPr>
            <a:r>
              <a:rPr lang="en-AU" dirty="0" smtClean="0"/>
              <a:t>In a sense, it was a ‘breach’ (</a:t>
            </a:r>
            <a:r>
              <a:rPr lang="en-AU" dirty="0" err="1" smtClean="0">
                <a:solidFill>
                  <a:srgbClr val="00FF00"/>
                </a:solidFill>
              </a:rPr>
              <a:t>Pharez</a:t>
            </a:r>
            <a:r>
              <a:rPr lang="en-AU" dirty="0" smtClean="0"/>
              <a:t>) – an interruption for a time until Christ came to confirm the Abrahamic Covenant.</a:t>
            </a:r>
          </a:p>
          <a:p>
            <a:pPr marL="533400" indent="-533400">
              <a:lnSpc>
                <a:spcPct val="95000"/>
              </a:lnSpc>
              <a:spcBef>
                <a:spcPts val="0"/>
              </a:spcBef>
              <a:spcAft>
                <a:spcPts val="600"/>
              </a:spcAft>
            </a:pPr>
            <a:r>
              <a:rPr lang="en-AU" sz="3200" dirty="0" smtClean="0"/>
              <a:t>The Law of Moses was not opposed to the Abrahamic – </a:t>
            </a:r>
            <a:r>
              <a:rPr lang="en-AU" dirty="0" smtClean="0">
                <a:ln w="22225">
                  <a:solidFill>
                    <a:schemeClr val="tx1"/>
                  </a:solidFill>
                </a:ln>
                <a:solidFill>
                  <a:srgbClr val="FF0000"/>
                </a:solidFill>
              </a:rPr>
              <a:t>Rom. 7:12</a:t>
            </a:r>
            <a:r>
              <a:rPr lang="en-AU" sz="3200" dirty="0" smtClean="0"/>
              <a:t>.</a:t>
            </a:r>
          </a:p>
          <a:p>
            <a:pPr marL="533400" indent="-533400">
              <a:lnSpc>
                <a:spcPct val="95000"/>
              </a:lnSpc>
              <a:spcBef>
                <a:spcPts val="0"/>
              </a:spcBef>
              <a:spcAft>
                <a:spcPts val="600"/>
              </a:spcAft>
            </a:pPr>
            <a:r>
              <a:rPr lang="en-AU" dirty="0" smtClean="0"/>
              <a:t>Christ came to fulfil the Law, not destroy it – </a:t>
            </a:r>
            <a:r>
              <a:rPr lang="en-AU" dirty="0" smtClean="0">
                <a:ln w="22225">
                  <a:solidFill>
                    <a:schemeClr val="tx1"/>
                  </a:solidFill>
                </a:ln>
                <a:solidFill>
                  <a:srgbClr val="FF0000"/>
                </a:solidFill>
              </a:rPr>
              <a:t>Matt. 5:17-18</a:t>
            </a:r>
            <a:r>
              <a:rPr lang="en-AU" dirty="0" smtClean="0"/>
              <a:t>. </a:t>
            </a:r>
            <a:r>
              <a:rPr lang="en-AU" dirty="0" smtClean="0">
                <a:solidFill>
                  <a:srgbClr val="FFFF00"/>
                </a:solidFill>
              </a:rPr>
              <a:t>Hence, it was a ‘twin’.</a:t>
            </a:r>
            <a:endParaRPr lang="en-AU" sz="3200" dirty="0">
              <a:solidFill>
                <a:srgbClr val="FFFF00"/>
              </a:solidFill>
            </a:endParaRPr>
          </a:p>
        </p:txBody>
      </p:sp>
      <p:sp>
        <p:nvSpPr>
          <p:cNvPr id="5" name="Rectangle 5"/>
          <p:cNvSpPr>
            <a:spLocks noGrp="1" noChangeArrowheads="1"/>
          </p:cNvSpPr>
          <p:nvPr>
            <p:ph type="ftr" sz="quarter" idx="3"/>
          </p:nvPr>
        </p:nvSpPr>
        <p:spPr>
          <a:xfrm>
            <a:off x="216024" y="6489674"/>
            <a:ext cx="2699792" cy="323702"/>
          </a:xfrm>
        </p:spPr>
        <p:txBody>
          <a:bodyPr/>
          <a:lstStyle/>
          <a:p>
            <a:r>
              <a:rPr lang="en-AU" dirty="0" smtClean="0"/>
              <a:t>Judah First</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86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86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86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subTitle" idx="1"/>
          </p:nvPr>
        </p:nvSpPr>
        <p:spPr>
          <a:xfrm>
            <a:off x="320796" y="776044"/>
            <a:ext cx="8640960" cy="2724963"/>
          </a:xfrm>
        </p:spPr>
        <p:txBody>
          <a:bodyPr/>
          <a:lstStyle/>
          <a:p>
            <a:pPr marL="0" indent="0" eaLnBrk="1" hangingPunct="1">
              <a:lnSpc>
                <a:spcPct val="90000"/>
              </a:lnSpc>
              <a:spcBef>
                <a:spcPts val="0"/>
              </a:spcBef>
              <a:buClr>
                <a:srgbClr val="FFFF66"/>
              </a:buClr>
              <a:buNone/>
            </a:pPr>
            <a:r>
              <a:rPr lang="en-AU" sz="3200" dirty="0" smtClean="0"/>
              <a:t>Though given first, the </a:t>
            </a:r>
            <a:r>
              <a:rPr lang="en-AU" sz="3200" dirty="0" smtClean="0">
                <a:solidFill>
                  <a:srgbClr val="00FF00"/>
                </a:solidFill>
              </a:rPr>
              <a:t>Abrahamic Covenant</a:t>
            </a:r>
            <a:r>
              <a:rPr lang="en-AU" sz="3200" dirty="0" smtClean="0"/>
              <a:t> is called </a:t>
            </a:r>
            <a:r>
              <a:rPr lang="en-AU" sz="3200" dirty="0" smtClean="0">
                <a:ln>
                  <a:solidFill>
                    <a:schemeClr val="tx1"/>
                  </a:solidFill>
                </a:ln>
                <a:solidFill>
                  <a:srgbClr val="00FFFF"/>
                </a:solidFill>
              </a:rPr>
              <a:t>the second </a:t>
            </a:r>
            <a:r>
              <a:rPr lang="en-AU" sz="3200" dirty="0" smtClean="0"/>
              <a:t>(and the “new” – </a:t>
            </a:r>
            <a:r>
              <a:rPr lang="en-AU" sz="3200" dirty="0" smtClean="0">
                <a:ln w="22225">
                  <a:solidFill>
                    <a:schemeClr val="tx1"/>
                  </a:solidFill>
                </a:ln>
                <a:solidFill>
                  <a:srgbClr val="FF0000"/>
                </a:solidFill>
              </a:rPr>
              <a:t>Heb. 8:7; 10:9</a:t>
            </a:r>
            <a:r>
              <a:rPr lang="en-AU" sz="3200" dirty="0" smtClean="0"/>
              <a:t>) because it was ratified by the sacrifice of Christ centuries after the </a:t>
            </a:r>
            <a:r>
              <a:rPr lang="en-AU" sz="3200" dirty="0" smtClean="0">
                <a:ln>
                  <a:solidFill>
                    <a:schemeClr val="tx1"/>
                  </a:solidFill>
                </a:ln>
                <a:solidFill>
                  <a:srgbClr val="FF9900"/>
                </a:solidFill>
              </a:rPr>
              <a:t>Mosaic</a:t>
            </a:r>
            <a:r>
              <a:rPr lang="en-AU" sz="3200" dirty="0" smtClean="0">
                <a:ln>
                  <a:solidFill>
                    <a:schemeClr val="tx1"/>
                  </a:solidFill>
                </a:ln>
              </a:rPr>
              <a:t> </a:t>
            </a:r>
            <a:r>
              <a:rPr lang="en-AU" sz="3200" dirty="0" smtClean="0"/>
              <a:t>was ratified by animal sacrifices – </a:t>
            </a:r>
            <a:r>
              <a:rPr lang="en-AU" dirty="0" smtClean="0">
                <a:ln w="22225">
                  <a:solidFill>
                    <a:schemeClr val="tx1"/>
                  </a:solidFill>
                </a:ln>
                <a:solidFill>
                  <a:srgbClr val="FF0000"/>
                </a:solidFill>
              </a:rPr>
              <a:t>Ex. 24</a:t>
            </a:r>
            <a:r>
              <a:rPr lang="en-AU" sz="3200" dirty="0" smtClean="0"/>
              <a:t>.</a:t>
            </a:r>
          </a:p>
        </p:txBody>
      </p:sp>
      <p:sp>
        <p:nvSpPr>
          <p:cNvPr id="158723" name="Rectangle 3"/>
          <p:cNvSpPr>
            <a:spLocks noGrp="1" noChangeArrowheads="1"/>
          </p:cNvSpPr>
          <p:nvPr>
            <p:ph type="ctrTitle"/>
          </p:nvPr>
        </p:nvSpPr>
        <p:spPr>
          <a:xfrm>
            <a:off x="0" y="71438"/>
            <a:ext cx="9144000" cy="765175"/>
          </a:xfrm>
        </p:spPr>
        <p:txBody>
          <a:bodyPr/>
          <a:lstStyle/>
          <a:p>
            <a:pPr eaLnBrk="1" hangingPunct="1">
              <a:defRPr/>
            </a:pPr>
            <a:r>
              <a:rPr lang="en-AU" sz="4400" dirty="0" smtClean="0"/>
              <a:t>Two sons - Two Covenants</a:t>
            </a:r>
          </a:p>
        </p:txBody>
      </p:sp>
      <p:sp>
        <p:nvSpPr>
          <p:cNvPr id="31749" name="Rectangle 4"/>
          <p:cNvSpPr>
            <a:spLocks noChangeArrowheads="1"/>
          </p:cNvSpPr>
          <p:nvPr/>
        </p:nvSpPr>
        <p:spPr bwMode="auto">
          <a:xfrm>
            <a:off x="323850" y="4794394"/>
            <a:ext cx="8569325" cy="288925"/>
          </a:xfrm>
          <a:prstGeom prst="rect">
            <a:avLst/>
          </a:prstGeom>
          <a:solidFill>
            <a:srgbClr val="D60093"/>
          </a:solidFill>
          <a:ln w="9525">
            <a:solidFill>
              <a:schemeClr val="tx1"/>
            </a:solidFill>
            <a:miter lim="800000"/>
            <a:headEnd/>
            <a:tailEnd/>
          </a:ln>
        </p:spPr>
        <p:txBody>
          <a:bodyPr wrap="none" anchor="ctr"/>
          <a:lstStyle/>
          <a:p>
            <a:endParaRPr lang="en-US"/>
          </a:p>
        </p:txBody>
      </p:sp>
      <p:sp>
        <p:nvSpPr>
          <p:cNvPr id="31750" name="Rectangle 5"/>
          <p:cNvSpPr>
            <a:spLocks noChangeArrowheads="1"/>
          </p:cNvSpPr>
          <p:nvPr/>
        </p:nvSpPr>
        <p:spPr bwMode="auto">
          <a:xfrm>
            <a:off x="684213" y="4075256"/>
            <a:ext cx="287337" cy="719138"/>
          </a:xfrm>
          <a:prstGeom prst="rect">
            <a:avLst/>
          </a:prstGeom>
          <a:solidFill>
            <a:srgbClr val="D60093"/>
          </a:solidFill>
          <a:ln w="9525">
            <a:solidFill>
              <a:schemeClr val="tx1"/>
            </a:solidFill>
            <a:miter lim="800000"/>
            <a:headEnd/>
            <a:tailEnd/>
          </a:ln>
        </p:spPr>
        <p:txBody>
          <a:bodyPr wrap="none" anchor="ctr"/>
          <a:lstStyle/>
          <a:p>
            <a:endParaRPr lang="en-US"/>
          </a:p>
        </p:txBody>
      </p:sp>
      <p:sp>
        <p:nvSpPr>
          <p:cNvPr id="31751" name="Rectangle 6"/>
          <p:cNvSpPr>
            <a:spLocks noChangeArrowheads="1"/>
          </p:cNvSpPr>
          <p:nvPr/>
        </p:nvSpPr>
        <p:spPr bwMode="auto">
          <a:xfrm>
            <a:off x="3492500" y="4075256"/>
            <a:ext cx="287338" cy="719138"/>
          </a:xfrm>
          <a:prstGeom prst="rect">
            <a:avLst/>
          </a:prstGeom>
          <a:solidFill>
            <a:srgbClr val="D60093"/>
          </a:solidFill>
          <a:ln w="9525">
            <a:solidFill>
              <a:schemeClr val="tx1"/>
            </a:solidFill>
            <a:miter lim="800000"/>
            <a:headEnd/>
            <a:tailEnd/>
          </a:ln>
        </p:spPr>
        <p:txBody>
          <a:bodyPr wrap="none" anchor="ctr"/>
          <a:lstStyle/>
          <a:p>
            <a:endParaRPr lang="en-US"/>
          </a:p>
        </p:txBody>
      </p:sp>
      <p:sp>
        <p:nvSpPr>
          <p:cNvPr id="31752" name="Rectangle 7"/>
          <p:cNvSpPr>
            <a:spLocks noChangeArrowheads="1"/>
          </p:cNvSpPr>
          <p:nvPr/>
        </p:nvSpPr>
        <p:spPr bwMode="auto">
          <a:xfrm>
            <a:off x="8388350" y="4075256"/>
            <a:ext cx="287338" cy="719138"/>
          </a:xfrm>
          <a:prstGeom prst="rect">
            <a:avLst/>
          </a:prstGeom>
          <a:solidFill>
            <a:srgbClr val="D60093"/>
          </a:solidFill>
          <a:ln w="9525">
            <a:solidFill>
              <a:schemeClr val="tx1"/>
            </a:solidFill>
            <a:miter lim="800000"/>
            <a:headEnd/>
            <a:tailEnd/>
          </a:ln>
        </p:spPr>
        <p:txBody>
          <a:bodyPr wrap="none" anchor="ctr"/>
          <a:lstStyle/>
          <a:p>
            <a:endParaRPr lang="en-US"/>
          </a:p>
        </p:txBody>
      </p:sp>
      <p:sp>
        <p:nvSpPr>
          <p:cNvPr id="31753" name="Text Box 8"/>
          <p:cNvSpPr txBox="1">
            <a:spLocks noChangeArrowheads="1"/>
          </p:cNvSpPr>
          <p:nvPr/>
        </p:nvSpPr>
        <p:spPr bwMode="auto">
          <a:xfrm>
            <a:off x="1587500" y="4075256"/>
            <a:ext cx="1255713" cy="519113"/>
          </a:xfrm>
          <a:prstGeom prst="rect">
            <a:avLst/>
          </a:prstGeom>
          <a:noFill/>
          <a:ln w="9525">
            <a:noFill/>
            <a:miter lim="800000"/>
            <a:headEnd/>
            <a:tailEnd/>
          </a:ln>
        </p:spPr>
        <p:txBody>
          <a:bodyPr wrap="none">
            <a:spAutoFit/>
          </a:bodyPr>
          <a:lstStyle/>
          <a:p>
            <a:r>
              <a:rPr lang="en-AU" sz="2800">
                <a:solidFill>
                  <a:srgbClr val="FFFF00"/>
                </a:solidFill>
                <a:latin typeface="Impact" pitchFamily="34" charset="0"/>
              </a:rPr>
              <a:t>430 yrs</a:t>
            </a:r>
          </a:p>
        </p:txBody>
      </p:sp>
      <p:sp>
        <p:nvSpPr>
          <p:cNvPr id="31754" name="Line 9"/>
          <p:cNvSpPr>
            <a:spLocks noChangeShapeType="1"/>
          </p:cNvSpPr>
          <p:nvPr/>
        </p:nvSpPr>
        <p:spPr bwMode="auto">
          <a:xfrm>
            <a:off x="2843213" y="4362594"/>
            <a:ext cx="576262" cy="0"/>
          </a:xfrm>
          <a:prstGeom prst="line">
            <a:avLst/>
          </a:prstGeom>
          <a:noFill/>
          <a:ln w="57150">
            <a:solidFill>
              <a:srgbClr val="FFFF00"/>
            </a:solidFill>
            <a:round/>
            <a:headEnd/>
            <a:tailEnd type="triangle" w="med" len="med"/>
          </a:ln>
        </p:spPr>
        <p:txBody>
          <a:bodyPr/>
          <a:lstStyle/>
          <a:p>
            <a:endParaRPr lang="en-US"/>
          </a:p>
        </p:txBody>
      </p:sp>
      <p:sp>
        <p:nvSpPr>
          <p:cNvPr id="31755" name="Line 10"/>
          <p:cNvSpPr>
            <a:spLocks noChangeShapeType="1"/>
          </p:cNvSpPr>
          <p:nvPr/>
        </p:nvSpPr>
        <p:spPr bwMode="auto">
          <a:xfrm flipH="1">
            <a:off x="1042988" y="4362594"/>
            <a:ext cx="576262" cy="0"/>
          </a:xfrm>
          <a:prstGeom prst="line">
            <a:avLst/>
          </a:prstGeom>
          <a:noFill/>
          <a:ln w="57150">
            <a:solidFill>
              <a:srgbClr val="FFFF00"/>
            </a:solidFill>
            <a:round/>
            <a:headEnd/>
            <a:tailEnd type="triangle" w="med" len="med"/>
          </a:ln>
        </p:spPr>
        <p:txBody>
          <a:bodyPr/>
          <a:lstStyle/>
          <a:p>
            <a:endParaRPr lang="en-US"/>
          </a:p>
        </p:txBody>
      </p:sp>
      <p:sp>
        <p:nvSpPr>
          <p:cNvPr id="31756" name="Text Box 11"/>
          <p:cNvSpPr txBox="1">
            <a:spLocks noChangeArrowheads="1"/>
          </p:cNvSpPr>
          <p:nvPr/>
        </p:nvSpPr>
        <p:spPr bwMode="auto">
          <a:xfrm>
            <a:off x="107950" y="3498994"/>
            <a:ext cx="1768475" cy="519112"/>
          </a:xfrm>
          <a:prstGeom prst="rect">
            <a:avLst/>
          </a:prstGeom>
          <a:noFill/>
          <a:ln w="9525">
            <a:noFill/>
            <a:miter lim="800000"/>
            <a:headEnd/>
            <a:tailEnd/>
          </a:ln>
        </p:spPr>
        <p:txBody>
          <a:bodyPr wrap="none">
            <a:spAutoFit/>
          </a:bodyPr>
          <a:lstStyle/>
          <a:p>
            <a:r>
              <a:rPr lang="en-AU" sz="2800">
                <a:solidFill>
                  <a:srgbClr val="00FF00"/>
                </a:solidFill>
                <a:latin typeface="Impact" pitchFamily="34" charset="0"/>
              </a:rPr>
              <a:t>Abrahamic</a:t>
            </a:r>
          </a:p>
        </p:txBody>
      </p:sp>
      <p:sp>
        <p:nvSpPr>
          <p:cNvPr id="31757" name="Text Box 12"/>
          <p:cNvSpPr txBox="1">
            <a:spLocks noChangeArrowheads="1"/>
          </p:cNvSpPr>
          <p:nvPr/>
        </p:nvSpPr>
        <p:spPr bwMode="auto">
          <a:xfrm>
            <a:off x="3059113" y="3497406"/>
            <a:ext cx="1241425" cy="519113"/>
          </a:xfrm>
          <a:prstGeom prst="rect">
            <a:avLst/>
          </a:prstGeom>
          <a:noFill/>
          <a:ln w="9525">
            <a:noFill/>
            <a:miter lim="800000"/>
            <a:headEnd/>
            <a:tailEnd/>
          </a:ln>
        </p:spPr>
        <p:txBody>
          <a:bodyPr wrap="none">
            <a:spAutoFit/>
          </a:bodyPr>
          <a:lstStyle/>
          <a:p>
            <a:r>
              <a:rPr lang="en-AU" sz="2800" dirty="0">
                <a:ln>
                  <a:solidFill>
                    <a:schemeClr val="tx1"/>
                  </a:solidFill>
                </a:ln>
                <a:solidFill>
                  <a:srgbClr val="FF9900"/>
                </a:solidFill>
                <a:latin typeface="Impact" pitchFamily="34" charset="0"/>
              </a:rPr>
              <a:t>Mosaic</a:t>
            </a:r>
          </a:p>
        </p:txBody>
      </p:sp>
      <p:sp>
        <p:nvSpPr>
          <p:cNvPr id="31758" name="Text Box 13"/>
          <p:cNvSpPr txBox="1">
            <a:spLocks noChangeArrowheads="1"/>
          </p:cNvSpPr>
          <p:nvPr/>
        </p:nvSpPr>
        <p:spPr bwMode="auto">
          <a:xfrm>
            <a:off x="7575550" y="3184526"/>
            <a:ext cx="1533525" cy="946150"/>
          </a:xfrm>
          <a:prstGeom prst="rect">
            <a:avLst/>
          </a:prstGeom>
          <a:noFill/>
          <a:ln w="9525">
            <a:noFill/>
            <a:miter lim="800000"/>
            <a:headEnd/>
            <a:tailEnd/>
          </a:ln>
        </p:spPr>
        <p:txBody>
          <a:bodyPr>
            <a:spAutoFit/>
          </a:bodyPr>
          <a:lstStyle/>
          <a:p>
            <a:pPr algn="ctr"/>
            <a:r>
              <a:rPr lang="en-AU" sz="2800" dirty="0">
                <a:solidFill>
                  <a:srgbClr val="FFFF00"/>
                </a:solidFill>
                <a:latin typeface="Impact" pitchFamily="34" charset="0"/>
              </a:rPr>
              <a:t>Sacrifice of Christ</a:t>
            </a:r>
          </a:p>
        </p:txBody>
      </p:sp>
      <p:sp>
        <p:nvSpPr>
          <p:cNvPr id="158734" name="Text Box 14"/>
          <p:cNvSpPr txBox="1">
            <a:spLocks noChangeArrowheads="1"/>
          </p:cNvSpPr>
          <p:nvPr/>
        </p:nvSpPr>
        <p:spPr bwMode="auto">
          <a:xfrm>
            <a:off x="3727450" y="4002231"/>
            <a:ext cx="2428875" cy="830997"/>
          </a:xfrm>
          <a:prstGeom prst="rect">
            <a:avLst/>
          </a:prstGeom>
          <a:noFill/>
          <a:ln w="9525">
            <a:noFill/>
            <a:miter lim="800000"/>
            <a:headEnd/>
            <a:tailEnd/>
          </a:ln>
        </p:spPr>
        <p:txBody>
          <a:bodyPr>
            <a:spAutoFit/>
          </a:bodyPr>
          <a:lstStyle/>
          <a:p>
            <a:r>
              <a:rPr lang="en-AU" sz="2400" dirty="0">
                <a:ln>
                  <a:solidFill>
                    <a:schemeClr val="tx1"/>
                  </a:solidFill>
                </a:ln>
                <a:solidFill>
                  <a:srgbClr val="FF0000"/>
                </a:solidFill>
                <a:latin typeface="Impact" pitchFamily="34" charset="0"/>
              </a:rPr>
              <a:t>Ratified by blood of animals</a:t>
            </a:r>
          </a:p>
        </p:txBody>
      </p:sp>
      <p:sp>
        <p:nvSpPr>
          <p:cNvPr id="158735" name="Freeform 15"/>
          <p:cNvSpPr>
            <a:spLocks/>
          </p:cNvSpPr>
          <p:nvPr/>
        </p:nvSpPr>
        <p:spPr bwMode="auto">
          <a:xfrm>
            <a:off x="755650" y="5154756"/>
            <a:ext cx="7777163" cy="815975"/>
          </a:xfrm>
          <a:custGeom>
            <a:avLst/>
            <a:gdLst>
              <a:gd name="T0" fmla="*/ 0 w 4899"/>
              <a:gd name="T1" fmla="*/ 0 h 514"/>
              <a:gd name="T2" fmla="*/ 2147483647 w 4899"/>
              <a:gd name="T3" fmla="*/ 2147483647 h 514"/>
              <a:gd name="T4" fmla="*/ 2147483647 w 4899"/>
              <a:gd name="T5" fmla="*/ 2147483647 h 514"/>
              <a:gd name="T6" fmla="*/ 2147483647 w 4899"/>
              <a:gd name="T7" fmla="*/ 2147483647 h 514"/>
              <a:gd name="T8" fmla="*/ 2147483647 w 4899"/>
              <a:gd name="T9" fmla="*/ 2147483647 h 514"/>
              <a:gd name="T10" fmla="*/ 0 60000 65536"/>
              <a:gd name="T11" fmla="*/ 0 60000 65536"/>
              <a:gd name="T12" fmla="*/ 0 60000 65536"/>
              <a:gd name="T13" fmla="*/ 0 60000 65536"/>
              <a:gd name="T14" fmla="*/ 0 60000 65536"/>
              <a:gd name="T15" fmla="*/ 0 w 4899"/>
              <a:gd name="T16" fmla="*/ 0 h 514"/>
              <a:gd name="T17" fmla="*/ 4899 w 4899"/>
              <a:gd name="T18" fmla="*/ 514 h 514"/>
            </a:gdLst>
            <a:ahLst/>
            <a:cxnLst>
              <a:cxn ang="T10">
                <a:pos x="T0" y="T1"/>
              </a:cxn>
              <a:cxn ang="T11">
                <a:pos x="T2" y="T3"/>
              </a:cxn>
              <a:cxn ang="T12">
                <a:pos x="T4" y="T5"/>
              </a:cxn>
              <a:cxn ang="T13">
                <a:pos x="T6" y="T7"/>
              </a:cxn>
              <a:cxn ang="T14">
                <a:pos x="T8" y="T9"/>
              </a:cxn>
            </a:cxnLst>
            <a:rect l="T15" t="T16" r="T17" b="T18"/>
            <a:pathLst>
              <a:path w="4899" h="514">
                <a:moveTo>
                  <a:pt x="0" y="0"/>
                </a:moveTo>
                <a:cubicBezTo>
                  <a:pt x="128" y="117"/>
                  <a:pt x="257" y="235"/>
                  <a:pt x="680" y="318"/>
                </a:cubicBezTo>
                <a:cubicBezTo>
                  <a:pt x="1103" y="401"/>
                  <a:pt x="1935" y="484"/>
                  <a:pt x="2540" y="499"/>
                </a:cubicBezTo>
                <a:cubicBezTo>
                  <a:pt x="3145" y="514"/>
                  <a:pt x="3916" y="483"/>
                  <a:pt x="4309" y="408"/>
                </a:cubicBezTo>
                <a:cubicBezTo>
                  <a:pt x="4702" y="333"/>
                  <a:pt x="4800" y="189"/>
                  <a:pt x="4899" y="46"/>
                </a:cubicBezTo>
              </a:path>
            </a:pathLst>
          </a:custGeom>
          <a:noFill/>
          <a:ln w="76200">
            <a:solidFill>
              <a:srgbClr val="FF0000"/>
            </a:solidFill>
            <a:round/>
            <a:headEnd/>
            <a:tailEnd type="triangle" w="med" len="med"/>
          </a:ln>
        </p:spPr>
        <p:txBody>
          <a:bodyPr/>
          <a:lstStyle/>
          <a:p>
            <a:endParaRPr lang="en-US"/>
          </a:p>
        </p:txBody>
      </p:sp>
      <p:sp>
        <p:nvSpPr>
          <p:cNvPr id="158736" name="Text Box 16"/>
          <p:cNvSpPr txBox="1">
            <a:spLocks noChangeArrowheads="1"/>
          </p:cNvSpPr>
          <p:nvPr/>
        </p:nvSpPr>
        <p:spPr bwMode="auto">
          <a:xfrm>
            <a:off x="1403648" y="5940569"/>
            <a:ext cx="7593745" cy="584775"/>
          </a:xfrm>
          <a:prstGeom prst="rect">
            <a:avLst/>
          </a:prstGeom>
          <a:noFill/>
          <a:ln w="9525">
            <a:noFill/>
            <a:miter lim="800000"/>
            <a:headEnd/>
            <a:tailEnd/>
          </a:ln>
        </p:spPr>
        <p:txBody>
          <a:bodyPr wrap="none">
            <a:spAutoFit/>
          </a:bodyPr>
          <a:lstStyle/>
          <a:p>
            <a:r>
              <a:rPr lang="en-AU" sz="3200" dirty="0">
                <a:solidFill>
                  <a:srgbClr val="FFFF00"/>
                </a:solidFill>
                <a:latin typeface="Impact" pitchFamily="34" charset="0"/>
              </a:rPr>
              <a:t>Ratified by the sacrifice of </a:t>
            </a:r>
            <a:r>
              <a:rPr lang="en-AU" sz="3200" dirty="0" smtClean="0">
                <a:solidFill>
                  <a:srgbClr val="FFFF00"/>
                </a:solidFill>
                <a:latin typeface="Impact" pitchFamily="34" charset="0"/>
              </a:rPr>
              <a:t>Christ – </a:t>
            </a:r>
            <a:r>
              <a:rPr lang="en-AU" sz="3200" dirty="0" smtClean="0">
                <a:ln w="22225">
                  <a:solidFill>
                    <a:schemeClr val="tx1"/>
                  </a:solidFill>
                </a:ln>
                <a:solidFill>
                  <a:srgbClr val="FF0000"/>
                </a:solidFill>
                <a:latin typeface="Impact" pitchFamily="34" charset="0"/>
              </a:rPr>
              <a:t>Rom. 15:8</a:t>
            </a:r>
            <a:endParaRPr lang="en-AU" sz="3200" dirty="0">
              <a:ln w="22225">
                <a:solidFill>
                  <a:schemeClr val="tx1"/>
                </a:solidFill>
              </a:ln>
              <a:solidFill>
                <a:srgbClr val="FF0000"/>
              </a:solidFill>
              <a:latin typeface="Impact" pitchFamily="34" charset="0"/>
            </a:endParaRPr>
          </a:p>
        </p:txBody>
      </p:sp>
      <p:sp>
        <p:nvSpPr>
          <p:cNvPr id="18" name="Rectangle 5"/>
          <p:cNvSpPr>
            <a:spLocks noGrp="1" noChangeArrowheads="1"/>
          </p:cNvSpPr>
          <p:nvPr>
            <p:ph type="ftr" sz="quarter" idx="3"/>
          </p:nvPr>
        </p:nvSpPr>
        <p:spPr>
          <a:xfrm>
            <a:off x="107504" y="6453336"/>
            <a:ext cx="1907704" cy="360040"/>
          </a:xfrm>
        </p:spPr>
        <p:txBody>
          <a:bodyPr/>
          <a:lstStyle/>
          <a:p>
            <a:r>
              <a:rPr lang="en-AU" dirty="0" smtClean="0"/>
              <a:t>Judah First</a:t>
            </a:r>
            <a:endParaRPr lang="en-AU" dirty="0"/>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5000"/>
                                  </p:stCondLst>
                                  <p:childTnLst>
                                    <p:set>
                                      <p:cBhvr>
                                        <p:cTn id="6" dur="1" fill="hold">
                                          <p:stCondLst>
                                            <p:cond delay="0"/>
                                          </p:stCondLst>
                                        </p:cTn>
                                        <p:tgtEl>
                                          <p:spTgt spid="1587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158735"/>
                                        </p:tgtEl>
                                        <p:attrNameLst>
                                          <p:attrName>style.visibility</p:attrName>
                                        </p:attrNameLst>
                                      </p:cBhvr>
                                      <p:to>
                                        <p:strVal val="visible"/>
                                      </p:to>
                                    </p:set>
                                    <p:animEffect transition="in" filter="wipe(left)">
                                      <p:cBhvr>
                                        <p:cTn id="11" dur="2000"/>
                                        <p:tgtEl>
                                          <p:spTgt spid="158735"/>
                                        </p:tgtEl>
                                      </p:cBhvr>
                                    </p:animEffect>
                                  </p:childTnLst>
                                </p:cTn>
                              </p:par>
                            </p:childTnLst>
                          </p:cTn>
                        </p:par>
                        <p:par>
                          <p:cTn id="12" fill="hold">
                            <p:stCondLst>
                              <p:cond delay="2000"/>
                            </p:stCondLst>
                            <p:childTnLst>
                              <p:par>
                                <p:cTn id="13" presetID="1" presetClass="entr" presetSubtype="0" fill="hold" grpId="0" nodeType="afterEffect">
                                  <p:stCondLst>
                                    <p:cond delay="0"/>
                                  </p:stCondLst>
                                  <p:childTnLst>
                                    <p:set>
                                      <p:cBhvr>
                                        <p:cTn id="14" dur="1" fill="hold">
                                          <p:stCondLst>
                                            <p:cond delay="0"/>
                                          </p:stCondLst>
                                        </p:cTn>
                                        <p:tgtEl>
                                          <p:spTgt spid="1587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34" grpId="0"/>
      <p:bldP spid="158735" grpId="0" animBg="1"/>
      <p:bldP spid="15873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ctrTitle"/>
          </p:nvPr>
        </p:nvSpPr>
        <p:spPr>
          <a:xfrm>
            <a:off x="0" y="0"/>
            <a:ext cx="9144000" cy="836712"/>
          </a:xfrm>
        </p:spPr>
        <p:txBody>
          <a:bodyPr/>
          <a:lstStyle/>
          <a:p>
            <a:r>
              <a:rPr lang="en-AU" dirty="0" smtClean="0"/>
              <a:t>Christ and the sons of Judah</a:t>
            </a:r>
            <a:endParaRPr lang="en-AU" dirty="0">
              <a:solidFill>
                <a:srgbClr val="FF0000"/>
              </a:solidFill>
            </a:endParaRPr>
          </a:p>
        </p:txBody>
      </p:sp>
      <p:sp>
        <p:nvSpPr>
          <p:cNvPr id="68611" name="Rectangle 3"/>
          <p:cNvSpPr>
            <a:spLocks noGrp="1" noChangeArrowheads="1"/>
          </p:cNvSpPr>
          <p:nvPr>
            <p:ph type="subTitle" idx="1"/>
          </p:nvPr>
        </p:nvSpPr>
        <p:spPr>
          <a:xfrm>
            <a:off x="295818" y="797210"/>
            <a:ext cx="8585539" cy="5656126"/>
          </a:xfrm>
        </p:spPr>
        <p:txBody>
          <a:bodyPr/>
          <a:lstStyle/>
          <a:p>
            <a:pPr marL="0" indent="0" algn="just">
              <a:lnSpc>
                <a:spcPct val="90000"/>
              </a:lnSpc>
              <a:spcBef>
                <a:spcPts val="0"/>
              </a:spcBef>
              <a:buNone/>
            </a:pPr>
            <a:r>
              <a:rPr lang="en-US" b="0" dirty="0" smtClean="0">
                <a:ln w="25400">
                  <a:solidFill>
                    <a:schemeClr val="tx1"/>
                  </a:solidFill>
                </a:ln>
                <a:solidFill>
                  <a:srgbClr val="FF0000"/>
                </a:solidFill>
                <a:latin typeface="Arial Black" pitchFamily="34" charset="0"/>
              </a:rPr>
              <a:t>Ruth 4:18-22 </a:t>
            </a:r>
            <a:r>
              <a:rPr lang="en-AU" dirty="0" smtClean="0"/>
              <a:t>–</a:t>
            </a:r>
            <a:r>
              <a:rPr lang="en-US" sz="3000" dirty="0" smtClean="0">
                <a:latin typeface="Bookman Old Style" pitchFamily="18" charset="0"/>
              </a:rPr>
              <a:t> Now these are the generations of </a:t>
            </a:r>
            <a:r>
              <a:rPr lang="en-US" sz="3000" dirty="0" err="1" smtClean="0">
                <a:solidFill>
                  <a:srgbClr val="00FF00"/>
                </a:solidFill>
                <a:latin typeface="Bookman Old Style" pitchFamily="18" charset="0"/>
              </a:rPr>
              <a:t>Pharez</a:t>
            </a:r>
            <a:r>
              <a:rPr lang="en-US" sz="3000" dirty="0" smtClean="0">
                <a:latin typeface="Bookman Old Style" pitchFamily="18" charset="0"/>
              </a:rPr>
              <a:t>: </a:t>
            </a:r>
            <a:r>
              <a:rPr lang="en-US" sz="3000" dirty="0" err="1" smtClean="0">
                <a:latin typeface="Bookman Old Style" pitchFamily="18" charset="0"/>
              </a:rPr>
              <a:t>Pharez</a:t>
            </a:r>
            <a:r>
              <a:rPr lang="en-US" sz="3000" dirty="0" smtClean="0">
                <a:latin typeface="Bookman Old Style" pitchFamily="18" charset="0"/>
              </a:rPr>
              <a:t> begat </a:t>
            </a:r>
            <a:r>
              <a:rPr lang="en-US" sz="3000" dirty="0" err="1" smtClean="0">
                <a:latin typeface="Bookman Old Style" pitchFamily="18" charset="0"/>
              </a:rPr>
              <a:t>Hezron</a:t>
            </a:r>
            <a:r>
              <a:rPr lang="en-US" sz="3000" dirty="0" smtClean="0">
                <a:latin typeface="Bookman Old Style" pitchFamily="18" charset="0"/>
              </a:rPr>
              <a:t>, And </a:t>
            </a:r>
            <a:r>
              <a:rPr lang="en-US" sz="3000" dirty="0" err="1" smtClean="0">
                <a:latin typeface="Bookman Old Style" pitchFamily="18" charset="0"/>
              </a:rPr>
              <a:t>Hezron</a:t>
            </a:r>
            <a:r>
              <a:rPr lang="en-US" sz="3000" dirty="0" smtClean="0">
                <a:latin typeface="Bookman Old Style" pitchFamily="18" charset="0"/>
              </a:rPr>
              <a:t> begat Ram, and Ram begat </a:t>
            </a:r>
            <a:r>
              <a:rPr lang="en-US" sz="3000" dirty="0" err="1" smtClean="0">
                <a:latin typeface="Bookman Old Style" pitchFamily="18" charset="0"/>
              </a:rPr>
              <a:t>Amminadab</a:t>
            </a:r>
            <a:r>
              <a:rPr lang="en-US" sz="3000" dirty="0" smtClean="0">
                <a:latin typeface="Bookman Old Style" pitchFamily="18" charset="0"/>
              </a:rPr>
              <a:t>, And </a:t>
            </a:r>
            <a:r>
              <a:rPr lang="en-US" sz="3000" dirty="0" err="1" smtClean="0">
                <a:latin typeface="Bookman Old Style" pitchFamily="18" charset="0"/>
              </a:rPr>
              <a:t>Amminadab</a:t>
            </a:r>
            <a:r>
              <a:rPr lang="en-US" sz="3000" dirty="0" smtClean="0">
                <a:latin typeface="Bookman Old Style" pitchFamily="18" charset="0"/>
              </a:rPr>
              <a:t> begat </a:t>
            </a:r>
            <a:r>
              <a:rPr lang="en-US" sz="3000" dirty="0" err="1" smtClean="0">
                <a:latin typeface="Bookman Old Style" pitchFamily="18" charset="0"/>
              </a:rPr>
              <a:t>Nahshon</a:t>
            </a:r>
            <a:r>
              <a:rPr lang="en-US" sz="3000" dirty="0" smtClean="0">
                <a:latin typeface="Bookman Old Style" pitchFamily="18" charset="0"/>
              </a:rPr>
              <a:t>, and </a:t>
            </a:r>
            <a:r>
              <a:rPr lang="en-US" sz="3000" dirty="0" err="1" smtClean="0">
                <a:latin typeface="Bookman Old Style" pitchFamily="18" charset="0"/>
              </a:rPr>
              <a:t>Nahshon</a:t>
            </a:r>
            <a:r>
              <a:rPr lang="en-US" sz="3000" dirty="0" smtClean="0">
                <a:latin typeface="Bookman Old Style" pitchFamily="18" charset="0"/>
              </a:rPr>
              <a:t> begat Salmon, And Salmon begat Boaz, and Boaz begat </a:t>
            </a:r>
            <a:r>
              <a:rPr lang="en-US" sz="3000" dirty="0" err="1" smtClean="0">
                <a:latin typeface="Bookman Old Style" pitchFamily="18" charset="0"/>
              </a:rPr>
              <a:t>Obed</a:t>
            </a:r>
            <a:r>
              <a:rPr lang="en-US" sz="3000" dirty="0" smtClean="0">
                <a:latin typeface="Bookman Old Style" pitchFamily="18" charset="0"/>
              </a:rPr>
              <a:t>, And </a:t>
            </a:r>
            <a:r>
              <a:rPr lang="en-US" sz="3000" dirty="0" err="1" smtClean="0">
                <a:latin typeface="Bookman Old Style" pitchFamily="18" charset="0"/>
              </a:rPr>
              <a:t>Obed</a:t>
            </a:r>
            <a:r>
              <a:rPr lang="en-US" sz="3000" dirty="0" smtClean="0">
                <a:latin typeface="Bookman Old Style" pitchFamily="18" charset="0"/>
              </a:rPr>
              <a:t> begat Jesse, and Jesse begat </a:t>
            </a:r>
            <a:r>
              <a:rPr lang="en-US" sz="3000" dirty="0" smtClean="0">
                <a:solidFill>
                  <a:srgbClr val="FFFF00"/>
                </a:solidFill>
                <a:latin typeface="Bookman Old Style" pitchFamily="18" charset="0"/>
              </a:rPr>
              <a:t>David</a:t>
            </a:r>
            <a:r>
              <a:rPr lang="en-US" sz="3000" dirty="0" smtClean="0">
                <a:latin typeface="Bookman Old Style" pitchFamily="18" charset="0"/>
              </a:rPr>
              <a:t>.</a:t>
            </a:r>
          </a:p>
          <a:p>
            <a:pPr marL="457200" indent="-457200">
              <a:spcBef>
                <a:spcPts val="600"/>
              </a:spcBef>
            </a:pPr>
            <a:r>
              <a:rPr lang="en-US" dirty="0" smtClean="0"/>
              <a:t>This genealogy is repeated in </a:t>
            </a:r>
            <a:r>
              <a:rPr lang="en-US" dirty="0" smtClean="0">
                <a:ln w="22225">
                  <a:solidFill>
                    <a:schemeClr val="tx1"/>
                  </a:solidFill>
                </a:ln>
                <a:solidFill>
                  <a:srgbClr val="FF0000"/>
                </a:solidFill>
              </a:rPr>
              <a:t>Matt. 1:3-6 </a:t>
            </a:r>
            <a:r>
              <a:rPr lang="en-US" dirty="0" smtClean="0"/>
              <a:t>with additions:</a:t>
            </a:r>
          </a:p>
          <a:p>
            <a:pPr marL="803275" indent="-346075">
              <a:spcBef>
                <a:spcPts val="400"/>
              </a:spcBef>
              <a:buSzPct val="80000"/>
              <a:buFont typeface="Wingdings" pitchFamily="2" charset="2"/>
              <a:buChar char="Ø"/>
            </a:pPr>
            <a:r>
              <a:rPr lang="en-US" dirty="0" smtClean="0">
                <a:ln w="22225">
                  <a:solidFill>
                    <a:schemeClr val="tx1"/>
                  </a:solidFill>
                </a:ln>
                <a:solidFill>
                  <a:srgbClr val="FF0000"/>
                </a:solidFill>
              </a:rPr>
              <a:t>V.3</a:t>
            </a:r>
            <a:r>
              <a:rPr lang="en-US" dirty="0" smtClean="0"/>
              <a:t> mentions both </a:t>
            </a:r>
            <a:r>
              <a:rPr lang="en-US" dirty="0" err="1" smtClean="0">
                <a:solidFill>
                  <a:srgbClr val="00FF00"/>
                </a:solidFill>
              </a:rPr>
              <a:t>Pharez</a:t>
            </a:r>
            <a:r>
              <a:rPr lang="en-US" dirty="0" smtClean="0"/>
              <a:t> and </a:t>
            </a:r>
            <a:r>
              <a:rPr lang="en-US" dirty="0" err="1" smtClean="0">
                <a:ln>
                  <a:solidFill>
                    <a:schemeClr val="tx1"/>
                  </a:solidFill>
                </a:ln>
                <a:solidFill>
                  <a:srgbClr val="00FFFF"/>
                </a:solidFill>
              </a:rPr>
              <a:t>Zarah</a:t>
            </a:r>
            <a:r>
              <a:rPr lang="en-US" dirty="0" smtClean="0"/>
              <a:t>.</a:t>
            </a:r>
          </a:p>
          <a:p>
            <a:pPr marL="803275" indent="-346075">
              <a:spcBef>
                <a:spcPts val="400"/>
              </a:spcBef>
              <a:buSzPct val="80000"/>
              <a:buFont typeface="Wingdings" pitchFamily="2" charset="2"/>
              <a:buChar char="Ø"/>
            </a:pPr>
            <a:r>
              <a:rPr lang="en-US" dirty="0" smtClean="0">
                <a:ln w="22225">
                  <a:solidFill>
                    <a:schemeClr val="tx1"/>
                  </a:solidFill>
                </a:ln>
                <a:solidFill>
                  <a:srgbClr val="FF0000"/>
                </a:solidFill>
              </a:rPr>
              <a:t>V.5</a:t>
            </a:r>
            <a:r>
              <a:rPr lang="en-US" dirty="0" smtClean="0"/>
              <a:t> mentions both </a:t>
            </a:r>
            <a:r>
              <a:rPr lang="en-US" dirty="0" err="1" smtClean="0">
                <a:ln>
                  <a:solidFill>
                    <a:schemeClr val="tx1"/>
                  </a:solidFill>
                </a:ln>
                <a:solidFill>
                  <a:srgbClr val="FFC000"/>
                </a:solidFill>
              </a:rPr>
              <a:t>Rahab</a:t>
            </a:r>
            <a:r>
              <a:rPr lang="en-US" dirty="0" smtClean="0"/>
              <a:t> and </a:t>
            </a:r>
            <a:r>
              <a:rPr lang="en-US" dirty="0" smtClean="0">
                <a:ln>
                  <a:solidFill>
                    <a:schemeClr val="tx1"/>
                  </a:solidFill>
                </a:ln>
                <a:solidFill>
                  <a:srgbClr val="66FF33"/>
                </a:solidFill>
              </a:rPr>
              <a:t>Ruth</a:t>
            </a:r>
            <a:r>
              <a:rPr lang="en-US" dirty="0" smtClean="0"/>
              <a:t>.</a:t>
            </a:r>
          </a:p>
        </p:txBody>
      </p:sp>
      <p:sp>
        <p:nvSpPr>
          <p:cNvPr id="5" name="Rectangle 5"/>
          <p:cNvSpPr>
            <a:spLocks noGrp="1" noChangeArrowheads="1"/>
          </p:cNvSpPr>
          <p:nvPr>
            <p:ph type="ftr" sz="quarter" idx="3"/>
          </p:nvPr>
        </p:nvSpPr>
        <p:spPr>
          <a:xfrm>
            <a:off x="216024" y="6489674"/>
            <a:ext cx="2699792" cy="323702"/>
          </a:xfrm>
        </p:spPr>
        <p:txBody>
          <a:bodyPr/>
          <a:lstStyle/>
          <a:p>
            <a:r>
              <a:rPr lang="en-AU" dirty="0" smtClean="0"/>
              <a:t>Judah First</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86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86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86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ctrTitle"/>
          </p:nvPr>
        </p:nvSpPr>
        <p:spPr>
          <a:xfrm>
            <a:off x="0" y="85392"/>
            <a:ext cx="9144000" cy="765175"/>
          </a:xfrm>
        </p:spPr>
        <p:txBody>
          <a:bodyPr/>
          <a:lstStyle/>
          <a:p>
            <a:r>
              <a:rPr lang="en-AU" dirty="0" smtClean="0"/>
              <a:t>The roots of this study</a:t>
            </a:r>
            <a:endParaRPr lang="en-AU" dirty="0">
              <a:solidFill>
                <a:srgbClr val="FF0000"/>
              </a:solidFill>
            </a:endParaRPr>
          </a:p>
        </p:txBody>
      </p:sp>
      <p:sp>
        <p:nvSpPr>
          <p:cNvPr id="68611" name="Rectangle 3"/>
          <p:cNvSpPr>
            <a:spLocks noGrp="1" noChangeArrowheads="1"/>
          </p:cNvSpPr>
          <p:nvPr>
            <p:ph type="subTitle" idx="1"/>
          </p:nvPr>
        </p:nvSpPr>
        <p:spPr>
          <a:xfrm>
            <a:off x="179512" y="809002"/>
            <a:ext cx="8785101" cy="5644334"/>
          </a:xfrm>
        </p:spPr>
        <p:txBody>
          <a:bodyPr/>
          <a:lstStyle/>
          <a:p>
            <a:pPr marL="533400" indent="-533400">
              <a:lnSpc>
                <a:spcPct val="95000"/>
              </a:lnSpc>
              <a:spcBef>
                <a:spcPts val="0"/>
              </a:spcBef>
              <a:spcAft>
                <a:spcPts val="600"/>
              </a:spcAft>
            </a:pPr>
            <a:r>
              <a:rPr lang="en-AU" sz="3200" dirty="0" smtClean="0"/>
              <a:t>Jesus Christ was born the son of David on his mother’s side. </a:t>
            </a:r>
          </a:p>
          <a:p>
            <a:pPr marL="533400" indent="-533400">
              <a:lnSpc>
                <a:spcPct val="95000"/>
              </a:lnSpc>
              <a:spcBef>
                <a:spcPts val="0"/>
              </a:spcBef>
              <a:spcAft>
                <a:spcPts val="600"/>
              </a:spcAft>
            </a:pPr>
            <a:r>
              <a:rPr lang="en-AU" sz="3200" dirty="0" smtClean="0"/>
              <a:t>Both Mary (</a:t>
            </a:r>
            <a:r>
              <a:rPr lang="en-AU" sz="3200" dirty="0" smtClean="0">
                <a:ln w="22225">
                  <a:solidFill>
                    <a:schemeClr val="tx1"/>
                  </a:solidFill>
                </a:ln>
                <a:solidFill>
                  <a:srgbClr val="FF0000"/>
                </a:solidFill>
              </a:rPr>
              <a:t>Luke 3</a:t>
            </a:r>
            <a:r>
              <a:rPr lang="en-AU" sz="3200" dirty="0" smtClean="0"/>
              <a:t>) and Joseph (</a:t>
            </a:r>
            <a:r>
              <a:rPr lang="en-AU" dirty="0" smtClean="0">
                <a:ln w="22225">
                  <a:solidFill>
                    <a:schemeClr val="tx1"/>
                  </a:solidFill>
                </a:ln>
                <a:solidFill>
                  <a:srgbClr val="FF0000"/>
                </a:solidFill>
              </a:rPr>
              <a:t>Matt. 1 </a:t>
            </a:r>
            <a:r>
              <a:rPr lang="en-AU" dirty="0" smtClean="0"/>
              <a:t>– ‘legal’ paternity</a:t>
            </a:r>
            <a:r>
              <a:rPr lang="en-AU" sz="3200" dirty="0" smtClean="0"/>
              <a:t>) descended from David whose descent was from </a:t>
            </a:r>
            <a:r>
              <a:rPr lang="en-AU" sz="3200" dirty="0" smtClean="0">
                <a:solidFill>
                  <a:srgbClr val="00FF00"/>
                </a:solidFill>
              </a:rPr>
              <a:t>Judah</a:t>
            </a:r>
            <a:r>
              <a:rPr lang="en-AU" sz="3200" dirty="0" smtClean="0"/>
              <a:t>.</a:t>
            </a:r>
          </a:p>
          <a:p>
            <a:pPr marL="533400" indent="-533400">
              <a:lnSpc>
                <a:spcPct val="95000"/>
              </a:lnSpc>
              <a:spcBef>
                <a:spcPts val="0"/>
              </a:spcBef>
              <a:spcAft>
                <a:spcPts val="600"/>
              </a:spcAft>
            </a:pPr>
            <a:r>
              <a:rPr lang="en-AU" dirty="0" smtClean="0">
                <a:solidFill>
                  <a:srgbClr val="00FF00"/>
                </a:solidFill>
              </a:rPr>
              <a:t>Judah</a:t>
            </a:r>
            <a:r>
              <a:rPr lang="en-AU" dirty="0" smtClean="0"/>
              <a:t> is a major character in Genesis.</a:t>
            </a:r>
          </a:p>
          <a:p>
            <a:pPr marL="533400" indent="-533400">
              <a:lnSpc>
                <a:spcPct val="95000"/>
              </a:lnSpc>
              <a:spcBef>
                <a:spcPts val="0"/>
              </a:spcBef>
              <a:spcAft>
                <a:spcPts val="600"/>
              </a:spcAft>
            </a:pPr>
            <a:r>
              <a:rPr lang="en-AU" sz="3200" dirty="0" smtClean="0"/>
              <a:t>His marriage, sons and character brings disgrace to Jacob’s family – </a:t>
            </a:r>
            <a:r>
              <a:rPr lang="en-AU" dirty="0" smtClean="0">
                <a:ln w="22225">
                  <a:solidFill>
                    <a:schemeClr val="tx1"/>
                  </a:solidFill>
                </a:ln>
                <a:solidFill>
                  <a:srgbClr val="FF0000"/>
                </a:solidFill>
              </a:rPr>
              <a:t>Gen. 38</a:t>
            </a:r>
            <a:r>
              <a:rPr lang="en-AU" sz="3200" dirty="0" smtClean="0"/>
              <a:t>.</a:t>
            </a:r>
          </a:p>
          <a:p>
            <a:pPr marL="533400" indent="-533400">
              <a:lnSpc>
                <a:spcPct val="95000"/>
              </a:lnSpc>
              <a:spcBef>
                <a:spcPts val="0"/>
              </a:spcBef>
              <a:spcAft>
                <a:spcPts val="600"/>
              </a:spcAft>
            </a:pPr>
            <a:r>
              <a:rPr lang="en-AU" dirty="0" smtClean="0"/>
              <a:t>His complete conversion makes him the leader and restorer of his brethren.</a:t>
            </a:r>
          </a:p>
          <a:p>
            <a:pPr marL="533400" indent="-533400">
              <a:lnSpc>
                <a:spcPct val="95000"/>
              </a:lnSpc>
              <a:spcBef>
                <a:spcPts val="0"/>
              </a:spcBef>
              <a:spcAft>
                <a:spcPts val="600"/>
              </a:spcAft>
            </a:pPr>
            <a:r>
              <a:rPr lang="en-AU" sz="3200" dirty="0" smtClean="0"/>
              <a:t>Jacob makes </a:t>
            </a:r>
            <a:r>
              <a:rPr lang="en-AU" sz="3200" dirty="0" smtClean="0">
                <a:solidFill>
                  <a:srgbClr val="00FF00"/>
                </a:solidFill>
              </a:rPr>
              <a:t>Judah</a:t>
            </a:r>
            <a:r>
              <a:rPr lang="en-AU" sz="3200" dirty="0" smtClean="0"/>
              <a:t> the royal tribe.</a:t>
            </a:r>
            <a:endParaRPr lang="en-AU" sz="3200" dirty="0"/>
          </a:p>
        </p:txBody>
      </p:sp>
      <p:sp>
        <p:nvSpPr>
          <p:cNvPr id="5" name="Rectangle 5"/>
          <p:cNvSpPr>
            <a:spLocks noGrp="1" noChangeArrowheads="1"/>
          </p:cNvSpPr>
          <p:nvPr>
            <p:ph type="ftr" sz="quarter" idx="3"/>
          </p:nvPr>
        </p:nvSpPr>
        <p:spPr>
          <a:xfrm>
            <a:off x="216024" y="6489674"/>
            <a:ext cx="2699792" cy="323702"/>
          </a:xfrm>
        </p:spPr>
        <p:txBody>
          <a:bodyPr/>
          <a:lstStyle/>
          <a:p>
            <a:r>
              <a:rPr lang="en-AU" dirty="0" smtClean="0"/>
              <a:t>Judah First</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86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86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86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861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861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36"/>
          <p:cNvSpPr/>
          <p:nvPr/>
        </p:nvSpPr>
        <p:spPr>
          <a:xfrm>
            <a:off x="0" y="6093296"/>
            <a:ext cx="2699792" cy="7647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610" name="Rectangle 2"/>
          <p:cNvSpPr>
            <a:spLocks noGrp="1" noChangeArrowheads="1"/>
          </p:cNvSpPr>
          <p:nvPr>
            <p:ph type="ctrTitle"/>
          </p:nvPr>
        </p:nvSpPr>
        <p:spPr>
          <a:xfrm>
            <a:off x="0" y="69275"/>
            <a:ext cx="9144000" cy="765175"/>
          </a:xfrm>
        </p:spPr>
        <p:txBody>
          <a:bodyPr/>
          <a:lstStyle/>
          <a:p>
            <a:r>
              <a:rPr lang="en-AU" sz="4200" dirty="0" smtClean="0"/>
              <a:t>So why was Christ from </a:t>
            </a:r>
            <a:r>
              <a:rPr lang="en-AU" sz="4200" dirty="0" err="1" smtClean="0"/>
              <a:t>Pharez</a:t>
            </a:r>
            <a:r>
              <a:rPr lang="en-AU" sz="4200" dirty="0" smtClean="0"/>
              <a:t>?</a:t>
            </a:r>
            <a:endParaRPr lang="en-AU" sz="4200" dirty="0">
              <a:solidFill>
                <a:srgbClr val="FF0000"/>
              </a:solidFill>
            </a:endParaRPr>
          </a:p>
        </p:txBody>
      </p:sp>
      <p:sp>
        <p:nvSpPr>
          <p:cNvPr id="68611" name="Rectangle 3"/>
          <p:cNvSpPr>
            <a:spLocks noGrp="1" noChangeArrowheads="1"/>
          </p:cNvSpPr>
          <p:nvPr>
            <p:ph type="subTitle" idx="1"/>
          </p:nvPr>
        </p:nvSpPr>
        <p:spPr>
          <a:xfrm>
            <a:off x="250825" y="797210"/>
            <a:ext cx="8641655" cy="3351870"/>
          </a:xfrm>
        </p:spPr>
        <p:txBody>
          <a:bodyPr/>
          <a:lstStyle/>
          <a:p>
            <a:pPr marL="0" indent="0" algn="just">
              <a:lnSpc>
                <a:spcPct val="90000"/>
              </a:lnSpc>
              <a:spcBef>
                <a:spcPts val="0"/>
              </a:spcBef>
              <a:spcAft>
                <a:spcPts val="600"/>
              </a:spcAft>
              <a:buNone/>
            </a:pPr>
            <a:r>
              <a:rPr lang="en-US" dirty="0" smtClean="0">
                <a:ln w="22225">
                  <a:solidFill>
                    <a:schemeClr val="tx1"/>
                  </a:solidFill>
                </a:ln>
                <a:solidFill>
                  <a:srgbClr val="FF0000"/>
                </a:solidFill>
              </a:rPr>
              <a:t>Rom. 15:8 </a:t>
            </a:r>
            <a:r>
              <a:rPr lang="en-US" dirty="0" smtClean="0"/>
              <a:t>- </a:t>
            </a:r>
            <a:r>
              <a:rPr lang="en-US" dirty="0" smtClean="0">
                <a:latin typeface="Bookman Old Style" pitchFamily="18" charset="0"/>
              </a:rPr>
              <a:t>Now I say that </a:t>
            </a:r>
            <a:r>
              <a:rPr lang="en-US" dirty="0" smtClean="0">
                <a:solidFill>
                  <a:srgbClr val="00FF00"/>
                </a:solidFill>
                <a:latin typeface="Bookman Old Style" pitchFamily="18" charset="0"/>
              </a:rPr>
              <a:t>Jesus Christ </a:t>
            </a:r>
            <a:r>
              <a:rPr lang="en-US" dirty="0" smtClean="0">
                <a:latin typeface="Bookman Old Style" pitchFamily="18" charset="0"/>
              </a:rPr>
              <a:t>was </a:t>
            </a:r>
            <a:r>
              <a:rPr lang="en-US" dirty="0" smtClean="0">
                <a:solidFill>
                  <a:srgbClr val="FFFF00"/>
                </a:solidFill>
                <a:latin typeface="Bookman Old Style" pitchFamily="18" charset="0"/>
              </a:rPr>
              <a:t>a minister of the circumcision for the truth of God</a:t>
            </a:r>
            <a:r>
              <a:rPr lang="en-US" dirty="0" smtClean="0">
                <a:latin typeface="Bookman Old Style" pitchFamily="18" charset="0"/>
              </a:rPr>
              <a:t>, to confirm </a:t>
            </a:r>
            <a:r>
              <a:rPr lang="en-US" dirty="0" smtClean="0">
                <a:ln>
                  <a:solidFill>
                    <a:schemeClr val="tx1"/>
                  </a:solidFill>
                </a:ln>
                <a:solidFill>
                  <a:srgbClr val="00FFFF"/>
                </a:solidFill>
                <a:latin typeface="Bookman Old Style" pitchFamily="18" charset="0"/>
              </a:rPr>
              <a:t>the promises made unto the fathers</a:t>
            </a:r>
            <a:r>
              <a:rPr lang="en-US" dirty="0" smtClean="0">
                <a:latin typeface="Bookman Old Style" pitchFamily="18" charset="0"/>
              </a:rPr>
              <a:t>.</a:t>
            </a:r>
          </a:p>
          <a:p>
            <a:pPr marL="457200" indent="-457200">
              <a:lnSpc>
                <a:spcPct val="95000"/>
              </a:lnSpc>
              <a:spcBef>
                <a:spcPts val="0"/>
              </a:spcBef>
              <a:spcAft>
                <a:spcPts val="600"/>
              </a:spcAft>
            </a:pPr>
            <a:r>
              <a:rPr lang="en-US" dirty="0" smtClean="0"/>
              <a:t> It was necessary that Christ be both </a:t>
            </a:r>
            <a:r>
              <a:rPr lang="en-US" dirty="0" smtClean="0">
                <a:solidFill>
                  <a:srgbClr val="FFFF00"/>
                </a:solidFill>
              </a:rPr>
              <a:t>“born of a woman, made under the law” </a:t>
            </a:r>
            <a:r>
              <a:rPr lang="en-US" dirty="0" smtClean="0"/>
              <a:t>– </a:t>
            </a:r>
            <a:r>
              <a:rPr lang="en-US" dirty="0" smtClean="0">
                <a:ln w="22225">
                  <a:solidFill>
                    <a:schemeClr val="tx1"/>
                  </a:solidFill>
                </a:ln>
                <a:solidFill>
                  <a:srgbClr val="FF0000"/>
                </a:solidFill>
              </a:rPr>
              <a:t>Gal. 4:4</a:t>
            </a:r>
            <a:r>
              <a:rPr lang="en-US" dirty="0" smtClean="0"/>
              <a:t>.</a:t>
            </a:r>
          </a:p>
        </p:txBody>
      </p:sp>
      <p:sp>
        <p:nvSpPr>
          <p:cNvPr id="5" name="Rectangle 5"/>
          <p:cNvSpPr>
            <a:spLocks noGrp="1" noChangeArrowheads="1"/>
          </p:cNvSpPr>
          <p:nvPr>
            <p:ph type="ftr" sz="quarter" idx="3"/>
          </p:nvPr>
        </p:nvSpPr>
        <p:spPr>
          <a:xfrm>
            <a:off x="216024" y="6489674"/>
            <a:ext cx="2699792" cy="323702"/>
          </a:xfrm>
        </p:spPr>
        <p:txBody>
          <a:bodyPr/>
          <a:lstStyle/>
          <a:p>
            <a:r>
              <a:rPr lang="en-AU" dirty="0" smtClean="0"/>
              <a:t>Judah First</a:t>
            </a:r>
            <a:endParaRPr lang="en-AU" dirty="0"/>
          </a:p>
        </p:txBody>
      </p:sp>
      <p:sp>
        <p:nvSpPr>
          <p:cNvPr id="6" name="TextBox 5"/>
          <p:cNvSpPr txBox="1"/>
          <p:nvPr/>
        </p:nvSpPr>
        <p:spPr>
          <a:xfrm>
            <a:off x="1403648" y="4190645"/>
            <a:ext cx="2232248" cy="707886"/>
          </a:xfrm>
          <a:prstGeom prst="rect">
            <a:avLst/>
          </a:prstGeom>
          <a:noFill/>
        </p:spPr>
        <p:txBody>
          <a:bodyPr wrap="square" rtlCol="0">
            <a:spAutoFit/>
          </a:bodyPr>
          <a:lstStyle/>
          <a:p>
            <a:r>
              <a:rPr lang="en-US" sz="4000" dirty="0" err="1" smtClean="0">
                <a:solidFill>
                  <a:srgbClr val="FFFF00"/>
                </a:solidFill>
                <a:latin typeface="Arial Black" pitchFamily="34" charset="0"/>
              </a:rPr>
              <a:t>Pharez</a:t>
            </a:r>
            <a:endParaRPr lang="en-US" sz="4000" dirty="0">
              <a:solidFill>
                <a:srgbClr val="FFFF00"/>
              </a:solidFill>
              <a:latin typeface="Arial Black" pitchFamily="34" charset="0"/>
            </a:endParaRPr>
          </a:p>
        </p:txBody>
      </p:sp>
      <p:sp>
        <p:nvSpPr>
          <p:cNvPr id="7" name="TextBox 6"/>
          <p:cNvSpPr txBox="1"/>
          <p:nvPr/>
        </p:nvSpPr>
        <p:spPr>
          <a:xfrm>
            <a:off x="5596700" y="4190645"/>
            <a:ext cx="1800200" cy="707886"/>
          </a:xfrm>
          <a:prstGeom prst="rect">
            <a:avLst/>
          </a:prstGeom>
          <a:noFill/>
        </p:spPr>
        <p:txBody>
          <a:bodyPr wrap="square" rtlCol="0">
            <a:spAutoFit/>
          </a:bodyPr>
          <a:lstStyle/>
          <a:p>
            <a:r>
              <a:rPr lang="en-US" sz="4000" dirty="0" smtClean="0">
                <a:ln>
                  <a:solidFill>
                    <a:schemeClr val="tx1"/>
                  </a:solidFill>
                </a:ln>
                <a:solidFill>
                  <a:srgbClr val="00FFFF"/>
                </a:solidFill>
                <a:latin typeface="Arial Black" pitchFamily="34" charset="0"/>
              </a:rPr>
              <a:t>Zarah</a:t>
            </a:r>
            <a:endParaRPr lang="en-US" sz="4000" dirty="0">
              <a:ln>
                <a:solidFill>
                  <a:schemeClr val="tx1"/>
                </a:solidFill>
              </a:ln>
              <a:solidFill>
                <a:srgbClr val="00FFFF"/>
              </a:solidFill>
              <a:latin typeface="Arial Black" pitchFamily="34" charset="0"/>
            </a:endParaRPr>
          </a:p>
        </p:txBody>
      </p:sp>
      <p:cxnSp>
        <p:nvCxnSpPr>
          <p:cNvPr id="9" name="Elbow Connector 8"/>
          <p:cNvCxnSpPr/>
          <p:nvPr/>
        </p:nvCxnSpPr>
        <p:spPr>
          <a:xfrm rot="10800000" flipV="1">
            <a:off x="3491880" y="3607153"/>
            <a:ext cx="4680520" cy="960120"/>
          </a:xfrm>
          <a:prstGeom prst="bentConnector3">
            <a:avLst>
              <a:gd name="adj1" fmla="val 78416"/>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7280594" y="2420888"/>
            <a:ext cx="1463040" cy="0"/>
          </a:xfrm>
          <a:prstGeom prst="line">
            <a:avLst/>
          </a:prstGeom>
          <a:ln w="57150">
            <a:solidFill>
              <a:srgbClr val="00FFFF"/>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8734609" y="2407033"/>
            <a:ext cx="0" cy="2160240"/>
          </a:xfrm>
          <a:prstGeom prst="line">
            <a:avLst/>
          </a:prstGeom>
          <a:ln w="57150">
            <a:solidFill>
              <a:srgbClr val="00FFFF"/>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7438465" y="4550685"/>
            <a:ext cx="1296144" cy="0"/>
          </a:xfrm>
          <a:prstGeom prst="line">
            <a:avLst/>
          </a:prstGeom>
          <a:ln w="57150">
            <a:solidFill>
              <a:srgbClr val="00FFFF"/>
            </a:solidFil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251520" y="4824672"/>
            <a:ext cx="8712968" cy="1963614"/>
          </a:xfrm>
          <a:prstGeom prst="rect">
            <a:avLst/>
          </a:prstGeom>
          <a:solidFill>
            <a:schemeClr val="bg1"/>
          </a:solidFill>
        </p:spPr>
        <p:txBody>
          <a:bodyPr wrap="square" rtlCol="0">
            <a:spAutoFit/>
          </a:bodyPr>
          <a:lstStyle/>
          <a:p>
            <a:pPr marL="568325" indent="-568325">
              <a:lnSpc>
                <a:spcPct val="95000"/>
              </a:lnSpc>
              <a:buClr>
                <a:srgbClr val="FFFF00"/>
              </a:buClr>
              <a:buFont typeface="Wingdings" pitchFamily="2" charset="2"/>
              <a:buChar char="v"/>
            </a:pPr>
            <a:r>
              <a:rPr lang="en-US" sz="3200" b="1" dirty="0" smtClean="0"/>
              <a:t>Hence, he </a:t>
            </a:r>
            <a:r>
              <a:rPr lang="en-US" sz="3200" b="1" dirty="0" smtClean="0">
                <a:solidFill>
                  <a:srgbClr val="FFFF00"/>
                </a:solidFill>
              </a:rPr>
              <a:t>fulfilled the Law in life </a:t>
            </a:r>
            <a:r>
              <a:rPr lang="en-US" sz="3200" b="1" dirty="0" smtClean="0"/>
              <a:t>(</a:t>
            </a:r>
            <a:r>
              <a:rPr lang="en-US" sz="3200" b="1" dirty="0" smtClean="0">
                <a:ln w="22225">
                  <a:solidFill>
                    <a:schemeClr val="tx1"/>
                  </a:solidFill>
                </a:ln>
                <a:solidFill>
                  <a:srgbClr val="FF0000"/>
                </a:solidFill>
                <a:latin typeface="+mn-lt"/>
              </a:rPr>
              <a:t>Matt. 5:17</a:t>
            </a:r>
            <a:r>
              <a:rPr lang="en-US" sz="3200" b="1" dirty="0" smtClean="0"/>
              <a:t>), although it condemned him in death (</a:t>
            </a:r>
            <a:r>
              <a:rPr lang="en-US" sz="3200" b="1" dirty="0" smtClean="0">
                <a:ln w="22225">
                  <a:solidFill>
                    <a:schemeClr val="tx1"/>
                  </a:solidFill>
                </a:ln>
                <a:solidFill>
                  <a:srgbClr val="FF0000"/>
                </a:solidFill>
                <a:latin typeface="+mn-lt"/>
              </a:rPr>
              <a:t>Gal. 3:13</a:t>
            </a:r>
            <a:r>
              <a:rPr lang="en-US" sz="3200" b="1" dirty="0" smtClean="0"/>
              <a:t>), </a:t>
            </a:r>
            <a:r>
              <a:rPr lang="en-US" sz="3200" b="1" dirty="0" smtClean="0">
                <a:ln>
                  <a:solidFill>
                    <a:schemeClr val="tx1"/>
                  </a:solidFill>
                </a:ln>
                <a:solidFill>
                  <a:srgbClr val="00FFFF"/>
                </a:solidFill>
              </a:rPr>
              <a:t>but the Abrahamic Covenant was confirmed thereby</a:t>
            </a:r>
            <a:r>
              <a:rPr lang="en-US" sz="3200" b="1" dirty="0" smtClean="0"/>
              <a:t>. </a:t>
            </a:r>
            <a:endParaRPr lang="en-US" sz="3200" b="1" dirty="0"/>
          </a:p>
        </p:txBody>
      </p:sp>
      <p:sp>
        <p:nvSpPr>
          <p:cNvPr id="39" name="TextBox 38"/>
          <p:cNvSpPr txBox="1"/>
          <p:nvPr/>
        </p:nvSpPr>
        <p:spPr>
          <a:xfrm>
            <a:off x="6660232" y="3700254"/>
            <a:ext cx="1301959" cy="461665"/>
          </a:xfrm>
          <a:prstGeom prst="rect">
            <a:avLst/>
          </a:prstGeom>
          <a:noFill/>
        </p:spPr>
        <p:txBody>
          <a:bodyPr wrap="none" rtlCol="0">
            <a:spAutoFit/>
          </a:bodyPr>
          <a:lstStyle/>
          <a:p>
            <a:r>
              <a:rPr lang="en-US" sz="2400" dirty="0" smtClean="0">
                <a:ln w="3175">
                  <a:solidFill>
                    <a:schemeClr val="tx1"/>
                  </a:solidFill>
                </a:ln>
                <a:solidFill>
                  <a:srgbClr val="FF0000"/>
                </a:solidFill>
                <a:latin typeface="Impact" pitchFamily="34" charset="0"/>
              </a:rPr>
              <a:t>Red cord</a:t>
            </a:r>
            <a:endParaRPr lang="en-US" sz="2400" dirty="0">
              <a:ln w="3175">
                <a:solidFill>
                  <a:schemeClr val="tx1"/>
                </a:solidFill>
              </a:ln>
              <a:solidFill>
                <a:srgbClr val="FF0000"/>
              </a:solidFill>
              <a:latin typeface="Impact" pitchFamily="34" charset="0"/>
            </a:endParaRPr>
          </a:p>
        </p:txBody>
      </p:sp>
      <p:sp>
        <p:nvSpPr>
          <p:cNvPr id="40" name="Freeform 39"/>
          <p:cNvSpPr/>
          <p:nvPr/>
        </p:nvSpPr>
        <p:spPr>
          <a:xfrm>
            <a:off x="6747164" y="4149280"/>
            <a:ext cx="920929" cy="743589"/>
          </a:xfrm>
          <a:custGeom>
            <a:avLst/>
            <a:gdLst>
              <a:gd name="connsiteX0" fmla="*/ 0 w 920929"/>
              <a:gd name="connsiteY0" fmla="*/ 201047 h 743589"/>
              <a:gd name="connsiteX1" fmla="*/ 83127 w 920929"/>
              <a:gd name="connsiteY1" fmla="*/ 173338 h 743589"/>
              <a:gd name="connsiteX2" fmla="*/ 124691 w 920929"/>
              <a:gd name="connsiteY2" fmla="*/ 159484 h 743589"/>
              <a:gd name="connsiteX3" fmla="*/ 166254 w 920929"/>
              <a:gd name="connsiteY3" fmla="*/ 131775 h 743589"/>
              <a:gd name="connsiteX4" fmla="*/ 235527 w 920929"/>
              <a:gd name="connsiteY4" fmla="*/ 76356 h 743589"/>
              <a:gd name="connsiteX5" fmla="*/ 332509 w 920929"/>
              <a:gd name="connsiteY5" fmla="*/ 48647 h 743589"/>
              <a:gd name="connsiteX6" fmla="*/ 374072 w 920929"/>
              <a:gd name="connsiteY6" fmla="*/ 34793 h 743589"/>
              <a:gd name="connsiteX7" fmla="*/ 471054 w 920929"/>
              <a:gd name="connsiteY7" fmla="*/ 7084 h 743589"/>
              <a:gd name="connsiteX8" fmla="*/ 720436 w 920929"/>
              <a:gd name="connsiteY8" fmla="*/ 34793 h 743589"/>
              <a:gd name="connsiteX9" fmla="*/ 762000 w 920929"/>
              <a:gd name="connsiteY9" fmla="*/ 62502 h 743589"/>
              <a:gd name="connsiteX10" fmla="*/ 789709 w 920929"/>
              <a:gd name="connsiteY10" fmla="*/ 104065 h 743589"/>
              <a:gd name="connsiteX11" fmla="*/ 817418 w 920929"/>
              <a:gd name="connsiteY11" fmla="*/ 131775 h 743589"/>
              <a:gd name="connsiteX12" fmla="*/ 872836 w 920929"/>
              <a:gd name="connsiteY12" fmla="*/ 214902 h 743589"/>
              <a:gd name="connsiteX13" fmla="*/ 900545 w 920929"/>
              <a:gd name="connsiteY13" fmla="*/ 256465 h 743589"/>
              <a:gd name="connsiteX14" fmla="*/ 900545 w 920929"/>
              <a:gd name="connsiteY14" fmla="*/ 478138 h 743589"/>
              <a:gd name="connsiteX15" fmla="*/ 858981 w 920929"/>
              <a:gd name="connsiteY15" fmla="*/ 588975 h 743589"/>
              <a:gd name="connsiteX16" fmla="*/ 775854 w 920929"/>
              <a:gd name="connsiteY16" fmla="*/ 630538 h 743589"/>
              <a:gd name="connsiteX17" fmla="*/ 692727 w 920929"/>
              <a:gd name="connsiteY17" fmla="*/ 672102 h 743589"/>
              <a:gd name="connsiteX18" fmla="*/ 651163 w 920929"/>
              <a:gd name="connsiteY18" fmla="*/ 699811 h 743589"/>
              <a:gd name="connsiteX19" fmla="*/ 568036 w 920929"/>
              <a:gd name="connsiteY19" fmla="*/ 727520 h 743589"/>
              <a:gd name="connsiteX20" fmla="*/ 526472 w 920929"/>
              <a:gd name="connsiteY20" fmla="*/ 741375 h 743589"/>
              <a:gd name="connsiteX21" fmla="*/ 221672 w 920929"/>
              <a:gd name="connsiteY21" fmla="*/ 727520 h 743589"/>
              <a:gd name="connsiteX22" fmla="*/ 180109 w 920929"/>
              <a:gd name="connsiteY22" fmla="*/ 685956 h 743589"/>
              <a:gd name="connsiteX23" fmla="*/ 124691 w 920929"/>
              <a:gd name="connsiteY23" fmla="*/ 658247 h 743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20929" h="743589">
                <a:moveTo>
                  <a:pt x="0" y="201047"/>
                </a:moveTo>
                <a:lnTo>
                  <a:pt x="83127" y="173338"/>
                </a:lnTo>
                <a:lnTo>
                  <a:pt x="124691" y="159484"/>
                </a:lnTo>
                <a:cubicBezTo>
                  <a:pt x="138545" y="150248"/>
                  <a:pt x="153252" y="142177"/>
                  <a:pt x="166254" y="131775"/>
                </a:cubicBezTo>
                <a:cubicBezTo>
                  <a:pt x="209209" y="97410"/>
                  <a:pt x="178668" y="104785"/>
                  <a:pt x="235527" y="76356"/>
                </a:cubicBezTo>
                <a:cubicBezTo>
                  <a:pt x="257667" y="65286"/>
                  <a:pt x="311801" y="54564"/>
                  <a:pt x="332509" y="48647"/>
                </a:cubicBezTo>
                <a:cubicBezTo>
                  <a:pt x="346551" y="44635"/>
                  <a:pt x="360030" y="38805"/>
                  <a:pt x="374072" y="34793"/>
                </a:cubicBezTo>
                <a:cubicBezTo>
                  <a:pt x="495847" y="0"/>
                  <a:pt x="371401" y="40301"/>
                  <a:pt x="471054" y="7084"/>
                </a:cubicBezTo>
                <a:cubicBezTo>
                  <a:pt x="497032" y="8816"/>
                  <a:pt x="654325" y="1737"/>
                  <a:pt x="720436" y="34793"/>
                </a:cubicBezTo>
                <a:cubicBezTo>
                  <a:pt x="735329" y="42240"/>
                  <a:pt x="748145" y="53266"/>
                  <a:pt x="762000" y="62502"/>
                </a:cubicBezTo>
                <a:cubicBezTo>
                  <a:pt x="771236" y="76356"/>
                  <a:pt x="779307" y="91063"/>
                  <a:pt x="789709" y="104065"/>
                </a:cubicBezTo>
                <a:cubicBezTo>
                  <a:pt x="797869" y="114265"/>
                  <a:pt x="809581" y="121325"/>
                  <a:pt x="817418" y="131775"/>
                </a:cubicBezTo>
                <a:cubicBezTo>
                  <a:pt x="837399" y="158417"/>
                  <a:pt x="854363" y="187193"/>
                  <a:pt x="872836" y="214902"/>
                </a:cubicBezTo>
                <a:lnTo>
                  <a:pt x="900545" y="256465"/>
                </a:lnTo>
                <a:cubicBezTo>
                  <a:pt x="917108" y="388962"/>
                  <a:pt x="920929" y="345641"/>
                  <a:pt x="900545" y="478138"/>
                </a:cubicBezTo>
                <a:cubicBezTo>
                  <a:pt x="893335" y="525001"/>
                  <a:pt x="892746" y="555210"/>
                  <a:pt x="858981" y="588975"/>
                </a:cubicBezTo>
                <a:cubicBezTo>
                  <a:pt x="832123" y="615833"/>
                  <a:pt x="809660" y="619270"/>
                  <a:pt x="775854" y="630538"/>
                </a:cubicBezTo>
                <a:cubicBezTo>
                  <a:pt x="656747" y="709944"/>
                  <a:pt x="807442" y="614744"/>
                  <a:pt x="692727" y="672102"/>
                </a:cubicBezTo>
                <a:cubicBezTo>
                  <a:pt x="677834" y="679549"/>
                  <a:pt x="666379" y="693048"/>
                  <a:pt x="651163" y="699811"/>
                </a:cubicBezTo>
                <a:cubicBezTo>
                  <a:pt x="624473" y="711673"/>
                  <a:pt x="595745" y="718284"/>
                  <a:pt x="568036" y="727520"/>
                </a:cubicBezTo>
                <a:lnTo>
                  <a:pt x="526472" y="741375"/>
                </a:lnTo>
                <a:cubicBezTo>
                  <a:pt x="424872" y="736757"/>
                  <a:pt x="322100" y="743589"/>
                  <a:pt x="221672" y="727520"/>
                </a:cubicBezTo>
                <a:cubicBezTo>
                  <a:pt x="202325" y="724424"/>
                  <a:pt x="196412" y="696824"/>
                  <a:pt x="180109" y="685956"/>
                </a:cubicBezTo>
                <a:cubicBezTo>
                  <a:pt x="84597" y="622281"/>
                  <a:pt x="170226" y="703786"/>
                  <a:pt x="124691" y="658247"/>
                </a:cubicBezTo>
              </a:path>
            </a:pathLst>
          </a:custGeom>
          <a:ln w="76200">
            <a:solidFill>
              <a:srgbClr val="FF0000"/>
            </a:solidFill>
          </a:ln>
          <a:effectLst>
            <a:softEdge rad="12700"/>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86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par>
                          <p:cTn id="25" fill="hold">
                            <p:stCondLst>
                              <p:cond delay="0"/>
                            </p:stCondLst>
                            <p:childTnLst>
                              <p:par>
                                <p:cTn id="26" presetID="1" presetClass="entr" presetSubtype="0" fill="hold" grpId="0" nodeType="afterEffect">
                                  <p:stCondLst>
                                    <p:cond delay="0"/>
                                  </p:stCondLst>
                                  <p:childTnLst>
                                    <p:set>
                                      <p:cBhvr>
                                        <p:cTn id="27" dur="1" fill="hold">
                                          <p:stCondLst>
                                            <p:cond delay="0"/>
                                          </p:stCondLst>
                                        </p:cTn>
                                        <p:tgtEl>
                                          <p:spTgt spid="39"/>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40"/>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36"/>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68611" grpId="0" uiExpand="1" build="p"/>
      <p:bldP spid="6" grpId="0"/>
      <p:bldP spid="7" grpId="0"/>
      <p:bldP spid="36" grpId="0" animBg="1"/>
      <p:bldP spid="39" grpId="0"/>
      <p:bldP spid="4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ctrTitle"/>
          </p:nvPr>
        </p:nvSpPr>
        <p:spPr>
          <a:xfrm>
            <a:off x="41564" y="72008"/>
            <a:ext cx="7410755" cy="1340768"/>
          </a:xfrm>
        </p:spPr>
        <p:txBody>
          <a:bodyPr/>
          <a:lstStyle/>
          <a:p>
            <a:pPr>
              <a:lnSpc>
                <a:spcPct val="85000"/>
              </a:lnSpc>
            </a:pPr>
            <a:r>
              <a:rPr lang="en-AU" dirty="0" err="1" smtClean="0"/>
              <a:t>Rahab</a:t>
            </a:r>
            <a:r>
              <a:rPr lang="en-AU" dirty="0" smtClean="0"/>
              <a:t> and the red cord </a:t>
            </a:r>
            <a:r>
              <a:rPr lang="en-AU" sz="4000" dirty="0" smtClean="0">
                <a:ln w="28575">
                  <a:solidFill>
                    <a:schemeClr val="tx1"/>
                  </a:solidFill>
                </a:ln>
                <a:solidFill>
                  <a:srgbClr val="FF0000"/>
                </a:solidFill>
                <a:effectLst/>
              </a:rPr>
              <a:t>Joshua 2</a:t>
            </a:r>
            <a:endParaRPr lang="en-AU" sz="4000" dirty="0">
              <a:ln w="28575">
                <a:solidFill>
                  <a:schemeClr val="tx1"/>
                </a:solidFill>
              </a:ln>
              <a:solidFill>
                <a:srgbClr val="FF0000"/>
              </a:solidFill>
              <a:effectLst/>
            </a:endParaRPr>
          </a:p>
        </p:txBody>
      </p:sp>
      <p:sp>
        <p:nvSpPr>
          <p:cNvPr id="68611" name="Rectangle 3"/>
          <p:cNvSpPr>
            <a:spLocks noGrp="1" noChangeArrowheads="1"/>
          </p:cNvSpPr>
          <p:nvPr>
            <p:ph type="subTitle" idx="1"/>
          </p:nvPr>
        </p:nvSpPr>
        <p:spPr>
          <a:xfrm>
            <a:off x="195404" y="1310325"/>
            <a:ext cx="7472939" cy="2334699"/>
          </a:xfrm>
        </p:spPr>
        <p:txBody>
          <a:bodyPr/>
          <a:lstStyle/>
          <a:p>
            <a:pPr marL="533400" indent="-533400">
              <a:lnSpc>
                <a:spcPct val="95000"/>
              </a:lnSpc>
              <a:spcBef>
                <a:spcPts val="0"/>
              </a:spcBef>
              <a:spcAft>
                <a:spcPts val="600"/>
              </a:spcAft>
            </a:pPr>
            <a:r>
              <a:rPr lang="en-AU" sz="3200" dirty="0" smtClean="0">
                <a:ln w="22225">
                  <a:solidFill>
                    <a:schemeClr val="tx1"/>
                  </a:solidFill>
                </a:ln>
                <a:solidFill>
                  <a:srgbClr val="FF0000"/>
                </a:solidFill>
              </a:rPr>
              <a:t>V.18</a:t>
            </a:r>
            <a:r>
              <a:rPr lang="en-AU" sz="3200" dirty="0" smtClean="0"/>
              <a:t> – </a:t>
            </a:r>
            <a:r>
              <a:rPr lang="en-AU" sz="3200" dirty="0" smtClean="0">
                <a:solidFill>
                  <a:srgbClr val="00FF00"/>
                </a:solidFill>
              </a:rPr>
              <a:t>“line” </a:t>
            </a:r>
            <a:r>
              <a:rPr lang="en-AU" sz="3200" dirty="0" smtClean="0"/>
              <a:t>– </a:t>
            </a:r>
            <a:r>
              <a:rPr lang="en-AU" sz="3200" i="1" dirty="0" err="1" smtClean="0"/>
              <a:t>tiqvah</a:t>
            </a:r>
            <a:r>
              <a:rPr lang="en-AU" sz="3200" i="1" dirty="0" smtClean="0"/>
              <a:t> </a:t>
            </a:r>
            <a:r>
              <a:rPr lang="en-AU" sz="2800" dirty="0" smtClean="0"/>
              <a:t>(1st occ.) </a:t>
            </a:r>
            <a:r>
              <a:rPr lang="en-AU" sz="3200" dirty="0" smtClean="0"/>
              <a:t>– </a:t>
            </a:r>
            <a:r>
              <a:rPr lang="en-US" dirty="0" smtClean="0"/>
              <a:t>literally a cord </a:t>
            </a:r>
            <a:r>
              <a:rPr lang="en-US" sz="2800" dirty="0" smtClean="0"/>
              <a:t>(as an attachment; figuratively expectancy. </a:t>
            </a:r>
            <a:r>
              <a:rPr lang="en-US" sz="2800" dirty="0" err="1" smtClean="0"/>
              <a:t>Occs</a:t>
            </a:r>
            <a:r>
              <a:rPr lang="en-US" sz="2800" dirty="0" smtClean="0"/>
              <a:t>. 34 times O.T. – trans. ‘line’ (2), </a:t>
            </a:r>
            <a:r>
              <a:rPr lang="en-US" sz="2800" dirty="0" smtClean="0">
                <a:solidFill>
                  <a:srgbClr val="00FF00"/>
                </a:solidFill>
              </a:rPr>
              <a:t>‘expectation’, ‘expected’, ‘hope’</a:t>
            </a:r>
            <a:r>
              <a:rPr lang="en-US" sz="2800" dirty="0" smtClean="0"/>
              <a:t> (</a:t>
            </a:r>
            <a:r>
              <a:rPr lang="en-US" sz="2800" dirty="0" smtClean="0">
                <a:solidFill>
                  <a:srgbClr val="00FF00"/>
                </a:solidFill>
              </a:rPr>
              <a:t>22</a:t>
            </a:r>
            <a:r>
              <a:rPr lang="en-US" sz="2800" dirty="0" smtClean="0"/>
              <a:t>), </a:t>
            </a:r>
            <a:r>
              <a:rPr lang="en-US" sz="2800" dirty="0" smtClean="0">
                <a:solidFill>
                  <a:srgbClr val="00FF00"/>
                </a:solidFill>
              </a:rPr>
              <a:t>‘thing that </a:t>
            </a:r>
            <a:endParaRPr lang="en-AU" sz="2800" dirty="0">
              <a:solidFill>
                <a:srgbClr val="00FF00"/>
              </a:solidFill>
            </a:endParaRPr>
          </a:p>
        </p:txBody>
      </p:sp>
      <p:sp>
        <p:nvSpPr>
          <p:cNvPr id="5" name="Rectangle 5"/>
          <p:cNvSpPr>
            <a:spLocks noGrp="1" noChangeArrowheads="1"/>
          </p:cNvSpPr>
          <p:nvPr>
            <p:ph type="ftr" sz="quarter" idx="3"/>
          </p:nvPr>
        </p:nvSpPr>
        <p:spPr>
          <a:xfrm>
            <a:off x="216024" y="6489674"/>
            <a:ext cx="2699792" cy="323702"/>
          </a:xfrm>
        </p:spPr>
        <p:txBody>
          <a:bodyPr/>
          <a:lstStyle/>
          <a:p>
            <a:r>
              <a:rPr lang="en-AU" dirty="0" smtClean="0"/>
              <a:t>Judah First</a:t>
            </a:r>
            <a:endParaRPr lang="en-AU" dirty="0"/>
          </a:p>
        </p:txBody>
      </p:sp>
      <p:pic>
        <p:nvPicPr>
          <p:cNvPr id="7" name="Picture 6" descr="http://t1.gstatic.com/images?q=tbn:ANd9GcR1olQeDo7Yu4JwgNrN857yhoOH-e4SEd8cotIDoLrmzd5nDk9J">
            <a:hlinkClick r:id="rId2"/>
          </p:cNvPr>
          <p:cNvPicPr>
            <a:picLocks noChangeAspect="1" noChangeArrowheads="1"/>
          </p:cNvPicPr>
          <p:nvPr/>
        </p:nvPicPr>
        <p:blipFill>
          <a:blip r:embed="rId3" cstate="print"/>
          <a:srcRect/>
          <a:stretch>
            <a:fillRect/>
          </a:stretch>
        </p:blipFill>
        <p:spPr bwMode="auto">
          <a:xfrm>
            <a:off x="7380312" y="41565"/>
            <a:ext cx="1708268" cy="3430598"/>
          </a:xfrm>
          <a:prstGeom prst="rect">
            <a:avLst/>
          </a:prstGeom>
          <a:noFill/>
          <a:ln w="38100">
            <a:solidFill>
              <a:srgbClr val="FF0000"/>
            </a:solidFill>
          </a:ln>
        </p:spPr>
      </p:pic>
      <p:sp>
        <p:nvSpPr>
          <p:cNvPr id="8" name="TextBox 7"/>
          <p:cNvSpPr txBox="1"/>
          <p:nvPr/>
        </p:nvSpPr>
        <p:spPr>
          <a:xfrm>
            <a:off x="193367" y="3462176"/>
            <a:ext cx="8784976" cy="3024336"/>
          </a:xfrm>
          <a:prstGeom prst="rect">
            <a:avLst/>
          </a:prstGeom>
          <a:noFill/>
          <a:ln w="9525">
            <a:noFill/>
            <a:miter lim="800000"/>
            <a:headEnd/>
            <a:tailEnd/>
          </a:ln>
        </p:spPr>
        <p:txBody>
          <a:bodyPr vert="horz" wrap="square" lIns="92075" tIns="46037" rIns="92075" bIns="46037" numCol="1" anchor="t" anchorCtr="0" compatLnSpc="1">
            <a:prstTxWarp prst="textNoShape">
              <a:avLst/>
            </a:prstTxWarp>
          </a:bodyPr>
          <a:lstStyle/>
          <a:p>
            <a:pPr marL="533400" indent="-533400">
              <a:lnSpc>
                <a:spcPct val="95000"/>
              </a:lnSpc>
              <a:spcBef>
                <a:spcPts val="0"/>
              </a:spcBef>
              <a:spcAft>
                <a:spcPts val="400"/>
              </a:spcAft>
              <a:buClr>
                <a:srgbClr val="FFFF00"/>
              </a:buClr>
            </a:pPr>
            <a:r>
              <a:rPr lang="en-US" sz="2800" b="1" dirty="0" smtClean="0">
                <a:latin typeface="+mn-lt"/>
              </a:rPr>
              <a:t>	</a:t>
            </a:r>
            <a:r>
              <a:rPr lang="en-US" sz="2800" b="1" dirty="0" smtClean="0">
                <a:solidFill>
                  <a:srgbClr val="00FF00"/>
                </a:solidFill>
                <a:latin typeface="+mn-lt"/>
              </a:rPr>
              <a:t>I long for’</a:t>
            </a:r>
            <a:r>
              <a:rPr lang="en-US" sz="2800" b="1" dirty="0" smtClean="0">
                <a:latin typeface="+mn-lt"/>
              </a:rPr>
              <a:t>. </a:t>
            </a:r>
            <a:r>
              <a:rPr lang="en-US" sz="3200" b="1" dirty="0" smtClean="0">
                <a:latin typeface="+mn-lt"/>
              </a:rPr>
              <a:t>See last occ. </a:t>
            </a:r>
            <a:r>
              <a:rPr lang="en-US" sz="3200" b="1" dirty="0" smtClean="0">
                <a:ln w="22225">
                  <a:solidFill>
                    <a:schemeClr val="tx1"/>
                  </a:solidFill>
                </a:ln>
                <a:solidFill>
                  <a:srgbClr val="FF0000"/>
                </a:solidFill>
                <a:latin typeface="+mn-lt"/>
              </a:rPr>
              <a:t>Zech. 9:12</a:t>
            </a:r>
            <a:r>
              <a:rPr lang="en-US" sz="3200" b="1" dirty="0" smtClean="0">
                <a:latin typeface="+mn-lt"/>
              </a:rPr>
              <a:t>.</a:t>
            </a:r>
          </a:p>
          <a:p>
            <a:pPr marL="533400" indent="-533400">
              <a:lnSpc>
                <a:spcPct val="95000"/>
              </a:lnSpc>
              <a:spcBef>
                <a:spcPts val="0"/>
              </a:spcBef>
              <a:spcAft>
                <a:spcPts val="400"/>
              </a:spcAft>
              <a:buClr>
                <a:srgbClr val="FFFF00"/>
              </a:buClr>
              <a:buFont typeface="Wingdings" pitchFamily="2" charset="2"/>
              <a:buChar char="v"/>
            </a:pPr>
            <a:r>
              <a:rPr lang="en-US" sz="3200" b="1" dirty="0" smtClean="0">
                <a:latin typeface="+mn-lt"/>
              </a:rPr>
              <a:t>The red cord is a graphic symbol for </a:t>
            </a:r>
            <a:r>
              <a:rPr lang="en-US" sz="3200" b="1" dirty="0" smtClean="0">
                <a:ln>
                  <a:solidFill>
                    <a:schemeClr val="tx1"/>
                  </a:solidFill>
                </a:ln>
                <a:solidFill>
                  <a:srgbClr val="00FFFF"/>
                </a:solidFill>
                <a:latin typeface="+mn-lt"/>
              </a:rPr>
              <a:t>the Hope of Israel</a:t>
            </a:r>
            <a:r>
              <a:rPr lang="en-US" sz="3200" b="1" dirty="0" smtClean="0">
                <a:latin typeface="+mn-lt"/>
              </a:rPr>
              <a:t> – </a:t>
            </a:r>
            <a:r>
              <a:rPr lang="en-US" sz="3200" b="1" dirty="0" smtClean="0">
                <a:ln w="22225">
                  <a:solidFill>
                    <a:schemeClr val="tx1"/>
                  </a:solidFill>
                </a:ln>
                <a:solidFill>
                  <a:srgbClr val="FF0000"/>
                </a:solidFill>
                <a:latin typeface="+mn-lt"/>
              </a:rPr>
              <a:t>Acts 28:20</a:t>
            </a:r>
            <a:r>
              <a:rPr lang="en-US" sz="3200" b="1" dirty="0" smtClean="0">
                <a:latin typeface="+mn-lt"/>
              </a:rPr>
              <a:t>.</a:t>
            </a:r>
          </a:p>
          <a:p>
            <a:pPr marL="533400" indent="-533400">
              <a:lnSpc>
                <a:spcPct val="95000"/>
              </a:lnSpc>
              <a:spcBef>
                <a:spcPts val="0"/>
              </a:spcBef>
              <a:spcAft>
                <a:spcPts val="400"/>
              </a:spcAft>
              <a:buClr>
                <a:srgbClr val="FFFF00"/>
              </a:buClr>
              <a:buFont typeface="Wingdings" pitchFamily="2" charset="2"/>
              <a:buChar char="v"/>
            </a:pPr>
            <a:r>
              <a:rPr lang="en-US" sz="3200" b="1" dirty="0" smtClean="0">
                <a:solidFill>
                  <a:srgbClr val="00FF00"/>
                </a:solidFill>
                <a:latin typeface="+mn-lt"/>
              </a:rPr>
              <a:t>“scarlet” </a:t>
            </a:r>
            <a:r>
              <a:rPr lang="en-US" sz="3200" b="1" dirty="0" smtClean="0">
                <a:latin typeface="+mn-lt"/>
              </a:rPr>
              <a:t>– </a:t>
            </a:r>
            <a:r>
              <a:rPr lang="en-US" sz="3200" b="1" i="1" dirty="0" err="1" smtClean="0">
                <a:latin typeface="+mn-lt"/>
              </a:rPr>
              <a:t>shaniy</a:t>
            </a:r>
            <a:r>
              <a:rPr lang="en-US" sz="3200" b="1" dirty="0" smtClean="0">
                <a:latin typeface="+mn-lt"/>
              </a:rPr>
              <a:t> – scarlet, crimson. First two </a:t>
            </a:r>
            <a:r>
              <a:rPr lang="en-US" sz="3200" b="1" dirty="0" err="1" smtClean="0">
                <a:latin typeface="+mn-lt"/>
              </a:rPr>
              <a:t>occs</a:t>
            </a:r>
            <a:r>
              <a:rPr lang="en-US" sz="3200" b="1" dirty="0" smtClean="0">
                <a:latin typeface="+mn-lt"/>
              </a:rPr>
              <a:t>. </a:t>
            </a:r>
            <a:r>
              <a:rPr lang="en-US" sz="3200" b="1" dirty="0" smtClean="0">
                <a:ln w="22225">
                  <a:solidFill>
                    <a:schemeClr val="tx1"/>
                  </a:solidFill>
                </a:ln>
                <a:solidFill>
                  <a:srgbClr val="FF0000"/>
                </a:solidFill>
                <a:latin typeface="+mn-lt"/>
              </a:rPr>
              <a:t>Gen. 38:28,30</a:t>
            </a:r>
            <a:r>
              <a:rPr lang="en-US" sz="3200" b="1" dirty="0" smtClean="0">
                <a:latin typeface="+mn-lt"/>
              </a:rPr>
              <a:t>.</a:t>
            </a:r>
          </a:p>
          <a:p>
            <a:pPr marL="533400" indent="-533400">
              <a:lnSpc>
                <a:spcPct val="95000"/>
              </a:lnSpc>
              <a:spcBef>
                <a:spcPts val="0"/>
              </a:spcBef>
              <a:spcAft>
                <a:spcPts val="400"/>
              </a:spcAft>
              <a:buClr>
                <a:srgbClr val="FFFF00"/>
              </a:buClr>
              <a:buFont typeface="Wingdings" pitchFamily="2" charset="2"/>
              <a:buChar char="v"/>
            </a:pPr>
            <a:r>
              <a:rPr lang="en-US" sz="3200" b="1" dirty="0" smtClean="0">
                <a:solidFill>
                  <a:srgbClr val="00FF00"/>
                </a:solidFill>
                <a:latin typeface="+mn-lt"/>
              </a:rPr>
              <a:t>“thread” </a:t>
            </a:r>
            <a:r>
              <a:rPr lang="en-US" sz="3200" b="1" dirty="0" smtClean="0">
                <a:latin typeface="+mn-lt"/>
              </a:rPr>
              <a:t>– </a:t>
            </a:r>
            <a:r>
              <a:rPr lang="en-US" sz="3200" b="1" i="1" dirty="0" err="1" smtClean="0">
                <a:latin typeface="+mn-lt"/>
              </a:rPr>
              <a:t>chut</a:t>
            </a:r>
            <a:r>
              <a:rPr lang="en-US" sz="3200" b="1" dirty="0" smtClean="0">
                <a:latin typeface="+mn-lt"/>
              </a:rPr>
              <a:t> - cord, line, string.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ctrTitle"/>
          </p:nvPr>
        </p:nvSpPr>
        <p:spPr>
          <a:xfrm>
            <a:off x="0" y="0"/>
            <a:ext cx="9144000" cy="764704"/>
          </a:xfrm>
        </p:spPr>
        <p:txBody>
          <a:bodyPr/>
          <a:lstStyle/>
          <a:p>
            <a:r>
              <a:rPr lang="en-AU" dirty="0" err="1" smtClean="0"/>
              <a:t>Achan</a:t>
            </a:r>
            <a:r>
              <a:rPr lang="en-AU" dirty="0" smtClean="0"/>
              <a:t> the </a:t>
            </a:r>
            <a:r>
              <a:rPr lang="en-AU" dirty="0" err="1" smtClean="0"/>
              <a:t>troubler</a:t>
            </a:r>
            <a:r>
              <a:rPr lang="en-AU" dirty="0" smtClean="0"/>
              <a:t> of Israel</a:t>
            </a:r>
            <a:endParaRPr lang="en-AU" dirty="0">
              <a:solidFill>
                <a:srgbClr val="FF0000"/>
              </a:solidFill>
            </a:endParaRPr>
          </a:p>
        </p:txBody>
      </p:sp>
      <p:sp>
        <p:nvSpPr>
          <p:cNvPr id="68611" name="Rectangle 3"/>
          <p:cNvSpPr>
            <a:spLocks noGrp="1" noChangeArrowheads="1"/>
          </p:cNvSpPr>
          <p:nvPr>
            <p:ph type="subTitle" idx="1"/>
          </p:nvPr>
        </p:nvSpPr>
        <p:spPr>
          <a:xfrm>
            <a:off x="195404" y="712017"/>
            <a:ext cx="8769083" cy="5093247"/>
          </a:xfrm>
        </p:spPr>
        <p:txBody>
          <a:bodyPr/>
          <a:lstStyle/>
          <a:p>
            <a:pPr marL="533400" indent="-533400">
              <a:lnSpc>
                <a:spcPct val="95000"/>
              </a:lnSpc>
              <a:spcBef>
                <a:spcPts val="0"/>
              </a:spcBef>
              <a:spcAft>
                <a:spcPts val="600"/>
              </a:spcAft>
            </a:pPr>
            <a:r>
              <a:rPr lang="en-AU" sz="3200" smtClean="0">
                <a:ln w="22225">
                  <a:solidFill>
                    <a:schemeClr val="tx1"/>
                  </a:solidFill>
                </a:ln>
                <a:solidFill>
                  <a:srgbClr val="FF0000"/>
                </a:solidFill>
              </a:rPr>
              <a:t>Joshua 7:1,15 </a:t>
            </a:r>
            <a:r>
              <a:rPr lang="en-AU" sz="3200" dirty="0" smtClean="0"/>
              <a:t>– </a:t>
            </a:r>
            <a:r>
              <a:rPr lang="en-AU" sz="3200" dirty="0" smtClean="0">
                <a:solidFill>
                  <a:srgbClr val="00FF00"/>
                </a:solidFill>
              </a:rPr>
              <a:t>“trespass” </a:t>
            </a:r>
            <a:r>
              <a:rPr lang="en-AU" sz="3200" dirty="0" smtClean="0"/>
              <a:t>– </a:t>
            </a:r>
            <a:r>
              <a:rPr lang="en-AU" sz="3200" i="1" dirty="0" err="1" smtClean="0"/>
              <a:t>ma’al</a:t>
            </a:r>
            <a:r>
              <a:rPr lang="en-AU" sz="3200" dirty="0" smtClean="0"/>
              <a:t> – treachery. </a:t>
            </a:r>
            <a:r>
              <a:rPr lang="en-AU" sz="3200" dirty="0" smtClean="0">
                <a:solidFill>
                  <a:srgbClr val="FFFF00"/>
                </a:solidFill>
              </a:rPr>
              <a:t>Of the worst kind! </a:t>
            </a:r>
            <a:r>
              <a:rPr lang="en-AU" sz="3200" dirty="0" err="1" smtClean="0"/>
              <a:t>Achan</a:t>
            </a:r>
            <a:r>
              <a:rPr lang="en-AU" sz="3200" dirty="0" smtClean="0"/>
              <a:t> preserved the tokens of the Babylonian religion that God sought to utterly destroy – </a:t>
            </a:r>
            <a:r>
              <a:rPr lang="en-AU" dirty="0" smtClean="0"/>
              <a:t>gold, silver and a priestly robe – </a:t>
            </a:r>
            <a:r>
              <a:rPr lang="en-AU" dirty="0" smtClean="0">
                <a:ln w="22225">
                  <a:solidFill>
                    <a:schemeClr val="tx1"/>
                  </a:solidFill>
                </a:ln>
                <a:solidFill>
                  <a:srgbClr val="FF0000"/>
                </a:solidFill>
              </a:rPr>
              <a:t>Rev. 17:4; 18:12,16</a:t>
            </a:r>
            <a:r>
              <a:rPr lang="en-AU" sz="3200" dirty="0" smtClean="0"/>
              <a:t>.</a:t>
            </a:r>
          </a:p>
          <a:p>
            <a:pPr marL="533400" indent="-533400">
              <a:lnSpc>
                <a:spcPct val="95000"/>
              </a:lnSpc>
              <a:spcBef>
                <a:spcPts val="0"/>
              </a:spcBef>
              <a:spcAft>
                <a:spcPts val="600"/>
              </a:spcAft>
            </a:pPr>
            <a:r>
              <a:rPr lang="en-AU" dirty="0" smtClean="0">
                <a:solidFill>
                  <a:srgbClr val="00FF00"/>
                </a:solidFill>
              </a:rPr>
              <a:t>“accursed thing” </a:t>
            </a:r>
            <a:r>
              <a:rPr lang="en-AU" dirty="0" smtClean="0"/>
              <a:t>– </a:t>
            </a:r>
            <a:r>
              <a:rPr lang="en-AU" i="1" dirty="0" err="1" smtClean="0"/>
              <a:t>cherem</a:t>
            </a:r>
            <a:r>
              <a:rPr lang="en-AU" dirty="0" smtClean="0"/>
              <a:t> – a thing devoted; i.e. to destruction – </a:t>
            </a:r>
            <a:r>
              <a:rPr lang="en-AU" dirty="0" smtClean="0">
                <a:ln w="22225">
                  <a:solidFill>
                    <a:schemeClr val="tx1"/>
                  </a:solidFill>
                </a:ln>
                <a:solidFill>
                  <a:srgbClr val="FF0000"/>
                </a:solidFill>
              </a:rPr>
              <a:t>Josh. 6:17</a:t>
            </a:r>
            <a:r>
              <a:rPr lang="en-AU" dirty="0" smtClean="0"/>
              <a:t>.</a:t>
            </a:r>
          </a:p>
          <a:p>
            <a:pPr marL="533400" indent="-533400">
              <a:lnSpc>
                <a:spcPct val="95000"/>
              </a:lnSpc>
              <a:spcBef>
                <a:spcPts val="0"/>
              </a:spcBef>
              <a:spcAft>
                <a:spcPts val="600"/>
              </a:spcAft>
            </a:pPr>
            <a:r>
              <a:rPr lang="en-AU" sz="3200" dirty="0" smtClean="0">
                <a:solidFill>
                  <a:srgbClr val="00FF00"/>
                </a:solidFill>
              </a:rPr>
              <a:t>“</a:t>
            </a:r>
            <a:r>
              <a:rPr lang="en-AU" sz="3200" dirty="0" err="1" smtClean="0">
                <a:solidFill>
                  <a:srgbClr val="00FF00"/>
                </a:solidFill>
              </a:rPr>
              <a:t>Achan</a:t>
            </a:r>
            <a:r>
              <a:rPr lang="en-AU" sz="3200" dirty="0" smtClean="0">
                <a:solidFill>
                  <a:srgbClr val="00FF00"/>
                </a:solidFill>
              </a:rPr>
              <a:t>” </a:t>
            </a:r>
            <a:r>
              <a:rPr lang="en-AU" sz="3200" dirty="0" smtClean="0"/>
              <a:t>– “</a:t>
            </a:r>
            <a:r>
              <a:rPr lang="en-AU" sz="3200" dirty="0" err="1" smtClean="0"/>
              <a:t>troubler</a:t>
            </a:r>
            <a:r>
              <a:rPr lang="en-AU" sz="3200" dirty="0" smtClean="0"/>
              <a:t>”.</a:t>
            </a:r>
          </a:p>
          <a:p>
            <a:pPr marL="533400" indent="-533400">
              <a:lnSpc>
                <a:spcPct val="95000"/>
              </a:lnSpc>
              <a:spcBef>
                <a:spcPts val="0"/>
              </a:spcBef>
              <a:spcAft>
                <a:spcPts val="600"/>
              </a:spcAft>
            </a:pPr>
            <a:r>
              <a:rPr lang="en-AU" sz="3200" dirty="0" smtClean="0">
                <a:solidFill>
                  <a:srgbClr val="00FF00"/>
                </a:solidFill>
              </a:rPr>
              <a:t>“</a:t>
            </a:r>
            <a:r>
              <a:rPr lang="en-AU" sz="3200" dirty="0" err="1" smtClean="0">
                <a:solidFill>
                  <a:srgbClr val="00FF00"/>
                </a:solidFill>
              </a:rPr>
              <a:t>Zerah</a:t>
            </a:r>
            <a:r>
              <a:rPr lang="en-AU" sz="3200" dirty="0" smtClean="0">
                <a:solidFill>
                  <a:srgbClr val="00FF00"/>
                </a:solidFill>
              </a:rPr>
              <a:t>” </a:t>
            </a:r>
            <a:r>
              <a:rPr lang="en-AU" sz="3200" dirty="0" smtClean="0"/>
              <a:t>– A </a:t>
            </a:r>
            <a:r>
              <a:rPr lang="en-AU" sz="3200" dirty="0" err="1" smtClean="0"/>
              <a:t>Zarhite</a:t>
            </a:r>
            <a:r>
              <a:rPr lang="en-AU" sz="3200" dirty="0" smtClean="0"/>
              <a:t> – </a:t>
            </a:r>
            <a:r>
              <a:rPr lang="en-AU" dirty="0" smtClean="0">
                <a:ln w="22225">
                  <a:solidFill>
                    <a:schemeClr val="tx1"/>
                  </a:solidFill>
                </a:ln>
                <a:solidFill>
                  <a:srgbClr val="FF0000"/>
                </a:solidFill>
              </a:rPr>
              <a:t>Gen. 38:30</a:t>
            </a:r>
            <a:r>
              <a:rPr lang="en-AU" sz="3200" dirty="0" smtClean="0"/>
              <a:t>.</a:t>
            </a:r>
            <a:endParaRPr lang="en-AU" sz="3200" dirty="0"/>
          </a:p>
        </p:txBody>
      </p:sp>
      <p:sp>
        <p:nvSpPr>
          <p:cNvPr id="5" name="Rectangle 5"/>
          <p:cNvSpPr>
            <a:spLocks noGrp="1" noChangeArrowheads="1"/>
          </p:cNvSpPr>
          <p:nvPr>
            <p:ph type="ftr" sz="quarter" idx="3"/>
          </p:nvPr>
        </p:nvSpPr>
        <p:spPr>
          <a:xfrm>
            <a:off x="216024" y="6489674"/>
            <a:ext cx="2699792" cy="323702"/>
          </a:xfrm>
        </p:spPr>
        <p:txBody>
          <a:bodyPr/>
          <a:lstStyle/>
          <a:p>
            <a:r>
              <a:rPr lang="en-AU" dirty="0" smtClean="0"/>
              <a:t>Judah First</a:t>
            </a:r>
            <a:endParaRPr lang="en-AU" dirty="0"/>
          </a:p>
        </p:txBody>
      </p:sp>
      <p:sp>
        <p:nvSpPr>
          <p:cNvPr id="6" name="TextBox 5"/>
          <p:cNvSpPr txBox="1"/>
          <p:nvPr/>
        </p:nvSpPr>
        <p:spPr>
          <a:xfrm>
            <a:off x="69275" y="5666714"/>
            <a:ext cx="8964488" cy="830997"/>
          </a:xfrm>
          <a:prstGeom prst="rect">
            <a:avLst/>
          </a:prstGeom>
          <a:noFill/>
        </p:spPr>
        <p:txBody>
          <a:bodyPr wrap="square" rtlCol="0">
            <a:spAutoFit/>
          </a:bodyPr>
          <a:lstStyle/>
          <a:p>
            <a:pPr algn="ctr"/>
            <a:r>
              <a:rPr lang="en-US" sz="2400" dirty="0" err="1" smtClean="0">
                <a:solidFill>
                  <a:srgbClr val="FFFF00"/>
                </a:solidFill>
                <a:latin typeface="Impact" pitchFamily="34" charset="0"/>
              </a:rPr>
              <a:t>Rahab</a:t>
            </a:r>
            <a:r>
              <a:rPr lang="en-US" sz="2400" dirty="0" smtClean="0">
                <a:solidFill>
                  <a:srgbClr val="FFFF00"/>
                </a:solidFill>
                <a:latin typeface="Impact" pitchFamily="34" charset="0"/>
              </a:rPr>
              <a:t> was saved out of ‘Babylon’ with a red cord of faith – </a:t>
            </a:r>
            <a:r>
              <a:rPr lang="en-US" sz="2400" dirty="0" err="1" smtClean="0">
                <a:solidFill>
                  <a:srgbClr val="FFFF00"/>
                </a:solidFill>
                <a:latin typeface="Impact" pitchFamily="34" charset="0"/>
              </a:rPr>
              <a:t>Achan</a:t>
            </a:r>
            <a:r>
              <a:rPr lang="en-US" sz="2400" dirty="0" smtClean="0">
                <a:solidFill>
                  <a:srgbClr val="FFFF00"/>
                </a:solidFill>
                <a:latin typeface="Impact" pitchFamily="34" charset="0"/>
              </a:rPr>
              <a:t> was destroyed with Jericho because of greed towards a red robe!</a:t>
            </a:r>
            <a:endParaRPr lang="en-US" sz="2400" dirty="0">
              <a:solidFill>
                <a:srgbClr val="FFFF00"/>
              </a:solidFill>
              <a:latin typeface="Impact" pitchFamily="34" charset="0"/>
            </a:endParaRPr>
          </a:p>
        </p:txBody>
      </p:sp>
      <p:pic>
        <p:nvPicPr>
          <p:cNvPr id="4098" name="Picture 2" descr="http://www.osfcostumerentals.org/stock/Ecclesiastical%20&amp;%20Scholarly/Men's%20Ecclesiastical/Robes,%20Capes,%20Tabards/slides/09019477%2009014131%20Cardinal%20Robe%20withe%20Capelet%20red%20jaquard%20burgundy%20velvet%20C42.JPG">
            <a:hlinkClick r:id="rId2"/>
          </p:cNvPr>
          <p:cNvPicPr>
            <a:picLocks noChangeAspect="1" noChangeArrowheads="1"/>
          </p:cNvPicPr>
          <p:nvPr/>
        </p:nvPicPr>
        <p:blipFill>
          <a:blip r:embed="rId3" cstate="print"/>
          <a:srcRect l="11694" r="20123"/>
          <a:stretch>
            <a:fillRect/>
          </a:stretch>
        </p:blipFill>
        <p:spPr bwMode="auto">
          <a:xfrm>
            <a:off x="7233779" y="3212976"/>
            <a:ext cx="1844281" cy="3603460"/>
          </a:xfrm>
          <a:prstGeom prst="rect">
            <a:avLst/>
          </a:prstGeom>
          <a:noFill/>
          <a:ln w="57150">
            <a:solidFill>
              <a:srgbClr val="FF0000"/>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p:cTn id="7" dur="1000" fill="hold"/>
                                        <p:tgtEl>
                                          <p:spTgt spid="4098"/>
                                        </p:tgtEl>
                                        <p:attrNameLst>
                                          <p:attrName>ppt_w</p:attrName>
                                        </p:attrNameLst>
                                      </p:cBhvr>
                                      <p:tavLst>
                                        <p:tav tm="0">
                                          <p:val>
                                            <p:fltVal val="0"/>
                                          </p:val>
                                        </p:tav>
                                        <p:tav tm="100000">
                                          <p:val>
                                            <p:strVal val="#ppt_w"/>
                                          </p:val>
                                        </p:tav>
                                      </p:tavLst>
                                    </p:anim>
                                    <p:anim calcmode="lin" valueType="num">
                                      <p:cBhvr>
                                        <p:cTn id="8" dur="1000" fill="hold"/>
                                        <p:tgtEl>
                                          <p:spTgt spid="4098"/>
                                        </p:tgtEl>
                                        <p:attrNameLst>
                                          <p:attrName>ppt_h</p:attrName>
                                        </p:attrNameLst>
                                      </p:cBhvr>
                                      <p:tavLst>
                                        <p:tav tm="0">
                                          <p:val>
                                            <p:fltVal val="0"/>
                                          </p:val>
                                        </p:tav>
                                        <p:tav tm="100000">
                                          <p:val>
                                            <p:strVal val="#ppt_h"/>
                                          </p:val>
                                        </p:tav>
                                      </p:tavLst>
                                    </p:anim>
                                    <p:animEffect transition="in" filter="fade">
                                      <p:cBhvr>
                                        <p:cTn id="9" dur="1000"/>
                                        <p:tgtEl>
                                          <p:spTgt spid="4098"/>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68611">
                                            <p:txEl>
                                              <p:pRg st="1" end="1"/>
                                            </p:txEl>
                                          </p:spTgt>
                                        </p:tgtEl>
                                        <p:attrNameLst>
                                          <p:attrName>style.visibility</p:attrName>
                                        </p:attrNameLst>
                                      </p:cBhvr>
                                      <p:to>
                                        <p:strVal val="visible"/>
                                      </p:to>
                                    </p:set>
                                  </p:childTnLst>
                                </p:cTn>
                              </p:par>
                              <p:par>
                                <p:cTn id="14" presetID="1" presetClass="exit" presetSubtype="0" fill="hold" nodeType="withEffect">
                                  <p:stCondLst>
                                    <p:cond delay="0"/>
                                  </p:stCondLst>
                                  <p:childTnLst>
                                    <p:set>
                                      <p:cBhvr>
                                        <p:cTn id="15" dur="1" fill="hold">
                                          <p:stCondLst>
                                            <p:cond delay="0"/>
                                          </p:stCondLst>
                                        </p:cTn>
                                        <p:tgtEl>
                                          <p:spTgt spid="4098"/>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68611">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68611">
                                            <p:txEl>
                                              <p:pRg st="3" end="3"/>
                                            </p:txEl>
                                          </p:spTgt>
                                        </p:tgtEl>
                                        <p:attrNameLst>
                                          <p:attrName>style.visibility</p:attrName>
                                        </p:attrNameLst>
                                      </p:cBhvr>
                                      <p:to>
                                        <p:strVal val="visible"/>
                                      </p:to>
                                    </p:set>
                                  </p:childTnLst>
                                </p:cTn>
                              </p:par>
                            </p:childTnLst>
                          </p:cTn>
                        </p:par>
                        <p:par>
                          <p:cTn id="24" fill="hold">
                            <p:stCondLst>
                              <p:cond delay="0"/>
                            </p:stCondLst>
                            <p:childTnLst>
                              <p:par>
                                <p:cTn id="25" presetID="53" presetClass="entr" presetSubtype="0" fill="hold" grpId="0" nodeType="afterEffect">
                                  <p:stCondLst>
                                    <p:cond delay="2000"/>
                                  </p:stCondLst>
                                  <p:childTnLst>
                                    <p:set>
                                      <p:cBhvr>
                                        <p:cTn id="26" dur="1" fill="hold">
                                          <p:stCondLst>
                                            <p:cond delay="0"/>
                                          </p:stCondLst>
                                        </p:cTn>
                                        <p:tgtEl>
                                          <p:spTgt spid="6"/>
                                        </p:tgtEl>
                                        <p:attrNameLst>
                                          <p:attrName>style.visibility</p:attrName>
                                        </p:attrNameLst>
                                      </p:cBhvr>
                                      <p:to>
                                        <p:strVal val="visible"/>
                                      </p:to>
                                    </p:set>
                                    <p:anim calcmode="lin" valueType="num">
                                      <p:cBhvr>
                                        <p:cTn id="27" dur="1000" fill="hold"/>
                                        <p:tgtEl>
                                          <p:spTgt spid="6"/>
                                        </p:tgtEl>
                                        <p:attrNameLst>
                                          <p:attrName>ppt_w</p:attrName>
                                        </p:attrNameLst>
                                      </p:cBhvr>
                                      <p:tavLst>
                                        <p:tav tm="0">
                                          <p:val>
                                            <p:fltVal val="0"/>
                                          </p:val>
                                        </p:tav>
                                        <p:tav tm="100000">
                                          <p:val>
                                            <p:strVal val="#ppt_w"/>
                                          </p:val>
                                        </p:tav>
                                      </p:tavLst>
                                    </p:anim>
                                    <p:anim calcmode="lin" valueType="num">
                                      <p:cBhvr>
                                        <p:cTn id="28" dur="1000" fill="hold"/>
                                        <p:tgtEl>
                                          <p:spTgt spid="6"/>
                                        </p:tgtEl>
                                        <p:attrNameLst>
                                          <p:attrName>ppt_h</p:attrName>
                                        </p:attrNameLst>
                                      </p:cBhvr>
                                      <p:tavLst>
                                        <p:tav tm="0">
                                          <p:val>
                                            <p:fltVal val="0"/>
                                          </p:val>
                                        </p:tav>
                                        <p:tav tm="100000">
                                          <p:val>
                                            <p:strVal val="#ppt_h"/>
                                          </p:val>
                                        </p:tav>
                                      </p:tavLst>
                                    </p:anim>
                                    <p:animEffect transition="in" filter="fade">
                                      <p:cBhvr>
                                        <p:cTn id="29"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uiExpand="1" build="p"/>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ctrTitle"/>
          </p:nvPr>
        </p:nvSpPr>
        <p:spPr>
          <a:xfrm>
            <a:off x="0" y="0"/>
            <a:ext cx="9144000" cy="836712"/>
          </a:xfrm>
        </p:spPr>
        <p:txBody>
          <a:bodyPr/>
          <a:lstStyle/>
          <a:p>
            <a:pPr>
              <a:lnSpc>
                <a:spcPct val="85000"/>
              </a:lnSpc>
            </a:pPr>
            <a:r>
              <a:rPr lang="en-AU" dirty="0" smtClean="0"/>
              <a:t>Babylonian religion preserved</a:t>
            </a:r>
            <a:endParaRPr lang="en-AU" sz="4000" dirty="0">
              <a:ln w="28575">
                <a:solidFill>
                  <a:schemeClr val="tx1"/>
                </a:solidFill>
              </a:ln>
              <a:solidFill>
                <a:srgbClr val="FF0000"/>
              </a:solidFill>
              <a:effectLst/>
            </a:endParaRPr>
          </a:p>
        </p:txBody>
      </p:sp>
      <p:sp>
        <p:nvSpPr>
          <p:cNvPr id="68611" name="Rectangle 3"/>
          <p:cNvSpPr>
            <a:spLocks noGrp="1" noChangeArrowheads="1"/>
          </p:cNvSpPr>
          <p:nvPr>
            <p:ph type="subTitle" idx="1"/>
          </p:nvPr>
        </p:nvSpPr>
        <p:spPr>
          <a:xfrm>
            <a:off x="139984" y="839444"/>
            <a:ext cx="8824503" cy="5541883"/>
          </a:xfrm>
        </p:spPr>
        <p:txBody>
          <a:bodyPr/>
          <a:lstStyle/>
          <a:p>
            <a:pPr marL="533400" indent="-533400">
              <a:lnSpc>
                <a:spcPct val="95000"/>
              </a:lnSpc>
            </a:pPr>
            <a:r>
              <a:rPr lang="en-AU" sz="3200" dirty="0" smtClean="0">
                <a:ln w="22225">
                  <a:solidFill>
                    <a:schemeClr val="tx1"/>
                  </a:solidFill>
                </a:ln>
                <a:solidFill>
                  <a:srgbClr val="FF0000"/>
                </a:solidFill>
              </a:rPr>
              <a:t>V.21</a:t>
            </a:r>
            <a:r>
              <a:rPr lang="en-AU" sz="3200" dirty="0" smtClean="0"/>
              <a:t> – </a:t>
            </a:r>
            <a:r>
              <a:rPr lang="en-AU" sz="3200" dirty="0" smtClean="0">
                <a:solidFill>
                  <a:srgbClr val="00FF00"/>
                </a:solidFill>
              </a:rPr>
              <a:t>“</a:t>
            </a:r>
            <a:r>
              <a:rPr lang="en-AU" sz="3200" dirty="0" err="1" smtClean="0">
                <a:solidFill>
                  <a:srgbClr val="00FF00"/>
                </a:solidFill>
              </a:rPr>
              <a:t>Babylonish</a:t>
            </a:r>
            <a:r>
              <a:rPr lang="en-AU" sz="3200" dirty="0" smtClean="0">
                <a:solidFill>
                  <a:srgbClr val="00FF00"/>
                </a:solidFill>
              </a:rPr>
              <a:t> garment” </a:t>
            </a:r>
            <a:r>
              <a:rPr lang="en-AU" sz="3200" dirty="0" smtClean="0"/>
              <a:t>– </a:t>
            </a:r>
            <a:r>
              <a:rPr lang="en-AU" sz="3200" i="1" dirty="0" err="1" smtClean="0"/>
              <a:t>shinar</a:t>
            </a:r>
            <a:r>
              <a:rPr lang="en-AU" sz="3200" i="1" dirty="0" smtClean="0"/>
              <a:t> </a:t>
            </a:r>
            <a:r>
              <a:rPr lang="en-AU" sz="3200" i="1" dirty="0" err="1" smtClean="0"/>
              <a:t>addereth</a:t>
            </a:r>
            <a:r>
              <a:rPr lang="en-AU" sz="3200" i="1" dirty="0" smtClean="0"/>
              <a:t> </a:t>
            </a:r>
            <a:r>
              <a:rPr lang="en-AU" sz="3200" dirty="0" smtClean="0"/>
              <a:t>– a splendid and costly robe of Shinar. T</a:t>
            </a:r>
            <a:r>
              <a:rPr lang="en-US" dirty="0" smtClean="0"/>
              <a:t>he Vulgate Latin version calls it a </a:t>
            </a:r>
            <a:r>
              <a:rPr lang="en-US" dirty="0" smtClean="0">
                <a:ln w="19050">
                  <a:solidFill>
                    <a:schemeClr val="tx1"/>
                  </a:solidFill>
                </a:ln>
                <a:solidFill>
                  <a:srgbClr val="FF0000"/>
                </a:solidFill>
              </a:rPr>
              <a:t>scarlet</a:t>
            </a:r>
            <a:r>
              <a:rPr lang="en-US" dirty="0" smtClean="0"/>
              <a:t> robe.</a:t>
            </a:r>
          </a:p>
          <a:p>
            <a:pPr marL="533400" indent="-533400">
              <a:lnSpc>
                <a:spcPct val="95000"/>
              </a:lnSpc>
            </a:pPr>
            <a:r>
              <a:rPr lang="en-US" sz="3200" dirty="0" err="1" smtClean="0">
                <a:solidFill>
                  <a:srgbClr val="00FF00"/>
                </a:solidFill>
              </a:rPr>
              <a:t>Semiramis</a:t>
            </a:r>
            <a:r>
              <a:rPr lang="en-US" sz="3200" dirty="0" smtClean="0"/>
              <a:t> - </a:t>
            </a:r>
            <a:r>
              <a:rPr lang="en-AU" sz="2800" dirty="0" smtClean="0"/>
              <a:t>Hellenized form of the Akkadian name </a:t>
            </a:r>
            <a:r>
              <a:rPr lang="en-AU" sz="2800" dirty="0" smtClean="0">
                <a:solidFill>
                  <a:srgbClr val="00FF00"/>
                </a:solidFill>
              </a:rPr>
              <a:t>“</a:t>
            </a:r>
            <a:r>
              <a:rPr lang="en-AU" sz="2800" dirty="0" err="1" smtClean="0">
                <a:solidFill>
                  <a:srgbClr val="00FF00"/>
                </a:solidFill>
              </a:rPr>
              <a:t>Sammur-amat</a:t>
            </a:r>
            <a:r>
              <a:rPr lang="en-AU" sz="2800" dirty="0" smtClean="0">
                <a:solidFill>
                  <a:srgbClr val="00FF00"/>
                </a:solidFill>
              </a:rPr>
              <a:t>”</a:t>
            </a:r>
            <a:r>
              <a:rPr lang="en-AU" sz="2800" dirty="0" smtClean="0">
                <a:ln>
                  <a:solidFill>
                    <a:schemeClr val="tx1"/>
                  </a:solidFill>
                </a:ln>
              </a:rPr>
              <a:t>. </a:t>
            </a:r>
            <a:r>
              <a:rPr lang="en-AU" sz="2800" dirty="0" smtClean="0">
                <a:solidFill>
                  <a:srgbClr val="00FF00"/>
                </a:solidFill>
              </a:rPr>
              <a:t>“</a:t>
            </a:r>
            <a:r>
              <a:rPr lang="en-AU" sz="2800" dirty="0" err="1" smtClean="0">
                <a:solidFill>
                  <a:srgbClr val="00FF00"/>
                </a:solidFill>
              </a:rPr>
              <a:t>Sammur</a:t>
            </a:r>
            <a:r>
              <a:rPr lang="en-AU" sz="2800" dirty="0" smtClean="0">
                <a:solidFill>
                  <a:srgbClr val="00FF00"/>
                </a:solidFill>
              </a:rPr>
              <a:t>”</a:t>
            </a:r>
            <a:r>
              <a:rPr lang="en-AU" sz="2800" dirty="0" smtClean="0"/>
              <a:t> when translated into Hebrew becomes </a:t>
            </a:r>
            <a:r>
              <a:rPr lang="en-AU" sz="2800" dirty="0" smtClean="0">
                <a:solidFill>
                  <a:srgbClr val="00FF00"/>
                </a:solidFill>
              </a:rPr>
              <a:t>“Shinar”</a:t>
            </a:r>
            <a:r>
              <a:rPr lang="en-AU" sz="2800" dirty="0" smtClean="0"/>
              <a:t>. </a:t>
            </a:r>
            <a:r>
              <a:rPr lang="en-AU" dirty="0" smtClean="0">
                <a:solidFill>
                  <a:srgbClr val="FFFF00"/>
                </a:solidFill>
              </a:rPr>
              <a:t>Her inner circle of priests wore</a:t>
            </a:r>
            <a:r>
              <a:rPr lang="en-AU" dirty="0" smtClean="0"/>
              <a:t> </a:t>
            </a:r>
            <a:r>
              <a:rPr lang="en-AU" dirty="0" smtClean="0">
                <a:ln w="19050">
                  <a:solidFill>
                    <a:schemeClr val="tx1"/>
                  </a:solidFill>
                </a:ln>
                <a:solidFill>
                  <a:srgbClr val="FF0000"/>
                </a:solidFill>
              </a:rPr>
              <a:t>red coats</a:t>
            </a:r>
            <a:r>
              <a:rPr lang="en-AU" dirty="0" smtClean="0"/>
              <a:t>.</a:t>
            </a:r>
          </a:p>
          <a:p>
            <a:pPr marL="533400" indent="-533400">
              <a:lnSpc>
                <a:spcPct val="95000"/>
              </a:lnSpc>
            </a:pPr>
            <a:r>
              <a:rPr lang="en-AU" dirty="0" smtClean="0"/>
              <a:t>Jericho was the centre of </a:t>
            </a:r>
            <a:r>
              <a:rPr lang="en-AU" dirty="0" smtClean="0">
                <a:ln>
                  <a:solidFill>
                    <a:schemeClr val="tx1"/>
                  </a:solidFill>
                </a:ln>
                <a:solidFill>
                  <a:srgbClr val="FFC000"/>
                </a:solidFill>
              </a:rPr>
              <a:t>Baal</a:t>
            </a:r>
            <a:r>
              <a:rPr lang="en-AU" dirty="0" smtClean="0"/>
              <a:t> worship in Canaan – hence the decree to devote it.</a:t>
            </a:r>
          </a:p>
          <a:p>
            <a:pPr marL="533400" indent="-533400">
              <a:lnSpc>
                <a:spcPct val="95000"/>
              </a:lnSpc>
            </a:pPr>
            <a:r>
              <a:rPr lang="en-AU" sz="3200" dirty="0" smtClean="0">
                <a:ln>
                  <a:solidFill>
                    <a:schemeClr val="tx1"/>
                  </a:solidFill>
                </a:ln>
                <a:solidFill>
                  <a:srgbClr val="FFC000"/>
                </a:solidFill>
              </a:rPr>
              <a:t>Baal</a:t>
            </a:r>
            <a:r>
              <a:rPr lang="en-AU" sz="3200" dirty="0" smtClean="0"/>
              <a:t> (</a:t>
            </a:r>
            <a:r>
              <a:rPr lang="en-AU" sz="3200" dirty="0" err="1" smtClean="0"/>
              <a:t>Bel</a:t>
            </a:r>
            <a:r>
              <a:rPr lang="en-AU" sz="3200" dirty="0" smtClean="0"/>
              <a:t>) was a title of Cush and Nimrod.</a:t>
            </a:r>
            <a:endParaRPr lang="en-AU" sz="3200" dirty="0"/>
          </a:p>
        </p:txBody>
      </p:sp>
      <p:sp>
        <p:nvSpPr>
          <p:cNvPr id="5" name="Rectangle 5"/>
          <p:cNvSpPr>
            <a:spLocks noGrp="1" noChangeArrowheads="1"/>
          </p:cNvSpPr>
          <p:nvPr>
            <p:ph type="ftr" sz="quarter" idx="3"/>
          </p:nvPr>
        </p:nvSpPr>
        <p:spPr>
          <a:xfrm>
            <a:off x="216024" y="6489674"/>
            <a:ext cx="2699792" cy="323702"/>
          </a:xfrm>
        </p:spPr>
        <p:txBody>
          <a:bodyPr/>
          <a:lstStyle/>
          <a:p>
            <a:r>
              <a:rPr lang="en-AU" dirty="0" smtClean="0"/>
              <a:t>Judah First</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86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86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86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subTitle" idx="1"/>
          </p:nvPr>
        </p:nvSpPr>
        <p:spPr>
          <a:xfrm>
            <a:off x="179388" y="549275"/>
            <a:ext cx="8785100" cy="2159000"/>
          </a:xfrm>
        </p:spPr>
        <p:txBody>
          <a:bodyPr/>
          <a:lstStyle/>
          <a:p>
            <a:pPr marL="0" indent="0" algn="ctr">
              <a:lnSpc>
                <a:spcPct val="95000"/>
              </a:lnSpc>
              <a:buFont typeface="Wingdings" pitchFamily="2" charset="2"/>
              <a:buNone/>
            </a:pPr>
            <a:r>
              <a:rPr lang="en-AU" sz="7200" dirty="0">
                <a:ln>
                  <a:solidFill>
                    <a:schemeClr val="tx1"/>
                  </a:solidFill>
                </a:ln>
                <a:solidFill>
                  <a:srgbClr val="FF0066"/>
                </a:solidFill>
                <a:effectLst>
                  <a:outerShdw blurRad="38100" dist="38100" dir="2700000" algn="tl">
                    <a:srgbClr val="FFFFFF"/>
                  </a:outerShdw>
                </a:effectLst>
                <a:latin typeface="Monotype Corsiva" pitchFamily="66" charset="0"/>
              </a:rPr>
              <a:t>Next Study</a:t>
            </a:r>
          </a:p>
          <a:p>
            <a:pPr marL="0" indent="0" algn="ctr">
              <a:lnSpc>
                <a:spcPct val="95000"/>
              </a:lnSpc>
              <a:buFont typeface="Wingdings" pitchFamily="2" charset="2"/>
              <a:buNone/>
            </a:pPr>
            <a:r>
              <a:rPr lang="en-AU" sz="4800" dirty="0">
                <a:ln>
                  <a:solidFill>
                    <a:schemeClr val="tx1"/>
                  </a:solidFill>
                </a:ln>
                <a:solidFill>
                  <a:srgbClr val="FF0066"/>
                </a:solidFill>
                <a:effectLst>
                  <a:outerShdw blurRad="38100" dist="38100" dir="2700000" algn="tl">
                    <a:srgbClr val="FFFFFF"/>
                  </a:outerShdw>
                </a:effectLst>
                <a:latin typeface="Monotype Corsiva" pitchFamily="66" charset="0"/>
              </a:rPr>
              <a:t>(God willing)</a:t>
            </a:r>
          </a:p>
        </p:txBody>
      </p:sp>
      <p:sp>
        <p:nvSpPr>
          <p:cNvPr id="36869" name="Rectangle 5"/>
          <p:cNvSpPr>
            <a:spLocks noChangeArrowheads="1"/>
          </p:cNvSpPr>
          <p:nvPr/>
        </p:nvSpPr>
        <p:spPr bwMode="auto">
          <a:xfrm>
            <a:off x="323528" y="3140968"/>
            <a:ext cx="8496622" cy="2246769"/>
          </a:xfrm>
          <a:prstGeom prst="rect">
            <a:avLst/>
          </a:prstGeom>
          <a:noFill/>
          <a:ln w="9525">
            <a:noFill/>
            <a:miter lim="800000"/>
            <a:headEnd/>
            <a:tailEnd/>
          </a:ln>
          <a:effectLst/>
        </p:spPr>
        <p:txBody>
          <a:bodyPr wrap="square">
            <a:spAutoFit/>
          </a:bodyPr>
          <a:lstStyle/>
          <a:p>
            <a:pPr algn="ctr">
              <a:spcBef>
                <a:spcPct val="50000"/>
              </a:spcBef>
            </a:pPr>
            <a:r>
              <a:rPr lang="en-US" sz="4000" dirty="0">
                <a:solidFill>
                  <a:srgbClr val="FFFF00"/>
                </a:solidFill>
                <a:latin typeface="Arial Black" pitchFamily="34" charset="0"/>
              </a:rPr>
              <a:t>Study </a:t>
            </a:r>
            <a:r>
              <a:rPr lang="en-US" sz="4000" dirty="0" smtClean="0">
                <a:solidFill>
                  <a:srgbClr val="FFFF00"/>
                </a:solidFill>
                <a:latin typeface="Arial Black" pitchFamily="34" charset="0"/>
              </a:rPr>
              <a:t>2</a:t>
            </a:r>
          </a:p>
          <a:p>
            <a:pPr algn="ctr">
              <a:spcBef>
                <a:spcPct val="50000"/>
              </a:spcBef>
            </a:pPr>
            <a:r>
              <a:rPr lang="en-US" sz="4000" dirty="0" smtClean="0">
                <a:solidFill>
                  <a:srgbClr val="FFFF00"/>
                </a:solidFill>
                <a:latin typeface="Arial Black" pitchFamily="34" charset="0"/>
              </a:rPr>
              <a:t>“The </a:t>
            </a:r>
            <a:r>
              <a:rPr lang="en-US" sz="4000" dirty="0" err="1" smtClean="0">
                <a:solidFill>
                  <a:srgbClr val="FFFF00"/>
                </a:solidFill>
                <a:latin typeface="Arial Black" pitchFamily="34" charset="0"/>
              </a:rPr>
              <a:t>sceptre</a:t>
            </a:r>
            <a:r>
              <a:rPr lang="en-US" sz="4000" dirty="0" smtClean="0">
                <a:solidFill>
                  <a:srgbClr val="FFFF00"/>
                </a:solidFill>
                <a:latin typeface="Arial Black" pitchFamily="34" charset="0"/>
              </a:rPr>
              <a:t> shall not depart from Judah”</a:t>
            </a:r>
            <a:endParaRPr lang="en-AU" sz="4000" dirty="0">
              <a:solidFill>
                <a:srgbClr val="FFFF00"/>
              </a:solidFill>
              <a:latin typeface="Arial Black" pitchFamily="34" charset="0"/>
            </a:endParaRPr>
          </a:p>
        </p:txBody>
      </p:sp>
      <p:sp>
        <p:nvSpPr>
          <p:cNvPr id="5" name="Rectangle 5"/>
          <p:cNvSpPr>
            <a:spLocks noGrp="1" noChangeArrowheads="1"/>
          </p:cNvSpPr>
          <p:nvPr>
            <p:ph type="ftr" sz="quarter" idx="3"/>
          </p:nvPr>
        </p:nvSpPr>
        <p:spPr>
          <a:xfrm>
            <a:off x="216024" y="6489674"/>
            <a:ext cx="2699792" cy="323702"/>
          </a:xfrm>
        </p:spPr>
        <p:txBody>
          <a:bodyPr/>
          <a:lstStyle/>
          <a:p>
            <a:r>
              <a:rPr lang="en-AU" dirty="0" smtClean="0"/>
              <a:t>Judah First</a:t>
            </a:r>
            <a:endParaRPr lang="en-AU"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ctrTitle"/>
          </p:nvPr>
        </p:nvSpPr>
        <p:spPr>
          <a:xfrm>
            <a:off x="0" y="0"/>
            <a:ext cx="9144000" cy="765175"/>
          </a:xfrm>
        </p:spPr>
        <p:txBody>
          <a:bodyPr/>
          <a:lstStyle/>
          <a:p>
            <a:r>
              <a:rPr lang="en-AU" dirty="0"/>
              <a:t>… </a:t>
            </a:r>
            <a:r>
              <a:rPr lang="en-AU" dirty="0">
                <a:solidFill>
                  <a:srgbClr val="FF0000"/>
                </a:solidFill>
              </a:rPr>
              <a:t>….</a:t>
            </a:r>
          </a:p>
        </p:txBody>
      </p:sp>
      <p:sp>
        <p:nvSpPr>
          <p:cNvPr id="68611" name="Rectangle 3"/>
          <p:cNvSpPr>
            <a:spLocks noGrp="1" noChangeArrowheads="1"/>
          </p:cNvSpPr>
          <p:nvPr>
            <p:ph type="subTitle" idx="1"/>
          </p:nvPr>
        </p:nvSpPr>
        <p:spPr>
          <a:xfrm>
            <a:off x="250825" y="908050"/>
            <a:ext cx="8713788" cy="5400675"/>
          </a:xfrm>
        </p:spPr>
        <p:txBody>
          <a:bodyPr/>
          <a:lstStyle/>
          <a:p>
            <a:pPr marL="533400" indent="-533400">
              <a:lnSpc>
                <a:spcPct val="95000"/>
              </a:lnSpc>
            </a:pPr>
            <a:r>
              <a:rPr lang="en-AU" sz="3200" dirty="0"/>
              <a:t>...</a:t>
            </a:r>
          </a:p>
        </p:txBody>
      </p:sp>
      <p:sp>
        <p:nvSpPr>
          <p:cNvPr id="5" name="Rectangle 5"/>
          <p:cNvSpPr>
            <a:spLocks noGrp="1" noChangeArrowheads="1"/>
          </p:cNvSpPr>
          <p:nvPr>
            <p:ph type="ftr" sz="quarter" idx="3"/>
          </p:nvPr>
        </p:nvSpPr>
        <p:spPr>
          <a:xfrm>
            <a:off x="216024" y="6489674"/>
            <a:ext cx="2699792" cy="323702"/>
          </a:xfrm>
        </p:spPr>
        <p:txBody>
          <a:bodyPr/>
          <a:lstStyle/>
          <a:p>
            <a:r>
              <a:rPr lang="en-AU" dirty="0" smtClean="0"/>
              <a:t>Judah First</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ctrTitle"/>
          </p:nvPr>
        </p:nvSpPr>
        <p:spPr>
          <a:xfrm>
            <a:off x="0" y="85392"/>
            <a:ext cx="9144000" cy="765175"/>
          </a:xfrm>
        </p:spPr>
        <p:txBody>
          <a:bodyPr/>
          <a:lstStyle/>
          <a:p>
            <a:r>
              <a:rPr lang="en-AU" dirty="0" smtClean="0"/>
              <a:t>The aims of this study</a:t>
            </a:r>
            <a:endParaRPr lang="en-AU" dirty="0">
              <a:solidFill>
                <a:srgbClr val="FF0000"/>
              </a:solidFill>
            </a:endParaRPr>
          </a:p>
        </p:txBody>
      </p:sp>
      <p:sp>
        <p:nvSpPr>
          <p:cNvPr id="68611" name="Rectangle 3"/>
          <p:cNvSpPr>
            <a:spLocks noGrp="1" noChangeArrowheads="1"/>
          </p:cNvSpPr>
          <p:nvPr>
            <p:ph type="subTitle" idx="1"/>
          </p:nvPr>
        </p:nvSpPr>
        <p:spPr>
          <a:xfrm>
            <a:off x="209260" y="811064"/>
            <a:ext cx="8713788" cy="5614561"/>
          </a:xfrm>
        </p:spPr>
        <p:txBody>
          <a:bodyPr/>
          <a:lstStyle/>
          <a:p>
            <a:pPr marL="533400" indent="-533400">
              <a:lnSpc>
                <a:spcPct val="95000"/>
              </a:lnSpc>
            </a:pPr>
            <a:r>
              <a:rPr lang="en-AU" sz="3200" dirty="0" smtClean="0"/>
              <a:t>To explore the lessons of </a:t>
            </a:r>
            <a:r>
              <a:rPr lang="en-AU" sz="3200" dirty="0" smtClean="0">
                <a:solidFill>
                  <a:srgbClr val="00FF00"/>
                </a:solidFill>
              </a:rPr>
              <a:t>the conversion of Judah</a:t>
            </a:r>
            <a:r>
              <a:rPr lang="en-AU" sz="3200" dirty="0" smtClean="0"/>
              <a:t> </a:t>
            </a:r>
            <a:r>
              <a:rPr lang="en-AU" sz="3200" dirty="0" smtClean="0">
                <a:solidFill>
                  <a:srgbClr val="FFFF00"/>
                </a:solidFill>
              </a:rPr>
              <a:t>from profligate to reformer </a:t>
            </a:r>
            <a:r>
              <a:rPr lang="en-AU" sz="3200" dirty="0" smtClean="0"/>
              <a:t>and leader of Jacob’s family.</a:t>
            </a:r>
          </a:p>
          <a:p>
            <a:pPr marL="533400" indent="-533400">
              <a:lnSpc>
                <a:spcPct val="95000"/>
              </a:lnSpc>
            </a:pPr>
            <a:r>
              <a:rPr lang="en-AU" sz="3200" dirty="0" smtClean="0"/>
              <a:t>Consider how the birth of </a:t>
            </a:r>
            <a:r>
              <a:rPr lang="en-AU" sz="3200" dirty="0" err="1" smtClean="0">
                <a:solidFill>
                  <a:srgbClr val="FFFF00"/>
                </a:solidFill>
              </a:rPr>
              <a:t>Pharez</a:t>
            </a:r>
            <a:r>
              <a:rPr lang="en-AU" sz="3200" dirty="0" smtClean="0"/>
              <a:t> and </a:t>
            </a:r>
            <a:r>
              <a:rPr lang="en-AU" sz="3200" dirty="0" smtClean="0">
                <a:ln w="9525">
                  <a:solidFill>
                    <a:srgbClr val="FFFF00"/>
                  </a:solidFill>
                </a:ln>
                <a:solidFill>
                  <a:srgbClr val="FF0000"/>
                </a:solidFill>
              </a:rPr>
              <a:t>Zarah</a:t>
            </a:r>
            <a:r>
              <a:rPr lang="en-AU" sz="3200" dirty="0" smtClean="0"/>
              <a:t> sets the scene for the unfolding purpose of God through Abraham.</a:t>
            </a:r>
          </a:p>
          <a:p>
            <a:pPr marL="533400" indent="-533400">
              <a:lnSpc>
                <a:spcPct val="95000"/>
              </a:lnSpc>
            </a:pPr>
            <a:r>
              <a:rPr lang="en-AU" dirty="0" smtClean="0"/>
              <a:t>Follow the </a:t>
            </a:r>
            <a:r>
              <a:rPr lang="en-AU" dirty="0" smtClean="0">
                <a:ln w="19050">
                  <a:solidFill>
                    <a:srgbClr val="FFFF00"/>
                  </a:solidFill>
                </a:ln>
                <a:solidFill>
                  <a:srgbClr val="FF0000"/>
                </a:solidFill>
              </a:rPr>
              <a:t>red cord </a:t>
            </a:r>
            <a:r>
              <a:rPr lang="en-AU" dirty="0" smtClean="0"/>
              <a:t>through Scripture.</a:t>
            </a:r>
          </a:p>
          <a:p>
            <a:pPr marL="533400" indent="-533400">
              <a:lnSpc>
                <a:spcPct val="95000"/>
              </a:lnSpc>
            </a:pPr>
            <a:r>
              <a:rPr lang="en-AU" dirty="0" smtClean="0"/>
              <a:t>Show why Judah is put first on so many occasions throughout Scripture.</a:t>
            </a:r>
          </a:p>
          <a:p>
            <a:pPr marL="533400" indent="-533400">
              <a:lnSpc>
                <a:spcPct val="95000"/>
              </a:lnSpc>
            </a:pPr>
            <a:r>
              <a:rPr lang="en-AU" sz="3200" dirty="0" smtClean="0"/>
              <a:t>Consider the prophetic implications of “Judah first”.</a:t>
            </a:r>
            <a:endParaRPr lang="en-AU" sz="3200" dirty="0"/>
          </a:p>
        </p:txBody>
      </p:sp>
      <p:sp>
        <p:nvSpPr>
          <p:cNvPr id="5" name="Rectangle 5"/>
          <p:cNvSpPr>
            <a:spLocks noGrp="1" noChangeArrowheads="1"/>
          </p:cNvSpPr>
          <p:nvPr>
            <p:ph type="ftr" sz="quarter" idx="3"/>
          </p:nvPr>
        </p:nvSpPr>
        <p:spPr>
          <a:xfrm>
            <a:off x="216024" y="6489674"/>
            <a:ext cx="2699792" cy="323702"/>
          </a:xfrm>
        </p:spPr>
        <p:txBody>
          <a:bodyPr/>
          <a:lstStyle/>
          <a:p>
            <a:r>
              <a:rPr lang="en-AU" dirty="0" smtClean="0"/>
              <a:t>Judah First</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86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86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86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86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ctrTitle"/>
          </p:nvPr>
        </p:nvSpPr>
        <p:spPr>
          <a:xfrm>
            <a:off x="0" y="63500"/>
            <a:ext cx="9144000" cy="765175"/>
          </a:xfrm>
        </p:spPr>
        <p:txBody>
          <a:bodyPr/>
          <a:lstStyle/>
          <a:p>
            <a:r>
              <a:rPr lang="en-AU" sz="4400" dirty="0"/>
              <a:t>The </a:t>
            </a:r>
            <a:r>
              <a:rPr lang="en-AU" sz="4400" dirty="0" smtClean="0"/>
              <a:t>family tree </a:t>
            </a:r>
            <a:r>
              <a:rPr lang="en-AU" sz="4400" dirty="0"/>
              <a:t>of </a:t>
            </a:r>
            <a:r>
              <a:rPr lang="en-AU" sz="4400" dirty="0" smtClean="0"/>
              <a:t>Judah </a:t>
            </a:r>
            <a:endParaRPr lang="en-AU" sz="4400" dirty="0">
              <a:solidFill>
                <a:srgbClr val="FF0000"/>
              </a:solidFill>
            </a:endParaRPr>
          </a:p>
        </p:txBody>
      </p:sp>
      <p:sp>
        <p:nvSpPr>
          <p:cNvPr id="105475" name="Rectangle 3"/>
          <p:cNvSpPr>
            <a:spLocks noGrp="1" noChangeArrowheads="1"/>
          </p:cNvSpPr>
          <p:nvPr>
            <p:ph type="subTitle" idx="1"/>
          </p:nvPr>
        </p:nvSpPr>
        <p:spPr>
          <a:xfrm>
            <a:off x="395536" y="764704"/>
            <a:ext cx="1997993" cy="5688632"/>
          </a:xfrm>
        </p:spPr>
        <p:txBody>
          <a:bodyPr/>
          <a:lstStyle/>
          <a:p>
            <a:pPr marL="533400" indent="-533400">
              <a:lnSpc>
                <a:spcPct val="95000"/>
              </a:lnSpc>
              <a:spcBef>
                <a:spcPct val="0"/>
              </a:spcBef>
              <a:spcAft>
                <a:spcPct val="5000"/>
              </a:spcAft>
              <a:buFont typeface="Wingdings" pitchFamily="2" charset="2"/>
              <a:buNone/>
            </a:pPr>
            <a:r>
              <a:rPr lang="en-AU" sz="3000" dirty="0"/>
              <a:t>Reuben</a:t>
            </a:r>
          </a:p>
          <a:p>
            <a:pPr marL="533400" indent="-533400">
              <a:lnSpc>
                <a:spcPct val="95000"/>
              </a:lnSpc>
              <a:spcBef>
                <a:spcPct val="0"/>
              </a:spcBef>
              <a:spcAft>
                <a:spcPct val="5000"/>
              </a:spcAft>
              <a:buFont typeface="Wingdings" pitchFamily="2" charset="2"/>
              <a:buNone/>
            </a:pPr>
            <a:r>
              <a:rPr lang="en-US" sz="3000" dirty="0"/>
              <a:t>Simeon</a:t>
            </a:r>
          </a:p>
          <a:p>
            <a:pPr marL="533400" indent="-533400">
              <a:lnSpc>
                <a:spcPct val="95000"/>
              </a:lnSpc>
              <a:spcBef>
                <a:spcPct val="0"/>
              </a:spcBef>
              <a:spcAft>
                <a:spcPct val="5000"/>
              </a:spcAft>
              <a:buFont typeface="Wingdings" pitchFamily="2" charset="2"/>
              <a:buNone/>
            </a:pPr>
            <a:r>
              <a:rPr lang="en-US" sz="3000" dirty="0"/>
              <a:t>Levi</a:t>
            </a:r>
          </a:p>
          <a:p>
            <a:pPr marL="533400" indent="-533400">
              <a:lnSpc>
                <a:spcPct val="95000"/>
              </a:lnSpc>
              <a:spcBef>
                <a:spcPct val="0"/>
              </a:spcBef>
              <a:spcAft>
                <a:spcPct val="5000"/>
              </a:spcAft>
              <a:buFont typeface="Wingdings" pitchFamily="2" charset="2"/>
              <a:buNone/>
            </a:pPr>
            <a:r>
              <a:rPr lang="en-US" sz="3000" dirty="0">
                <a:solidFill>
                  <a:srgbClr val="00FF00"/>
                </a:solidFill>
              </a:rPr>
              <a:t>Judah</a:t>
            </a:r>
          </a:p>
          <a:p>
            <a:pPr marL="533400" indent="-533400">
              <a:lnSpc>
                <a:spcPct val="95000"/>
              </a:lnSpc>
              <a:spcBef>
                <a:spcPct val="0"/>
              </a:spcBef>
              <a:spcAft>
                <a:spcPct val="5000"/>
              </a:spcAft>
              <a:buFont typeface="Wingdings" pitchFamily="2" charset="2"/>
              <a:buNone/>
            </a:pPr>
            <a:r>
              <a:rPr lang="en-US" sz="3000" dirty="0">
                <a:solidFill>
                  <a:srgbClr val="FFFF66"/>
                </a:solidFill>
              </a:rPr>
              <a:t>Dan</a:t>
            </a:r>
          </a:p>
          <a:p>
            <a:pPr marL="533400" indent="-533400">
              <a:lnSpc>
                <a:spcPct val="95000"/>
              </a:lnSpc>
              <a:spcBef>
                <a:spcPct val="0"/>
              </a:spcBef>
              <a:spcAft>
                <a:spcPct val="5000"/>
              </a:spcAft>
              <a:buFont typeface="Wingdings" pitchFamily="2" charset="2"/>
              <a:buNone/>
            </a:pPr>
            <a:r>
              <a:rPr lang="en-US" sz="3000" dirty="0">
                <a:solidFill>
                  <a:srgbClr val="FFFF66"/>
                </a:solidFill>
              </a:rPr>
              <a:t>Naphtali</a:t>
            </a:r>
          </a:p>
          <a:p>
            <a:pPr marL="533400" indent="-533400">
              <a:lnSpc>
                <a:spcPct val="95000"/>
              </a:lnSpc>
              <a:spcBef>
                <a:spcPct val="0"/>
              </a:spcBef>
              <a:spcAft>
                <a:spcPct val="5000"/>
              </a:spcAft>
              <a:buFont typeface="Wingdings" pitchFamily="2" charset="2"/>
              <a:buNone/>
            </a:pPr>
            <a:r>
              <a:rPr lang="en-US" sz="3000" dirty="0">
                <a:solidFill>
                  <a:srgbClr val="99FF99"/>
                </a:solidFill>
              </a:rPr>
              <a:t>Gad</a:t>
            </a:r>
          </a:p>
          <a:p>
            <a:pPr marL="533400" indent="-533400">
              <a:lnSpc>
                <a:spcPct val="95000"/>
              </a:lnSpc>
              <a:spcBef>
                <a:spcPct val="0"/>
              </a:spcBef>
              <a:spcAft>
                <a:spcPct val="5000"/>
              </a:spcAft>
              <a:buFont typeface="Wingdings" pitchFamily="2" charset="2"/>
              <a:buNone/>
            </a:pPr>
            <a:r>
              <a:rPr lang="en-US" sz="3000" dirty="0">
                <a:solidFill>
                  <a:srgbClr val="99FF99"/>
                </a:solidFill>
              </a:rPr>
              <a:t>Asher</a:t>
            </a:r>
          </a:p>
          <a:p>
            <a:pPr marL="533400" indent="-533400">
              <a:lnSpc>
                <a:spcPct val="95000"/>
              </a:lnSpc>
              <a:spcBef>
                <a:spcPct val="0"/>
              </a:spcBef>
              <a:spcAft>
                <a:spcPct val="5000"/>
              </a:spcAft>
              <a:buFont typeface="Wingdings" pitchFamily="2" charset="2"/>
              <a:buNone/>
            </a:pPr>
            <a:r>
              <a:rPr lang="en-US" sz="3000" dirty="0"/>
              <a:t>Issachar</a:t>
            </a:r>
          </a:p>
          <a:p>
            <a:pPr marL="533400" indent="-533400">
              <a:lnSpc>
                <a:spcPct val="95000"/>
              </a:lnSpc>
              <a:spcBef>
                <a:spcPct val="0"/>
              </a:spcBef>
              <a:spcAft>
                <a:spcPct val="5000"/>
              </a:spcAft>
              <a:buFont typeface="Wingdings" pitchFamily="2" charset="2"/>
              <a:buNone/>
            </a:pPr>
            <a:r>
              <a:rPr lang="en-US" sz="3000" dirty="0" err="1"/>
              <a:t>Zebulun</a:t>
            </a:r>
            <a:endParaRPr lang="en-US" sz="3000" dirty="0"/>
          </a:p>
          <a:p>
            <a:pPr marL="533400" indent="-533400">
              <a:lnSpc>
                <a:spcPct val="95000"/>
              </a:lnSpc>
              <a:spcBef>
                <a:spcPct val="0"/>
              </a:spcBef>
              <a:spcAft>
                <a:spcPct val="5000"/>
              </a:spcAft>
              <a:buFont typeface="Wingdings" pitchFamily="2" charset="2"/>
              <a:buNone/>
            </a:pPr>
            <a:r>
              <a:rPr lang="en-US" sz="3000" dirty="0">
                <a:ln>
                  <a:solidFill>
                    <a:schemeClr val="tx1"/>
                  </a:solidFill>
                </a:ln>
                <a:solidFill>
                  <a:srgbClr val="00FFFF"/>
                </a:solidFill>
              </a:rPr>
              <a:t>Joseph</a:t>
            </a:r>
          </a:p>
          <a:p>
            <a:pPr marL="533400" indent="-533400">
              <a:lnSpc>
                <a:spcPct val="95000"/>
              </a:lnSpc>
              <a:spcBef>
                <a:spcPct val="0"/>
              </a:spcBef>
              <a:spcAft>
                <a:spcPct val="5000"/>
              </a:spcAft>
              <a:buFont typeface="Wingdings" pitchFamily="2" charset="2"/>
              <a:buNone/>
            </a:pPr>
            <a:r>
              <a:rPr lang="en-US" sz="3000" dirty="0">
                <a:ln>
                  <a:solidFill>
                    <a:schemeClr val="tx1"/>
                  </a:solidFill>
                </a:ln>
                <a:solidFill>
                  <a:srgbClr val="00FFFF"/>
                </a:solidFill>
              </a:rPr>
              <a:t>Benjamin</a:t>
            </a:r>
            <a:endParaRPr lang="en-AU" sz="3000" dirty="0">
              <a:ln>
                <a:solidFill>
                  <a:schemeClr val="tx1"/>
                </a:solidFill>
              </a:ln>
              <a:solidFill>
                <a:srgbClr val="00FFFF"/>
              </a:solidFill>
            </a:endParaRPr>
          </a:p>
        </p:txBody>
      </p:sp>
      <p:sp>
        <p:nvSpPr>
          <p:cNvPr id="105477" name="AutoShape 5"/>
          <p:cNvSpPr>
            <a:spLocks/>
          </p:cNvSpPr>
          <p:nvPr/>
        </p:nvSpPr>
        <p:spPr bwMode="auto">
          <a:xfrm>
            <a:off x="2370138" y="2805260"/>
            <a:ext cx="360362" cy="647700"/>
          </a:xfrm>
          <a:prstGeom prst="rightBrace">
            <a:avLst>
              <a:gd name="adj1" fmla="val 14978"/>
              <a:gd name="adj2" fmla="val 48037"/>
            </a:avLst>
          </a:prstGeom>
          <a:noFill/>
          <a:ln w="57150">
            <a:solidFill>
              <a:srgbClr val="FFFF00"/>
            </a:solidFill>
            <a:round/>
            <a:headEnd/>
            <a:tailEnd/>
          </a:ln>
          <a:effectLst/>
        </p:spPr>
        <p:txBody>
          <a:bodyPr wrap="none" anchor="ctr"/>
          <a:lstStyle/>
          <a:p>
            <a:endParaRPr lang="en-US">
              <a:solidFill>
                <a:srgbClr val="FFFFFF"/>
              </a:solidFill>
            </a:endParaRPr>
          </a:p>
        </p:txBody>
      </p:sp>
      <p:sp>
        <p:nvSpPr>
          <p:cNvPr id="105478" name="AutoShape 6"/>
          <p:cNvSpPr>
            <a:spLocks/>
          </p:cNvSpPr>
          <p:nvPr/>
        </p:nvSpPr>
        <p:spPr bwMode="auto">
          <a:xfrm>
            <a:off x="2365375" y="3703549"/>
            <a:ext cx="360363" cy="647700"/>
          </a:xfrm>
          <a:prstGeom prst="rightBrace">
            <a:avLst>
              <a:gd name="adj1" fmla="val 14978"/>
              <a:gd name="adj2" fmla="val 48037"/>
            </a:avLst>
          </a:prstGeom>
          <a:noFill/>
          <a:ln w="57150">
            <a:solidFill>
              <a:srgbClr val="FFFF00"/>
            </a:solidFill>
            <a:round/>
            <a:headEnd/>
            <a:tailEnd/>
          </a:ln>
          <a:effectLst/>
        </p:spPr>
        <p:txBody>
          <a:bodyPr wrap="none" anchor="ctr"/>
          <a:lstStyle/>
          <a:p>
            <a:endParaRPr lang="en-US">
              <a:solidFill>
                <a:srgbClr val="FFFFFF"/>
              </a:solidFill>
            </a:endParaRPr>
          </a:p>
        </p:txBody>
      </p:sp>
      <p:sp>
        <p:nvSpPr>
          <p:cNvPr id="105479" name="AutoShape 7"/>
          <p:cNvSpPr>
            <a:spLocks/>
          </p:cNvSpPr>
          <p:nvPr/>
        </p:nvSpPr>
        <p:spPr bwMode="auto">
          <a:xfrm>
            <a:off x="2370138" y="4623065"/>
            <a:ext cx="360362" cy="647700"/>
          </a:xfrm>
          <a:prstGeom prst="rightBrace">
            <a:avLst>
              <a:gd name="adj1" fmla="val 14978"/>
              <a:gd name="adj2" fmla="val 48037"/>
            </a:avLst>
          </a:prstGeom>
          <a:noFill/>
          <a:ln w="57150">
            <a:solidFill>
              <a:srgbClr val="FFFF00"/>
            </a:solidFill>
            <a:round/>
            <a:headEnd/>
            <a:tailEnd/>
          </a:ln>
          <a:effectLst/>
        </p:spPr>
        <p:txBody>
          <a:bodyPr wrap="none" anchor="ctr"/>
          <a:lstStyle/>
          <a:p>
            <a:endParaRPr lang="en-US">
              <a:solidFill>
                <a:srgbClr val="FFFFFF"/>
              </a:solidFill>
            </a:endParaRPr>
          </a:p>
        </p:txBody>
      </p:sp>
      <p:sp>
        <p:nvSpPr>
          <p:cNvPr id="105480" name="AutoShape 8"/>
          <p:cNvSpPr>
            <a:spLocks/>
          </p:cNvSpPr>
          <p:nvPr/>
        </p:nvSpPr>
        <p:spPr bwMode="auto">
          <a:xfrm>
            <a:off x="2365375" y="5531459"/>
            <a:ext cx="360363" cy="647700"/>
          </a:xfrm>
          <a:prstGeom prst="rightBrace">
            <a:avLst>
              <a:gd name="adj1" fmla="val 14978"/>
              <a:gd name="adj2" fmla="val 48037"/>
            </a:avLst>
          </a:prstGeom>
          <a:noFill/>
          <a:ln w="57150">
            <a:solidFill>
              <a:srgbClr val="FFFF00"/>
            </a:solidFill>
            <a:round/>
            <a:headEnd/>
            <a:tailEnd/>
          </a:ln>
          <a:effectLst/>
        </p:spPr>
        <p:txBody>
          <a:bodyPr wrap="none" anchor="ctr"/>
          <a:lstStyle/>
          <a:p>
            <a:endParaRPr lang="en-US">
              <a:solidFill>
                <a:srgbClr val="FFFFFF"/>
              </a:solidFill>
            </a:endParaRPr>
          </a:p>
        </p:txBody>
      </p:sp>
      <p:sp>
        <p:nvSpPr>
          <p:cNvPr id="105481" name="Text Box 9"/>
          <p:cNvSpPr txBox="1">
            <a:spLocks noChangeArrowheads="1"/>
          </p:cNvSpPr>
          <p:nvPr/>
        </p:nvSpPr>
        <p:spPr bwMode="auto">
          <a:xfrm>
            <a:off x="2860675" y="1480130"/>
            <a:ext cx="1152525" cy="519113"/>
          </a:xfrm>
          <a:prstGeom prst="rect">
            <a:avLst/>
          </a:prstGeom>
          <a:noFill/>
          <a:ln w="9525">
            <a:noFill/>
            <a:miter lim="800000"/>
            <a:headEnd/>
            <a:tailEnd/>
          </a:ln>
          <a:effectLst/>
        </p:spPr>
        <p:txBody>
          <a:bodyPr>
            <a:spAutoFit/>
          </a:bodyPr>
          <a:lstStyle/>
          <a:p>
            <a:pPr>
              <a:spcBef>
                <a:spcPct val="50000"/>
              </a:spcBef>
            </a:pPr>
            <a:r>
              <a:rPr lang="en-US" sz="2800" dirty="0">
                <a:solidFill>
                  <a:srgbClr val="00FF00"/>
                </a:solidFill>
                <a:latin typeface="Arial Black" pitchFamily="34" charset="0"/>
              </a:rPr>
              <a:t>Leah</a:t>
            </a:r>
            <a:endParaRPr lang="en-AU" sz="2800" dirty="0">
              <a:solidFill>
                <a:srgbClr val="00FF00"/>
              </a:solidFill>
              <a:latin typeface="Arial Black" pitchFamily="34" charset="0"/>
            </a:endParaRPr>
          </a:p>
        </p:txBody>
      </p:sp>
      <p:sp>
        <p:nvSpPr>
          <p:cNvPr id="105482" name="Text Box 10"/>
          <p:cNvSpPr txBox="1">
            <a:spLocks noChangeArrowheads="1"/>
          </p:cNvSpPr>
          <p:nvPr/>
        </p:nvSpPr>
        <p:spPr bwMode="auto">
          <a:xfrm>
            <a:off x="2847975" y="4673865"/>
            <a:ext cx="1152525" cy="519113"/>
          </a:xfrm>
          <a:prstGeom prst="rect">
            <a:avLst/>
          </a:prstGeom>
          <a:noFill/>
          <a:ln w="9525">
            <a:noFill/>
            <a:miter lim="800000"/>
            <a:headEnd/>
            <a:tailEnd/>
          </a:ln>
          <a:effectLst/>
        </p:spPr>
        <p:txBody>
          <a:bodyPr>
            <a:spAutoFit/>
          </a:bodyPr>
          <a:lstStyle/>
          <a:p>
            <a:pPr>
              <a:spcBef>
                <a:spcPct val="50000"/>
              </a:spcBef>
            </a:pPr>
            <a:r>
              <a:rPr lang="en-US" sz="2800" dirty="0">
                <a:solidFill>
                  <a:srgbClr val="00FF00"/>
                </a:solidFill>
                <a:latin typeface="Arial Black" pitchFamily="34" charset="0"/>
              </a:rPr>
              <a:t>Leah</a:t>
            </a:r>
            <a:endParaRPr lang="en-AU" sz="2800" dirty="0">
              <a:solidFill>
                <a:srgbClr val="00FF00"/>
              </a:solidFill>
              <a:latin typeface="Arial Black" pitchFamily="34" charset="0"/>
            </a:endParaRPr>
          </a:p>
        </p:txBody>
      </p:sp>
      <p:sp>
        <p:nvSpPr>
          <p:cNvPr id="105483" name="Text Box 11"/>
          <p:cNvSpPr txBox="1">
            <a:spLocks noChangeArrowheads="1"/>
          </p:cNvSpPr>
          <p:nvPr/>
        </p:nvSpPr>
        <p:spPr bwMode="auto">
          <a:xfrm>
            <a:off x="2814638" y="2875110"/>
            <a:ext cx="1408112" cy="519113"/>
          </a:xfrm>
          <a:prstGeom prst="rect">
            <a:avLst/>
          </a:prstGeom>
          <a:noFill/>
          <a:ln w="9525">
            <a:noFill/>
            <a:miter lim="800000"/>
            <a:headEnd/>
            <a:tailEnd/>
          </a:ln>
          <a:effectLst/>
        </p:spPr>
        <p:txBody>
          <a:bodyPr wrap="none">
            <a:spAutoFit/>
          </a:bodyPr>
          <a:lstStyle/>
          <a:p>
            <a:r>
              <a:rPr lang="en-US" sz="2800" dirty="0" err="1">
                <a:solidFill>
                  <a:srgbClr val="FFFF66"/>
                </a:solidFill>
                <a:latin typeface="Arial Black" pitchFamily="34" charset="0"/>
              </a:rPr>
              <a:t>Bilhah</a:t>
            </a:r>
            <a:endParaRPr lang="en-AU" sz="2800" dirty="0">
              <a:solidFill>
                <a:srgbClr val="FFFF66"/>
              </a:solidFill>
              <a:latin typeface="Arial Black" pitchFamily="34" charset="0"/>
            </a:endParaRPr>
          </a:p>
        </p:txBody>
      </p:sp>
      <p:sp>
        <p:nvSpPr>
          <p:cNvPr id="105484" name="Text Box 12"/>
          <p:cNvSpPr txBox="1">
            <a:spLocks noChangeArrowheads="1"/>
          </p:cNvSpPr>
          <p:nvPr/>
        </p:nvSpPr>
        <p:spPr bwMode="auto">
          <a:xfrm>
            <a:off x="2835275" y="3773399"/>
            <a:ext cx="1625600" cy="519112"/>
          </a:xfrm>
          <a:prstGeom prst="rect">
            <a:avLst/>
          </a:prstGeom>
          <a:noFill/>
          <a:ln w="9525">
            <a:noFill/>
            <a:miter lim="800000"/>
            <a:headEnd/>
            <a:tailEnd/>
          </a:ln>
          <a:effectLst/>
        </p:spPr>
        <p:txBody>
          <a:bodyPr wrap="none">
            <a:spAutoFit/>
          </a:bodyPr>
          <a:lstStyle/>
          <a:p>
            <a:r>
              <a:rPr lang="en-US" sz="2800">
                <a:solidFill>
                  <a:srgbClr val="99FF99"/>
                </a:solidFill>
                <a:latin typeface="Arial Black" pitchFamily="34" charset="0"/>
              </a:rPr>
              <a:t>Zilphah</a:t>
            </a:r>
            <a:endParaRPr lang="en-AU" sz="2800">
              <a:solidFill>
                <a:srgbClr val="99FF99"/>
              </a:solidFill>
              <a:latin typeface="Arial Black" pitchFamily="34" charset="0"/>
            </a:endParaRPr>
          </a:p>
        </p:txBody>
      </p:sp>
      <p:sp>
        <p:nvSpPr>
          <p:cNvPr id="105485" name="Text Box 13"/>
          <p:cNvSpPr txBox="1">
            <a:spLocks noChangeArrowheads="1"/>
          </p:cNvSpPr>
          <p:nvPr/>
        </p:nvSpPr>
        <p:spPr bwMode="auto">
          <a:xfrm>
            <a:off x="2830513" y="5588609"/>
            <a:ext cx="1525587" cy="519113"/>
          </a:xfrm>
          <a:prstGeom prst="rect">
            <a:avLst/>
          </a:prstGeom>
          <a:noFill/>
          <a:ln w="9525">
            <a:noFill/>
            <a:miter lim="800000"/>
            <a:headEnd/>
            <a:tailEnd/>
          </a:ln>
          <a:effectLst/>
        </p:spPr>
        <p:txBody>
          <a:bodyPr wrap="none">
            <a:spAutoFit/>
          </a:bodyPr>
          <a:lstStyle/>
          <a:p>
            <a:pPr algn="r"/>
            <a:r>
              <a:rPr lang="en-US" sz="2800" dirty="0">
                <a:ln>
                  <a:solidFill>
                    <a:srgbClr val="FFFFFF"/>
                  </a:solidFill>
                </a:ln>
                <a:solidFill>
                  <a:srgbClr val="00FFFF"/>
                </a:solidFill>
                <a:latin typeface="Arial Black" pitchFamily="34" charset="0"/>
              </a:rPr>
              <a:t>Rachel</a:t>
            </a:r>
            <a:endParaRPr lang="en-AU" sz="2800" dirty="0">
              <a:ln>
                <a:solidFill>
                  <a:srgbClr val="FFFFFF"/>
                </a:solidFill>
              </a:ln>
              <a:solidFill>
                <a:srgbClr val="00FFFF"/>
              </a:solidFill>
              <a:latin typeface="Arial Black" pitchFamily="34" charset="0"/>
            </a:endParaRPr>
          </a:p>
        </p:txBody>
      </p:sp>
      <p:sp>
        <p:nvSpPr>
          <p:cNvPr id="105486" name="Line 14"/>
          <p:cNvSpPr>
            <a:spLocks noChangeShapeType="1"/>
          </p:cNvSpPr>
          <p:nvPr/>
        </p:nvSpPr>
        <p:spPr bwMode="auto">
          <a:xfrm>
            <a:off x="2987824" y="5301208"/>
            <a:ext cx="288230" cy="0"/>
          </a:xfrm>
          <a:prstGeom prst="line">
            <a:avLst/>
          </a:prstGeom>
          <a:noFill/>
          <a:ln w="57150">
            <a:solidFill>
              <a:srgbClr val="FFFF00"/>
            </a:solidFill>
            <a:round/>
            <a:headEnd/>
            <a:tailEnd/>
          </a:ln>
          <a:effectLst/>
        </p:spPr>
        <p:txBody>
          <a:bodyPr/>
          <a:lstStyle/>
          <a:p>
            <a:endParaRPr lang="en-US">
              <a:solidFill>
                <a:srgbClr val="FFFFFF"/>
              </a:solidFill>
            </a:endParaRPr>
          </a:p>
        </p:txBody>
      </p:sp>
      <p:sp>
        <p:nvSpPr>
          <p:cNvPr id="105487" name="Text Box 15"/>
          <p:cNvSpPr txBox="1">
            <a:spLocks noChangeArrowheads="1"/>
          </p:cNvSpPr>
          <p:nvPr/>
        </p:nvSpPr>
        <p:spPr bwMode="auto">
          <a:xfrm>
            <a:off x="3234291" y="5070127"/>
            <a:ext cx="1039067" cy="461665"/>
          </a:xfrm>
          <a:prstGeom prst="rect">
            <a:avLst/>
          </a:prstGeom>
          <a:noFill/>
          <a:ln w="9525">
            <a:noFill/>
            <a:miter lim="800000"/>
            <a:headEnd/>
            <a:tailEnd/>
          </a:ln>
          <a:effectLst/>
        </p:spPr>
        <p:txBody>
          <a:bodyPr wrap="none">
            <a:spAutoFit/>
          </a:bodyPr>
          <a:lstStyle/>
          <a:p>
            <a:r>
              <a:rPr lang="en-US" sz="2400" b="1" dirty="0">
                <a:solidFill>
                  <a:srgbClr val="FFFFFF"/>
                </a:solidFill>
              </a:rPr>
              <a:t>Dinah</a:t>
            </a:r>
            <a:endParaRPr lang="en-AU" sz="2400" b="1" dirty="0">
              <a:solidFill>
                <a:srgbClr val="FFFFFF"/>
              </a:solidFill>
            </a:endParaRPr>
          </a:p>
        </p:txBody>
      </p:sp>
      <p:sp>
        <p:nvSpPr>
          <p:cNvPr id="105488" name="Text Box 16"/>
          <p:cNvSpPr txBox="1">
            <a:spLocks noChangeArrowheads="1"/>
          </p:cNvSpPr>
          <p:nvPr/>
        </p:nvSpPr>
        <p:spPr bwMode="auto">
          <a:xfrm>
            <a:off x="6933288" y="2412177"/>
            <a:ext cx="1815176" cy="584775"/>
          </a:xfrm>
          <a:prstGeom prst="rect">
            <a:avLst/>
          </a:prstGeom>
          <a:solidFill>
            <a:srgbClr val="FFC000"/>
          </a:solidFill>
          <a:ln w="57150">
            <a:solidFill>
              <a:srgbClr val="FF0000"/>
            </a:solidFill>
            <a:miter lim="800000"/>
            <a:headEnd/>
            <a:tailEnd/>
          </a:ln>
          <a:effectLst/>
        </p:spPr>
        <p:txBody>
          <a:bodyPr wrap="square">
            <a:spAutoFit/>
          </a:bodyPr>
          <a:lstStyle/>
          <a:p>
            <a:pPr algn="ctr"/>
            <a:r>
              <a:rPr lang="en-US" sz="3200" b="1" dirty="0" err="1" smtClean="0">
                <a:solidFill>
                  <a:srgbClr val="000000"/>
                </a:solidFill>
              </a:rPr>
              <a:t>Zarah</a:t>
            </a:r>
            <a:endParaRPr lang="en-AU" sz="3200" b="1" dirty="0">
              <a:solidFill>
                <a:srgbClr val="000000"/>
              </a:solidFill>
            </a:endParaRPr>
          </a:p>
        </p:txBody>
      </p:sp>
      <p:sp>
        <p:nvSpPr>
          <p:cNvPr id="20" name="Rectangle 5"/>
          <p:cNvSpPr txBox="1">
            <a:spLocks noChangeArrowheads="1"/>
          </p:cNvSpPr>
          <p:nvPr/>
        </p:nvSpPr>
        <p:spPr bwMode="auto">
          <a:xfrm>
            <a:off x="216024" y="6489674"/>
            <a:ext cx="2699792" cy="323702"/>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AU" sz="2800" b="1" i="0" u="none" strike="noStrike" kern="1200" cap="none" spc="0" normalizeH="0" baseline="0" noProof="0" dirty="0" smtClean="0">
                <a:ln>
                  <a:noFill/>
                </a:ln>
                <a:solidFill>
                  <a:srgbClr val="FF9900"/>
                </a:solidFill>
                <a:effectLst/>
                <a:uLnTx/>
                <a:uFillTx/>
                <a:latin typeface="Monotype Corsiva" pitchFamily="66" charset="0"/>
                <a:ea typeface="+mn-ea"/>
                <a:cs typeface="+mn-cs"/>
              </a:rPr>
              <a:t>Judah First</a:t>
            </a:r>
            <a:endParaRPr kumimoji="0" lang="en-AU" sz="2800" b="1" i="0" u="none" strike="noStrike" kern="1200" cap="none" spc="0" normalizeH="0" baseline="0" noProof="0" dirty="0">
              <a:ln>
                <a:noFill/>
              </a:ln>
              <a:solidFill>
                <a:srgbClr val="FF9900"/>
              </a:solidFill>
              <a:effectLst/>
              <a:uLnTx/>
              <a:uFillTx/>
              <a:latin typeface="Monotype Corsiva" pitchFamily="66" charset="0"/>
              <a:ea typeface="+mn-ea"/>
              <a:cs typeface="+mn-cs"/>
            </a:endParaRPr>
          </a:p>
        </p:txBody>
      </p:sp>
      <p:cxnSp>
        <p:nvCxnSpPr>
          <p:cNvPr id="32" name="Straight Connector 31"/>
          <p:cNvCxnSpPr/>
          <p:nvPr/>
        </p:nvCxnSpPr>
        <p:spPr>
          <a:xfrm flipH="1">
            <a:off x="1697146" y="2400190"/>
            <a:ext cx="4389120" cy="2069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05476" name="AutoShape 4"/>
          <p:cNvSpPr>
            <a:spLocks/>
          </p:cNvSpPr>
          <p:nvPr/>
        </p:nvSpPr>
        <p:spPr bwMode="auto">
          <a:xfrm>
            <a:off x="2357438" y="1016580"/>
            <a:ext cx="433387" cy="1439863"/>
          </a:xfrm>
          <a:prstGeom prst="rightBrace">
            <a:avLst>
              <a:gd name="adj1" fmla="val 27686"/>
              <a:gd name="adj2" fmla="val 50056"/>
            </a:avLst>
          </a:prstGeom>
          <a:noFill/>
          <a:ln w="57150">
            <a:solidFill>
              <a:srgbClr val="FFFF00"/>
            </a:solidFill>
            <a:round/>
            <a:headEnd/>
            <a:tailEnd/>
          </a:ln>
          <a:effectLst/>
        </p:spPr>
        <p:txBody>
          <a:bodyPr wrap="none" anchor="ctr"/>
          <a:lstStyle/>
          <a:p>
            <a:endParaRPr lang="en-US">
              <a:solidFill>
                <a:srgbClr val="FFFFFF"/>
              </a:solidFill>
            </a:endParaRPr>
          </a:p>
        </p:txBody>
      </p:sp>
      <p:sp>
        <p:nvSpPr>
          <p:cNvPr id="33" name="TextBox 32"/>
          <p:cNvSpPr txBox="1"/>
          <p:nvPr/>
        </p:nvSpPr>
        <p:spPr>
          <a:xfrm>
            <a:off x="4549756" y="2881840"/>
            <a:ext cx="2038468" cy="3831818"/>
          </a:xfrm>
          <a:prstGeom prst="rect">
            <a:avLst/>
          </a:prstGeom>
          <a:solidFill>
            <a:srgbClr val="FFFF00"/>
          </a:solidFill>
          <a:ln w="57150">
            <a:solidFill>
              <a:srgbClr val="FF0000"/>
            </a:solidFill>
          </a:ln>
        </p:spPr>
        <p:txBody>
          <a:bodyPr wrap="square" rtlCol="0">
            <a:spAutoFit/>
          </a:bodyPr>
          <a:lstStyle/>
          <a:p>
            <a:pPr algn="ctr">
              <a:lnSpc>
                <a:spcPct val="90000"/>
              </a:lnSpc>
            </a:pPr>
            <a:r>
              <a:rPr lang="en-US" sz="3000" b="1" dirty="0" err="1" smtClean="0">
                <a:solidFill>
                  <a:schemeClr val="bg1"/>
                </a:solidFill>
                <a:latin typeface="+mj-lt"/>
              </a:rPr>
              <a:t>Hezron</a:t>
            </a:r>
            <a:endParaRPr lang="en-US" sz="3000" b="1" dirty="0" smtClean="0">
              <a:solidFill>
                <a:schemeClr val="bg1"/>
              </a:solidFill>
              <a:latin typeface="+mj-lt"/>
            </a:endParaRPr>
          </a:p>
          <a:p>
            <a:pPr algn="ctr">
              <a:lnSpc>
                <a:spcPct val="90000"/>
              </a:lnSpc>
            </a:pPr>
            <a:r>
              <a:rPr lang="en-US" sz="3000" b="1" dirty="0" smtClean="0">
                <a:solidFill>
                  <a:schemeClr val="bg1"/>
                </a:solidFill>
                <a:latin typeface="+mj-lt"/>
              </a:rPr>
              <a:t>Ram</a:t>
            </a:r>
          </a:p>
          <a:p>
            <a:pPr algn="ctr">
              <a:lnSpc>
                <a:spcPct val="90000"/>
              </a:lnSpc>
            </a:pPr>
            <a:r>
              <a:rPr lang="en-US" sz="3000" b="1" dirty="0" err="1" smtClean="0">
                <a:solidFill>
                  <a:schemeClr val="bg1"/>
                </a:solidFill>
                <a:latin typeface="+mj-lt"/>
              </a:rPr>
              <a:t>Amminadab</a:t>
            </a:r>
            <a:endParaRPr lang="en-US" sz="3000" b="1" dirty="0" smtClean="0">
              <a:solidFill>
                <a:schemeClr val="bg1"/>
              </a:solidFill>
              <a:latin typeface="+mj-lt"/>
            </a:endParaRPr>
          </a:p>
          <a:p>
            <a:pPr algn="ctr">
              <a:lnSpc>
                <a:spcPct val="90000"/>
              </a:lnSpc>
            </a:pPr>
            <a:r>
              <a:rPr lang="en-US" sz="3000" b="1" dirty="0" err="1" smtClean="0">
                <a:solidFill>
                  <a:schemeClr val="bg1"/>
                </a:solidFill>
                <a:latin typeface="+mj-lt"/>
              </a:rPr>
              <a:t>Nashon</a:t>
            </a:r>
            <a:endParaRPr lang="en-US" sz="3000" b="1" dirty="0" smtClean="0">
              <a:solidFill>
                <a:schemeClr val="bg1"/>
              </a:solidFill>
              <a:latin typeface="+mj-lt"/>
            </a:endParaRPr>
          </a:p>
          <a:p>
            <a:pPr algn="ctr">
              <a:lnSpc>
                <a:spcPct val="90000"/>
              </a:lnSpc>
            </a:pPr>
            <a:r>
              <a:rPr lang="en-US" sz="3000" b="1" dirty="0" smtClean="0">
                <a:solidFill>
                  <a:schemeClr val="bg1"/>
                </a:solidFill>
                <a:latin typeface="+mj-lt"/>
              </a:rPr>
              <a:t>Salmon</a:t>
            </a:r>
          </a:p>
          <a:p>
            <a:pPr algn="ctr">
              <a:lnSpc>
                <a:spcPct val="90000"/>
              </a:lnSpc>
            </a:pPr>
            <a:r>
              <a:rPr lang="en-US" sz="3000" b="1" dirty="0" smtClean="0">
                <a:solidFill>
                  <a:schemeClr val="bg1"/>
                </a:solidFill>
                <a:latin typeface="+mj-lt"/>
              </a:rPr>
              <a:t>Boaz</a:t>
            </a:r>
          </a:p>
          <a:p>
            <a:pPr algn="ctr">
              <a:lnSpc>
                <a:spcPct val="90000"/>
              </a:lnSpc>
            </a:pPr>
            <a:r>
              <a:rPr lang="en-US" sz="3000" b="1" dirty="0" err="1" smtClean="0">
                <a:solidFill>
                  <a:schemeClr val="bg1"/>
                </a:solidFill>
                <a:latin typeface="+mj-lt"/>
              </a:rPr>
              <a:t>Obed</a:t>
            </a:r>
            <a:endParaRPr lang="en-US" sz="3000" b="1" dirty="0" smtClean="0">
              <a:solidFill>
                <a:schemeClr val="bg1"/>
              </a:solidFill>
              <a:latin typeface="+mj-lt"/>
            </a:endParaRPr>
          </a:p>
          <a:p>
            <a:pPr algn="ctr">
              <a:lnSpc>
                <a:spcPct val="90000"/>
              </a:lnSpc>
            </a:pPr>
            <a:r>
              <a:rPr lang="en-US" sz="3000" b="1" dirty="0" smtClean="0">
                <a:solidFill>
                  <a:schemeClr val="bg1"/>
                </a:solidFill>
                <a:latin typeface="+mj-lt"/>
              </a:rPr>
              <a:t>Jesse</a:t>
            </a:r>
          </a:p>
          <a:p>
            <a:pPr algn="ctr">
              <a:lnSpc>
                <a:spcPct val="90000"/>
              </a:lnSpc>
            </a:pPr>
            <a:r>
              <a:rPr lang="en-US" sz="3000" b="1" dirty="0" smtClean="0">
                <a:solidFill>
                  <a:schemeClr val="bg1"/>
                </a:solidFill>
                <a:latin typeface="+mj-lt"/>
              </a:rPr>
              <a:t>David</a:t>
            </a:r>
            <a:endParaRPr lang="en-US" sz="3000" b="1" dirty="0">
              <a:solidFill>
                <a:schemeClr val="bg1"/>
              </a:solidFill>
              <a:latin typeface="+mj-lt"/>
            </a:endParaRPr>
          </a:p>
        </p:txBody>
      </p:sp>
      <p:sp>
        <p:nvSpPr>
          <p:cNvPr id="39" name="Text Box 16"/>
          <p:cNvSpPr txBox="1">
            <a:spLocks noChangeArrowheads="1"/>
          </p:cNvSpPr>
          <p:nvPr/>
        </p:nvSpPr>
        <p:spPr bwMode="auto">
          <a:xfrm>
            <a:off x="6099630" y="1808403"/>
            <a:ext cx="1928754" cy="584775"/>
          </a:xfrm>
          <a:prstGeom prst="rect">
            <a:avLst/>
          </a:prstGeom>
          <a:solidFill>
            <a:srgbClr val="FFFF00"/>
          </a:solidFill>
          <a:ln w="57150">
            <a:solidFill>
              <a:srgbClr val="FF0000"/>
            </a:solidFill>
            <a:miter lim="800000"/>
            <a:headEnd/>
            <a:tailEnd/>
          </a:ln>
          <a:effectLst/>
        </p:spPr>
        <p:txBody>
          <a:bodyPr wrap="square">
            <a:spAutoFit/>
          </a:bodyPr>
          <a:lstStyle/>
          <a:p>
            <a:pPr algn="ctr"/>
            <a:r>
              <a:rPr lang="en-US" sz="3200" b="1" dirty="0" err="1" smtClean="0">
                <a:solidFill>
                  <a:srgbClr val="000000"/>
                </a:solidFill>
              </a:rPr>
              <a:t>Pharez</a:t>
            </a:r>
            <a:endParaRPr lang="en-US" sz="3200" b="1" dirty="0" smtClean="0">
              <a:solidFill>
                <a:srgbClr val="000000"/>
              </a:solidFill>
            </a:endParaRPr>
          </a:p>
        </p:txBody>
      </p:sp>
      <p:cxnSp>
        <p:nvCxnSpPr>
          <p:cNvPr id="41" name="Straight Connector 40"/>
          <p:cNvCxnSpPr/>
          <p:nvPr/>
        </p:nvCxnSpPr>
        <p:spPr>
          <a:xfrm>
            <a:off x="6444208" y="2379323"/>
            <a:ext cx="0" cy="50292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6818103" y="3447125"/>
            <a:ext cx="2232248" cy="1338828"/>
          </a:xfrm>
          <a:prstGeom prst="rect">
            <a:avLst/>
          </a:prstGeom>
          <a:solidFill>
            <a:srgbClr val="FFC000"/>
          </a:solidFill>
          <a:ln w="57150">
            <a:solidFill>
              <a:srgbClr val="FF0000"/>
            </a:solidFill>
          </a:ln>
        </p:spPr>
        <p:txBody>
          <a:bodyPr wrap="square" rtlCol="0">
            <a:spAutoFit/>
          </a:bodyPr>
          <a:lstStyle/>
          <a:p>
            <a:pPr algn="ctr">
              <a:lnSpc>
                <a:spcPct val="90000"/>
              </a:lnSpc>
            </a:pPr>
            <a:r>
              <a:rPr lang="en-US" sz="3000" b="1" dirty="0" err="1" smtClean="0">
                <a:solidFill>
                  <a:schemeClr val="bg1"/>
                </a:solidFill>
                <a:latin typeface="+mj-lt"/>
              </a:rPr>
              <a:t>Zimri</a:t>
            </a:r>
            <a:r>
              <a:rPr lang="en-US" sz="3000" b="1" dirty="0" smtClean="0">
                <a:solidFill>
                  <a:schemeClr val="bg1"/>
                </a:solidFill>
                <a:latin typeface="+mj-lt"/>
              </a:rPr>
              <a:t>/</a:t>
            </a:r>
            <a:r>
              <a:rPr lang="en-US" sz="3000" b="1" dirty="0" err="1" smtClean="0">
                <a:solidFill>
                  <a:schemeClr val="bg1"/>
                </a:solidFill>
                <a:latin typeface="+mj-lt"/>
              </a:rPr>
              <a:t>Zabdi</a:t>
            </a:r>
            <a:endParaRPr lang="en-US" sz="3000" b="1" dirty="0" smtClean="0">
              <a:solidFill>
                <a:schemeClr val="bg1"/>
              </a:solidFill>
              <a:latin typeface="+mj-lt"/>
            </a:endParaRPr>
          </a:p>
          <a:p>
            <a:pPr algn="ctr">
              <a:lnSpc>
                <a:spcPct val="90000"/>
              </a:lnSpc>
            </a:pPr>
            <a:r>
              <a:rPr lang="en-US" sz="3000" b="1" dirty="0" smtClean="0">
                <a:solidFill>
                  <a:schemeClr val="bg1"/>
                </a:solidFill>
                <a:latin typeface="+mj-lt"/>
              </a:rPr>
              <a:t>Carmi</a:t>
            </a:r>
          </a:p>
          <a:p>
            <a:pPr algn="ctr">
              <a:lnSpc>
                <a:spcPct val="90000"/>
              </a:lnSpc>
            </a:pPr>
            <a:r>
              <a:rPr lang="en-US" sz="3000" b="1" dirty="0" err="1" smtClean="0">
                <a:solidFill>
                  <a:schemeClr val="bg1"/>
                </a:solidFill>
                <a:latin typeface="+mj-lt"/>
              </a:rPr>
              <a:t>Achan</a:t>
            </a:r>
            <a:endParaRPr lang="en-US" sz="3000" b="1" dirty="0">
              <a:solidFill>
                <a:schemeClr val="bg1"/>
              </a:solidFill>
              <a:latin typeface="+mj-lt"/>
            </a:endParaRPr>
          </a:p>
        </p:txBody>
      </p:sp>
      <p:cxnSp>
        <p:nvCxnSpPr>
          <p:cNvPr id="43" name="Straight Connector 42"/>
          <p:cNvCxnSpPr/>
          <p:nvPr/>
        </p:nvCxnSpPr>
        <p:spPr>
          <a:xfrm>
            <a:off x="7884368" y="2998088"/>
            <a:ext cx="0" cy="45720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
        <p:nvSpPr>
          <p:cNvPr id="44" name="Text Box 16"/>
          <p:cNvSpPr txBox="1">
            <a:spLocks noChangeArrowheads="1"/>
          </p:cNvSpPr>
          <p:nvPr/>
        </p:nvSpPr>
        <p:spPr bwMode="auto">
          <a:xfrm>
            <a:off x="5292080" y="980728"/>
            <a:ext cx="3672408" cy="584775"/>
          </a:xfrm>
          <a:prstGeom prst="rect">
            <a:avLst/>
          </a:prstGeom>
          <a:solidFill>
            <a:srgbClr val="00FFFF"/>
          </a:solidFill>
          <a:ln w="57150">
            <a:solidFill>
              <a:srgbClr val="FF0000"/>
            </a:solidFill>
            <a:miter lim="800000"/>
            <a:headEnd/>
            <a:tailEnd/>
          </a:ln>
          <a:effectLst/>
        </p:spPr>
        <p:txBody>
          <a:bodyPr wrap="square">
            <a:spAutoFit/>
          </a:bodyPr>
          <a:lstStyle/>
          <a:p>
            <a:pPr algn="ctr"/>
            <a:r>
              <a:rPr lang="en-US" sz="3200" b="1" dirty="0" err="1" smtClean="0">
                <a:solidFill>
                  <a:srgbClr val="000000"/>
                </a:solidFill>
              </a:rPr>
              <a:t>Er</a:t>
            </a:r>
            <a:r>
              <a:rPr lang="en-US" sz="3200" b="1" dirty="0" smtClean="0">
                <a:solidFill>
                  <a:srgbClr val="000000"/>
                </a:solidFill>
              </a:rPr>
              <a:t>, </a:t>
            </a:r>
            <a:r>
              <a:rPr lang="en-US" sz="3200" b="1" dirty="0" err="1" smtClean="0">
                <a:solidFill>
                  <a:srgbClr val="000000"/>
                </a:solidFill>
              </a:rPr>
              <a:t>Onan</a:t>
            </a:r>
            <a:r>
              <a:rPr lang="en-US" sz="3200" b="1" dirty="0" smtClean="0">
                <a:solidFill>
                  <a:srgbClr val="000000"/>
                </a:solidFill>
              </a:rPr>
              <a:t>, </a:t>
            </a:r>
            <a:r>
              <a:rPr lang="en-US" sz="3200" b="1" dirty="0" err="1" smtClean="0">
                <a:solidFill>
                  <a:srgbClr val="000000"/>
                </a:solidFill>
              </a:rPr>
              <a:t>Shelah</a:t>
            </a:r>
            <a:endParaRPr lang="en-US" sz="3200" b="1" dirty="0" smtClean="0">
              <a:solidFill>
                <a:srgbClr val="000000"/>
              </a:solidFill>
            </a:endParaRPr>
          </a:p>
        </p:txBody>
      </p:sp>
      <p:cxnSp>
        <p:nvCxnSpPr>
          <p:cNvPr id="46" name="Shape 45"/>
          <p:cNvCxnSpPr>
            <a:stCxn id="44" idx="1"/>
          </p:cNvCxnSpPr>
          <p:nvPr/>
        </p:nvCxnSpPr>
        <p:spPr>
          <a:xfrm rot="10800000" flipV="1">
            <a:off x="5004048" y="1273116"/>
            <a:ext cx="288032" cy="1147772"/>
          </a:xfrm>
          <a:prstGeom prst="bentConnector2">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7042516" y="5157192"/>
            <a:ext cx="1800200" cy="1323439"/>
          </a:xfrm>
          <a:prstGeom prst="rect">
            <a:avLst/>
          </a:prstGeom>
          <a:noFill/>
        </p:spPr>
        <p:txBody>
          <a:bodyPr wrap="square" rtlCol="0">
            <a:spAutoFit/>
          </a:bodyPr>
          <a:lstStyle/>
          <a:p>
            <a:pPr algn="ctr"/>
            <a:r>
              <a:rPr lang="en-US" sz="4000" dirty="0" smtClean="0">
                <a:ln w="28575">
                  <a:solidFill>
                    <a:schemeClr val="tx1"/>
                  </a:solidFill>
                </a:ln>
                <a:solidFill>
                  <a:srgbClr val="FF0000"/>
                </a:solidFill>
                <a:latin typeface="Arial Black" pitchFamily="34" charset="0"/>
              </a:rPr>
              <a:t>Gen. 38</a:t>
            </a:r>
            <a:endParaRPr lang="en-US" sz="4000" dirty="0">
              <a:ln w="28575">
                <a:solidFill>
                  <a:schemeClr val="tx1"/>
                </a:solidFill>
              </a:ln>
              <a:solidFill>
                <a:srgbClr val="FF0000"/>
              </a:solidFill>
              <a:latin typeface="Arial Black"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ctrTitle"/>
          </p:nvPr>
        </p:nvSpPr>
        <p:spPr>
          <a:xfrm>
            <a:off x="0" y="71438"/>
            <a:ext cx="9144000" cy="765175"/>
          </a:xfrm>
        </p:spPr>
        <p:txBody>
          <a:bodyPr/>
          <a:lstStyle/>
          <a:p>
            <a:r>
              <a:rPr lang="en-US" sz="4400" dirty="0" smtClean="0"/>
              <a:t>Leah’s trials and Judah’s birth</a:t>
            </a:r>
            <a:endParaRPr lang="en-AU" sz="4400" dirty="0">
              <a:solidFill>
                <a:srgbClr val="FF0000"/>
              </a:solidFill>
            </a:endParaRPr>
          </a:p>
        </p:txBody>
      </p:sp>
      <p:sp>
        <p:nvSpPr>
          <p:cNvPr id="106499" name="Rectangle 3"/>
          <p:cNvSpPr>
            <a:spLocks noGrp="1" noChangeArrowheads="1"/>
          </p:cNvSpPr>
          <p:nvPr>
            <p:ph type="subTitle" idx="1"/>
          </p:nvPr>
        </p:nvSpPr>
        <p:spPr>
          <a:xfrm>
            <a:off x="107951" y="753482"/>
            <a:ext cx="8856538" cy="5699854"/>
          </a:xfrm>
        </p:spPr>
        <p:txBody>
          <a:bodyPr/>
          <a:lstStyle/>
          <a:p>
            <a:pPr marL="533400" indent="-533400" algn="ctr">
              <a:lnSpc>
                <a:spcPct val="95000"/>
              </a:lnSpc>
              <a:spcBef>
                <a:spcPts val="0"/>
              </a:spcBef>
              <a:spcAft>
                <a:spcPts val="600"/>
              </a:spcAft>
              <a:buFont typeface="Wingdings" pitchFamily="2" charset="2"/>
              <a:buNone/>
            </a:pPr>
            <a:r>
              <a:rPr lang="en-US" sz="3600" b="0" dirty="0">
                <a:ln w="28575">
                  <a:solidFill>
                    <a:schemeClr val="tx1"/>
                  </a:solidFill>
                </a:ln>
                <a:solidFill>
                  <a:srgbClr val="FF0000"/>
                </a:solidFill>
                <a:latin typeface="Arial Black" pitchFamily="34" charset="0"/>
              </a:rPr>
              <a:t>Gen.29:31-35</a:t>
            </a:r>
          </a:p>
          <a:p>
            <a:pPr marL="533400" indent="-533400">
              <a:lnSpc>
                <a:spcPct val="95000"/>
              </a:lnSpc>
              <a:spcBef>
                <a:spcPts val="0"/>
              </a:spcBef>
              <a:spcAft>
                <a:spcPts val="600"/>
              </a:spcAft>
            </a:pPr>
            <a:r>
              <a:rPr lang="en-US" dirty="0" smtClean="0"/>
              <a:t>Though Jacob’s God-given wife, Leah is ‘not preferred’ – leads to birth of Judah.</a:t>
            </a:r>
          </a:p>
          <a:p>
            <a:pPr marL="533400" indent="-533400">
              <a:lnSpc>
                <a:spcPct val="95000"/>
              </a:lnSpc>
              <a:spcBef>
                <a:spcPts val="0"/>
              </a:spcBef>
              <a:spcAft>
                <a:spcPts val="600"/>
              </a:spcAft>
            </a:pPr>
            <a:r>
              <a:rPr lang="en-US" sz="3200" b="0" dirty="0" smtClean="0">
                <a:solidFill>
                  <a:srgbClr val="FFFF00"/>
                </a:solidFill>
                <a:latin typeface="Arial Black" pitchFamily="34" charset="0"/>
              </a:rPr>
              <a:t>Reuben</a:t>
            </a:r>
            <a:r>
              <a:rPr lang="en-US" sz="3200" dirty="0" smtClean="0"/>
              <a:t> </a:t>
            </a:r>
            <a:r>
              <a:rPr lang="en-US" sz="3200" dirty="0"/>
              <a:t>– </a:t>
            </a:r>
            <a:r>
              <a:rPr lang="en-US" sz="3200" dirty="0">
                <a:solidFill>
                  <a:srgbClr val="00FF00"/>
                </a:solidFill>
              </a:rPr>
              <a:t>“See a son!”</a:t>
            </a:r>
            <a:r>
              <a:rPr lang="en-US" sz="3200" dirty="0"/>
              <a:t> - Leah's victory cry </a:t>
            </a:r>
            <a:r>
              <a:rPr lang="en-US" sz="3200" dirty="0">
                <a:solidFill>
                  <a:srgbClr val="FFFF00"/>
                </a:solidFill>
              </a:rPr>
              <a:t>in recognition of </a:t>
            </a:r>
            <a:r>
              <a:rPr lang="en-US" sz="3200" i="1" dirty="0">
                <a:solidFill>
                  <a:srgbClr val="FFFF00"/>
                </a:solidFill>
              </a:rPr>
              <a:t>Yahweh’s</a:t>
            </a:r>
            <a:r>
              <a:rPr lang="en-US" sz="3200" dirty="0">
                <a:solidFill>
                  <a:srgbClr val="FFFF00"/>
                </a:solidFill>
              </a:rPr>
              <a:t> intervention on her behalf</a:t>
            </a:r>
            <a:r>
              <a:rPr lang="en-US" sz="3200" dirty="0"/>
              <a:t> to secure Jacob’s love.</a:t>
            </a:r>
          </a:p>
          <a:p>
            <a:pPr marL="533400" indent="-533400">
              <a:lnSpc>
                <a:spcPct val="95000"/>
              </a:lnSpc>
              <a:spcBef>
                <a:spcPts val="0"/>
              </a:spcBef>
              <a:spcAft>
                <a:spcPts val="600"/>
              </a:spcAft>
            </a:pPr>
            <a:r>
              <a:rPr lang="en-US" sz="3200" dirty="0">
                <a:ln>
                  <a:solidFill>
                    <a:schemeClr val="tx1"/>
                  </a:solidFill>
                </a:ln>
                <a:solidFill>
                  <a:srgbClr val="00FFFF"/>
                </a:solidFill>
                <a:latin typeface="Arial Black" pitchFamily="34" charset="0"/>
              </a:rPr>
              <a:t>Simeon</a:t>
            </a:r>
            <a:r>
              <a:rPr lang="en-US" sz="3200" dirty="0"/>
              <a:t> – </a:t>
            </a:r>
            <a:r>
              <a:rPr lang="en-US" sz="3200" dirty="0">
                <a:solidFill>
                  <a:srgbClr val="00FF00"/>
                </a:solidFill>
              </a:rPr>
              <a:t>“Hearing”</a:t>
            </a:r>
            <a:r>
              <a:rPr lang="en-US" sz="3200" dirty="0"/>
              <a:t> – Leah’s declaration that despite Jacob's failure to respond, </a:t>
            </a:r>
            <a:r>
              <a:rPr lang="en-US" sz="3200" i="1" dirty="0">
                <a:ln>
                  <a:solidFill>
                    <a:schemeClr val="tx1"/>
                  </a:solidFill>
                </a:ln>
                <a:solidFill>
                  <a:srgbClr val="00FFFF"/>
                </a:solidFill>
              </a:rPr>
              <a:t>Yahweh</a:t>
            </a:r>
            <a:r>
              <a:rPr lang="en-US" sz="3200" dirty="0">
                <a:ln>
                  <a:solidFill>
                    <a:schemeClr val="tx1"/>
                  </a:solidFill>
                </a:ln>
                <a:solidFill>
                  <a:srgbClr val="00FFFF"/>
                </a:solidFill>
              </a:rPr>
              <a:t> had heard her call for help</a:t>
            </a:r>
            <a:r>
              <a:rPr lang="en-US" sz="3200" dirty="0"/>
              <a:t>. Perhaps Jacob might also “hear”!</a:t>
            </a:r>
          </a:p>
        </p:txBody>
      </p:sp>
      <p:sp>
        <p:nvSpPr>
          <p:cNvPr id="6" name="Rectangle 5"/>
          <p:cNvSpPr>
            <a:spLocks noGrp="1" noChangeArrowheads="1"/>
          </p:cNvSpPr>
          <p:nvPr>
            <p:ph type="ftr" sz="quarter" idx="3"/>
          </p:nvPr>
        </p:nvSpPr>
        <p:spPr>
          <a:xfrm>
            <a:off x="216024" y="6489674"/>
            <a:ext cx="2699792" cy="323702"/>
          </a:xfrm>
        </p:spPr>
        <p:txBody>
          <a:bodyPr/>
          <a:lstStyle/>
          <a:p>
            <a:r>
              <a:rPr lang="en-AU" dirty="0" smtClean="0"/>
              <a:t>Judah First</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649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649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3" name="Rectangle 3"/>
          <p:cNvSpPr>
            <a:spLocks noGrp="1" noChangeArrowheads="1"/>
          </p:cNvSpPr>
          <p:nvPr>
            <p:ph type="subTitle" idx="1"/>
          </p:nvPr>
        </p:nvSpPr>
        <p:spPr>
          <a:xfrm>
            <a:off x="179388" y="767338"/>
            <a:ext cx="8569325" cy="4824635"/>
          </a:xfrm>
        </p:spPr>
        <p:txBody>
          <a:bodyPr/>
          <a:lstStyle/>
          <a:p>
            <a:pPr marL="622300" indent="-622300" algn="ctr">
              <a:buFont typeface="Wingdings" pitchFamily="2" charset="2"/>
              <a:buNone/>
            </a:pPr>
            <a:r>
              <a:rPr lang="en-US" sz="3600" b="0" dirty="0">
                <a:ln w="28575">
                  <a:solidFill>
                    <a:schemeClr val="tx1"/>
                  </a:solidFill>
                </a:ln>
                <a:solidFill>
                  <a:srgbClr val="FF0000"/>
                </a:solidFill>
                <a:latin typeface="Arial Black" pitchFamily="34" charset="0"/>
              </a:rPr>
              <a:t>Gen.29:31-35</a:t>
            </a:r>
          </a:p>
          <a:p>
            <a:pPr marL="622300" indent="-622300">
              <a:spcBef>
                <a:spcPts val="600"/>
              </a:spcBef>
            </a:pPr>
            <a:r>
              <a:rPr lang="en-US" sz="3200" b="0" dirty="0">
                <a:ln>
                  <a:solidFill>
                    <a:schemeClr val="tx1"/>
                  </a:solidFill>
                </a:ln>
                <a:solidFill>
                  <a:srgbClr val="FF99CC"/>
                </a:solidFill>
                <a:latin typeface="Arial Black" pitchFamily="34" charset="0"/>
              </a:rPr>
              <a:t>Levi</a:t>
            </a:r>
            <a:r>
              <a:rPr lang="en-US" sz="3200" dirty="0"/>
              <a:t> – </a:t>
            </a:r>
            <a:r>
              <a:rPr lang="en-US" sz="3200" dirty="0">
                <a:solidFill>
                  <a:srgbClr val="00FF00"/>
                </a:solidFill>
              </a:rPr>
              <a:t>“Joined”</a:t>
            </a:r>
            <a:r>
              <a:rPr lang="en-US" sz="3200" dirty="0"/>
              <a:t> - Hopeful expression that three sons would convince Jacob to turn to her - but no mention of God.</a:t>
            </a:r>
          </a:p>
          <a:p>
            <a:pPr marL="622300" indent="-622300" algn="just">
              <a:spcBef>
                <a:spcPts val="600"/>
              </a:spcBef>
            </a:pPr>
            <a:r>
              <a:rPr lang="en-US" sz="3200" b="0" dirty="0">
                <a:solidFill>
                  <a:srgbClr val="00FF00"/>
                </a:solidFill>
                <a:latin typeface="Arial Black" pitchFamily="34" charset="0"/>
              </a:rPr>
              <a:t>Judah</a:t>
            </a:r>
            <a:r>
              <a:rPr lang="en-US" sz="3200" dirty="0"/>
              <a:t> – </a:t>
            </a:r>
            <a:r>
              <a:rPr lang="en-US" sz="3200" dirty="0">
                <a:solidFill>
                  <a:srgbClr val="00FF00"/>
                </a:solidFill>
              </a:rPr>
              <a:t>“Praise”</a:t>
            </a:r>
            <a:r>
              <a:rPr lang="en-US" sz="3200" dirty="0"/>
              <a:t> - Disappointed by man, </a:t>
            </a:r>
            <a:r>
              <a:rPr lang="en-US" sz="3200" dirty="0">
                <a:solidFill>
                  <a:srgbClr val="FFFF00"/>
                </a:solidFill>
              </a:rPr>
              <a:t>Leah turns to </a:t>
            </a:r>
            <a:r>
              <a:rPr lang="en-US" sz="3200" i="1" dirty="0">
                <a:solidFill>
                  <a:srgbClr val="FFFF00"/>
                </a:solidFill>
              </a:rPr>
              <a:t>Yahweh</a:t>
            </a:r>
            <a:r>
              <a:rPr lang="en-US" sz="3200" dirty="0">
                <a:solidFill>
                  <a:srgbClr val="FFFF00"/>
                </a:solidFill>
              </a:rPr>
              <a:t> alone</a:t>
            </a:r>
            <a:r>
              <a:rPr lang="en-US" sz="3200" dirty="0"/>
              <a:t>. </a:t>
            </a:r>
            <a:r>
              <a:rPr lang="en-US" sz="3200" dirty="0">
                <a:ln>
                  <a:solidFill>
                    <a:schemeClr val="tx1"/>
                  </a:solidFill>
                </a:ln>
                <a:solidFill>
                  <a:srgbClr val="00FFFF"/>
                </a:solidFill>
              </a:rPr>
              <a:t>Her faith in God </a:t>
            </a:r>
            <a:r>
              <a:rPr lang="en-US" sz="3200" dirty="0"/>
              <a:t>provides compensation for the failure of Jacob's love, hence she “left bearing”.</a:t>
            </a:r>
          </a:p>
        </p:txBody>
      </p:sp>
      <p:sp>
        <p:nvSpPr>
          <p:cNvPr id="6" name="Rectangle 5"/>
          <p:cNvSpPr>
            <a:spLocks noGrp="1" noChangeArrowheads="1"/>
          </p:cNvSpPr>
          <p:nvPr>
            <p:ph type="ftr" sz="quarter" idx="3"/>
          </p:nvPr>
        </p:nvSpPr>
        <p:spPr>
          <a:xfrm>
            <a:off x="216024" y="6489674"/>
            <a:ext cx="2699792" cy="323702"/>
          </a:xfrm>
        </p:spPr>
        <p:txBody>
          <a:bodyPr/>
          <a:lstStyle/>
          <a:p>
            <a:r>
              <a:rPr lang="en-AU" dirty="0" smtClean="0"/>
              <a:t>Judah First</a:t>
            </a:r>
            <a:endParaRPr lang="en-AU" dirty="0"/>
          </a:p>
        </p:txBody>
      </p:sp>
      <p:sp>
        <p:nvSpPr>
          <p:cNvPr id="8" name="Rectangle 2"/>
          <p:cNvSpPr>
            <a:spLocks noGrp="1" noChangeArrowheads="1"/>
          </p:cNvSpPr>
          <p:nvPr>
            <p:ph type="ctrTitle" sz="quarter"/>
          </p:nvPr>
        </p:nvSpPr>
        <p:spPr/>
        <p:txBody>
          <a:bodyPr/>
          <a:lstStyle/>
          <a:p>
            <a:r>
              <a:rPr lang="en-US" sz="4400" dirty="0" smtClean="0"/>
              <a:t>Leah’s trials and Judah’s birth</a:t>
            </a:r>
            <a:endParaRPr lang="en-AU" sz="4400" dirty="0">
              <a:solidFill>
                <a:srgbClr val="FF0000"/>
              </a:solidFill>
            </a:endParaRPr>
          </a:p>
        </p:txBody>
      </p:sp>
      <p:sp>
        <p:nvSpPr>
          <p:cNvPr id="5" name="TextBox 4"/>
          <p:cNvSpPr txBox="1"/>
          <p:nvPr/>
        </p:nvSpPr>
        <p:spPr>
          <a:xfrm>
            <a:off x="237665" y="5486789"/>
            <a:ext cx="8712968" cy="1077218"/>
          </a:xfrm>
          <a:prstGeom prst="rect">
            <a:avLst/>
          </a:prstGeom>
          <a:noFill/>
        </p:spPr>
        <p:txBody>
          <a:bodyPr wrap="square" rtlCol="0">
            <a:spAutoFit/>
          </a:bodyPr>
          <a:lstStyle/>
          <a:p>
            <a:pPr algn="ctr"/>
            <a:r>
              <a:rPr lang="en-US" sz="3200" dirty="0" smtClean="0">
                <a:solidFill>
                  <a:srgbClr val="00FF00"/>
                </a:solidFill>
                <a:latin typeface="Impact" pitchFamily="34" charset="0"/>
              </a:rPr>
              <a:t>Judah is named in the context of God being put first and trust in man excluded</a:t>
            </a:r>
            <a:endParaRPr lang="en-US" sz="3200" dirty="0">
              <a:solidFill>
                <a:srgbClr val="00FF00"/>
              </a:solidFill>
              <a:latin typeface="Impac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75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7523">
                                            <p:txEl>
                                              <p:pRg st="2" end="2"/>
                                            </p:txEl>
                                          </p:spTgt>
                                        </p:tgtEl>
                                        <p:attrNameLst>
                                          <p:attrName>style.visibility</p:attrName>
                                        </p:attrNameLst>
                                      </p:cBhvr>
                                      <p:to>
                                        <p:strVal val="visible"/>
                                      </p:to>
                                    </p:set>
                                  </p:childTnLst>
                                </p:cTn>
                              </p:par>
                            </p:childTnLst>
                          </p:cTn>
                        </p:par>
                        <p:par>
                          <p:cTn id="11" fill="hold">
                            <p:stCondLst>
                              <p:cond delay="0"/>
                            </p:stCondLst>
                            <p:childTnLst>
                              <p:par>
                                <p:cTn id="12" presetID="53" presetClass="entr" presetSubtype="0" fill="hold" grpId="0" nodeType="afterEffect">
                                  <p:stCondLst>
                                    <p:cond delay="300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ppt_w</p:attrName>
                                        </p:attrNameLst>
                                      </p:cBhvr>
                                      <p:tavLst>
                                        <p:tav tm="0">
                                          <p:val>
                                            <p:fltVal val="0"/>
                                          </p:val>
                                        </p:tav>
                                        <p:tav tm="100000">
                                          <p:val>
                                            <p:strVal val="#ppt_w"/>
                                          </p:val>
                                        </p:tav>
                                      </p:tavLst>
                                    </p:anim>
                                    <p:anim calcmode="lin" valueType="num">
                                      <p:cBhvr>
                                        <p:cTn id="15" dur="1000" fill="hold"/>
                                        <p:tgtEl>
                                          <p:spTgt spid="5"/>
                                        </p:tgtEl>
                                        <p:attrNameLst>
                                          <p:attrName>ppt_h</p:attrName>
                                        </p:attrNameLst>
                                      </p:cBhvr>
                                      <p:tavLst>
                                        <p:tav tm="0">
                                          <p:val>
                                            <p:fltVal val="0"/>
                                          </p:val>
                                        </p:tav>
                                        <p:tav tm="100000">
                                          <p:val>
                                            <p:strVal val="#ppt_h"/>
                                          </p:val>
                                        </p:tav>
                                      </p:tavLst>
                                    </p:anim>
                                    <p:animEffect transition="in" filter="fade">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3" grpId="0" uiExpand="1" build="p"/>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ctrTitle"/>
          </p:nvPr>
        </p:nvSpPr>
        <p:spPr>
          <a:xfrm>
            <a:off x="0" y="116632"/>
            <a:ext cx="9144000" cy="765175"/>
          </a:xfrm>
        </p:spPr>
        <p:txBody>
          <a:bodyPr/>
          <a:lstStyle/>
          <a:p>
            <a:r>
              <a:rPr lang="en-AU" sz="4200" dirty="0" smtClean="0"/>
              <a:t>Typical framework of </a:t>
            </a:r>
            <a:r>
              <a:rPr lang="en-AU" sz="4200" dirty="0" smtClean="0">
                <a:ln w="28575">
                  <a:solidFill>
                    <a:schemeClr val="tx1"/>
                  </a:solidFill>
                </a:ln>
                <a:solidFill>
                  <a:srgbClr val="FF0000"/>
                </a:solidFill>
                <a:effectLst/>
              </a:rPr>
              <a:t>Gen. 36-41</a:t>
            </a:r>
            <a:endParaRPr lang="en-AU" sz="4200" dirty="0">
              <a:ln w="28575">
                <a:solidFill>
                  <a:schemeClr val="tx1"/>
                </a:solidFill>
              </a:ln>
              <a:solidFill>
                <a:srgbClr val="FF0000"/>
              </a:solidFill>
              <a:effectLst/>
            </a:endParaRPr>
          </a:p>
        </p:txBody>
      </p:sp>
      <p:sp>
        <p:nvSpPr>
          <p:cNvPr id="5" name="Rectangle 5"/>
          <p:cNvSpPr>
            <a:spLocks noGrp="1" noChangeArrowheads="1"/>
          </p:cNvSpPr>
          <p:nvPr>
            <p:ph type="ftr" sz="quarter" idx="3"/>
          </p:nvPr>
        </p:nvSpPr>
        <p:spPr>
          <a:xfrm>
            <a:off x="216024" y="6489674"/>
            <a:ext cx="2699792" cy="323702"/>
          </a:xfrm>
        </p:spPr>
        <p:txBody>
          <a:bodyPr/>
          <a:lstStyle/>
          <a:p>
            <a:r>
              <a:rPr lang="en-AU" dirty="0" smtClean="0"/>
              <a:t>Judah First</a:t>
            </a:r>
            <a:endParaRPr lang="en-AU" dirty="0"/>
          </a:p>
        </p:txBody>
      </p:sp>
      <p:graphicFrame>
        <p:nvGraphicFramePr>
          <p:cNvPr id="6" name="Table 5"/>
          <p:cNvGraphicFramePr>
            <a:graphicFrameLocks noGrp="1"/>
          </p:cNvGraphicFramePr>
          <p:nvPr/>
        </p:nvGraphicFramePr>
        <p:xfrm>
          <a:off x="179512" y="953018"/>
          <a:ext cx="8784976" cy="5295195"/>
        </p:xfrm>
        <a:graphic>
          <a:graphicData uri="http://schemas.openxmlformats.org/drawingml/2006/table">
            <a:tbl>
              <a:tblPr firstRow="1" bandRow="1">
                <a:tableStyleId>{5C22544A-7EE6-4342-B048-85BDC9FD1C3A}</a:tableStyleId>
              </a:tblPr>
              <a:tblGrid>
                <a:gridCol w="1584176"/>
                <a:gridCol w="7200800"/>
              </a:tblGrid>
              <a:tr h="603774">
                <a:tc>
                  <a:txBody>
                    <a:bodyPr/>
                    <a:lstStyle/>
                    <a:p>
                      <a:pPr algn="ctr"/>
                      <a:r>
                        <a:rPr lang="en-US" sz="2800" dirty="0" smtClean="0">
                          <a:ln w="22225">
                            <a:solidFill>
                              <a:schemeClr val="tx1"/>
                            </a:solidFill>
                          </a:ln>
                          <a:solidFill>
                            <a:srgbClr val="FF0000"/>
                          </a:solidFill>
                        </a:rPr>
                        <a:t>Genesis</a:t>
                      </a:r>
                      <a:endParaRPr lang="en-US" sz="2800" dirty="0">
                        <a:ln w="22225">
                          <a:solidFill>
                            <a:schemeClr val="tx1"/>
                          </a:solidFill>
                        </a:ln>
                        <a:solidFill>
                          <a:srgbClr val="FF0000"/>
                        </a:solidFill>
                      </a:endParaRPr>
                    </a:p>
                  </a:txBody>
                  <a:tcPr>
                    <a:noFill/>
                  </a:tcPr>
                </a:tc>
                <a:tc>
                  <a:txBody>
                    <a:bodyPr/>
                    <a:lstStyle/>
                    <a:p>
                      <a:pPr algn="ctr"/>
                      <a:r>
                        <a:rPr lang="en-US" sz="2800" dirty="0" smtClean="0">
                          <a:solidFill>
                            <a:srgbClr val="00FF00"/>
                          </a:solidFill>
                          <a:latin typeface="Arial Black" pitchFamily="34" charset="0"/>
                        </a:rPr>
                        <a:t>The </a:t>
                      </a:r>
                      <a:r>
                        <a:rPr lang="en-US" sz="2800" b="0" dirty="0" smtClean="0">
                          <a:solidFill>
                            <a:srgbClr val="00FF00"/>
                          </a:solidFill>
                          <a:latin typeface="Arial Black" pitchFamily="34" charset="0"/>
                        </a:rPr>
                        <a:t>Types</a:t>
                      </a:r>
                      <a:endParaRPr lang="en-US" sz="2800" b="0" dirty="0">
                        <a:solidFill>
                          <a:srgbClr val="00FF00"/>
                        </a:solidFill>
                        <a:latin typeface="Arial Black" pitchFamily="34" charset="0"/>
                      </a:endParaRPr>
                    </a:p>
                  </a:txBody>
                  <a:tcPr anchor="ctr">
                    <a:noFill/>
                  </a:tcPr>
                </a:tc>
              </a:tr>
              <a:tr h="975990">
                <a:tc>
                  <a:txBody>
                    <a:bodyPr/>
                    <a:lstStyle/>
                    <a:p>
                      <a:pPr algn="ctr"/>
                      <a:r>
                        <a:rPr lang="en-US" sz="3200" b="0" dirty="0" smtClean="0">
                          <a:ln w="22225">
                            <a:solidFill>
                              <a:schemeClr val="tx1"/>
                            </a:solidFill>
                          </a:ln>
                          <a:solidFill>
                            <a:srgbClr val="FF0000"/>
                          </a:solidFill>
                          <a:latin typeface="Arial Black" pitchFamily="34" charset="0"/>
                        </a:rPr>
                        <a:t>36</a:t>
                      </a:r>
                      <a:endParaRPr lang="en-US" sz="3200" b="0" dirty="0">
                        <a:ln w="22225">
                          <a:solidFill>
                            <a:schemeClr val="tx1"/>
                          </a:solidFill>
                        </a:ln>
                        <a:solidFill>
                          <a:srgbClr val="FF0000"/>
                        </a:solidFill>
                        <a:latin typeface="Arial Black" pitchFamily="34" charset="0"/>
                      </a:endParaRPr>
                    </a:p>
                  </a:txBody>
                  <a:tcPr>
                    <a:noFill/>
                  </a:tcPr>
                </a:tc>
                <a:tc>
                  <a:txBody>
                    <a:bodyPr/>
                    <a:lstStyle/>
                    <a:p>
                      <a:r>
                        <a:rPr lang="en-US" sz="2800" b="1" dirty="0" smtClean="0">
                          <a:ln>
                            <a:solidFill>
                              <a:schemeClr val="tx1"/>
                            </a:solidFill>
                          </a:ln>
                          <a:solidFill>
                            <a:srgbClr val="FFC000"/>
                          </a:solidFill>
                        </a:rPr>
                        <a:t>“Esau is Edom”</a:t>
                      </a:r>
                      <a:r>
                        <a:rPr lang="en-US" sz="2800" b="1" dirty="0" smtClean="0">
                          <a:solidFill>
                            <a:schemeClr val="tx1"/>
                          </a:solidFill>
                        </a:rPr>
                        <a:t> = </a:t>
                      </a:r>
                      <a:r>
                        <a:rPr lang="en-US" sz="2800" b="1" dirty="0" smtClean="0">
                          <a:ln>
                            <a:solidFill>
                              <a:schemeClr val="tx1"/>
                            </a:solidFill>
                          </a:ln>
                          <a:solidFill>
                            <a:srgbClr val="FFC000"/>
                          </a:solidFill>
                        </a:rPr>
                        <a:t>Adam</a:t>
                      </a:r>
                      <a:r>
                        <a:rPr lang="en-US" sz="2800" b="1" dirty="0" smtClean="0">
                          <a:solidFill>
                            <a:schemeClr val="tx1"/>
                          </a:solidFill>
                        </a:rPr>
                        <a:t> – Represents </a:t>
                      </a:r>
                      <a:r>
                        <a:rPr lang="en-US" sz="2800" b="1" dirty="0" smtClean="0">
                          <a:ln>
                            <a:solidFill>
                              <a:schemeClr val="tx1"/>
                            </a:solidFill>
                          </a:ln>
                          <a:solidFill>
                            <a:srgbClr val="FFC000"/>
                          </a:solidFill>
                        </a:rPr>
                        <a:t>the kingdom of men</a:t>
                      </a:r>
                      <a:r>
                        <a:rPr lang="en-US" sz="2800" b="1" baseline="0" dirty="0" smtClean="0">
                          <a:ln>
                            <a:solidFill>
                              <a:schemeClr val="tx1"/>
                            </a:solidFill>
                          </a:ln>
                          <a:solidFill>
                            <a:srgbClr val="FFC000"/>
                          </a:solidFill>
                        </a:rPr>
                        <a:t> </a:t>
                      </a:r>
                      <a:r>
                        <a:rPr lang="en-US" sz="2800" b="1" kern="1200" dirty="0" smtClean="0">
                          <a:solidFill>
                            <a:schemeClr val="tx1"/>
                          </a:solidFill>
                          <a:latin typeface="+mj-lt"/>
                          <a:ea typeface="+mn-ea"/>
                          <a:cs typeface="+mn-cs"/>
                        </a:rPr>
                        <a:t>(problems of humanity)</a:t>
                      </a:r>
                      <a:endParaRPr lang="en-US" sz="2800" b="1" kern="1200" dirty="0">
                        <a:solidFill>
                          <a:schemeClr val="tx1"/>
                        </a:solidFill>
                        <a:latin typeface="+mj-lt"/>
                        <a:ea typeface="+mn-ea"/>
                        <a:cs typeface="+mn-cs"/>
                      </a:endParaRPr>
                    </a:p>
                  </a:txBody>
                  <a:tcPr anchor="ctr">
                    <a:noFill/>
                  </a:tcPr>
                </a:tc>
              </a:tr>
              <a:tr h="598187">
                <a:tc>
                  <a:txBody>
                    <a:bodyPr/>
                    <a:lstStyle/>
                    <a:p>
                      <a:pPr algn="ctr"/>
                      <a:r>
                        <a:rPr lang="en-US" sz="3200" b="0" dirty="0" smtClean="0">
                          <a:ln w="22225">
                            <a:solidFill>
                              <a:schemeClr val="tx1"/>
                            </a:solidFill>
                          </a:ln>
                          <a:solidFill>
                            <a:srgbClr val="FF0000"/>
                          </a:solidFill>
                          <a:latin typeface="Arial Black" pitchFamily="34" charset="0"/>
                        </a:rPr>
                        <a:t>37</a:t>
                      </a:r>
                      <a:endParaRPr lang="en-US" sz="3200" b="0" dirty="0">
                        <a:ln w="22225">
                          <a:solidFill>
                            <a:schemeClr val="tx1"/>
                          </a:solidFill>
                        </a:ln>
                        <a:solidFill>
                          <a:srgbClr val="FF0000"/>
                        </a:solidFill>
                        <a:latin typeface="Arial Black" pitchFamily="34" charset="0"/>
                      </a:endParaRPr>
                    </a:p>
                  </a:txBody>
                  <a:tcPr>
                    <a:noFill/>
                  </a:tcPr>
                </a:tc>
                <a:tc>
                  <a:txBody>
                    <a:bodyPr/>
                    <a:lstStyle/>
                    <a:p>
                      <a:r>
                        <a:rPr lang="en-US" sz="2800" b="1" dirty="0" smtClean="0">
                          <a:ln>
                            <a:solidFill>
                              <a:schemeClr val="tx1"/>
                            </a:solidFill>
                          </a:ln>
                          <a:solidFill>
                            <a:srgbClr val="00FFFF"/>
                          </a:solidFill>
                        </a:rPr>
                        <a:t>Joseph</a:t>
                      </a:r>
                      <a:r>
                        <a:rPr lang="en-US" sz="2800" b="1" dirty="0" smtClean="0">
                          <a:solidFill>
                            <a:schemeClr val="tx1"/>
                          </a:solidFill>
                        </a:rPr>
                        <a:t> – </a:t>
                      </a:r>
                      <a:r>
                        <a:rPr lang="en-US" sz="2800" b="1" dirty="0" smtClean="0">
                          <a:solidFill>
                            <a:srgbClr val="FFFF00"/>
                          </a:solidFill>
                        </a:rPr>
                        <a:t>First advent of Christ </a:t>
                      </a:r>
                      <a:r>
                        <a:rPr lang="en-US" sz="2800" b="1" dirty="0" smtClean="0">
                          <a:solidFill>
                            <a:schemeClr val="tx1"/>
                          </a:solidFill>
                        </a:rPr>
                        <a:t>– hated by ‘brethren’ - betrayal</a:t>
                      </a:r>
                      <a:r>
                        <a:rPr lang="en-US" sz="2800" b="1" baseline="0" dirty="0" smtClean="0">
                          <a:solidFill>
                            <a:schemeClr val="tx1"/>
                          </a:solidFill>
                        </a:rPr>
                        <a:t> and death</a:t>
                      </a:r>
                      <a:endParaRPr lang="en-US" sz="2800" b="1" dirty="0">
                        <a:solidFill>
                          <a:schemeClr val="tx1"/>
                        </a:solidFill>
                      </a:endParaRPr>
                    </a:p>
                  </a:txBody>
                  <a:tcPr anchor="ctr">
                    <a:noFill/>
                  </a:tcPr>
                </a:tc>
              </a:tr>
              <a:tr h="975990">
                <a:tc>
                  <a:txBody>
                    <a:bodyPr/>
                    <a:lstStyle/>
                    <a:p>
                      <a:pPr algn="ctr"/>
                      <a:r>
                        <a:rPr lang="en-US" sz="3200" b="0" dirty="0" smtClean="0">
                          <a:ln w="22225">
                            <a:solidFill>
                              <a:schemeClr val="tx1"/>
                            </a:solidFill>
                          </a:ln>
                          <a:solidFill>
                            <a:srgbClr val="FF0000"/>
                          </a:solidFill>
                          <a:latin typeface="Arial Black" pitchFamily="34" charset="0"/>
                        </a:rPr>
                        <a:t>38</a:t>
                      </a:r>
                      <a:endParaRPr lang="en-US" sz="3200" b="0" dirty="0">
                        <a:ln w="22225">
                          <a:solidFill>
                            <a:schemeClr val="tx1"/>
                          </a:solidFill>
                        </a:ln>
                        <a:solidFill>
                          <a:srgbClr val="FF0000"/>
                        </a:solidFill>
                        <a:latin typeface="Arial Black" pitchFamily="34" charset="0"/>
                      </a:endParaRPr>
                    </a:p>
                  </a:txBody>
                  <a:tcPr>
                    <a:noFill/>
                  </a:tcPr>
                </a:tc>
                <a:tc>
                  <a:txBody>
                    <a:bodyPr/>
                    <a:lstStyle/>
                    <a:p>
                      <a:r>
                        <a:rPr lang="en-US" sz="2800" b="1" dirty="0" smtClean="0">
                          <a:solidFill>
                            <a:schemeClr val="tx1"/>
                          </a:solidFill>
                        </a:rPr>
                        <a:t>Character of the nation into which Christ</a:t>
                      </a:r>
                      <a:r>
                        <a:rPr lang="en-US" sz="2800" b="1" baseline="0" dirty="0" smtClean="0">
                          <a:solidFill>
                            <a:schemeClr val="tx1"/>
                          </a:solidFill>
                        </a:rPr>
                        <a:t> was born – apostate and corrupt</a:t>
                      </a:r>
                      <a:endParaRPr lang="en-US" sz="2800" b="1" dirty="0">
                        <a:solidFill>
                          <a:schemeClr val="tx1"/>
                        </a:solidFill>
                      </a:endParaRPr>
                    </a:p>
                  </a:txBody>
                  <a:tcPr anchor="ctr">
                    <a:noFill/>
                  </a:tcPr>
                </a:tc>
              </a:tr>
              <a:tr h="598187">
                <a:tc>
                  <a:txBody>
                    <a:bodyPr/>
                    <a:lstStyle/>
                    <a:p>
                      <a:pPr algn="ctr"/>
                      <a:r>
                        <a:rPr lang="en-US" sz="3200" b="0" dirty="0" smtClean="0">
                          <a:ln w="22225">
                            <a:solidFill>
                              <a:schemeClr val="tx1"/>
                            </a:solidFill>
                          </a:ln>
                          <a:solidFill>
                            <a:srgbClr val="FF0000"/>
                          </a:solidFill>
                          <a:latin typeface="Arial Black" pitchFamily="34" charset="0"/>
                        </a:rPr>
                        <a:t>39</a:t>
                      </a:r>
                      <a:endParaRPr lang="en-US" sz="3200" b="0" dirty="0">
                        <a:ln w="22225">
                          <a:solidFill>
                            <a:schemeClr val="tx1"/>
                          </a:solidFill>
                        </a:ln>
                        <a:solidFill>
                          <a:srgbClr val="FF0000"/>
                        </a:solidFill>
                        <a:latin typeface="Arial Black" pitchFamily="34" charset="0"/>
                      </a:endParaRPr>
                    </a:p>
                  </a:txBody>
                  <a:tcPr>
                    <a:noFill/>
                  </a:tcPr>
                </a:tc>
                <a:tc>
                  <a:txBody>
                    <a:bodyPr/>
                    <a:lstStyle/>
                    <a:p>
                      <a:r>
                        <a:rPr lang="en-US" sz="2800" b="1" dirty="0" smtClean="0">
                          <a:solidFill>
                            <a:srgbClr val="FFFF00"/>
                          </a:solidFill>
                        </a:rPr>
                        <a:t>Christ in the grave </a:t>
                      </a:r>
                      <a:r>
                        <a:rPr lang="en-US" sz="2800" b="1" dirty="0" smtClean="0">
                          <a:solidFill>
                            <a:schemeClr val="tx1"/>
                          </a:solidFill>
                        </a:rPr>
                        <a:t>– 3 days/nights</a:t>
                      </a:r>
                      <a:endParaRPr lang="en-US" sz="2800" b="1" dirty="0">
                        <a:solidFill>
                          <a:schemeClr val="tx1"/>
                        </a:solidFill>
                      </a:endParaRPr>
                    </a:p>
                  </a:txBody>
                  <a:tcPr anchor="ctr">
                    <a:noFill/>
                  </a:tcPr>
                </a:tc>
              </a:tr>
              <a:tr h="598187">
                <a:tc>
                  <a:txBody>
                    <a:bodyPr/>
                    <a:lstStyle/>
                    <a:p>
                      <a:pPr algn="ctr"/>
                      <a:r>
                        <a:rPr lang="en-US" sz="3200" b="0" dirty="0" smtClean="0">
                          <a:ln w="22225">
                            <a:solidFill>
                              <a:schemeClr val="tx1"/>
                            </a:solidFill>
                          </a:ln>
                          <a:solidFill>
                            <a:srgbClr val="FF0000"/>
                          </a:solidFill>
                          <a:latin typeface="Arial Black" pitchFamily="34" charset="0"/>
                        </a:rPr>
                        <a:t>40</a:t>
                      </a:r>
                      <a:endParaRPr lang="en-US" sz="3200" b="0" dirty="0">
                        <a:ln w="22225">
                          <a:solidFill>
                            <a:schemeClr val="tx1"/>
                          </a:solidFill>
                        </a:ln>
                        <a:solidFill>
                          <a:srgbClr val="FF0000"/>
                        </a:solidFill>
                        <a:latin typeface="Arial Black" pitchFamily="34" charset="0"/>
                      </a:endParaRPr>
                    </a:p>
                  </a:txBody>
                  <a:tcPr>
                    <a:noFill/>
                  </a:tcPr>
                </a:tc>
                <a:tc>
                  <a:txBody>
                    <a:bodyPr/>
                    <a:lstStyle/>
                    <a:p>
                      <a:r>
                        <a:rPr lang="en-US" sz="2800" b="1" dirty="0" smtClean="0">
                          <a:solidFill>
                            <a:schemeClr val="tx1"/>
                          </a:solidFill>
                        </a:rPr>
                        <a:t>The principles of bread and wine</a:t>
                      </a:r>
                      <a:endParaRPr lang="en-US" sz="2800" b="1" dirty="0">
                        <a:solidFill>
                          <a:schemeClr val="tx1"/>
                        </a:solidFill>
                      </a:endParaRPr>
                    </a:p>
                  </a:txBody>
                  <a:tcPr anchor="ctr">
                    <a:noFill/>
                  </a:tcPr>
                </a:tc>
              </a:tr>
              <a:tr h="598187">
                <a:tc>
                  <a:txBody>
                    <a:bodyPr/>
                    <a:lstStyle/>
                    <a:p>
                      <a:pPr algn="ctr"/>
                      <a:r>
                        <a:rPr lang="en-US" sz="3200" b="0" dirty="0" smtClean="0">
                          <a:ln w="22225">
                            <a:solidFill>
                              <a:schemeClr val="tx1"/>
                            </a:solidFill>
                          </a:ln>
                          <a:solidFill>
                            <a:srgbClr val="FF0000"/>
                          </a:solidFill>
                          <a:latin typeface="Arial Black" pitchFamily="34" charset="0"/>
                        </a:rPr>
                        <a:t>41</a:t>
                      </a:r>
                      <a:endParaRPr lang="en-US" sz="3200" b="0" dirty="0">
                        <a:ln w="22225">
                          <a:solidFill>
                            <a:schemeClr val="tx1"/>
                          </a:solidFill>
                        </a:ln>
                        <a:solidFill>
                          <a:srgbClr val="FF0000"/>
                        </a:solidFill>
                        <a:latin typeface="Arial Black" pitchFamily="34" charset="0"/>
                      </a:endParaRPr>
                    </a:p>
                  </a:txBody>
                  <a:tcPr>
                    <a:noFill/>
                  </a:tcPr>
                </a:tc>
                <a:tc>
                  <a:txBody>
                    <a:bodyPr/>
                    <a:lstStyle/>
                    <a:p>
                      <a:r>
                        <a:rPr lang="en-US" sz="2800" b="1" dirty="0" smtClean="0">
                          <a:solidFill>
                            <a:srgbClr val="FFFF00"/>
                          </a:solidFill>
                        </a:rPr>
                        <a:t>Resurrection and exaltation </a:t>
                      </a:r>
                      <a:r>
                        <a:rPr lang="en-US" sz="2800" b="1" dirty="0" smtClean="0">
                          <a:solidFill>
                            <a:schemeClr val="tx1"/>
                          </a:solidFill>
                        </a:rPr>
                        <a:t>to right hand</a:t>
                      </a:r>
                      <a:endParaRPr lang="en-US" sz="2800" b="1" dirty="0">
                        <a:solidFill>
                          <a:schemeClr val="tx1"/>
                        </a:solidFill>
                      </a:endParaRPr>
                    </a:p>
                  </a:txBody>
                  <a:tcPr anchor="ctr">
                    <a:no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ctrTitle"/>
          </p:nvPr>
        </p:nvSpPr>
        <p:spPr>
          <a:xfrm>
            <a:off x="0" y="41565"/>
            <a:ext cx="9144000" cy="789135"/>
          </a:xfrm>
        </p:spPr>
        <p:txBody>
          <a:bodyPr/>
          <a:lstStyle/>
          <a:p>
            <a:r>
              <a:rPr lang="en-US" sz="4400" dirty="0"/>
              <a:t>Esau is </a:t>
            </a:r>
            <a:r>
              <a:rPr lang="en-US" sz="4400" dirty="0" smtClean="0"/>
              <a:t>Edom – </a:t>
            </a:r>
            <a:r>
              <a:rPr lang="en-US" sz="4400" dirty="0" smtClean="0">
                <a:ln w="28575">
                  <a:solidFill>
                    <a:schemeClr val="tx1"/>
                  </a:solidFill>
                </a:ln>
                <a:solidFill>
                  <a:srgbClr val="FF0000"/>
                </a:solidFill>
                <a:effectLst/>
              </a:rPr>
              <a:t>Gen. 36 </a:t>
            </a:r>
            <a:endParaRPr lang="en-US" sz="4400" dirty="0">
              <a:ln w="28575">
                <a:solidFill>
                  <a:schemeClr val="tx1"/>
                </a:solidFill>
              </a:ln>
              <a:solidFill>
                <a:srgbClr val="FF0000"/>
              </a:solidFill>
              <a:effectLst/>
            </a:endParaRPr>
          </a:p>
        </p:txBody>
      </p:sp>
      <p:sp>
        <p:nvSpPr>
          <p:cNvPr id="26627" name="Rectangle 3"/>
          <p:cNvSpPr>
            <a:spLocks noGrp="1" noChangeArrowheads="1"/>
          </p:cNvSpPr>
          <p:nvPr>
            <p:ph type="subTitle" idx="1"/>
          </p:nvPr>
        </p:nvSpPr>
        <p:spPr>
          <a:xfrm>
            <a:off x="323850" y="765175"/>
            <a:ext cx="8640763" cy="5904185"/>
          </a:xfrm>
        </p:spPr>
        <p:txBody>
          <a:bodyPr/>
          <a:lstStyle/>
          <a:p>
            <a:pPr marL="534988" indent="-534988">
              <a:lnSpc>
                <a:spcPct val="95000"/>
              </a:lnSpc>
              <a:spcBef>
                <a:spcPts val="0"/>
              </a:spcBef>
              <a:spcAft>
                <a:spcPts val="600"/>
              </a:spcAft>
            </a:pPr>
            <a:r>
              <a:rPr lang="en-US" sz="3000" dirty="0"/>
              <a:t>Stated 5 times in </a:t>
            </a:r>
            <a:r>
              <a:rPr lang="en-US" sz="3000" dirty="0">
                <a:ln w="28575">
                  <a:solidFill>
                    <a:schemeClr val="tx1"/>
                  </a:solidFill>
                </a:ln>
                <a:solidFill>
                  <a:srgbClr val="FF3300"/>
                </a:solidFill>
              </a:rPr>
              <a:t>Gen.36</a:t>
            </a:r>
            <a:r>
              <a:rPr lang="en-US" sz="3000" dirty="0" smtClean="0"/>
              <a:t>.</a:t>
            </a:r>
          </a:p>
          <a:p>
            <a:pPr marL="534988" indent="-534988">
              <a:lnSpc>
                <a:spcPct val="95000"/>
              </a:lnSpc>
              <a:spcBef>
                <a:spcPts val="0"/>
              </a:spcBef>
              <a:spcAft>
                <a:spcPts val="600"/>
              </a:spcAft>
            </a:pPr>
            <a:r>
              <a:rPr lang="en-AU" sz="3000" dirty="0" smtClean="0">
                <a:solidFill>
                  <a:srgbClr val="00FF00"/>
                </a:solidFill>
              </a:rPr>
              <a:t>11</a:t>
            </a:r>
            <a:r>
              <a:rPr lang="en-AU" sz="3000" baseline="30000" dirty="0" smtClean="0">
                <a:solidFill>
                  <a:srgbClr val="00FF00"/>
                </a:solidFill>
              </a:rPr>
              <a:t>th</a:t>
            </a:r>
            <a:r>
              <a:rPr lang="en-AU" sz="3000" dirty="0" smtClean="0">
                <a:solidFill>
                  <a:srgbClr val="00FF00"/>
                </a:solidFill>
              </a:rPr>
              <a:t> human generation </a:t>
            </a:r>
            <a:r>
              <a:rPr lang="en-AU" sz="3000" dirty="0" smtClean="0"/>
              <a:t>(</a:t>
            </a:r>
            <a:r>
              <a:rPr lang="en-AU" sz="3000" dirty="0" smtClean="0">
                <a:solidFill>
                  <a:srgbClr val="00FF00"/>
                </a:solidFill>
              </a:rPr>
              <a:t>11th occ. </a:t>
            </a:r>
            <a:r>
              <a:rPr lang="en-AU" sz="3000" dirty="0" smtClean="0"/>
              <a:t>of word).</a:t>
            </a:r>
            <a:endParaRPr lang="en-US" sz="3000" dirty="0"/>
          </a:p>
          <a:p>
            <a:pPr marL="534988" indent="-534988">
              <a:lnSpc>
                <a:spcPct val="95000"/>
              </a:lnSpc>
              <a:spcBef>
                <a:spcPts val="0"/>
              </a:spcBef>
              <a:spcAft>
                <a:spcPts val="600"/>
              </a:spcAft>
            </a:pPr>
            <a:r>
              <a:rPr lang="en-US" sz="3000" dirty="0"/>
              <a:t>The name Edom occurs </a:t>
            </a:r>
            <a:r>
              <a:rPr lang="en-US" sz="3000" dirty="0">
                <a:solidFill>
                  <a:srgbClr val="00FF00"/>
                </a:solidFill>
              </a:rPr>
              <a:t>11 times</a:t>
            </a:r>
            <a:r>
              <a:rPr lang="en-US" sz="3000" dirty="0"/>
              <a:t> in </a:t>
            </a:r>
            <a:r>
              <a:rPr lang="en-US" sz="3000" dirty="0">
                <a:ln w="28575">
                  <a:solidFill>
                    <a:schemeClr val="tx1"/>
                  </a:solidFill>
                </a:ln>
                <a:solidFill>
                  <a:srgbClr val="FF3300"/>
                </a:solidFill>
              </a:rPr>
              <a:t>Gen.36</a:t>
            </a:r>
            <a:r>
              <a:rPr lang="en-US" sz="3000" dirty="0"/>
              <a:t>.</a:t>
            </a:r>
          </a:p>
          <a:p>
            <a:pPr marL="534988" indent="-534988">
              <a:lnSpc>
                <a:spcPct val="95000"/>
              </a:lnSpc>
              <a:spcBef>
                <a:spcPts val="0"/>
              </a:spcBef>
              <a:spcAft>
                <a:spcPts val="600"/>
              </a:spcAft>
            </a:pPr>
            <a:r>
              <a:rPr lang="en-US" sz="3000" dirty="0"/>
              <a:t>There are </a:t>
            </a:r>
            <a:r>
              <a:rPr lang="en-US" sz="3000" dirty="0">
                <a:solidFill>
                  <a:srgbClr val="00FF00"/>
                </a:solidFill>
              </a:rPr>
              <a:t>11</a:t>
            </a:r>
            <a:r>
              <a:rPr lang="en-US" sz="3000" dirty="0"/>
              <a:t> </a:t>
            </a:r>
            <a:r>
              <a:rPr lang="en-US" sz="3000" dirty="0">
                <a:solidFill>
                  <a:srgbClr val="00FF00"/>
                </a:solidFill>
              </a:rPr>
              <a:t>dukes </a:t>
            </a:r>
            <a:r>
              <a:rPr lang="en-US" sz="3000" dirty="0"/>
              <a:t>in the final list - </a:t>
            </a:r>
            <a:r>
              <a:rPr lang="en-US" sz="3000" dirty="0">
                <a:ln w="28575">
                  <a:solidFill>
                    <a:schemeClr val="tx1"/>
                  </a:solidFill>
                </a:ln>
                <a:solidFill>
                  <a:srgbClr val="FF3300"/>
                </a:solidFill>
              </a:rPr>
              <a:t>Gen.36:40-43</a:t>
            </a:r>
            <a:r>
              <a:rPr lang="en-US" sz="3000" dirty="0"/>
              <a:t>.</a:t>
            </a:r>
          </a:p>
          <a:p>
            <a:pPr marL="534988" indent="-534988">
              <a:lnSpc>
                <a:spcPct val="95000"/>
              </a:lnSpc>
              <a:spcBef>
                <a:spcPts val="0"/>
              </a:spcBef>
              <a:spcAft>
                <a:spcPts val="600"/>
              </a:spcAft>
              <a:buFont typeface="Wingdings" pitchFamily="2" charset="2"/>
              <a:buNone/>
            </a:pPr>
            <a:r>
              <a:rPr lang="en-US" sz="3000" i="1" dirty="0">
                <a:solidFill>
                  <a:srgbClr val="00FF00"/>
                </a:solidFill>
              </a:rPr>
              <a:t>(Eleven is the number of incompleteness and failure - see</a:t>
            </a:r>
            <a:r>
              <a:rPr lang="en-US" sz="3000" i="1" dirty="0"/>
              <a:t> </a:t>
            </a:r>
            <a:r>
              <a:rPr lang="en-US" sz="3000" dirty="0">
                <a:ln w="28575">
                  <a:solidFill>
                    <a:schemeClr val="tx1"/>
                  </a:solidFill>
                </a:ln>
                <a:solidFill>
                  <a:srgbClr val="FF3300"/>
                </a:solidFill>
              </a:rPr>
              <a:t>Ex.20:3-17; Acts 1:26</a:t>
            </a:r>
            <a:r>
              <a:rPr lang="en-US" sz="3000" i="1" dirty="0"/>
              <a:t>)</a:t>
            </a:r>
            <a:endParaRPr lang="en-US" sz="3000" dirty="0"/>
          </a:p>
          <a:p>
            <a:pPr marL="0" indent="0">
              <a:lnSpc>
                <a:spcPct val="95000"/>
              </a:lnSpc>
              <a:spcBef>
                <a:spcPts val="0"/>
              </a:spcBef>
              <a:spcAft>
                <a:spcPts val="600"/>
              </a:spcAft>
              <a:buFont typeface="Wingdings" pitchFamily="2" charset="2"/>
              <a:buNone/>
            </a:pPr>
            <a:r>
              <a:rPr lang="en-US" dirty="0">
                <a:solidFill>
                  <a:srgbClr val="FFFF00"/>
                </a:solidFill>
              </a:rPr>
              <a:t>Edom</a:t>
            </a:r>
            <a:r>
              <a:rPr lang="en-US" dirty="0"/>
              <a:t> </a:t>
            </a:r>
            <a:r>
              <a:rPr lang="en-US" dirty="0" smtClean="0"/>
              <a:t>– “red” </a:t>
            </a:r>
            <a:r>
              <a:rPr lang="en-US" dirty="0"/>
              <a:t>is from </a:t>
            </a:r>
            <a:r>
              <a:rPr lang="en-US" i="1" dirty="0" err="1">
                <a:solidFill>
                  <a:schemeClr val="tx2"/>
                </a:solidFill>
              </a:rPr>
              <a:t>adom</a:t>
            </a:r>
            <a:r>
              <a:rPr lang="en-US" dirty="0"/>
              <a:t> - rosy. The root word is </a:t>
            </a:r>
            <a:r>
              <a:rPr lang="en-US" i="1" dirty="0" err="1">
                <a:solidFill>
                  <a:schemeClr val="tx2"/>
                </a:solidFill>
              </a:rPr>
              <a:t>adam</a:t>
            </a:r>
            <a:r>
              <a:rPr lang="en-US" dirty="0"/>
              <a:t> - to show blood in the face; flush.</a:t>
            </a:r>
          </a:p>
          <a:p>
            <a:pPr marL="0" indent="0" algn="ctr">
              <a:lnSpc>
                <a:spcPct val="95000"/>
              </a:lnSpc>
              <a:spcBef>
                <a:spcPts val="0"/>
              </a:spcBef>
              <a:spcAft>
                <a:spcPts val="600"/>
              </a:spcAft>
              <a:buFont typeface="Wingdings" pitchFamily="2" charset="2"/>
              <a:buNone/>
            </a:pPr>
            <a:r>
              <a:rPr lang="en-US" sz="3000" b="0" dirty="0">
                <a:ln>
                  <a:solidFill>
                    <a:schemeClr val="tx1"/>
                  </a:solidFill>
                </a:ln>
                <a:solidFill>
                  <a:srgbClr val="FFCC66"/>
                </a:solidFill>
                <a:latin typeface="Arial Black" pitchFamily="34" charset="0"/>
              </a:rPr>
              <a:t>Hence, Esau is Edom (Adam) = Failure, incompleteness</a:t>
            </a:r>
            <a:r>
              <a:rPr lang="en-US" sz="3000" dirty="0">
                <a:ln>
                  <a:solidFill>
                    <a:schemeClr val="tx1"/>
                  </a:solidFill>
                </a:ln>
              </a:rPr>
              <a:t> </a:t>
            </a:r>
          </a:p>
        </p:txBody>
      </p:sp>
      <p:sp>
        <p:nvSpPr>
          <p:cNvPr id="5" name="Rectangle 5"/>
          <p:cNvSpPr>
            <a:spLocks noGrp="1" noChangeArrowheads="1"/>
          </p:cNvSpPr>
          <p:nvPr>
            <p:ph type="ftr" sz="quarter" idx="3"/>
          </p:nvPr>
        </p:nvSpPr>
        <p:spPr>
          <a:xfrm>
            <a:off x="216024" y="6489674"/>
            <a:ext cx="2699792" cy="323702"/>
          </a:xfrm>
        </p:spPr>
        <p:txBody>
          <a:bodyPr/>
          <a:lstStyle/>
          <a:p>
            <a:r>
              <a:rPr lang="en-AU" dirty="0" smtClean="0"/>
              <a:t>Judah First</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6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6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627">
                                            <p:txEl>
                                              <p:pRg st="3" end="3"/>
                                            </p:txEl>
                                          </p:spTgt>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grpId="0" nodeType="afterEffect">
                                  <p:stCondLst>
                                    <p:cond delay="2000"/>
                                  </p:stCondLst>
                                  <p:childTnLst>
                                    <p:set>
                                      <p:cBhvr>
                                        <p:cTn id="21" dur="1" fill="hold">
                                          <p:stCondLst>
                                            <p:cond delay="0"/>
                                          </p:stCondLst>
                                        </p:cTn>
                                        <p:tgtEl>
                                          <p:spTgt spid="26627">
                                            <p:txEl>
                                              <p:pRg st="4" end="4"/>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6627">
                                            <p:txEl>
                                              <p:pRg st="5" end="5"/>
                                            </p:txEl>
                                          </p:spTgt>
                                        </p:tgtEl>
                                        <p:attrNameLst>
                                          <p:attrName>style.visibility</p:attrName>
                                        </p:attrNameLst>
                                      </p:cBhvr>
                                      <p:to>
                                        <p:strVal val="visible"/>
                                      </p:to>
                                    </p:set>
                                  </p:childTnLst>
                                </p:cTn>
                              </p:par>
                            </p:childTnLst>
                          </p:cTn>
                        </p:par>
                        <p:par>
                          <p:cTn id="26" fill="hold">
                            <p:stCondLst>
                              <p:cond delay="0"/>
                            </p:stCondLst>
                            <p:childTnLst>
                              <p:par>
                                <p:cTn id="27" presetID="1" presetClass="entr" presetSubtype="0" fill="hold" grpId="0" nodeType="afterEffect">
                                  <p:stCondLst>
                                    <p:cond delay="3000"/>
                                  </p:stCondLst>
                                  <p:childTnLst>
                                    <p:set>
                                      <p:cBhvr>
                                        <p:cTn id="28" dur="1" fill="hold">
                                          <p:stCondLst>
                                            <p:cond delay="0"/>
                                          </p:stCondLst>
                                        </p:cTn>
                                        <p:tgtEl>
                                          <p:spTgt spid="2662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0" y="41565"/>
            <a:ext cx="9144000" cy="797880"/>
          </a:xfrm>
        </p:spPr>
        <p:txBody>
          <a:bodyPr/>
          <a:lstStyle/>
          <a:p>
            <a:r>
              <a:rPr lang="en-US" sz="4400" dirty="0"/>
              <a:t>Esau and the Nations </a:t>
            </a:r>
          </a:p>
        </p:txBody>
      </p:sp>
      <p:sp>
        <p:nvSpPr>
          <p:cNvPr id="27651" name="Rectangle 3"/>
          <p:cNvSpPr>
            <a:spLocks noGrp="1" noChangeArrowheads="1"/>
          </p:cNvSpPr>
          <p:nvPr>
            <p:ph type="subTitle" idx="1"/>
          </p:nvPr>
        </p:nvSpPr>
        <p:spPr>
          <a:xfrm>
            <a:off x="251520" y="809003"/>
            <a:ext cx="8640960" cy="5544616"/>
          </a:xfrm>
        </p:spPr>
        <p:txBody>
          <a:bodyPr/>
          <a:lstStyle/>
          <a:p>
            <a:pPr marL="568325" indent="-568325">
              <a:lnSpc>
                <a:spcPct val="95000"/>
              </a:lnSpc>
              <a:spcBef>
                <a:spcPct val="0"/>
              </a:spcBef>
              <a:spcAft>
                <a:spcPts val="600"/>
              </a:spcAft>
            </a:pPr>
            <a:r>
              <a:rPr lang="en-US" dirty="0" smtClean="0"/>
              <a:t>Esau produced many nations - </a:t>
            </a:r>
            <a:r>
              <a:rPr lang="en-US" dirty="0" smtClean="0">
                <a:ln w="28575">
                  <a:solidFill>
                    <a:schemeClr val="tx1"/>
                  </a:solidFill>
                </a:ln>
                <a:solidFill>
                  <a:srgbClr val="FF3300"/>
                </a:solidFill>
              </a:rPr>
              <a:t>Gen. 36:40-43</a:t>
            </a:r>
            <a:r>
              <a:rPr lang="en-US" dirty="0" smtClean="0"/>
              <a:t>.</a:t>
            </a:r>
          </a:p>
          <a:p>
            <a:pPr marL="568325" indent="-568325">
              <a:lnSpc>
                <a:spcPct val="95000"/>
              </a:lnSpc>
              <a:spcBef>
                <a:spcPct val="0"/>
              </a:spcBef>
              <a:spcAft>
                <a:spcPts val="600"/>
              </a:spcAft>
            </a:pPr>
            <a:r>
              <a:rPr lang="en-US" dirty="0" smtClean="0"/>
              <a:t>70 = </a:t>
            </a:r>
            <a:r>
              <a:rPr lang="en-US" dirty="0"/>
              <a:t>number of the nations - </a:t>
            </a:r>
            <a:r>
              <a:rPr lang="en-US" dirty="0">
                <a:ln w="28575">
                  <a:solidFill>
                    <a:schemeClr val="tx1"/>
                  </a:solidFill>
                </a:ln>
                <a:solidFill>
                  <a:srgbClr val="FF3300"/>
                </a:solidFill>
              </a:rPr>
              <a:t>Gen.10; Deut</a:t>
            </a:r>
            <a:r>
              <a:rPr lang="en-US" dirty="0" smtClean="0">
                <a:ln w="28575">
                  <a:solidFill>
                    <a:schemeClr val="tx1"/>
                  </a:solidFill>
                </a:ln>
                <a:solidFill>
                  <a:srgbClr val="FF3300"/>
                </a:solidFill>
              </a:rPr>
              <a:t>. 32:8</a:t>
            </a:r>
            <a:r>
              <a:rPr lang="en-US" dirty="0" smtClean="0"/>
              <a:t>.</a:t>
            </a:r>
            <a:endParaRPr lang="en-US" dirty="0" smtClean="0">
              <a:ln w="28575">
                <a:solidFill>
                  <a:schemeClr val="tx1"/>
                </a:solidFill>
              </a:ln>
              <a:solidFill>
                <a:srgbClr val="FF3300"/>
              </a:solidFill>
            </a:endParaRPr>
          </a:p>
          <a:p>
            <a:pPr marL="568325" indent="-568325">
              <a:lnSpc>
                <a:spcPct val="95000"/>
              </a:lnSpc>
              <a:spcBef>
                <a:spcPct val="0"/>
              </a:spcBef>
              <a:spcAft>
                <a:spcPts val="600"/>
              </a:spcAft>
            </a:pPr>
            <a:r>
              <a:rPr lang="en-US" dirty="0" smtClean="0">
                <a:ln w="28575">
                  <a:solidFill>
                    <a:schemeClr val="tx1"/>
                  </a:solidFill>
                </a:ln>
                <a:solidFill>
                  <a:srgbClr val="FF3300"/>
                </a:solidFill>
              </a:rPr>
              <a:t>Gen. 36</a:t>
            </a:r>
            <a:r>
              <a:rPr lang="en-US" dirty="0" smtClean="0"/>
              <a:t> lists 70 different names of the off-spring of Esau </a:t>
            </a:r>
            <a:r>
              <a:rPr lang="en-US" dirty="0" smtClean="0">
                <a:latin typeface="+mj-lt"/>
              </a:rPr>
              <a:t>(exclude the names of cities, nations and women, and count male off-spring only once)</a:t>
            </a:r>
            <a:r>
              <a:rPr lang="en-US" dirty="0" smtClean="0"/>
              <a:t>.</a:t>
            </a:r>
            <a:endParaRPr lang="en-US" dirty="0"/>
          </a:p>
          <a:p>
            <a:pPr marL="568325" indent="-568325">
              <a:lnSpc>
                <a:spcPct val="95000"/>
              </a:lnSpc>
              <a:spcBef>
                <a:spcPct val="0"/>
              </a:spcBef>
              <a:spcAft>
                <a:spcPts val="600"/>
              </a:spcAft>
            </a:pPr>
            <a:r>
              <a:rPr lang="en-AU" dirty="0" smtClean="0">
                <a:solidFill>
                  <a:srgbClr val="FFFF00"/>
                </a:solidFill>
                <a:latin typeface="Arial" charset="0"/>
              </a:rPr>
              <a:t>Esau established a kingdom in Mount </a:t>
            </a:r>
            <a:r>
              <a:rPr lang="en-AU" dirty="0" err="1" smtClean="0">
                <a:solidFill>
                  <a:srgbClr val="FFFF00"/>
                </a:solidFill>
                <a:latin typeface="Arial" charset="0"/>
              </a:rPr>
              <a:t>Seir</a:t>
            </a:r>
            <a:r>
              <a:rPr lang="en-AU" dirty="0" smtClean="0">
                <a:latin typeface="Arial" charset="0"/>
              </a:rPr>
              <a:t> consisting first of dukes then kings – </a:t>
            </a:r>
            <a:r>
              <a:rPr lang="en-AU" dirty="0" smtClean="0">
                <a:ln w="28575">
                  <a:solidFill>
                    <a:schemeClr val="tx1"/>
                  </a:solidFill>
                </a:ln>
                <a:solidFill>
                  <a:srgbClr val="FF0000"/>
                </a:solidFill>
                <a:latin typeface="Arial" charset="0"/>
              </a:rPr>
              <a:t>Gen. 36:15,31</a:t>
            </a:r>
            <a:r>
              <a:rPr lang="en-AU" dirty="0" smtClean="0">
                <a:latin typeface="Arial" charset="0"/>
              </a:rPr>
              <a:t>.</a:t>
            </a:r>
            <a:endParaRPr lang="en-US" dirty="0"/>
          </a:p>
        </p:txBody>
      </p:sp>
      <p:sp>
        <p:nvSpPr>
          <p:cNvPr id="5" name="Rectangle 5"/>
          <p:cNvSpPr>
            <a:spLocks noGrp="1" noChangeArrowheads="1"/>
          </p:cNvSpPr>
          <p:nvPr>
            <p:ph type="ftr" sz="quarter" idx="3"/>
          </p:nvPr>
        </p:nvSpPr>
        <p:spPr>
          <a:xfrm>
            <a:off x="216024" y="6489674"/>
            <a:ext cx="2699792" cy="323702"/>
          </a:xfrm>
        </p:spPr>
        <p:txBody>
          <a:bodyPr/>
          <a:lstStyle/>
          <a:p>
            <a:r>
              <a:rPr lang="en-AU" dirty="0" smtClean="0"/>
              <a:t>Judah First</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6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uiExpand="1" build="p"/>
    </p:bldLst>
  </p:timing>
</p:sld>
</file>

<file path=ppt/tags/tag1.xml><?xml version="1.0" encoding="utf-8"?>
<p:tagLst xmlns:a="http://schemas.openxmlformats.org/drawingml/2006/main" xmlns:r="http://schemas.openxmlformats.org/officeDocument/2006/relationships" xmlns:p="http://schemas.openxmlformats.org/presentationml/2006/main">
  <p:tag name="TIMING" val="|56.7"/>
</p:tagLst>
</file>

<file path=ppt/theme/theme1.xml><?xml version="1.0" encoding="utf-8"?>
<a:theme xmlns:a="http://schemas.openxmlformats.org/drawingml/2006/main" name="Generic">
  <a:themeElements>
    <a:clrScheme name="Generic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fontScheme name="Generic">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eneric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clrMap bg1="dk2" tx1="lt1" bg2="dk1" tx2="lt2" accent1="accent1" accent2="accent2" accent3="accent3" accent4="accent4" accent5="accent5" accent6="accent6" hlink="hlink" folHlink="folHlink"/>
    </a:extraClrScheme>
    <a:extraClrScheme>
      <a:clrScheme name="Generic 2">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CC66"/>
        </a:folHlink>
      </a:clrScheme>
      <a:clrMap bg1="lt1" tx1="dk1" bg2="lt2" tx2="dk2" accent1="accent1" accent2="accent2" accent3="accent3" accent4="accent4" accent5="accent5" accent6="accent6" hlink="hlink" folHlink="folHlink"/>
    </a:extraClrScheme>
    <a:extraClrScheme>
      <a:clrScheme name="Generic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Generic">
  <a:themeElements>
    <a:clrScheme name="1_Generic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fontScheme name="1_Generic">
      <a:majorFont>
        <a:latin typeface="Arial Narrow"/>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Generic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clrMap bg1="dk2" tx1="lt1" bg2="dk1" tx2="lt2" accent1="accent1" accent2="accent2" accent3="accent3" accent4="accent4" accent5="accent5" accent6="accent6" hlink="hlink" folHlink="folHlink"/>
    </a:extraClrScheme>
    <a:extraClrScheme>
      <a:clrScheme name="1_Generic 2">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CC66"/>
        </a:folHlink>
      </a:clrScheme>
      <a:clrMap bg1="lt1" tx1="dk1" bg2="lt2" tx2="dk2" accent1="accent1" accent2="accent2" accent3="accent3" accent4="accent4" accent5="accent5" accent6="accent6" hlink="hlink" folHlink="folHlink"/>
    </a:extraClrScheme>
    <a:extraClrScheme>
      <a:clrScheme name="1_Generic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3446</TotalTime>
  <Words>2038</Words>
  <Application>Microsoft Office PowerPoint</Application>
  <PresentationFormat>On-screen Show (4:3)</PresentationFormat>
  <Paragraphs>211</Paragraphs>
  <Slides>25</Slides>
  <Notes>0</Notes>
  <HiddenSlides>1</HiddenSlides>
  <MMClips>0</MMClips>
  <ScaleCrop>false</ScaleCrop>
  <HeadingPairs>
    <vt:vector size="4" baseType="variant">
      <vt:variant>
        <vt:lpstr>Theme</vt:lpstr>
      </vt:variant>
      <vt:variant>
        <vt:i4>2</vt:i4>
      </vt:variant>
      <vt:variant>
        <vt:lpstr>Slide Titles</vt:lpstr>
      </vt:variant>
      <vt:variant>
        <vt:i4>25</vt:i4>
      </vt:variant>
    </vt:vector>
  </HeadingPairs>
  <TitlesOfParts>
    <vt:vector size="27" baseType="lpstr">
      <vt:lpstr>Generic</vt:lpstr>
      <vt:lpstr>1_Generic</vt:lpstr>
      <vt:lpstr>Slide 1</vt:lpstr>
      <vt:lpstr>The roots of this study</vt:lpstr>
      <vt:lpstr>The aims of this study</vt:lpstr>
      <vt:lpstr>The family tree of Judah </vt:lpstr>
      <vt:lpstr>Leah’s trials and Judah’s birth</vt:lpstr>
      <vt:lpstr>Leah’s trials and Judah’s birth</vt:lpstr>
      <vt:lpstr>Typical framework of Gen. 36-41</vt:lpstr>
      <vt:lpstr>Esau is Edom – Gen. 36 </vt:lpstr>
      <vt:lpstr>Esau and the Nations </vt:lpstr>
      <vt:lpstr>Esau represents the nations</vt:lpstr>
      <vt:lpstr>The character of Judah – Gen. 38</vt:lpstr>
      <vt:lpstr>The birth of Pharez and Zarah  Gen. 38:27-30</vt:lpstr>
      <vt:lpstr>The red cord</vt:lpstr>
      <vt:lpstr>Structure of allegory in Genesis</vt:lpstr>
      <vt:lpstr>The Divine Allegory</vt:lpstr>
      <vt:lpstr>Zarah - Abrahamic</vt:lpstr>
      <vt:lpstr>Pharez - Mosaic</vt:lpstr>
      <vt:lpstr>Two sons - Two Covenants</vt:lpstr>
      <vt:lpstr>Christ and the sons of Judah</vt:lpstr>
      <vt:lpstr>So why was Christ from Pharez?</vt:lpstr>
      <vt:lpstr>Rahab and the red cord Joshua 2</vt:lpstr>
      <vt:lpstr>Achan the troubler of Israel</vt:lpstr>
      <vt:lpstr>Babylonian religion preserved</vt:lpstr>
      <vt:lpstr>Slide 24</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Jim Cowie</dc:creator>
  <cp:lastModifiedBy>Jim Cowie</cp:lastModifiedBy>
  <cp:revision>289</cp:revision>
  <dcterms:created xsi:type="dcterms:W3CDTF">2005-04-02T07:15:28Z</dcterms:created>
  <dcterms:modified xsi:type="dcterms:W3CDTF">2014-01-11T00:00:02Z</dcterms:modified>
</cp:coreProperties>
</file>