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handoutMasterIdLst>
    <p:handoutMasterId r:id="rId31"/>
  </p:handoutMasterIdLst>
  <p:sldIdLst>
    <p:sldId id="257" r:id="rId3"/>
    <p:sldId id="348" r:id="rId4"/>
    <p:sldId id="344" r:id="rId5"/>
    <p:sldId id="345" r:id="rId6"/>
    <p:sldId id="346" r:id="rId7"/>
    <p:sldId id="347" r:id="rId8"/>
    <p:sldId id="320" r:id="rId9"/>
    <p:sldId id="339" r:id="rId10"/>
    <p:sldId id="318" r:id="rId11"/>
    <p:sldId id="342" r:id="rId12"/>
    <p:sldId id="319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41" r:id="rId23"/>
    <p:sldId id="317" r:id="rId24"/>
    <p:sldId id="343" r:id="rId25"/>
    <p:sldId id="337" r:id="rId26"/>
    <p:sldId id="338" r:id="rId27"/>
    <p:sldId id="336" r:id="rId28"/>
    <p:sldId id="286" r:id="rId29"/>
    <p:sldId id="304" r:id="rId30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00FF"/>
    <a:srgbClr val="00FF00"/>
    <a:srgbClr val="FF0000"/>
    <a:srgbClr val="66FF66"/>
    <a:srgbClr val="66FF33"/>
    <a:srgbClr val="FF0066"/>
    <a:srgbClr val="FFFF00"/>
    <a:srgbClr val="FFFF6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2525" autoAdjust="0"/>
    <p:restoredTop sz="94660"/>
  </p:normalViewPr>
  <p:slideViewPr>
    <p:cSldViewPr>
      <p:cViewPr varScale="1">
        <p:scale>
          <a:sx n="69" d="100"/>
          <a:sy n="69" d="100"/>
        </p:scale>
        <p:origin x="-2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7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11CCB-F265-480A-B3ED-0C39E4BF17F2}" type="datetimeFigureOut">
              <a:rPr lang="en-US" smtClean="0"/>
              <a:pPr/>
              <a:t>11-Jan-14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ABEAB-D86B-44CA-9EF6-AF3CA804A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rc 2"/>
          <p:cNvSpPr>
            <a:spLocks/>
          </p:cNvSpPr>
          <p:nvPr/>
        </p:nvSpPr>
        <p:spPr bwMode="auto">
          <a:xfrm>
            <a:off x="0" y="6308725"/>
            <a:ext cx="2483768" cy="549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109184"/>
            <a:ext cx="9142413" cy="765175"/>
          </a:xfrm>
        </p:spPr>
        <p:txBody>
          <a:bodyPr anchor="b"/>
          <a:lstStyle>
            <a:lvl1pPr algn="ctr">
              <a:lnSpc>
                <a:spcPct val="80000"/>
              </a:lnSpc>
              <a:defRPr sz="44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908050"/>
            <a:ext cx="8785225" cy="5545138"/>
          </a:xfrm>
        </p:spPr>
        <p:txBody>
          <a:bodyPr/>
          <a:lstStyle>
            <a:lvl1pPr marL="531813" indent="-531813">
              <a:buClr>
                <a:srgbClr val="FFFF00"/>
              </a:buClr>
              <a:buSzTx/>
              <a:buFont typeface="Wingdings" pitchFamily="2" charset="2"/>
              <a:buChar char="v"/>
              <a:defRPr sz="3200" b="1"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63777" y="6463216"/>
            <a:ext cx="2195735" cy="476672"/>
          </a:xfrm>
        </p:spPr>
        <p:txBody>
          <a:bodyPr/>
          <a:lstStyle>
            <a:lvl1pPr algn="l">
              <a:defRPr sz="2800" b="1">
                <a:solidFill>
                  <a:srgbClr val="FF9900"/>
                </a:solidFill>
                <a:latin typeface="Monotype Corsiva" pitchFamily="66" charset="0"/>
              </a:defRPr>
            </a:lvl1pPr>
          </a:lstStyle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A2650-5E79-4CA8-BEA3-6F38F3991A9D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F902D-6482-45D6-BD74-56687A3ED7B1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2533F-1985-48D3-BA98-558D2ED544C0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rc 2"/>
          <p:cNvSpPr>
            <a:spLocks/>
          </p:cNvSpPr>
          <p:nvPr/>
        </p:nvSpPr>
        <p:spPr bwMode="auto">
          <a:xfrm>
            <a:off x="0" y="6308725"/>
            <a:ext cx="2483768" cy="549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2413" cy="765175"/>
          </a:xfrm>
        </p:spPr>
        <p:txBody>
          <a:bodyPr anchor="b"/>
          <a:lstStyle>
            <a:lvl1pPr algn="ctr">
              <a:lnSpc>
                <a:spcPct val="80000"/>
              </a:lnSpc>
              <a:defRPr sz="40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9388" y="908050"/>
            <a:ext cx="8785225" cy="5545138"/>
          </a:xfrm>
        </p:spPr>
        <p:txBody>
          <a:bodyPr/>
          <a:lstStyle>
            <a:lvl1pPr marL="531813" indent="-531813">
              <a:buClr>
                <a:srgbClr val="FFFF00"/>
              </a:buClr>
              <a:buSzTx/>
              <a:buFont typeface="Wingdings" pitchFamily="2" charset="2"/>
              <a:buChar char="v"/>
              <a:defRPr b="1"/>
            </a:lvl1pPr>
          </a:lstStyle>
          <a:p>
            <a:r>
              <a:rPr lang="en-AU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>
            <a:lvl1pPr>
              <a:defRPr sz="2400" b="1">
                <a:solidFill>
                  <a:srgbClr val="FFC000"/>
                </a:solidFill>
                <a:latin typeface="Monotype Corsiva" pitchFamily="66" charset="0"/>
              </a:defRPr>
            </a:lvl1pPr>
          </a:lstStyle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EFF8C-75C5-47C2-81A2-A65A0A438573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ECFD8-6609-4543-9528-1DA44F77C0CA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34703-2152-4309-9B32-8AAC703D1C86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65262-F3B4-4A91-8ADA-CF4984437298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01B13-934A-41DC-AE21-5E343990945B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E5A34-F081-4E9D-85D5-5CBF9306ABE9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9B624-4CBC-4E6A-BF7F-EC8EB4D4FCD2}" type="slidenum">
              <a:rPr lang="en-AU">
                <a:solidFill>
                  <a:srgbClr val="FFFFFF"/>
                </a:solidFill>
              </a:rPr>
              <a:pPr/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FEB8EB-4CC6-48CD-A92A-A667E580D5A3}" type="slidenum">
              <a:rPr lang="en-AU"/>
              <a:pPr/>
              <a:t>‹#›</a:t>
            </a:fld>
            <a:endParaRPr lang="en-A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rc 2"/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kumimoji="1" lang="en-US" sz="2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AU" smtClean="0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/>
            <a:endParaRPr lang="en-AU" smtClean="0">
              <a:solidFill>
                <a:srgbClr val="FFFFFF"/>
              </a:solidFill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644D2B-9C25-4CFA-90F7-47B7374DA3C8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endParaRPr lang="en-AU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source=images&amp;cd=&amp;cad=rja&amp;docid=bSfZeVKhcDGXzM&amp;tbnid=OWl1meWTlVM9MM:&amp;ved=&amp;url=http://www.lafsco.com/hoj.html&amp;ei=8WK9UauQE8jgkAWU4QE&amp;bvm=bv.47883778,d.dGI&amp;psig=AFQjCNFzV_XXfzSkF5mFWna7-nt8wsAO3w&amp;ust=137145252969092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1052736"/>
            <a:ext cx="8713788" cy="17621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AU" sz="8800" dirty="0" smtClean="0">
                <a:ln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“Judah First”</a:t>
            </a:r>
            <a:endParaRPr lang="en-AU" sz="8800" dirty="0">
              <a:ln>
                <a:solidFill>
                  <a:schemeClr val="tx1"/>
                </a:solidFill>
              </a:ln>
              <a:solidFill>
                <a:srgbClr val="FF3399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95536" y="2924944"/>
            <a:ext cx="8353176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Study </a:t>
            </a: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2 </a:t>
            </a:r>
          </a:p>
          <a:p>
            <a:pPr algn="ctr">
              <a:spcBef>
                <a:spcPct val="50000"/>
              </a:spcBef>
            </a:pP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“The </a:t>
            </a:r>
            <a:r>
              <a:rPr lang="en-US" sz="4400" dirty="0" err="1" smtClean="0">
                <a:solidFill>
                  <a:srgbClr val="FFFF00"/>
                </a:solidFill>
                <a:latin typeface="Arial Black" pitchFamily="34" charset="0"/>
              </a:rPr>
              <a:t>sceptre</a:t>
            </a:r>
            <a:r>
              <a:rPr lang="en-US" sz="4400" dirty="0" smtClean="0">
                <a:solidFill>
                  <a:srgbClr val="FFFF00"/>
                </a:solidFill>
                <a:latin typeface="Arial Black" pitchFamily="34" charset="0"/>
              </a:rPr>
              <a:t> shall not depart from Judah”</a:t>
            </a:r>
            <a:endParaRPr lang="en-AU" sz="4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63"/>
            <a:ext cx="9144000" cy="1341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400" dirty="0"/>
              <a:t>Blessings! Really?</a:t>
            </a:r>
            <a:r>
              <a:rPr lang="en-AU" dirty="0"/>
              <a:t/>
            </a:r>
            <a:br>
              <a:rPr lang="en-AU" dirty="0"/>
            </a:b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49:1-7,28</a:t>
            </a:r>
            <a:endParaRPr lang="en-AU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302060"/>
            <a:ext cx="8785101" cy="5223284"/>
          </a:xfrm>
        </p:spPr>
        <p:txBody>
          <a:bodyPr/>
          <a:lstStyle/>
          <a:p>
            <a:pPr marL="622300" indent="-62230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3200" dirty="0"/>
              <a:t>Reuben, Simeon and Levi might have questioned that theirs was a ‘blessing’.</a:t>
            </a:r>
          </a:p>
          <a:p>
            <a:pPr marL="622300" indent="-62230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3200" dirty="0"/>
              <a:t>Better to be exposed and repent than to conceal and be rejected</a:t>
            </a:r>
            <a:r>
              <a:rPr lang="en-AU" sz="3200" dirty="0" smtClean="0"/>
              <a:t>. </a:t>
            </a:r>
            <a:r>
              <a:rPr lang="en-AU" sz="3200" b="0" dirty="0" smtClean="0">
                <a:solidFill>
                  <a:srgbClr val="00FF00"/>
                </a:solidFill>
                <a:latin typeface="Impact" pitchFamily="34" charset="0"/>
              </a:rPr>
              <a:t>That is a blessing!</a:t>
            </a:r>
          </a:p>
          <a:p>
            <a:pPr marL="622300" indent="-62230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3200" dirty="0" smtClean="0"/>
              <a:t>Reuben lost all 3 aspects of the right of the firstborn – priesthood, authority and inheritance = </a:t>
            </a:r>
            <a:r>
              <a:rPr lang="en-AU" sz="3200" dirty="0" smtClean="0">
                <a:solidFill>
                  <a:srgbClr val="FFFF00"/>
                </a:solidFill>
              </a:rPr>
              <a:t>diminished</a:t>
            </a:r>
            <a:r>
              <a:rPr lang="en-AU" sz="3200" dirty="0" smtClean="0"/>
              <a:t> – </a:t>
            </a:r>
            <a:r>
              <a:rPr lang="en-AU" sz="3200" b="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1 Chron. 5:1-2</a:t>
            </a:r>
            <a:r>
              <a:rPr lang="en-AU" sz="3200" b="0" dirty="0" smtClean="0">
                <a:latin typeface="Impact" pitchFamily="34" charset="0"/>
              </a:rPr>
              <a:t>.</a:t>
            </a:r>
            <a:endParaRPr lang="en-AU" sz="3200" b="0" dirty="0">
              <a:latin typeface="Impact" pitchFamily="34" charset="0"/>
            </a:endParaRPr>
          </a:p>
          <a:p>
            <a:pPr marL="622300" indent="-62230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3200" dirty="0" smtClean="0"/>
              <a:t>Simeon and Levi were ‘brethren’ in cruelty – they were divided in Jacob and scattered in Israel - </a:t>
            </a:r>
            <a:r>
              <a:rPr lang="en-AU" sz="3200" dirty="0" smtClean="0">
                <a:solidFill>
                  <a:srgbClr val="FFFF00"/>
                </a:solidFill>
              </a:rPr>
              <a:t>relegated</a:t>
            </a:r>
            <a:r>
              <a:rPr lang="en-AU" sz="3200" dirty="0" smtClean="0"/>
              <a:t>.</a:t>
            </a:r>
            <a:endParaRPr lang="en-AU" sz="32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sz="2800" dirty="0" smtClean="0"/>
              <a:t>Judah First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3988"/>
            <a:ext cx="8316416" cy="765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400" dirty="0"/>
              <a:t>The Hope of Israel</a:t>
            </a:r>
            <a:endParaRPr lang="en-AU" sz="4400" dirty="0">
              <a:solidFill>
                <a:srgbClr val="FF00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052736"/>
            <a:ext cx="8713788" cy="554461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None/>
            </a:pPr>
            <a:r>
              <a:rPr lang="en-US" dirty="0"/>
              <a:t>“The blessing on Judah contains in it </a:t>
            </a:r>
            <a:r>
              <a:rPr lang="en-US" dirty="0">
                <a:ln w="6350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the hope of Israel</a:t>
            </a:r>
            <a:r>
              <a:rPr lang="en-US" dirty="0"/>
              <a:t>. It shows what views Jacob had of the promises made to him and his fathers. His faith was of things substantial and definable. 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He looked for a kingdom and an empire, whose royal domain should be the land of Canaan, and especially that part of it allotted to Judah; and whose imperial ruler should be the Giver of Peace, descended from his loins in the line of Judah</a:t>
            </a:r>
            <a:r>
              <a:rPr lang="en-US" dirty="0"/>
              <a:t>. </a:t>
            </a:r>
            <a:r>
              <a:rPr lang="en-US" dirty="0">
                <a:solidFill>
                  <a:srgbClr val="00FF00"/>
                </a:solidFill>
              </a:rPr>
              <a:t>The Spirit of God in Jacob marked him out to wield the </a:t>
            </a:r>
            <a:r>
              <a:rPr lang="en-US" dirty="0" err="1">
                <a:solidFill>
                  <a:srgbClr val="00FF00"/>
                </a:solidFill>
              </a:rPr>
              <a:t>sceptre</a:t>
            </a:r>
            <a:r>
              <a:rPr lang="en-US" dirty="0">
                <a:solidFill>
                  <a:srgbClr val="00FF00"/>
                </a:solidFill>
              </a:rPr>
              <a:t> and to give laws to the world, possessing the gate of his enemies, and blessing all the nations of the earth</a:t>
            </a:r>
            <a:r>
              <a:rPr lang="en-US" dirty="0"/>
              <a:t>.”</a:t>
            </a:r>
            <a:endParaRPr lang="en-US" b="0" dirty="0"/>
          </a:p>
          <a:p>
            <a:pPr marL="0" indent="0" algn="r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itchFamily="2" charset="2"/>
              <a:buNone/>
            </a:pPr>
            <a:r>
              <a:rPr lang="en-AU" dirty="0" err="1">
                <a:ln>
                  <a:solidFill>
                    <a:schemeClr val="tx1"/>
                  </a:solidFill>
                </a:ln>
                <a:solidFill>
                  <a:srgbClr val="FF6699"/>
                </a:solidFill>
              </a:rPr>
              <a:t>Elpis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</a:rPr>
              <a:t> Israel, pg. 281</a:t>
            </a:r>
            <a:endParaRPr lang="en-AU" sz="3200" dirty="0">
              <a:ln>
                <a:solidFill>
                  <a:schemeClr val="tx1"/>
                </a:solidFill>
              </a:ln>
              <a:solidFill>
                <a:srgbClr val="FF6699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  <p:pic>
        <p:nvPicPr>
          <p:cNvPr id="6" name="Picture 2" descr="http://www.lafsco.com/hj609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764837" y="-367801"/>
            <a:ext cx="1058064" cy="1711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11692"/>
            <a:ext cx="9144000" cy="836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400" dirty="0"/>
              <a:t>Judah praised –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49:8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764704"/>
            <a:ext cx="8785101" cy="5688632"/>
          </a:xfrm>
        </p:spPr>
        <p:txBody>
          <a:bodyPr/>
          <a:lstStyle/>
          <a:p>
            <a:pPr marL="622300" indent="-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AU" sz="3200" dirty="0"/>
              <a:t>Judah means </a:t>
            </a:r>
            <a:r>
              <a:rPr lang="en-AU" sz="32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“praise”</a:t>
            </a:r>
            <a:r>
              <a:rPr lang="en-AU" sz="3200" dirty="0">
                <a:ln>
                  <a:solidFill>
                    <a:schemeClr val="tx1"/>
                  </a:solidFill>
                </a:ln>
              </a:rPr>
              <a:t>.</a:t>
            </a:r>
          </a:p>
          <a:p>
            <a:pPr marL="622300" indent="-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AU" sz="3200" dirty="0">
                <a:solidFill>
                  <a:srgbClr val="00FF00"/>
                </a:solidFill>
              </a:rPr>
              <a:t>“whom thy brethren shall praise”</a:t>
            </a:r>
            <a:r>
              <a:rPr lang="en-AU" sz="3200" dirty="0"/>
              <a:t> – Awaits the time of Christ’s rule on David’s throne – 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Rev. 5:11-14</a:t>
            </a:r>
            <a:r>
              <a:rPr lang="en-AU" sz="3200" dirty="0"/>
              <a:t>.</a:t>
            </a:r>
          </a:p>
          <a:p>
            <a:pPr marL="622300" indent="-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AU" sz="3200" dirty="0">
                <a:solidFill>
                  <a:srgbClr val="00FF00"/>
                </a:solidFill>
              </a:rPr>
              <a:t>“thy hand shall be in the neck of thine enemies”</a:t>
            </a:r>
            <a:r>
              <a:rPr lang="en-AU" sz="3200" dirty="0"/>
              <a:t> – Used of David subduing his enemies – 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 18:40</a:t>
            </a:r>
            <a:r>
              <a:rPr lang="en-AU" sz="3200" dirty="0"/>
              <a:t>.</a:t>
            </a:r>
          </a:p>
          <a:p>
            <a:pPr marL="622300" indent="-622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AU" sz="3200" dirty="0">
                <a:solidFill>
                  <a:srgbClr val="00FF00"/>
                </a:solidFill>
              </a:rPr>
              <a:t>“father’s children shall bow down before thee”</a:t>
            </a:r>
            <a:r>
              <a:rPr lang="en-AU" sz="3200" dirty="0"/>
              <a:t> – Foreshadowed in 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37:9-10</a:t>
            </a:r>
            <a:r>
              <a:rPr lang="en-AU" sz="3200" dirty="0"/>
              <a:t>. All Israel will bow down to Christ as Prince in Judah – 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Rom. 11:25-26; Mic. 5:2-4</a:t>
            </a:r>
            <a:r>
              <a:rPr lang="en-AU" sz="3200" dirty="0"/>
              <a:t>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4450"/>
            <a:ext cx="3419475" cy="2376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/>
              <a:t>Judah’s inheritance in the Land in the future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2420938"/>
            <a:ext cx="3384550" cy="4103687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AU" dirty="0"/>
              <a:t>The Holy Oblation subsumes nearly all Judah’s ancient territory (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Zech. 2:12</a:t>
            </a:r>
            <a:r>
              <a:rPr lang="en-AU" dirty="0"/>
              <a:t>).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AU" dirty="0"/>
              <a:t>In the future, Judah occupies a prominent place north of the Holy Oblation.</a:t>
            </a:r>
          </a:p>
        </p:txBody>
      </p:sp>
      <p:pic>
        <p:nvPicPr>
          <p:cNvPr id="67588" name="Picture 4" descr="Cantons of the Tri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2663" y="0"/>
            <a:ext cx="5672137" cy="7029450"/>
          </a:xfrm>
          <a:prstGeom prst="rect">
            <a:avLst/>
          </a:prstGeom>
          <a:noFill/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3540125" y="31750"/>
            <a:ext cx="5578475" cy="6788150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2771775" y="476250"/>
            <a:ext cx="5040313" cy="2881313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438"/>
            <a:ext cx="9144000" cy="1341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400" dirty="0"/>
              <a:t>The Lion of the tribe of Judah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>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49:9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484313"/>
            <a:ext cx="8713788" cy="4824412"/>
          </a:xfrm>
        </p:spPr>
        <p:txBody>
          <a:bodyPr/>
          <a:lstStyle/>
          <a:p>
            <a:pPr marL="622300" indent="-622300">
              <a:spcBef>
                <a:spcPct val="0"/>
              </a:spcBef>
              <a:spcAft>
                <a:spcPct val="25000"/>
              </a:spcAft>
            </a:pPr>
            <a:r>
              <a:rPr lang="en-AU" sz="3200" dirty="0">
                <a:solidFill>
                  <a:srgbClr val="00FF00"/>
                </a:solidFill>
              </a:rPr>
              <a:t>“whelp”</a:t>
            </a:r>
            <a:r>
              <a:rPr lang="en-AU" sz="3200" dirty="0"/>
              <a:t> - </a:t>
            </a:r>
            <a:r>
              <a:rPr lang="en-AU" sz="3200" i="1" dirty="0" err="1"/>
              <a:t>guwr</a:t>
            </a:r>
            <a:r>
              <a:rPr lang="en-AU" sz="3200" dirty="0"/>
              <a:t> – cub, whelp, young. Young lion developing into full strength and ferocity in search of prey. Cp. 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Rev. 5:5</a:t>
            </a:r>
            <a:r>
              <a:rPr lang="en-AU" sz="3200" dirty="0"/>
              <a:t>.</a:t>
            </a:r>
          </a:p>
          <a:p>
            <a:pPr marL="622300" indent="-622300">
              <a:spcBef>
                <a:spcPct val="0"/>
              </a:spcBef>
              <a:spcAft>
                <a:spcPct val="25000"/>
              </a:spcAft>
            </a:pPr>
            <a:r>
              <a:rPr lang="en-AU" sz="3200" dirty="0">
                <a:solidFill>
                  <a:srgbClr val="00FF00"/>
                </a:solidFill>
              </a:rPr>
              <a:t>“from the prey”</a:t>
            </a:r>
            <a:r>
              <a:rPr lang="en-AU" sz="3200" dirty="0"/>
              <a:t> - Grown lion caught and consumed prey, now returns – will not always tear and rend. </a:t>
            </a:r>
            <a:r>
              <a:rPr lang="en-AU" sz="3200" dirty="0">
                <a:solidFill>
                  <a:srgbClr val="FFFF00"/>
                </a:solidFill>
              </a:rPr>
              <a:t>Refers to the aftermath of Christ’s triumph over </a:t>
            </a:r>
            <a:r>
              <a:rPr lang="en-AU" sz="3200" dirty="0" smtClean="0">
                <a:solidFill>
                  <a:srgbClr val="FFFF00"/>
                </a:solidFill>
              </a:rPr>
              <a:t>the nations</a:t>
            </a:r>
            <a:r>
              <a:rPr lang="en-AU" sz="3200" dirty="0"/>
              <a:t>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067175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400" dirty="0"/>
              <a:t>“He couched as a lion”</a:t>
            </a:r>
            <a:r>
              <a:rPr lang="en-AU" dirty="0"/>
              <a:t/>
            </a:r>
            <a:br>
              <a:rPr lang="en-AU" dirty="0"/>
            </a:b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49:9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278063"/>
            <a:ext cx="3816350" cy="1655762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r>
              <a:rPr lang="en-AU" sz="3200" dirty="0">
                <a:solidFill>
                  <a:srgbClr val="00FF00"/>
                </a:solidFill>
              </a:rPr>
              <a:t>“couched”</a:t>
            </a:r>
            <a:r>
              <a:rPr lang="en-AU" sz="3200" dirty="0"/>
              <a:t> - </a:t>
            </a:r>
            <a:r>
              <a:rPr lang="en-AU" sz="3200" i="1" dirty="0" err="1"/>
              <a:t>rabats</a:t>
            </a:r>
            <a:r>
              <a:rPr lang="en-AU" sz="3200" dirty="0"/>
              <a:t> – lie down, recline. </a:t>
            </a:r>
          </a:p>
        </p:txBody>
      </p:sp>
      <p:pic>
        <p:nvPicPr>
          <p:cNvPr id="55300" name="Picture 4" descr="Lion_m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0"/>
            <a:ext cx="5003800" cy="3752850"/>
          </a:xfrm>
          <a:prstGeom prst="rect">
            <a:avLst/>
          </a:prstGeom>
          <a:noFill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11188" y="4124325"/>
            <a:ext cx="799306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rial Black" pitchFamily="34" charset="0"/>
              </a:rPr>
              <a:t>The Lion of the tribe of Judah at rest and peace – Christ will only rest when the nations are subdued.</a:t>
            </a:r>
            <a:r>
              <a:rPr lang="en-AU" sz="36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8" y="115888"/>
            <a:ext cx="3708400" cy="1773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/>
              <a:t>“Who shall rouse him up” </a:t>
            </a:r>
            <a:r>
              <a:rPr lang="en-AU" sz="36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49:9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800" y="1916113"/>
            <a:ext cx="3457575" cy="4681537"/>
          </a:xfrm>
        </p:spPr>
        <p:txBody>
          <a:bodyPr/>
          <a:lstStyle/>
          <a:p>
            <a:pPr marL="444500" indent="-444500">
              <a:lnSpc>
                <a:spcPct val="95000"/>
              </a:lnSpc>
            </a:pPr>
            <a:r>
              <a:rPr lang="en-AU" sz="3200" dirty="0">
                <a:solidFill>
                  <a:srgbClr val="00FF00"/>
                </a:solidFill>
              </a:rPr>
              <a:t>“old lion”</a:t>
            </a:r>
            <a:r>
              <a:rPr lang="en-AU" sz="3200" dirty="0"/>
              <a:t> - </a:t>
            </a:r>
            <a:r>
              <a:rPr lang="en-AU" sz="3200" i="1" dirty="0" err="1"/>
              <a:t>lebiya</a:t>
            </a:r>
            <a:r>
              <a:rPr lang="en-AU" sz="3200" dirty="0"/>
              <a:t> – lioness. </a:t>
            </a:r>
            <a:r>
              <a:rPr lang="en-AU" sz="32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>R.V. – “as a lioness”.</a:t>
            </a:r>
            <a:r>
              <a:rPr lang="en-AU" sz="3200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en-AU" sz="3200" dirty="0"/>
              <a:t>Fierce in protecting offspring as Christ will be of his people.</a:t>
            </a:r>
          </a:p>
        </p:txBody>
      </p:sp>
      <p:pic>
        <p:nvPicPr>
          <p:cNvPr id="75780" name="Picture 4" descr="Lion_in_Ngorongoro_Crater,_Tanzania"/>
          <p:cNvPicPr>
            <a:picLocks noChangeAspect="1" noChangeArrowheads="1"/>
          </p:cNvPicPr>
          <p:nvPr/>
        </p:nvPicPr>
        <p:blipFill>
          <a:blip r:embed="rId2" cstate="print"/>
          <a:srcRect t="6719"/>
          <a:stretch>
            <a:fillRect/>
          </a:stretch>
        </p:blipFill>
        <p:spPr bwMode="auto">
          <a:xfrm>
            <a:off x="3708400" y="188640"/>
            <a:ext cx="5435600" cy="3371850"/>
          </a:xfrm>
          <a:prstGeom prst="rect">
            <a:avLst/>
          </a:prstGeom>
          <a:noFill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708400" y="3546202"/>
            <a:ext cx="5435600" cy="30469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000000"/>
                </a:solidFill>
              </a:rPr>
              <a:t>RSV – </a:t>
            </a:r>
            <a:r>
              <a:rPr lang="en-US" sz="3200" b="1" dirty="0" smtClean="0">
                <a:solidFill>
                  <a:srgbClr val="000000"/>
                </a:solidFill>
                <a:latin typeface="Bookman Old Style" pitchFamily="18" charset="0"/>
              </a:rPr>
              <a:t>“who dares rouse him up”</a:t>
            </a:r>
            <a:r>
              <a:rPr lang="en-US" sz="3200" b="1" dirty="0" smtClean="0">
                <a:solidFill>
                  <a:srgbClr val="000000"/>
                </a:solidFill>
              </a:rPr>
              <a:t>. None will challenge the rule of Christ once all nations subdued. Repeated by Balaam –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Num. 24:8-9</a:t>
            </a:r>
            <a:r>
              <a:rPr lang="en-US" sz="3200" b="1" dirty="0" smtClean="0">
                <a:solidFill>
                  <a:srgbClr val="000000"/>
                </a:solidFill>
              </a:rPr>
              <a:t>.</a:t>
            </a:r>
            <a:r>
              <a:rPr lang="en-AU" sz="3200" b="1" dirty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8135938" cy="1457325"/>
          </a:xfrm>
        </p:spPr>
        <p:txBody>
          <a:bodyPr/>
          <a:lstStyle/>
          <a:p>
            <a:r>
              <a:rPr lang="en-AU" sz="4400"/>
              <a:t>The sceptre shall not depart from Judah</a:t>
            </a:r>
            <a:endParaRPr lang="en-AU" sz="4400">
              <a:solidFill>
                <a:srgbClr val="FF0000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644900"/>
            <a:ext cx="8135938" cy="2376488"/>
          </a:xfrm>
        </p:spPr>
        <p:txBody>
          <a:bodyPr/>
          <a:lstStyle/>
          <a:p>
            <a:pPr marL="0" indent="0" algn="just">
              <a:lnSpc>
                <a:spcPct val="95000"/>
              </a:lnSpc>
              <a:buFont typeface="Wingdings" pitchFamily="2" charset="2"/>
              <a:buNone/>
            </a:pPr>
            <a:r>
              <a:rPr lang="en-US" altLang="zh-CN" sz="3000" dirty="0">
                <a:solidFill>
                  <a:srgbClr val="00FF00"/>
                </a:solidFill>
                <a:latin typeface="Bookman Old Style" pitchFamily="18" charset="0"/>
                <a:ea typeface="SimSun" pitchFamily="2" charset="-122"/>
              </a:rPr>
              <a:t>“Moses was a lawgiver, not of Judah, but of Levi; but when Shiloh comes as the lawgiver of Judah, then ‘the law shall go forth from Zion, and the word of the Lord from Jerusalem’ </a:t>
            </a:r>
            <a:r>
              <a:rPr lang="en-US" altLang="zh-CN" sz="3000" dirty="0">
                <a:solidFill>
                  <a:srgbClr val="00FF00"/>
                </a:solidFill>
                <a:ea typeface="SimSun" pitchFamily="2" charset="-122"/>
                <a:cs typeface="Arial" charset="0"/>
              </a:rPr>
              <a:t>(</a:t>
            </a:r>
            <a:r>
              <a:rPr lang="en-US" altLang="zh-CN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a typeface="SimSun" pitchFamily="2" charset="-122"/>
                <a:cs typeface="Arial" charset="0"/>
              </a:rPr>
              <a:t>Isa. 2:3</a:t>
            </a:r>
            <a:r>
              <a:rPr lang="en-US" altLang="zh-CN" sz="3000" dirty="0">
                <a:solidFill>
                  <a:srgbClr val="00FF00"/>
                </a:solidFill>
                <a:ea typeface="SimSun" pitchFamily="2" charset="-122"/>
                <a:cs typeface="Arial" charset="0"/>
              </a:rPr>
              <a:t>)</a:t>
            </a:r>
            <a:r>
              <a:rPr lang="en-US" altLang="zh-CN" sz="3000" dirty="0">
                <a:solidFill>
                  <a:srgbClr val="00FF00"/>
                </a:solidFill>
                <a:latin typeface="Bookman Old Style" pitchFamily="18" charset="0"/>
                <a:ea typeface="SimSun" pitchFamily="2" charset="-122"/>
              </a:rPr>
              <a:t>.”</a:t>
            </a:r>
            <a:endParaRPr lang="en-AU" sz="3000" dirty="0">
              <a:solidFill>
                <a:srgbClr val="00FF00"/>
              </a:solidFill>
              <a:latin typeface="Bookman Old Style" pitchFamily="18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5364163" y="6021388"/>
            <a:ext cx="3486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 err="1" smtClean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  <a:ea typeface="SimSun" pitchFamily="2" charset="-122"/>
              </a:rPr>
              <a:t>Elpis</a:t>
            </a:r>
            <a:r>
              <a:rPr lang="en-US" altLang="zh-CN" sz="2800" b="1" dirty="0" smtClean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  <a:ea typeface="SimSun" pitchFamily="2" charset="-122"/>
              </a:rPr>
              <a:t> Israel pg. 281</a:t>
            </a:r>
            <a:r>
              <a:rPr lang="en-US" altLang="zh-CN" sz="2800" dirty="0" smtClean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  <a:ea typeface="SimSun" pitchFamily="2" charset="-122"/>
              </a:rPr>
              <a:t> </a:t>
            </a:r>
            <a:endParaRPr lang="en-AU" sz="2800" dirty="0" smtClean="0">
              <a:ln>
                <a:solidFill>
                  <a:schemeClr val="tx1"/>
                </a:solidFill>
              </a:ln>
              <a:solidFill>
                <a:srgbClr val="FF6699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79388" y="1412875"/>
            <a:ext cx="864076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25475" indent="-625475"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00FF00"/>
                </a:solidFill>
              </a:rPr>
              <a:t>“</a:t>
            </a:r>
            <a:r>
              <a:rPr lang="en-US" sz="3200" b="1" dirty="0" err="1" smtClean="0">
                <a:solidFill>
                  <a:srgbClr val="00FF00"/>
                </a:solidFill>
              </a:rPr>
              <a:t>sceptre</a:t>
            </a:r>
            <a:r>
              <a:rPr lang="en-US" sz="3200" b="1" dirty="0" smtClean="0">
                <a:solidFill>
                  <a:srgbClr val="00FF00"/>
                </a:solidFill>
              </a:rPr>
              <a:t>”</a:t>
            </a:r>
            <a:r>
              <a:rPr lang="en-US" sz="3200" b="1" dirty="0" smtClean="0">
                <a:solidFill>
                  <a:srgbClr val="FFFFFF"/>
                </a:solidFill>
              </a:rPr>
              <a:t> - Authority (</a:t>
            </a:r>
            <a:r>
              <a:rPr lang="en-US" sz="3200" b="1" dirty="0" err="1" smtClean="0">
                <a:solidFill>
                  <a:srgbClr val="FFFFFF"/>
                </a:solidFill>
              </a:rPr>
              <a:t>symbolised</a:t>
            </a:r>
            <a:r>
              <a:rPr lang="en-US" sz="3200" b="1" dirty="0" smtClean="0">
                <a:solidFill>
                  <a:srgbClr val="FFFFFF"/>
                </a:solidFill>
              </a:rPr>
              <a:t> by rod or </a:t>
            </a:r>
            <a:r>
              <a:rPr lang="en-US" sz="3200" b="1" dirty="0" err="1" smtClean="0">
                <a:solidFill>
                  <a:srgbClr val="FFFFFF"/>
                </a:solidFill>
              </a:rPr>
              <a:t>sceptre</a:t>
            </a:r>
            <a:r>
              <a:rPr lang="en-US" sz="3200" b="1" dirty="0" smtClean="0">
                <a:solidFill>
                  <a:srgbClr val="FFFFFF"/>
                </a:solidFill>
              </a:rPr>
              <a:t>) of firstborn given to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Judah</a:t>
            </a:r>
            <a:r>
              <a:rPr lang="en-US" sz="3200" b="1" dirty="0" smtClean="0">
                <a:solidFill>
                  <a:srgbClr val="FFFFFF"/>
                </a:solidFill>
              </a:rPr>
              <a:t> because of qualities – </a:t>
            </a:r>
            <a:r>
              <a:rPr lang="en-US" sz="32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44:14-34</a:t>
            </a:r>
            <a:r>
              <a:rPr lang="en-US" sz="3200" b="1" dirty="0" smtClean="0">
                <a:solidFill>
                  <a:srgbClr val="FFFFFF"/>
                </a:solidFill>
              </a:rPr>
              <a:t>. Ruling tribe in past and future.</a:t>
            </a:r>
            <a:endParaRPr lang="en-AU" sz="3200" dirty="0" smtClean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737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08"/>
            <a:ext cx="9144000" cy="836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400" dirty="0"/>
              <a:t>Shiloh shall come –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49:10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243" y="767437"/>
            <a:ext cx="8798955" cy="5785617"/>
          </a:xfrm>
        </p:spPr>
        <p:txBody>
          <a:bodyPr/>
          <a:lstStyle/>
          <a:p>
            <a:pPr marL="541338" indent="-541338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3100" dirty="0">
                <a:solidFill>
                  <a:srgbClr val="00FF00"/>
                </a:solidFill>
              </a:rPr>
              <a:t>“lawgiver”</a:t>
            </a:r>
            <a:r>
              <a:rPr lang="en-US" sz="3100" dirty="0"/>
              <a:t> - </a:t>
            </a:r>
            <a:r>
              <a:rPr lang="en-US" sz="3100" dirty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</a:rPr>
              <a:t>Roth.</a:t>
            </a:r>
            <a:r>
              <a:rPr lang="en-US" sz="3100" dirty="0">
                <a:solidFill>
                  <a:srgbClr val="FF6699"/>
                </a:solidFill>
              </a:rPr>
              <a:t> </a:t>
            </a:r>
            <a:r>
              <a:rPr lang="en-US" sz="3100" dirty="0"/>
              <a:t>-</a:t>
            </a:r>
            <a:r>
              <a:rPr lang="en-US" sz="3100" dirty="0">
                <a:solidFill>
                  <a:srgbClr val="FF6699"/>
                </a:solidFill>
              </a:rPr>
              <a:t> </a:t>
            </a:r>
            <a:r>
              <a:rPr lang="en-US" sz="3100" dirty="0">
                <a:solidFill>
                  <a:srgbClr val="FFFF00"/>
                </a:solidFill>
              </a:rPr>
              <a:t>“commander’s staff”</a:t>
            </a:r>
            <a:r>
              <a:rPr lang="en-US" sz="3100" dirty="0"/>
              <a:t>. </a:t>
            </a:r>
            <a:r>
              <a:rPr lang="en-US" sz="3100" dirty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</a:rPr>
              <a:t>R.V.</a:t>
            </a:r>
            <a:r>
              <a:rPr lang="en-US" sz="3100" dirty="0">
                <a:solidFill>
                  <a:srgbClr val="FFFF00"/>
                </a:solidFill>
              </a:rPr>
              <a:t> </a:t>
            </a:r>
            <a:r>
              <a:rPr lang="en-US" sz="3100" dirty="0"/>
              <a:t>-</a:t>
            </a:r>
            <a:r>
              <a:rPr lang="en-US" sz="3100" dirty="0">
                <a:solidFill>
                  <a:srgbClr val="FFFF00"/>
                </a:solidFill>
              </a:rPr>
              <a:t> “ruler’s staff”</a:t>
            </a:r>
            <a:r>
              <a:rPr lang="en-US" sz="3100" dirty="0"/>
              <a:t>. When ancient kings sat to dispense law the rod was held between the feet as insignia of office. See </a:t>
            </a:r>
            <a:r>
              <a:rPr lang="en-US" sz="31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Isa. 33:22</a:t>
            </a:r>
            <a:r>
              <a:rPr lang="en-US" sz="3100" dirty="0"/>
              <a:t>.</a:t>
            </a:r>
          </a:p>
          <a:p>
            <a:pPr marL="541338" indent="-541338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3100" dirty="0">
                <a:solidFill>
                  <a:srgbClr val="00FF00"/>
                </a:solidFill>
              </a:rPr>
              <a:t>“until”</a:t>
            </a:r>
            <a:r>
              <a:rPr lang="en-US" sz="3100" dirty="0"/>
              <a:t> - </a:t>
            </a:r>
            <a:r>
              <a:rPr lang="en-US" sz="3100" i="1" dirty="0"/>
              <a:t>ad </a:t>
            </a:r>
            <a:r>
              <a:rPr lang="en-US" sz="3100" i="1" dirty="0" err="1"/>
              <a:t>ki</a:t>
            </a:r>
            <a:r>
              <a:rPr lang="en-US" sz="3100" dirty="0"/>
              <a:t> – “to/for that” or “because”. </a:t>
            </a:r>
            <a:r>
              <a:rPr lang="en-US" sz="31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>Bro. Thomas </a:t>
            </a:r>
            <a:r>
              <a:rPr lang="en-US" sz="3100" dirty="0"/>
              <a:t>–</a:t>
            </a:r>
            <a:r>
              <a:rPr lang="en-US" sz="31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</a:rPr>
              <a:t> </a:t>
            </a:r>
            <a:r>
              <a:rPr lang="en-US" sz="3100" dirty="0">
                <a:solidFill>
                  <a:srgbClr val="FFFF00"/>
                </a:solidFill>
              </a:rPr>
              <a:t>“because Shiloh shall come”</a:t>
            </a:r>
            <a:r>
              <a:rPr lang="en-US" sz="3100" dirty="0"/>
              <a:t>.</a:t>
            </a:r>
          </a:p>
          <a:p>
            <a:pPr marL="541338" indent="-541338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3100" dirty="0">
                <a:solidFill>
                  <a:srgbClr val="00FF00"/>
                </a:solidFill>
              </a:rPr>
              <a:t>“Shiloh”</a:t>
            </a:r>
            <a:r>
              <a:rPr lang="en-US" sz="3100" dirty="0"/>
              <a:t> - “tranquil, peace”. Title of Christ – </a:t>
            </a:r>
            <a:r>
              <a:rPr lang="en-US" sz="31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Isa. 9:6; Ps. 72</a:t>
            </a:r>
            <a:r>
              <a:rPr lang="en-US" sz="3100" dirty="0"/>
              <a:t>.</a:t>
            </a:r>
          </a:p>
          <a:p>
            <a:pPr marL="541338" indent="-541338">
              <a:lnSpc>
                <a:spcPct val="95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3100" dirty="0">
                <a:solidFill>
                  <a:srgbClr val="00FF00"/>
                </a:solidFill>
              </a:rPr>
              <a:t>“gathering”</a:t>
            </a:r>
            <a:r>
              <a:rPr lang="en-US" sz="3100" dirty="0"/>
              <a:t> - </a:t>
            </a:r>
            <a:r>
              <a:rPr lang="en-US" sz="3100" i="1" dirty="0" err="1"/>
              <a:t>yiqqarah</a:t>
            </a:r>
            <a:r>
              <a:rPr lang="en-US" sz="3100" dirty="0"/>
              <a:t> – obedience. </a:t>
            </a:r>
            <a:r>
              <a:rPr lang="en-US" sz="3100" dirty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</a:rPr>
              <a:t>R.V.</a:t>
            </a:r>
            <a:r>
              <a:rPr lang="en-US" sz="3100" dirty="0">
                <a:solidFill>
                  <a:srgbClr val="FFFF00"/>
                </a:solidFill>
              </a:rPr>
              <a:t> </a:t>
            </a:r>
            <a:r>
              <a:rPr lang="en-US" sz="3100" dirty="0"/>
              <a:t>– </a:t>
            </a:r>
            <a:r>
              <a:rPr lang="en-US" sz="3100" dirty="0">
                <a:solidFill>
                  <a:srgbClr val="FFFF00"/>
                </a:solidFill>
              </a:rPr>
              <a:t>“the obedience of the peoples”</a:t>
            </a:r>
            <a:r>
              <a:rPr lang="en-AU" sz="3100" dirty="0"/>
              <a:t>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438"/>
            <a:ext cx="9144000" cy="836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400" dirty="0"/>
              <a:t>Shiloh and the vine –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49:11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08050"/>
            <a:ext cx="8785225" cy="5327650"/>
          </a:xfrm>
        </p:spPr>
        <p:txBody>
          <a:bodyPr/>
          <a:lstStyle/>
          <a:p>
            <a:pPr marL="541338" indent="-541338"/>
            <a:r>
              <a:rPr lang="en-US" sz="3200" dirty="0">
                <a:solidFill>
                  <a:srgbClr val="00FF00"/>
                </a:solidFill>
              </a:rPr>
              <a:t>“Binding”</a:t>
            </a:r>
            <a:r>
              <a:rPr lang="en-US" sz="3200" dirty="0"/>
              <a:t> - </a:t>
            </a:r>
            <a:r>
              <a:rPr lang="en-US" sz="3200" i="1" dirty="0" err="1"/>
              <a:t>asar</a:t>
            </a:r>
            <a:r>
              <a:rPr lang="en-US" sz="3200" i="1" dirty="0"/>
              <a:t> </a:t>
            </a:r>
            <a:r>
              <a:rPr lang="en-US" sz="3200" dirty="0"/>
              <a:t>– to yoke or hitch. Cp. 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Zech. 9:9; Matt. 21:4-5</a:t>
            </a:r>
            <a:r>
              <a:rPr lang="en-US" sz="3200" dirty="0"/>
              <a:t>.</a:t>
            </a:r>
          </a:p>
          <a:p>
            <a:pPr marL="541338" indent="-541338"/>
            <a:r>
              <a:rPr lang="en-US" sz="3200" dirty="0">
                <a:solidFill>
                  <a:srgbClr val="00FF00"/>
                </a:solidFill>
              </a:rPr>
              <a:t>“foal”</a:t>
            </a:r>
            <a:r>
              <a:rPr lang="en-US" sz="3200" dirty="0"/>
              <a:t> - </a:t>
            </a:r>
            <a:r>
              <a:rPr lang="en-US" sz="3200" i="1" dirty="0" err="1"/>
              <a:t>ayir</a:t>
            </a:r>
            <a:r>
              <a:rPr lang="en-US" sz="3200" dirty="0"/>
              <a:t> – young male ass (just broken to a load). </a:t>
            </a:r>
            <a:r>
              <a:rPr lang="en-US" sz="3200" dirty="0">
                <a:solidFill>
                  <a:srgbClr val="FFFF00"/>
                </a:solidFill>
              </a:rPr>
              <a:t>Israel to come under </a:t>
            </a:r>
            <a:r>
              <a:rPr lang="en-US" sz="3200" dirty="0" smtClean="0">
                <a:solidFill>
                  <a:srgbClr val="FFFF00"/>
                </a:solidFill>
              </a:rPr>
              <a:t>Law</a:t>
            </a:r>
            <a:r>
              <a:rPr lang="en-US" sz="3200" dirty="0" smtClean="0"/>
              <a:t> (the </a:t>
            </a:r>
            <a:r>
              <a:rPr lang="en-US" sz="3200" dirty="0" smtClean="0">
                <a:solidFill>
                  <a:srgbClr val="FFFF00"/>
                </a:solidFill>
              </a:rPr>
              <a:t>‘</a:t>
            </a:r>
            <a:r>
              <a:rPr lang="en-US" sz="3200" dirty="0" err="1" smtClean="0">
                <a:solidFill>
                  <a:srgbClr val="FFFF00"/>
                </a:solidFill>
              </a:rPr>
              <a:t>Pharez</a:t>
            </a:r>
            <a:r>
              <a:rPr lang="en-US" sz="3200" dirty="0" smtClean="0">
                <a:solidFill>
                  <a:srgbClr val="FFFF00"/>
                </a:solidFill>
              </a:rPr>
              <a:t>’ </a:t>
            </a:r>
            <a:r>
              <a:rPr lang="en-US" sz="3200" dirty="0" smtClean="0"/>
              <a:t>era).</a:t>
            </a:r>
            <a:endParaRPr lang="en-US" sz="3200" dirty="0"/>
          </a:p>
          <a:p>
            <a:pPr marL="541338" indent="-541338"/>
            <a:r>
              <a:rPr lang="en-US" sz="3200" dirty="0">
                <a:solidFill>
                  <a:srgbClr val="00FF00"/>
                </a:solidFill>
              </a:rPr>
              <a:t>“the vine”</a:t>
            </a:r>
            <a:r>
              <a:rPr lang="en-US" sz="3200" dirty="0"/>
              <a:t> - 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Israel</a:t>
            </a:r>
            <a:r>
              <a:rPr lang="en-US" sz="3200" dirty="0"/>
              <a:t> - 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 80:8-11 </a:t>
            </a:r>
            <a:r>
              <a:rPr lang="en-US" sz="3200" dirty="0"/>
              <a:t>(same word for ‘vine’ used). </a:t>
            </a:r>
          </a:p>
          <a:p>
            <a:pPr marL="541338" indent="-541338"/>
            <a:r>
              <a:rPr lang="en-US" sz="3200" dirty="0">
                <a:solidFill>
                  <a:srgbClr val="00FF00"/>
                </a:solidFill>
              </a:rPr>
              <a:t>“ass’s colt”</a:t>
            </a:r>
            <a:r>
              <a:rPr lang="en-US" sz="3200" dirty="0"/>
              <a:t> - </a:t>
            </a:r>
            <a:r>
              <a:rPr lang="en-US" sz="3200" i="1" dirty="0" err="1"/>
              <a:t>ben</a:t>
            </a:r>
            <a:r>
              <a:rPr lang="en-US" sz="3200" i="1" dirty="0"/>
              <a:t> </a:t>
            </a:r>
            <a:r>
              <a:rPr lang="en-US" sz="3200" i="1" dirty="0" err="1"/>
              <a:t>athown</a:t>
            </a:r>
            <a:r>
              <a:rPr lang="en-US" sz="3200" dirty="0"/>
              <a:t> – son of female ass. Refers to spiritual Israel (Jew and Gentile). Cp. 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Mark 11:1-11 </a:t>
            </a:r>
            <a:r>
              <a:rPr lang="en-US" sz="3200" dirty="0">
                <a:solidFill>
                  <a:srgbClr val="FFFF00"/>
                </a:solidFill>
              </a:rPr>
              <a:t>(1st phase)</a:t>
            </a:r>
            <a:r>
              <a:rPr lang="en-US" sz="3200" dirty="0"/>
              <a:t>.</a:t>
            </a:r>
            <a:endParaRPr lang="en-AU" sz="32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AU" dirty="0" smtClean="0"/>
              <a:t>The </a:t>
            </a:r>
            <a:r>
              <a:rPr lang="en-AU" dirty="0" err="1" smtClean="0"/>
              <a:t>Pharez</a:t>
            </a:r>
            <a:r>
              <a:rPr lang="en-AU" dirty="0" smtClean="0"/>
              <a:t>/Zarah allegory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709284"/>
            <a:ext cx="2592288" cy="5760640"/>
          </a:xfrm>
        </p:spPr>
        <p:txBody>
          <a:bodyPr/>
          <a:lstStyle/>
          <a:p>
            <a:pPr marL="0" indent="0" algn="ctr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Judah</a:t>
            </a:r>
          </a:p>
          <a:p>
            <a:pPr marL="0" indent="0" algn="ctr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dirty="0" err="1" smtClean="0">
                <a:solidFill>
                  <a:srgbClr val="FFFF00"/>
                </a:solidFill>
              </a:rPr>
              <a:t>Pharez</a:t>
            </a:r>
            <a:endParaRPr lang="en-AU" dirty="0" smtClean="0">
              <a:solidFill>
                <a:srgbClr val="FFFF00"/>
              </a:solidFill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 smtClean="0"/>
              <a:t>Hezron</a:t>
            </a:r>
            <a:endParaRPr lang="en-US" dirty="0" smtClean="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Ram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 smtClean="0"/>
              <a:t>Amminadab</a:t>
            </a:r>
            <a:endParaRPr lang="en-US" dirty="0" smtClean="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 smtClean="0"/>
              <a:t>Nashon</a:t>
            </a:r>
            <a:endParaRPr lang="en-US" dirty="0" smtClean="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FF00"/>
                </a:solidFill>
              </a:rPr>
              <a:t>Salmon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FF00"/>
                </a:solidFill>
              </a:rPr>
              <a:t>Boaz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err="1" smtClean="0"/>
              <a:t>Obed</a:t>
            </a:r>
            <a:endParaRPr lang="en-US" dirty="0" smtClean="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Jesse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David</a:t>
            </a:r>
            <a:endParaRPr lang="en-AU" dirty="0">
              <a:ln>
                <a:solidFill>
                  <a:schemeClr val="tx1"/>
                </a:solidFill>
              </a:ln>
              <a:solidFill>
                <a:srgbClr val="00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531239"/>
            <a:ext cx="2699792" cy="323702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381681" y="3343137"/>
            <a:ext cx="2808312" cy="309634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9673" y="3702956"/>
            <a:ext cx="677108" cy="230447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Impact" pitchFamily="34" charset="0"/>
              </a:rPr>
              <a:t>Law of Moses</a:t>
            </a:r>
            <a:endParaRPr lang="en-US" sz="32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6977" y="692696"/>
            <a:ext cx="4464496" cy="412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  <a:spcAft>
                <a:spcPts val="600"/>
              </a:spcAft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+mn-lt"/>
              </a:rPr>
              <a:t>Judah</a:t>
            </a:r>
          </a:p>
          <a:p>
            <a:pPr algn="ctr">
              <a:lnSpc>
                <a:spcPct val="95000"/>
              </a:lnSpc>
              <a:spcAft>
                <a:spcPts val="600"/>
              </a:spcAft>
            </a:pP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Zarah</a:t>
            </a:r>
            <a:r>
              <a:rPr lang="en-US" sz="3200" b="1" dirty="0" smtClean="0"/>
              <a:t> (</a:t>
            </a:r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red cord</a:t>
            </a:r>
            <a:r>
              <a:rPr lang="en-US" sz="3200" b="1" dirty="0" smtClean="0"/>
              <a:t>)</a:t>
            </a:r>
          </a:p>
          <a:p>
            <a:pPr algn="ctr">
              <a:lnSpc>
                <a:spcPct val="95000"/>
              </a:lnSpc>
              <a:spcAft>
                <a:spcPts val="600"/>
              </a:spcAft>
            </a:pPr>
            <a:r>
              <a:rPr lang="en-US" sz="2800" b="1" dirty="0" err="1" smtClean="0"/>
              <a:t>Zimri</a:t>
            </a:r>
            <a:r>
              <a:rPr lang="en-US" sz="2800" b="1" dirty="0" smtClean="0"/>
              <a:t>, Ethan, </a:t>
            </a:r>
            <a:r>
              <a:rPr lang="en-US" sz="2800" b="1" dirty="0" err="1" smtClean="0"/>
              <a:t>Heman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Calcol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Dara</a:t>
            </a:r>
            <a:r>
              <a:rPr lang="en-US" sz="2800" b="1" dirty="0" smtClean="0"/>
              <a:t> (5)</a:t>
            </a:r>
          </a:p>
          <a:p>
            <a:pPr algn="ctr">
              <a:lnSpc>
                <a:spcPct val="95000"/>
              </a:lnSpc>
              <a:spcAft>
                <a:spcPts val="600"/>
              </a:spcAft>
            </a:pPr>
            <a:endParaRPr lang="en-US" sz="2800" b="1" dirty="0" smtClean="0"/>
          </a:p>
          <a:p>
            <a:pPr algn="ctr">
              <a:lnSpc>
                <a:spcPct val="95000"/>
              </a:lnSpc>
              <a:spcAft>
                <a:spcPts val="600"/>
              </a:spcAft>
            </a:pPr>
            <a:r>
              <a:rPr lang="en-US" sz="3200" b="1" dirty="0" err="1" smtClean="0"/>
              <a:t>Zabdi</a:t>
            </a:r>
            <a:r>
              <a:rPr lang="en-US" sz="3200" b="1" dirty="0" smtClean="0"/>
              <a:t> </a:t>
            </a:r>
            <a:r>
              <a:rPr lang="en-US" sz="2800" b="1" dirty="0" smtClean="0">
                <a:latin typeface="+mj-lt"/>
              </a:rPr>
              <a:t>(</a:t>
            </a:r>
            <a:r>
              <a:rPr lang="en-US" sz="2800" b="1" dirty="0" err="1" smtClean="0">
                <a:latin typeface="+mj-lt"/>
              </a:rPr>
              <a:t>Zimri</a:t>
            </a:r>
            <a:r>
              <a:rPr lang="en-US" sz="2800" b="1" dirty="0" smtClean="0">
                <a:latin typeface="+mj-lt"/>
              </a:rPr>
              <a:t>)</a:t>
            </a:r>
          </a:p>
          <a:p>
            <a:pPr algn="ctr">
              <a:lnSpc>
                <a:spcPct val="95000"/>
              </a:lnSpc>
              <a:spcAft>
                <a:spcPts val="600"/>
              </a:spcAft>
            </a:pPr>
            <a:r>
              <a:rPr lang="en-US" sz="3200" b="1" dirty="0" smtClean="0"/>
              <a:t>Carmi</a:t>
            </a:r>
          </a:p>
          <a:p>
            <a:pPr algn="ctr">
              <a:lnSpc>
                <a:spcPct val="95000"/>
              </a:lnSpc>
              <a:spcAft>
                <a:spcPts val="600"/>
              </a:spcAft>
            </a:pPr>
            <a:r>
              <a:rPr lang="en-US" sz="3200" b="1" dirty="0" err="1" smtClean="0"/>
              <a:t>Achan</a:t>
            </a:r>
            <a:endParaRPr lang="en-US" sz="3200" b="1" dirty="0"/>
          </a:p>
        </p:txBody>
      </p:sp>
      <p:sp>
        <p:nvSpPr>
          <p:cNvPr id="10" name="Isosceles Triangle 9"/>
          <p:cNvSpPr/>
          <p:nvPr/>
        </p:nvSpPr>
        <p:spPr>
          <a:xfrm flipV="1">
            <a:off x="6632522" y="2736630"/>
            <a:ext cx="360040" cy="36004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/>
          <p:nvPr/>
        </p:nvCxnSpPr>
        <p:spPr>
          <a:xfrm rot="16200000" flipH="1">
            <a:off x="5256076" y="2312876"/>
            <a:ext cx="936104" cy="864096"/>
          </a:xfrm>
          <a:prstGeom prst="bentConnector3">
            <a:avLst>
              <a:gd name="adj1" fmla="val 50000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2833617" y="1491181"/>
            <a:ext cx="25202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+mn-lt"/>
              </a:rPr>
              <a:t>Abrahamic</a:t>
            </a:r>
          </a:p>
          <a:p>
            <a:pPr algn="ctr">
              <a:lnSpc>
                <a:spcPct val="90000"/>
              </a:lnSpc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+mn-lt"/>
              </a:rPr>
              <a:t> Covenant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00FFFF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08940" y="764704"/>
            <a:ext cx="1368152" cy="2448272"/>
          </a:xfrm>
          <a:prstGeom prst="rect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07905" y="3631957"/>
            <a:ext cx="1545615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Rahab</a:t>
            </a:r>
            <a:endParaRPr lang="en-US" sz="3200" b="1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  <a:p>
            <a:pPr algn="ctr">
              <a:lnSpc>
                <a:spcPct val="85000"/>
              </a:lnSpc>
            </a:pPr>
            <a:r>
              <a:rPr lang="en-US" sz="28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Matt.1:5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07340" y="4309684"/>
            <a:ext cx="1117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Ruth</a:t>
            </a:r>
          </a:p>
        </p:txBody>
      </p:sp>
      <p:sp>
        <p:nvSpPr>
          <p:cNvPr id="18" name="Freeform 17"/>
          <p:cNvSpPr/>
          <p:nvPr/>
        </p:nvSpPr>
        <p:spPr>
          <a:xfrm>
            <a:off x="1036054" y="3594187"/>
            <a:ext cx="4450346" cy="1365740"/>
          </a:xfrm>
          <a:custGeom>
            <a:avLst/>
            <a:gdLst>
              <a:gd name="connsiteX0" fmla="*/ 1430055 w 4450346"/>
              <a:gd name="connsiteY0" fmla="*/ 382068 h 1365740"/>
              <a:gd name="connsiteX1" fmla="*/ 1471619 w 4450346"/>
              <a:gd name="connsiteY1" fmla="*/ 340504 h 1365740"/>
              <a:gd name="connsiteX2" fmla="*/ 1485473 w 4450346"/>
              <a:gd name="connsiteY2" fmla="*/ 298940 h 1365740"/>
              <a:gd name="connsiteX3" fmla="*/ 1527037 w 4450346"/>
              <a:gd name="connsiteY3" fmla="*/ 243522 h 1365740"/>
              <a:gd name="connsiteX4" fmla="*/ 1582455 w 4450346"/>
              <a:gd name="connsiteY4" fmla="*/ 160395 h 1365740"/>
              <a:gd name="connsiteX5" fmla="*/ 1693291 w 4450346"/>
              <a:gd name="connsiteY5" fmla="*/ 77268 h 1365740"/>
              <a:gd name="connsiteX6" fmla="*/ 1721001 w 4450346"/>
              <a:gd name="connsiteY6" fmla="*/ 49558 h 1365740"/>
              <a:gd name="connsiteX7" fmla="*/ 1887255 w 4450346"/>
              <a:gd name="connsiteY7" fmla="*/ 7995 h 1365740"/>
              <a:gd name="connsiteX8" fmla="*/ 2607691 w 4450346"/>
              <a:gd name="connsiteY8" fmla="*/ 7995 h 1365740"/>
              <a:gd name="connsiteX9" fmla="*/ 3161873 w 4450346"/>
              <a:gd name="connsiteY9" fmla="*/ 21849 h 1365740"/>
              <a:gd name="connsiteX10" fmla="*/ 3729910 w 4450346"/>
              <a:gd name="connsiteY10" fmla="*/ 21849 h 1365740"/>
              <a:gd name="connsiteX11" fmla="*/ 3868455 w 4450346"/>
              <a:gd name="connsiteY11" fmla="*/ 49558 h 1365740"/>
              <a:gd name="connsiteX12" fmla="*/ 3910019 w 4450346"/>
              <a:gd name="connsiteY12" fmla="*/ 63413 h 1365740"/>
              <a:gd name="connsiteX13" fmla="*/ 4034710 w 4450346"/>
              <a:gd name="connsiteY13" fmla="*/ 77268 h 1365740"/>
              <a:gd name="connsiteX14" fmla="*/ 4090128 w 4450346"/>
              <a:gd name="connsiteY14" fmla="*/ 91122 h 1365740"/>
              <a:gd name="connsiteX15" fmla="*/ 4200964 w 4450346"/>
              <a:gd name="connsiteY15" fmla="*/ 132686 h 1365740"/>
              <a:gd name="connsiteX16" fmla="*/ 4325655 w 4450346"/>
              <a:gd name="connsiteY16" fmla="*/ 146540 h 1365740"/>
              <a:gd name="connsiteX17" fmla="*/ 4422637 w 4450346"/>
              <a:gd name="connsiteY17" fmla="*/ 201958 h 1365740"/>
              <a:gd name="connsiteX18" fmla="*/ 4450346 w 4450346"/>
              <a:gd name="connsiteY18" fmla="*/ 285086 h 1365740"/>
              <a:gd name="connsiteX19" fmla="*/ 4436491 w 4450346"/>
              <a:gd name="connsiteY19" fmla="*/ 492904 h 1365740"/>
              <a:gd name="connsiteX20" fmla="*/ 4394928 w 4450346"/>
              <a:gd name="connsiteY20" fmla="*/ 645304 h 1365740"/>
              <a:gd name="connsiteX21" fmla="*/ 4381073 w 4450346"/>
              <a:gd name="connsiteY21" fmla="*/ 686868 h 1365740"/>
              <a:gd name="connsiteX22" fmla="*/ 4353364 w 4450346"/>
              <a:gd name="connsiteY22" fmla="*/ 783849 h 1365740"/>
              <a:gd name="connsiteX23" fmla="*/ 4325655 w 4450346"/>
              <a:gd name="connsiteY23" fmla="*/ 825413 h 1365740"/>
              <a:gd name="connsiteX24" fmla="*/ 4256382 w 4450346"/>
              <a:gd name="connsiteY24" fmla="*/ 950104 h 1365740"/>
              <a:gd name="connsiteX25" fmla="*/ 4214819 w 4450346"/>
              <a:gd name="connsiteY25" fmla="*/ 1033231 h 1365740"/>
              <a:gd name="connsiteX26" fmla="*/ 4173255 w 4450346"/>
              <a:gd name="connsiteY26" fmla="*/ 1116358 h 1365740"/>
              <a:gd name="connsiteX27" fmla="*/ 4145546 w 4450346"/>
              <a:gd name="connsiteY27" fmla="*/ 1199486 h 1365740"/>
              <a:gd name="connsiteX28" fmla="*/ 4020855 w 4450346"/>
              <a:gd name="connsiteY28" fmla="*/ 1268758 h 1365740"/>
              <a:gd name="connsiteX29" fmla="*/ 3840746 w 4450346"/>
              <a:gd name="connsiteY29" fmla="*/ 1282613 h 1365740"/>
              <a:gd name="connsiteX30" fmla="*/ 3729910 w 4450346"/>
              <a:gd name="connsiteY30" fmla="*/ 1310322 h 1365740"/>
              <a:gd name="connsiteX31" fmla="*/ 3674491 w 4450346"/>
              <a:gd name="connsiteY31" fmla="*/ 1324177 h 1365740"/>
              <a:gd name="connsiteX32" fmla="*/ 3605219 w 4450346"/>
              <a:gd name="connsiteY32" fmla="*/ 1338031 h 1365740"/>
              <a:gd name="connsiteX33" fmla="*/ 3494382 w 4450346"/>
              <a:gd name="connsiteY33" fmla="*/ 1365740 h 1365740"/>
              <a:gd name="connsiteX34" fmla="*/ 3231146 w 4450346"/>
              <a:gd name="connsiteY34" fmla="*/ 1351886 h 1365740"/>
              <a:gd name="connsiteX35" fmla="*/ 3148019 w 4450346"/>
              <a:gd name="connsiteY35" fmla="*/ 1324177 h 1365740"/>
              <a:gd name="connsiteX36" fmla="*/ 3106455 w 4450346"/>
              <a:gd name="connsiteY36" fmla="*/ 1310322 h 1365740"/>
              <a:gd name="connsiteX37" fmla="*/ 3064891 w 4450346"/>
              <a:gd name="connsiteY37" fmla="*/ 1282613 h 1365740"/>
              <a:gd name="connsiteX38" fmla="*/ 2981764 w 4450346"/>
              <a:gd name="connsiteY38" fmla="*/ 1268758 h 1365740"/>
              <a:gd name="connsiteX39" fmla="*/ 2926346 w 4450346"/>
              <a:gd name="connsiteY39" fmla="*/ 1254904 h 1365740"/>
              <a:gd name="connsiteX40" fmla="*/ 2843219 w 4450346"/>
              <a:gd name="connsiteY40" fmla="*/ 1241049 h 1365740"/>
              <a:gd name="connsiteX41" fmla="*/ 2801655 w 4450346"/>
              <a:gd name="connsiteY41" fmla="*/ 1227195 h 1365740"/>
              <a:gd name="connsiteX42" fmla="*/ 2663110 w 4450346"/>
              <a:gd name="connsiteY42" fmla="*/ 1213340 h 1365740"/>
              <a:gd name="connsiteX43" fmla="*/ 2621546 w 4450346"/>
              <a:gd name="connsiteY43" fmla="*/ 1185631 h 1365740"/>
              <a:gd name="connsiteX44" fmla="*/ 2081219 w 4450346"/>
              <a:gd name="connsiteY44" fmla="*/ 1185631 h 1365740"/>
              <a:gd name="connsiteX45" fmla="*/ 2039655 w 4450346"/>
              <a:gd name="connsiteY45" fmla="*/ 1213340 h 1365740"/>
              <a:gd name="connsiteX46" fmla="*/ 1804128 w 4450346"/>
              <a:gd name="connsiteY46" fmla="*/ 1185631 h 1365740"/>
              <a:gd name="connsiteX47" fmla="*/ 1762564 w 4450346"/>
              <a:gd name="connsiteY47" fmla="*/ 1171777 h 1365740"/>
              <a:gd name="connsiteX48" fmla="*/ 1388491 w 4450346"/>
              <a:gd name="connsiteY48" fmla="*/ 1157922 h 1365740"/>
              <a:gd name="connsiteX49" fmla="*/ 1291510 w 4450346"/>
              <a:gd name="connsiteY49" fmla="*/ 1144068 h 1365740"/>
              <a:gd name="connsiteX50" fmla="*/ 1166819 w 4450346"/>
              <a:gd name="connsiteY50" fmla="*/ 1227195 h 1365740"/>
              <a:gd name="connsiteX51" fmla="*/ 1125255 w 4450346"/>
              <a:gd name="connsiteY51" fmla="*/ 1254904 h 1365740"/>
              <a:gd name="connsiteX52" fmla="*/ 1028273 w 4450346"/>
              <a:gd name="connsiteY52" fmla="*/ 1268758 h 1365740"/>
              <a:gd name="connsiteX53" fmla="*/ 418673 w 4450346"/>
              <a:gd name="connsiteY53" fmla="*/ 1254904 h 1365740"/>
              <a:gd name="connsiteX54" fmla="*/ 169291 w 4450346"/>
              <a:gd name="connsiteY54" fmla="*/ 1241049 h 1365740"/>
              <a:gd name="connsiteX55" fmla="*/ 44601 w 4450346"/>
              <a:gd name="connsiteY55" fmla="*/ 1144068 h 1365740"/>
              <a:gd name="connsiteX56" fmla="*/ 30746 w 4450346"/>
              <a:gd name="connsiteY56" fmla="*/ 991668 h 1365740"/>
              <a:gd name="connsiteX57" fmla="*/ 16891 w 4450346"/>
              <a:gd name="connsiteY57" fmla="*/ 936249 h 1365740"/>
              <a:gd name="connsiteX58" fmla="*/ 3037 w 4450346"/>
              <a:gd name="connsiteY58" fmla="*/ 797704 h 136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450346" h="1365740">
                <a:moveTo>
                  <a:pt x="1430055" y="382068"/>
                </a:moveTo>
                <a:cubicBezTo>
                  <a:pt x="1443910" y="368213"/>
                  <a:pt x="1460751" y="356807"/>
                  <a:pt x="1471619" y="340504"/>
                </a:cubicBezTo>
                <a:cubicBezTo>
                  <a:pt x="1479720" y="328353"/>
                  <a:pt x="1478227" y="311620"/>
                  <a:pt x="1485473" y="298940"/>
                </a:cubicBezTo>
                <a:cubicBezTo>
                  <a:pt x="1496929" y="278891"/>
                  <a:pt x="1513795" y="262439"/>
                  <a:pt x="1527037" y="243522"/>
                </a:cubicBezTo>
                <a:cubicBezTo>
                  <a:pt x="1546135" y="216240"/>
                  <a:pt x="1558907" y="183943"/>
                  <a:pt x="1582455" y="160395"/>
                </a:cubicBezTo>
                <a:cubicBezTo>
                  <a:pt x="1668113" y="74737"/>
                  <a:pt x="1572787" y="163343"/>
                  <a:pt x="1693291" y="77268"/>
                </a:cubicBezTo>
                <a:cubicBezTo>
                  <a:pt x="1703920" y="69675"/>
                  <a:pt x="1709317" y="55400"/>
                  <a:pt x="1721001" y="49558"/>
                </a:cubicBezTo>
                <a:cubicBezTo>
                  <a:pt x="1775890" y="22113"/>
                  <a:pt x="1828107" y="17853"/>
                  <a:pt x="1887255" y="7995"/>
                </a:cubicBezTo>
                <a:cubicBezTo>
                  <a:pt x="2449004" y="39202"/>
                  <a:pt x="1759978" y="7995"/>
                  <a:pt x="2607691" y="7995"/>
                </a:cubicBezTo>
                <a:cubicBezTo>
                  <a:pt x="2792476" y="7995"/>
                  <a:pt x="2977146" y="17231"/>
                  <a:pt x="3161873" y="21849"/>
                </a:cubicBezTo>
                <a:cubicBezTo>
                  <a:pt x="3439598" y="2012"/>
                  <a:pt x="3369405" y="0"/>
                  <a:pt x="3729910" y="21849"/>
                </a:cubicBezTo>
                <a:cubicBezTo>
                  <a:pt x="3764447" y="23942"/>
                  <a:pt x="3831451" y="38986"/>
                  <a:pt x="3868455" y="49558"/>
                </a:cubicBezTo>
                <a:cubicBezTo>
                  <a:pt x="3882497" y="53570"/>
                  <a:pt x="3895614" y="61012"/>
                  <a:pt x="3910019" y="63413"/>
                </a:cubicBezTo>
                <a:cubicBezTo>
                  <a:pt x="3951269" y="70288"/>
                  <a:pt x="3993146" y="72650"/>
                  <a:pt x="4034710" y="77268"/>
                </a:cubicBezTo>
                <a:cubicBezTo>
                  <a:pt x="4053183" y="81886"/>
                  <a:pt x="4072064" y="85101"/>
                  <a:pt x="4090128" y="91122"/>
                </a:cubicBezTo>
                <a:cubicBezTo>
                  <a:pt x="4095122" y="92787"/>
                  <a:pt x="4181515" y="129444"/>
                  <a:pt x="4200964" y="132686"/>
                </a:cubicBezTo>
                <a:cubicBezTo>
                  <a:pt x="4242214" y="139561"/>
                  <a:pt x="4284091" y="141922"/>
                  <a:pt x="4325655" y="146540"/>
                </a:cubicBezTo>
                <a:cubicBezTo>
                  <a:pt x="4372479" y="158246"/>
                  <a:pt x="4396011" y="154032"/>
                  <a:pt x="4422637" y="201958"/>
                </a:cubicBezTo>
                <a:cubicBezTo>
                  <a:pt x="4436822" y="227491"/>
                  <a:pt x="4450346" y="285086"/>
                  <a:pt x="4450346" y="285086"/>
                </a:cubicBezTo>
                <a:cubicBezTo>
                  <a:pt x="4445728" y="354359"/>
                  <a:pt x="4443399" y="423822"/>
                  <a:pt x="4436491" y="492904"/>
                </a:cubicBezTo>
                <a:cubicBezTo>
                  <a:pt x="4430896" y="548858"/>
                  <a:pt x="4412736" y="591882"/>
                  <a:pt x="4394928" y="645304"/>
                </a:cubicBezTo>
                <a:cubicBezTo>
                  <a:pt x="4390310" y="659159"/>
                  <a:pt x="4384615" y="672700"/>
                  <a:pt x="4381073" y="686868"/>
                </a:cubicBezTo>
                <a:cubicBezTo>
                  <a:pt x="4376633" y="704630"/>
                  <a:pt x="4363304" y="763969"/>
                  <a:pt x="4353364" y="783849"/>
                </a:cubicBezTo>
                <a:cubicBezTo>
                  <a:pt x="4345917" y="798742"/>
                  <a:pt x="4334891" y="811558"/>
                  <a:pt x="4325655" y="825413"/>
                </a:cubicBezTo>
                <a:cubicBezTo>
                  <a:pt x="4291750" y="927128"/>
                  <a:pt x="4318599" y="887887"/>
                  <a:pt x="4256382" y="950104"/>
                </a:cubicBezTo>
                <a:cubicBezTo>
                  <a:pt x="4221562" y="1054570"/>
                  <a:pt x="4268531" y="925809"/>
                  <a:pt x="4214819" y="1033231"/>
                </a:cubicBezTo>
                <a:cubicBezTo>
                  <a:pt x="4157459" y="1147950"/>
                  <a:pt x="4252664" y="997246"/>
                  <a:pt x="4173255" y="1116358"/>
                </a:cubicBezTo>
                <a:cubicBezTo>
                  <a:pt x="4164019" y="1144067"/>
                  <a:pt x="4169849" y="1183284"/>
                  <a:pt x="4145546" y="1199486"/>
                </a:cubicBezTo>
                <a:cubicBezTo>
                  <a:pt x="4114426" y="1220233"/>
                  <a:pt x="4065877" y="1263130"/>
                  <a:pt x="4020855" y="1268758"/>
                </a:cubicBezTo>
                <a:cubicBezTo>
                  <a:pt x="3961106" y="1276227"/>
                  <a:pt x="3900782" y="1277995"/>
                  <a:pt x="3840746" y="1282613"/>
                </a:cubicBezTo>
                <a:cubicBezTo>
                  <a:pt x="3766472" y="1307371"/>
                  <a:pt x="3830223" y="1288030"/>
                  <a:pt x="3729910" y="1310322"/>
                </a:cubicBezTo>
                <a:cubicBezTo>
                  <a:pt x="3711322" y="1314453"/>
                  <a:pt x="3693079" y="1320046"/>
                  <a:pt x="3674491" y="1324177"/>
                </a:cubicBezTo>
                <a:cubicBezTo>
                  <a:pt x="3651504" y="1329285"/>
                  <a:pt x="3628164" y="1332736"/>
                  <a:pt x="3605219" y="1338031"/>
                </a:cubicBezTo>
                <a:cubicBezTo>
                  <a:pt x="3568112" y="1346594"/>
                  <a:pt x="3494382" y="1365740"/>
                  <a:pt x="3494382" y="1365740"/>
                </a:cubicBezTo>
                <a:cubicBezTo>
                  <a:pt x="3406637" y="1361122"/>
                  <a:pt x="3318387" y="1362355"/>
                  <a:pt x="3231146" y="1351886"/>
                </a:cubicBezTo>
                <a:cubicBezTo>
                  <a:pt x="3202146" y="1348406"/>
                  <a:pt x="3175728" y="1333413"/>
                  <a:pt x="3148019" y="1324177"/>
                </a:cubicBezTo>
                <a:cubicBezTo>
                  <a:pt x="3134164" y="1319559"/>
                  <a:pt x="3118606" y="1318423"/>
                  <a:pt x="3106455" y="1310322"/>
                </a:cubicBezTo>
                <a:cubicBezTo>
                  <a:pt x="3092600" y="1301086"/>
                  <a:pt x="3080688" y="1287879"/>
                  <a:pt x="3064891" y="1282613"/>
                </a:cubicBezTo>
                <a:cubicBezTo>
                  <a:pt x="3038241" y="1273730"/>
                  <a:pt x="3009310" y="1274267"/>
                  <a:pt x="2981764" y="1268758"/>
                </a:cubicBezTo>
                <a:cubicBezTo>
                  <a:pt x="2963093" y="1265024"/>
                  <a:pt x="2945017" y="1258638"/>
                  <a:pt x="2926346" y="1254904"/>
                </a:cubicBezTo>
                <a:cubicBezTo>
                  <a:pt x="2898800" y="1249395"/>
                  <a:pt x="2870641" y="1247143"/>
                  <a:pt x="2843219" y="1241049"/>
                </a:cubicBezTo>
                <a:cubicBezTo>
                  <a:pt x="2828963" y="1237881"/>
                  <a:pt x="2816089" y="1229416"/>
                  <a:pt x="2801655" y="1227195"/>
                </a:cubicBezTo>
                <a:cubicBezTo>
                  <a:pt x="2755783" y="1220138"/>
                  <a:pt x="2709292" y="1217958"/>
                  <a:pt x="2663110" y="1213340"/>
                </a:cubicBezTo>
                <a:cubicBezTo>
                  <a:pt x="2649255" y="1204104"/>
                  <a:pt x="2638136" y="1187053"/>
                  <a:pt x="2621546" y="1185631"/>
                </a:cubicBezTo>
                <a:cubicBezTo>
                  <a:pt x="2258983" y="1154555"/>
                  <a:pt x="2299518" y="1154447"/>
                  <a:pt x="2081219" y="1185631"/>
                </a:cubicBezTo>
                <a:cubicBezTo>
                  <a:pt x="2067364" y="1194867"/>
                  <a:pt x="2056269" y="1212232"/>
                  <a:pt x="2039655" y="1213340"/>
                </a:cubicBezTo>
                <a:cubicBezTo>
                  <a:pt x="1985957" y="1216920"/>
                  <a:pt x="1870332" y="1202182"/>
                  <a:pt x="1804128" y="1185631"/>
                </a:cubicBezTo>
                <a:cubicBezTo>
                  <a:pt x="1789960" y="1182089"/>
                  <a:pt x="1777136" y="1172748"/>
                  <a:pt x="1762564" y="1171777"/>
                </a:cubicBezTo>
                <a:cubicBezTo>
                  <a:pt x="1638064" y="1163477"/>
                  <a:pt x="1513182" y="1162540"/>
                  <a:pt x="1388491" y="1157922"/>
                </a:cubicBezTo>
                <a:cubicBezTo>
                  <a:pt x="1356164" y="1153304"/>
                  <a:pt x="1323329" y="1136725"/>
                  <a:pt x="1291510" y="1144068"/>
                </a:cubicBezTo>
                <a:cubicBezTo>
                  <a:pt x="1291506" y="1144069"/>
                  <a:pt x="1187603" y="1213339"/>
                  <a:pt x="1166819" y="1227195"/>
                </a:cubicBezTo>
                <a:cubicBezTo>
                  <a:pt x="1152964" y="1236431"/>
                  <a:pt x="1141739" y="1252549"/>
                  <a:pt x="1125255" y="1254904"/>
                </a:cubicBezTo>
                <a:lnTo>
                  <a:pt x="1028273" y="1268758"/>
                </a:lnTo>
                <a:lnTo>
                  <a:pt x="418673" y="1254904"/>
                </a:lnTo>
                <a:cubicBezTo>
                  <a:pt x="335461" y="1252220"/>
                  <a:pt x="250797" y="1258029"/>
                  <a:pt x="169291" y="1241049"/>
                </a:cubicBezTo>
                <a:cubicBezTo>
                  <a:pt x="127426" y="1232327"/>
                  <a:pt x="75845" y="1175312"/>
                  <a:pt x="44601" y="1144068"/>
                </a:cubicBezTo>
                <a:cubicBezTo>
                  <a:pt x="39983" y="1093268"/>
                  <a:pt x="37488" y="1042230"/>
                  <a:pt x="30746" y="991668"/>
                </a:cubicBezTo>
                <a:cubicBezTo>
                  <a:pt x="28229" y="972793"/>
                  <a:pt x="20625" y="954921"/>
                  <a:pt x="16891" y="936249"/>
                </a:cubicBezTo>
                <a:cubicBezTo>
                  <a:pt x="0" y="851794"/>
                  <a:pt x="3037" y="870104"/>
                  <a:pt x="3037" y="797704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82160" y="3733399"/>
            <a:ext cx="677108" cy="230447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Impact" pitchFamily="34" charset="0"/>
              </a:rPr>
              <a:t>Law of Moses</a:t>
            </a:r>
            <a:endParaRPr lang="en-US" sz="3200" dirty="0">
              <a:solidFill>
                <a:srgbClr val="FFFF00"/>
              </a:solidFill>
              <a:latin typeface="Impac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22887" y="5029764"/>
            <a:ext cx="5724128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US" sz="2600" b="1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Rom. 15:8 </a:t>
            </a:r>
            <a:r>
              <a:rPr lang="en-US" sz="2600" b="1" dirty="0" smtClean="0"/>
              <a:t>- </a:t>
            </a:r>
            <a:r>
              <a:rPr lang="en-US" sz="2600" b="1" dirty="0" smtClean="0">
                <a:latin typeface="Bookman Old Style" pitchFamily="18" charset="0"/>
              </a:rPr>
              <a:t>Now I say that </a:t>
            </a:r>
            <a:r>
              <a:rPr lang="en-US" sz="2600" b="1" dirty="0" smtClean="0">
                <a:solidFill>
                  <a:srgbClr val="00FF00"/>
                </a:solidFill>
                <a:latin typeface="Bookman Old Style" pitchFamily="18" charset="0"/>
              </a:rPr>
              <a:t>Jesus Christ </a:t>
            </a:r>
            <a:r>
              <a:rPr lang="en-US" sz="2600" b="1" dirty="0" smtClean="0">
                <a:latin typeface="Bookman Old Style" pitchFamily="18" charset="0"/>
              </a:rPr>
              <a:t>was </a:t>
            </a:r>
            <a:r>
              <a:rPr lang="en-US" sz="2600" b="1" dirty="0" smtClean="0">
                <a:solidFill>
                  <a:srgbClr val="FFFF00"/>
                </a:solidFill>
                <a:latin typeface="Bookman Old Style" pitchFamily="18" charset="0"/>
              </a:rPr>
              <a:t>a minister of the circumcision for the truth of God</a:t>
            </a:r>
            <a:r>
              <a:rPr lang="en-US" sz="2600" b="1" dirty="0" smtClean="0">
                <a:latin typeface="Bookman Old Style" pitchFamily="18" charset="0"/>
              </a:rPr>
              <a:t>, to confirm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Bookman Old Style" pitchFamily="18" charset="0"/>
              </a:rPr>
              <a:t>the promises made unto the fathers</a:t>
            </a:r>
            <a:r>
              <a:rPr lang="en-US" sz="2600" b="1" dirty="0" smtClean="0">
                <a:latin typeface="Bookman Old Style" pitchFamily="18" charset="0"/>
              </a:rPr>
              <a:t>.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63"/>
            <a:ext cx="9144000" cy="836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400" dirty="0"/>
              <a:t>Shiloh and the vine – 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49:11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764704"/>
            <a:ext cx="8785225" cy="5832648"/>
          </a:xfrm>
        </p:spPr>
        <p:txBody>
          <a:bodyPr/>
          <a:lstStyle/>
          <a:p>
            <a:pPr marL="541338" indent="-541338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000" dirty="0">
                <a:solidFill>
                  <a:srgbClr val="00FF00"/>
                </a:solidFill>
              </a:rPr>
              <a:t>“choice vine”</a:t>
            </a:r>
            <a:r>
              <a:rPr lang="en-US" sz="3000" dirty="0"/>
              <a:t> - </a:t>
            </a:r>
            <a:r>
              <a:rPr lang="en-US" sz="3000" i="1" dirty="0" err="1"/>
              <a:t>soreq</a:t>
            </a:r>
            <a:r>
              <a:rPr lang="en-US" sz="3000" dirty="0"/>
              <a:t> – choice species of vine yielding purple grapes (the richest variety). Represents the </a:t>
            </a:r>
            <a:r>
              <a:rPr lang="en-US" sz="3000" dirty="0">
                <a:ln w="19050">
                  <a:solidFill>
                    <a:schemeClr val="tx1"/>
                  </a:solidFill>
                </a:ln>
                <a:solidFill>
                  <a:srgbClr val="CC00FF"/>
                </a:solidFill>
              </a:rPr>
              <a:t>Israel of God </a:t>
            </a:r>
            <a:r>
              <a:rPr lang="en-US" sz="3000" dirty="0"/>
              <a:t>(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John 15:3; Gal. 6:16; Eph. 6:12</a:t>
            </a:r>
            <a:r>
              <a:rPr lang="en-US" sz="3000" dirty="0"/>
              <a:t>). Royalty of the Kingdom </a:t>
            </a:r>
            <a:r>
              <a:rPr lang="en-US" sz="3000" dirty="0">
                <a:solidFill>
                  <a:srgbClr val="FFFF00"/>
                </a:solidFill>
              </a:rPr>
              <a:t>(2nd phase)</a:t>
            </a:r>
            <a:r>
              <a:rPr lang="en-US" sz="3000" dirty="0"/>
              <a:t>.</a:t>
            </a:r>
          </a:p>
          <a:p>
            <a:pPr marL="541338" indent="-541338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3000" dirty="0">
                <a:solidFill>
                  <a:srgbClr val="00FF00"/>
                </a:solidFill>
              </a:rPr>
              <a:t>“he washed”</a:t>
            </a:r>
            <a:r>
              <a:rPr lang="en-US" sz="3000" dirty="0"/>
              <a:t> - </a:t>
            </a:r>
            <a:r>
              <a:rPr lang="en-US" sz="3000" dirty="0">
                <a:ln>
                  <a:solidFill>
                    <a:schemeClr val="tx1"/>
                  </a:solidFill>
                </a:ln>
                <a:solidFill>
                  <a:srgbClr val="FF6699"/>
                </a:solidFill>
              </a:rPr>
              <a:t>RSV</a:t>
            </a:r>
            <a:r>
              <a:rPr lang="en-US" sz="3000" dirty="0">
                <a:solidFill>
                  <a:srgbClr val="FF6699"/>
                </a:solidFill>
              </a:rPr>
              <a:t> </a:t>
            </a:r>
            <a:r>
              <a:rPr lang="en-US" sz="3000" dirty="0"/>
              <a:t>–</a:t>
            </a:r>
            <a:r>
              <a:rPr lang="en-US" sz="3000" dirty="0">
                <a:solidFill>
                  <a:srgbClr val="FF6699"/>
                </a:solidFill>
              </a:rPr>
              <a:t> </a:t>
            </a:r>
            <a:r>
              <a:rPr lang="en-US" sz="3000" dirty="0">
                <a:solidFill>
                  <a:srgbClr val="FFFF00"/>
                </a:solidFill>
              </a:rPr>
              <a:t>“he washes”</a:t>
            </a:r>
            <a:r>
              <a:rPr lang="en-US" sz="3000" dirty="0"/>
              <a:t>. Two phases of Christ’s mission – </a:t>
            </a:r>
            <a:r>
              <a:rPr lang="en-US" sz="3000" dirty="0">
                <a:solidFill>
                  <a:srgbClr val="FFFF00"/>
                </a:solidFill>
              </a:rPr>
              <a:t>[1]</a:t>
            </a:r>
            <a:r>
              <a:rPr lang="en-US" sz="3000" dirty="0"/>
              <a:t> “Saving himself” (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Zech. 9:9</a:t>
            </a:r>
            <a:r>
              <a:rPr lang="en-US" sz="3000" dirty="0"/>
              <a:t>) – Redeemed out of death and received change of garments (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Heb. 5:7; Zech. 3:4-5; Isa. 61:10</a:t>
            </a:r>
            <a:r>
              <a:rPr lang="en-US" sz="3000" dirty="0"/>
              <a:t>) </a:t>
            </a:r>
            <a:r>
              <a:rPr lang="en-US" sz="3000" dirty="0">
                <a:solidFill>
                  <a:srgbClr val="FFFF00"/>
                </a:solidFill>
              </a:rPr>
              <a:t>[2]</a:t>
            </a:r>
            <a:r>
              <a:rPr lang="en-US" sz="3000" dirty="0"/>
              <a:t> Future work - stains his garments with the blood of Israel’s enemies – </a:t>
            </a:r>
            <a:r>
              <a:rPr lang="en-US" sz="30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Isa. 63:1-6; Rev. 14:18-20; 19:13</a:t>
            </a:r>
            <a:r>
              <a:rPr lang="en-US" sz="3000" dirty="0"/>
              <a:t>.</a:t>
            </a:r>
            <a:endParaRPr lang="en-AU" sz="30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855"/>
            <a:ext cx="9144000" cy="125490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 smtClean="0"/>
              <a:t>Christ rides into Jerusalem – Gentiles incorporated – </a:t>
            </a:r>
            <a:r>
              <a:rPr lang="en-AU" sz="40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Mark 11</a:t>
            </a:r>
            <a:endParaRPr lang="en-AU" sz="400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268760"/>
            <a:ext cx="8892480" cy="1656184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Everything he does speaks eloquently of the inclusion of the Gentiles in his redemptive work.</a:t>
            </a:r>
            <a:endParaRPr lang="en-AU" sz="3200" dirty="0">
              <a:ln>
                <a:solidFill>
                  <a:schemeClr val="tx1"/>
                </a:solidFill>
              </a:ln>
              <a:solidFill>
                <a:srgbClr val="00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9764" y="6508756"/>
            <a:ext cx="2267744" cy="360040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  <p:pic>
        <p:nvPicPr>
          <p:cNvPr id="5" name="Picture 4" descr="Christ riding into Jerusa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517534"/>
            <a:ext cx="6300192" cy="4340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2970583"/>
            <a:ext cx="2617265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2800" b="1" dirty="0" smtClean="0">
                <a:solidFill>
                  <a:srgbClr val="00FF00"/>
                </a:solidFill>
                <a:latin typeface="+mj-lt"/>
              </a:rPr>
              <a:t>Christ rides into Jerusalem on the colt the foal of an ass on the 10</a:t>
            </a:r>
            <a:r>
              <a:rPr lang="en-AU" sz="2800" b="1" baseline="30000" dirty="0" smtClean="0">
                <a:solidFill>
                  <a:srgbClr val="00FF00"/>
                </a:solidFill>
                <a:latin typeface="+mj-lt"/>
              </a:rPr>
              <a:t>th </a:t>
            </a:r>
            <a:r>
              <a:rPr lang="en-AU" sz="2800" b="1" dirty="0" smtClean="0">
                <a:solidFill>
                  <a:srgbClr val="00FF00"/>
                </a:solidFill>
                <a:latin typeface="+mj-lt"/>
              </a:rPr>
              <a:t> of  </a:t>
            </a:r>
            <a:r>
              <a:rPr lang="en-AU" sz="2800" b="1" dirty="0" err="1" smtClean="0">
                <a:solidFill>
                  <a:srgbClr val="00FF00"/>
                </a:solidFill>
                <a:latin typeface="+mj-lt"/>
              </a:rPr>
              <a:t>Abib</a:t>
            </a:r>
            <a:r>
              <a:rPr lang="en-AU" sz="2800" b="1" dirty="0" smtClean="0">
                <a:solidFill>
                  <a:srgbClr val="00FF00"/>
                </a:solidFill>
                <a:latin typeface="+mj-lt"/>
              </a:rPr>
              <a:t> (a Sabbath) to be inspected as “the Passover lamb”.</a:t>
            </a:r>
            <a:endParaRPr lang="en-US" sz="2800" b="1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55" y="6309320"/>
            <a:ext cx="9108000" cy="5400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solidFill>
                  <a:schemeClr val="bg1"/>
                </a:solidFill>
                <a:latin typeface="+mj-lt"/>
              </a:rPr>
              <a:t>10 Sabbath  11 Sunday  12 Mon  13 Tues  14 Wednesday  15 Thu  16 Fri   17 Sat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83573" y="6292732"/>
            <a:ext cx="0" cy="54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29953" y="6295465"/>
            <a:ext cx="0" cy="54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768790" y="6278877"/>
            <a:ext cx="0" cy="54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7627" y="6292732"/>
            <a:ext cx="0" cy="54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41285" y="6292732"/>
            <a:ext cx="0" cy="54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91526" y="6292732"/>
            <a:ext cx="0" cy="54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67026" y="6278877"/>
            <a:ext cx="0" cy="54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90275" y="4991122"/>
            <a:ext cx="5760640" cy="119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00FFFF"/>
                </a:solidFill>
              </a:rPr>
              <a:t>But how did he know which animal he would ride?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Zech. 9:9 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00FFFF"/>
                </a:solidFill>
              </a:rPr>
              <a:t>didn’t help, but 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Gen. 49:11 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rgbClr val="00FFFF"/>
                </a:solidFill>
              </a:rPr>
              <a:t>did! </a:t>
            </a:r>
            <a:endParaRPr lang="en-US" sz="2800" b="1" dirty="0">
              <a:ln>
                <a:solidFill>
                  <a:schemeClr val="bg1"/>
                </a:solidFill>
              </a:ln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8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en-AU" dirty="0" smtClean="0"/>
              <a:t>The enacted parable of </a:t>
            </a:r>
            <a:r>
              <a:rPr lang="en-AU" sz="4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Mark 11</a:t>
            </a:r>
            <a:endParaRPr lang="en-AU" sz="4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8535" y="824920"/>
            <a:ext cx="8713788" cy="5556408"/>
          </a:xfrm>
        </p:spPr>
        <p:txBody>
          <a:bodyPr/>
          <a:lstStyle/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Mark 10:46-52 </a:t>
            </a:r>
            <a:r>
              <a:rPr lang="en-AU" sz="3200" dirty="0" smtClean="0"/>
              <a:t>– Blind </a:t>
            </a:r>
            <a:r>
              <a:rPr lang="en-AU" sz="3200" dirty="0" err="1" smtClean="0"/>
              <a:t>Bartimaeus</a:t>
            </a:r>
            <a:r>
              <a:rPr lang="en-AU" sz="3200" dirty="0" smtClean="0"/>
              <a:t> (</a:t>
            </a:r>
            <a:r>
              <a:rPr lang="en-AU" sz="3200" dirty="0" smtClean="0">
                <a:solidFill>
                  <a:srgbClr val="00FF00"/>
                </a:solidFill>
              </a:rPr>
              <a:t>Gentiles</a:t>
            </a:r>
            <a:r>
              <a:rPr lang="en-AU" sz="3200" dirty="0" smtClean="0"/>
              <a:t>) cured follows Jesus in the way of the cross.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Mark 11:1 </a:t>
            </a:r>
            <a:r>
              <a:rPr lang="en-AU" sz="3200" dirty="0" smtClean="0"/>
              <a:t>– 3 trees embrace </a:t>
            </a:r>
            <a:r>
              <a:rPr lang="en-AU" sz="3200" dirty="0" smtClean="0">
                <a:solidFill>
                  <a:srgbClr val="FFFF00"/>
                </a:solidFill>
              </a:rPr>
              <a:t>Jew</a:t>
            </a:r>
            <a:r>
              <a:rPr lang="en-AU" sz="3200" dirty="0" smtClean="0"/>
              <a:t> and </a:t>
            </a:r>
            <a:r>
              <a:rPr lang="en-AU" sz="3200" dirty="0" smtClean="0">
                <a:solidFill>
                  <a:srgbClr val="00FF00"/>
                </a:solidFill>
              </a:rPr>
              <a:t>Gentile</a:t>
            </a:r>
            <a:r>
              <a:rPr lang="en-AU" sz="3200" dirty="0" smtClean="0"/>
              <a:t> – fig, palm, olive – </a:t>
            </a:r>
            <a:r>
              <a:rPr lang="en-AU" sz="3200" dirty="0" smtClean="0">
                <a:solidFill>
                  <a:srgbClr val="FFFF00"/>
                </a:solidFill>
              </a:rPr>
              <a:t>Jew (Judah) first</a:t>
            </a:r>
            <a:r>
              <a:rPr lang="en-AU" sz="3200" dirty="0" smtClean="0"/>
              <a:t>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V.2-7</a:t>
            </a:r>
            <a:r>
              <a:rPr lang="en-AU" dirty="0" smtClean="0"/>
              <a:t> – Apostles sent to Gentiles – Jesus chooses the unbroken colt over the ass.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V.8-11</a:t>
            </a:r>
            <a:r>
              <a:rPr lang="en-AU" sz="3200" dirty="0" smtClean="0"/>
              <a:t> – Palm branches used – Inspection of Mosaic order disappoints – to Bethany.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V.12-14</a:t>
            </a:r>
            <a:r>
              <a:rPr lang="en-AU" dirty="0" smtClean="0"/>
              <a:t> – Fig tree set aside for Gentile age.</a:t>
            </a:r>
          </a:p>
          <a:p>
            <a: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V.15-17</a:t>
            </a:r>
            <a:r>
              <a:rPr lang="en-AU" sz="3200" dirty="0" smtClean="0"/>
              <a:t> – Court of Gentiles cleansed – Mosaic system brought to halt – All nations.</a:t>
            </a:r>
            <a:endParaRPr lang="en-AU" sz="32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2699792" cy="323702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5420"/>
            <a:ext cx="9144000" cy="765175"/>
          </a:xfrm>
        </p:spPr>
        <p:txBody>
          <a:bodyPr/>
          <a:lstStyle/>
          <a:p>
            <a:r>
              <a:rPr lang="en-AU" dirty="0" err="1" smtClean="0"/>
              <a:t>Pharez</a:t>
            </a:r>
            <a:r>
              <a:rPr lang="en-AU" dirty="0" smtClean="0"/>
              <a:t> and </a:t>
            </a:r>
            <a:r>
              <a:rPr lang="en-AU" dirty="0" err="1" smtClean="0"/>
              <a:t>Zarah</a:t>
            </a:r>
            <a:r>
              <a:rPr lang="en-AU" dirty="0" smtClean="0"/>
              <a:t> in </a:t>
            </a:r>
            <a:r>
              <a:rPr lang="en-AU" sz="40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Mark 11</a:t>
            </a:r>
            <a:endParaRPr lang="en-AU" sz="40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984" y="797210"/>
            <a:ext cx="8824503" cy="5656126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200" dirty="0" err="1" smtClean="0">
                <a:solidFill>
                  <a:srgbClr val="FFFF00"/>
                </a:solidFill>
              </a:rPr>
              <a:t>Pharez</a:t>
            </a:r>
            <a:r>
              <a:rPr lang="en-AU" sz="3200" dirty="0" smtClean="0"/>
              <a:t> the typical representative of </a:t>
            </a:r>
            <a:r>
              <a:rPr lang="en-AU" sz="3200" dirty="0" smtClean="0">
                <a:solidFill>
                  <a:srgbClr val="FFFF00"/>
                </a:solidFill>
              </a:rPr>
              <a:t>Jews living under the Law of Moses</a:t>
            </a:r>
            <a:r>
              <a:rPr lang="en-AU" sz="3200" dirty="0" smtClean="0"/>
              <a:t>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Zarah</a:t>
            </a:r>
            <a:r>
              <a:rPr lang="en-AU" dirty="0" smtClean="0"/>
              <a:t> the typical representative of the 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Gentiles incorporated by faith into the Israel of God</a:t>
            </a:r>
            <a:r>
              <a:rPr lang="en-AU" dirty="0" smtClean="0"/>
              <a:t>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V.22</a:t>
            </a:r>
            <a:r>
              <a:rPr lang="en-AU" dirty="0" smtClean="0"/>
              <a:t> – </a:t>
            </a:r>
            <a:r>
              <a:rPr lang="en-AU" dirty="0" smtClean="0">
                <a:solidFill>
                  <a:srgbClr val="00FF00"/>
                </a:solidFill>
              </a:rPr>
              <a:t>“Have faith in God” </a:t>
            </a:r>
            <a:r>
              <a:rPr lang="en-AU" dirty="0" smtClean="0"/>
              <a:t>– The new order – constitution of the Abrahamic Covenant.</a:t>
            </a:r>
            <a:endParaRPr lang="en-AU" sz="32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2699792" cy="323702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502537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Arial Black" pitchFamily="34" charset="0"/>
              </a:rPr>
              <a:t>Pharez</a:t>
            </a:r>
            <a:endParaRPr lang="en-US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2684" y="502537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latin typeface="Arial Black" pitchFamily="34" charset="0"/>
              </a:rPr>
              <a:t>Zarah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00FFFF"/>
              </a:solidFill>
              <a:latin typeface="Arial Black" pitchFamily="34" charset="0"/>
            </a:endParaRPr>
          </a:p>
        </p:txBody>
      </p:sp>
      <p:cxnSp>
        <p:nvCxnSpPr>
          <p:cNvPr id="8" name="Elbow Connector 7"/>
          <p:cNvCxnSpPr/>
          <p:nvPr/>
        </p:nvCxnSpPr>
        <p:spPr>
          <a:xfrm rot="10800000" flipV="1">
            <a:off x="3359224" y="4437112"/>
            <a:ext cx="5029200" cy="964886"/>
          </a:xfrm>
          <a:prstGeom prst="bentConnector3">
            <a:avLst>
              <a:gd name="adj1" fmla="val 76725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45731" y="3006223"/>
            <a:ext cx="0" cy="2377440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294449" y="5385410"/>
            <a:ext cx="1463040" cy="0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16216" y="4534979"/>
            <a:ext cx="1301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Impact" pitchFamily="34" charset="0"/>
              </a:rPr>
              <a:t>Red cord</a:t>
            </a:r>
            <a:endParaRPr lang="en-US" sz="24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603148" y="4984005"/>
            <a:ext cx="920929" cy="743589"/>
          </a:xfrm>
          <a:custGeom>
            <a:avLst/>
            <a:gdLst>
              <a:gd name="connsiteX0" fmla="*/ 0 w 920929"/>
              <a:gd name="connsiteY0" fmla="*/ 201047 h 743589"/>
              <a:gd name="connsiteX1" fmla="*/ 83127 w 920929"/>
              <a:gd name="connsiteY1" fmla="*/ 173338 h 743589"/>
              <a:gd name="connsiteX2" fmla="*/ 124691 w 920929"/>
              <a:gd name="connsiteY2" fmla="*/ 159484 h 743589"/>
              <a:gd name="connsiteX3" fmla="*/ 166254 w 920929"/>
              <a:gd name="connsiteY3" fmla="*/ 131775 h 743589"/>
              <a:gd name="connsiteX4" fmla="*/ 235527 w 920929"/>
              <a:gd name="connsiteY4" fmla="*/ 76356 h 743589"/>
              <a:gd name="connsiteX5" fmla="*/ 332509 w 920929"/>
              <a:gd name="connsiteY5" fmla="*/ 48647 h 743589"/>
              <a:gd name="connsiteX6" fmla="*/ 374072 w 920929"/>
              <a:gd name="connsiteY6" fmla="*/ 34793 h 743589"/>
              <a:gd name="connsiteX7" fmla="*/ 471054 w 920929"/>
              <a:gd name="connsiteY7" fmla="*/ 7084 h 743589"/>
              <a:gd name="connsiteX8" fmla="*/ 720436 w 920929"/>
              <a:gd name="connsiteY8" fmla="*/ 34793 h 743589"/>
              <a:gd name="connsiteX9" fmla="*/ 762000 w 920929"/>
              <a:gd name="connsiteY9" fmla="*/ 62502 h 743589"/>
              <a:gd name="connsiteX10" fmla="*/ 789709 w 920929"/>
              <a:gd name="connsiteY10" fmla="*/ 104065 h 743589"/>
              <a:gd name="connsiteX11" fmla="*/ 817418 w 920929"/>
              <a:gd name="connsiteY11" fmla="*/ 131775 h 743589"/>
              <a:gd name="connsiteX12" fmla="*/ 872836 w 920929"/>
              <a:gd name="connsiteY12" fmla="*/ 214902 h 743589"/>
              <a:gd name="connsiteX13" fmla="*/ 900545 w 920929"/>
              <a:gd name="connsiteY13" fmla="*/ 256465 h 743589"/>
              <a:gd name="connsiteX14" fmla="*/ 900545 w 920929"/>
              <a:gd name="connsiteY14" fmla="*/ 478138 h 743589"/>
              <a:gd name="connsiteX15" fmla="*/ 858981 w 920929"/>
              <a:gd name="connsiteY15" fmla="*/ 588975 h 743589"/>
              <a:gd name="connsiteX16" fmla="*/ 775854 w 920929"/>
              <a:gd name="connsiteY16" fmla="*/ 630538 h 743589"/>
              <a:gd name="connsiteX17" fmla="*/ 692727 w 920929"/>
              <a:gd name="connsiteY17" fmla="*/ 672102 h 743589"/>
              <a:gd name="connsiteX18" fmla="*/ 651163 w 920929"/>
              <a:gd name="connsiteY18" fmla="*/ 699811 h 743589"/>
              <a:gd name="connsiteX19" fmla="*/ 568036 w 920929"/>
              <a:gd name="connsiteY19" fmla="*/ 727520 h 743589"/>
              <a:gd name="connsiteX20" fmla="*/ 526472 w 920929"/>
              <a:gd name="connsiteY20" fmla="*/ 741375 h 743589"/>
              <a:gd name="connsiteX21" fmla="*/ 221672 w 920929"/>
              <a:gd name="connsiteY21" fmla="*/ 727520 h 743589"/>
              <a:gd name="connsiteX22" fmla="*/ 180109 w 920929"/>
              <a:gd name="connsiteY22" fmla="*/ 685956 h 743589"/>
              <a:gd name="connsiteX23" fmla="*/ 124691 w 920929"/>
              <a:gd name="connsiteY23" fmla="*/ 658247 h 74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20929" h="743589">
                <a:moveTo>
                  <a:pt x="0" y="201047"/>
                </a:moveTo>
                <a:lnTo>
                  <a:pt x="83127" y="173338"/>
                </a:lnTo>
                <a:lnTo>
                  <a:pt x="124691" y="159484"/>
                </a:lnTo>
                <a:cubicBezTo>
                  <a:pt x="138545" y="150248"/>
                  <a:pt x="153252" y="142177"/>
                  <a:pt x="166254" y="131775"/>
                </a:cubicBezTo>
                <a:cubicBezTo>
                  <a:pt x="209209" y="97410"/>
                  <a:pt x="178668" y="104785"/>
                  <a:pt x="235527" y="76356"/>
                </a:cubicBezTo>
                <a:cubicBezTo>
                  <a:pt x="257667" y="65286"/>
                  <a:pt x="311801" y="54564"/>
                  <a:pt x="332509" y="48647"/>
                </a:cubicBezTo>
                <a:cubicBezTo>
                  <a:pt x="346551" y="44635"/>
                  <a:pt x="360030" y="38805"/>
                  <a:pt x="374072" y="34793"/>
                </a:cubicBezTo>
                <a:cubicBezTo>
                  <a:pt x="495847" y="0"/>
                  <a:pt x="371401" y="40301"/>
                  <a:pt x="471054" y="7084"/>
                </a:cubicBezTo>
                <a:cubicBezTo>
                  <a:pt x="497032" y="8816"/>
                  <a:pt x="654325" y="1737"/>
                  <a:pt x="720436" y="34793"/>
                </a:cubicBezTo>
                <a:cubicBezTo>
                  <a:pt x="735329" y="42240"/>
                  <a:pt x="748145" y="53266"/>
                  <a:pt x="762000" y="62502"/>
                </a:cubicBezTo>
                <a:cubicBezTo>
                  <a:pt x="771236" y="76356"/>
                  <a:pt x="779307" y="91063"/>
                  <a:pt x="789709" y="104065"/>
                </a:cubicBezTo>
                <a:cubicBezTo>
                  <a:pt x="797869" y="114265"/>
                  <a:pt x="809581" y="121325"/>
                  <a:pt x="817418" y="131775"/>
                </a:cubicBezTo>
                <a:cubicBezTo>
                  <a:pt x="837399" y="158417"/>
                  <a:pt x="854363" y="187193"/>
                  <a:pt x="872836" y="214902"/>
                </a:cubicBezTo>
                <a:lnTo>
                  <a:pt x="900545" y="256465"/>
                </a:lnTo>
                <a:cubicBezTo>
                  <a:pt x="917108" y="388962"/>
                  <a:pt x="920929" y="345641"/>
                  <a:pt x="900545" y="478138"/>
                </a:cubicBezTo>
                <a:cubicBezTo>
                  <a:pt x="893335" y="525001"/>
                  <a:pt x="892746" y="555210"/>
                  <a:pt x="858981" y="588975"/>
                </a:cubicBezTo>
                <a:cubicBezTo>
                  <a:pt x="832123" y="615833"/>
                  <a:pt x="809660" y="619270"/>
                  <a:pt x="775854" y="630538"/>
                </a:cubicBezTo>
                <a:cubicBezTo>
                  <a:pt x="656747" y="709944"/>
                  <a:pt x="807442" y="614744"/>
                  <a:pt x="692727" y="672102"/>
                </a:cubicBezTo>
                <a:cubicBezTo>
                  <a:pt x="677834" y="679549"/>
                  <a:pt x="666379" y="693048"/>
                  <a:pt x="651163" y="699811"/>
                </a:cubicBezTo>
                <a:cubicBezTo>
                  <a:pt x="624473" y="711673"/>
                  <a:pt x="595745" y="718284"/>
                  <a:pt x="568036" y="727520"/>
                </a:cubicBezTo>
                <a:lnTo>
                  <a:pt x="526472" y="741375"/>
                </a:lnTo>
                <a:cubicBezTo>
                  <a:pt x="424872" y="736757"/>
                  <a:pt x="322100" y="743589"/>
                  <a:pt x="221672" y="727520"/>
                </a:cubicBezTo>
                <a:cubicBezTo>
                  <a:pt x="202325" y="724424"/>
                  <a:pt x="196412" y="696824"/>
                  <a:pt x="180109" y="685956"/>
                </a:cubicBezTo>
                <a:cubicBezTo>
                  <a:pt x="84597" y="622281"/>
                  <a:pt x="170226" y="703786"/>
                  <a:pt x="124691" y="658247"/>
                </a:cubicBezTo>
              </a:path>
            </a:pathLst>
          </a:custGeom>
          <a:ln w="76200">
            <a:solidFill>
              <a:srgbClr val="FF0000"/>
            </a:solidFill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353330" y="3024662"/>
            <a:ext cx="5394960" cy="0"/>
          </a:xfrm>
          <a:prstGeom prst="line">
            <a:avLst/>
          </a:prstGeom>
          <a:ln w="571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360714" y="1241050"/>
            <a:ext cx="0" cy="32004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420" y="5952013"/>
            <a:ext cx="905256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2800" b="1" dirty="0" smtClean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Mark 11:9 </a:t>
            </a:r>
            <a:r>
              <a:rPr lang="en-US" sz="2800" b="1" dirty="0" smtClean="0">
                <a:solidFill>
                  <a:schemeClr val="bg1"/>
                </a:solidFill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</a:rPr>
              <a:t>And they that went before, and they that followed, cried, saying, Hosanna.</a:t>
            </a:r>
            <a:endParaRPr lang="en-US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6" grpId="0"/>
      <p:bldP spid="6" grpId="1"/>
      <p:bldP spid="7" grpId="0"/>
      <p:bldP spid="7" grpId="1"/>
      <p:bldP spid="11" grpId="0"/>
      <p:bldP spid="11" grpId="1"/>
      <p:bldP spid="12" grpId="0" animBg="1"/>
      <p:bldP spid="12" grpId="1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8738"/>
            <a:ext cx="9144000" cy="765175"/>
          </a:xfrm>
        </p:spPr>
        <p:txBody>
          <a:bodyPr/>
          <a:lstStyle/>
          <a:p>
            <a:r>
              <a:rPr lang="en-AU" dirty="0"/>
              <a:t>Shiloh’s eyes and teeth – </a:t>
            </a:r>
            <a:r>
              <a:rPr lang="en-AU" sz="36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49:12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08050"/>
            <a:ext cx="8713787" cy="5400675"/>
          </a:xfrm>
        </p:spPr>
        <p:txBody>
          <a:bodyPr/>
          <a:lstStyle/>
          <a:p>
            <a:pPr marL="533400" indent="-533400"/>
            <a:r>
              <a:rPr lang="en-US" sz="3200" dirty="0">
                <a:solidFill>
                  <a:srgbClr val="00FF00"/>
                </a:solidFill>
              </a:rPr>
              <a:t>“eyes”</a:t>
            </a:r>
            <a:r>
              <a:rPr lang="en-US" sz="3200" dirty="0"/>
              <a:t> - </a:t>
            </a:r>
            <a:r>
              <a:rPr lang="en-US" sz="3200" dirty="0" err="1"/>
              <a:t>Symbolise</a:t>
            </a:r>
            <a:r>
              <a:rPr lang="en-US" sz="3200" dirty="0"/>
              <a:t> Spirit intelligences active in </a:t>
            </a:r>
            <a:r>
              <a:rPr lang="en-US" sz="3200" dirty="0" err="1"/>
              <a:t>judgement</a:t>
            </a:r>
            <a:r>
              <a:rPr lang="en-US" sz="3200" dirty="0"/>
              <a:t> (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Zech. 4:10; Ezek. 1:18; Rev. 4:6,8; 5:6</a:t>
            </a:r>
            <a:r>
              <a:rPr lang="en-US" sz="3200" dirty="0"/>
              <a:t>). Used of Christ – 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Rev. 1:14; 2:18; 19:12</a:t>
            </a:r>
            <a:r>
              <a:rPr lang="en-US" sz="3200" dirty="0"/>
              <a:t>.</a:t>
            </a:r>
          </a:p>
          <a:p>
            <a:pPr marL="533400" indent="-533400"/>
            <a:r>
              <a:rPr lang="en-US" sz="3200" dirty="0">
                <a:solidFill>
                  <a:srgbClr val="00FF00"/>
                </a:solidFill>
              </a:rPr>
              <a:t>“red”</a:t>
            </a:r>
            <a:r>
              <a:rPr lang="en-US" sz="3200" dirty="0"/>
              <a:t> - </a:t>
            </a:r>
            <a:r>
              <a:rPr lang="en-US" sz="3200" i="1" dirty="0" err="1"/>
              <a:t>chakliyl</a:t>
            </a:r>
            <a:r>
              <a:rPr lang="en-US" sz="3200" dirty="0"/>
              <a:t> (only occ.) – darkly flashing, brilliant (as stimulated by wine). Cognate word </a:t>
            </a:r>
            <a:r>
              <a:rPr lang="en-US" sz="3200" i="1" dirty="0" err="1"/>
              <a:t>chaklilooth</a:t>
            </a:r>
            <a:r>
              <a:rPr lang="en-US" sz="3200" dirty="0"/>
              <a:t> used 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Prov. 23:29 </a:t>
            </a:r>
            <a:r>
              <a:rPr lang="en-US" sz="3200" dirty="0"/>
              <a:t>- “redness”. Not drunkenness here, but stimulation as in 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Zech. 9:15,17 </a:t>
            </a:r>
            <a:r>
              <a:rPr lang="en-US" sz="3200" dirty="0"/>
              <a:t>(“cheerful” – </a:t>
            </a:r>
            <a:r>
              <a:rPr lang="en-US" sz="3200" i="1" dirty="0"/>
              <a:t>nub</a:t>
            </a:r>
            <a:r>
              <a:rPr lang="en-US" sz="3200" dirty="0"/>
              <a:t> – make to flourish).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400"/>
            <a:ext cx="9144000" cy="765175"/>
          </a:xfrm>
        </p:spPr>
        <p:txBody>
          <a:bodyPr/>
          <a:lstStyle/>
          <a:p>
            <a:r>
              <a:rPr lang="en-AU" dirty="0"/>
              <a:t>Shiloh’s eyes and teeth – </a:t>
            </a:r>
            <a:r>
              <a:rPr lang="en-AU" sz="36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49:12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908050"/>
            <a:ext cx="8713787" cy="5400675"/>
          </a:xfrm>
        </p:spPr>
        <p:txBody>
          <a:bodyPr/>
          <a:lstStyle/>
          <a:p>
            <a:pPr marL="625475" indent="-625475"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rgbClr val="00FF00"/>
                </a:solidFill>
              </a:rPr>
              <a:t>“wine”</a:t>
            </a:r>
            <a:r>
              <a:rPr lang="en-US" sz="3200" dirty="0"/>
              <a:t> = truth (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Isa. 55:1</a:t>
            </a:r>
            <a:r>
              <a:rPr lang="en-US" sz="3200" dirty="0"/>
              <a:t>; Cp. 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Prov. 23:23</a:t>
            </a:r>
            <a:r>
              <a:rPr lang="en-US" sz="3200" dirty="0"/>
              <a:t>). Truth motivates Christ’s destruction of his enemies – 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Ps. 78:65-66</a:t>
            </a:r>
            <a:r>
              <a:rPr lang="en-US" sz="3200" dirty="0"/>
              <a:t>.</a:t>
            </a:r>
          </a:p>
          <a:p>
            <a:pPr marL="625475" indent="-625475"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srgbClr val="00FF00"/>
                </a:solidFill>
              </a:rPr>
              <a:t>“teeth white with milk”</a:t>
            </a:r>
            <a:r>
              <a:rPr lang="en-US" sz="3200" dirty="0"/>
              <a:t> - </a:t>
            </a:r>
            <a:r>
              <a:rPr lang="en-US" sz="3200" dirty="0">
                <a:solidFill>
                  <a:srgbClr val="FFFF00"/>
                </a:solidFill>
              </a:rPr>
              <a:t>Teeth</a:t>
            </a:r>
            <a:r>
              <a:rPr lang="en-US" sz="3200" dirty="0"/>
              <a:t> - symbol for weapons (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Prov. 30:14</a:t>
            </a:r>
            <a:r>
              <a:rPr lang="en-US" sz="3200" dirty="0"/>
              <a:t>). </a:t>
            </a:r>
            <a:r>
              <a:rPr lang="en-US" sz="3200" dirty="0">
                <a:solidFill>
                  <a:srgbClr val="FFFF00"/>
                </a:solidFill>
              </a:rPr>
              <a:t>Milk</a:t>
            </a:r>
            <a:r>
              <a:rPr lang="en-US" sz="3200" dirty="0"/>
              <a:t> speaks of elementary truths (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1 Pet. 2:2; Isa. 55:1; Heb. 5:13-14</a:t>
            </a:r>
            <a:r>
              <a:rPr lang="en-US" sz="3200" dirty="0"/>
              <a:t>) as drivers of </a:t>
            </a:r>
            <a:r>
              <a:rPr lang="en-US" sz="3200" dirty="0" err="1"/>
              <a:t>judgements</a:t>
            </a:r>
            <a:r>
              <a:rPr lang="en-US" sz="3200" dirty="0"/>
              <a:t> to come. Cp. </a:t>
            </a:r>
            <a:r>
              <a:rPr lang="en-US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Song 5:1</a:t>
            </a:r>
            <a:r>
              <a:rPr lang="en-US" sz="3200" dirty="0"/>
              <a:t>.</a:t>
            </a:r>
            <a:endParaRPr lang="en-AU" sz="32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55420"/>
            <a:ext cx="5329238" cy="836613"/>
          </a:xfrm>
        </p:spPr>
        <p:txBody>
          <a:bodyPr/>
          <a:lstStyle/>
          <a:p>
            <a:r>
              <a:rPr lang="en-US" sz="4400" b="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Rev. 19:11-21</a:t>
            </a:r>
            <a:endParaRPr lang="en-AU" sz="4400" b="0" dirty="0">
              <a:ln w="22225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pic>
        <p:nvPicPr>
          <p:cNvPr id="72708" name="Picture 4" descr="Rev 19 Army of hea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4600" y="0"/>
            <a:ext cx="4089400" cy="7058025"/>
          </a:xfrm>
          <a:prstGeom prst="rect">
            <a:avLst/>
          </a:prstGeom>
          <a:noFill/>
        </p:spPr>
      </p:pic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836613"/>
            <a:ext cx="5472113" cy="5476875"/>
          </a:xfrm>
        </p:spPr>
        <p:txBody>
          <a:bodyPr/>
          <a:lstStyle/>
          <a:p>
            <a:pPr marL="0" indent="0" algn="ctr">
              <a:lnSpc>
                <a:spcPct val="9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AU" sz="3200">
                <a:solidFill>
                  <a:srgbClr val="00FF00"/>
                </a:solidFill>
                <a:latin typeface="Bookman Old Style" pitchFamily="18" charset="0"/>
              </a:rPr>
              <a:t>And I saw heaven opened, and behold a white horse; and he that sat upon him </a:t>
            </a:r>
            <a:r>
              <a:rPr lang="en-AU" sz="3200" i="1">
                <a:solidFill>
                  <a:srgbClr val="00FF00"/>
                </a:solidFill>
                <a:latin typeface="Bookman Old Style" pitchFamily="18" charset="0"/>
              </a:rPr>
              <a:t>was</a:t>
            </a:r>
            <a:r>
              <a:rPr lang="en-AU" sz="3200">
                <a:solidFill>
                  <a:srgbClr val="00FF00"/>
                </a:solidFill>
                <a:latin typeface="Bookman Old Style" pitchFamily="18" charset="0"/>
              </a:rPr>
              <a:t> called Faithful and True, and in righteousness he doth judge and make war.</a:t>
            </a:r>
          </a:p>
          <a:p>
            <a:pPr marL="0" indent="0" algn="ctr">
              <a:lnSpc>
                <a:spcPct val="95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AU" sz="3200">
                <a:solidFill>
                  <a:srgbClr val="00FF00"/>
                </a:solidFill>
                <a:latin typeface="Bookman Old Style" pitchFamily="18" charset="0"/>
              </a:rPr>
              <a:t>And he was </a:t>
            </a:r>
            <a:r>
              <a:rPr lang="en-AU" sz="3200">
                <a:solidFill>
                  <a:srgbClr val="FFFF00"/>
                </a:solidFill>
                <a:latin typeface="Bookman Old Style" pitchFamily="18" charset="0"/>
              </a:rPr>
              <a:t>clothed with a vesture dipped in blood</a:t>
            </a:r>
            <a:r>
              <a:rPr lang="en-AU" sz="3200">
                <a:solidFill>
                  <a:srgbClr val="00FF00"/>
                </a:solidFill>
                <a:latin typeface="Bookman Old Style" pitchFamily="18" charset="0"/>
              </a:rPr>
              <a:t>: and his name is called The Word of God.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49275"/>
            <a:ext cx="8785100" cy="2159000"/>
          </a:xfrm>
        </p:spPr>
        <p:txBody>
          <a:bodyPr/>
          <a:lstStyle/>
          <a:p>
            <a:pPr marL="0" indent="0" algn="ctr">
              <a:lnSpc>
                <a:spcPct val="95000"/>
              </a:lnSpc>
              <a:buFont typeface="Wingdings" pitchFamily="2" charset="2"/>
              <a:buNone/>
            </a:pPr>
            <a:r>
              <a:rPr lang="en-AU" sz="72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Next Study</a:t>
            </a:r>
          </a:p>
          <a:p>
            <a:pPr marL="0" indent="0" algn="ctr">
              <a:lnSpc>
                <a:spcPct val="95000"/>
              </a:lnSpc>
              <a:buFont typeface="Wingdings" pitchFamily="2" charset="2"/>
              <a:buNone/>
            </a:pPr>
            <a:r>
              <a:rPr lang="en-AU" sz="4800" dirty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(God willing)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23528" y="3140968"/>
            <a:ext cx="849662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FFFF00"/>
                </a:solidFill>
                <a:latin typeface="Arial Black" pitchFamily="34" charset="0"/>
              </a:rPr>
              <a:t>Study 3</a:t>
            </a:r>
            <a:endParaRPr lang="en-US" sz="40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“Caleb and </a:t>
            </a:r>
            <a:r>
              <a:rPr lang="en-US" sz="4000" dirty="0" err="1" smtClean="0">
                <a:solidFill>
                  <a:srgbClr val="FFFF00"/>
                </a:solidFill>
                <a:latin typeface="Arial Black" pitchFamily="34" charset="0"/>
              </a:rPr>
              <a:t>Othniel</a:t>
            </a:r>
            <a:r>
              <a:rPr lang="en-US" sz="4000" dirty="0" smtClean="0">
                <a:solidFill>
                  <a:srgbClr val="FFFF00"/>
                </a:solidFill>
                <a:latin typeface="Arial Black" pitchFamily="34" charset="0"/>
              </a:rPr>
              <a:t> – Judah first”</a:t>
            </a:r>
            <a:endParaRPr lang="en-A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2699792" cy="323702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AU" dirty="0"/>
              <a:t>… </a:t>
            </a:r>
            <a:r>
              <a:rPr lang="en-AU" dirty="0">
                <a:solidFill>
                  <a:srgbClr val="FF0000"/>
                </a:solidFill>
              </a:rPr>
              <a:t>….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908050"/>
            <a:ext cx="8713788" cy="5400675"/>
          </a:xfrm>
        </p:spPr>
        <p:txBody>
          <a:bodyPr/>
          <a:lstStyle/>
          <a:p>
            <a:pPr marL="533400" indent="-533400">
              <a:lnSpc>
                <a:spcPct val="95000"/>
              </a:lnSpc>
            </a:pPr>
            <a:endParaRPr lang="en-AU" sz="32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2699792" cy="323702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Joseph’s sons – </a:t>
            </a:r>
            <a:r>
              <a:rPr lang="en-AU" dirty="0"/>
              <a:t>The </a:t>
            </a:r>
            <a:r>
              <a:rPr lang="en-AU" dirty="0" smtClean="0"/>
              <a:t>prophecy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95" y="797210"/>
            <a:ext cx="8713788" cy="5645004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dirty="0"/>
              <a:t>Two sons born </a:t>
            </a:r>
            <a:r>
              <a:rPr lang="en-AU" dirty="0">
                <a:solidFill>
                  <a:srgbClr val="FFFF66"/>
                </a:solidFill>
              </a:rPr>
              <a:t>“before the years of famine came”</a:t>
            </a:r>
            <a:r>
              <a:rPr lang="en-AU" dirty="0"/>
              <a:t> = </a:t>
            </a:r>
            <a:r>
              <a:rPr lang="en-AU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The family of the “increaser” before the period of the </a:t>
            </a:r>
            <a:r>
              <a:rPr lang="en-AU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apostasy – </a:t>
            </a:r>
            <a:r>
              <a:rPr lang="en-AU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41:50-52</a:t>
            </a:r>
            <a:r>
              <a:rPr lang="en-AU" dirty="0" smtClean="0"/>
              <a:t>.</a:t>
            </a:r>
            <a:endParaRPr lang="en-US" dirty="0"/>
          </a:p>
          <a:p>
            <a:pPr marL="533400" indent="-53340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b="0" dirty="0">
                <a:solidFill>
                  <a:srgbClr val="FFFF00"/>
                </a:solidFill>
                <a:latin typeface="Arial Black" pitchFamily="34" charset="0"/>
              </a:rPr>
              <a:t>Manasseh</a:t>
            </a:r>
            <a:r>
              <a:rPr lang="en-AU" dirty="0"/>
              <a:t> – “causing to forget”.</a:t>
            </a:r>
            <a:endParaRPr lang="en-US" dirty="0"/>
          </a:p>
          <a:p>
            <a:pPr marL="533400" indent="-53340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AU" dirty="0"/>
              <a:t>	</a:t>
            </a:r>
            <a:r>
              <a:rPr lang="en-AU" dirty="0">
                <a:solidFill>
                  <a:srgbClr val="FFFF00"/>
                </a:solidFill>
              </a:rPr>
              <a:t>The Jews</a:t>
            </a:r>
            <a:r>
              <a:rPr lang="en-AU" dirty="0"/>
              <a:t> – </a:t>
            </a:r>
            <a:r>
              <a:rPr lang="en-AU" dirty="0">
                <a:latin typeface="Bookman Old Style" pitchFamily="18" charset="0"/>
              </a:rPr>
              <a:t>“My people have forgotten me days without number”</a:t>
            </a:r>
            <a:r>
              <a:rPr lang="en-AU" dirty="0"/>
              <a:t> (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Jer. 2:32</a:t>
            </a:r>
            <a:r>
              <a:rPr lang="en-AU" dirty="0"/>
              <a:t>).</a:t>
            </a:r>
            <a:endParaRPr lang="en-US" dirty="0"/>
          </a:p>
          <a:p>
            <a:pPr marL="533400" indent="-53340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b="0" dirty="0">
                <a:solidFill>
                  <a:srgbClr val="00FF00"/>
                </a:solidFill>
                <a:latin typeface="Arial Black" pitchFamily="34" charset="0"/>
              </a:rPr>
              <a:t>Ephraim</a:t>
            </a:r>
            <a:r>
              <a:rPr lang="en-AU" dirty="0"/>
              <a:t> – “fruitful</a:t>
            </a:r>
            <a:r>
              <a:rPr lang="en-AU" dirty="0" smtClean="0"/>
              <a:t>” or “double fruit” </a:t>
            </a:r>
            <a:r>
              <a:rPr lang="en-AU" dirty="0"/>
              <a:t>(in the land of affliction).</a:t>
            </a:r>
            <a:endParaRPr lang="en-US" dirty="0"/>
          </a:p>
          <a:p>
            <a:pPr marL="533400" indent="-533400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AU" dirty="0"/>
              <a:t>	</a:t>
            </a:r>
            <a:r>
              <a:rPr lang="en-AU" dirty="0">
                <a:solidFill>
                  <a:srgbClr val="00FF00"/>
                </a:solidFill>
              </a:rPr>
              <a:t>The Nations</a:t>
            </a:r>
            <a:r>
              <a:rPr lang="en-AU" dirty="0"/>
              <a:t> – </a:t>
            </a:r>
            <a:r>
              <a:rPr lang="en-AU" dirty="0">
                <a:latin typeface="Bookman Old Style" pitchFamily="18" charset="0"/>
              </a:rPr>
              <a:t>“A nation bringing forth the fruits thereof”</a:t>
            </a:r>
            <a:r>
              <a:rPr lang="en-AU" dirty="0"/>
              <a:t> (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21:43</a:t>
            </a:r>
            <a:r>
              <a:rPr lang="en-AU" dirty="0"/>
              <a:t>).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438"/>
            <a:ext cx="9144000" cy="765175"/>
          </a:xfrm>
        </p:spPr>
        <p:txBody>
          <a:bodyPr/>
          <a:lstStyle/>
          <a:p>
            <a:r>
              <a:rPr lang="en-AU" dirty="0"/>
              <a:t>Jacob's </a:t>
            </a:r>
            <a:r>
              <a:rPr lang="en-AU" dirty="0" smtClean="0"/>
              <a:t>act </a:t>
            </a:r>
            <a:r>
              <a:rPr lang="en-AU" dirty="0"/>
              <a:t>of Faith - </a:t>
            </a:r>
            <a:r>
              <a:rPr lang="en-AU" dirty="0">
                <a:ln w="25400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Heb. 11:21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538163" y="928688"/>
          <a:ext cx="8604250" cy="5916612"/>
        </p:xfrm>
        <a:graphic>
          <a:graphicData uri="http://schemas.openxmlformats.org/presentationml/2006/ole">
            <p:oleObj spid="_x0000_s1026" name="Bitmap Image" r:id="rId3" imgW="4145639" imgH="2986667" progId="PBrush">
              <p:embed/>
            </p:oleObj>
          </a:graphicData>
        </a:graphic>
      </p:graphicFrame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459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052513"/>
            <a:ext cx="2592387" cy="720725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AU" sz="3200" b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Gen.47:31</a:t>
            </a:r>
            <a:endParaRPr lang="en-US" sz="3200" b="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67" name="Picture 7" descr="jacob_blesses_e&amp;m"/>
          <p:cNvPicPr>
            <a:picLocks noChangeAspect="1" noChangeArrowheads="1"/>
          </p:cNvPicPr>
          <p:nvPr/>
        </p:nvPicPr>
        <p:blipFill>
          <a:blip r:embed="rId4" cstate="print">
            <a:lum bright="18000" contrast="42000"/>
            <a:grayscl/>
          </a:blip>
          <a:srcRect/>
          <a:stretch>
            <a:fillRect/>
          </a:stretch>
        </p:blipFill>
        <p:spPr bwMode="auto">
          <a:xfrm>
            <a:off x="0" y="3860800"/>
            <a:ext cx="20891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619"/>
            <a:ext cx="9144000" cy="1412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/>
              <a:t>“Guiding his hands wittingly”</a:t>
            </a:r>
            <a:br>
              <a:rPr lang="en-AU" dirty="0"/>
            </a:br>
            <a:r>
              <a:rPr lang="en-AU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48:14</a:t>
            </a:r>
            <a:r>
              <a:rPr lang="en-AU" dirty="0">
                <a:ln w="28575">
                  <a:solidFill>
                    <a:schemeClr val="tx1"/>
                  </a:solidFill>
                </a:ln>
                <a:effectLst/>
              </a:rPr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970" y="1585642"/>
            <a:ext cx="8713788" cy="4751388"/>
          </a:xfrm>
        </p:spPr>
        <p:txBody>
          <a:bodyPr/>
          <a:lstStyle/>
          <a:p>
            <a:pPr marL="533400" indent="-533400"/>
            <a:r>
              <a:rPr lang="en-AU" sz="3200" b="0" dirty="0">
                <a:solidFill>
                  <a:srgbClr val="FFFF00"/>
                </a:solidFill>
                <a:latin typeface="Arial Black" pitchFamily="34" charset="0"/>
              </a:rPr>
              <a:t>Manasseh</a:t>
            </a:r>
            <a:r>
              <a:rPr lang="en-AU" sz="3200" dirty="0"/>
              <a:t> – “causing to forget” = </a:t>
            </a:r>
            <a:r>
              <a:rPr lang="en-AU" sz="3200" dirty="0">
                <a:solidFill>
                  <a:srgbClr val="FFFF66"/>
                </a:solidFill>
              </a:rPr>
              <a:t>Natural Israel</a:t>
            </a:r>
            <a:r>
              <a:rPr lang="en-AU" sz="3200" dirty="0"/>
              <a:t> (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Jer. 2:32</a:t>
            </a:r>
            <a:r>
              <a:rPr lang="en-AU" sz="3200" dirty="0"/>
              <a:t>).</a:t>
            </a:r>
            <a:endParaRPr lang="en-US" sz="3200" dirty="0"/>
          </a:p>
          <a:p>
            <a:pPr marL="533400" indent="-533400" algn="ctr">
              <a:buFont typeface="Wingdings" pitchFamily="2" charset="2"/>
              <a:buNone/>
            </a:pPr>
            <a:r>
              <a:rPr lang="en-AU" sz="3200" dirty="0"/>
              <a:t>	</a:t>
            </a:r>
            <a:r>
              <a:rPr lang="en-AU" sz="3200" b="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Ex. 4:22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</a:rPr>
              <a:t> </a:t>
            </a:r>
            <a:r>
              <a:rPr lang="en-AU" sz="3200" dirty="0"/>
              <a:t>– </a:t>
            </a:r>
            <a:r>
              <a:rPr lang="en-AU" sz="3200" dirty="0">
                <a:latin typeface="Bookman Old Style" pitchFamily="18" charset="0"/>
              </a:rPr>
              <a:t>“Israel is my son, even my firstborn”.</a:t>
            </a:r>
            <a:endParaRPr lang="en-US" sz="3200" dirty="0">
              <a:latin typeface="Bookman Old Style" pitchFamily="18" charset="0"/>
            </a:endParaRPr>
          </a:p>
          <a:p>
            <a:pPr marL="533400" indent="-533400">
              <a:spcBef>
                <a:spcPct val="35000"/>
              </a:spcBef>
            </a:pPr>
            <a:r>
              <a:rPr lang="en-AU" sz="3200" b="0" dirty="0">
                <a:solidFill>
                  <a:srgbClr val="00FF00"/>
                </a:solidFill>
                <a:latin typeface="Arial Black" pitchFamily="34" charset="0"/>
              </a:rPr>
              <a:t>Ephraim</a:t>
            </a:r>
            <a:r>
              <a:rPr lang="en-AU" sz="3200" dirty="0"/>
              <a:t> </a:t>
            </a:r>
            <a:r>
              <a:rPr lang="en-AU" sz="3200" dirty="0" smtClean="0"/>
              <a:t>– “fruitful” </a:t>
            </a:r>
            <a:r>
              <a:rPr lang="en-AU" sz="3200" dirty="0"/>
              <a:t>= </a:t>
            </a:r>
            <a:r>
              <a:rPr lang="en-AU" sz="3200" dirty="0">
                <a:solidFill>
                  <a:srgbClr val="00FF00"/>
                </a:solidFill>
              </a:rPr>
              <a:t>Spiritual Israel</a:t>
            </a:r>
            <a:r>
              <a:rPr lang="en-AU" sz="3200" dirty="0"/>
              <a:t> (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Matt. 21:43</a:t>
            </a:r>
            <a:r>
              <a:rPr lang="en-AU" sz="3200" dirty="0"/>
              <a:t>).</a:t>
            </a:r>
            <a:endParaRPr lang="en-US" sz="3200" dirty="0"/>
          </a:p>
          <a:p>
            <a:pPr marL="533400" indent="-533400" algn="ctr">
              <a:buFont typeface="Wingdings" pitchFamily="2" charset="2"/>
              <a:buNone/>
            </a:pPr>
            <a:r>
              <a:rPr lang="en-AU" sz="3200" dirty="0"/>
              <a:t>	</a:t>
            </a:r>
            <a:r>
              <a:rPr lang="en-AU" b="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Gen. 48:19 </a:t>
            </a:r>
            <a:r>
              <a:rPr lang="en-AU" sz="3200" dirty="0"/>
              <a:t>– </a:t>
            </a:r>
            <a:r>
              <a:rPr lang="en-AU" sz="3200" dirty="0">
                <a:latin typeface="Bookman Old Style" pitchFamily="18" charset="0"/>
              </a:rPr>
              <a:t>“His seed shall become a multitude of nations”</a:t>
            </a:r>
            <a:r>
              <a:rPr lang="en-AU" sz="3200" dirty="0"/>
              <a:t> (</a:t>
            </a: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17:4-5</a:t>
            </a:r>
            <a:r>
              <a:rPr lang="en-AU" sz="3200" dirty="0"/>
              <a:t>).</a:t>
            </a:r>
            <a:endParaRPr lang="en-US" sz="32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438"/>
            <a:ext cx="9144000" cy="1341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400" dirty="0"/>
              <a:t>The Allegory of Joseph’s Sons</a:t>
            </a:r>
            <a:br>
              <a:rPr lang="en-AU" sz="4400" dirty="0"/>
            </a:b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48:19-20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868863"/>
            <a:ext cx="8713788" cy="12239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spcAft>
                <a:spcPct val="25000"/>
              </a:spcAft>
              <a:buFont typeface="Wingdings" pitchFamily="2" charset="2"/>
              <a:buNone/>
            </a:pPr>
            <a:r>
              <a:rPr lang="en-AU" sz="3200">
                <a:solidFill>
                  <a:srgbClr val="00FF00"/>
                </a:solidFill>
              </a:rPr>
              <a:t>The blessings on Jacob’s sons deals with both natural and spiritual Israel.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755650" y="3619500"/>
            <a:ext cx="3311525" cy="10795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3200">
                <a:solidFill>
                  <a:schemeClr val="bg1"/>
                </a:solidFill>
                <a:latin typeface="Arial Black" pitchFamily="34" charset="0"/>
              </a:rPr>
              <a:t>Manasseh</a:t>
            </a:r>
          </a:p>
          <a:p>
            <a:pPr algn="ctr"/>
            <a:r>
              <a:rPr lang="en-AU" sz="2800" b="1">
                <a:solidFill>
                  <a:schemeClr val="bg1"/>
                </a:solidFill>
                <a:cs typeface="Arial" charset="0"/>
              </a:rPr>
              <a:t>Natural Israel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932363" y="3619500"/>
            <a:ext cx="3311525" cy="10795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3200">
                <a:solidFill>
                  <a:schemeClr val="bg1"/>
                </a:solidFill>
                <a:latin typeface="Arial Black" pitchFamily="34" charset="0"/>
              </a:rPr>
              <a:t>Ephraim</a:t>
            </a:r>
          </a:p>
          <a:p>
            <a:pPr algn="ctr"/>
            <a:r>
              <a:rPr lang="en-AU" sz="2800" b="1">
                <a:solidFill>
                  <a:schemeClr val="bg1"/>
                </a:solidFill>
                <a:cs typeface="Arial" charset="0"/>
              </a:rPr>
              <a:t>Spiritual Israel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2700338" y="1628775"/>
            <a:ext cx="3671887" cy="1439863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AU" sz="2800">
                <a:solidFill>
                  <a:schemeClr val="bg1"/>
                </a:solidFill>
                <a:latin typeface="Arial Black" pitchFamily="34" charset="0"/>
              </a:rPr>
              <a:t>Joseph</a:t>
            </a:r>
          </a:p>
          <a:p>
            <a:pPr algn="ctr"/>
            <a:r>
              <a:rPr lang="en-AU" sz="2800">
                <a:solidFill>
                  <a:schemeClr val="bg1"/>
                </a:solidFill>
                <a:latin typeface="Arial Black" pitchFamily="34" charset="0"/>
              </a:rPr>
              <a:t> “the increaser”</a:t>
            </a:r>
          </a:p>
          <a:p>
            <a:pPr algn="ctr"/>
            <a:r>
              <a:rPr lang="en-AU" sz="2800" b="1">
                <a:solidFill>
                  <a:schemeClr val="bg1"/>
                </a:solidFill>
                <a:cs typeface="Arial" charset="0"/>
              </a:rPr>
              <a:t>Christ</a:t>
            </a: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4500563" y="3068638"/>
            <a:ext cx="0" cy="10810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067175" y="4149725"/>
            <a:ext cx="8651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63"/>
            <a:ext cx="9144000" cy="836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4400" dirty="0"/>
              <a:t>The </a:t>
            </a:r>
            <a:r>
              <a:rPr lang="en-AU" sz="4400" dirty="0" smtClean="0"/>
              <a:t>life pattern </a:t>
            </a:r>
            <a:r>
              <a:rPr lang="en-AU" sz="4400" dirty="0"/>
              <a:t>of Judah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549" y="797210"/>
            <a:ext cx="8824503" cy="5683836"/>
          </a:xfrm>
        </p:spPr>
        <p:txBody>
          <a:bodyPr/>
          <a:lstStyle/>
          <a:p>
            <a:pPr marL="568325" indent="-568325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29:35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</a:rPr>
              <a:t> </a:t>
            </a:r>
            <a:r>
              <a:rPr lang="en-AU" sz="3200" dirty="0"/>
              <a:t>– </a:t>
            </a:r>
            <a:r>
              <a:rPr lang="en-AU" sz="3200" dirty="0" smtClean="0"/>
              <a:t>Yahweh </a:t>
            </a:r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</a:rPr>
              <a:t>praised</a:t>
            </a:r>
            <a:r>
              <a:rPr lang="en-AU" sz="3200" dirty="0" smtClean="0"/>
              <a:t> at </a:t>
            </a:r>
            <a:r>
              <a:rPr lang="en-AU" sz="3200" dirty="0"/>
              <a:t>his birth</a:t>
            </a:r>
            <a:r>
              <a:rPr lang="en-AU" sz="3200" dirty="0" smtClean="0"/>
              <a:t>.</a:t>
            </a:r>
          </a:p>
          <a:p>
            <a:pPr marL="568325" indent="-568325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32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37:26-27 </a:t>
            </a:r>
            <a:r>
              <a:rPr lang="en-AU" sz="3200" dirty="0" smtClean="0"/>
              <a:t>– </a:t>
            </a:r>
            <a:r>
              <a:rPr lang="en-AU" sz="3200" dirty="0" smtClean="0">
                <a:solidFill>
                  <a:srgbClr val="FFFF00"/>
                </a:solidFill>
              </a:rPr>
              <a:t>Betrayer</a:t>
            </a:r>
            <a:r>
              <a:rPr lang="en-AU" sz="3200" dirty="0" smtClean="0"/>
              <a:t> - Instrumental in Joseph being sold into Egypt.</a:t>
            </a:r>
            <a:endParaRPr lang="en-AU" sz="3200" dirty="0"/>
          </a:p>
          <a:p>
            <a:pPr marL="568325" indent="-568325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38 </a:t>
            </a:r>
            <a:r>
              <a:rPr lang="en-AU" sz="3200" dirty="0"/>
              <a:t>– Judah’s shameful behaviour type of nation at time of Christ (</a:t>
            </a: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37:26</a:t>
            </a:r>
            <a:r>
              <a:rPr lang="en-AU" sz="3200" dirty="0"/>
              <a:t>).</a:t>
            </a:r>
          </a:p>
          <a:p>
            <a:pPr marL="568325" indent="-568325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43:1-14 </a:t>
            </a:r>
            <a:r>
              <a:rPr lang="en-AU" sz="3200" dirty="0"/>
              <a:t>– Judah provides </a:t>
            </a:r>
            <a:r>
              <a:rPr lang="en-AU" sz="3200" dirty="0" smtClean="0"/>
              <a:t>sound leadership </a:t>
            </a:r>
            <a:r>
              <a:rPr lang="en-AU" sz="3200" dirty="0"/>
              <a:t>in Jacob’s family.</a:t>
            </a:r>
          </a:p>
          <a:p>
            <a:pPr marL="568325" indent="-568325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44:14-34 </a:t>
            </a:r>
            <a:r>
              <a:rPr lang="en-AU" sz="3200" dirty="0"/>
              <a:t>– Judah as spokesman reveals a reformed character.</a:t>
            </a:r>
          </a:p>
          <a:p>
            <a:pPr marL="568325" indent="-568325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AU" sz="3200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46:28 </a:t>
            </a:r>
            <a:r>
              <a:rPr lang="en-AU" sz="3200" dirty="0"/>
              <a:t>– </a:t>
            </a:r>
            <a:r>
              <a:rPr lang="en-AU" sz="3200" dirty="0" smtClean="0"/>
              <a:t>Judah trusted by Jacob leads his father into </a:t>
            </a:r>
            <a:r>
              <a:rPr lang="en-AU" sz="3200" dirty="0"/>
              <a:t>Egypt.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950997" y="3340404"/>
            <a:ext cx="100584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565"/>
            <a:ext cx="9144000" cy="765175"/>
          </a:xfrm>
        </p:spPr>
        <p:txBody>
          <a:bodyPr/>
          <a:lstStyle/>
          <a:p>
            <a:r>
              <a:rPr lang="en-AU" dirty="0" smtClean="0"/>
              <a:t>The reformation of Judah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550" y="695429"/>
            <a:ext cx="8782938" cy="5688632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100" dirty="0" smtClean="0"/>
              <a:t>What could change </a:t>
            </a:r>
            <a:r>
              <a:rPr lang="en-AU" sz="3100" dirty="0" smtClean="0">
                <a:solidFill>
                  <a:srgbClr val="00FF00"/>
                </a:solidFill>
              </a:rPr>
              <a:t>Judah</a:t>
            </a:r>
            <a:r>
              <a:rPr lang="en-AU" sz="3100" dirty="0" smtClean="0"/>
              <a:t> – worldling, covenant breaker and fornicator into the leader and reformer of his family?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1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43:1-14 </a:t>
            </a:r>
            <a:r>
              <a:rPr lang="en-AU" sz="3100" dirty="0" smtClean="0"/>
              <a:t>– The calmness, firmness, resolution and altruism of Judah reveals a complete change of attitude towards God and his father.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100" dirty="0" smtClean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Gen. 44:14-34 </a:t>
            </a:r>
            <a:r>
              <a:rPr lang="en-AU" sz="3100" dirty="0" smtClean="0"/>
              <a:t>– Consciousness of God working in their lives and compassion for Jacob highlight a complete change.</a:t>
            </a:r>
          </a:p>
          <a:p>
            <a:pPr marL="533400" indent="-53340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3100" dirty="0" smtClean="0"/>
              <a:t>Judah’s faith, conscience, sensitivity and sacrificial love = </a:t>
            </a:r>
            <a:r>
              <a:rPr lang="en-AU" sz="3100" dirty="0" smtClean="0">
                <a:solidFill>
                  <a:srgbClr val="FFFF00"/>
                </a:solidFill>
              </a:rPr>
              <a:t>hallmarks of reformation</a:t>
            </a:r>
            <a:r>
              <a:rPr lang="en-AU" sz="3100" dirty="0" smtClean="0"/>
              <a:t>.</a:t>
            </a:r>
            <a:endParaRPr lang="en-AU" sz="31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2699792" cy="323702"/>
          </a:xfrm>
        </p:spPr>
        <p:txBody>
          <a:bodyPr/>
          <a:lstStyle/>
          <a:p>
            <a:r>
              <a:rPr lang="en-AU" dirty="0" smtClean="0"/>
              <a:t>Judah First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1438"/>
            <a:ext cx="4932363" cy="1773237"/>
          </a:xfrm>
        </p:spPr>
        <p:txBody>
          <a:bodyPr/>
          <a:lstStyle/>
          <a:p>
            <a:r>
              <a:rPr lang="en-AU" sz="4400" dirty="0"/>
              <a:t>Jacob blesses his sons</a:t>
            </a:r>
            <a:br>
              <a:rPr lang="en-AU" sz="4400" dirty="0"/>
            </a:br>
            <a:r>
              <a:rPr lang="en-AU" dirty="0">
                <a:ln w="22225"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</a:rPr>
              <a:t>Gen. 49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800" y="1894315"/>
            <a:ext cx="4681538" cy="4572876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3600" dirty="0">
                <a:solidFill>
                  <a:srgbClr val="00FF00"/>
                </a:solidFill>
              </a:rPr>
              <a:t>Prophecies of the latter days in which the work of God in Christ is </a:t>
            </a:r>
            <a:r>
              <a:rPr lang="en-US" sz="3600" dirty="0" smtClean="0">
                <a:solidFill>
                  <a:srgbClr val="00FF00"/>
                </a:solidFill>
              </a:rPr>
              <a:t>prominent.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For that reason 3 sons are ‘blessed’ but diminished – Judah ‘first’ to be truly blessed.</a:t>
            </a:r>
            <a:endParaRPr lang="en-AU" sz="3600" dirty="0">
              <a:solidFill>
                <a:srgbClr val="FFFF00"/>
              </a:solidFill>
            </a:endParaRPr>
          </a:p>
        </p:txBody>
      </p:sp>
      <p:pic>
        <p:nvPicPr>
          <p:cNvPr id="50180" name="Picture 4" descr="jacob_blesses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027613" y="0"/>
            <a:ext cx="41163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16024" y="6489674"/>
            <a:ext cx="1907704" cy="368326"/>
          </a:xfrm>
        </p:spPr>
        <p:txBody>
          <a:bodyPr/>
          <a:lstStyle/>
          <a:p>
            <a:r>
              <a:rPr lang="en-AU" sz="2800" dirty="0" smtClean="0"/>
              <a:t>Judah First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1968</Words>
  <Application>Microsoft Office PowerPoint</Application>
  <PresentationFormat>On-screen Show (4:3)</PresentationFormat>
  <Paragraphs>171</Paragraphs>
  <Slides>28</Slides>
  <Notes>0</Notes>
  <HiddenSlides>3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Generic</vt:lpstr>
      <vt:lpstr>1_Generic</vt:lpstr>
      <vt:lpstr>Bitmap Image</vt:lpstr>
      <vt:lpstr>Slide 1</vt:lpstr>
      <vt:lpstr>The Pharez/Zarah allegory</vt:lpstr>
      <vt:lpstr>Joseph’s sons – The prophecy</vt:lpstr>
      <vt:lpstr>Jacob's act of Faith - Heb. 11:21</vt:lpstr>
      <vt:lpstr>“Guiding his hands wittingly” Gen. 48:14 </vt:lpstr>
      <vt:lpstr>The Allegory of Joseph’s Sons Gen. 48:19-20</vt:lpstr>
      <vt:lpstr>The life pattern of Judah</vt:lpstr>
      <vt:lpstr>The reformation of Judah</vt:lpstr>
      <vt:lpstr>Jacob blesses his sons Gen. 49</vt:lpstr>
      <vt:lpstr>Blessings! Really? Gen. 49:1-7,28</vt:lpstr>
      <vt:lpstr>The Hope of Israel</vt:lpstr>
      <vt:lpstr>Judah praised – Gen. 49:8</vt:lpstr>
      <vt:lpstr>Judah’s inheritance in the Land in the future</vt:lpstr>
      <vt:lpstr>The Lion of the tribe of Judah  Gen. 49:9</vt:lpstr>
      <vt:lpstr>“He couched as a lion” Gen. 49:9</vt:lpstr>
      <vt:lpstr>“Who shall rouse him up” Gen. 49:9</vt:lpstr>
      <vt:lpstr>The sceptre shall not depart from Judah</vt:lpstr>
      <vt:lpstr>Shiloh shall come – Gen. 49:10</vt:lpstr>
      <vt:lpstr>Shiloh and the vine – Gen. 49:11</vt:lpstr>
      <vt:lpstr>Shiloh and the vine – Gen. 49:11</vt:lpstr>
      <vt:lpstr>Christ rides into Jerusalem – Gentiles incorporated – Mark 11</vt:lpstr>
      <vt:lpstr>The enacted parable of Mark 11</vt:lpstr>
      <vt:lpstr>Pharez and Zarah in Mark 11</vt:lpstr>
      <vt:lpstr>Shiloh’s eyes and teeth – Gen. 49:12</vt:lpstr>
      <vt:lpstr>Shiloh’s eyes and teeth – Gen. 49:12</vt:lpstr>
      <vt:lpstr>Rev. 19:11-21</vt:lpstr>
      <vt:lpstr>Slide 27</vt:lpstr>
      <vt:lpstr>… 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Cowie</dc:creator>
  <cp:lastModifiedBy>Jim Cowie</cp:lastModifiedBy>
  <cp:revision>174</cp:revision>
  <dcterms:created xsi:type="dcterms:W3CDTF">2005-04-02T07:15:28Z</dcterms:created>
  <dcterms:modified xsi:type="dcterms:W3CDTF">2014-01-11T00:03:53Z</dcterms:modified>
</cp:coreProperties>
</file>