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theme/theme8.xml" ContentType="application/vnd.openxmlformats-officedocument.theme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theme/theme4.xml" ContentType="application/vnd.openxmlformats-officedocument.them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3" r:id="rId2"/>
    <p:sldMasterId id="2147483665" r:id="rId3"/>
    <p:sldMasterId id="2147483669" r:id="rId4"/>
    <p:sldMasterId id="2147483671" r:id="rId5"/>
    <p:sldMasterId id="2147483673" r:id="rId6"/>
    <p:sldMasterId id="2147483675" r:id="rId7"/>
    <p:sldMasterId id="2147483677" r:id="rId8"/>
  </p:sldMasterIdLst>
  <p:sldIdLst>
    <p:sldId id="257" r:id="rId9"/>
    <p:sldId id="315" r:id="rId10"/>
    <p:sldId id="348" r:id="rId11"/>
    <p:sldId id="349" r:id="rId12"/>
    <p:sldId id="350" r:id="rId13"/>
    <p:sldId id="352" r:id="rId14"/>
    <p:sldId id="351" r:id="rId15"/>
    <p:sldId id="341" r:id="rId16"/>
    <p:sldId id="316" r:id="rId17"/>
    <p:sldId id="361" r:id="rId18"/>
    <p:sldId id="353" r:id="rId19"/>
    <p:sldId id="340" r:id="rId20"/>
    <p:sldId id="362" r:id="rId21"/>
    <p:sldId id="363" r:id="rId22"/>
    <p:sldId id="367" r:id="rId23"/>
    <p:sldId id="368" r:id="rId24"/>
    <p:sldId id="364" r:id="rId25"/>
    <p:sldId id="365" r:id="rId26"/>
    <p:sldId id="366" r:id="rId27"/>
    <p:sldId id="359" r:id="rId28"/>
    <p:sldId id="360" r:id="rId29"/>
    <p:sldId id="286" r:id="rId30"/>
    <p:sldId id="317" r:id="rId31"/>
  </p:sldIdLst>
  <p:sldSz cx="9144000" cy="6858000" type="screen4x3"/>
  <p:notesSz cx="6858000" cy="9144000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66"/>
    <a:srgbClr val="FFFF00"/>
    <a:srgbClr val="00FFFF"/>
    <a:srgbClr val="FFFF66"/>
    <a:srgbClr val="FF9933"/>
    <a:srgbClr val="66FF33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547" autoAdjust="0"/>
    <p:restoredTop sz="94660"/>
  </p:normalViewPr>
  <p:slideViewPr>
    <p:cSldViewPr>
      <p:cViewPr varScale="1">
        <p:scale>
          <a:sx n="69" d="100"/>
          <a:sy n="69" d="100"/>
        </p:scale>
        <p:origin x="-32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rc 2"/>
          <p:cNvSpPr>
            <a:spLocks/>
          </p:cNvSpPr>
          <p:nvPr/>
        </p:nvSpPr>
        <p:spPr bwMode="auto">
          <a:xfrm>
            <a:off x="0" y="6308725"/>
            <a:ext cx="2483768" cy="5492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kumimoji="1" lang="en-US" sz="2400">
              <a:latin typeface="Times New Roman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0" y="109184"/>
            <a:ext cx="9142413" cy="765175"/>
          </a:xfrm>
        </p:spPr>
        <p:txBody>
          <a:bodyPr anchor="b"/>
          <a:lstStyle>
            <a:lvl1pPr algn="ctr">
              <a:lnSpc>
                <a:spcPct val="80000"/>
              </a:lnSpc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r>
              <a:rPr lang="en-AU" dirty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9388" y="908050"/>
            <a:ext cx="8785225" cy="5545138"/>
          </a:xfrm>
        </p:spPr>
        <p:txBody>
          <a:bodyPr/>
          <a:lstStyle>
            <a:lvl1pPr marL="531813" indent="-531813">
              <a:buClr>
                <a:srgbClr val="FFFF00"/>
              </a:buClr>
              <a:buSzTx/>
              <a:buFont typeface="Wingdings" pitchFamily="2" charset="2"/>
              <a:buChar char="v"/>
              <a:defRPr sz="3200" b="1"/>
            </a:lvl1pPr>
          </a:lstStyle>
          <a:p>
            <a:r>
              <a:rPr lang="en-AU" dirty="0"/>
              <a:t>Click to edit Master subtitle style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63777" y="6463216"/>
            <a:ext cx="2195735" cy="476672"/>
          </a:xfrm>
        </p:spPr>
        <p:txBody>
          <a:bodyPr/>
          <a:lstStyle>
            <a:lvl1pPr algn="l">
              <a:defRPr sz="2800" b="1">
                <a:solidFill>
                  <a:srgbClr val="FF9900"/>
                </a:solidFill>
                <a:latin typeface="Monotype Corsiva" pitchFamily="66" charset="0"/>
              </a:defRPr>
            </a:lvl1pPr>
          </a:lstStyle>
          <a:p>
            <a:r>
              <a:rPr lang="en-AU" dirty="0" smtClean="0"/>
              <a:t>Judah First</a:t>
            </a:r>
            <a:endParaRPr lang="en-A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F0C35-0CBD-4D6F-BD40-2F4BEFCF83FD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E12FB-E5CD-4B9F-9358-5A2B94C7E366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9C920-1813-4E27-BF14-0EF0E21A28AB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5DD78-DAFB-4146-A556-A2072F2E9CE9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341C3-5176-4297-9DCA-3B0E9A160D9D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CC926-5B0C-49F5-98BF-759B2A03208C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4B5AC1-AE7D-4B05-A12F-1A3209E29F83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B5C86F-EF59-4B39-B0B3-FAAEE0E417E1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C4FFF9-F733-434C-8BB8-E6662F66C03D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rc 2"/>
          <p:cNvSpPr>
            <a:spLocks/>
          </p:cNvSpPr>
          <p:nvPr/>
        </p:nvSpPr>
        <p:spPr bwMode="auto">
          <a:xfrm>
            <a:off x="0" y="6308725"/>
            <a:ext cx="2483768" cy="5492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0" y="109184"/>
            <a:ext cx="9142413" cy="765175"/>
          </a:xfrm>
        </p:spPr>
        <p:txBody>
          <a:bodyPr anchor="b"/>
          <a:lstStyle>
            <a:lvl1pPr algn="ctr">
              <a:lnSpc>
                <a:spcPct val="80000"/>
              </a:lnSpc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r>
              <a:rPr lang="en-AU" dirty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9388" y="908050"/>
            <a:ext cx="8785225" cy="5545138"/>
          </a:xfrm>
        </p:spPr>
        <p:txBody>
          <a:bodyPr/>
          <a:lstStyle>
            <a:lvl1pPr marL="531813" indent="-531813">
              <a:buClr>
                <a:srgbClr val="FFFF00"/>
              </a:buClr>
              <a:buSzTx/>
              <a:buFont typeface="Wingdings" pitchFamily="2" charset="2"/>
              <a:buChar char="v"/>
              <a:defRPr sz="3200" b="1"/>
            </a:lvl1pPr>
          </a:lstStyle>
          <a:p>
            <a:r>
              <a:rPr lang="en-AU" dirty="0"/>
              <a:t>Click to edit Master subtitle style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63777" y="6463216"/>
            <a:ext cx="2195735" cy="476672"/>
          </a:xfrm>
        </p:spPr>
        <p:txBody>
          <a:bodyPr/>
          <a:lstStyle>
            <a:lvl1pPr algn="l">
              <a:defRPr sz="2800" b="1">
                <a:solidFill>
                  <a:srgbClr val="FF9900"/>
                </a:solidFill>
                <a:latin typeface="Monotype Corsiva" pitchFamily="66" charset="0"/>
              </a:defRPr>
            </a:lvl1pPr>
          </a:lstStyle>
          <a:p>
            <a:r>
              <a:rPr lang="en-AU" dirty="0" smtClean="0"/>
              <a:t>Judah First</a:t>
            </a:r>
            <a:endParaRPr lang="en-A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rc 2"/>
          <p:cNvSpPr>
            <a:spLocks/>
          </p:cNvSpPr>
          <p:nvPr/>
        </p:nvSpPr>
        <p:spPr bwMode="auto">
          <a:xfrm>
            <a:off x="0" y="6308725"/>
            <a:ext cx="2483768" cy="5492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0" y="109184"/>
            <a:ext cx="9142413" cy="765175"/>
          </a:xfrm>
        </p:spPr>
        <p:txBody>
          <a:bodyPr anchor="b"/>
          <a:lstStyle>
            <a:lvl1pPr algn="ctr">
              <a:lnSpc>
                <a:spcPct val="80000"/>
              </a:lnSpc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r>
              <a:rPr lang="en-AU" dirty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9388" y="908050"/>
            <a:ext cx="8785225" cy="5545138"/>
          </a:xfrm>
        </p:spPr>
        <p:txBody>
          <a:bodyPr/>
          <a:lstStyle>
            <a:lvl1pPr marL="531813" indent="-531813">
              <a:buClr>
                <a:srgbClr val="FFFF00"/>
              </a:buClr>
              <a:buSzTx/>
              <a:buFont typeface="Wingdings" pitchFamily="2" charset="2"/>
              <a:buChar char="v"/>
              <a:defRPr sz="3200" b="1"/>
            </a:lvl1pPr>
          </a:lstStyle>
          <a:p>
            <a:r>
              <a:rPr lang="en-AU" dirty="0"/>
              <a:t>Click to edit Master subtitle style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63777" y="6463216"/>
            <a:ext cx="2195735" cy="476672"/>
          </a:xfrm>
        </p:spPr>
        <p:txBody>
          <a:bodyPr/>
          <a:lstStyle>
            <a:lvl1pPr algn="l">
              <a:defRPr sz="2800" b="1">
                <a:solidFill>
                  <a:srgbClr val="FF9900"/>
                </a:solidFill>
                <a:latin typeface="Monotype Corsiva" pitchFamily="66" charset="0"/>
              </a:defRPr>
            </a:lvl1pPr>
          </a:lstStyle>
          <a:p>
            <a:r>
              <a:rPr lang="en-AU" dirty="0" smtClean="0"/>
              <a:t>Judah First</a:t>
            </a:r>
            <a:endParaRPr lang="en-A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rc 2"/>
          <p:cNvSpPr>
            <a:spLocks/>
          </p:cNvSpPr>
          <p:nvPr/>
        </p:nvSpPr>
        <p:spPr bwMode="auto">
          <a:xfrm>
            <a:off x="0" y="6308725"/>
            <a:ext cx="2483768" cy="5492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0" y="109184"/>
            <a:ext cx="9142413" cy="765175"/>
          </a:xfrm>
        </p:spPr>
        <p:txBody>
          <a:bodyPr anchor="b"/>
          <a:lstStyle>
            <a:lvl1pPr algn="ctr">
              <a:lnSpc>
                <a:spcPct val="80000"/>
              </a:lnSpc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r>
              <a:rPr lang="en-AU" dirty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9388" y="908050"/>
            <a:ext cx="8785225" cy="5545138"/>
          </a:xfrm>
        </p:spPr>
        <p:txBody>
          <a:bodyPr/>
          <a:lstStyle>
            <a:lvl1pPr marL="531813" indent="-531813">
              <a:buClr>
                <a:srgbClr val="FFFF00"/>
              </a:buClr>
              <a:buSzTx/>
              <a:buFont typeface="Wingdings" pitchFamily="2" charset="2"/>
              <a:buChar char="v"/>
              <a:defRPr sz="3200" b="1"/>
            </a:lvl1pPr>
          </a:lstStyle>
          <a:p>
            <a:r>
              <a:rPr lang="en-AU" dirty="0"/>
              <a:t>Click to edit Master subtitle style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63777" y="6463216"/>
            <a:ext cx="2195735" cy="476672"/>
          </a:xfrm>
        </p:spPr>
        <p:txBody>
          <a:bodyPr/>
          <a:lstStyle>
            <a:lvl1pPr algn="l">
              <a:defRPr sz="2800" b="1">
                <a:solidFill>
                  <a:srgbClr val="FF9900"/>
                </a:solidFill>
                <a:latin typeface="Monotype Corsiva" pitchFamily="66" charset="0"/>
              </a:defRPr>
            </a:lvl1pPr>
          </a:lstStyle>
          <a:p>
            <a:r>
              <a:rPr lang="en-AU" dirty="0" smtClean="0"/>
              <a:t>Judah First</a:t>
            </a:r>
            <a:endParaRPr lang="en-A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rc 2"/>
          <p:cNvSpPr>
            <a:spLocks/>
          </p:cNvSpPr>
          <p:nvPr/>
        </p:nvSpPr>
        <p:spPr bwMode="auto">
          <a:xfrm>
            <a:off x="0" y="6308725"/>
            <a:ext cx="2483768" cy="5492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0" y="109184"/>
            <a:ext cx="9142413" cy="765175"/>
          </a:xfrm>
        </p:spPr>
        <p:txBody>
          <a:bodyPr anchor="b"/>
          <a:lstStyle>
            <a:lvl1pPr algn="ctr">
              <a:lnSpc>
                <a:spcPct val="80000"/>
              </a:lnSpc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r>
              <a:rPr lang="en-AU" dirty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9388" y="908050"/>
            <a:ext cx="8785225" cy="5545138"/>
          </a:xfrm>
        </p:spPr>
        <p:txBody>
          <a:bodyPr/>
          <a:lstStyle>
            <a:lvl1pPr marL="531813" indent="-531813">
              <a:buClr>
                <a:srgbClr val="FFFF00"/>
              </a:buClr>
              <a:buSzTx/>
              <a:buFont typeface="Wingdings" pitchFamily="2" charset="2"/>
              <a:buChar char="v"/>
              <a:defRPr sz="3200" b="1"/>
            </a:lvl1pPr>
          </a:lstStyle>
          <a:p>
            <a:r>
              <a:rPr lang="en-AU" dirty="0"/>
              <a:t>Click to edit Master subtitle style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63777" y="6463216"/>
            <a:ext cx="2195735" cy="476672"/>
          </a:xfrm>
        </p:spPr>
        <p:txBody>
          <a:bodyPr/>
          <a:lstStyle>
            <a:lvl1pPr algn="l">
              <a:defRPr sz="2800" b="1">
                <a:solidFill>
                  <a:srgbClr val="FF9900"/>
                </a:solidFill>
                <a:latin typeface="Monotype Corsiva" pitchFamily="66" charset="0"/>
              </a:defRPr>
            </a:lvl1pPr>
          </a:lstStyle>
          <a:p>
            <a:r>
              <a:rPr lang="en-AU" dirty="0" smtClean="0"/>
              <a:t>Judah First</a:t>
            </a:r>
            <a:endParaRPr lang="en-A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rc 2"/>
          <p:cNvSpPr>
            <a:spLocks/>
          </p:cNvSpPr>
          <p:nvPr/>
        </p:nvSpPr>
        <p:spPr bwMode="auto">
          <a:xfrm>
            <a:off x="0" y="6308725"/>
            <a:ext cx="2483768" cy="5492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0" y="109184"/>
            <a:ext cx="9142413" cy="765175"/>
          </a:xfrm>
        </p:spPr>
        <p:txBody>
          <a:bodyPr anchor="b"/>
          <a:lstStyle>
            <a:lvl1pPr algn="ctr">
              <a:lnSpc>
                <a:spcPct val="80000"/>
              </a:lnSpc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r>
              <a:rPr lang="en-AU" dirty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9388" y="908050"/>
            <a:ext cx="8785225" cy="5545138"/>
          </a:xfrm>
        </p:spPr>
        <p:txBody>
          <a:bodyPr/>
          <a:lstStyle>
            <a:lvl1pPr marL="531813" indent="-531813">
              <a:buClr>
                <a:srgbClr val="FFFF00"/>
              </a:buClr>
              <a:buSzTx/>
              <a:buFont typeface="Wingdings" pitchFamily="2" charset="2"/>
              <a:buChar char="v"/>
              <a:defRPr sz="3200" b="1"/>
            </a:lvl1pPr>
          </a:lstStyle>
          <a:p>
            <a:r>
              <a:rPr lang="en-AU" dirty="0"/>
              <a:t>Click to edit Master subtitle style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63777" y="6463216"/>
            <a:ext cx="2195735" cy="476672"/>
          </a:xfrm>
        </p:spPr>
        <p:txBody>
          <a:bodyPr/>
          <a:lstStyle>
            <a:lvl1pPr algn="l">
              <a:defRPr sz="2800" b="1">
                <a:solidFill>
                  <a:srgbClr val="FF9900"/>
                </a:solidFill>
                <a:latin typeface="Monotype Corsiva" pitchFamily="66" charset="0"/>
              </a:defRPr>
            </a:lvl1pPr>
          </a:lstStyle>
          <a:p>
            <a:r>
              <a:rPr lang="en-AU" dirty="0" smtClean="0"/>
              <a:t>Judah First</a:t>
            </a:r>
            <a:endParaRPr lang="en-A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rc 2"/>
          <p:cNvSpPr>
            <a:spLocks/>
          </p:cNvSpPr>
          <p:nvPr/>
        </p:nvSpPr>
        <p:spPr bwMode="auto">
          <a:xfrm>
            <a:off x="0" y="6308725"/>
            <a:ext cx="2483768" cy="5492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0" y="109184"/>
            <a:ext cx="9142413" cy="765175"/>
          </a:xfrm>
        </p:spPr>
        <p:txBody>
          <a:bodyPr anchor="b"/>
          <a:lstStyle>
            <a:lvl1pPr algn="ctr">
              <a:lnSpc>
                <a:spcPct val="80000"/>
              </a:lnSpc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r>
              <a:rPr lang="en-AU" dirty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9388" y="908050"/>
            <a:ext cx="8785225" cy="5545138"/>
          </a:xfrm>
        </p:spPr>
        <p:txBody>
          <a:bodyPr/>
          <a:lstStyle>
            <a:lvl1pPr marL="531813" indent="-531813">
              <a:buClr>
                <a:srgbClr val="FFFF00"/>
              </a:buClr>
              <a:buSzTx/>
              <a:buFont typeface="Wingdings" pitchFamily="2" charset="2"/>
              <a:buChar char="v"/>
              <a:defRPr sz="3200" b="1"/>
            </a:lvl1pPr>
          </a:lstStyle>
          <a:p>
            <a:r>
              <a:rPr lang="en-AU" dirty="0"/>
              <a:t>Click to edit Master subtitle style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63777" y="6463216"/>
            <a:ext cx="2195735" cy="476672"/>
          </a:xfrm>
        </p:spPr>
        <p:txBody>
          <a:bodyPr/>
          <a:lstStyle>
            <a:lvl1pPr algn="l">
              <a:defRPr sz="2800" b="1">
                <a:solidFill>
                  <a:srgbClr val="FF9900"/>
                </a:solidFill>
                <a:latin typeface="Monotype Corsiva" pitchFamily="66" charset="0"/>
              </a:defRPr>
            </a:lvl1pPr>
          </a:lstStyle>
          <a:p>
            <a:r>
              <a:rPr lang="en-AU" dirty="0" smtClean="0"/>
              <a:t>Judah First</a:t>
            </a:r>
            <a:endParaRPr lang="en-A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48131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00006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132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8133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-1588" y="6308725"/>
            <a:ext cx="7845426" cy="576263"/>
            <a:chOff x="0" y="3792"/>
            <a:chExt cx="4942" cy="536"/>
          </a:xfrm>
        </p:grpSpPr>
        <p:sp>
          <p:nvSpPr>
            <p:cNvPr id="48135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48137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8138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8139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8140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8141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8142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627063" y="6381750"/>
            <a:ext cx="5684837" cy="488950"/>
            <a:chOff x="395" y="3793"/>
            <a:chExt cx="3581" cy="535"/>
          </a:xfrm>
        </p:grpSpPr>
        <p:sp>
          <p:nvSpPr>
            <p:cNvPr id="48144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145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146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147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148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149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8150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144000" cy="765175"/>
          </a:xfrm>
        </p:spPr>
        <p:txBody>
          <a:bodyPr/>
          <a:lstStyle>
            <a:lvl1pPr>
              <a:defRPr sz="3600" b="1">
                <a:solidFill>
                  <a:srgbClr val="FFFF00"/>
                </a:solidFill>
              </a:defRPr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48151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50825" y="836613"/>
            <a:ext cx="8713788" cy="5256212"/>
          </a:xfrm>
        </p:spPr>
        <p:txBody>
          <a:bodyPr/>
          <a:lstStyle>
            <a:lvl1pPr marL="0" indent="0">
              <a:buFontTx/>
              <a:buNone/>
              <a:defRPr sz="2800" b="1"/>
            </a:lvl1pPr>
          </a:lstStyle>
          <a:p>
            <a:r>
              <a:rPr lang="en-AU"/>
              <a:t>Click to edit Master subtitle style</a:t>
            </a:r>
          </a:p>
        </p:txBody>
      </p:sp>
      <p:sp>
        <p:nvSpPr>
          <p:cNvPr id="48154" name="Rectangle 26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408738"/>
            <a:ext cx="5292725" cy="549275"/>
          </a:xfrm>
        </p:spPr>
        <p:txBody>
          <a:bodyPr/>
          <a:lstStyle>
            <a:lvl1pPr>
              <a:defRPr sz="36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defRPr>
            </a:lvl1pPr>
          </a:lstStyle>
          <a:p>
            <a:r>
              <a:rPr lang="en-AU"/>
              <a:t>Messiah in the Judges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1DC6DB-A4CA-4F1E-BFE1-1D2669CE5B3D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rc 2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kumimoji="1" lang="en-US" sz="2400">
              <a:latin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AU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AU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2FEB8EB-4CC6-48CD-A92A-A667E580D5A3}" type="slidenum">
              <a:rPr lang="en-AU"/>
              <a:pPr/>
              <a:t>‹#›</a:t>
            </a:fld>
            <a:endParaRPr lang="en-A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2pPr>
      <a:lvl3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3pPr>
      <a:lvl4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4pPr>
      <a:lvl5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«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rc 2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2FEB8EB-4CC6-48CD-A92A-A667E580D5A3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2pPr>
      <a:lvl3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3pPr>
      <a:lvl4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4pPr>
      <a:lvl5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«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rc 2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2FEB8EB-4CC6-48CD-A92A-A667E580D5A3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2pPr>
      <a:lvl3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3pPr>
      <a:lvl4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4pPr>
      <a:lvl5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«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rc 2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2FEB8EB-4CC6-48CD-A92A-A667E580D5A3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2pPr>
      <a:lvl3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3pPr>
      <a:lvl4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4pPr>
      <a:lvl5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«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rc 2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2FEB8EB-4CC6-48CD-A92A-A667E580D5A3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2pPr>
      <a:lvl3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3pPr>
      <a:lvl4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4pPr>
      <a:lvl5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«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rc 2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2FEB8EB-4CC6-48CD-A92A-A667E580D5A3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2pPr>
      <a:lvl3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3pPr>
      <a:lvl4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4pPr>
      <a:lvl5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«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rc 2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2FEB8EB-4CC6-48CD-A92A-A667E580D5A3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2pPr>
      <a:lvl3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3pPr>
      <a:lvl4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4pPr>
      <a:lvl5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«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7107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108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7109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47111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47113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7114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7115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7116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7117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7118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47120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121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122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123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124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125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712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47127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47128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463416"/>
                  </a:outerShdw>
                </a:effectLst>
              </a:defRPr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47129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463416"/>
                  </a:outerShdw>
                </a:effectLst>
              </a:defRPr>
            </a:lvl1pPr>
          </a:lstStyle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47130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463416"/>
                  </a:outerShdw>
                </a:effectLst>
              </a:defRPr>
            </a:lvl1pPr>
          </a:lstStyle>
          <a:p>
            <a:fld id="{5B8D1F4D-004F-4221-9AD2-75C7D214644C}" type="slidenum">
              <a:rPr lang="en-AU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&amp;source=images&amp;cd=&amp;cad=rja&amp;docid=bSfZeVKhcDGXzM&amp;tbnid=OWl1meWTlVM9MM:&amp;ved=&amp;url=http://www.lafsco.com/hoj.html&amp;ei=8WK9UauQE8jgkAWU4QE&amp;bvm=bv.47883778,d.dGI&amp;psig=AFQjCNFzV_XXfzSkF5mFWna7-nt8wsAO3w&amp;ust=1371452529690920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1052736"/>
            <a:ext cx="8713788" cy="1762125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AU" sz="8800" dirty="0" smtClean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rPr>
              <a:t>“Judah First”</a:t>
            </a:r>
            <a:endParaRPr lang="en-AU" sz="8800" dirty="0">
              <a:ln>
                <a:solidFill>
                  <a:schemeClr val="tx1"/>
                </a:solidFill>
              </a:ln>
              <a:solidFill>
                <a:srgbClr val="FF3399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95536" y="2924944"/>
            <a:ext cx="8353176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>
                <a:solidFill>
                  <a:srgbClr val="FFFF00"/>
                </a:solidFill>
                <a:latin typeface="Arial Black" pitchFamily="34" charset="0"/>
              </a:rPr>
              <a:t>Study </a:t>
            </a:r>
            <a:r>
              <a:rPr lang="en-US" sz="4400" dirty="0" smtClean="0">
                <a:solidFill>
                  <a:srgbClr val="FFFF00"/>
                </a:solidFill>
                <a:latin typeface="Arial Black" pitchFamily="34" charset="0"/>
              </a:rPr>
              <a:t>3</a:t>
            </a:r>
          </a:p>
          <a:p>
            <a:pPr algn="ctr">
              <a:spcBef>
                <a:spcPct val="50000"/>
              </a:spcBef>
            </a:pPr>
            <a:r>
              <a:rPr lang="en-US" sz="4800" dirty="0" smtClean="0">
                <a:solidFill>
                  <a:srgbClr val="FFFF00"/>
                </a:solidFill>
                <a:latin typeface="Arial Black" pitchFamily="34" charset="0"/>
              </a:rPr>
              <a:t>“Caleb and </a:t>
            </a:r>
            <a:r>
              <a:rPr lang="en-US" sz="4800" dirty="0" err="1" smtClean="0">
                <a:solidFill>
                  <a:srgbClr val="FFFF00"/>
                </a:solidFill>
                <a:latin typeface="Arial Black" pitchFamily="34" charset="0"/>
              </a:rPr>
              <a:t>Othniel</a:t>
            </a:r>
            <a:r>
              <a:rPr lang="en-US" sz="4800" dirty="0" smtClean="0">
                <a:solidFill>
                  <a:srgbClr val="FFFF00"/>
                </a:solidFill>
                <a:latin typeface="Arial Black" pitchFamily="34" charset="0"/>
              </a:rPr>
              <a:t> – Judah first”</a:t>
            </a:r>
            <a:endParaRPr lang="en-AU" sz="48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72334"/>
            <a:ext cx="9144000" cy="79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j-ea"/>
                <a:cs typeface="+mj-cs"/>
              </a:rPr>
              <a:t>Caleb the </a:t>
            </a:r>
            <a:r>
              <a:rPr kumimoji="0" lang="en-AU" sz="4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j-ea"/>
                <a:cs typeface="+mj-cs"/>
              </a:rPr>
              <a:t>Kenezite</a:t>
            </a:r>
            <a:endParaRPr kumimoji="0" lang="en-AU" sz="4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65656" y="792414"/>
            <a:ext cx="8798831" cy="549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marL="568325" marR="0" lvl="0" indent="-568325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AU" sz="3200" b="0" i="0" u="none" strike="noStrike" kern="0" cap="none" spc="0" normalizeH="0" baseline="0" noProof="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Num. 32:6-12</a:t>
            </a:r>
            <a:r>
              <a:rPr kumimoji="0" lang="en-AU" sz="3200" b="1" i="0" u="none" strike="noStrike" kern="0" cap="none" spc="0" normalizeH="0" baseline="0" noProof="0" dirty="0" smtClean="0">
                <a:ln w="22225"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Not overwhelmed by the giants of Hebron – </a:t>
            </a:r>
            <a:r>
              <a:rPr kumimoji="0" lang="en-AU" sz="3200" b="1" i="0" u="none" strike="noStrike" kern="1200" cap="none" spc="0" normalizeH="0" baseline="0" noProof="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Num. 13:6,22-30; 14:6-10,24,30</a:t>
            </a:r>
            <a:r>
              <a:rPr kumimoji="0" lang="en-A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568325" marR="0" lvl="0" indent="-568325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AU" sz="3200" b="0" i="0" u="none" strike="noStrike" kern="0" cap="none" spc="0" normalizeH="0" baseline="0" noProof="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Josh. 14:6-15 </a:t>
            </a:r>
            <a:r>
              <a:rPr kumimoji="0" lang="en-A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The focus on Hebron because of two families of ‘giants’. </a:t>
            </a:r>
            <a:r>
              <a:rPr kumimoji="0" lang="en-A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Twice called a “</a:t>
            </a:r>
            <a:r>
              <a:rPr kumimoji="0" lang="en-AU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Kenezite</a:t>
            </a:r>
            <a:r>
              <a:rPr kumimoji="0" lang="en-A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” –</a:t>
            </a:r>
            <a:r>
              <a:rPr kumimoji="0" lang="en-A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</a:t>
            </a:r>
            <a:r>
              <a:rPr kumimoji="0" lang="en-AU" sz="3200" b="0" i="0" u="none" strike="noStrike" kern="0" cap="none" spc="0" normalizeH="0" baseline="0" noProof="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v.6,14</a:t>
            </a:r>
            <a:r>
              <a:rPr kumimoji="0" lang="en-A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.</a:t>
            </a:r>
          </a:p>
          <a:p>
            <a:pPr marL="568325" marR="0" lvl="0" indent="-568325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AU" sz="3200" b="0" i="0" u="none" strike="noStrike" kern="0" cap="none" spc="0" normalizeH="0" baseline="0" noProof="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Josh. 21:9-12 </a:t>
            </a:r>
            <a:r>
              <a:rPr kumimoji="0" lang="en-A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Caleb happy to give the city of Hebron to the Levites, so long as he could retain the fields – where the cave of </a:t>
            </a:r>
            <a:r>
              <a:rPr kumimoji="0" lang="en-A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Machpelah</a:t>
            </a:r>
            <a:r>
              <a:rPr kumimoji="0" lang="en-A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was!</a:t>
            </a:r>
            <a:endParaRPr kumimoji="0" lang="en-AU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  <p:pic>
        <p:nvPicPr>
          <p:cNvPr id="3" name="Picture 4" descr="036"/>
          <p:cNvPicPr>
            <a:picLocks noChangeAspect="1" noChangeArrowheads="1"/>
          </p:cNvPicPr>
          <p:nvPr/>
        </p:nvPicPr>
        <p:blipFill>
          <a:blip r:embed="rId2" cstate="print"/>
          <a:srcRect l="1904" r="1904" b="18640"/>
          <a:stretch>
            <a:fillRect/>
          </a:stretch>
        </p:blipFill>
        <p:spPr bwMode="auto">
          <a:xfrm>
            <a:off x="0" y="797245"/>
            <a:ext cx="9144000" cy="5453079"/>
          </a:xfrm>
          <a:prstGeom prst="rect">
            <a:avLst/>
          </a:prstGeom>
          <a:noFill/>
        </p:spPr>
      </p:pic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2859" y="0"/>
            <a:ext cx="9182100" cy="1268759"/>
          </a:xfrm>
          <a:solidFill>
            <a:srgbClr val="000000"/>
          </a:solidFill>
        </p:spPr>
        <p:txBody>
          <a:bodyPr anchor="ctr"/>
          <a:lstStyle/>
          <a:p>
            <a:r>
              <a:rPr lang="en-AU" sz="4800" dirty="0" smtClean="0"/>
              <a:t>Then Hebron </a:t>
            </a:r>
            <a:r>
              <a:rPr lang="en-AU" sz="4400" dirty="0" smtClean="0"/>
              <a:t>– </a:t>
            </a:r>
            <a:r>
              <a:rPr lang="en-AU" sz="4400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Judges 1:9-10</a:t>
            </a:r>
            <a:endParaRPr lang="en-AU" sz="4400" dirty="0">
              <a:ln w="28575">
                <a:solidFill>
                  <a:schemeClr val="tx1"/>
                </a:solidFill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2829358" y="3697303"/>
            <a:ext cx="1008062" cy="1946275"/>
          </a:xfrm>
          <a:prstGeom prst="upArrow">
            <a:avLst>
              <a:gd name="adj1" fmla="val 50000"/>
              <a:gd name="adj2" fmla="val 48268"/>
            </a:avLst>
          </a:prstGeom>
          <a:solidFill>
            <a:srgbClr val="FF0000"/>
          </a:solidFill>
          <a:ln w="28575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71439"/>
            <a:ext cx="5003800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Hebron</a:t>
            </a:r>
            <a:endParaRPr kumimoji="0" lang="en-AU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2" name="Picture 5" descr="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5225" y="-52388"/>
            <a:ext cx="4852988" cy="7100888"/>
          </a:xfrm>
          <a:prstGeom prst="rect">
            <a:avLst/>
          </a:prstGeom>
          <a:noFill/>
        </p:spPr>
      </p:pic>
      <p:sp>
        <p:nvSpPr>
          <p:cNvPr id="13" name="Rectangle 6"/>
          <p:cNvSpPr txBox="1">
            <a:spLocks noChangeArrowheads="1"/>
          </p:cNvSpPr>
          <p:nvPr/>
        </p:nvSpPr>
        <p:spPr bwMode="auto">
          <a:xfrm>
            <a:off x="214282" y="692696"/>
            <a:ext cx="4718081" cy="1736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FontTx/>
              <a:buNone/>
              <a:tabLst/>
              <a:defRPr/>
            </a:pPr>
            <a:r>
              <a:rPr kumimoji="0" lang="en-A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Hebrew – from root </a:t>
            </a:r>
            <a:r>
              <a:rPr kumimoji="0" lang="en-AU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cheber</a:t>
            </a:r>
            <a:r>
              <a:rPr kumimoji="0" lang="en-A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association, shared; hence </a:t>
            </a:r>
            <a:r>
              <a:rPr kumimoji="0" lang="en-A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association</a:t>
            </a:r>
            <a:r>
              <a:rPr kumimoji="0" lang="en-A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en-A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fellowship</a:t>
            </a:r>
            <a:r>
              <a:rPr kumimoji="0" lang="en-A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AU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34925" y="2433660"/>
            <a:ext cx="4895850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63538" marR="0" lvl="0" indent="-363538" defTabSz="91440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A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The stumbling-block to the 10 spies – </a:t>
            </a:r>
            <a:r>
              <a:rPr kumimoji="0" lang="en-AU" sz="2600" b="1" i="0" u="none" strike="noStrike" kern="0" cap="none" spc="0" normalizeH="0" baseline="0" noProof="0" dirty="0" smtClean="0">
                <a:ln w="22225">
                  <a:solidFill>
                    <a:srgbClr val="FFFFFF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Num. 13:22,28</a:t>
            </a:r>
            <a:r>
              <a:rPr kumimoji="0" lang="en-A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.</a:t>
            </a:r>
          </a:p>
          <a:p>
            <a:pPr marL="363538" marR="0" lvl="0" indent="-363538" defTabSz="91440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A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The patriarchs and their wives were buried in the cave of </a:t>
            </a:r>
            <a:r>
              <a:rPr kumimoji="0" lang="en-AU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Machpelah</a:t>
            </a:r>
            <a:r>
              <a:rPr kumimoji="0" lang="en-A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- </a:t>
            </a:r>
            <a:r>
              <a:rPr kumimoji="0" lang="en-AU" sz="2600" b="1" i="0" u="none" strike="noStrike" kern="0" cap="none" spc="0" normalizeH="0" baseline="0" noProof="0" dirty="0" smtClean="0">
                <a:ln w="22225">
                  <a:solidFill>
                    <a:srgbClr val="FFFFFF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Gen. 23:19; 50:13</a:t>
            </a:r>
            <a:r>
              <a:rPr kumimoji="0" lang="en-A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.</a:t>
            </a:r>
          </a:p>
          <a:p>
            <a:pPr marL="363538" marR="0" lvl="0" indent="-363538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A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This was the only place Caleb wanted as his inheritance – </a:t>
            </a:r>
            <a:r>
              <a:rPr kumimoji="0" lang="en-AU" sz="2600" b="1" i="0" u="none" strike="noStrike" kern="0" cap="none" spc="0" normalizeH="0" baseline="0" noProof="0" dirty="0" smtClean="0">
                <a:ln w="22225">
                  <a:solidFill>
                    <a:srgbClr val="FFFFFF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Josh. 14:6-15</a:t>
            </a:r>
            <a:r>
              <a:rPr kumimoji="0" lang="en-A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 rot="1571212">
            <a:off x="6659563" y="4886325"/>
            <a:ext cx="2195512" cy="719138"/>
          </a:xfrm>
          <a:prstGeom prst="leftArrow">
            <a:avLst>
              <a:gd name="adj1" fmla="val 50000"/>
              <a:gd name="adj2" fmla="val 76324"/>
            </a:avLst>
          </a:prstGeom>
          <a:solidFill>
            <a:srgbClr val="FF0000"/>
          </a:solidFill>
          <a:ln w="1905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7574"/>
            <a:ext cx="9144000" cy="719138"/>
          </a:xfrm>
        </p:spPr>
        <p:txBody>
          <a:bodyPr/>
          <a:lstStyle/>
          <a:p>
            <a:r>
              <a:rPr lang="en-AU" sz="4400" dirty="0"/>
              <a:t>The </a:t>
            </a:r>
            <a:r>
              <a:rPr lang="en-AU" sz="4400" dirty="0" smtClean="0"/>
              <a:t>three giants </a:t>
            </a:r>
            <a:r>
              <a:rPr lang="en-AU" sz="4000" dirty="0"/>
              <a:t>– </a:t>
            </a:r>
            <a:r>
              <a:rPr lang="en-AU" sz="4000" dirty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/>
              </a:rPr>
              <a:t>Judges 1:10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836712"/>
            <a:ext cx="8785101" cy="6021288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b="0" dirty="0">
                <a:ln w="22225">
                  <a:solidFill>
                    <a:schemeClr val="tx1"/>
                  </a:solidFill>
                </a:ln>
                <a:solidFill>
                  <a:srgbClr val="FF0066"/>
                </a:solidFill>
                <a:latin typeface="Arial Black" pitchFamily="34" charset="0"/>
              </a:rPr>
              <a:t>Hebron</a:t>
            </a:r>
            <a:r>
              <a:rPr lang="en-AU" dirty="0"/>
              <a:t> – association; fellowship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b="0" dirty="0" err="1">
                <a:solidFill>
                  <a:srgbClr val="00FF00"/>
                </a:solidFill>
                <a:latin typeface="Arial Black" pitchFamily="34" charset="0"/>
              </a:rPr>
              <a:t>Kirjath-arba</a:t>
            </a:r>
            <a:r>
              <a:rPr lang="en-AU" dirty="0"/>
              <a:t> - city of the four (giants)</a:t>
            </a:r>
            <a:endParaRPr lang="en-AU" b="0" dirty="0">
              <a:latin typeface="Arial Black" pitchFamily="34" charset="0"/>
            </a:endParaRP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b="0" dirty="0" err="1">
                <a:ln>
                  <a:solidFill>
                    <a:schemeClr val="tx1"/>
                  </a:solidFill>
                </a:ln>
                <a:solidFill>
                  <a:srgbClr val="FF9933"/>
                </a:solidFill>
                <a:latin typeface="Arial Black" pitchFamily="34" charset="0"/>
              </a:rPr>
              <a:t>Sheshai</a:t>
            </a:r>
            <a:r>
              <a:rPr lang="en-AU" dirty="0"/>
              <a:t> – whitish (like leprosy); six (Hitchcock) </a:t>
            </a:r>
            <a:r>
              <a:rPr lang="en-AU" dirty="0">
                <a:solidFill>
                  <a:srgbClr val="FFFF00"/>
                </a:solidFill>
              </a:rPr>
              <a:t>= Lust of the flesh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b="0" dirty="0" err="1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latin typeface="Arial Black" pitchFamily="34" charset="0"/>
              </a:rPr>
              <a:t>Ahiman</a:t>
            </a:r>
            <a:r>
              <a:rPr lang="en-AU" dirty="0"/>
              <a:t> - “my brother is a gift” </a:t>
            </a:r>
            <a:r>
              <a:rPr lang="en-AU" dirty="0">
                <a:solidFill>
                  <a:srgbClr val="FFFF00"/>
                </a:solidFill>
              </a:rPr>
              <a:t>= Lust of the eyes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b="0" dirty="0" err="1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latin typeface="Arial Black" pitchFamily="34" charset="0"/>
              </a:rPr>
              <a:t>Talmai</a:t>
            </a:r>
            <a:r>
              <a:rPr lang="en-AU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AU" dirty="0"/>
              <a:t>– ridged; root meaning to accumulate; a bank or terrace </a:t>
            </a:r>
            <a:r>
              <a:rPr lang="en-AU" i="1" dirty="0">
                <a:solidFill>
                  <a:srgbClr val="FFFF00"/>
                </a:solidFill>
              </a:rPr>
              <a:t>= </a:t>
            </a:r>
            <a:r>
              <a:rPr lang="en-AU" dirty="0">
                <a:solidFill>
                  <a:srgbClr val="FFFF00"/>
                </a:solidFill>
              </a:rPr>
              <a:t>Pride of life</a:t>
            </a:r>
          </a:p>
          <a:p>
            <a:pPr algn="ctr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28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John 2:16</a:t>
            </a:r>
            <a:r>
              <a:rPr lang="en-AU" sz="2800" dirty="0">
                <a:ln w="22225"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en-AU" sz="28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Bookman Old Style" pitchFamily="18" charset="0"/>
              </a:rPr>
              <a:t>- “For all that </a:t>
            </a:r>
            <a:r>
              <a:rPr lang="en-AU" sz="2800" i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Bookman Old Style" pitchFamily="18" charset="0"/>
              </a:rPr>
              <a:t>is</a:t>
            </a:r>
            <a:r>
              <a:rPr lang="en-AU" sz="28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Bookman Old Style" pitchFamily="18" charset="0"/>
              </a:rPr>
              <a:t> in the world, the lust of the flesh, and the lust of the eyes, and the pride of life…”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1565"/>
            <a:ext cx="9144000" cy="836613"/>
          </a:xfrm>
        </p:spPr>
        <p:txBody>
          <a:bodyPr/>
          <a:lstStyle/>
          <a:p>
            <a:r>
              <a:rPr lang="en-AU" sz="4800" dirty="0"/>
              <a:t>The </a:t>
            </a:r>
            <a:r>
              <a:rPr lang="en-AU" sz="4800" dirty="0" smtClean="0"/>
              <a:t>capture </a:t>
            </a:r>
            <a:r>
              <a:rPr lang="en-AU" sz="4800" dirty="0"/>
              <a:t>of </a:t>
            </a:r>
            <a:r>
              <a:rPr lang="en-AU" sz="4800" dirty="0" err="1"/>
              <a:t>Debir</a:t>
            </a:r>
            <a:endParaRPr lang="en-AU" sz="4800" dirty="0"/>
          </a:p>
        </p:txBody>
      </p:sp>
      <p:graphicFrame>
        <p:nvGraphicFramePr>
          <p:cNvPr id="50182" name="Object 6"/>
          <p:cNvGraphicFramePr>
            <a:graphicFrameLocks noChangeAspect="1"/>
          </p:cNvGraphicFramePr>
          <p:nvPr/>
        </p:nvGraphicFramePr>
        <p:xfrm>
          <a:off x="1476375" y="940973"/>
          <a:ext cx="7667625" cy="5132388"/>
        </p:xfrm>
        <a:graphic>
          <a:graphicData uri="http://schemas.openxmlformats.org/presentationml/2006/ole">
            <p:oleObj spid="_x0000_s54274" name="Photo Editor Photo" r:id="rId3" imgW="18438095" imgH="12342857" progId="">
              <p:embed/>
            </p:oleObj>
          </a:graphicData>
        </a:graphic>
      </p:graphicFrame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764704"/>
            <a:ext cx="3491880" cy="5544616"/>
          </a:xfrm>
          <a:solidFill>
            <a:srgbClr val="000000"/>
          </a:solidFill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3000" dirty="0">
                <a:solidFill>
                  <a:srgbClr val="00FF00"/>
                </a:solidFill>
              </a:rPr>
              <a:t>First called </a:t>
            </a:r>
            <a:r>
              <a:rPr lang="en-AU" sz="3000" dirty="0" err="1">
                <a:solidFill>
                  <a:srgbClr val="00FF00"/>
                </a:solidFill>
              </a:rPr>
              <a:t>Kirjath-Sepher</a:t>
            </a:r>
            <a:r>
              <a:rPr lang="en-AU" sz="3000" dirty="0">
                <a:solidFill>
                  <a:srgbClr val="00FF00"/>
                </a:solidFill>
              </a:rPr>
              <a:t> = “City of a book”; “</a:t>
            </a:r>
            <a:r>
              <a:rPr lang="en-AU" sz="3000" dirty="0" err="1">
                <a:solidFill>
                  <a:srgbClr val="00FF00"/>
                </a:solidFill>
              </a:rPr>
              <a:t>Booktown</a:t>
            </a:r>
            <a:r>
              <a:rPr lang="en-AU" sz="3000" dirty="0">
                <a:solidFill>
                  <a:srgbClr val="00FF00"/>
                </a:solidFill>
              </a:rPr>
              <a:t>”</a:t>
            </a:r>
          </a:p>
          <a:p>
            <a:pPr marL="457200" indent="-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3000" dirty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</a:rPr>
              <a:t>Renamed </a:t>
            </a:r>
            <a:r>
              <a:rPr lang="en-AU" sz="3000" dirty="0" err="1">
                <a:ln>
                  <a:solidFill>
                    <a:schemeClr val="tx1"/>
                  </a:solidFill>
                </a:ln>
                <a:solidFill>
                  <a:srgbClr val="FF0066"/>
                </a:solidFill>
              </a:rPr>
              <a:t>Debir</a:t>
            </a:r>
            <a:r>
              <a:rPr lang="en-AU" sz="3000" dirty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</a:rPr>
              <a:t> </a:t>
            </a:r>
            <a:r>
              <a:rPr lang="en-AU" sz="2800" dirty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</a:rPr>
              <a:t>= “The shrine” (innermost part of the sanctuary)</a:t>
            </a:r>
          </a:p>
          <a:p>
            <a:pPr marL="457200" indent="-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3000" dirty="0">
                <a:solidFill>
                  <a:srgbClr val="FFFF00"/>
                </a:solidFill>
              </a:rPr>
              <a:t>Type of Jerusalem in two </a:t>
            </a:r>
            <a:r>
              <a:rPr lang="en-AU" sz="3000" dirty="0" smtClean="0">
                <a:solidFill>
                  <a:srgbClr val="FFFF00"/>
                </a:solidFill>
              </a:rPr>
              <a:t>eras.</a:t>
            </a:r>
            <a:endParaRPr lang="en-AU" sz="3000" dirty="0">
              <a:solidFill>
                <a:srgbClr val="FFFF00"/>
              </a:solidFill>
            </a:endParaRPr>
          </a:p>
        </p:txBody>
      </p:sp>
      <p:sp>
        <p:nvSpPr>
          <p:cNvPr id="50184" name="AutoShape 8"/>
          <p:cNvSpPr>
            <a:spLocks noChangeArrowheads="1"/>
          </p:cNvSpPr>
          <p:nvPr/>
        </p:nvSpPr>
        <p:spPr bwMode="auto">
          <a:xfrm rot="-2461651">
            <a:off x="3434183" y="3347571"/>
            <a:ext cx="1943100" cy="729529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28575">
            <a:solidFill>
              <a:schemeClr val="accent4">
                <a:lumMod val="1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AU" dirty="0" err="1">
                <a:solidFill>
                  <a:srgbClr val="000000"/>
                </a:solidFill>
                <a:latin typeface="Arial Black" pitchFamily="34" charset="0"/>
              </a:rPr>
              <a:t>Debir</a:t>
            </a:r>
            <a:endParaRPr lang="en-AU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50185" name="AutoShape 9"/>
          <p:cNvSpPr>
            <a:spLocks noChangeArrowheads="1"/>
          </p:cNvSpPr>
          <p:nvPr/>
        </p:nvSpPr>
        <p:spPr bwMode="auto">
          <a:xfrm rot="-1982795">
            <a:off x="5641903" y="1857570"/>
            <a:ext cx="1871663" cy="733713"/>
          </a:xfrm>
          <a:prstGeom prst="leftArrow">
            <a:avLst>
              <a:gd name="adj1" fmla="val 50000"/>
              <a:gd name="adj2" fmla="val 72243"/>
            </a:avLst>
          </a:prstGeom>
          <a:solidFill>
            <a:schemeClr val="accent1"/>
          </a:solidFill>
          <a:ln w="28575">
            <a:solidFill>
              <a:schemeClr val="accent4">
                <a:lumMod val="1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AU" dirty="0">
                <a:solidFill>
                  <a:srgbClr val="000000"/>
                </a:solidFill>
                <a:latin typeface="Arial Black" pitchFamily="34" charset="0"/>
              </a:rPr>
              <a:t>Hebron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 animBg="1"/>
      <p:bldP spid="50184" grpId="0" animBg="1"/>
      <p:bldP spid="5018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Jerusalem from w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9950"/>
            <a:ext cx="9144000" cy="598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pPr eaLnBrk="1" hangingPunct="1">
              <a:defRPr/>
            </a:pPr>
            <a:r>
              <a:rPr lang="en-AU" sz="4400" dirty="0" smtClean="0"/>
              <a:t>The City of the Book today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11413" y="6092825"/>
            <a:ext cx="4537075" cy="576263"/>
          </a:xfrm>
        </p:spPr>
        <p:txBody>
          <a:bodyPr/>
          <a:lstStyle/>
          <a:p>
            <a:pPr eaLnBrk="1" hangingPunct="1">
              <a:defRPr/>
            </a:pPr>
            <a:r>
              <a:rPr lang="en-AU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Jerusalem from the west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6453188"/>
            <a:ext cx="3348038" cy="4318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AU" sz="2800" b="1">
                <a:solidFill>
                  <a:srgbClr val="99FF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rPr>
              <a:t>Cameos of the Kingdom</a:t>
            </a:r>
          </a:p>
        </p:txBody>
      </p:sp>
      <p:pic>
        <p:nvPicPr>
          <p:cNvPr id="73731" name="Picture 3" descr="Tem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7688"/>
          </a:xfrm>
          <a:prstGeom prst="rect">
            <a:avLst/>
          </a:prstGeom>
          <a:noFill/>
        </p:spPr>
      </p:pic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468313" y="549275"/>
            <a:ext cx="82073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6000" dirty="0" smtClean="0">
                <a:ln>
                  <a:solidFill>
                    <a:srgbClr val="463416"/>
                  </a:solidFill>
                </a:ln>
                <a:solidFill>
                  <a:srgbClr val="0033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The Sanctuary</a:t>
            </a:r>
            <a:endParaRPr lang="en-AU" sz="6000" dirty="0">
              <a:ln>
                <a:solidFill>
                  <a:srgbClr val="463416"/>
                </a:solidFill>
              </a:ln>
              <a:solidFill>
                <a:srgbClr val="003399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en-AU" sz="4400" dirty="0" err="1"/>
              <a:t>Othniel</a:t>
            </a:r>
            <a:r>
              <a:rPr lang="en-AU" sz="4400" dirty="0"/>
              <a:t> – Type of Christ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980529"/>
            <a:ext cx="8713788" cy="5184775"/>
          </a:xfrm>
        </p:spPr>
        <p:txBody>
          <a:bodyPr/>
          <a:lstStyle/>
          <a:p>
            <a:pPr marL="541338" indent="-541338"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200" dirty="0" err="1">
                <a:solidFill>
                  <a:srgbClr val="00FF00"/>
                </a:solidFill>
              </a:rPr>
              <a:t>Othniel</a:t>
            </a:r>
            <a:r>
              <a:rPr lang="en-AU" sz="3200" dirty="0"/>
              <a:t> </a:t>
            </a:r>
            <a:r>
              <a:rPr lang="en-AU" sz="3200" dirty="0">
                <a:solidFill>
                  <a:srgbClr val="00FF00"/>
                </a:solidFill>
              </a:rPr>
              <a:t>– “Lion of God”</a:t>
            </a:r>
            <a:r>
              <a:rPr lang="en-AU" sz="3200" dirty="0"/>
              <a:t> (</a:t>
            </a:r>
            <a:r>
              <a:rPr lang="en-AU" sz="3200" dirty="0" err="1"/>
              <a:t>Gesenius</a:t>
            </a:r>
            <a:r>
              <a:rPr lang="en-AU" sz="3200" dirty="0"/>
              <a:t>)</a:t>
            </a:r>
          </a:p>
          <a:p>
            <a:pPr marL="541338" indent="-541338"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200" dirty="0"/>
              <a:t>Of the tribe of </a:t>
            </a:r>
            <a:r>
              <a:rPr lang="en-AU" sz="3200" dirty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Judah</a:t>
            </a:r>
            <a:r>
              <a:rPr lang="en-AU" sz="3200" dirty="0"/>
              <a:t> – </a:t>
            </a:r>
            <a:r>
              <a:rPr lang="en-AU" sz="32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Rev. 5:1-6</a:t>
            </a:r>
          </a:p>
          <a:p>
            <a:pPr marL="541338" indent="-541338"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200" dirty="0"/>
              <a:t>Son of </a:t>
            </a:r>
            <a:r>
              <a:rPr lang="en-AU" sz="3200" dirty="0" err="1"/>
              <a:t>Kenaz</a:t>
            </a:r>
            <a:r>
              <a:rPr lang="en-AU" sz="3200" dirty="0"/>
              <a:t> = “to hunt, hunter”</a:t>
            </a:r>
          </a:p>
          <a:p>
            <a:pPr marL="541338" indent="-541338"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200" dirty="0"/>
              <a:t>Called “Caleb’s younger brother” but actually his nephew – </a:t>
            </a:r>
            <a:r>
              <a:rPr lang="en-AU" sz="32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 Chron. 4:13-15</a:t>
            </a:r>
          </a:p>
          <a:p>
            <a:pPr marL="541338" indent="-541338"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200" dirty="0"/>
              <a:t>Israel’s first judge – </a:t>
            </a:r>
            <a:r>
              <a:rPr lang="en-AU" sz="32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Judges 3:9-10</a:t>
            </a:r>
          </a:p>
          <a:p>
            <a:pPr marL="541338" indent="-541338"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200" dirty="0"/>
              <a:t>Judged Israel for 40 years – </a:t>
            </a:r>
            <a:r>
              <a:rPr lang="en-AU" sz="32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Judges 3:11</a:t>
            </a:r>
          </a:p>
          <a:p>
            <a:pPr marL="541338" indent="-541338">
              <a:buClr>
                <a:srgbClr val="FFFF00"/>
              </a:buClr>
              <a:buFont typeface="Wingdings" pitchFamily="2" charset="2"/>
              <a:buChar char="v"/>
            </a:pPr>
            <a:endParaRPr lang="en-AU" sz="32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1166"/>
            <a:ext cx="9142413" cy="135429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AU" dirty="0" err="1"/>
              <a:t>Achsah</a:t>
            </a:r>
            <a:r>
              <a:rPr lang="en-AU" dirty="0"/>
              <a:t> – Type of the </a:t>
            </a:r>
            <a:r>
              <a:rPr lang="en-AU" dirty="0" smtClean="0"/>
              <a:t>bride </a:t>
            </a:r>
            <a:r>
              <a:rPr lang="en-AU" dirty="0"/>
              <a:t>of Christ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1802" y="1468196"/>
            <a:ext cx="8784976" cy="4882689"/>
          </a:xfrm>
        </p:spPr>
        <p:txBody>
          <a:bodyPr/>
          <a:lstStyle/>
          <a:p>
            <a:pPr marL="568325" indent="-479425"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  <a:tabLst>
                <a:tab pos="568325" algn="l"/>
              </a:tabLst>
            </a:pPr>
            <a:r>
              <a:rPr lang="en-AU" b="0" dirty="0" err="1">
                <a:solidFill>
                  <a:srgbClr val="00FF00"/>
                </a:solidFill>
                <a:latin typeface="Arial Black" pitchFamily="34" charset="0"/>
              </a:rPr>
              <a:t>Achsah</a:t>
            </a:r>
            <a:r>
              <a:rPr lang="en-AU" dirty="0">
                <a:solidFill>
                  <a:srgbClr val="00FF00"/>
                </a:solidFill>
              </a:rPr>
              <a:t> – “anklet”</a:t>
            </a:r>
            <a:r>
              <a:rPr lang="en-AU" dirty="0"/>
              <a:t>; root a fetter; hence an anklet. She was a willing “</a:t>
            </a:r>
            <a:r>
              <a:rPr lang="en-AU" dirty="0" err="1"/>
              <a:t>bondslave</a:t>
            </a:r>
            <a:r>
              <a:rPr lang="en-AU" dirty="0"/>
              <a:t>” to her lord – </a:t>
            </a:r>
            <a:r>
              <a:rPr lang="en-AU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Rom. 6:16; 1 Cor. 7:22-23</a:t>
            </a:r>
            <a:r>
              <a:rPr lang="en-AU" dirty="0"/>
              <a:t>.</a:t>
            </a:r>
          </a:p>
          <a:p>
            <a:pPr marL="568325" indent="-479425"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  <a:tabLst>
                <a:tab pos="568325" algn="l"/>
              </a:tabLst>
            </a:pPr>
            <a:r>
              <a:rPr lang="en-AU" dirty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Daughter of Caleb</a:t>
            </a:r>
            <a:r>
              <a:rPr lang="en-AU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AU" dirty="0"/>
              <a:t>– “a </a:t>
            </a:r>
            <a:r>
              <a:rPr lang="en-AU" dirty="0" smtClean="0"/>
              <a:t>dog” = Gentiles</a:t>
            </a:r>
            <a:r>
              <a:rPr lang="en-AU" dirty="0"/>
              <a:t>.</a:t>
            </a:r>
          </a:p>
          <a:p>
            <a:pPr marL="568325" indent="-479425"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  <a:tabLst>
                <a:tab pos="568325" algn="l"/>
              </a:tabLst>
            </a:pPr>
            <a:r>
              <a:rPr lang="en-AU" dirty="0"/>
              <a:t>Caleb was a </a:t>
            </a:r>
            <a:r>
              <a:rPr lang="en-AU" dirty="0" err="1">
                <a:solidFill>
                  <a:srgbClr val="FFFFFF"/>
                </a:solidFill>
              </a:rPr>
              <a:t>Kenezite</a:t>
            </a:r>
            <a:r>
              <a:rPr lang="en-AU" dirty="0"/>
              <a:t> - </a:t>
            </a:r>
            <a:r>
              <a:rPr lang="en-AU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Josh. 14:6, 14; Gen. 15:19</a:t>
            </a:r>
            <a:r>
              <a:rPr lang="en-AU" dirty="0"/>
              <a:t>.</a:t>
            </a:r>
          </a:p>
          <a:p>
            <a:pPr marL="568325" indent="-479425"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  <a:tabLst>
                <a:tab pos="568325" algn="l"/>
              </a:tabLst>
            </a:pPr>
            <a:r>
              <a:rPr lang="en-AU" dirty="0" smtClean="0"/>
              <a:t>Therefore </a:t>
            </a:r>
            <a:r>
              <a:rPr lang="en-AU" dirty="0" err="1"/>
              <a:t>Achsah</a:t>
            </a:r>
            <a:r>
              <a:rPr lang="en-AU" dirty="0"/>
              <a:t> was of both Jewish and Gentile origin – </a:t>
            </a:r>
            <a:r>
              <a:rPr lang="en-AU" dirty="0">
                <a:solidFill>
                  <a:srgbClr val="FFFF00"/>
                </a:solidFill>
              </a:rPr>
              <a:t>like the Bride of Christ.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624"/>
            <a:ext cx="9144000" cy="765175"/>
          </a:xfrm>
        </p:spPr>
        <p:txBody>
          <a:bodyPr/>
          <a:lstStyle/>
          <a:p>
            <a:r>
              <a:rPr lang="en-AU" sz="4400" dirty="0"/>
              <a:t>The </a:t>
            </a:r>
            <a:r>
              <a:rPr lang="en-AU" sz="4400" dirty="0" smtClean="0"/>
              <a:t>importance </a:t>
            </a:r>
            <a:r>
              <a:rPr lang="en-AU" sz="4400" dirty="0"/>
              <a:t>of Water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134" y="764704"/>
            <a:ext cx="8821769" cy="5256212"/>
          </a:xfrm>
        </p:spPr>
        <p:txBody>
          <a:bodyPr/>
          <a:lstStyle/>
          <a:p>
            <a:pPr marL="568325" indent="-56832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000" dirty="0" err="1">
                <a:solidFill>
                  <a:srgbClr val="00FF00"/>
                </a:solidFill>
              </a:rPr>
              <a:t>Achsah</a:t>
            </a:r>
            <a:r>
              <a:rPr lang="en-AU" sz="3000" dirty="0"/>
              <a:t> </a:t>
            </a:r>
            <a:r>
              <a:rPr lang="en-AU" sz="3000" dirty="0">
                <a:solidFill>
                  <a:srgbClr val="FFFF00"/>
                </a:solidFill>
              </a:rPr>
              <a:t>“moved” (</a:t>
            </a:r>
            <a:r>
              <a:rPr lang="en-AU" sz="3000" i="1" dirty="0" err="1">
                <a:solidFill>
                  <a:srgbClr val="FFFF00"/>
                </a:solidFill>
              </a:rPr>
              <a:t>cuwth</a:t>
            </a:r>
            <a:r>
              <a:rPr lang="en-AU" sz="3000" dirty="0">
                <a:solidFill>
                  <a:srgbClr val="FFFF00"/>
                </a:solidFill>
              </a:rPr>
              <a:t> – to prick; stimulate)</a:t>
            </a:r>
            <a:r>
              <a:rPr lang="en-AU" sz="3000" dirty="0"/>
              <a:t> </a:t>
            </a:r>
            <a:r>
              <a:rPr lang="en-AU" sz="3000" dirty="0" err="1"/>
              <a:t>Othniel</a:t>
            </a:r>
            <a:r>
              <a:rPr lang="en-AU" sz="3000" dirty="0"/>
              <a:t> to ask Caleb for “the field” where she knew there were perennial springs.</a:t>
            </a:r>
          </a:p>
          <a:p>
            <a:pPr marL="568325" indent="-56832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000" dirty="0"/>
              <a:t>She took the initiative to request from her father “the field” near </a:t>
            </a:r>
            <a:r>
              <a:rPr lang="en-AU" sz="3000" dirty="0" err="1">
                <a:ln>
                  <a:solidFill>
                    <a:schemeClr val="tx1"/>
                  </a:solidFill>
                </a:ln>
                <a:solidFill>
                  <a:srgbClr val="FF33CC"/>
                </a:solidFill>
              </a:rPr>
              <a:t>Debir</a:t>
            </a:r>
            <a:r>
              <a:rPr lang="en-AU" sz="3000" dirty="0"/>
              <a:t> (</a:t>
            </a:r>
            <a:r>
              <a:rPr lang="en-AU" sz="3000" dirty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</a:rPr>
              <a:t>“the shrine”</a:t>
            </a:r>
            <a:r>
              <a:rPr lang="en-AU" sz="3000" dirty="0"/>
              <a:t>) – had already spied out the land.</a:t>
            </a:r>
          </a:p>
          <a:p>
            <a:pPr marL="568325" indent="-56832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000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</a:rPr>
              <a:t>She equated “a blessing” with the supply of water in a dry land </a:t>
            </a:r>
            <a:r>
              <a:rPr lang="en-AU" sz="3000" dirty="0"/>
              <a:t>– the word </a:t>
            </a:r>
            <a:r>
              <a:rPr lang="en-AU" sz="3000" dirty="0">
                <a:solidFill>
                  <a:srgbClr val="FFFF00"/>
                </a:solidFill>
              </a:rPr>
              <a:t>“south” </a:t>
            </a:r>
            <a:r>
              <a:rPr lang="en-AU" sz="3000" dirty="0"/>
              <a:t>is </a:t>
            </a:r>
            <a:r>
              <a:rPr lang="en-AU" sz="3000" i="1" dirty="0" err="1"/>
              <a:t>negeb</a:t>
            </a:r>
            <a:r>
              <a:rPr lang="en-AU" sz="3000" dirty="0"/>
              <a:t> – </a:t>
            </a:r>
            <a:r>
              <a:rPr lang="en-AU" sz="3000" dirty="0">
                <a:solidFill>
                  <a:srgbClr val="FFFF00"/>
                </a:solidFill>
              </a:rPr>
              <a:t>to be parched</a:t>
            </a:r>
            <a:r>
              <a:rPr lang="en-AU" sz="3000" dirty="0"/>
              <a:t>.</a:t>
            </a:r>
          </a:p>
          <a:p>
            <a:pPr marL="568325" indent="-56832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Wingdings" pitchFamily="2" charset="2"/>
              <a:buChar char="v"/>
            </a:pPr>
            <a:r>
              <a:rPr lang="en-AU" sz="3000" dirty="0"/>
              <a:t>Given the upper and lower springs – the </a:t>
            </a:r>
            <a:r>
              <a:rPr lang="en-AU" sz="3000" dirty="0" err="1"/>
              <a:t>fulness</a:t>
            </a:r>
            <a:r>
              <a:rPr lang="en-AU" sz="3000" dirty="0"/>
              <a:t> of blessings of the word of God – </a:t>
            </a:r>
            <a:r>
              <a:rPr lang="en-AU" sz="30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Eph. 5:26</a:t>
            </a:r>
            <a:r>
              <a:rPr lang="en-AU" sz="3000" dirty="0"/>
              <a:t>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6985"/>
            <a:ext cx="9144000" cy="765175"/>
          </a:xfrm>
        </p:spPr>
        <p:txBody>
          <a:bodyPr/>
          <a:lstStyle/>
          <a:p>
            <a:r>
              <a:rPr lang="en-AU" dirty="0" smtClean="0"/>
              <a:t>The family of the red cord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6129" y="871951"/>
            <a:ext cx="5368120" cy="5694958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3200" dirty="0" smtClean="0">
                <a:solidFill>
                  <a:srgbClr val="00FF00"/>
                </a:solidFill>
              </a:rPr>
              <a:t>Caleb the son of </a:t>
            </a:r>
            <a:r>
              <a:rPr lang="en-AU" sz="3200" dirty="0" err="1" smtClean="0">
                <a:solidFill>
                  <a:srgbClr val="00FF00"/>
                </a:solidFill>
              </a:rPr>
              <a:t>Jephunneh</a:t>
            </a:r>
            <a:r>
              <a:rPr lang="en-AU" sz="3200" dirty="0" smtClean="0">
                <a:solidFill>
                  <a:srgbClr val="00FF00"/>
                </a:solidFill>
              </a:rPr>
              <a:t> </a:t>
            </a:r>
            <a:r>
              <a:rPr lang="en-AU" dirty="0" smtClean="0"/>
              <a:t>(</a:t>
            </a:r>
            <a:r>
              <a:rPr lang="en-AU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Num. 14:6</a:t>
            </a:r>
            <a:r>
              <a:rPr lang="en-AU" dirty="0" smtClean="0"/>
              <a:t>) </a:t>
            </a:r>
            <a:r>
              <a:rPr lang="en-AU" sz="3200" dirty="0" smtClean="0"/>
              <a:t>was of Gentile origin though a leader of Judah.</a:t>
            </a:r>
          </a:p>
          <a:p>
            <a:pPr marL="533400" indent="-533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dirty="0" smtClean="0"/>
              <a:t>As one of two faithful spies he showed a true Abrahamic faith</a:t>
            </a:r>
            <a:r>
              <a:rPr lang="en-AU" sz="3200" dirty="0" smtClean="0"/>
              <a:t> under duress – </a:t>
            </a:r>
            <a:r>
              <a:rPr lang="en-AU" sz="32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Num. 14:6-10</a:t>
            </a:r>
            <a:r>
              <a:rPr lang="en-AU" sz="3200" dirty="0" smtClean="0"/>
              <a:t>.</a:t>
            </a:r>
            <a:endParaRPr lang="en-AU" dirty="0"/>
          </a:p>
          <a:p>
            <a:pPr marL="533400" indent="-533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3200" dirty="0" smtClean="0"/>
              <a:t>His nephew, </a:t>
            </a:r>
            <a:r>
              <a:rPr lang="en-AU" sz="3200" dirty="0" err="1" smtClean="0"/>
              <a:t>Othniel</a:t>
            </a:r>
            <a:r>
              <a:rPr lang="en-AU" sz="3200" dirty="0" smtClean="0"/>
              <a:t> is a truly majestic type of Christ as ‘Shiloh’.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  <p:pic>
        <p:nvPicPr>
          <p:cNvPr id="6" name="Picture 2" descr="http://www.lafsco.com/hj609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9962" y="966873"/>
            <a:ext cx="3634038" cy="5877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0" y="765175"/>
          <a:ext cx="9144000" cy="5538788"/>
        </p:xfrm>
        <a:graphic>
          <a:graphicData uri="http://schemas.openxmlformats.org/presentationml/2006/ole">
            <p:oleObj spid="_x0000_s6146" name="Photo Editor Photo" r:id="rId3" imgW="13794125" imgH="8659434" progId="">
              <p:embed/>
            </p:oleObj>
          </a:graphicData>
        </a:graphic>
      </p:graphicFrame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AU" sz="3600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Judges 3:8-11 </a:t>
            </a:r>
            <a:r>
              <a:rPr lang="en-AU" sz="3600" dirty="0" smtClean="0"/>
              <a:t>- Mesopotamia </a:t>
            </a:r>
            <a:r>
              <a:rPr lang="en-AU" sz="3600" dirty="0"/>
              <a:t>= Babylon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55875" y="5445124"/>
            <a:ext cx="5256213" cy="769957"/>
          </a:xfrm>
          <a:ln w="28575">
            <a:solidFill>
              <a:srgbClr val="000000"/>
            </a:solidFill>
          </a:ln>
        </p:spPr>
        <p:txBody>
          <a:bodyPr/>
          <a:lstStyle/>
          <a:p>
            <a:pPr algn="ctr">
              <a:lnSpc>
                <a:spcPct val="90000"/>
              </a:lnSpc>
              <a:buNone/>
            </a:pPr>
            <a:r>
              <a:rPr lang="en-AU" sz="2400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CC0000"/>
                </a:solidFill>
              </a:rPr>
              <a:t>Mesopotamia means “the highland between the two rivers”</a:t>
            </a:r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 rot="2642896">
            <a:off x="3851275" y="2276475"/>
            <a:ext cx="3455988" cy="1295400"/>
          </a:xfrm>
          <a:prstGeom prst="ellips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2484438" y="2852738"/>
            <a:ext cx="2592387" cy="1296987"/>
          </a:xfrm>
          <a:custGeom>
            <a:avLst/>
            <a:gdLst/>
            <a:ahLst/>
            <a:cxnLst>
              <a:cxn ang="0">
                <a:pos x="1633" y="0"/>
              </a:cxn>
              <a:cxn ang="0">
                <a:pos x="1043" y="454"/>
              </a:cxn>
              <a:cxn ang="0">
                <a:pos x="589" y="681"/>
              </a:cxn>
              <a:cxn ang="0">
                <a:pos x="0" y="817"/>
              </a:cxn>
            </a:cxnLst>
            <a:rect l="0" t="0" r="r" b="b"/>
            <a:pathLst>
              <a:path w="1633" h="817">
                <a:moveTo>
                  <a:pt x="1633" y="0"/>
                </a:moveTo>
                <a:cubicBezTo>
                  <a:pt x="1425" y="170"/>
                  <a:pt x="1217" y="341"/>
                  <a:pt x="1043" y="454"/>
                </a:cubicBezTo>
                <a:cubicBezTo>
                  <a:pt x="869" y="567"/>
                  <a:pt x="763" y="621"/>
                  <a:pt x="589" y="681"/>
                </a:cubicBezTo>
                <a:cubicBezTo>
                  <a:pt x="415" y="741"/>
                  <a:pt x="207" y="779"/>
                  <a:pt x="0" y="817"/>
                </a:cubicBezTo>
              </a:path>
            </a:pathLst>
          </a:custGeom>
          <a:noFill/>
          <a:ln w="254000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WordArt 8"/>
          <p:cNvSpPr>
            <a:spLocks noChangeArrowheads="1" noChangeShapeType="1" noTextEdit="1"/>
          </p:cNvSpPr>
          <p:nvPr/>
        </p:nvSpPr>
        <p:spPr bwMode="auto">
          <a:xfrm rot="-2096973">
            <a:off x="3163888" y="3213100"/>
            <a:ext cx="3038475" cy="60007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Cushan-risha-thaim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2057"/>
            <a:ext cx="9144000" cy="765175"/>
          </a:xfrm>
        </p:spPr>
        <p:txBody>
          <a:bodyPr/>
          <a:lstStyle/>
          <a:p>
            <a:r>
              <a:rPr lang="en-AU" sz="4000" dirty="0" err="1"/>
              <a:t>Othniel’s</a:t>
            </a:r>
            <a:r>
              <a:rPr lang="en-AU" sz="4000" dirty="0"/>
              <a:t> victory over Babylon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871990"/>
            <a:ext cx="8713788" cy="5400675"/>
          </a:xfrm>
        </p:spPr>
        <p:txBody>
          <a:bodyPr/>
          <a:lstStyle/>
          <a:p>
            <a:pPr marL="442913" indent="-442913">
              <a:spcBef>
                <a:spcPts val="400"/>
              </a:spcBef>
              <a:buClr>
                <a:srgbClr val="FFFF00"/>
              </a:buClr>
            </a:pPr>
            <a:r>
              <a:rPr lang="en-AU" sz="2800" b="0" dirty="0" err="1">
                <a:solidFill>
                  <a:srgbClr val="00FF00"/>
                </a:solidFill>
                <a:latin typeface="Arial Black" pitchFamily="34" charset="0"/>
              </a:rPr>
              <a:t>Cushan-risha-thaim</a:t>
            </a:r>
            <a:r>
              <a:rPr lang="en-AU" sz="2800" dirty="0">
                <a:solidFill>
                  <a:srgbClr val="00FF00"/>
                </a:solidFill>
              </a:rPr>
              <a:t> </a:t>
            </a:r>
            <a:r>
              <a:rPr lang="en-AU" sz="2800" dirty="0"/>
              <a:t>= “Cush of double wickedness” – </a:t>
            </a:r>
            <a:r>
              <a:rPr lang="en-AU" sz="28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Judges 3:8,10</a:t>
            </a:r>
            <a:r>
              <a:rPr lang="en-AU" sz="2800" dirty="0"/>
              <a:t>.</a:t>
            </a:r>
          </a:p>
          <a:p>
            <a:pPr marL="442913" indent="-442913">
              <a:spcBef>
                <a:spcPts val="400"/>
              </a:spcBef>
              <a:buClr>
                <a:srgbClr val="FFFF00"/>
              </a:buClr>
            </a:pPr>
            <a:r>
              <a:rPr lang="en-AU" sz="2800" dirty="0">
                <a:solidFill>
                  <a:srgbClr val="FFFF00"/>
                </a:solidFill>
              </a:rPr>
              <a:t>King of Mesopotamia </a:t>
            </a:r>
            <a:r>
              <a:rPr lang="en-AU" sz="2800" dirty="0"/>
              <a:t>= “highland of the two rivers”; i.e. the </a:t>
            </a:r>
            <a:r>
              <a:rPr lang="en-AU" sz="2800" dirty="0">
                <a:solidFill>
                  <a:srgbClr val="FFFF00"/>
                </a:solidFill>
              </a:rPr>
              <a:t>area of ancient Babylon </a:t>
            </a:r>
            <a:r>
              <a:rPr lang="en-AU" sz="2800" dirty="0"/>
              <a:t>– the original Cush – </a:t>
            </a:r>
            <a:r>
              <a:rPr lang="en-AU" sz="28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2:13; 10:10</a:t>
            </a:r>
            <a:r>
              <a:rPr lang="en-AU" sz="2800" dirty="0"/>
              <a:t>. This is where the kingdom of men was first established. Its founder was Nimrod, </a:t>
            </a:r>
            <a:r>
              <a:rPr lang="en-AU" sz="2800" dirty="0" smtClean="0"/>
              <a:t>son of Cush </a:t>
            </a:r>
            <a:r>
              <a:rPr lang="en-AU" sz="2800" dirty="0"/>
              <a:t>– </a:t>
            </a:r>
            <a:r>
              <a:rPr lang="en-AU" sz="28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10:8</a:t>
            </a:r>
            <a:r>
              <a:rPr lang="en-AU" sz="2800" dirty="0"/>
              <a:t>.</a:t>
            </a:r>
          </a:p>
          <a:p>
            <a:pPr marL="442913" indent="-442913">
              <a:spcBef>
                <a:spcPts val="400"/>
              </a:spcBef>
              <a:buClr>
                <a:srgbClr val="FFFF00"/>
              </a:buClr>
            </a:pPr>
            <a:r>
              <a:rPr lang="en-AU" sz="2800" dirty="0" err="1"/>
              <a:t>Cushan-risha-thaim</a:t>
            </a:r>
            <a:r>
              <a:rPr lang="en-AU" sz="2800" dirty="0"/>
              <a:t> is a type of “Babylon the great” in its final manifestation in opposition to the rule of Christ – </a:t>
            </a:r>
            <a:r>
              <a:rPr lang="en-AU" sz="28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Rev. </a:t>
            </a:r>
            <a:r>
              <a:rPr lang="en-AU" sz="28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17:3-5;12-14</a:t>
            </a:r>
            <a:r>
              <a:rPr lang="en-AU" sz="2800" dirty="0"/>
              <a:t>.</a:t>
            </a:r>
          </a:p>
          <a:p>
            <a:pPr marL="442913" indent="-442913">
              <a:spcBef>
                <a:spcPts val="400"/>
              </a:spcBef>
              <a:buClr>
                <a:srgbClr val="FFFF00"/>
              </a:buClr>
            </a:pPr>
            <a:r>
              <a:rPr lang="en-AU" sz="28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V.11</a:t>
            </a:r>
            <a:r>
              <a:rPr lang="en-AU" sz="2800" dirty="0" smtClean="0"/>
              <a:t> - </a:t>
            </a:r>
            <a:r>
              <a:rPr lang="en-AU" sz="2800" dirty="0" err="1" smtClean="0"/>
              <a:t>Othniel’s</a:t>
            </a:r>
            <a:r>
              <a:rPr lang="en-AU" sz="2800" dirty="0" smtClean="0"/>
              <a:t> </a:t>
            </a:r>
            <a:r>
              <a:rPr lang="en-AU" sz="2800" dirty="0"/>
              <a:t>triumph and 40 years rest types Christ’s victory and the Millennial ‘rest’.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49275"/>
            <a:ext cx="8785100" cy="2159000"/>
          </a:xfrm>
        </p:spPr>
        <p:txBody>
          <a:bodyPr/>
          <a:lstStyle/>
          <a:p>
            <a:pPr marL="0" indent="0" algn="ctr">
              <a:lnSpc>
                <a:spcPct val="95000"/>
              </a:lnSpc>
              <a:buFont typeface="Wingdings" pitchFamily="2" charset="2"/>
              <a:buNone/>
            </a:pPr>
            <a:r>
              <a:rPr lang="en-AU" sz="7200" dirty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rPr>
              <a:t>Next Study</a:t>
            </a:r>
          </a:p>
          <a:p>
            <a:pPr marL="0" indent="0" algn="ctr">
              <a:lnSpc>
                <a:spcPct val="95000"/>
              </a:lnSpc>
              <a:buFont typeface="Wingdings" pitchFamily="2" charset="2"/>
              <a:buNone/>
            </a:pPr>
            <a:r>
              <a:rPr lang="en-AU" sz="4800" dirty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rPr>
              <a:t>(God willing)</a:t>
            </a: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323528" y="3140968"/>
            <a:ext cx="849662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rgbClr val="FFFF00"/>
                </a:solidFill>
                <a:latin typeface="Arial Black" pitchFamily="34" charset="0"/>
              </a:rPr>
              <a:t>Study </a:t>
            </a:r>
            <a:r>
              <a:rPr lang="en-US" sz="4000" dirty="0" smtClean="0">
                <a:solidFill>
                  <a:srgbClr val="FFFF00"/>
                </a:solidFill>
                <a:latin typeface="Arial Black" pitchFamily="34" charset="0"/>
              </a:rPr>
              <a:t>4</a:t>
            </a:r>
          </a:p>
          <a:p>
            <a:pPr algn="ctr">
              <a:spcBef>
                <a:spcPct val="50000"/>
              </a:spcBef>
            </a:pPr>
            <a:r>
              <a:rPr lang="en-US" sz="4000" dirty="0" smtClean="0">
                <a:solidFill>
                  <a:srgbClr val="FFFF00"/>
                </a:solidFill>
                <a:latin typeface="Arial Black" pitchFamily="34" charset="0"/>
              </a:rPr>
              <a:t>“Craftsmen of ancient things for the King’s work”</a:t>
            </a:r>
            <a:endParaRPr lang="en-AU" sz="40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AU" dirty="0"/>
              <a:t>… </a:t>
            </a:r>
            <a:r>
              <a:rPr lang="en-AU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908050"/>
            <a:ext cx="8713788" cy="5400675"/>
          </a:xfrm>
        </p:spPr>
        <p:txBody>
          <a:bodyPr/>
          <a:lstStyle/>
          <a:p>
            <a:pPr marL="533400" indent="-533400">
              <a:lnSpc>
                <a:spcPct val="95000"/>
              </a:lnSpc>
            </a:pPr>
            <a:r>
              <a:rPr lang="en-AU" sz="3200" dirty="0"/>
              <a:t>...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"/>
            <a:ext cx="9144000" cy="928670"/>
          </a:xfrm>
        </p:spPr>
        <p:txBody>
          <a:bodyPr/>
          <a:lstStyle/>
          <a:p>
            <a:r>
              <a:rPr lang="en-AU" sz="4400" dirty="0"/>
              <a:t>Structure of the Book of Judges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1000108"/>
            <a:ext cx="8713788" cy="53640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400"/>
              </a:spcBef>
              <a:tabLst>
                <a:tab pos="3495675" algn="l"/>
              </a:tabLst>
            </a:pPr>
            <a:r>
              <a:rPr lang="en-AU" sz="28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Chap. 1:1-3:6</a:t>
            </a:r>
            <a:r>
              <a:rPr lang="en-AU" sz="2800" dirty="0"/>
              <a:t>	The failure of Israel to 	consolidate their 	inheritance</a:t>
            </a:r>
          </a:p>
          <a:p>
            <a:pPr>
              <a:lnSpc>
                <a:spcPct val="90000"/>
              </a:lnSpc>
              <a:spcBef>
                <a:spcPts val="400"/>
              </a:spcBef>
              <a:tabLst>
                <a:tab pos="3495675" algn="l"/>
              </a:tabLst>
            </a:pPr>
            <a:r>
              <a:rPr lang="en-AU" sz="28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Chap. 3:7-16:31</a:t>
            </a:r>
            <a:r>
              <a:rPr lang="en-AU" sz="2800" dirty="0"/>
              <a:t>	The history of Israel under 	the </a:t>
            </a:r>
            <a:r>
              <a:rPr lang="en-AU" sz="2800" dirty="0" smtClean="0"/>
              <a:t>Judges</a:t>
            </a:r>
          </a:p>
          <a:p>
            <a:pPr>
              <a:lnSpc>
                <a:spcPct val="90000"/>
              </a:lnSpc>
              <a:spcBef>
                <a:spcPts val="400"/>
              </a:spcBef>
              <a:tabLst>
                <a:tab pos="3495675" algn="l"/>
              </a:tabLst>
            </a:pPr>
            <a:endParaRPr lang="en-AU" sz="2800" dirty="0"/>
          </a:p>
          <a:p>
            <a:pPr>
              <a:lnSpc>
                <a:spcPct val="90000"/>
              </a:lnSpc>
              <a:spcBef>
                <a:spcPts val="400"/>
              </a:spcBef>
              <a:tabLst>
                <a:tab pos="3495675" algn="l"/>
              </a:tabLst>
            </a:pPr>
            <a:r>
              <a:rPr lang="en-AU" sz="28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Chap. </a:t>
            </a:r>
            <a:r>
              <a:rPr lang="en-AU" sz="28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17:1-21:25 </a:t>
            </a:r>
            <a:r>
              <a:rPr lang="en-AU" sz="2800" dirty="0" smtClean="0"/>
              <a:t>-</a:t>
            </a:r>
            <a:r>
              <a:rPr lang="en-AU" sz="28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</a:t>
            </a:r>
            <a:r>
              <a:rPr lang="en-AU" sz="2800" dirty="0" smtClean="0"/>
              <a:t>Two </a:t>
            </a:r>
            <a:r>
              <a:rPr lang="en-AU" sz="2800" dirty="0"/>
              <a:t>appendices to the book</a:t>
            </a:r>
          </a:p>
          <a:p>
            <a:pPr>
              <a:lnSpc>
                <a:spcPct val="90000"/>
              </a:lnSpc>
              <a:spcBef>
                <a:spcPts val="400"/>
              </a:spcBef>
              <a:tabLst>
                <a:tab pos="3495675" algn="l"/>
              </a:tabLst>
            </a:pPr>
            <a:r>
              <a:rPr lang="en-AU" sz="2800" u="sng" dirty="0">
                <a:solidFill>
                  <a:srgbClr val="00FF00"/>
                </a:solidFill>
              </a:rPr>
              <a:t>Appendix 1</a:t>
            </a:r>
          </a:p>
          <a:p>
            <a:pPr>
              <a:lnSpc>
                <a:spcPct val="90000"/>
              </a:lnSpc>
              <a:spcBef>
                <a:spcPts val="400"/>
              </a:spcBef>
              <a:tabLst>
                <a:tab pos="3495675" algn="l"/>
              </a:tabLst>
            </a:pPr>
            <a:r>
              <a:rPr lang="en-AU" sz="28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Chap. 17-18</a:t>
            </a:r>
            <a:r>
              <a:rPr lang="en-AU" sz="2800" dirty="0"/>
              <a:t>	</a:t>
            </a:r>
            <a:r>
              <a:rPr lang="en-AU" sz="2800" dirty="0">
                <a:solidFill>
                  <a:srgbClr val="00FF00"/>
                </a:solidFill>
              </a:rPr>
              <a:t>Corruption of Doctrine</a:t>
            </a:r>
          </a:p>
          <a:p>
            <a:pPr>
              <a:lnSpc>
                <a:spcPct val="90000"/>
              </a:lnSpc>
              <a:spcBef>
                <a:spcPts val="400"/>
              </a:spcBef>
              <a:tabLst>
                <a:tab pos="3495675" algn="l"/>
              </a:tabLst>
            </a:pPr>
            <a:r>
              <a:rPr lang="en-AU" sz="2800" u="sng" dirty="0">
                <a:ln>
                  <a:solidFill>
                    <a:schemeClr val="tx1"/>
                  </a:solidFill>
                </a:ln>
                <a:solidFill>
                  <a:srgbClr val="FF9933"/>
                </a:solidFill>
              </a:rPr>
              <a:t>Appendix 2</a:t>
            </a:r>
            <a:endParaRPr lang="en-AU" sz="2800" dirty="0">
              <a:ln>
                <a:solidFill>
                  <a:schemeClr val="tx1"/>
                </a:solidFill>
              </a:ln>
              <a:solidFill>
                <a:srgbClr val="FF9933"/>
              </a:solidFill>
            </a:endParaRPr>
          </a:p>
          <a:p>
            <a:pPr>
              <a:lnSpc>
                <a:spcPct val="90000"/>
              </a:lnSpc>
              <a:spcBef>
                <a:spcPts val="400"/>
              </a:spcBef>
              <a:tabLst>
                <a:tab pos="3495675" algn="l"/>
              </a:tabLst>
            </a:pPr>
            <a:r>
              <a:rPr lang="en-AU" sz="28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Chap. 19-21</a:t>
            </a:r>
            <a:r>
              <a:rPr lang="en-AU" sz="2800" dirty="0"/>
              <a:t>	</a:t>
            </a:r>
            <a:r>
              <a:rPr lang="en-AU" sz="2800" dirty="0">
                <a:ln>
                  <a:solidFill>
                    <a:schemeClr val="tx1"/>
                  </a:solidFill>
                </a:ln>
                <a:solidFill>
                  <a:srgbClr val="FF9933"/>
                </a:solidFill>
              </a:rPr>
              <a:t>Corruption of Practice</a:t>
            </a:r>
          </a:p>
        </p:txBody>
      </p:sp>
      <p:grpSp>
        <p:nvGrpSpPr>
          <p:cNvPr id="6" name="Group 9"/>
          <p:cNvGrpSpPr/>
          <p:nvPr/>
        </p:nvGrpSpPr>
        <p:grpSpPr>
          <a:xfrm>
            <a:off x="214282" y="1773238"/>
            <a:ext cx="8678893" cy="4156092"/>
            <a:chOff x="214282" y="1773238"/>
            <a:chExt cx="8678893" cy="4298968"/>
          </a:xfrm>
        </p:grpSpPr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214282" y="3286124"/>
              <a:ext cx="8678893" cy="2786082"/>
            </a:xfrm>
            <a:prstGeom prst="rect">
              <a:avLst/>
            </a:prstGeom>
            <a:noFill/>
            <a:ln w="762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FFFFFF"/>
                </a:solidFill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V="1">
              <a:off x="8893175" y="1773238"/>
              <a:ext cx="0" cy="316865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AU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H="1">
              <a:off x="6877050" y="1801813"/>
              <a:ext cx="2016125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AU">
                <a:solidFill>
                  <a:srgbClr val="FFFFFF"/>
                </a:solidFill>
              </a:endParaRPr>
            </a:p>
          </p:txBody>
        </p:sp>
      </p:grp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801688" y="1541463"/>
            <a:ext cx="26177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AU" sz="2800" dirty="0">
                <a:solidFill>
                  <a:srgbClr val="FFFF00"/>
                </a:solidFill>
                <a:latin typeface="Impact" pitchFamily="34" charset="0"/>
              </a:rPr>
              <a:t>Between 2:9 &amp;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"/>
            <a:ext cx="9144000" cy="764704"/>
          </a:xfrm>
        </p:spPr>
        <p:txBody>
          <a:bodyPr/>
          <a:lstStyle/>
          <a:p>
            <a:r>
              <a:rPr lang="en-AU" sz="4000" dirty="0"/>
              <a:t>Two </a:t>
            </a:r>
            <a:r>
              <a:rPr lang="en-AU" sz="4000" dirty="0" smtClean="0"/>
              <a:t>basic misconceptions </a:t>
            </a:r>
            <a:r>
              <a:rPr lang="en-AU" sz="3600" dirty="0"/>
              <a:t>–</a:t>
            </a:r>
            <a:r>
              <a:rPr lang="en-AU" sz="4000" dirty="0"/>
              <a:t> </a:t>
            </a:r>
            <a:r>
              <a:rPr lang="en-AU" sz="3600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Jud. 1:1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6130" y="809473"/>
            <a:ext cx="8838358" cy="5660451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dirty="0"/>
              <a:t>Consider the chronological order </a:t>
            </a:r>
            <a:r>
              <a:rPr lang="en-AU" dirty="0" smtClean="0"/>
              <a:t>– </a:t>
            </a:r>
            <a:r>
              <a:rPr lang="en-AU" dirty="0"/>
              <a:t>hence the position of </a:t>
            </a:r>
            <a:r>
              <a:rPr lang="en-AU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Judges 1:1</a:t>
            </a:r>
            <a:r>
              <a:rPr lang="en-AU" dirty="0"/>
              <a:t>.</a:t>
            </a:r>
          </a:p>
          <a:p>
            <a:pPr marL="914400" lvl="1" indent="-401638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90000"/>
              <a:buFontTx/>
              <a:buAutoNum type="arabicPeriod"/>
            </a:pPr>
            <a:r>
              <a:rPr lang="en-AU" sz="3000" b="1" dirty="0"/>
              <a:t>“Who shall go up </a:t>
            </a:r>
            <a:r>
              <a:rPr lang="en-AU" sz="3000" b="1" dirty="0">
                <a:solidFill>
                  <a:srgbClr val="00FF00"/>
                </a:solidFill>
                <a:latin typeface="Arial Black" pitchFamily="34" charset="0"/>
              </a:rPr>
              <a:t>for us</a:t>
            </a:r>
            <a:r>
              <a:rPr lang="en-AU" sz="3000" b="1" dirty="0"/>
              <a:t> against the Canaanites…”</a:t>
            </a:r>
          </a:p>
          <a:p>
            <a:pPr marL="914400" lvl="1" indent="-401638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90000"/>
              <a:buFontTx/>
              <a:buAutoNum type="arabicPeriod"/>
            </a:pPr>
            <a:r>
              <a:rPr lang="en-AU" sz="3000" b="1" dirty="0"/>
              <a:t>“…</a:t>
            </a:r>
            <a:r>
              <a:rPr lang="en-AU" sz="3000" b="1" dirty="0">
                <a:solidFill>
                  <a:srgbClr val="00FF00"/>
                </a:solidFill>
                <a:latin typeface="Arial Black" pitchFamily="34" charset="0"/>
              </a:rPr>
              <a:t>first</a:t>
            </a:r>
            <a:r>
              <a:rPr lang="en-AU" sz="3000" b="1" dirty="0"/>
              <a:t>, to fight against them?”</a:t>
            </a:r>
          </a:p>
          <a:p>
            <a:pPr marL="533400" indent="-533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600" b="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Arial Black" pitchFamily="34" charset="0"/>
              </a:rPr>
              <a:t>Israel incorrect on two counts:</a:t>
            </a:r>
          </a:p>
          <a:p>
            <a:pPr marL="914400" indent="-401638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90000"/>
              <a:buFont typeface="Wingdings" pitchFamily="2" charset="2"/>
              <a:buAutoNum type="arabicPeriod"/>
            </a:pPr>
            <a:r>
              <a:rPr lang="en-AU" sz="3000" dirty="0"/>
              <a:t>Responsibility of “</a:t>
            </a:r>
            <a:r>
              <a:rPr lang="en-AU" sz="3000" dirty="0">
                <a:solidFill>
                  <a:srgbClr val="00FF00"/>
                </a:solidFill>
              </a:rPr>
              <a:t>every man</a:t>
            </a:r>
            <a:r>
              <a:rPr lang="en-AU" sz="3000" dirty="0"/>
              <a:t>” to go up and seize his inheritance – </a:t>
            </a:r>
            <a:r>
              <a:rPr lang="en-AU" sz="30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Josh. 24:28; Judges 2:6</a:t>
            </a:r>
            <a:r>
              <a:rPr lang="en-AU" sz="3000" dirty="0"/>
              <a:t>.</a:t>
            </a:r>
          </a:p>
          <a:p>
            <a:pPr marL="914400" indent="-401638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ct val="90000"/>
              <a:buFont typeface="Wingdings" pitchFamily="2" charset="2"/>
              <a:buAutoNum type="arabicPeriod"/>
            </a:pPr>
            <a:r>
              <a:rPr lang="en-AU" sz="3000" dirty="0"/>
              <a:t>Yahweh had already gone up “</a:t>
            </a:r>
            <a:r>
              <a:rPr lang="en-AU" sz="3000" dirty="0">
                <a:solidFill>
                  <a:srgbClr val="00FF00"/>
                </a:solidFill>
              </a:rPr>
              <a:t>first</a:t>
            </a:r>
            <a:r>
              <a:rPr lang="en-AU" sz="3000" dirty="0"/>
              <a:t>” to destroy organised resistance – </a:t>
            </a:r>
            <a:r>
              <a:rPr lang="en-AU" sz="30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Josh. 21:43-45</a:t>
            </a:r>
            <a:r>
              <a:rPr lang="en-AU" sz="30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3729" y="205228"/>
            <a:ext cx="7524328" cy="122413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AU" sz="4400" dirty="0"/>
              <a:t>Canaanites – Type of human nature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8535" y="1387798"/>
            <a:ext cx="8536017" cy="4777505"/>
          </a:xfrm>
        </p:spPr>
        <p:txBody>
          <a:bodyPr/>
          <a:lstStyle/>
          <a:p>
            <a:r>
              <a:rPr lang="en-AU" sz="3000" dirty="0"/>
              <a:t>Hebrew – from the root </a:t>
            </a:r>
            <a:r>
              <a:rPr lang="en-AU" sz="3000" i="1" dirty="0">
                <a:solidFill>
                  <a:srgbClr val="00FF00"/>
                </a:solidFill>
              </a:rPr>
              <a:t>kana</a:t>
            </a:r>
            <a:r>
              <a:rPr lang="en-AU" sz="3000" dirty="0"/>
              <a:t> – to </a:t>
            </a:r>
            <a:r>
              <a:rPr lang="en-AU" sz="3000" i="1" dirty="0"/>
              <a:t>bend</a:t>
            </a:r>
            <a:r>
              <a:rPr lang="en-AU" sz="3000" dirty="0"/>
              <a:t> the knee; hence </a:t>
            </a:r>
            <a:r>
              <a:rPr lang="en-AU" sz="3000" dirty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to </a:t>
            </a:r>
            <a:r>
              <a:rPr lang="en-AU" sz="3000" i="1" dirty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humiliate</a:t>
            </a:r>
            <a:r>
              <a:rPr lang="en-AU" sz="3000" dirty="0"/>
              <a:t>, </a:t>
            </a:r>
            <a:r>
              <a:rPr lang="en-AU" sz="3000" i="1" dirty="0"/>
              <a:t>vanquish; </a:t>
            </a:r>
            <a:r>
              <a:rPr lang="en-AU" sz="3000" dirty="0"/>
              <a:t>hence to be humble, be humbled, be subdued, be brought down, be low, be under, be brought into subjection.</a:t>
            </a:r>
          </a:p>
          <a:p>
            <a:endParaRPr lang="en-AU" sz="1400" dirty="0"/>
          </a:p>
          <a:p>
            <a:pPr algn="just"/>
            <a:r>
              <a:rPr lang="en-AU" sz="30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Phil. 3:21</a:t>
            </a:r>
            <a:r>
              <a:rPr lang="en-AU" sz="3000" dirty="0">
                <a:ln w="22225">
                  <a:solidFill>
                    <a:schemeClr val="tx1"/>
                  </a:solidFill>
                </a:ln>
              </a:rPr>
              <a:t>  </a:t>
            </a:r>
            <a:r>
              <a:rPr lang="en-AU" sz="3000" dirty="0"/>
              <a:t>- </a:t>
            </a:r>
            <a:r>
              <a:rPr lang="en-AU" sz="3000" dirty="0">
                <a:solidFill>
                  <a:srgbClr val="FFFF00"/>
                </a:solidFill>
                <a:latin typeface="Bookman Old Style" pitchFamily="18" charset="0"/>
              </a:rPr>
              <a:t>“who shall transform the body of our </a:t>
            </a:r>
            <a:r>
              <a:rPr lang="en-AU" sz="3600" dirty="0">
                <a:solidFill>
                  <a:srgbClr val="FFFF00"/>
                </a:solidFill>
                <a:latin typeface="Bookman Old Style" pitchFamily="18" charset="0"/>
              </a:rPr>
              <a:t>humiliation</a:t>
            </a:r>
            <a:r>
              <a:rPr lang="en-AU" sz="3000" dirty="0">
                <a:solidFill>
                  <a:srgbClr val="FFFF00"/>
                </a:solidFill>
                <a:latin typeface="Bookman Old Style" pitchFamily="18" charset="0"/>
              </a:rPr>
              <a:t> to its becoming conformed to the body of his glory”</a:t>
            </a:r>
            <a:r>
              <a:rPr lang="en-AU" sz="3000" dirty="0"/>
              <a:t> (Young’s Literal)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1565"/>
            <a:ext cx="9144000" cy="765175"/>
          </a:xfrm>
        </p:spPr>
        <p:txBody>
          <a:bodyPr/>
          <a:lstStyle/>
          <a:p>
            <a:r>
              <a:rPr lang="en-AU" sz="4400" dirty="0" err="1"/>
              <a:t>Adoni-bezek</a:t>
            </a:r>
            <a:endParaRPr lang="en-AU" sz="4400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742969"/>
            <a:ext cx="8785225" cy="5472113"/>
          </a:xfrm>
        </p:spPr>
        <p:txBody>
          <a:bodyPr/>
          <a:lstStyle/>
          <a:p>
            <a:pPr marL="534988" indent="-534988"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2800" dirty="0"/>
              <a:t>His name signifies “</a:t>
            </a:r>
            <a:r>
              <a:rPr lang="en-AU" sz="2800" dirty="0">
                <a:solidFill>
                  <a:srgbClr val="FFFF00"/>
                </a:solidFill>
              </a:rPr>
              <a:t>Lord (master) of lightning</a:t>
            </a:r>
            <a:r>
              <a:rPr lang="en-AU" sz="2800" dirty="0"/>
              <a:t>”.</a:t>
            </a:r>
          </a:p>
          <a:p>
            <a:pPr marL="534988" indent="-534988"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2800" dirty="0"/>
              <a:t>King of Canaanites = </a:t>
            </a:r>
            <a:r>
              <a:rPr lang="en-AU" sz="2800" dirty="0">
                <a:ln w="19050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King Sin</a:t>
            </a:r>
            <a:r>
              <a:rPr lang="en-AU" sz="2800" dirty="0">
                <a:ln w="19050">
                  <a:solidFill>
                    <a:schemeClr val="tx1"/>
                  </a:solidFill>
                </a:ln>
              </a:rPr>
              <a:t> </a:t>
            </a:r>
            <a:r>
              <a:rPr lang="en-AU" sz="2800" dirty="0"/>
              <a:t>(humiliation).</a:t>
            </a:r>
          </a:p>
          <a:p>
            <a:pPr marL="534988" indent="-534988"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2800" dirty="0"/>
              <a:t>Humiliated captives by amputation.</a:t>
            </a:r>
          </a:p>
          <a:p>
            <a:pPr marL="534988" indent="-534988"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2800" dirty="0"/>
              <a:t>Judah cut off his thumbs and big toes.</a:t>
            </a:r>
          </a:p>
          <a:p>
            <a:pPr marL="534988" indent="-534988"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2800" dirty="0" err="1"/>
              <a:t>Adoni-bezek</a:t>
            </a:r>
            <a:r>
              <a:rPr lang="en-AU" sz="2800" dirty="0"/>
              <a:t> thought this was God’s revenge.</a:t>
            </a:r>
          </a:p>
          <a:p>
            <a:pPr marL="534988" indent="-534988"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2800" dirty="0"/>
              <a:t>But Yahweh’s law was clear – extermination </a:t>
            </a:r>
            <a:r>
              <a:rPr lang="en-AU" sz="28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Deut. 20:15-16</a:t>
            </a:r>
            <a:r>
              <a:rPr lang="en-AU" sz="2800" dirty="0"/>
              <a:t>.</a:t>
            </a:r>
          </a:p>
          <a:p>
            <a:pPr marL="534988" indent="-534988"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2800" dirty="0"/>
              <a:t>His mind was left to contrive and scheme until Jerusalem was finally lost – </a:t>
            </a:r>
            <a:r>
              <a:rPr lang="en-AU" sz="28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v.7,21</a:t>
            </a:r>
            <a:r>
              <a:rPr lang="en-AU" sz="28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.</a:t>
            </a:r>
          </a:p>
          <a:p>
            <a:pPr marL="534988" indent="-534988"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2800" dirty="0"/>
              <a:t>Judaism restricts works (thumbs) and walk (toes), but leaves the carnal mind untouched.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40713"/>
            <a:ext cx="9144000" cy="765175"/>
          </a:xfrm>
        </p:spPr>
        <p:txBody>
          <a:bodyPr/>
          <a:lstStyle/>
          <a:p>
            <a:r>
              <a:rPr lang="en-AU" sz="4800" dirty="0"/>
              <a:t>“Judah shall go up”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909638"/>
            <a:ext cx="8713788" cy="3239442"/>
          </a:xfrm>
        </p:spPr>
        <p:txBody>
          <a:bodyPr/>
          <a:lstStyle/>
          <a:p>
            <a:pPr marL="534988" indent="-534988">
              <a:spcBef>
                <a:spcPts val="0"/>
              </a:spcBef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dirty="0"/>
              <a:t>Yahweh saw faith and leadership in Judah – </a:t>
            </a:r>
            <a:r>
              <a:rPr lang="en-AU" b="0" dirty="0">
                <a:solidFill>
                  <a:srgbClr val="00FF00"/>
                </a:solidFill>
                <a:latin typeface="Arial Black" pitchFamily="34" charset="0"/>
              </a:rPr>
              <a:t>in the family of Caleb</a:t>
            </a:r>
            <a:r>
              <a:rPr lang="en-AU" dirty="0"/>
              <a:t>!</a:t>
            </a:r>
          </a:p>
          <a:p>
            <a:pPr marL="534988" indent="-534988">
              <a:spcBef>
                <a:spcPts val="0"/>
              </a:spcBef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dirty="0"/>
              <a:t>But Judah as a tribe failed with </a:t>
            </a:r>
            <a:r>
              <a:rPr lang="en-AU" dirty="0" err="1"/>
              <a:t>Adoni-bezek</a:t>
            </a:r>
            <a:r>
              <a:rPr lang="en-AU" dirty="0"/>
              <a:t> resulting in the first case of……</a:t>
            </a:r>
          </a:p>
          <a:p>
            <a:pPr marL="534988" indent="-534988" algn="ctr">
              <a:spcBef>
                <a:spcPts val="0"/>
              </a:spcBef>
              <a:spcAft>
                <a:spcPts val="1200"/>
              </a:spcAft>
              <a:buClr>
                <a:srgbClr val="FFFF00"/>
              </a:buClr>
              <a:buFont typeface="Wingdings" pitchFamily="2" charset="2"/>
              <a:buNone/>
            </a:pPr>
            <a:r>
              <a:rPr lang="en-AU" sz="6000" b="0" dirty="0" smtClean="0">
                <a:ln>
                  <a:solidFill>
                    <a:schemeClr val="tx1"/>
                  </a:solidFill>
                </a:ln>
                <a:solidFill>
                  <a:srgbClr val="FF9933"/>
                </a:solidFill>
                <a:latin typeface="Arial Black" pitchFamily="34" charset="0"/>
              </a:rPr>
              <a:t>National </a:t>
            </a:r>
            <a:r>
              <a:rPr lang="en-AU" sz="6000" b="0" dirty="0">
                <a:ln>
                  <a:solidFill>
                    <a:schemeClr val="tx1"/>
                  </a:solidFill>
                </a:ln>
                <a:solidFill>
                  <a:srgbClr val="FF9933"/>
                </a:solidFill>
                <a:latin typeface="Arial Black" pitchFamily="34" charset="0"/>
              </a:rPr>
              <a:t>Judaism!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382" y="4378959"/>
            <a:ext cx="8964488" cy="1754326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lIns="182880" rIns="18288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schemeClr val="bg1"/>
                </a:solidFill>
                <a:latin typeface="Franklin Gothic Demi Cond" pitchFamily="34" charset="0"/>
              </a:rPr>
              <a:t>It was the ‘red cord’ element in Judah that led to one of the most graphic portrayals of the work of God in Christ</a:t>
            </a:r>
            <a:endParaRPr lang="en-US" sz="4000" dirty="0">
              <a:solidFill>
                <a:schemeClr val="bg1"/>
              </a:solidFill>
              <a:latin typeface="Franklin Gothic Demi Con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9148"/>
            <a:ext cx="9144000" cy="765175"/>
          </a:xfrm>
        </p:spPr>
        <p:txBody>
          <a:bodyPr/>
          <a:lstStyle/>
          <a:p>
            <a:r>
              <a:rPr lang="en-AU" sz="4400" dirty="0"/>
              <a:t>Caleb the </a:t>
            </a:r>
            <a:r>
              <a:rPr lang="en-AU" sz="4400" dirty="0" smtClean="0"/>
              <a:t>son </a:t>
            </a:r>
            <a:r>
              <a:rPr lang="en-AU" sz="4400" dirty="0"/>
              <a:t>of </a:t>
            </a:r>
            <a:r>
              <a:rPr lang="en-AU" sz="4400" dirty="0" err="1"/>
              <a:t>Jephunneh</a:t>
            </a:r>
            <a:endParaRPr lang="en-AU" sz="4400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3840" y="890165"/>
            <a:ext cx="8810648" cy="5449598"/>
          </a:xfrm>
        </p:spPr>
        <p:txBody>
          <a:bodyPr/>
          <a:lstStyle/>
          <a:p>
            <a:pPr marL="534988" indent="-534988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b="0" dirty="0">
                <a:solidFill>
                  <a:srgbClr val="00FF00"/>
                </a:solidFill>
                <a:latin typeface="Arial Black" pitchFamily="34" charset="0"/>
              </a:rPr>
              <a:t>Caleb</a:t>
            </a:r>
            <a:r>
              <a:rPr lang="en-AU" dirty="0"/>
              <a:t> means “a dog”, from a root “to yelp, or to attack”. </a:t>
            </a:r>
            <a:r>
              <a:rPr lang="en-AU" dirty="0">
                <a:solidFill>
                  <a:srgbClr val="FFFF00"/>
                </a:solidFill>
              </a:rPr>
              <a:t>The dog was a Jewish symbol for the Gentiles.</a:t>
            </a:r>
          </a:p>
          <a:p>
            <a:pPr marL="534988" indent="-534988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b="0" dirty="0" err="1">
                <a:ln>
                  <a:solidFill>
                    <a:schemeClr val="tx1"/>
                  </a:solidFill>
                </a:ln>
                <a:solidFill>
                  <a:srgbClr val="FF9933"/>
                </a:solidFill>
                <a:latin typeface="Arial Black" pitchFamily="34" charset="0"/>
              </a:rPr>
              <a:t>Jephunneh</a:t>
            </a:r>
            <a:r>
              <a:rPr lang="en-AU" dirty="0"/>
              <a:t> means “he will be prepared” (Strong), or “he will be facing” (BDB).</a:t>
            </a:r>
          </a:p>
          <a:p>
            <a:pPr marL="534988" indent="-534988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b="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Arial Black" pitchFamily="34" charset="0"/>
              </a:rPr>
              <a:t>Kenezite</a:t>
            </a:r>
            <a:r>
              <a:rPr lang="en-AU" dirty="0"/>
              <a:t> means “a descendent of </a:t>
            </a:r>
            <a:r>
              <a:rPr lang="en-AU" dirty="0" err="1"/>
              <a:t>Kenaz</a:t>
            </a:r>
            <a:r>
              <a:rPr lang="en-AU" dirty="0"/>
              <a:t>”. </a:t>
            </a:r>
            <a:r>
              <a:rPr lang="en-AU" dirty="0" err="1"/>
              <a:t>Kenaz</a:t>
            </a:r>
            <a:r>
              <a:rPr lang="en-AU" dirty="0"/>
              <a:t> signifies “hunter”.</a:t>
            </a:r>
          </a:p>
          <a:p>
            <a:pPr marL="534988" indent="-534988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dirty="0"/>
              <a:t>Caleb’s prominent position in Judah (</a:t>
            </a:r>
            <a:r>
              <a:rPr lang="en-AU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Num. 13:6</a:t>
            </a:r>
            <a:r>
              <a:rPr lang="en-AU" dirty="0"/>
              <a:t>) probably indicates his ancestors had joined the Patriarchs in the Land.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9601"/>
            <a:ext cx="9144000" cy="134086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AU" sz="4400" dirty="0"/>
              <a:t>The </a:t>
            </a:r>
            <a:r>
              <a:rPr lang="en-AU" sz="4400" dirty="0" smtClean="0"/>
              <a:t>paradox </a:t>
            </a:r>
            <a:r>
              <a:rPr lang="en-AU" sz="4400" dirty="0"/>
              <a:t>of the </a:t>
            </a:r>
            <a:r>
              <a:rPr lang="en-AU" sz="4400" dirty="0" err="1"/>
              <a:t>Kenites</a:t>
            </a:r>
            <a:r>
              <a:rPr lang="en-AU" sz="4400" dirty="0"/>
              <a:t> and </a:t>
            </a:r>
            <a:r>
              <a:rPr lang="en-AU" sz="4400" dirty="0" err="1"/>
              <a:t>Kenezites</a:t>
            </a:r>
            <a:r>
              <a:rPr lang="en-AU" sz="4400" dirty="0"/>
              <a:t> – </a:t>
            </a:r>
            <a:r>
              <a:rPr lang="en-AU" sz="4400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Gen. 15:19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9984" y="1428892"/>
            <a:ext cx="8824503" cy="4952435"/>
          </a:xfrm>
        </p:spPr>
        <p:txBody>
          <a:bodyPr/>
          <a:lstStyle/>
          <a:p>
            <a:pPr marL="534988" indent="-534988">
              <a:spcBef>
                <a:spcPct val="30000"/>
              </a:spcBef>
              <a:buClr>
                <a:srgbClr val="FFFF00"/>
              </a:buClr>
            </a:pPr>
            <a:r>
              <a:rPr lang="en-AU" dirty="0"/>
              <a:t>The first two tribes listed of 10 to be removed from the land so that Christ could inherit it.</a:t>
            </a:r>
          </a:p>
          <a:p>
            <a:pPr marL="534988" indent="-534988">
              <a:spcBef>
                <a:spcPct val="30000"/>
              </a:spcBef>
              <a:buClr>
                <a:srgbClr val="FFFF00"/>
              </a:buClr>
            </a:pPr>
            <a:r>
              <a:rPr lang="en-AU" dirty="0"/>
              <a:t>Some </a:t>
            </a:r>
            <a:r>
              <a:rPr lang="en-AU" dirty="0" err="1">
                <a:solidFill>
                  <a:srgbClr val="FFFF00"/>
                </a:solidFill>
              </a:rPr>
              <a:t>Kenites</a:t>
            </a:r>
            <a:r>
              <a:rPr lang="en-AU" dirty="0"/>
              <a:t> (the </a:t>
            </a:r>
            <a:r>
              <a:rPr lang="en-AU" dirty="0" err="1"/>
              <a:t>Rechabites</a:t>
            </a:r>
            <a:r>
              <a:rPr lang="en-AU" dirty="0"/>
              <a:t>) will have a permanent inheritance in the Land (</a:t>
            </a:r>
            <a:r>
              <a:rPr lang="en-AU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Jer. 35:18-19</a:t>
            </a:r>
            <a:r>
              <a:rPr lang="en-AU" dirty="0"/>
              <a:t>) while many Jews will not!</a:t>
            </a:r>
          </a:p>
          <a:p>
            <a:pPr marL="534988" indent="-534988">
              <a:spcBef>
                <a:spcPct val="30000"/>
              </a:spcBef>
              <a:buClr>
                <a:srgbClr val="FFFF00"/>
              </a:buClr>
            </a:pPr>
            <a:r>
              <a:rPr lang="en-AU" dirty="0"/>
              <a:t>The most prominent </a:t>
            </a:r>
            <a:r>
              <a:rPr lang="en-AU" dirty="0" err="1">
                <a:solidFill>
                  <a:srgbClr val="00FF00"/>
                </a:solidFill>
              </a:rPr>
              <a:t>Kenezite</a:t>
            </a:r>
            <a:r>
              <a:rPr lang="en-AU" dirty="0"/>
              <a:t> in history will have a place beside Abraham, Isaac and Jacob in the Land of Promise.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theme/theme1.xml><?xml version="1.0" encoding="utf-8"?>
<a:theme xmlns:a="http://schemas.openxmlformats.org/drawingml/2006/main" name="Generic">
  <a:themeElements>
    <a:clrScheme name="Generic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Generic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eneric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Generic">
  <a:themeElements>
    <a:clrScheme name="Generic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Generic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eneric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Generic">
  <a:themeElements>
    <a:clrScheme name="Generic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Generic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eneric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Generic">
  <a:themeElements>
    <a:clrScheme name="Generic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Generic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eneric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Generic">
  <a:themeElements>
    <a:clrScheme name="Generic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Generic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eneric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Generic">
  <a:themeElements>
    <a:clrScheme name="Generic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Generic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eneric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Generic">
  <a:themeElements>
    <a:clrScheme name="Generic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Generic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eneric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1503</TotalTime>
  <Words>1310</Words>
  <Application>Microsoft Office PowerPoint</Application>
  <PresentationFormat>On-screen Show (4:3)</PresentationFormat>
  <Paragraphs>130</Paragraphs>
  <Slides>23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Generic</vt:lpstr>
      <vt:lpstr>1_Generic</vt:lpstr>
      <vt:lpstr>2_Generic</vt:lpstr>
      <vt:lpstr>4_Generic</vt:lpstr>
      <vt:lpstr>5_Generic</vt:lpstr>
      <vt:lpstr>6_Generic</vt:lpstr>
      <vt:lpstr>7_Generic</vt:lpstr>
      <vt:lpstr>Mountain Top</vt:lpstr>
      <vt:lpstr>Photo Editor Photo</vt:lpstr>
      <vt:lpstr>Slide 1</vt:lpstr>
      <vt:lpstr>The family of the red cord</vt:lpstr>
      <vt:lpstr>Structure of the Book of Judges</vt:lpstr>
      <vt:lpstr>Two basic misconceptions – Jud. 1:1</vt:lpstr>
      <vt:lpstr>Canaanites – Type of human nature</vt:lpstr>
      <vt:lpstr>Adoni-bezek</vt:lpstr>
      <vt:lpstr>“Judah shall go up”</vt:lpstr>
      <vt:lpstr>Caleb the son of Jephunneh</vt:lpstr>
      <vt:lpstr>The paradox of the Kenites and Kenezites – Gen. 15:19</vt:lpstr>
      <vt:lpstr>Slide 10</vt:lpstr>
      <vt:lpstr>Then Hebron – Judges 1:9-10</vt:lpstr>
      <vt:lpstr>Slide 12</vt:lpstr>
      <vt:lpstr>The three giants – Judges 1:10</vt:lpstr>
      <vt:lpstr>The capture of Debir</vt:lpstr>
      <vt:lpstr>The City of the Book today</vt:lpstr>
      <vt:lpstr>Slide 16</vt:lpstr>
      <vt:lpstr>Othniel – Type of Christ</vt:lpstr>
      <vt:lpstr>Achsah – Type of the bride of Christ</vt:lpstr>
      <vt:lpstr>The importance of Water</vt:lpstr>
      <vt:lpstr>Judges 3:8-11 - Mesopotamia = Babylon</vt:lpstr>
      <vt:lpstr>Othniel’s victory over Babylon</vt:lpstr>
      <vt:lpstr>Slide 22</vt:lpstr>
      <vt:lpstr>… ….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Cowie</dc:creator>
  <cp:lastModifiedBy>Jim Cowie</cp:lastModifiedBy>
  <cp:revision>146</cp:revision>
  <dcterms:created xsi:type="dcterms:W3CDTF">2005-04-02T07:15:28Z</dcterms:created>
  <dcterms:modified xsi:type="dcterms:W3CDTF">2013-12-24T10:22:51Z</dcterms:modified>
</cp:coreProperties>
</file>