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63" r:id="rId3"/>
  </p:sldMasterIdLst>
  <p:handoutMasterIdLst>
    <p:handoutMasterId r:id="rId27"/>
  </p:handoutMasterIdLst>
  <p:sldIdLst>
    <p:sldId id="257" r:id="rId4"/>
    <p:sldId id="326" r:id="rId5"/>
    <p:sldId id="309" r:id="rId6"/>
    <p:sldId id="312" r:id="rId7"/>
    <p:sldId id="311" r:id="rId8"/>
    <p:sldId id="314" r:id="rId9"/>
    <p:sldId id="306" r:id="rId10"/>
    <p:sldId id="310" r:id="rId11"/>
    <p:sldId id="308" r:id="rId12"/>
    <p:sldId id="305" r:id="rId13"/>
    <p:sldId id="307" r:id="rId14"/>
    <p:sldId id="316" r:id="rId15"/>
    <p:sldId id="315" r:id="rId16"/>
    <p:sldId id="317" r:id="rId17"/>
    <p:sldId id="320" r:id="rId18"/>
    <p:sldId id="318" r:id="rId19"/>
    <p:sldId id="327" r:id="rId20"/>
    <p:sldId id="323" r:id="rId21"/>
    <p:sldId id="324" r:id="rId22"/>
    <p:sldId id="325" r:id="rId23"/>
    <p:sldId id="321" r:id="rId24"/>
    <p:sldId id="286" r:id="rId25"/>
    <p:sldId id="319" r:id="rId2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FF"/>
    <a:srgbClr val="FF0066"/>
    <a:srgbClr val="FFFF00"/>
    <a:srgbClr val="FFFF66"/>
    <a:srgbClr val="FF9933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525" autoAdjust="0"/>
    <p:restoredTop sz="94660"/>
  </p:normalViewPr>
  <p:slideViewPr>
    <p:cSldViewPr>
      <p:cViewPr varScale="1">
        <p:scale>
          <a:sx n="69" d="100"/>
          <a:sy n="69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E048-4ACC-46BA-83F4-A3026A3CFCAF}" type="datetimeFigureOut">
              <a:rPr lang="en-US" smtClean="0"/>
              <a:pPr/>
              <a:t>11-Jan-14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CB0E-FC88-4582-8FC7-6C89E0579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09184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3777" y="6463216"/>
            <a:ext cx="2195735" cy="476672"/>
          </a:xfrm>
        </p:spPr>
        <p:txBody>
          <a:bodyPr/>
          <a:lstStyle>
            <a:lvl1pPr algn="l"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A2650-5E79-4CA8-BEA3-6F38F3991A9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F902D-6482-45D6-BD74-56687A3ED7B1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2533F-1985-48D3-BA98-558D2ED544C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08050"/>
            <a:ext cx="7772400" cy="59499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6F7B2-C412-40DC-BC0A-781FA5344CC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3355B-D30C-4B32-8740-B77B578BA946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86CFA-2F33-45E5-A761-17243014C3D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A1FA6-D423-475F-AEEB-597C447E9B6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F2AF6-378B-4201-985C-A2F56B6B612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0EAF0-9099-49CA-B53B-A6D459970051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>
            <a:lvl1pPr>
              <a:defRPr sz="2400" b="1">
                <a:solidFill>
                  <a:srgbClr val="FFC0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56897-75ED-4848-A975-F6585B94FA8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D745-C7B4-4C1B-8994-3773A493A865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13A09-62E6-45DD-B394-235E65DC811F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A0CE-97F8-41AA-BEF0-1E8049081EC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EFF8C-75C5-47C2-81A2-A65A0A43857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ECFD8-6609-4543-9528-1DA44F77C0C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4703-2152-4309-9B32-8AAC703D1C86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5262-F3B4-4A91-8ADA-CF4984437298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01B13-934A-41DC-AE21-5E343990945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E5A34-F081-4E9D-85D5-5CBF9306ABE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B624-4CBC-4E6A-BF7F-EC8EB4D4FCD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EB8EB-4CC6-48CD-A92A-A667E580D5A3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/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644D2B-9C25-4CFA-90F7-47B7374DA3C8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5000"/>
                <a:buFont typeface="Wingdings" pitchFamily="2" charset="2"/>
                <a:buChar char="l"/>
              </a:pPr>
              <a:endParaRPr lang="en-US" sz="28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5000"/>
                <a:buFont typeface="Wingdings" pitchFamily="2" charset="2"/>
                <a:buChar char="l"/>
              </a:pPr>
              <a:endParaRPr lang="en-US" sz="28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5000"/>
                <a:buFont typeface="Wingdings" pitchFamily="2" charset="2"/>
                <a:buChar char="l"/>
              </a:pPr>
              <a:endParaRPr lang="en-US" sz="28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5000"/>
                <a:buFont typeface="Wingdings" pitchFamily="2" charset="2"/>
                <a:buChar char="l"/>
              </a:pPr>
              <a:endParaRPr lang="en-US" sz="28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5000"/>
                <a:buFont typeface="Wingdings" pitchFamily="2" charset="2"/>
                <a:buChar char="l"/>
              </a:pPr>
              <a:endParaRPr lang="en-US" sz="28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5000"/>
                <a:buFont typeface="Wingdings" pitchFamily="2" charset="2"/>
                <a:buChar char="l"/>
              </a:pPr>
              <a:endParaRPr lang="en-US" sz="28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5000"/>
                <a:buFont typeface="Wingdings" pitchFamily="2" charset="2"/>
                <a:buChar char="l"/>
              </a:pPr>
              <a:endParaRPr lang="en-US" sz="28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4A813602-4533-44AD-936D-DBBC11F871B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bSfZeVKhcDGXzM&amp;tbnid=OWl1meWTlVM9MM:&amp;ved=&amp;url=http://www.lafsco.com/hoj.html&amp;ei=8WK9UauQE8jgkAWU4QE&amp;bvm=bv.47883778,d.dGI&amp;psig=AFQjCNFzV_XXfzSkF5mFWna7-nt8wsAO3w&amp;ust=137145252969092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8713788" cy="1762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AU" sz="88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“Judah First”</a:t>
            </a:r>
            <a:endParaRPr lang="en-AU" sz="880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536" y="2924944"/>
            <a:ext cx="83531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“Craftsmen of ancient things for the King’s work”</a:t>
            </a:r>
            <a:endParaRPr lang="en-A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AU" dirty="0" smtClean="0"/>
              <a:t>Vessels in the house of God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405" y="881010"/>
            <a:ext cx="4753223" cy="547260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 Tim. 2:20-21 </a:t>
            </a:r>
            <a:r>
              <a:rPr lang="en-US" sz="2800" dirty="0" smtClean="0">
                <a:latin typeface="Bookman Old Style" pitchFamily="18" charset="0"/>
              </a:rPr>
              <a:t>- But in a great house there are not only vessels of gold and of silver, but also of wood and of earth; and some to </a:t>
            </a:r>
            <a:r>
              <a:rPr lang="en-US" sz="2800" dirty="0" err="1" smtClean="0">
                <a:latin typeface="Bookman Old Style" pitchFamily="18" charset="0"/>
              </a:rPr>
              <a:t>honour</a:t>
            </a:r>
            <a:r>
              <a:rPr lang="en-US" sz="2800" dirty="0" smtClean="0">
                <a:latin typeface="Bookman Old Style" pitchFamily="18" charset="0"/>
              </a:rPr>
              <a:t>, and some to </a:t>
            </a:r>
            <a:r>
              <a:rPr lang="en-US" sz="2800" dirty="0" err="1" smtClean="0">
                <a:latin typeface="Bookman Old Style" pitchFamily="18" charset="0"/>
              </a:rPr>
              <a:t>dishonour</a:t>
            </a:r>
            <a:r>
              <a:rPr lang="en-US" sz="2800" dirty="0" smtClean="0">
                <a:latin typeface="Bookman Old Style" pitchFamily="18" charset="0"/>
              </a:rPr>
              <a:t>.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Bookman Old Style" pitchFamily="18" charset="0"/>
              </a:rPr>
              <a:t>If a man therefore purge himself from these, he shall be a vessel unto </a:t>
            </a:r>
            <a:r>
              <a:rPr lang="en-US" sz="2800" dirty="0" err="1" smtClean="0">
                <a:latin typeface="Bookman Old Style" pitchFamily="18" charset="0"/>
              </a:rPr>
              <a:t>honour</a:t>
            </a:r>
            <a:r>
              <a:rPr lang="en-US" sz="2800" dirty="0" smtClean="0">
                <a:latin typeface="Bookman Old Style" pitchFamily="18" charset="0"/>
              </a:rPr>
              <a:t>, sanctified, and meet for the master’s use, and prepared unto every good work.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pic>
        <p:nvPicPr>
          <p:cNvPr id="6" name="Picture 5" descr="Widow's oil.jpg"/>
          <p:cNvPicPr>
            <a:picLocks noChangeAspect="1"/>
          </p:cNvPicPr>
          <p:nvPr/>
        </p:nvPicPr>
        <p:blipFill>
          <a:blip r:embed="rId2" cstate="print"/>
          <a:srcRect l="1289"/>
          <a:stretch>
            <a:fillRect/>
          </a:stretch>
        </p:blipFill>
        <p:spPr>
          <a:xfrm>
            <a:off x="5051797" y="1083179"/>
            <a:ext cx="410605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AU" sz="4000" dirty="0" smtClean="0"/>
              <a:t>Destiny of vessels </a:t>
            </a:r>
            <a:r>
              <a:rPr lang="en-AU" sz="3600" dirty="0" smtClean="0"/>
              <a:t>– </a:t>
            </a:r>
            <a:r>
              <a:rPr lang="en-AU" sz="3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1 Cor. 3:12-15</a:t>
            </a:r>
            <a:endParaRPr lang="en-AU" sz="36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680" y="727934"/>
            <a:ext cx="8569647" cy="57697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Bookman Old Style" pitchFamily="18" charset="0"/>
              </a:rPr>
              <a:t>Now if any man build upon this foundation gold, silver, precious stones, wood, hay, stubble;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Bookman Old Style" pitchFamily="18" charset="0"/>
              </a:rPr>
              <a:t>Every man’s work shall be made manifest: for the day shall declare it, because it shall be revealed by fire; and the fire shall try every man’s work of what sort it is.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Bookman Old Style" pitchFamily="18" charset="0"/>
              </a:rPr>
              <a:t>If any man’s work abide which he hath built thereupon, he shall receive a reward.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Bookman Old Style" pitchFamily="18" charset="0"/>
              </a:rPr>
              <a:t>If any man’s work shall be burned, he shall suffer loss: but he himself shall be saved; yet so as by fire.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130"/>
            <a:ext cx="9144000" cy="765175"/>
          </a:xfrm>
        </p:spPr>
        <p:txBody>
          <a:bodyPr/>
          <a:lstStyle/>
          <a:p>
            <a:r>
              <a:rPr lang="en-AU" dirty="0" smtClean="0"/>
              <a:t>The craftsmen of Judah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81" y="778559"/>
            <a:ext cx="8352928" cy="324036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4:13-14 </a:t>
            </a:r>
            <a:r>
              <a:rPr lang="en-US" dirty="0" smtClean="0">
                <a:latin typeface="Bookman Old Style" pitchFamily="18" charset="0"/>
              </a:rPr>
              <a:t>- And the sons of </a:t>
            </a:r>
            <a:r>
              <a:rPr lang="en-US" dirty="0" err="1" smtClean="0">
                <a:latin typeface="Bookman Old Style" pitchFamily="18" charset="0"/>
              </a:rPr>
              <a:t>Kenaz</a:t>
            </a:r>
            <a:r>
              <a:rPr lang="en-US" dirty="0" smtClean="0">
                <a:latin typeface="Bookman Old Style" pitchFamily="18" charset="0"/>
              </a:rPr>
              <a:t>;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Othniel</a:t>
            </a:r>
            <a:r>
              <a:rPr lang="en-US" dirty="0" smtClean="0">
                <a:latin typeface="Bookman Old Style" pitchFamily="18" charset="0"/>
              </a:rPr>
              <a:t>, and </a:t>
            </a:r>
            <a:r>
              <a:rPr lang="en-US" dirty="0" err="1" smtClean="0">
                <a:latin typeface="Bookman Old Style" pitchFamily="18" charset="0"/>
              </a:rPr>
              <a:t>Seraiah</a:t>
            </a:r>
            <a:r>
              <a:rPr lang="en-US" dirty="0" smtClean="0">
                <a:latin typeface="Bookman Old Style" pitchFamily="18" charset="0"/>
              </a:rPr>
              <a:t>: and the sons of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Othniel</a:t>
            </a:r>
            <a:r>
              <a:rPr lang="en-US" dirty="0" smtClean="0">
                <a:latin typeface="Bookman Old Style" pitchFamily="18" charset="0"/>
              </a:rPr>
              <a:t>; </a:t>
            </a:r>
            <a:r>
              <a:rPr lang="en-US" dirty="0" err="1" smtClean="0">
                <a:latin typeface="Bookman Old Style" pitchFamily="18" charset="0"/>
              </a:rPr>
              <a:t>Hathath</a:t>
            </a:r>
            <a:r>
              <a:rPr lang="en-US" dirty="0" smtClean="0">
                <a:latin typeface="Bookman Old Style" pitchFamily="18" charset="0"/>
              </a:rPr>
              <a:t>.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latin typeface="Bookman Old Style" pitchFamily="18" charset="0"/>
              </a:rPr>
              <a:t>And </a:t>
            </a:r>
            <a:r>
              <a:rPr lang="en-US" dirty="0" err="1" smtClean="0">
                <a:latin typeface="Bookman Old Style" pitchFamily="18" charset="0"/>
              </a:rPr>
              <a:t>Meonothai</a:t>
            </a:r>
            <a:r>
              <a:rPr lang="en-US" dirty="0" smtClean="0">
                <a:latin typeface="Bookman Old Style" pitchFamily="18" charset="0"/>
              </a:rPr>
              <a:t> begat </a:t>
            </a:r>
            <a:r>
              <a:rPr lang="en-US" dirty="0" err="1" smtClean="0">
                <a:latin typeface="Bookman Old Style" pitchFamily="18" charset="0"/>
              </a:rPr>
              <a:t>Ophrah</a:t>
            </a:r>
            <a:r>
              <a:rPr lang="en-US" dirty="0" smtClean="0">
                <a:latin typeface="Bookman Old Style" pitchFamily="18" charset="0"/>
              </a:rPr>
              <a:t>: and </a:t>
            </a:r>
            <a:r>
              <a:rPr lang="en-US" dirty="0" err="1" smtClean="0">
                <a:latin typeface="Bookman Old Style" pitchFamily="18" charset="0"/>
              </a:rPr>
              <a:t>Seraiah</a:t>
            </a:r>
            <a:r>
              <a:rPr lang="en-US" dirty="0" smtClean="0">
                <a:latin typeface="Bookman Old Style" pitchFamily="18" charset="0"/>
              </a:rPr>
              <a:t> begat </a:t>
            </a:r>
            <a:r>
              <a:rPr lang="en-US" dirty="0" err="1" smtClean="0">
                <a:latin typeface="Bookman Old Style" pitchFamily="18" charset="0"/>
              </a:rPr>
              <a:t>Joab</a:t>
            </a:r>
            <a:r>
              <a:rPr lang="en-US" dirty="0" smtClean="0">
                <a:latin typeface="Bookman Old Style" pitchFamily="18" charset="0"/>
              </a:rPr>
              <a:t>, the father of the valley of </a:t>
            </a:r>
            <a:r>
              <a:rPr lang="en-US" dirty="0" err="1" smtClean="0">
                <a:solidFill>
                  <a:srgbClr val="00FF00"/>
                </a:solidFill>
                <a:latin typeface="Bookman Old Style" pitchFamily="18" charset="0"/>
              </a:rPr>
              <a:t>Charashim</a:t>
            </a:r>
            <a:r>
              <a:rPr lang="en-US" dirty="0" smtClean="0">
                <a:latin typeface="Bookman Old Style" pitchFamily="18" charset="0"/>
              </a:rPr>
              <a:t>;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for they were 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craftsmen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604" y="6481046"/>
            <a:ext cx="1747100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1550" y="3966232"/>
            <a:ext cx="87829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kern="0" dirty="0" smtClean="0">
                <a:solidFill>
                  <a:srgbClr val="00FF00"/>
                </a:solidFill>
                <a:latin typeface="Arial"/>
              </a:rPr>
              <a:t>“</a:t>
            </a:r>
            <a:r>
              <a:rPr lang="en-AU" sz="3200" b="1" kern="0" dirty="0" err="1" smtClean="0">
                <a:solidFill>
                  <a:srgbClr val="00FF00"/>
                </a:solidFill>
                <a:latin typeface="Arial"/>
              </a:rPr>
              <a:t>Charashim</a:t>
            </a:r>
            <a:r>
              <a:rPr lang="en-AU" sz="3200" b="1" kern="0" dirty="0" smtClean="0">
                <a:solidFill>
                  <a:srgbClr val="00FF00"/>
                </a:solidFill>
                <a:latin typeface="Arial"/>
              </a:rPr>
              <a:t>” </a:t>
            </a:r>
            <a:r>
              <a:rPr lang="en-AU" sz="3000" b="1" kern="0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en-US" sz="3200" b="1" dirty="0" smtClean="0">
                <a:solidFill>
                  <a:srgbClr val="FFFF00"/>
                </a:solidFill>
              </a:rPr>
              <a:t>“valley of craftsmen”</a:t>
            </a:r>
            <a:r>
              <a:rPr lang="en-US" sz="3200" b="1" dirty="0" smtClean="0"/>
              <a:t>. </a:t>
            </a:r>
            <a:r>
              <a:rPr lang="en-US" sz="3000" b="1" dirty="0" smtClean="0"/>
              <a:t>A</a:t>
            </a:r>
            <a:r>
              <a:rPr lang="en-US" sz="3000" dirty="0" smtClean="0"/>
              <a:t> </a:t>
            </a:r>
            <a:r>
              <a:rPr lang="en-US" sz="3000" b="1" dirty="0" smtClean="0"/>
              <a:t>valley near </a:t>
            </a:r>
            <a:r>
              <a:rPr lang="en-US" sz="3000" b="1" dirty="0" err="1" smtClean="0"/>
              <a:t>Lydda</a:t>
            </a:r>
            <a:r>
              <a:rPr lang="en-US" sz="3000" b="1" dirty="0" smtClean="0"/>
              <a:t>, east of Joppa, founded by </a:t>
            </a:r>
            <a:r>
              <a:rPr lang="en-US" sz="3000" b="1" dirty="0" err="1" smtClean="0"/>
              <a:t>Joab</a:t>
            </a:r>
            <a:r>
              <a:rPr lang="en-US" sz="3000" b="1" dirty="0" smtClean="0"/>
              <a:t> of </a:t>
            </a:r>
            <a:r>
              <a:rPr lang="en-US" sz="3000" b="1" dirty="0" err="1" smtClean="0"/>
              <a:t>Othniel’s</a:t>
            </a:r>
            <a:r>
              <a:rPr lang="en-US" sz="3000" b="1" dirty="0" smtClean="0"/>
              <a:t> family – </a:t>
            </a:r>
            <a:r>
              <a:rPr lang="en-US" sz="3000" b="1" kern="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/>
              </a:rPr>
              <a:t>Acts 9:35-39</a:t>
            </a:r>
            <a:r>
              <a:rPr lang="en-US" sz="3000" b="1" dirty="0" smtClean="0"/>
              <a:t>.</a:t>
            </a:r>
            <a:endParaRPr lang="en-AU" sz="3000" b="1" kern="0" dirty="0" smtClean="0">
              <a:solidFill>
                <a:srgbClr val="FFFFFF"/>
              </a:solidFill>
              <a:latin typeface="Arial"/>
            </a:endParaRPr>
          </a:p>
          <a:p>
            <a:pPr marL="533400" lvl="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kern="0" dirty="0" smtClean="0">
                <a:solidFill>
                  <a:srgbClr val="00FF00"/>
                </a:solidFill>
                <a:latin typeface="Arial"/>
              </a:rPr>
              <a:t>“craftsmen” </a:t>
            </a:r>
            <a:r>
              <a:rPr lang="en-AU" sz="3000" b="1" kern="0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en-AU" sz="3000" b="1" i="1" kern="0" dirty="0" err="1" smtClean="0">
                <a:solidFill>
                  <a:srgbClr val="FFFFFF"/>
                </a:solidFill>
                <a:latin typeface="Arial"/>
              </a:rPr>
              <a:t>charash</a:t>
            </a:r>
            <a:r>
              <a:rPr lang="en-AU" sz="3000" b="1" i="1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AU" sz="2800" b="1" kern="0" dirty="0" smtClean="0">
                <a:solidFill>
                  <a:srgbClr val="FFFFFF"/>
                </a:solidFill>
                <a:latin typeface="+mj-lt"/>
              </a:rPr>
              <a:t>(</a:t>
            </a:r>
            <a:r>
              <a:rPr lang="en-AU" sz="2800" b="1" kern="0" dirty="0" smtClean="0">
                <a:solidFill>
                  <a:srgbClr val="FFFF00"/>
                </a:solidFill>
                <a:latin typeface="+mj-lt"/>
              </a:rPr>
              <a:t>37 </a:t>
            </a:r>
            <a:r>
              <a:rPr lang="en-AU" sz="2800" b="1" kern="0" dirty="0" err="1" smtClean="0">
                <a:solidFill>
                  <a:srgbClr val="FFFF00"/>
                </a:solidFill>
                <a:latin typeface="+mj-lt"/>
              </a:rPr>
              <a:t>occs</a:t>
            </a:r>
            <a:r>
              <a:rPr lang="en-AU" sz="2800" b="1" kern="0" dirty="0" smtClean="0">
                <a:solidFill>
                  <a:srgbClr val="FFFF00"/>
                </a:solidFill>
                <a:latin typeface="+mj-lt"/>
              </a:rPr>
              <a:t>.</a:t>
            </a:r>
            <a:r>
              <a:rPr lang="en-AU" sz="2800" b="1" kern="0" dirty="0" smtClean="0">
                <a:solidFill>
                  <a:srgbClr val="FFFFFF"/>
                </a:solidFill>
                <a:latin typeface="+mj-lt"/>
              </a:rPr>
              <a:t>)</a:t>
            </a:r>
            <a:r>
              <a:rPr lang="en-AU" sz="3200" b="1" kern="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AU" sz="3000" b="1" kern="0" dirty="0" smtClean="0">
                <a:solidFill>
                  <a:srgbClr val="FFFFFF"/>
                </a:solidFill>
                <a:latin typeface="Arial"/>
              </a:rPr>
              <a:t>- </a:t>
            </a:r>
            <a:r>
              <a:rPr lang="en-US" sz="3000" b="1" kern="0" dirty="0" smtClean="0">
                <a:solidFill>
                  <a:srgbClr val="FFFFFF"/>
                </a:solidFill>
                <a:latin typeface="Arial"/>
              </a:rPr>
              <a:t>craftsman, engraver, artificer. Last occ. </a:t>
            </a:r>
            <a:r>
              <a:rPr lang="en-US" sz="3000" b="1" kern="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/>
              </a:rPr>
              <a:t>Zech. 1:20</a:t>
            </a:r>
            <a:r>
              <a:rPr lang="en-US" sz="3000" b="1" kern="0" dirty="0" smtClean="0">
                <a:solidFill>
                  <a:srgbClr val="FFFFFF"/>
                </a:solidFill>
                <a:latin typeface="Arial"/>
              </a:rPr>
              <a:t>.</a:t>
            </a:r>
            <a:endParaRPr kumimoji="0" lang="en-AU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12160" y="5373216"/>
            <a:ext cx="230425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604" y="6481046"/>
            <a:ext cx="1747100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pic>
        <p:nvPicPr>
          <p:cNvPr id="7" name="Picture 6" descr="IMG_0919.JPG"/>
          <p:cNvPicPr>
            <a:picLocks noChangeAspect="1"/>
          </p:cNvPicPr>
          <p:nvPr/>
        </p:nvPicPr>
        <p:blipFill>
          <a:blip r:embed="rId2" cstate="print"/>
          <a:srcRect l="17325" r="7864"/>
          <a:stretch>
            <a:fillRect/>
          </a:stretch>
        </p:blipFill>
        <p:spPr>
          <a:xfrm>
            <a:off x="2296320" y="0"/>
            <a:ext cx="6840760" cy="6858000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4" y="0"/>
            <a:ext cx="3275856" cy="18448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000" dirty="0" smtClean="0"/>
              <a:t>Zechariah’s 7 Night Visions</a:t>
            </a:r>
            <a:endParaRPr lang="en-AU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2824" y="44624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Impact" pitchFamily="34" charset="0"/>
              </a:rPr>
              <a:t>2</a:t>
            </a:r>
            <a:r>
              <a:rPr lang="en-US" sz="4000" baseline="30000" dirty="0" smtClean="0">
                <a:solidFill>
                  <a:srgbClr val="00FF00"/>
                </a:solidFill>
                <a:latin typeface="Impact" pitchFamily="34" charset="0"/>
              </a:rPr>
              <a:t>nd</a:t>
            </a:r>
            <a:r>
              <a:rPr lang="en-US" sz="4000" dirty="0" smtClean="0">
                <a:solidFill>
                  <a:srgbClr val="00FF00"/>
                </a:solidFill>
                <a:latin typeface="Impact" pitchFamily="34" charset="0"/>
              </a:rPr>
              <a:t> Vision</a:t>
            </a:r>
            <a:endParaRPr lang="en-US" sz="4000" dirty="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55" y="1817114"/>
            <a:ext cx="2642937" cy="4636222"/>
          </a:xfrm>
        </p:spPr>
        <p:txBody>
          <a:bodyPr/>
          <a:lstStyle/>
          <a:p>
            <a:pPr marL="346075" indent="-34607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The Man among the myrtle trees</a:t>
            </a:r>
          </a:p>
          <a:p>
            <a:pPr marL="346075" indent="-34607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Four horns and four craftsmen</a:t>
            </a:r>
          </a:p>
          <a:p>
            <a:pPr marL="346075" indent="-34607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The man with a measuring line</a:t>
            </a:r>
          </a:p>
          <a:p>
            <a:pPr marL="346075" indent="-34607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The coronation of Joshua the high priest</a:t>
            </a:r>
          </a:p>
          <a:p>
            <a:pPr marL="346075" indent="-34607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The </a:t>
            </a:r>
            <a:r>
              <a:rPr lang="en-AU" sz="2100" dirty="0" err="1" smtClean="0">
                <a:solidFill>
                  <a:srgbClr val="00FF00"/>
                </a:solidFill>
                <a:latin typeface="+mj-lt"/>
              </a:rPr>
              <a:t>lampstand</a:t>
            </a: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 and two olive trees</a:t>
            </a:r>
          </a:p>
          <a:p>
            <a:pPr marL="346075" indent="-34607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The woman in the </a:t>
            </a:r>
            <a:r>
              <a:rPr lang="en-AU" sz="2100" dirty="0" err="1" smtClean="0">
                <a:solidFill>
                  <a:srgbClr val="00FF00"/>
                </a:solidFill>
                <a:latin typeface="+mj-lt"/>
              </a:rPr>
              <a:t>ephah</a:t>
            </a: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 – flight of the storks</a:t>
            </a:r>
          </a:p>
          <a:p>
            <a:pPr marL="346075" indent="-34607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2100" dirty="0" smtClean="0">
                <a:solidFill>
                  <a:srgbClr val="00FF00"/>
                </a:solidFill>
                <a:latin typeface="+mj-lt"/>
              </a:rPr>
              <a:t>Two mountains of brass and four chariots</a:t>
            </a:r>
            <a:endParaRPr lang="en-AU" sz="2100" dirty="0">
              <a:solidFill>
                <a:srgbClr val="00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 smtClean="0"/>
              <a:t>Four horns and four craftsmen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Zech. 1:18-21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1282615"/>
            <a:ext cx="8782938" cy="511256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V.18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“four horns” </a:t>
            </a:r>
            <a:r>
              <a:rPr lang="en-AU" sz="3200" dirty="0" smtClean="0"/>
              <a:t>– Horn a symbol of power, therefore of nations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Dan. 8:21-22; Rev. 17:12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V.19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“the horns” </a:t>
            </a:r>
            <a:r>
              <a:rPr lang="en-AU" dirty="0" smtClean="0"/>
              <a:t>- Represent four world empires which would scatter Jewry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Dan. 2 </a:t>
            </a:r>
            <a:r>
              <a:rPr lang="en-AU" sz="2800" dirty="0" smtClean="0"/>
              <a:t>&amp;</a:t>
            </a:r>
            <a:r>
              <a:rPr lang="en-AU" dirty="0" smtClean="0"/>
              <a:t>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7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V.20</a:t>
            </a:r>
            <a:r>
              <a:rPr lang="en-AU" sz="3200" dirty="0" smtClean="0">
                <a:solidFill>
                  <a:srgbClr val="00FF00"/>
                </a:solidFill>
              </a:rPr>
              <a:t> </a:t>
            </a:r>
            <a:r>
              <a:rPr lang="en-AU" dirty="0" smtClean="0"/>
              <a:t>–</a:t>
            </a:r>
            <a:r>
              <a:rPr lang="en-AU" sz="3200" dirty="0" smtClean="0">
                <a:solidFill>
                  <a:srgbClr val="00FF00"/>
                </a:solidFill>
              </a:rPr>
              <a:t> “four carpenters”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arba</a:t>
            </a:r>
            <a:r>
              <a:rPr lang="en-AU" sz="3200" i="1" dirty="0" smtClean="0"/>
              <a:t> </a:t>
            </a:r>
            <a:r>
              <a:rPr lang="en-AU" sz="3200" i="1" dirty="0" err="1" smtClean="0"/>
              <a:t>charash</a:t>
            </a:r>
            <a:r>
              <a:rPr lang="en-AU" sz="3200" i="1" dirty="0" smtClean="0"/>
              <a:t> </a:t>
            </a:r>
            <a:r>
              <a:rPr lang="en-AU" sz="3200" dirty="0" smtClean="0"/>
              <a:t>–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AU" sz="3200" dirty="0" smtClean="0"/>
              <a:t> – “</a:t>
            </a:r>
            <a:r>
              <a:rPr lang="en-AU" sz="3200" dirty="0" smtClean="0">
                <a:solidFill>
                  <a:srgbClr val="FFFF00"/>
                </a:solidFill>
              </a:rPr>
              <a:t>Four Craftsmen</a:t>
            </a:r>
            <a:r>
              <a:rPr lang="en-AU" sz="3200" dirty="0" smtClean="0"/>
              <a:t>”. Modelled by faithful builders in the house of God -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Joshua</a:t>
            </a:r>
            <a:r>
              <a:rPr lang="en-AU" sz="3200" dirty="0" smtClean="0"/>
              <a:t> and </a:t>
            </a:r>
            <a:r>
              <a:rPr lang="en-AU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Zerrubabel</a:t>
            </a:r>
            <a:r>
              <a:rPr lang="en-AU" dirty="0" smtClean="0"/>
              <a:t> &amp;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Haggai</a:t>
            </a:r>
            <a:r>
              <a:rPr lang="en-AU" dirty="0" smtClean="0"/>
              <a:t> and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Zechariah </a:t>
            </a:r>
            <a:r>
              <a:rPr lang="en-AU" dirty="0" smtClean="0"/>
              <a:t>– ‘men of sign’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3:8</a:t>
            </a:r>
            <a:r>
              <a:rPr lang="en-AU" dirty="0" smtClean="0"/>
              <a:t>.</a:t>
            </a: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604" y="6481046"/>
            <a:ext cx="1747100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516216" cy="126876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sz="4000" dirty="0" smtClean="0"/>
              <a:t>Four horns and four craftsmen - </a:t>
            </a:r>
            <a:r>
              <a:rPr lang="en-AU" sz="3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Zech. 1:18-21</a:t>
            </a:r>
            <a:endParaRPr lang="en-AU" sz="36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40" y="1241050"/>
            <a:ext cx="6362376" cy="5284294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/>
              <a:t>The four craftsmen represent the perfect Israel of God formed to destroy Gentile power at Armageddon&gt;.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V.21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“What come these to do”</a:t>
            </a:r>
            <a:r>
              <a:rPr lang="en-AU" dirty="0" smtClean="0"/>
              <a:t> – The saints in glory have a work to save ‘Judah’.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“so that no man did lift up his head” </a:t>
            </a:r>
            <a:r>
              <a:rPr lang="en-AU" sz="3200" dirty="0" smtClean="0"/>
              <a:t>– Cp.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V.18</a:t>
            </a:r>
            <a:r>
              <a:rPr lang="en-AU" sz="3200" dirty="0" smtClean="0"/>
              <a:t>. Answer to trial = vision and diligent building in God’s house.</a:t>
            </a: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604" y="6481046"/>
            <a:ext cx="1747100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pic>
        <p:nvPicPr>
          <p:cNvPr id="6" name="Picture 5" descr="Nebuchadnezzars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964" y="0"/>
            <a:ext cx="26410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AU" dirty="0" smtClean="0"/>
              <a:t>Four empires judged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604" y="6481046"/>
            <a:ext cx="1747100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045324"/>
            <a:ext cx="302433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FF00"/>
                </a:solidFill>
                <a:latin typeface="Bookman Old Style" pitchFamily="18" charset="0"/>
              </a:rPr>
              <a:t>“..to cast out the horns of the Gentiles, which lifted up their horn over the land of Judah to scatter it.”</a:t>
            </a:r>
          </a:p>
        </p:txBody>
      </p:sp>
      <p:pic>
        <p:nvPicPr>
          <p:cNvPr id="8" name="Picture 8" descr="Crushing Neb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417" y="2170809"/>
            <a:ext cx="5378864" cy="4687192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90193" y="3011350"/>
            <a:ext cx="3024336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“…and the stone that smote the image became a great mountain, and filled the whole earth. </a:t>
            </a:r>
          </a:p>
          <a:p>
            <a:pPr algn="ctr">
              <a:lnSpc>
                <a:spcPct val="85000"/>
              </a:lnSpc>
            </a:pPr>
            <a:endParaRPr lang="en-AU" sz="2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73405" y="6256311"/>
            <a:ext cx="5976664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Over a period of 40 years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825590"/>
            <a:ext cx="8782938" cy="2099354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V.21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“but these are come” </a:t>
            </a:r>
            <a:r>
              <a:rPr lang="en-AU" sz="3200" dirty="0" smtClean="0"/>
              <a:t>– The time for Divine vengeance will come.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“fray” </a:t>
            </a:r>
            <a:r>
              <a:rPr lang="en-AU" dirty="0" smtClean="0"/>
              <a:t>– </a:t>
            </a:r>
            <a:r>
              <a:rPr lang="en-AU" i="1" dirty="0" err="1" smtClean="0"/>
              <a:t>charad</a:t>
            </a:r>
            <a:r>
              <a:rPr lang="en-AU" dirty="0" smtClean="0"/>
              <a:t> – to cause to tremble, drive in terror. 1</a:t>
            </a:r>
            <a:r>
              <a:rPr lang="en-AU" baseline="30000" dirty="0" smtClean="0"/>
              <a:t>st</a:t>
            </a:r>
            <a:r>
              <a:rPr lang="en-AU" dirty="0" smtClean="0"/>
              <a:t> occ.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27:33</a:t>
            </a:r>
            <a:r>
              <a:rPr lang="en-AU" dirty="0" smtClean="0"/>
              <a:t>.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686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3" y="188913"/>
            <a:ext cx="8001056" cy="1439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800" dirty="0"/>
              <a:t>Israel and Judah in the Prophetic Scriptures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693884"/>
            <a:ext cx="8748713" cy="4735512"/>
          </a:xfrm>
        </p:spPr>
        <p:txBody>
          <a:bodyPr/>
          <a:lstStyle/>
          <a:p>
            <a:pPr marL="723900" indent="-723900"/>
            <a:r>
              <a:rPr lang="en-AU" sz="3600" b="0" dirty="0">
                <a:solidFill>
                  <a:srgbClr val="00FF00"/>
                </a:solidFill>
                <a:latin typeface="Arial Black" pitchFamily="34" charset="0"/>
              </a:rPr>
              <a:t>‘Israel’, ‘Ephraim’</a:t>
            </a:r>
            <a:r>
              <a:rPr lang="en-AU" sz="3600" dirty="0">
                <a:solidFill>
                  <a:srgbClr val="00FF00"/>
                </a:solidFill>
              </a:rPr>
              <a:t> </a:t>
            </a:r>
            <a:r>
              <a:rPr lang="en-AU" sz="3600" dirty="0"/>
              <a:t>and</a:t>
            </a:r>
            <a:r>
              <a:rPr lang="en-AU" sz="3600" dirty="0">
                <a:solidFill>
                  <a:srgbClr val="00FF00"/>
                </a:solidFill>
              </a:rPr>
              <a:t> </a:t>
            </a:r>
            <a:r>
              <a:rPr lang="en-AU" sz="3600" b="0" dirty="0">
                <a:solidFill>
                  <a:srgbClr val="00FF00"/>
                </a:solidFill>
                <a:latin typeface="Arial Black" pitchFamily="34" charset="0"/>
              </a:rPr>
              <a:t>‘the remnant of Jacob’</a:t>
            </a:r>
            <a:r>
              <a:rPr lang="en-AU" sz="3600" dirty="0"/>
              <a:t> – Refers to scattered Jewry worldwide – </a:t>
            </a: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9:13; Ezek. 20:27,30,39; Mic. 5:7-8</a:t>
            </a:r>
            <a:r>
              <a:rPr lang="en-AU" sz="3600" dirty="0"/>
              <a:t>.</a:t>
            </a:r>
          </a:p>
          <a:p>
            <a:pPr marL="723900" indent="-723900"/>
            <a:r>
              <a:rPr lang="en-AU" sz="3600" b="0" dirty="0">
                <a:ln>
                  <a:solidFill>
                    <a:schemeClr val="tx1"/>
                  </a:solidFill>
                </a:ln>
                <a:solidFill>
                  <a:srgbClr val="33CCFF"/>
                </a:solidFill>
                <a:latin typeface="Arial Black" pitchFamily="34" charset="0"/>
              </a:rPr>
              <a:t>‘Judah’</a:t>
            </a:r>
            <a:r>
              <a:rPr lang="en-AU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sz="3600" dirty="0"/>
              <a:t>– Refers to the Jews in the Land at Christ’s return –</a:t>
            </a:r>
            <a:r>
              <a:rPr lang="en-AU" sz="3600" dirty="0">
                <a:solidFill>
                  <a:srgbClr val="FF0000"/>
                </a:solidFill>
              </a:rPr>
              <a:t> </a:t>
            </a: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12:7</a:t>
            </a:r>
            <a:r>
              <a:rPr lang="en-AU" sz="3600" dirty="0"/>
              <a:t>.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95288" y="5286388"/>
            <a:ext cx="8353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 dirty="0">
                <a:solidFill>
                  <a:srgbClr val="FFFF00"/>
                </a:solidFill>
                <a:latin typeface="Arial Black" pitchFamily="34" charset="0"/>
              </a:rPr>
              <a:t>When the people are the subject – not the Land!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604" y="6481046"/>
            <a:ext cx="1747100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779838" cy="2060575"/>
          </a:xfrm>
        </p:spPr>
        <p:txBody>
          <a:bodyPr/>
          <a:lstStyle/>
          <a:p>
            <a:r>
              <a:rPr lang="en-AU" dirty="0"/>
              <a:t>Events </a:t>
            </a:r>
            <a:r>
              <a:rPr lang="en-AU" dirty="0" smtClean="0"/>
              <a:t>leading </a:t>
            </a:r>
            <a:r>
              <a:rPr lang="en-AU" dirty="0"/>
              <a:t>to Armageddon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925774"/>
            <a:ext cx="3600399" cy="4383545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Tx/>
              <a:buFont typeface="+mj-lt"/>
              <a:buAutoNum type="arabicPeriod"/>
            </a:pPr>
            <a:r>
              <a:rPr lang="en-AU" sz="30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/>
              </a:rPr>
              <a:t>Russia invades Turkey and plunges down into Egypt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Tx/>
              <a:buFont typeface="+mj-lt"/>
              <a:buAutoNum type="arabicPeriod"/>
            </a:pPr>
            <a:r>
              <a:rPr lang="en-AU" sz="3000" dirty="0">
                <a:ln>
                  <a:solidFill>
                    <a:schemeClr val="tx1"/>
                  </a:solidFill>
                </a:ln>
                <a:solidFill>
                  <a:srgbClr val="00CCFF"/>
                </a:solidFill>
                <a:effectLst/>
              </a:rPr>
              <a:t>Christ and saints begin the subjugation of the Sinai Arab peoples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797300" y="0"/>
          <a:ext cx="5346700" cy="6858000"/>
        </p:xfrm>
        <a:graphic>
          <a:graphicData uri="http://schemas.openxmlformats.org/presentationml/2006/ole">
            <p:oleObj spid="_x0000_s4098" name="CorelDRAW! Graphic" r:id="rId3" imgW="7102800" imgH="9112680" progId="">
              <p:embed/>
            </p:oleObj>
          </a:graphicData>
        </a:graphic>
      </p:graphicFrame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572000" y="260350"/>
            <a:ext cx="0" cy="4752975"/>
          </a:xfrm>
          <a:prstGeom prst="line">
            <a:avLst/>
          </a:prstGeom>
          <a:noFill/>
          <a:ln w="508000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5029200" y="390525"/>
            <a:ext cx="2649538" cy="4678363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415" y="17"/>
              </a:cxn>
              <a:cxn ang="0">
                <a:pos x="1669" y="338"/>
              </a:cxn>
              <a:cxn ang="0">
                <a:pos x="1448" y="974"/>
              </a:cxn>
              <a:cxn ang="0">
                <a:pos x="1076" y="1821"/>
              </a:cxn>
              <a:cxn ang="0">
                <a:pos x="889" y="2321"/>
              </a:cxn>
              <a:cxn ang="0">
                <a:pos x="0" y="2947"/>
              </a:cxn>
            </a:cxnLst>
            <a:rect l="0" t="0" r="r" b="b"/>
            <a:pathLst>
              <a:path w="1669" h="2947">
                <a:moveTo>
                  <a:pt x="110" y="0"/>
                </a:moveTo>
                <a:lnTo>
                  <a:pt x="1415" y="17"/>
                </a:lnTo>
                <a:lnTo>
                  <a:pt x="1669" y="338"/>
                </a:lnTo>
                <a:lnTo>
                  <a:pt x="1448" y="974"/>
                </a:lnTo>
                <a:lnTo>
                  <a:pt x="1076" y="1821"/>
                </a:lnTo>
                <a:lnTo>
                  <a:pt x="889" y="2321"/>
                </a:lnTo>
                <a:lnTo>
                  <a:pt x="0" y="2947"/>
                </a:lnTo>
              </a:path>
            </a:pathLst>
          </a:custGeom>
          <a:noFill/>
          <a:ln w="381000">
            <a:solidFill>
              <a:srgbClr val="FF0000"/>
            </a:solidFill>
            <a:round/>
            <a:headEnd type="none" w="med" len="med"/>
            <a:tailEnd type="triangle" w="sm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084888" y="4652963"/>
            <a:ext cx="2016125" cy="792162"/>
          </a:xfrm>
          <a:prstGeom prst="curvedDownArrow">
            <a:avLst>
              <a:gd name="adj1" fmla="val 50902"/>
              <a:gd name="adj2" fmla="val 101804"/>
              <a:gd name="adj3" fmla="val 33333"/>
            </a:avLst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395788" y="3716338"/>
            <a:ext cx="320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000000"/>
                </a:solidFill>
                <a:latin typeface="Impact" pitchFamily="34" charset="0"/>
              </a:rPr>
              <a:t>1</a:t>
            </a:r>
            <a:endParaRPr lang="en-AU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567363" y="4268788"/>
            <a:ext cx="320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000000"/>
                </a:solidFill>
                <a:latin typeface="Impact" pitchFamily="34" charset="0"/>
              </a:rPr>
              <a:t>1</a:t>
            </a:r>
            <a:endParaRPr lang="en-AU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413625" y="48101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FFFFFF"/>
                </a:solidFill>
                <a:latin typeface="Impact" pitchFamily="34" charset="0"/>
              </a:rPr>
              <a:t>2</a:t>
            </a:r>
            <a:endParaRPr lang="en-AU" sz="2800" dirty="0">
              <a:solidFill>
                <a:srgbClr val="FFFFFF"/>
              </a:solidFill>
              <a:latin typeface="Impact" pitchFamily="34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397375" y="1052513"/>
            <a:ext cx="388938" cy="2706687"/>
            <a:chOff x="2770" y="663"/>
            <a:chExt cx="245" cy="1705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5400000">
              <a:off x="2633" y="2142"/>
              <a:ext cx="363" cy="90"/>
              <a:chOff x="1202" y="4503"/>
              <a:chExt cx="545" cy="151"/>
            </a:xfrm>
          </p:grpSpPr>
          <p:sp>
            <p:nvSpPr>
              <p:cNvPr id="20496" name="Line 16"/>
              <p:cNvSpPr>
                <a:spLocks noChangeShapeType="1"/>
              </p:cNvSpPr>
              <p:nvPr/>
            </p:nvSpPr>
            <p:spPr bwMode="auto">
              <a:xfrm>
                <a:off x="1656" y="4573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202" y="4503"/>
                <a:ext cx="545" cy="151"/>
                <a:chOff x="1202" y="4503"/>
                <a:chExt cx="545" cy="151"/>
              </a:xfrm>
            </p:grpSpPr>
            <p:sp>
              <p:nvSpPr>
                <p:cNvPr id="20492" name="AutoShape 12"/>
                <p:cNvSpPr>
                  <a:spLocks noChangeArrowheads="1"/>
                </p:cNvSpPr>
                <p:nvPr/>
              </p:nvSpPr>
              <p:spPr bwMode="auto">
                <a:xfrm>
                  <a:off x="1202" y="4600"/>
                  <a:ext cx="545" cy="54"/>
                </a:xfrm>
                <a:custGeom>
                  <a:avLst/>
                  <a:gdLst>
                    <a:gd name="G0" fmla="+- 2021 0 0"/>
                    <a:gd name="G1" fmla="+- 21600 0 2021"/>
                    <a:gd name="G2" fmla="*/ 2021 1 2"/>
                    <a:gd name="G3" fmla="+- 21600 0 G2"/>
                    <a:gd name="G4" fmla="+/ 2021 21600 2"/>
                    <a:gd name="G5" fmla="+/ G1 0 2"/>
                    <a:gd name="G6" fmla="*/ 21600 21600 2021"/>
                    <a:gd name="G7" fmla="*/ G6 1 2"/>
                    <a:gd name="G8" fmla="+- 21600 0 G7"/>
                    <a:gd name="G9" fmla="*/ 21600 1 2"/>
                    <a:gd name="G10" fmla="+- 2021 0 G9"/>
                    <a:gd name="G11" fmla="?: G10 G8 0"/>
                    <a:gd name="G12" fmla="?: G10 G7 21600"/>
                    <a:gd name="T0" fmla="*/ 20589 w 21600"/>
                    <a:gd name="T1" fmla="*/ 10800 h 21600"/>
                    <a:gd name="T2" fmla="*/ 10800 w 21600"/>
                    <a:gd name="T3" fmla="*/ 21600 h 21600"/>
                    <a:gd name="T4" fmla="*/ 1011 w 21600"/>
                    <a:gd name="T5" fmla="*/ 10800 h 21600"/>
                    <a:gd name="T6" fmla="*/ 10800 w 21600"/>
                    <a:gd name="T7" fmla="*/ 0 h 21600"/>
                    <a:gd name="T8" fmla="*/ 2811 w 21600"/>
                    <a:gd name="T9" fmla="*/ 2811 h 21600"/>
                    <a:gd name="T10" fmla="*/ 18789 w 21600"/>
                    <a:gd name="T11" fmla="*/ 187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021" y="21600"/>
                      </a:lnTo>
                      <a:lnTo>
                        <a:pt x="1957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4" name="Rectangle 14"/>
                <p:cNvSpPr>
                  <a:spLocks noChangeArrowheads="1"/>
                </p:cNvSpPr>
                <p:nvPr/>
              </p:nvSpPr>
              <p:spPr bwMode="auto">
                <a:xfrm>
                  <a:off x="1474" y="4519"/>
                  <a:ext cx="91" cy="8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5" name="Rectangle 15"/>
                <p:cNvSpPr>
                  <a:spLocks noChangeArrowheads="1"/>
                </p:cNvSpPr>
                <p:nvPr/>
              </p:nvSpPr>
              <p:spPr bwMode="auto">
                <a:xfrm>
                  <a:off x="1565" y="4573"/>
                  <a:ext cx="91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Rectangle 18"/>
                <p:cNvSpPr>
                  <a:spLocks noChangeArrowheads="1"/>
                </p:cNvSpPr>
                <p:nvPr/>
              </p:nvSpPr>
              <p:spPr bwMode="auto">
                <a:xfrm>
                  <a:off x="1338" y="4559"/>
                  <a:ext cx="136" cy="4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9" name="Line 19"/>
                <p:cNvSpPr>
                  <a:spLocks noChangeShapeType="1"/>
                </p:cNvSpPr>
                <p:nvPr/>
              </p:nvSpPr>
              <p:spPr bwMode="auto">
                <a:xfrm>
                  <a:off x="1429" y="4503"/>
                  <a:ext cx="0" cy="4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 rot="5400000">
              <a:off x="2652" y="800"/>
              <a:ext cx="363" cy="90"/>
              <a:chOff x="1202" y="4503"/>
              <a:chExt cx="545" cy="151"/>
            </a:xfrm>
          </p:grpSpPr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>
                <a:off x="1656" y="4573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202" y="4503"/>
                <a:ext cx="545" cy="151"/>
                <a:chOff x="1202" y="4503"/>
                <a:chExt cx="545" cy="151"/>
              </a:xfrm>
            </p:grpSpPr>
            <p:sp>
              <p:nvSpPr>
                <p:cNvPr id="20505" name="AutoShape 25"/>
                <p:cNvSpPr>
                  <a:spLocks noChangeArrowheads="1"/>
                </p:cNvSpPr>
                <p:nvPr/>
              </p:nvSpPr>
              <p:spPr bwMode="auto">
                <a:xfrm>
                  <a:off x="1202" y="4600"/>
                  <a:ext cx="545" cy="54"/>
                </a:xfrm>
                <a:custGeom>
                  <a:avLst/>
                  <a:gdLst>
                    <a:gd name="G0" fmla="+- 2021 0 0"/>
                    <a:gd name="G1" fmla="+- 21600 0 2021"/>
                    <a:gd name="G2" fmla="*/ 2021 1 2"/>
                    <a:gd name="G3" fmla="+- 21600 0 G2"/>
                    <a:gd name="G4" fmla="+/ 2021 21600 2"/>
                    <a:gd name="G5" fmla="+/ G1 0 2"/>
                    <a:gd name="G6" fmla="*/ 21600 21600 2021"/>
                    <a:gd name="G7" fmla="*/ G6 1 2"/>
                    <a:gd name="G8" fmla="+- 21600 0 G7"/>
                    <a:gd name="G9" fmla="*/ 21600 1 2"/>
                    <a:gd name="G10" fmla="+- 2021 0 G9"/>
                    <a:gd name="G11" fmla="?: G10 G8 0"/>
                    <a:gd name="G12" fmla="?: G10 G7 21600"/>
                    <a:gd name="T0" fmla="*/ 20589 w 21600"/>
                    <a:gd name="T1" fmla="*/ 10800 h 21600"/>
                    <a:gd name="T2" fmla="*/ 10800 w 21600"/>
                    <a:gd name="T3" fmla="*/ 21600 h 21600"/>
                    <a:gd name="T4" fmla="*/ 1011 w 21600"/>
                    <a:gd name="T5" fmla="*/ 10800 h 21600"/>
                    <a:gd name="T6" fmla="*/ 10800 w 21600"/>
                    <a:gd name="T7" fmla="*/ 0 h 21600"/>
                    <a:gd name="T8" fmla="*/ 2811 w 21600"/>
                    <a:gd name="T9" fmla="*/ 2811 h 21600"/>
                    <a:gd name="T10" fmla="*/ 18789 w 21600"/>
                    <a:gd name="T11" fmla="*/ 187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021" y="21600"/>
                      </a:lnTo>
                      <a:lnTo>
                        <a:pt x="1957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06" name="Rectangle 26"/>
                <p:cNvSpPr>
                  <a:spLocks noChangeArrowheads="1"/>
                </p:cNvSpPr>
                <p:nvPr/>
              </p:nvSpPr>
              <p:spPr bwMode="auto">
                <a:xfrm>
                  <a:off x="1474" y="4519"/>
                  <a:ext cx="91" cy="8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0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65" y="4573"/>
                  <a:ext cx="91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08" name="Rectangle 28"/>
                <p:cNvSpPr>
                  <a:spLocks noChangeArrowheads="1"/>
                </p:cNvSpPr>
                <p:nvPr/>
              </p:nvSpPr>
              <p:spPr bwMode="auto">
                <a:xfrm>
                  <a:off x="1338" y="4559"/>
                  <a:ext cx="136" cy="4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09" name="Line 29"/>
                <p:cNvSpPr>
                  <a:spLocks noChangeShapeType="1"/>
                </p:cNvSpPr>
                <p:nvPr/>
              </p:nvSpPr>
              <p:spPr bwMode="auto">
                <a:xfrm>
                  <a:off x="1429" y="4503"/>
                  <a:ext cx="0" cy="4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758" y="1073"/>
              <a:ext cx="363" cy="90"/>
              <a:chOff x="1202" y="4503"/>
              <a:chExt cx="545" cy="151"/>
            </a:xfrm>
          </p:grpSpPr>
          <p:sp>
            <p:nvSpPr>
              <p:cNvPr id="20511" name="Line 31"/>
              <p:cNvSpPr>
                <a:spLocks noChangeShapeType="1"/>
              </p:cNvSpPr>
              <p:nvPr/>
            </p:nvSpPr>
            <p:spPr bwMode="auto">
              <a:xfrm>
                <a:off x="1656" y="4573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1202" y="4503"/>
                <a:ext cx="545" cy="151"/>
                <a:chOff x="1202" y="4503"/>
                <a:chExt cx="545" cy="151"/>
              </a:xfrm>
            </p:grpSpPr>
            <p:sp>
              <p:nvSpPr>
                <p:cNvPr id="20513" name="AutoShape 33"/>
                <p:cNvSpPr>
                  <a:spLocks noChangeArrowheads="1"/>
                </p:cNvSpPr>
                <p:nvPr/>
              </p:nvSpPr>
              <p:spPr bwMode="auto">
                <a:xfrm>
                  <a:off x="1202" y="4600"/>
                  <a:ext cx="545" cy="54"/>
                </a:xfrm>
                <a:custGeom>
                  <a:avLst/>
                  <a:gdLst>
                    <a:gd name="G0" fmla="+- 2021 0 0"/>
                    <a:gd name="G1" fmla="+- 21600 0 2021"/>
                    <a:gd name="G2" fmla="*/ 2021 1 2"/>
                    <a:gd name="G3" fmla="+- 21600 0 G2"/>
                    <a:gd name="G4" fmla="+/ 2021 21600 2"/>
                    <a:gd name="G5" fmla="+/ G1 0 2"/>
                    <a:gd name="G6" fmla="*/ 21600 21600 2021"/>
                    <a:gd name="G7" fmla="*/ G6 1 2"/>
                    <a:gd name="G8" fmla="+- 21600 0 G7"/>
                    <a:gd name="G9" fmla="*/ 21600 1 2"/>
                    <a:gd name="G10" fmla="+- 2021 0 G9"/>
                    <a:gd name="G11" fmla="?: G10 G8 0"/>
                    <a:gd name="G12" fmla="?: G10 G7 21600"/>
                    <a:gd name="T0" fmla="*/ 20589 w 21600"/>
                    <a:gd name="T1" fmla="*/ 10800 h 21600"/>
                    <a:gd name="T2" fmla="*/ 10800 w 21600"/>
                    <a:gd name="T3" fmla="*/ 21600 h 21600"/>
                    <a:gd name="T4" fmla="*/ 1011 w 21600"/>
                    <a:gd name="T5" fmla="*/ 10800 h 21600"/>
                    <a:gd name="T6" fmla="*/ 10800 w 21600"/>
                    <a:gd name="T7" fmla="*/ 0 h 21600"/>
                    <a:gd name="T8" fmla="*/ 2811 w 21600"/>
                    <a:gd name="T9" fmla="*/ 2811 h 21600"/>
                    <a:gd name="T10" fmla="*/ 18789 w 21600"/>
                    <a:gd name="T11" fmla="*/ 187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021" y="21600"/>
                      </a:lnTo>
                      <a:lnTo>
                        <a:pt x="1957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14" name="Rectangle 34"/>
                <p:cNvSpPr>
                  <a:spLocks noChangeArrowheads="1"/>
                </p:cNvSpPr>
                <p:nvPr/>
              </p:nvSpPr>
              <p:spPr bwMode="auto">
                <a:xfrm>
                  <a:off x="1474" y="4519"/>
                  <a:ext cx="91" cy="8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15" name="Rectangle 35"/>
                <p:cNvSpPr>
                  <a:spLocks noChangeArrowheads="1"/>
                </p:cNvSpPr>
                <p:nvPr/>
              </p:nvSpPr>
              <p:spPr bwMode="auto">
                <a:xfrm>
                  <a:off x="1565" y="4573"/>
                  <a:ext cx="91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16" name="Rectangle 36"/>
                <p:cNvSpPr>
                  <a:spLocks noChangeArrowheads="1"/>
                </p:cNvSpPr>
                <p:nvPr/>
              </p:nvSpPr>
              <p:spPr bwMode="auto">
                <a:xfrm>
                  <a:off x="1338" y="4559"/>
                  <a:ext cx="136" cy="4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17" name="Line 37"/>
                <p:cNvSpPr>
                  <a:spLocks noChangeShapeType="1"/>
                </p:cNvSpPr>
                <p:nvPr/>
              </p:nvSpPr>
              <p:spPr bwMode="auto">
                <a:xfrm>
                  <a:off x="1429" y="4503"/>
                  <a:ext cx="0" cy="4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 rot="5400000">
              <a:off x="2652" y="1310"/>
              <a:ext cx="363" cy="90"/>
              <a:chOff x="1202" y="4503"/>
              <a:chExt cx="545" cy="151"/>
            </a:xfrm>
          </p:grpSpPr>
          <p:sp>
            <p:nvSpPr>
              <p:cNvPr id="20519" name="Line 39"/>
              <p:cNvSpPr>
                <a:spLocks noChangeShapeType="1"/>
              </p:cNvSpPr>
              <p:nvPr/>
            </p:nvSpPr>
            <p:spPr bwMode="auto">
              <a:xfrm>
                <a:off x="1656" y="4573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1202" y="4503"/>
                <a:ext cx="545" cy="151"/>
                <a:chOff x="1202" y="4503"/>
                <a:chExt cx="545" cy="151"/>
              </a:xfrm>
            </p:grpSpPr>
            <p:sp>
              <p:nvSpPr>
                <p:cNvPr id="20521" name="AutoShape 41"/>
                <p:cNvSpPr>
                  <a:spLocks noChangeArrowheads="1"/>
                </p:cNvSpPr>
                <p:nvPr/>
              </p:nvSpPr>
              <p:spPr bwMode="auto">
                <a:xfrm>
                  <a:off x="1202" y="4600"/>
                  <a:ext cx="545" cy="54"/>
                </a:xfrm>
                <a:custGeom>
                  <a:avLst/>
                  <a:gdLst>
                    <a:gd name="G0" fmla="+- 2021 0 0"/>
                    <a:gd name="G1" fmla="+- 21600 0 2021"/>
                    <a:gd name="G2" fmla="*/ 2021 1 2"/>
                    <a:gd name="G3" fmla="+- 21600 0 G2"/>
                    <a:gd name="G4" fmla="+/ 2021 21600 2"/>
                    <a:gd name="G5" fmla="+/ G1 0 2"/>
                    <a:gd name="G6" fmla="*/ 21600 21600 2021"/>
                    <a:gd name="G7" fmla="*/ G6 1 2"/>
                    <a:gd name="G8" fmla="+- 21600 0 G7"/>
                    <a:gd name="G9" fmla="*/ 21600 1 2"/>
                    <a:gd name="G10" fmla="+- 2021 0 G9"/>
                    <a:gd name="G11" fmla="?: G10 G8 0"/>
                    <a:gd name="G12" fmla="?: G10 G7 21600"/>
                    <a:gd name="T0" fmla="*/ 20589 w 21600"/>
                    <a:gd name="T1" fmla="*/ 10800 h 21600"/>
                    <a:gd name="T2" fmla="*/ 10800 w 21600"/>
                    <a:gd name="T3" fmla="*/ 21600 h 21600"/>
                    <a:gd name="T4" fmla="*/ 1011 w 21600"/>
                    <a:gd name="T5" fmla="*/ 10800 h 21600"/>
                    <a:gd name="T6" fmla="*/ 10800 w 21600"/>
                    <a:gd name="T7" fmla="*/ 0 h 21600"/>
                    <a:gd name="T8" fmla="*/ 2811 w 21600"/>
                    <a:gd name="T9" fmla="*/ 2811 h 21600"/>
                    <a:gd name="T10" fmla="*/ 18789 w 21600"/>
                    <a:gd name="T11" fmla="*/ 187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021" y="21600"/>
                      </a:lnTo>
                      <a:lnTo>
                        <a:pt x="1957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22" name="Rectangle 42"/>
                <p:cNvSpPr>
                  <a:spLocks noChangeArrowheads="1"/>
                </p:cNvSpPr>
                <p:nvPr/>
              </p:nvSpPr>
              <p:spPr bwMode="auto">
                <a:xfrm>
                  <a:off x="1474" y="4519"/>
                  <a:ext cx="91" cy="8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23" name="Rectangle 43"/>
                <p:cNvSpPr>
                  <a:spLocks noChangeArrowheads="1"/>
                </p:cNvSpPr>
                <p:nvPr/>
              </p:nvSpPr>
              <p:spPr bwMode="auto">
                <a:xfrm>
                  <a:off x="1565" y="4573"/>
                  <a:ext cx="91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24" name="Rectangle 44"/>
                <p:cNvSpPr>
                  <a:spLocks noChangeArrowheads="1"/>
                </p:cNvSpPr>
                <p:nvPr/>
              </p:nvSpPr>
              <p:spPr bwMode="auto">
                <a:xfrm>
                  <a:off x="1338" y="4559"/>
                  <a:ext cx="136" cy="4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25" name="Line 45"/>
                <p:cNvSpPr>
                  <a:spLocks noChangeShapeType="1"/>
                </p:cNvSpPr>
                <p:nvPr/>
              </p:nvSpPr>
              <p:spPr bwMode="auto">
                <a:xfrm>
                  <a:off x="1429" y="4503"/>
                  <a:ext cx="0" cy="4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 rot="5400000">
              <a:off x="2788" y="1526"/>
              <a:ext cx="363" cy="90"/>
              <a:chOff x="1202" y="4503"/>
              <a:chExt cx="545" cy="151"/>
            </a:xfrm>
          </p:grpSpPr>
          <p:sp>
            <p:nvSpPr>
              <p:cNvPr id="20527" name="Line 47"/>
              <p:cNvSpPr>
                <a:spLocks noChangeShapeType="1"/>
              </p:cNvSpPr>
              <p:nvPr/>
            </p:nvSpPr>
            <p:spPr bwMode="auto">
              <a:xfrm>
                <a:off x="1656" y="4573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1202" y="4503"/>
                <a:ext cx="545" cy="151"/>
                <a:chOff x="1202" y="4503"/>
                <a:chExt cx="545" cy="151"/>
              </a:xfrm>
            </p:grpSpPr>
            <p:sp>
              <p:nvSpPr>
                <p:cNvPr id="20529" name="AutoShape 49"/>
                <p:cNvSpPr>
                  <a:spLocks noChangeArrowheads="1"/>
                </p:cNvSpPr>
                <p:nvPr/>
              </p:nvSpPr>
              <p:spPr bwMode="auto">
                <a:xfrm>
                  <a:off x="1202" y="4600"/>
                  <a:ext cx="545" cy="54"/>
                </a:xfrm>
                <a:custGeom>
                  <a:avLst/>
                  <a:gdLst>
                    <a:gd name="G0" fmla="+- 2021 0 0"/>
                    <a:gd name="G1" fmla="+- 21600 0 2021"/>
                    <a:gd name="G2" fmla="*/ 2021 1 2"/>
                    <a:gd name="G3" fmla="+- 21600 0 G2"/>
                    <a:gd name="G4" fmla="+/ 2021 21600 2"/>
                    <a:gd name="G5" fmla="+/ G1 0 2"/>
                    <a:gd name="G6" fmla="*/ 21600 21600 2021"/>
                    <a:gd name="G7" fmla="*/ G6 1 2"/>
                    <a:gd name="G8" fmla="+- 21600 0 G7"/>
                    <a:gd name="G9" fmla="*/ 21600 1 2"/>
                    <a:gd name="G10" fmla="+- 2021 0 G9"/>
                    <a:gd name="G11" fmla="?: G10 G8 0"/>
                    <a:gd name="G12" fmla="?: G10 G7 21600"/>
                    <a:gd name="T0" fmla="*/ 20589 w 21600"/>
                    <a:gd name="T1" fmla="*/ 10800 h 21600"/>
                    <a:gd name="T2" fmla="*/ 10800 w 21600"/>
                    <a:gd name="T3" fmla="*/ 21600 h 21600"/>
                    <a:gd name="T4" fmla="*/ 1011 w 21600"/>
                    <a:gd name="T5" fmla="*/ 10800 h 21600"/>
                    <a:gd name="T6" fmla="*/ 10800 w 21600"/>
                    <a:gd name="T7" fmla="*/ 0 h 21600"/>
                    <a:gd name="T8" fmla="*/ 2811 w 21600"/>
                    <a:gd name="T9" fmla="*/ 2811 h 21600"/>
                    <a:gd name="T10" fmla="*/ 18789 w 21600"/>
                    <a:gd name="T11" fmla="*/ 187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021" y="21600"/>
                      </a:lnTo>
                      <a:lnTo>
                        <a:pt x="1957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30" name="Rectangle 50"/>
                <p:cNvSpPr>
                  <a:spLocks noChangeArrowheads="1"/>
                </p:cNvSpPr>
                <p:nvPr/>
              </p:nvSpPr>
              <p:spPr bwMode="auto">
                <a:xfrm>
                  <a:off x="1474" y="4519"/>
                  <a:ext cx="91" cy="8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31" name="Rectangle 51"/>
                <p:cNvSpPr>
                  <a:spLocks noChangeArrowheads="1"/>
                </p:cNvSpPr>
                <p:nvPr/>
              </p:nvSpPr>
              <p:spPr bwMode="auto">
                <a:xfrm>
                  <a:off x="1565" y="4573"/>
                  <a:ext cx="91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32" name="Rectangle 52"/>
                <p:cNvSpPr>
                  <a:spLocks noChangeArrowheads="1"/>
                </p:cNvSpPr>
                <p:nvPr/>
              </p:nvSpPr>
              <p:spPr bwMode="auto">
                <a:xfrm>
                  <a:off x="1338" y="4559"/>
                  <a:ext cx="136" cy="4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33" name="Line 53"/>
                <p:cNvSpPr>
                  <a:spLocks noChangeShapeType="1"/>
                </p:cNvSpPr>
                <p:nvPr/>
              </p:nvSpPr>
              <p:spPr bwMode="auto">
                <a:xfrm>
                  <a:off x="1429" y="4503"/>
                  <a:ext cx="0" cy="4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 rot="5400000">
              <a:off x="2633" y="1753"/>
              <a:ext cx="363" cy="90"/>
              <a:chOff x="1202" y="4503"/>
              <a:chExt cx="545" cy="151"/>
            </a:xfrm>
          </p:grpSpPr>
          <p:sp>
            <p:nvSpPr>
              <p:cNvPr id="20535" name="Line 55"/>
              <p:cNvSpPr>
                <a:spLocks noChangeShapeType="1"/>
              </p:cNvSpPr>
              <p:nvPr/>
            </p:nvSpPr>
            <p:spPr bwMode="auto">
              <a:xfrm>
                <a:off x="1656" y="4573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>
                <a:off x="1202" y="4503"/>
                <a:ext cx="545" cy="151"/>
                <a:chOff x="1202" y="4503"/>
                <a:chExt cx="545" cy="151"/>
              </a:xfrm>
            </p:grpSpPr>
            <p:sp>
              <p:nvSpPr>
                <p:cNvPr id="20537" name="AutoShape 57"/>
                <p:cNvSpPr>
                  <a:spLocks noChangeArrowheads="1"/>
                </p:cNvSpPr>
                <p:nvPr/>
              </p:nvSpPr>
              <p:spPr bwMode="auto">
                <a:xfrm>
                  <a:off x="1202" y="4600"/>
                  <a:ext cx="545" cy="54"/>
                </a:xfrm>
                <a:custGeom>
                  <a:avLst/>
                  <a:gdLst>
                    <a:gd name="G0" fmla="+- 2021 0 0"/>
                    <a:gd name="G1" fmla="+- 21600 0 2021"/>
                    <a:gd name="G2" fmla="*/ 2021 1 2"/>
                    <a:gd name="G3" fmla="+- 21600 0 G2"/>
                    <a:gd name="G4" fmla="+/ 2021 21600 2"/>
                    <a:gd name="G5" fmla="+/ G1 0 2"/>
                    <a:gd name="G6" fmla="*/ 21600 21600 2021"/>
                    <a:gd name="G7" fmla="*/ G6 1 2"/>
                    <a:gd name="G8" fmla="+- 21600 0 G7"/>
                    <a:gd name="G9" fmla="*/ 21600 1 2"/>
                    <a:gd name="G10" fmla="+- 2021 0 G9"/>
                    <a:gd name="G11" fmla="?: G10 G8 0"/>
                    <a:gd name="G12" fmla="?: G10 G7 21600"/>
                    <a:gd name="T0" fmla="*/ 20589 w 21600"/>
                    <a:gd name="T1" fmla="*/ 10800 h 21600"/>
                    <a:gd name="T2" fmla="*/ 10800 w 21600"/>
                    <a:gd name="T3" fmla="*/ 21600 h 21600"/>
                    <a:gd name="T4" fmla="*/ 1011 w 21600"/>
                    <a:gd name="T5" fmla="*/ 10800 h 21600"/>
                    <a:gd name="T6" fmla="*/ 10800 w 21600"/>
                    <a:gd name="T7" fmla="*/ 0 h 21600"/>
                    <a:gd name="T8" fmla="*/ 2811 w 21600"/>
                    <a:gd name="T9" fmla="*/ 2811 h 21600"/>
                    <a:gd name="T10" fmla="*/ 18789 w 21600"/>
                    <a:gd name="T11" fmla="*/ 187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021" y="21600"/>
                      </a:lnTo>
                      <a:lnTo>
                        <a:pt x="1957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38" name="Rectangle 58"/>
                <p:cNvSpPr>
                  <a:spLocks noChangeArrowheads="1"/>
                </p:cNvSpPr>
                <p:nvPr/>
              </p:nvSpPr>
              <p:spPr bwMode="auto">
                <a:xfrm>
                  <a:off x="1474" y="4519"/>
                  <a:ext cx="91" cy="8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39" name="Rectangle 59"/>
                <p:cNvSpPr>
                  <a:spLocks noChangeArrowheads="1"/>
                </p:cNvSpPr>
                <p:nvPr/>
              </p:nvSpPr>
              <p:spPr bwMode="auto">
                <a:xfrm>
                  <a:off x="1565" y="4573"/>
                  <a:ext cx="91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40" name="Rectangle 60"/>
                <p:cNvSpPr>
                  <a:spLocks noChangeArrowheads="1"/>
                </p:cNvSpPr>
                <p:nvPr/>
              </p:nvSpPr>
              <p:spPr bwMode="auto">
                <a:xfrm>
                  <a:off x="1338" y="4559"/>
                  <a:ext cx="136" cy="4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41" name="Line 61"/>
                <p:cNvSpPr>
                  <a:spLocks noChangeShapeType="1"/>
                </p:cNvSpPr>
                <p:nvPr/>
              </p:nvSpPr>
              <p:spPr bwMode="auto">
                <a:xfrm>
                  <a:off x="1429" y="4503"/>
                  <a:ext cx="0" cy="4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 rot="5400000">
              <a:off x="2788" y="1979"/>
              <a:ext cx="363" cy="90"/>
              <a:chOff x="1202" y="4503"/>
              <a:chExt cx="545" cy="151"/>
            </a:xfrm>
          </p:grpSpPr>
          <p:sp>
            <p:nvSpPr>
              <p:cNvPr id="20543" name="Line 63"/>
              <p:cNvSpPr>
                <a:spLocks noChangeShapeType="1"/>
              </p:cNvSpPr>
              <p:nvPr/>
            </p:nvSpPr>
            <p:spPr bwMode="auto">
              <a:xfrm>
                <a:off x="1656" y="4573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" name="Group 64"/>
              <p:cNvGrpSpPr>
                <a:grpSpLocks/>
              </p:cNvGrpSpPr>
              <p:nvPr/>
            </p:nvGrpSpPr>
            <p:grpSpPr bwMode="auto">
              <a:xfrm>
                <a:off x="1202" y="4503"/>
                <a:ext cx="545" cy="151"/>
                <a:chOff x="1202" y="4503"/>
                <a:chExt cx="545" cy="151"/>
              </a:xfrm>
            </p:grpSpPr>
            <p:sp>
              <p:nvSpPr>
                <p:cNvPr id="20545" name="AutoShape 65"/>
                <p:cNvSpPr>
                  <a:spLocks noChangeArrowheads="1"/>
                </p:cNvSpPr>
                <p:nvPr/>
              </p:nvSpPr>
              <p:spPr bwMode="auto">
                <a:xfrm>
                  <a:off x="1202" y="4600"/>
                  <a:ext cx="545" cy="54"/>
                </a:xfrm>
                <a:custGeom>
                  <a:avLst/>
                  <a:gdLst>
                    <a:gd name="G0" fmla="+- 2021 0 0"/>
                    <a:gd name="G1" fmla="+- 21600 0 2021"/>
                    <a:gd name="G2" fmla="*/ 2021 1 2"/>
                    <a:gd name="G3" fmla="+- 21600 0 G2"/>
                    <a:gd name="G4" fmla="+/ 2021 21600 2"/>
                    <a:gd name="G5" fmla="+/ G1 0 2"/>
                    <a:gd name="G6" fmla="*/ 21600 21600 2021"/>
                    <a:gd name="G7" fmla="*/ G6 1 2"/>
                    <a:gd name="G8" fmla="+- 21600 0 G7"/>
                    <a:gd name="G9" fmla="*/ 21600 1 2"/>
                    <a:gd name="G10" fmla="+- 2021 0 G9"/>
                    <a:gd name="G11" fmla="?: G10 G8 0"/>
                    <a:gd name="G12" fmla="?: G10 G7 21600"/>
                    <a:gd name="T0" fmla="*/ 20589 w 21600"/>
                    <a:gd name="T1" fmla="*/ 10800 h 21600"/>
                    <a:gd name="T2" fmla="*/ 10800 w 21600"/>
                    <a:gd name="T3" fmla="*/ 21600 h 21600"/>
                    <a:gd name="T4" fmla="*/ 1011 w 21600"/>
                    <a:gd name="T5" fmla="*/ 10800 h 21600"/>
                    <a:gd name="T6" fmla="*/ 10800 w 21600"/>
                    <a:gd name="T7" fmla="*/ 0 h 21600"/>
                    <a:gd name="T8" fmla="*/ 2811 w 21600"/>
                    <a:gd name="T9" fmla="*/ 2811 h 21600"/>
                    <a:gd name="T10" fmla="*/ 18789 w 21600"/>
                    <a:gd name="T11" fmla="*/ 187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021" y="21600"/>
                      </a:lnTo>
                      <a:lnTo>
                        <a:pt x="1957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46" name="Rectangle 66"/>
                <p:cNvSpPr>
                  <a:spLocks noChangeArrowheads="1"/>
                </p:cNvSpPr>
                <p:nvPr/>
              </p:nvSpPr>
              <p:spPr bwMode="auto">
                <a:xfrm>
                  <a:off x="1474" y="4519"/>
                  <a:ext cx="91" cy="8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47" name="Rectangle 67"/>
                <p:cNvSpPr>
                  <a:spLocks noChangeArrowheads="1"/>
                </p:cNvSpPr>
                <p:nvPr/>
              </p:nvSpPr>
              <p:spPr bwMode="auto">
                <a:xfrm>
                  <a:off x="1565" y="4573"/>
                  <a:ext cx="91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48" name="Rectangle 68"/>
                <p:cNvSpPr>
                  <a:spLocks noChangeArrowheads="1"/>
                </p:cNvSpPr>
                <p:nvPr/>
              </p:nvSpPr>
              <p:spPr bwMode="auto">
                <a:xfrm>
                  <a:off x="1338" y="4559"/>
                  <a:ext cx="136" cy="4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49" name="Line 69"/>
                <p:cNvSpPr>
                  <a:spLocks noChangeShapeType="1"/>
                </p:cNvSpPr>
                <p:nvPr/>
              </p:nvSpPr>
              <p:spPr bwMode="auto">
                <a:xfrm>
                  <a:off x="1429" y="4503"/>
                  <a:ext cx="0" cy="4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6430963" y="1192213"/>
            <a:ext cx="1108075" cy="2949575"/>
            <a:chOff x="4051" y="751"/>
            <a:chExt cx="698" cy="1858"/>
          </a:xfrm>
        </p:grpSpPr>
        <p:grpSp>
          <p:nvGrpSpPr>
            <p:cNvPr id="18" name="Group 79"/>
            <p:cNvGrpSpPr>
              <a:grpSpLocks/>
            </p:cNvGrpSpPr>
            <p:nvPr/>
          </p:nvGrpSpPr>
          <p:grpSpPr bwMode="auto">
            <a:xfrm rot="17389431" flipH="1">
              <a:off x="4507" y="889"/>
              <a:ext cx="379" cy="104"/>
              <a:chOff x="975" y="4428"/>
              <a:chExt cx="691" cy="232"/>
            </a:xfrm>
          </p:grpSpPr>
          <p:sp>
            <p:nvSpPr>
              <p:cNvPr id="20554" name="Line 74"/>
              <p:cNvSpPr>
                <a:spLocks noChangeShapeType="1"/>
              </p:cNvSpPr>
              <p:nvPr/>
            </p:nvSpPr>
            <p:spPr bwMode="auto">
              <a:xfrm>
                <a:off x="1040" y="4650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9" name="Group 78"/>
              <p:cNvGrpSpPr>
                <a:grpSpLocks/>
              </p:cNvGrpSpPr>
              <p:nvPr/>
            </p:nvGrpSpPr>
            <p:grpSpPr bwMode="auto">
              <a:xfrm>
                <a:off x="975" y="4428"/>
                <a:ext cx="691" cy="232"/>
                <a:chOff x="975" y="3883"/>
                <a:chExt cx="691" cy="232"/>
              </a:xfrm>
            </p:grpSpPr>
            <p:sp>
              <p:nvSpPr>
                <p:cNvPr id="20551" name="AutoShape 71"/>
                <p:cNvSpPr>
                  <a:spLocks noChangeArrowheads="1"/>
                </p:cNvSpPr>
                <p:nvPr/>
              </p:nvSpPr>
              <p:spPr bwMode="auto">
                <a:xfrm>
                  <a:off x="975" y="3974"/>
                  <a:ext cx="544" cy="136"/>
                </a:xfrm>
                <a:prstGeom prst="hexagon">
                  <a:avLst>
                    <a:gd name="adj" fmla="val 100000"/>
                    <a:gd name="vf" fmla="val 115470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52" name="Oval 72"/>
                <p:cNvSpPr>
                  <a:spLocks noChangeArrowheads="1"/>
                </p:cNvSpPr>
                <p:nvPr/>
              </p:nvSpPr>
              <p:spPr bwMode="auto">
                <a:xfrm>
                  <a:off x="1006" y="4025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53" name="Oval 73"/>
                <p:cNvSpPr>
                  <a:spLocks noChangeArrowheads="1"/>
                </p:cNvSpPr>
                <p:nvPr/>
              </p:nvSpPr>
              <p:spPr bwMode="auto">
                <a:xfrm>
                  <a:off x="1404" y="4021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56" name="AutoShape 76"/>
                <p:cNvSpPr>
                  <a:spLocks noChangeArrowheads="1"/>
                </p:cNvSpPr>
                <p:nvPr/>
              </p:nvSpPr>
              <p:spPr bwMode="auto">
                <a:xfrm flipV="1">
                  <a:off x="1076" y="3883"/>
                  <a:ext cx="363" cy="9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5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349" y="3883"/>
                  <a:ext cx="317" cy="45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" name="Group 80"/>
            <p:cNvGrpSpPr>
              <a:grpSpLocks/>
            </p:cNvGrpSpPr>
            <p:nvPr/>
          </p:nvGrpSpPr>
          <p:grpSpPr bwMode="auto">
            <a:xfrm rot="17389431" flipH="1">
              <a:off x="4385" y="1237"/>
              <a:ext cx="379" cy="104"/>
              <a:chOff x="975" y="4428"/>
              <a:chExt cx="691" cy="232"/>
            </a:xfrm>
          </p:grpSpPr>
          <p:sp>
            <p:nvSpPr>
              <p:cNvPr id="20561" name="Line 81"/>
              <p:cNvSpPr>
                <a:spLocks noChangeShapeType="1"/>
              </p:cNvSpPr>
              <p:nvPr/>
            </p:nvSpPr>
            <p:spPr bwMode="auto">
              <a:xfrm>
                <a:off x="1040" y="4650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1" name="Group 82"/>
              <p:cNvGrpSpPr>
                <a:grpSpLocks/>
              </p:cNvGrpSpPr>
              <p:nvPr/>
            </p:nvGrpSpPr>
            <p:grpSpPr bwMode="auto">
              <a:xfrm>
                <a:off x="975" y="4428"/>
                <a:ext cx="691" cy="232"/>
                <a:chOff x="975" y="3883"/>
                <a:chExt cx="691" cy="232"/>
              </a:xfrm>
            </p:grpSpPr>
            <p:sp>
              <p:nvSpPr>
                <p:cNvPr id="20563" name="AutoShape 83"/>
                <p:cNvSpPr>
                  <a:spLocks noChangeArrowheads="1"/>
                </p:cNvSpPr>
                <p:nvPr/>
              </p:nvSpPr>
              <p:spPr bwMode="auto">
                <a:xfrm>
                  <a:off x="975" y="3974"/>
                  <a:ext cx="544" cy="136"/>
                </a:xfrm>
                <a:prstGeom prst="hexagon">
                  <a:avLst>
                    <a:gd name="adj" fmla="val 100000"/>
                    <a:gd name="vf" fmla="val 115470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64" name="Oval 84"/>
                <p:cNvSpPr>
                  <a:spLocks noChangeArrowheads="1"/>
                </p:cNvSpPr>
                <p:nvPr/>
              </p:nvSpPr>
              <p:spPr bwMode="auto">
                <a:xfrm>
                  <a:off x="1006" y="4025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65" name="Oval 85"/>
                <p:cNvSpPr>
                  <a:spLocks noChangeArrowheads="1"/>
                </p:cNvSpPr>
                <p:nvPr/>
              </p:nvSpPr>
              <p:spPr bwMode="auto">
                <a:xfrm>
                  <a:off x="1404" y="4021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66" name="AutoShape 86"/>
                <p:cNvSpPr>
                  <a:spLocks noChangeArrowheads="1"/>
                </p:cNvSpPr>
                <p:nvPr/>
              </p:nvSpPr>
              <p:spPr bwMode="auto">
                <a:xfrm flipV="1">
                  <a:off x="1076" y="3883"/>
                  <a:ext cx="363" cy="9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67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349" y="3883"/>
                  <a:ext cx="317" cy="45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2" name="Group 88"/>
            <p:cNvGrpSpPr>
              <a:grpSpLocks/>
            </p:cNvGrpSpPr>
            <p:nvPr/>
          </p:nvGrpSpPr>
          <p:grpSpPr bwMode="auto">
            <a:xfrm rot="17389431" flipH="1">
              <a:off x="4220" y="1617"/>
              <a:ext cx="379" cy="104"/>
              <a:chOff x="975" y="4428"/>
              <a:chExt cx="691" cy="232"/>
            </a:xfrm>
          </p:grpSpPr>
          <p:sp>
            <p:nvSpPr>
              <p:cNvPr id="20569" name="Line 89"/>
              <p:cNvSpPr>
                <a:spLocks noChangeShapeType="1"/>
              </p:cNvSpPr>
              <p:nvPr/>
            </p:nvSpPr>
            <p:spPr bwMode="auto">
              <a:xfrm>
                <a:off x="1040" y="4650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3" name="Group 90"/>
              <p:cNvGrpSpPr>
                <a:grpSpLocks/>
              </p:cNvGrpSpPr>
              <p:nvPr/>
            </p:nvGrpSpPr>
            <p:grpSpPr bwMode="auto">
              <a:xfrm>
                <a:off x="975" y="4428"/>
                <a:ext cx="691" cy="232"/>
                <a:chOff x="975" y="3883"/>
                <a:chExt cx="691" cy="232"/>
              </a:xfrm>
            </p:grpSpPr>
            <p:sp>
              <p:nvSpPr>
                <p:cNvPr id="20571" name="AutoShape 91"/>
                <p:cNvSpPr>
                  <a:spLocks noChangeArrowheads="1"/>
                </p:cNvSpPr>
                <p:nvPr/>
              </p:nvSpPr>
              <p:spPr bwMode="auto">
                <a:xfrm>
                  <a:off x="975" y="3974"/>
                  <a:ext cx="544" cy="136"/>
                </a:xfrm>
                <a:prstGeom prst="hexagon">
                  <a:avLst>
                    <a:gd name="adj" fmla="val 100000"/>
                    <a:gd name="vf" fmla="val 115470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72" name="Oval 92"/>
                <p:cNvSpPr>
                  <a:spLocks noChangeArrowheads="1"/>
                </p:cNvSpPr>
                <p:nvPr/>
              </p:nvSpPr>
              <p:spPr bwMode="auto">
                <a:xfrm>
                  <a:off x="1006" y="4025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73" name="Oval 93"/>
                <p:cNvSpPr>
                  <a:spLocks noChangeArrowheads="1"/>
                </p:cNvSpPr>
                <p:nvPr/>
              </p:nvSpPr>
              <p:spPr bwMode="auto">
                <a:xfrm>
                  <a:off x="1404" y="4021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74" name="AutoShape 94"/>
                <p:cNvSpPr>
                  <a:spLocks noChangeArrowheads="1"/>
                </p:cNvSpPr>
                <p:nvPr/>
              </p:nvSpPr>
              <p:spPr bwMode="auto">
                <a:xfrm flipV="1">
                  <a:off x="1076" y="3883"/>
                  <a:ext cx="363" cy="9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75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349" y="3883"/>
                  <a:ext cx="317" cy="45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4" name="Group 96"/>
            <p:cNvGrpSpPr>
              <a:grpSpLocks/>
            </p:cNvGrpSpPr>
            <p:nvPr/>
          </p:nvGrpSpPr>
          <p:grpSpPr bwMode="auto">
            <a:xfrm rot="17389431" flipH="1">
              <a:off x="4057" y="1990"/>
              <a:ext cx="379" cy="104"/>
              <a:chOff x="975" y="4428"/>
              <a:chExt cx="691" cy="232"/>
            </a:xfrm>
          </p:grpSpPr>
          <p:sp>
            <p:nvSpPr>
              <p:cNvPr id="20577" name="Line 97"/>
              <p:cNvSpPr>
                <a:spLocks noChangeShapeType="1"/>
              </p:cNvSpPr>
              <p:nvPr/>
            </p:nvSpPr>
            <p:spPr bwMode="auto">
              <a:xfrm>
                <a:off x="1040" y="4650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5" name="Group 98"/>
              <p:cNvGrpSpPr>
                <a:grpSpLocks/>
              </p:cNvGrpSpPr>
              <p:nvPr/>
            </p:nvGrpSpPr>
            <p:grpSpPr bwMode="auto">
              <a:xfrm>
                <a:off x="975" y="4428"/>
                <a:ext cx="691" cy="232"/>
                <a:chOff x="975" y="3883"/>
                <a:chExt cx="691" cy="232"/>
              </a:xfrm>
            </p:grpSpPr>
            <p:sp>
              <p:nvSpPr>
                <p:cNvPr id="20579" name="AutoShape 99"/>
                <p:cNvSpPr>
                  <a:spLocks noChangeArrowheads="1"/>
                </p:cNvSpPr>
                <p:nvPr/>
              </p:nvSpPr>
              <p:spPr bwMode="auto">
                <a:xfrm>
                  <a:off x="975" y="3974"/>
                  <a:ext cx="544" cy="136"/>
                </a:xfrm>
                <a:prstGeom prst="hexagon">
                  <a:avLst>
                    <a:gd name="adj" fmla="val 100000"/>
                    <a:gd name="vf" fmla="val 115470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80" name="Oval 100"/>
                <p:cNvSpPr>
                  <a:spLocks noChangeArrowheads="1"/>
                </p:cNvSpPr>
                <p:nvPr/>
              </p:nvSpPr>
              <p:spPr bwMode="auto">
                <a:xfrm>
                  <a:off x="1006" y="4025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81" name="Oval 101"/>
                <p:cNvSpPr>
                  <a:spLocks noChangeArrowheads="1"/>
                </p:cNvSpPr>
                <p:nvPr/>
              </p:nvSpPr>
              <p:spPr bwMode="auto">
                <a:xfrm>
                  <a:off x="1404" y="4021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82" name="AutoShape 102"/>
                <p:cNvSpPr>
                  <a:spLocks noChangeArrowheads="1"/>
                </p:cNvSpPr>
                <p:nvPr/>
              </p:nvSpPr>
              <p:spPr bwMode="auto">
                <a:xfrm flipV="1">
                  <a:off x="1076" y="3883"/>
                  <a:ext cx="363" cy="9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83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349" y="3883"/>
                  <a:ext cx="317" cy="45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6" name="Group 104"/>
            <p:cNvGrpSpPr>
              <a:grpSpLocks/>
            </p:cNvGrpSpPr>
            <p:nvPr/>
          </p:nvGrpSpPr>
          <p:grpSpPr bwMode="auto">
            <a:xfrm rot="17389431" flipH="1">
              <a:off x="3913" y="2368"/>
              <a:ext cx="379" cy="104"/>
              <a:chOff x="975" y="4428"/>
              <a:chExt cx="691" cy="232"/>
            </a:xfrm>
          </p:grpSpPr>
          <p:sp>
            <p:nvSpPr>
              <p:cNvPr id="20585" name="Line 105"/>
              <p:cNvSpPr>
                <a:spLocks noChangeShapeType="1"/>
              </p:cNvSpPr>
              <p:nvPr/>
            </p:nvSpPr>
            <p:spPr bwMode="auto">
              <a:xfrm>
                <a:off x="1040" y="4650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FFCC"/>
                  </a:buClr>
                  <a:buSzPct val="75000"/>
                  <a:buFont typeface="Wingdings" pitchFamily="2" charset="2"/>
                  <a:buChar char="l"/>
                </a:pPr>
                <a:endParaRPr lang="en-US" sz="28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7" name="Group 106"/>
              <p:cNvGrpSpPr>
                <a:grpSpLocks/>
              </p:cNvGrpSpPr>
              <p:nvPr/>
            </p:nvGrpSpPr>
            <p:grpSpPr bwMode="auto">
              <a:xfrm>
                <a:off x="975" y="4428"/>
                <a:ext cx="691" cy="232"/>
                <a:chOff x="975" y="3883"/>
                <a:chExt cx="691" cy="232"/>
              </a:xfrm>
            </p:grpSpPr>
            <p:sp>
              <p:nvSpPr>
                <p:cNvPr id="20587" name="AutoShape 107"/>
                <p:cNvSpPr>
                  <a:spLocks noChangeArrowheads="1"/>
                </p:cNvSpPr>
                <p:nvPr/>
              </p:nvSpPr>
              <p:spPr bwMode="auto">
                <a:xfrm>
                  <a:off x="975" y="3974"/>
                  <a:ext cx="544" cy="136"/>
                </a:xfrm>
                <a:prstGeom prst="hexagon">
                  <a:avLst>
                    <a:gd name="adj" fmla="val 100000"/>
                    <a:gd name="vf" fmla="val 115470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88" name="Oval 108"/>
                <p:cNvSpPr>
                  <a:spLocks noChangeArrowheads="1"/>
                </p:cNvSpPr>
                <p:nvPr/>
              </p:nvSpPr>
              <p:spPr bwMode="auto">
                <a:xfrm>
                  <a:off x="1006" y="4025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89" name="Oval 109"/>
                <p:cNvSpPr>
                  <a:spLocks noChangeArrowheads="1"/>
                </p:cNvSpPr>
                <p:nvPr/>
              </p:nvSpPr>
              <p:spPr bwMode="auto">
                <a:xfrm>
                  <a:off x="1404" y="4021"/>
                  <a:ext cx="90" cy="9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90" name="AutoShape 110"/>
                <p:cNvSpPr>
                  <a:spLocks noChangeArrowheads="1"/>
                </p:cNvSpPr>
                <p:nvPr/>
              </p:nvSpPr>
              <p:spPr bwMode="auto">
                <a:xfrm flipV="1">
                  <a:off x="1076" y="3883"/>
                  <a:ext cx="363" cy="9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9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349" y="3883"/>
                  <a:ext cx="317" cy="45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11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3" name="Rectangle 5"/>
          <p:cNvSpPr txBox="1">
            <a:spLocks noChangeArrowheads="1"/>
          </p:cNvSpPr>
          <p:nvPr/>
        </p:nvSpPr>
        <p:spPr bwMode="auto">
          <a:xfrm>
            <a:off x="160604" y="6481046"/>
            <a:ext cx="17471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Judah First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88" grpId="0"/>
      <p:bldP spid="20489" grpId="0"/>
      <p:bldP spid="204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454"/>
            <a:ext cx="3779838" cy="1197322"/>
          </a:xfrm>
        </p:spPr>
        <p:txBody>
          <a:bodyPr/>
          <a:lstStyle/>
          <a:p>
            <a:r>
              <a:rPr lang="en-AU" dirty="0"/>
              <a:t>Gog </a:t>
            </a:r>
            <a:r>
              <a:rPr lang="en-AU" dirty="0" smtClean="0"/>
              <a:t>initially victorious</a:t>
            </a: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445952"/>
            <a:ext cx="3671888" cy="4896544"/>
          </a:xfrm>
        </p:spPr>
        <p:txBody>
          <a:bodyPr/>
          <a:lstStyle/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 startAt="3"/>
            </a:pPr>
            <a:r>
              <a:rPr lang="en-AU" dirty="0" err="1" smtClean="0">
                <a:solidFill>
                  <a:srgbClr val="00FF00"/>
                </a:solidFill>
                <a:effectLst/>
              </a:rPr>
              <a:t>Tarshish</a:t>
            </a:r>
            <a:r>
              <a:rPr lang="en-AU" dirty="0" smtClean="0">
                <a:solidFill>
                  <a:srgbClr val="00FF00"/>
                </a:solidFill>
                <a:effectLst/>
              </a:rPr>
              <a:t> </a:t>
            </a:r>
            <a:r>
              <a:rPr lang="en-AU" dirty="0">
                <a:solidFill>
                  <a:srgbClr val="00FF00"/>
                </a:solidFill>
                <a:effectLst/>
              </a:rPr>
              <a:t>nations fortify Jerusalem</a:t>
            </a: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 startAt="3"/>
            </a:pPr>
            <a:r>
              <a:rPr lang="en-AU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Russia advances main force to Jerusalem</a:t>
            </a: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 startAt="3"/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00CCFF"/>
                </a:solidFill>
                <a:effectLst/>
              </a:rPr>
              <a:t>Christ and saints begin to smite and heal Egypt</a:t>
            </a: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 startAt="3"/>
            </a:pPr>
            <a:r>
              <a:rPr lang="en-AU" dirty="0">
                <a:solidFill>
                  <a:srgbClr val="FFFF00"/>
                </a:solidFill>
                <a:effectLst/>
              </a:rPr>
              <a:t>Jews defeated, flee or are taken into captivity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797300" y="2742"/>
          <a:ext cx="5346700" cy="6858001"/>
        </p:xfrm>
        <a:graphic>
          <a:graphicData uri="http://schemas.openxmlformats.org/presentationml/2006/ole">
            <p:oleObj spid="_x0000_s5122" name="CorelDRAW! Graphic" r:id="rId3" imgW="7102800" imgH="9112680" progId="">
              <p:embed/>
            </p:oleObj>
          </a:graphicData>
        </a:graphic>
      </p:graphicFrame>
      <p:sp>
        <p:nvSpPr>
          <p:cNvPr id="22533" name="AutoShape 5"/>
          <p:cNvSpPr>
            <a:spLocks noChangeArrowheads="1"/>
          </p:cNvSpPr>
          <p:nvPr/>
        </p:nvSpPr>
        <p:spPr bwMode="auto">
          <a:xfrm rot="1172943" flipH="1">
            <a:off x="6948488" y="3500438"/>
            <a:ext cx="2087562" cy="12969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b="1">
                <a:solidFill>
                  <a:srgbClr val="000000"/>
                </a:solidFill>
              </a:rPr>
              <a:t>Tarshish</a:t>
            </a:r>
          </a:p>
          <a:p>
            <a:pPr algn="ctr"/>
            <a:r>
              <a:rPr lang="en-AU" b="1">
                <a:solidFill>
                  <a:srgbClr val="000000"/>
                </a:solidFill>
              </a:rPr>
              <a:t>powers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924300" y="2365375"/>
            <a:ext cx="1657350" cy="1079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1600" b="1">
                <a:solidFill>
                  <a:srgbClr val="000000"/>
                </a:solidFill>
              </a:rPr>
              <a:t>Ships of</a:t>
            </a:r>
          </a:p>
          <a:p>
            <a:pPr algn="ctr"/>
            <a:r>
              <a:rPr lang="en-AU" sz="1600" b="1">
                <a:solidFill>
                  <a:srgbClr val="000000"/>
                </a:solidFill>
              </a:rPr>
              <a:t>Tarshish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-3492657">
            <a:off x="5509419" y="2507456"/>
            <a:ext cx="935038" cy="936625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779838" y="3589338"/>
            <a:ext cx="1657350" cy="2232025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000">
                <a:solidFill>
                  <a:srgbClr val="000000"/>
                </a:solidFill>
                <a:latin typeface="Impact" pitchFamily="34" charset="0"/>
              </a:rPr>
              <a:t>Gog</a:t>
            </a:r>
          </a:p>
          <a:p>
            <a:pPr algn="ctr"/>
            <a:r>
              <a:rPr lang="en-AU" sz="2000">
                <a:solidFill>
                  <a:srgbClr val="000000"/>
                </a:solidFill>
                <a:latin typeface="Impact" pitchFamily="34" charset="0"/>
              </a:rPr>
              <a:t>conquers </a:t>
            </a:r>
          </a:p>
          <a:p>
            <a:pPr algn="ctr"/>
            <a:r>
              <a:rPr lang="en-AU" sz="2000">
                <a:solidFill>
                  <a:srgbClr val="000000"/>
                </a:solidFill>
                <a:latin typeface="Impact" pitchFamily="34" charset="0"/>
              </a:rPr>
              <a:t>Egypt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150100" y="3676650"/>
            <a:ext cx="37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000000"/>
                </a:solidFill>
                <a:latin typeface="Impact" pitchFamily="34" charset="0"/>
              </a:rPr>
              <a:t>3</a:t>
            </a:r>
            <a:endParaRPr lang="en-AU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669847">
            <a:off x="4716463" y="4813300"/>
            <a:ext cx="3889375" cy="1439863"/>
          </a:xfrm>
          <a:prstGeom prst="leftArrowCallout">
            <a:avLst>
              <a:gd name="adj1" fmla="val 25000"/>
              <a:gd name="adj2" fmla="val 25000"/>
              <a:gd name="adj3" fmla="val 45020"/>
              <a:gd name="adj4" fmla="val 45134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b="1">
                <a:solidFill>
                  <a:srgbClr val="FFFFFF"/>
                </a:solidFill>
              </a:rPr>
              <a:t>Christ and</a:t>
            </a:r>
          </a:p>
          <a:p>
            <a:pPr algn="ctr"/>
            <a:r>
              <a:rPr lang="en-AU" b="1">
                <a:solidFill>
                  <a:srgbClr val="FFFFFF"/>
                </a:solidFill>
              </a:rPr>
              <a:t>saints advance</a:t>
            </a:r>
          </a:p>
          <a:p>
            <a:pPr algn="ctr"/>
            <a:r>
              <a:rPr lang="en-AU" b="1">
                <a:solidFill>
                  <a:srgbClr val="FFFFFF"/>
                </a:solidFill>
              </a:rPr>
              <a:t>into Egypt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054600" y="4994275"/>
            <a:ext cx="377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FFFFFF"/>
                </a:solidFill>
                <a:latin typeface="Impact" pitchFamily="34" charset="0"/>
              </a:rPr>
              <a:t>5</a:t>
            </a:r>
            <a:endParaRPr lang="en-AU" sz="28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4330700" y="3806825"/>
            <a:ext cx="2401888" cy="996950"/>
          </a:xfrm>
          <a:custGeom>
            <a:avLst/>
            <a:gdLst/>
            <a:ahLst/>
            <a:cxnLst>
              <a:cxn ang="0">
                <a:pos x="0" y="628"/>
              </a:cxn>
              <a:cxn ang="0">
                <a:pos x="728" y="501"/>
              </a:cxn>
              <a:cxn ang="0">
                <a:pos x="1126" y="332"/>
              </a:cxn>
              <a:cxn ang="0">
                <a:pos x="1329" y="196"/>
              </a:cxn>
              <a:cxn ang="0">
                <a:pos x="1513" y="0"/>
              </a:cxn>
            </a:cxnLst>
            <a:rect l="0" t="0" r="r" b="b"/>
            <a:pathLst>
              <a:path w="1513" h="628">
                <a:moveTo>
                  <a:pt x="0" y="628"/>
                </a:moveTo>
                <a:lnTo>
                  <a:pt x="728" y="501"/>
                </a:lnTo>
                <a:lnTo>
                  <a:pt x="1126" y="332"/>
                </a:lnTo>
                <a:lnTo>
                  <a:pt x="1329" y="196"/>
                </a:lnTo>
                <a:lnTo>
                  <a:pt x="1513" y="0"/>
                </a:lnTo>
              </a:path>
            </a:pathLst>
          </a:custGeom>
          <a:noFill/>
          <a:ln w="381000">
            <a:solidFill>
              <a:srgbClr val="FF0000"/>
            </a:solidFill>
            <a:round/>
            <a:headEnd type="none" w="med" len="med"/>
            <a:tailEnd type="triangle" w="sm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867400" y="4021138"/>
            <a:ext cx="376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000000"/>
                </a:solidFill>
                <a:latin typeface="Impact" pitchFamily="34" charset="0"/>
              </a:rPr>
              <a:t>4</a:t>
            </a:r>
            <a:endParaRPr lang="en-AU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-777099">
            <a:off x="6227763" y="2060575"/>
            <a:ext cx="720725" cy="1584325"/>
          </a:xfrm>
          <a:prstGeom prst="upArrow">
            <a:avLst>
              <a:gd name="adj1" fmla="val 50000"/>
              <a:gd name="adj2" fmla="val 54956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20625781" flipV="1">
            <a:off x="6659563" y="3789363"/>
            <a:ext cx="720725" cy="1584325"/>
          </a:xfrm>
          <a:prstGeom prst="upArrow">
            <a:avLst>
              <a:gd name="adj1" fmla="val 50000"/>
              <a:gd name="adj2" fmla="val 54956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300788" y="2108200"/>
            <a:ext cx="378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000000"/>
                </a:solidFill>
                <a:latin typeface="Impact" pitchFamily="34" charset="0"/>
              </a:rPr>
              <a:t>6</a:t>
            </a:r>
            <a:endParaRPr lang="en-AU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972300" y="4760913"/>
            <a:ext cx="378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000000"/>
                </a:solidFill>
                <a:latin typeface="Impact" pitchFamily="34" charset="0"/>
              </a:rPr>
              <a:t>6</a:t>
            </a:r>
            <a:endParaRPr lang="en-AU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851275" y="4149725"/>
            <a:ext cx="1531938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None/>
            </a:pPr>
            <a:r>
              <a:rPr lang="en-AU" sz="2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Gog a cruel lord in </a:t>
            </a:r>
            <a:r>
              <a:rPr lang="en-AU" sz="2800" dirty="0" err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Egpyt</a:t>
            </a:r>
            <a:endParaRPr lang="en-AU" sz="2800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851275" y="4221163"/>
            <a:ext cx="1584325" cy="1377950"/>
            <a:chOff x="793" y="4104"/>
            <a:chExt cx="998" cy="868"/>
          </a:xfrm>
        </p:grpSpPr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833" y="4473"/>
              <a:ext cx="777" cy="499"/>
              <a:chOff x="833" y="4473"/>
              <a:chExt cx="777" cy="499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 rot="-22076605">
                <a:off x="884" y="4731"/>
                <a:ext cx="379" cy="104"/>
                <a:chOff x="975" y="4428"/>
                <a:chExt cx="691" cy="232"/>
              </a:xfrm>
            </p:grpSpPr>
            <p:sp>
              <p:nvSpPr>
                <p:cNvPr id="22551" name="Line 23"/>
                <p:cNvSpPr>
                  <a:spLocks noChangeShapeType="1"/>
                </p:cNvSpPr>
                <p:nvPr/>
              </p:nvSpPr>
              <p:spPr bwMode="auto">
                <a:xfrm>
                  <a:off x="1040" y="465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24"/>
                <p:cNvGrpSpPr>
                  <a:grpSpLocks/>
                </p:cNvGrpSpPr>
                <p:nvPr/>
              </p:nvGrpSpPr>
              <p:grpSpPr bwMode="auto">
                <a:xfrm>
                  <a:off x="975" y="4428"/>
                  <a:ext cx="691" cy="232"/>
                  <a:chOff x="975" y="3883"/>
                  <a:chExt cx="691" cy="232"/>
                </a:xfrm>
              </p:grpSpPr>
              <p:sp>
                <p:nvSpPr>
                  <p:cNvPr id="2255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974"/>
                    <a:ext cx="544" cy="136"/>
                  </a:xfrm>
                  <a:prstGeom prst="hexagon">
                    <a:avLst>
                      <a:gd name="adj" fmla="val 100000"/>
                      <a:gd name="vf" fmla="val 115470"/>
                    </a:avLst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5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4025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5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404" y="4021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56" name="AutoShape 2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76" y="3883"/>
                    <a:ext cx="363" cy="91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57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9" y="3883"/>
                    <a:ext cx="317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 rot="-22076605">
                <a:off x="1156" y="4868"/>
                <a:ext cx="379" cy="104"/>
                <a:chOff x="975" y="4428"/>
                <a:chExt cx="691" cy="232"/>
              </a:xfrm>
            </p:grpSpPr>
            <p:sp>
              <p:nvSpPr>
                <p:cNvPr id="22559" name="Line 31"/>
                <p:cNvSpPr>
                  <a:spLocks noChangeShapeType="1"/>
                </p:cNvSpPr>
                <p:nvPr/>
              </p:nvSpPr>
              <p:spPr bwMode="auto">
                <a:xfrm>
                  <a:off x="1040" y="465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7" name="Group 32"/>
                <p:cNvGrpSpPr>
                  <a:grpSpLocks/>
                </p:cNvGrpSpPr>
                <p:nvPr/>
              </p:nvGrpSpPr>
              <p:grpSpPr bwMode="auto">
                <a:xfrm>
                  <a:off x="975" y="4428"/>
                  <a:ext cx="691" cy="232"/>
                  <a:chOff x="975" y="3883"/>
                  <a:chExt cx="691" cy="232"/>
                </a:xfrm>
              </p:grpSpPr>
              <p:sp>
                <p:nvSpPr>
                  <p:cNvPr id="22561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974"/>
                    <a:ext cx="544" cy="136"/>
                  </a:xfrm>
                  <a:prstGeom prst="hexagon">
                    <a:avLst>
                      <a:gd name="adj" fmla="val 100000"/>
                      <a:gd name="vf" fmla="val 115470"/>
                    </a:avLst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6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4025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6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404" y="4021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64" name="AutoShape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76" y="3883"/>
                    <a:ext cx="363" cy="91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65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9" y="3883"/>
                    <a:ext cx="317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 rot="-22076605">
                <a:off x="839" y="4473"/>
                <a:ext cx="379" cy="104"/>
                <a:chOff x="975" y="4428"/>
                <a:chExt cx="691" cy="232"/>
              </a:xfrm>
            </p:grpSpPr>
            <p:sp>
              <p:nvSpPr>
                <p:cNvPr id="22567" name="Line 39"/>
                <p:cNvSpPr>
                  <a:spLocks noChangeShapeType="1"/>
                </p:cNvSpPr>
                <p:nvPr/>
              </p:nvSpPr>
              <p:spPr bwMode="auto">
                <a:xfrm>
                  <a:off x="1040" y="465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9" name="Group 40"/>
                <p:cNvGrpSpPr>
                  <a:grpSpLocks/>
                </p:cNvGrpSpPr>
                <p:nvPr/>
              </p:nvGrpSpPr>
              <p:grpSpPr bwMode="auto">
                <a:xfrm>
                  <a:off x="975" y="4428"/>
                  <a:ext cx="691" cy="232"/>
                  <a:chOff x="975" y="3883"/>
                  <a:chExt cx="691" cy="232"/>
                </a:xfrm>
              </p:grpSpPr>
              <p:sp>
                <p:nvSpPr>
                  <p:cNvPr id="22569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974"/>
                    <a:ext cx="544" cy="136"/>
                  </a:xfrm>
                  <a:prstGeom prst="hexagon">
                    <a:avLst>
                      <a:gd name="adj" fmla="val 100000"/>
                      <a:gd name="vf" fmla="val 115470"/>
                    </a:avLst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7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4025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7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404" y="4021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72" name="AutoShape 4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76" y="3883"/>
                    <a:ext cx="363" cy="91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73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9" y="3883"/>
                    <a:ext cx="317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 rot="-22076605">
                <a:off x="833" y="4609"/>
                <a:ext cx="379" cy="104"/>
                <a:chOff x="975" y="4428"/>
                <a:chExt cx="691" cy="232"/>
              </a:xfrm>
            </p:grpSpPr>
            <p:sp>
              <p:nvSpPr>
                <p:cNvPr id="22575" name="Line 47"/>
                <p:cNvSpPr>
                  <a:spLocks noChangeShapeType="1"/>
                </p:cNvSpPr>
                <p:nvPr/>
              </p:nvSpPr>
              <p:spPr bwMode="auto">
                <a:xfrm>
                  <a:off x="1040" y="465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11" name="Group 48"/>
                <p:cNvGrpSpPr>
                  <a:grpSpLocks/>
                </p:cNvGrpSpPr>
                <p:nvPr/>
              </p:nvGrpSpPr>
              <p:grpSpPr bwMode="auto">
                <a:xfrm>
                  <a:off x="975" y="4428"/>
                  <a:ext cx="691" cy="232"/>
                  <a:chOff x="975" y="3883"/>
                  <a:chExt cx="691" cy="232"/>
                </a:xfrm>
              </p:grpSpPr>
              <p:sp>
                <p:nvSpPr>
                  <p:cNvPr id="22577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974"/>
                    <a:ext cx="544" cy="136"/>
                  </a:xfrm>
                  <a:prstGeom prst="hexagon">
                    <a:avLst>
                      <a:gd name="adj" fmla="val 100000"/>
                      <a:gd name="vf" fmla="val 115470"/>
                    </a:avLst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7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4025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79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404" y="4021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80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76" y="3883"/>
                    <a:ext cx="363" cy="91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81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9" y="3883"/>
                    <a:ext cx="317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 rot="-22076605">
                <a:off x="1231" y="4699"/>
                <a:ext cx="379" cy="104"/>
                <a:chOff x="975" y="4428"/>
                <a:chExt cx="691" cy="232"/>
              </a:xfrm>
            </p:grpSpPr>
            <p:sp>
              <p:nvSpPr>
                <p:cNvPr id="22583" name="Line 55"/>
                <p:cNvSpPr>
                  <a:spLocks noChangeShapeType="1"/>
                </p:cNvSpPr>
                <p:nvPr/>
              </p:nvSpPr>
              <p:spPr bwMode="auto">
                <a:xfrm>
                  <a:off x="1040" y="465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FFFCC"/>
                    </a:buClr>
                    <a:buSzPct val="75000"/>
                    <a:buFont typeface="Wingdings" pitchFamily="2" charset="2"/>
                    <a:buChar char="l"/>
                  </a:pPr>
                  <a:endParaRPr lang="en-US" sz="2800" b="1" dirty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975" y="4428"/>
                  <a:ext cx="691" cy="232"/>
                  <a:chOff x="975" y="3883"/>
                  <a:chExt cx="691" cy="232"/>
                </a:xfrm>
              </p:grpSpPr>
              <p:sp>
                <p:nvSpPr>
                  <p:cNvPr id="22585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974"/>
                    <a:ext cx="544" cy="136"/>
                  </a:xfrm>
                  <a:prstGeom prst="hexagon">
                    <a:avLst>
                      <a:gd name="adj" fmla="val 100000"/>
                      <a:gd name="vf" fmla="val 115470"/>
                    </a:avLst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86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4025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87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404" y="4021"/>
                    <a:ext cx="90" cy="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88" name="AutoShape 6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76" y="3883"/>
                    <a:ext cx="363" cy="91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89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9" y="3883"/>
                    <a:ext cx="317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  <a:buClr>
                        <a:srgbClr val="FFFFCC"/>
                      </a:buClr>
                      <a:buSzPct val="75000"/>
                      <a:buFont typeface="Wingdings" pitchFamily="2" charset="2"/>
                      <a:buChar char="l"/>
                    </a:pPr>
                    <a:endParaRPr lang="en-US" sz="28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793" y="4104"/>
              <a:ext cx="998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FFFFCC"/>
                </a:buClr>
                <a:buSzPct val="75000"/>
                <a:buFont typeface="Wingdings" pitchFamily="2" charset="2"/>
                <a:buNone/>
              </a:pPr>
              <a:r>
                <a:rPr lang="en-AU" sz="28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Gog rules Egypt</a:t>
              </a:r>
            </a:p>
          </p:txBody>
        </p:sp>
      </p:grpSp>
      <p:sp>
        <p:nvSpPr>
          <p:cNvPr id="63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4" name="Rectangle 5"/>
          <p:cNvSpPr txBox="1">
            <a:spLocks noChangeArrowheads="1"/>
          </p:cNvSpPr>
          <p:nvPr/>
        </p:nvSpPr>
        <p:spPr bwMode="auto">
          <a:xfrm>
            <a:off x="160604" y="6481046"/>
            <a:ext cx="17471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Judah First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7" grpId="0" animBg="1"/>
      <p:bldP spid="22538" grpId="0"/>
      <p:bldP spid="22539" grpId="0" animBg="1"/>
      <p:bldP spid="22540" grpId="0"/>
      <p:bldP spid="22541" grpId="0" animBg="1"/>
      <p:bldP spid="22542" grpId="0"/>
      <p:bldP spid="22543" grpId="0" animBg="1"/>
      <p:bldP spid="22544" grpId="0" animBg="1"/>
      <p:bldP spid="22545" grpId="0"/>
      <p:bldP spid="22546" grpId="0"/>
      <p:bldP spid="225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AU" dirty="0" smtClean="0"/>
              <a:t>Judah first in Chronicles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769500"/>
            <a:ext cx="8638922" cy="5800142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1 </a:t>
            </a:r>
            <a:r>
              <a:rPr lang="en-AU" dirty="0" smtClean="0"/>
              <a:t>– From Adam to Edom.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2:1-2</a:t>
            </a:r>
            <a:r>
              <a:rPr lang="en-AU" sz="3200" dirty="0" smtClean="0"/>
              <a:t> – The sons of Israel.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2:3</a:t>
            </a:r>
            <a:r>
              <a:rPr lang="en-AU" dirty="0" smtClean="0"/>
              <a:t> – The sons of Judah and their fate.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2:4 </a:t>
            </a:r>
            <a:r>
              <a:rPr lang="en-AU" dirty="0" smtClean="0"/>
              <a:t>&gt;</a:t>
            </a:r>
            <a:r>
              <a:rPr lang="en-AU" sz="3200" dirty="0" smtClean="0"/>
              <a:t> – Sons of Tamar by Judah.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3:1</a:t>
            </a:r>
            <a:r>
              <a:rPr lang="en-AU" dirty="0" smtClean="0"/>
              <a:t>&gt; - The sons and line of David.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4:1-23</a:t>
            </a:r>
            <a:r>
              <a:rPr lang="en-AU" sz="3200" dirty="0" smtClean="0"/>
              <a:t> – The posterity of Judah.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5:1</a:t>
            </a:r>
            <a:r>
              <a:rPr lang="en-AU" dirty="0" smtClean="0"/>
              <a:t> – Reuben forfeits birthright to Joseph, but </a:t>
            </a:r>
            <a:r>
              <a:rPr lang="en-AU" dirty="0" smtClean="0">
                <a:solidFill>
                  <a:srgbClr val="FFFF00"/>
                </a:solidFill>
              </a:rPr>
              <a:t>Judah is first</a:t>
            </a:r>
            <a:r>
              <a:rPr lang="en-AU" dirty="0" smtClean="0"/>
              <a:t>.</a:t>
            </a:r>
          </a:p>
          <a:p>
            <a:pPr marL="533400" indent="-53340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5:2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  <a:latin typeface="Bookman Old Style" pitchFamily="18" charset="0"/>
              </a:rPr>
              <a:t>“</a:t>
            </a:r>
            <a:r>
              <a:rPr lang="en-US" sz="3000" dirty="0" smtClean="0">
                <a:solidFill>
                  <a:srgbClr val="00FF00"/>
                </a:solidFill>
                <a:latin typeface="Bookman Old Style" pitchFamily="18" charset="0"/>
              </a:rPr>
              <a:t>For Judah prevailed above his brethren, and of him came the chief ruler; but the birthright was Joseph’s.”</a:t>
            </a:r>
            <a:endParaRPr lang="en-AU" sz="3000" dirty="0"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604" y="6481046"/>
            <a:ext cx="1747100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779838" cy="1484313"/>
          </a:xfrm>
        </p:spPr>
        <p:txBody>
          <a:bodyPr/>
          <a:lstStyle/>
          <a:p>
            <a:r>
              <a:rPr lang="en-AU"/>
              <a:t>Armageddon and aftermath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40" y="1340768"/>
            <a:ext cx="3779838" cy="5112567"/>
          </a:xfrm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SzTx/>
              <a:buFont typeface="+mj-lt"/>
              <a:buAutoNum type="arabicPeriod" startAt="7"/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33CCFF"/>
                </a:solidFill>
                <a:effectLst/>
              </a:rPr>
              <a:t>Christ and the saints advance  from Sinai to Jerusalem</a:t>
            </a:r>
          </a:p>
          <a:p>
            <a:pPr marL="457200" indent="-4572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SzTx/>
              <a:buFont typeface="+mj-lt"/>
              <a:buAutoNum type="arabicPeriod" startAt="7"/>
            </a:pPr>
            <a:r>
              <a:rPr lang="en-AU" dirty="0">
                <a:solidFill>
                  <a:srgbClr val="FFFF00"/>
                </a:solidFill>
                <a:effectLst/>
              </a:rPr>
              <a:t>Fleeing Jews return to the Land to meet their Messiah</a:t>
            </a:r>
          </a:p>
          <a:p>
            <a:pPr marL="457200" indent="-4572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SzTx/>
              <a:buFont typeface="+mj-lt"/>
              <a:buAutoNum type="arabicPeriod" startAt="7"/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33CCFF"/>
                </a:solidFill>
                <a:effectLst/>
              </a:rPr>
              <a:t>Proclamation to the nations to submit to Christ’s rule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797300" y="0"/>
          <a:ext cx="5346700" cy="6858000"/>
        </p:xfrm>
        <a:graphic>
          <a:graphicData uri="http://schemas.openxmlformats.org/presentationml/2006/ole">
            <p:oleObj spid="_x0000_s6146" name="CorelDRAW! Graphic" r:id="rId3" imgW="7102800" imgH="9112680" progId="">
              <p:embed/>
            </p:oleObj>
          </a:graphicData>
        </a:graphic>
      </p:graphicFrame>
      <p:sp>
        <p:nvSpPr>
          <p:cNvPr id="23557" name="AutoShape 5"/>
          <p:cNvSpPr>
            <a:spLocks noChangeArrowheads="1"/>
          </p:cNvSpPr>
          <p:nvPr/>
        </p:nvSpPr>
        <p:spPr bwMode="auto">
          <a:xfrm rot="1252741">
            <a:off x="5724525" y="2420938"/>
            <a:ext cx="2663825" cy="2303462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b="1">
                <a:solidFill>
                  <a:srgbClr val="000000"/>
                </a:solidFill>
              </a:rPr>
              <a:t>Armageddon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500022">
            <a:off x="4140200" y="4941888"/>
            <a:ext cx="2016125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6189663" y="4221163"/>
            <a:ext cx="792162" cy="863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rot="15030970">
            <a:off x="6226969" y="4077494"/>
            <a:ext cx="2016125" cy="11509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AU" b="1">
                <a:solidFill>
                  <a:srgbClr val="000000"/>
                </a:solidFill>
              </a:rPr>
              <a:t>Jews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20933974" flipV="1">
            <a:off x="6948488" y="3500438"/>
            <a:ext cx="503237" cy="1008062"/>
          </a:xfrm>
          <a:prstGeom prst="curvedLeftArrow">
            <a:avLst>
              <a:gd name="adj1" fmla="val 40063"/>
              <a:gd name="adj2" fmla="val 80126"/>
              <a:gd name="adj3" fmla="val 33333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6802438" y="3860800"/>
            <a:ext cx="377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000000"/>
                </a:solidFill>
                <a:latin typeface="Impact" pitchFamily="34" charset="0"/>
              </a:rPr>
              <a:t>8</a:t>
            </a:r>
            <a:endParaRPr lang="en-AU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580063" y="4868863"/>
            <a:ext cx="3257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FFFFFF"/>
                </a:solidFill>
                <a:latin typeface="Impact" pitchFamily="34" charset="0"/>
              </a:rPr>
              <a:t>7</a:t>
            </a:r>
            <a:endParaRPr lang="en-AU" sz="28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6732588" y="1844675"/>
            <a:ext cx="1873250" cy="1873250"/>
          </a:xfrm>
          <a:prstGeom prst="line">
            <a:avLst/>
          </a:prstGeom>
          <a:noFill/>
          <a:ln w="381000">
            <a:solidFill>
              <a:srgbClr val="0000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 flipV="1">
            <a:off x="4787900" y="1052513"/>
            <a:ext cx="1944688" cy="2665412"/>
          </a:xfrm>
          <a:prstGeom prst="line">
            <a:avLst/>
          </a:prstGeom>
          <a:noFill/>
          <a:ln w="381000">
            <a:solidFill>
              <a:srgbClr val="0000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6732588" y="3717925"/>
            <a:ext cx="2160587" cy="647700"/>
          </a:xfrm>
          <a:prstGeom prst="line">
            <a:avLst/>
          </a:prstGeom>
          <a:noFill/>
          <a:ln w="381000">
            <a:solidFill>
              <a:srgbClr val="0000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6732588" y="3717925"/>
            <a:ext cx="71437" cy="2735263"/>
          </a:xfrm>
          <a:prstGeom prst="line">
            <a:avLst/>
          </a:prstGeom>
          <a:noFill/>
          <a:ln w="381000">
            <a:solidFill>
              <a:srgbClr val="0000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3995738" y="3717925"/>
            <a:ext cx="2736850" cy="1295400"/>
          </a:xfrm>
          <a:prstGeom prst="line">
            <a:avLst/>
          </a:prstGeom>
          <a:noFill/>
          <a:ln w="381000">
            <a:solidFill>
              <a:srgbClr val="0000FF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076825" y="1484313"/>
            <a:ext cx="378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rgbClr val="FFFFFF"/>
                </a:solidFill>
                <a:latin typeface="Impact" pitchFamily="34" charset="0"/>
              </a:rPr>
              <a:t>9</a:t>
            </a:r>
            <a:endParaRPr lang="en-AU" sz="28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5796136" y="2852738"/>
            <a:ext cx="1800225" cy="1584325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000" dirty="0">
                <a:solidFill>
                  <a:srgbClr val="FFCC66"/>
                </a:solidFill>
                <a:latin typeface="Impact" pitchFamily="34" charset="0"/>
              </a:rPr>
              <a:t>Throne of</a:t>
            </a:r>
          </a:p>
          <a:p>
            <a:pPr algn="ctr"/>
            <a:r>
              <a:rPr lang="en-AU" sz="2000" dirty="0">
                <a:solidFill>
                  <a:srgbClr val="FFCC66"/>
                </a:solidFill>
                <a:latin typeface="Impact" pitchFamily="34" charset="0"/>
              </a:rPr>
              <a:t>David </a:t>
            </a:r>
          </a:p>
          <a:p>
            <a:pPr algn="ctr"/>
            <a:r>
              <a:rPr lang="en-AU" sz="2000" dirty="0">
                <a:solidFill>
                  <a:srgbClr val="FFCC66"/>
                </a:solidFill>
                <a:latin typeface="Impact" pitchFamily="34" charset="0"/>
              </a:rPr>
              <a:t>established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356100" y="2060575"/>
            <a:ext cx="2016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dirty="0">
                <a:ln>
                  <a:solidFill>
                    <a:srgbClr val="000000"/>
                  </a:solidFill>
                </a:ln>
                <a:solidFill>
                  <a:srgbClr val="FF0066"/>
                </a:solidFill>
                <a:latin typeface="Impact" pitchFamily="34" charset="0"/>
              </a:rPr>
              <a:t>Proclamation to all nations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4817618" y="4635500"/>
            <a:ext cx="4211637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758880" y="4797425"/>
            <a:ext cx="41767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“And his feet shall stand in that day upon the mount of Olives, which </a:t>
            </a:r>
            <a:r>
              <a:rPr lang="en-US" sz="2000" b="1" i="1" dirty="0">
                <a:solidFill>
                  <a:srgbClr val="FFFFFF"/>
                </a:solidFill>
              </a:rPr>
              <a:t>is</a:t>
            </a:r>
            <a:r>
              <a:rPr lang="en-US" sz="2000" b="1" dirty="0">
                <a:solidFill>
                  <a:srgbClr val="FFFFFF"/>
                </a:solidFill>
              </a:rPr>
              <a:t> before Jerusalem on the east, and the mount of Olives shall cleave in the midst thereof” – </a:t>
            </a:r>
            <a:r>
              <a:rPr lang="en-US" sz="2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</a:rPr>
              <a:t>Zech. 14:4</a:t>
            </a:r>
            <a:endParaRPr lang="en-AU" sz="20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</a:endParaRPr>
          </a:p>
          <a:p>
            <a:pPr algn="r">
              <a:spcBef>
                <a:spcPct val="50000"/>
              </a:spcBef>
            </a:pPr>
            <a:endParaRPr lang="en-AU" sz="2000" b="1" dirty="0">
              <a:solidFill>
                <a:srgbClr val="FF0000"/>
              </a:solidFill>
            </a:endParaRPr>
          </a:p>
        </p:txBody>
      </p:sp>
      <p:sp>
        <p:nvSpPr>
          <p:cNvPr id="23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160604" y="6481046"/>
            <a:ext cx="17471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Judah First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5352" y="102912"/>
            <a:ext cx="5120640" cy="15050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Zech. 12:7 </a:t>
            </a:r>
            <a:r>
              <a:rPr lang="en-US" sz="3600" b="1" dirty="0" smtClean="0">
                <a:solidFill>
                  <a:schemeClr val="bg1"/>
                </a:solidFill>
              </a:rPr>
              <a:t>– </a:t>
            </a:r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Yahweh also shall save the tents of Judah first.</a:t>
            </a:r>
            <a:endParaRPr lang="en-US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3" grpId="0" animBg="1"/>
      <p:bldP spid="23566" grpId="0" animBg="1"/>
      <p:bldP spid="23564" grpId="0" animBg="1"/>
      <p:bldP spid="23575" grpId="0"/>
      <p:bldP spid="23574" grpId="0"/>
      <p:bldP spid="23567" grpId="0" animBg="1"/>
      <p:bldP spid="23568" grpId="0" animBg="1"/>
      <p:bldP spid="23569" grpId="0" animBg="1"/>
      <p:bldP spid="23570" grpId="0" animBg="1"/>
      <p:bldP spid="23571" grpId="0" animBg="1"/>
      <p:bldP spid="23576" grpId="0"/>
      <p:bldP spid="23577" grpId="0" animBg="1"/>
      <p:bldP spid="23573" grpId="0"/>
      <p:bldP spid="23579" grpId="0" animBg="1"/>
      <p:bldP spid="23578" grpId="0" build="p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3419475" cy="2376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Judah’s inheritance </a:t>
            </a:r>
            <a:r>
              <a:rPr lang="en-AU" dirty="0" smtClean="0"/>
              <a:t>beyond Armageddon</a:t>
            </a:r>
            <a:endParaRPr lang="en-AU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420938"/>
            <a:ext cx="3384550" cy="41036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The Holy Oblation subsumes nearly all Judah’s ancient territory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2:12</a:t>
            </a:r>
            <a:r>
              <a:rPr lang="en-AU" dirty="0"/>
              <a:t>).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In the future, Judah occupies a prominent place north of the Holy Oblation.</a:t>
            </a:r>
          </a:p>
        </p:txBody>
      </p:sp>
      <p:pic>
        <p:nvPicPr>
          <p:cNvPr id="67588" name="Picture 4" descr="Cantons of the Tribes"/>
          <p:cNvPicPr>
            <a:picLocks noChangeAspect="1" noChangeArrowheads="1"/>
          </p:cNvPicPr>
          <p:nvPr/>
        </p:nvPicPr>
        <p:blipFill>
          <a:blip r:embed="rId2" cstate="print"/>
          <a:srcRect b="2439"/>
          <a:stretch>
            <a:fillRect/>
          </a:stretch>
        </p:blipFill>
        <p:spPr bwMode="auto">
          <a:xfrm>
            <a:off x="3522663" y="0"/>
            <a:ext cx="5672137" cy="6858000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540125" y="31750"/>
            <a:ext cx="5578475" cy="678815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771775" y="476250"/>
            <a:ext cx="5040313" cy="2881313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26064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7 tribes north of the Holy Oblation</a:t>
            </a:r>
            <a:endParaRPr lang="en-US" sz="3200" dirty="0">
              <a:ln>
                <a:solidFill>
                  <a:srgbClr val="00FFFF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551723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5 tribes south of the Holy Oblation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2766" y="3068960"/>
            <a:ext cx="290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Judah first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377666" y="3212976"/>
            <a:ext cx="504056" cy="360040"/>
          </a:xfrm>
          <a:prstGeom prst="rightArrow">
            <a:avLst/>
          </a:prstGeom>
          <a:solidFill>
            <a:srgbClr val="00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5064" y="1124744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7 = Abrahamic Covenant – Hope of Israel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1240" y="429599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Impact" pitchFamily="34" charset="0"/>
              </a:rPr>
              <a:t>Inheritance granted by Divine grace (5)</a:t>
            </a:r>
          </a:p>
        </p:txBody>
      </p:sp>
      <p:pic>
        <p:nvPicPr>
          <p:cNvPr id="15" name="Picture 2" descr="http://www.lafsco.com/hj609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8347" y="1731251"/>
            <a:ext cx="847056" cy="13699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49275"/>
            <a:ext cx="8785100" cy="215900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72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Next Study</a:t>
            </a:r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4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(God willing)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3528" y="3140968"/>
            <a:ext cx="84966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“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Hur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firstborn of 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Ephratah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and father of Bethlehem”</a:t>
            </a:r>
            <a:endParaRPr lang="en-A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AU" dirty="0"/>
              <a:t>… </a:t>
            </a:r>
            <a:r>
              <a:rPr lang="en-AU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797210"/>
            <a:ext cx="8782938" cy="5584118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/>
              <a:t>...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0604" y="6481046"/>
            <a:ext cx="1747100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156176" cy="1357356"/>
          </a:xfrm>
        </p:spPr>
        <p:txBody>
          <a:bodyPr/>
          <a:lstStyle/>
          <a:p>
            <a:r>
              <a:rPr lang="en-AU" dirty="0" smtClean="0"/>
              <a:t>The craftsmen of Judah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985" y="1412776"/>
            <a:ext cx="5916473" cy="4968552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4:14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“craftsmen”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charash</a:t>
            </a:r>
            <a:r>
              <a:rPr lang="en-AU" sz="3200" dirty="0" smtClean="0"/>
              <a:t> - </a:t>
            </a:r>
            <a:r>
              <a:rPr lang="en-US" dirty="0" smtClean="0"/>
              <a:t>craftsman, engraver, artificer. </a:t>
            </a:r>
            <a:r>
              <a:rPr lang="en-US" sz="3000" dirty="0" smtClean="0">
                <a:solidFill>
                  <a:srgbClr val="FFFF00"/>
                </a:solidFill>
              </a:rPr>
              <a:t>37 </a:t>
            </a:r>
            <a:r>
              <a:rPr lang="en-US" sz="3000" dirty="0" err="1" smtClean="0">
                <a:solidFill>
                  <a:srgbClr val="FFFF00"/>
                </a:solidFill>
              </a:rPr>
              <a:t>occs</a:t>
            </a:r>
            <a:r>
              <a:rPr lang="en-US" sz="3000" dirty="0" smtClean="0">
                <a:solidFill>
                  <a:srgbClr val="FFFF00"/>
                </a:solidFill>
              </a:rPr>
              <a:t>. O.T. </a:t>
            </a:r>
            <a:r>
              <a:rPr lang="en-US" sz="3000" dirty="0" smtClean="0"/>
              <a:t>– </a:t>
            </a:r>
            <a:r>
              <a:rPr lang="en-US" sz="3000" dirty="0" smtClean="0">
                <a:solidFill>
                  <a:srgbClr val="FFFF00"/>
                </a:solidFill>
              </a:rPr>
              <a:t>1</a:t>
            </a:r>
            <a:r>
              <a:rPr lang="en-US" sz="3000" baseline="30000" dirty="0" smtClean="0">
                <a:solidFill>
                  <a:srgbClr val="FFFF00"/>
                </a:solidFill>
              </a:rPr>
              <a:t>st</a:t>
            </a:r>
            <a:r>
              <a:rPr lang="en-US" sz="3000" dirty="0" smtClean="0"/>
              <a:t> </a:t>
            </a:r>
            <a:r>
              <a:rPr lang="en-US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28:11 </a:t>
            </a:r>
            <a:r>
              <a:rPr lang="en-US" sz="3000" dirty="0" smtClean="0"/>
              <a:t>of the “engraving” of the names of the tribes of Israel on two onyx stones.</a:t>
            </a:r>
          </a:p>
          <a:p>
            <a:pPr marL="533400" indent="-533400">
              <a:lnSpc>
                <a:spcPct val="95000"/>
              </a:lnSpc>
            </a:pPr>
            <a:r>
              <a:rPr lang="en-US" dirty="0" smtClean="0"/>
              <a:t>The shoulder is a symbol for bearing responsibility = government – </a:t>
            </a:r>
            <a:r>
              <a:rPr lang="en-US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9:6</a:t>
            </a:r>
            <a:r>
              <a:rPr lang="en-US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pic>
        <p:nvPicPr>
          <p:cNvPr id="6" name="Picture 5" descr="High priest's gar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1820" y="0"/>
            <a:ext cx="3018692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940152" y="1340768"/>
            <a:ext cx="1152128" cy="216024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40152" y="1412776"/>
            <a:ext cx="2160240" cy="208823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537"/>
            <a:ext cx="9144000" cy="765175"/>
          </a:xfrm>
        </p:spPr>
        <p:txBody>
          <a:bodyPr/>
          <a:lstStyle/>
          <a:p>
            <a:r>
              <a:rPr lang="en-AU" dirty="0" smtClean="0"/>
              <a:t>The craftsmen of Judah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40" y="797210"/>
            <a:ext cx="8810648" cy="5656126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4:14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</a:rPr>
              <a:t>“craftsmen” </a:t>
            </a:r>
            <a:r>
              <a:rPr lang="en-AU" dirty="0" smtClean="0"/>
              <a:t>– </a:t>
            </a:r>
            <a:r>
              <a:rPr lang="en-AU" i="1" dirty="0" err="1" smtClean="0"/>
              <a:t>charash</a:t>
            </a:r>
            <a:r>
              <a:rPr lang="en-AU" dirty="0" smtClean="0"/>
              <a:t> - </a:t>
            </a:r>
            <a:r>
              <a:rPr lang="en-US" dirty="0" smtClean="0"/>
              <a:t>craftsman, engraver, artificer.</a:t>
            </a:r>
          </a:p>
          <a:p>
            <a:pPr marL="533400" indent="-533400">
              <a:lnSpc>
                <a:spcPct val="95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2</a:t>
            </a:r>
            <a:r>
              <a:rPr lang="en-US" sz="3200" baseline="30000" dirty="0" smtClean="0">
                <a:solidFill>
                  <a:srgbClr val="FFFF00"/>
                </a:solidFill>
              </a:rPr>
              <a:t>nd</a:t>
            </a:r>
            <a:r>
              <a:rPr lang="en-US" sz="3200" dirty="0" smtClean="0">
                <a:solidFill>
                  <a:srgbClr val="FFFF00"/>
                </a:solidFill>
              </a:rPr>
              <a:t> and 3</a:t>
            </a:r>
            <a:r>
              <a:rPr lang="en-US" sz="3200" baseline="30000" dirty="0" smtClean="0">
                <a:solidFill>
                  <a:srgbClr val="FFFF00"/>
                </a:solidFill>
              </a:rPr>
              <a:t>rd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occs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en-US" sz="3200" dirty="0" smtClean="0"/>
              <a:t>–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35:35; 38:23 </a:t>
            </a:r>
            <a:r>
              <a:rPr lang="en-US" sz="3200" dirty="0" smtClean="0"/>
              <a:t>of </a:t>
            </a:r>
            <a:r>
              <a:rPr lang="en-US" sz="3200" dirty="0" err="1" smtClean="0"/>
              <a:t>Bezaleel</a:t>
            </a:r>
            <a:r>
              <a:rPr lang="en-US" sz="3200" dirty="0" smtClean="0"/>
              <a:t> and </a:t>
            </a:r>
            <a:r>
              <a:rPr lang="en-US" sz="3200" dirty="0" err="1" smtClean="0"/>
              <a:t>Aholiab</a:t>
            </a:r>
            <a:r>
              <a:rPr lang="en-US" sz="3200" dirty="0" smtClean="0"/>
              <a:t> principal craftsmen in building the Tabernacle and furniture.</a:t>
            </a:r>
          </a:p>
          <a:p>
            <a:pPr marL="533400" indent="-533400">
              <a:lnSpc>
                <a:spcPct val="95000"/>
              </a:lnSpc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35:30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FF00"/>
                </a:solidFill>
              </a:rPr>
              <a:t>“</a:t>
            </a:r>
            <a:r>
              <a:rPr lang="en-US" dirty="0" err="1" smtClean="0">
                <a:solidFill>
                  <a:srgbClr val="00FF00"/>
                </a:solidFill>
              </a:rPr>
              <a:t>Bezaleel</a:t>
            </a:r>
            <a:r>
              <a:rPr lang="en-US" dirty="0" smtClean="0">
                <a:solidFill>
                  <a:srgbClr val="00FF00"/>
                </a:solidFill>
              </a:rPr>
              <a:t>” </a:t>
            </a:r>
            <a:r>
              <a:rPr lang="en-US" dirty="0" smtClean="0"/>
              <a:t>- “in the shadow (i.e. protection) of God”.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solidFill>
                  <a:srgbClr val="00FF00"/>
                </a:solidFill>
              </a:rPr>
              <a:t>“Uri” </a:t>
            </a:r>
            <a:r>
              <a:rPr lang="en-AU" sz="3200" dirty="0" smtClean="0"/>
              <a:t>– “fiery”.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AU" dirty="0" err="1" smtClean="0">
                <a:solidFill>
                  <a:srgbClr val="00FF00"/>
                </a:solidFill>
              </a:rPr>
              <a:t>Hur</a:t>
            </a:r>
            <a:r>
              <a:rPr lang="en-AU" dirty="0" smtClean="0">
                <a:solidFill>
                  <a:srgbClr val="00FF00"/>
                </a:solidFill>
              </a:rPr>
              <a:t>” </a:t>
            </a:r>
            <a:r>
              <a:rPr lang="en-AU" dirty="0" smtClean="0"/>
              <a:t>– Strong says from root </a:t>
            </a:r>
            <a:r>
              <a:rPr lang="en-AU" i="1" dirty="0" err="1" smtClean="0"/>
              <a:t>chur</a:t>
            </a:r>
            <a:r>
              <a:rPr lang="en-AU" dirty="0" smtClean="0"/>
              <a:t> – “white linen” (others say “hole”).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solidFill>
                  <a:srgbClr val="00FF00"/>
                </a:solidFill>
              </a:rPr>
              <a:t>“of the tribe of Judah” </a:t>
            </a:r>
            <a:r>
              <a:rPr lang="en-AU" sz="3200" dirty="0" smtClean="0"/>
              <a:t>–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Judah first!</a:t>
            </a:r>
            <a:endParaRPr lang="en-AU" sz="3200" dirty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AU" dirty="0" smtClean="0"/>
              <a:t>Craftsmen for curious works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129" y="764704"/>
            <a:ext cx="8852213" cy="5616624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35:31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“hath filled him with the spirit of God” </a:t>
            </a:r>
            <a:r>
              <a:rPr lang="en-AU" sz="3200" dirty="0" smtClean="0"/>
              <a:t>– Cp.  Christ -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11:2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“workmanship” </a:t>
            </a:r>
            <a:r>
              <a:rPr lang="en-AU" dirty="0" smtClean="0"/>
              <a:t>– </a:t>
            </a:r>
            <a:r>
              <a:rPr lang="en-AU" i="1" dirty="0" err="1" smtClean="0"/>
              <a:t>melakah</a:t>
            </a:r>
            <a:r>
              <a:rPr lang="en-AU" dirty="0" smtClean="0"/>
              <a:t> – Cp.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4:23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V.32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“devise”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chashab</a:t>
            </a:r>
            <a:r>
              <a:rPr lang="en-AU" sz="3200" dirty="0" smtClean="0"/>
              <a:t> - </a:t>
            </a:r>
            <a:r>
              <a:rPr lang="en-US" dirty="0" smtClean="0"/>
              <a:t>to think, plan, esteem, calculate, count, devise </a:t>
            </a:r>
            <a:r>
              <a:rPr lang="en-US" sz="2800" dirty="0" smtClean="0"/>
              <a:t>(</a:t>
            </a:r>
            <a:r>
              <a:rPr lang="en-US" sz="2600" dirty="0" smtClean="0"/>
              <a:t>124 </a:t>
            </a:r>
            <a:r>
              <a:rPr lang="en-US" sz="2600" dirty="0" err="1" smtClean="0"/>
              <a:t>occs</a:t>
            </a:r>
            <a:r>
              <a:rPr lang="en-US" sz="2600" dirty="0" smtClean="0"/>
              <a:t>.</a:t>
            </a:r>
            <a:r>
              <a:rPr lang="en-US" sz="2800" dirty="0" smtClean="0"/>
              <a:t>)</a:t>
            </a:r>
            <a:r>
              <a:rPr lang="en-US" dirty="0" smtClean="0"/>
              <a:t>. </a:t>
            </a:r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occ. </a:t>
            </a:r>
            <a:r>
              <a:rPr lang="en-US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15:6 </a:t>
            </a:r>
            <a:r>
              <a:rPr lang="en-US" sz="3000" dirty="0" smtClean="0"/>
              <a:t>(</a:t>
            </a:r>
            <a:r>
              <a:rPr lang="en-US" sz="3000" dirty="0" smtClean="0">
                <a:solidFill>
                  <a:srgbClr val="FFFF00"/>
                </a:solidFill>
              </a:rPr>
              <a:t>“counted”</a:t>
            </a:r>
            <a:r>
              <a:rPr lang="en-US" sz="3000" dirty="0" smtClean="0"/>
              <a:t>) – last </a:t>
            </a:r>
            <a:r>
              <a:rPr lang="en-US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Mal. 3:16 </a:t>
            </a:r>
            <a:r>
              <a:rPr lang="en-US" sz="3000" dirty="0" smtClean="0"/>
              <a:t>(</a:t>
            </a:r>
            <a:r>
              <a:rPr lang="en-US" sz="3000" dirty="0" smtClean="0">
                <a:solidFill>
                  <a:srgbClr val="FFFF00"/>
                </a:solidFill>
              </a:rPr>
              <a:t>“thought”</a:t>
            </a:r>
            <a:r>
              <a:rPr lang="en-US" sz="3000" dirty="0" smtClean="0"/>
              <a:t>).</a:t>
            </a:r>
          </a:p>
          <a:p>
            <a:r>
              <a:rPr lang="en-AU" sz="3200" dirty="0" smtClean="0">
                <a:solidFill>
                  <a:srgbClr val="00FF00"/>
                </a:solidFill>
              </a:rPr>
              <a:t>“curious works” </a:t>
            </a:r>
            <a:r>
              <a:rPr lang="en-AU" sz="3200" dirty="0" smtClean="0"/>
              <a:t>- </a:t>
            </a:r>
            <a:r>
              <a:rPr lang="en-US" sz="2800" i="1" dirty="0" err="1" smtClean="0"/>
              <a:t>machăshebeth</a:t>
            </a:r>
            <a:r>
              <a:rPr lang="en-US" sz="2800" i="1" dirty="0" smtClean="0"/>
              <a:t> </a:t>
            </a:r>
            <a:r>
              <a:rPr lang="en-US" sz="2800" dirty="0" smtClean="0"/>
              <a:t>(also </a:t>
            </a:r>
            <a:r>
              <a:rPr lang="en-US" sz="28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V.33</a:t>
            </a:r>
            <a:r>
              <a:rPr lang="en-US" sz="2800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- thought, device, plan, purpose </a:t>
            </a:r>
            <a:r>
              <a:rPr lang="en-US" sz="2800" dirty="0" smtClean="0"/>
              <a:t>(56 </a:t>
            </a:r>
            <a:r>
              <a:rPr lang="en-US" sz="2800" dirty="0" err="1" smtClean="0"/>
              <a:t>occs</a:t>
            </a:r>
            <a:r>
              <a:rPr lang="en-US" sz="2800" dirty="0" smtClean="0"/>
              <a:t>.).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occ. </a:t>
            </a:r>
            <a:r>
              <a:rPr lang="en-US" sz="28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6:5 </a:t>
            </a:r>
            <a:r>
              <a:rPr lang="en-US" sz="2800" dirty="0" smtClean="0"/>
              <a:t>(“thoughts”) – last </a:t>
            </a:r>
            <a:r>
              <a:rPr lang="en-US" sz="28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Mic. 4:12</a:t>
            </a:r>
            <a:r>
              <a:rPr lang="en-US" sz="28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247"/>
            <a:ext cx="9144000" cy="765175"/>
          </a:xfrm>
        </p:spPr>
        <p:txBody>
          <a:bodyPr/>
          <a:lstStyle/>
          <a:p>
            <a:r>
              <a:rPr lang="en-AU" dirty="0" smtClean="0"/>
              <a:t>Willing craftsmen </a:t>
            </a:r>
            <a:r>
              <a:rPr lang="en-AU" sz="4000" dirty="0" smtClean="0"/>
              <a:t>–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Ex. 35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420" y="836712"/>
            <a:ext cx="8866068" cy="5544616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V.34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“that he may teach” </a:t>
            </a:r>
            <a:r>
              <a:rPr lang="en-AU" sz="3200" dirty="0" smtClean="0"/>
              <a:t>– i.e. </a:t>
            </a:r>
            <a:r>
              <a:rPr lang="en-AU" dirty="0" smtClean="0"/>
              <a:t>t</a:t>
            </a:r>
            <a:r>
              <a:rPr lang="en-AU" sz="3200" dirty="0" smtClean="0"/>
              <a:t>he willing offerers of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V.29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AU" dirty="0" err="1" smtClean="0">
                <a:solidFill>
                  <a:srgbClr val="00FF00"/>
                </a:solidFill>
              </a:rPr>
              <a:t>Aholiab</a:t>
            </a:r>
            <a:r>
              <a:rPr lang="en-AU" dirty="0" smtClean="0">
                <a:solidFill>
                  <a:srgbClr val="00FF00"/>
                </a:solidFill>
              </a:rPr>
              <a:t>” </a:t>
            </a:r>
            <a:r>
              <a:rPr lang="en-AU" dirty="0" smtClean="0"/>
              <a:t>– “Father’s tent”. 5 </a:t>
            </a:r>
            <a:r>
              <a:rPr lang="en-AU" dirty="0" err="1" smtClean="0"/>
              <a:t>occs</a:t>
            </a:r>
            <a:r>
              <a:rPr lang="en-AU" dirty="0" smtClean="0"/>
              <a:t>. all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FF00"/>
                </a:solidFill>
              </a:rPr>
              <a:t>“</a:t>
            </a:r>
            <a:r>
              <a:rPr lang="en-US" dirty="0" err="1" smtClean="0">
                <a:solidFill>
                  <a:srgbClr val="00FF00"/>
                </a:solidFill>
              </a:rPr>
              <a:t>Ahisamach</a:t>
            </a:r>
            <a:r>
              <a:rPr lang="en-US" dirty="0" smtClean="0">
                <a:solidFill>
                  <a:srgbClr val="00FF00"/>
                </a:solidFill>
              </a:rPr>
              <a:t>” </a:t>
            </a:r>
            <a:r>
              <a:rPr lang="en-US" dirty="0" smtClean="0"/>
              <a:t>– “My brother is support”.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V.35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rgbClr val="00FF00"/>
                </a:solidFill>
              </a:rPr>
              <a:t>“all manner of work” </a:t>
            </a:r>
            <a:r>
              <a:rPr lang="en-US" sz="3200" dirty="0" smtClean="0"/>
              <a:t>– </a:t>
            </a:r>
            <a:r>
              <a:rPr lang="en-US" sz="3200" i="1" dirty="0" err="1" smtClean="0"/>
              <a:t>kol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melakah</a:t>
            </a:r>
            <a:r>
              <a:rPr lang="en-US" sz="3200" i="1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RSV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“every sort of work”</a:t>
            </a:r>
            <a:r>
              <a:rPr lang="en-US" sz="32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FF00"/>
                </a:solidFill>
              </a:rPr>
              <a:t>“cunning workman” </a:t>
            </a:r>
            <a:r>
              <a:rPr lang="en-US" dirty="0" smtClean="0"/>
              <a:t>– </a:t>
            </a:r>
            <a:r>
              <a:rPr lang="en-US" i="1" dirty="0" err="1" smtClean="0"/>
              <a:t>chashab</a:t>
            </a:r>
            <a:r>
              <a:rPr lang="en-US" dirty="0" smtClean="0"/>
              <a:t> – </a:t>
            </a:r>
            <a:r>
              <a:rPr lang="en-US" sz="3000" dirty="0" smtClean="0"/>
              <a:t>see</a:t>
            </a:r>
            <a:r>
              <a:rPr lang="en-US" dirty="0" smtClean="0"/>
              <a:t>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V.32</a:t>
            </a:r>
            <a:r>
              <a:rPr lang="en-US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00FF00"/>
                </a:solidFill>
              </a:rPr>
              <a:t>“scarlet” </a:t>
            </a:r>
            <a:r>
              <a:rPr lang="en-US" sz="3200" dirty="0" smtClean="0"/>
              <a:t>– </a:t>
            </a:r>
            <a:r>
              <a:rPr lang="en-US" sz="3200" i="1" dirty="0" err="1" smtClean="0"/>
              <a:t>tola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shaniy</a:t>
            </a:r>
            <a:r>
              <a:rPr lang="en-US" sz="3200" i="1" dirty="0" smtClean="0"/>
              <a:t> </a:t>
            </a:r>
            <a:r>
              <a:rPr lang="en-US" sz="3200" dirty="0" smtClean="0"/>
              <a:t>– the crimson </a:t>
            </a:r>
            <a:r>
              <a:rPr lang="en-US" dirty="0" smtClean="0"/>
              <a:t>grub.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RSV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“scarlet stuff”</a:t>
            </a:r>
            <a:r>
              <a:rPr lang="en-US" sz="32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FF00"/>
                </a:solidFill>
              </a:rPr>
              <a:t>“fine linen” </a:t>
            </a:r>
            <a:r>
              <a:rPr lang="en-US" dirty="0" smtClean="0"/>
              <a:t>– </a:t>
            </a:r>
            <a:r>
              <a:rPr lang="en-US" i="1" dirty="0" err="1" smtClean="0"/>
              <a:t>shesh</a:t>
            </a:r>
            <a:r>
              <a:rPr lang="en-US" dirty="0" smtClean="0"/>
              <a:t> – white linen -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V.30</a:t>
            </a:r>
            <a:r>
              <a:rPr lang="en-US" dirty="0" smtClean="0"/>
              <a:t>.</a:t>
            </a: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537"/>
            <a:ext cx="9144000" cy="765175"/>
          </a:xfrm>
        </p:spPr>
        <p:txBody>
          <a:bodyPr/>
          <a:lstStyle/>
          <a:p>
            <a:r>
              <a:rPr lang="en-AU" sz="4000" dirty="0" smtClean="0"/>
              <a:t>Potters for the king </a:t>
            </a:r>
            <a:r>
              <a:rPr lang="en-AU" sz="3600" dirty="0" smtClean="0"/>
              <a:t>- </a:t>
            </a:r>
            <a:r>
              <a:rPr lang="en-AU" sz="3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1 Chron. 4:21-23</a:t>
            </a:r>
            <a:endParaRPr lang="en-AU" sz="36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63" y="841509"/>
            <a:ext cx="8568952" cy="5611828"/>
          </a:xfrm>
        </p:spPr>
        <p:txBody>
          <a:bodyPr/>
          <a:lstStyle/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 smtClean="0">
                <a:latin typeface="Bookman Old Style" pitchFamily="18" charset="0"/>
              </a:rPr>
              <a:t>The sons of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Shelah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 the son of Judah </a:t>
            </a:r>
            <a:r>
              <a:rPr lang="en-US" dirty="0" smtClean="0">
                <a:latin typeface="Bookman Old Style" pitchFamily="18" charset="0"/>
              </a:rPr>
              <a:t>were, </a:t>
            </a:r>
            <a:r>
              <a:rPr lang="en-US" dirty="0" err="1" smtClean="0">
                <a:latin typeface="Bookman Old Style" pitchFamily="18" charset="0"/>
              </a:rPr>
              <a:t>Er</a:t>
            </a:r>
            <a:r>
              <a:rPr lang="en-US" dirty="0" smtClean="0">
                <a:latin typeface="Bookman Old Style" pitchFamily="18" charset="0"/>
              </a:rPr>
              <a:t> the father of </a:t>
            </a:r>
            <a:r>
              <a:rPr lang="en-US" dirty="0" err="1" smtClean="0">
                <a:latin typeface="Bookman Old Style" pitchFamily="18" charset="0"/>
              </a:rPr>
              <a:t>Lecah</a:t>
            </a:r>
            <a:r>
              <a:rPr lang="en-US" dirty="0" smtClean="0">
                <a:latin typeface="Bookman Old Style" pitchFamily="18" charset="0"/>
              </a:rPr>
              <a:t>, and </a:t>
            </a:r>
            <a:r>
              <a:rPr lang="en-US" dirty="0" err="1" smtClean="0">
                <a:latin typeface="Bookman Old Style" pitchFamily="18" charset="0"/>
              </a:rPr>
              <a:t>Laadah</a:t>
            </a:r>
            <a:r>
              <a:rPr lang="en-US" dirty="0" smtClean="0">
                <a:latin typeface="Bookman Old Style" pitchFamily="18" charset="0"/>
              </a:rPr>
              <a:t> the father of </a:t>
            </a:r>
            <a:r>
              <a:rPr lang="en-US" dirty="0" err="1" smtClean="0">
                <a:latin typeface="Bookman Old Style" pitchFamily="18" charset="0"/>
              </a:rPr>
              <a:t>Mareshah</a:t>
            </a:r>
            <a:r>
              <a:rPr lang="en-US" dirty="0" smtClean="0">
                <a:latin typeface="Bookman Old Style" pitchFamily="18" charset="0"/>
              </a:rPr>
              <a:t>, and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the families of the house of them that wrought fine linen</a:t>
            </a:r>
            <a:r>
              <a:rPr lang="en-US" dirty="0" smtClean="0">
                <a:latin typeface="Bookman Old Style" pitchFamily="18" charset="0"/>
              </a:rPr>
              <a:t>, of the house of </a:t>
            </a:r>
            <a:r>
              <a:rPr lang="en-US" dirty="0" err="1" smtClean="0">
                <a:latin typeface="Bookman Old Style" pitchFamily="18" charset="0"/>
              </a:rPr>
              <a:t>Ashbea</a:t>
            </a:r>
            <a:r>
              <a:rPr lang="en-US" dirty="0" smtClean="0">
                <a:latin typeface="Bookman Old Style" pitchFamily="18" charset="0"/>
              </a:rPr>
              <a:t>, 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 smtClean="0">
                <a:latin typeface="Bookman Old Style" pitchFamily="18" charset="0"/>
              </a:rPr>
              <a:t>And </a:t>
            </a:r>
            <a:r>
              <a:rPr lang="en-US" dirty="0" err="1" smtClean="0">
                <a:latin typeface="Bookman Old Style" pitchFamily="18" charset="0"/>
              </a:rPr>
              <a:t>Jokim</a:t>
            </a:r>
            <a:r>
              <a:rPr lang="en-US" dirty="0" smtClean="0">
                <a:latin typeface="Bookman Old Style" pitchFamily="18" charset="0"/>
              </a:rPr>
              <a:t>, and the men of </a:t>
            </a:r>
            <a:r>
              <a:rPr lang="en-US" dirty="0" err="1" smtClean="0">
                <a:latin typeface="Bookman Old Style" pitchFamily="18" charset="0"/>
              </a:rPr>
              <a:t>Chozeba</a:t>
            </a:r>
            <a:r>
              <a:rPr lang="en-US" dirty="0" smtClean="0">
                <a:latin typeface="Bookman Old Style" pitchFamily="18" charset="0"/>
              </a:rPr>
              <a:t>, and </a:t>
            </a:r>
            <a:r>
              <a:rPr lang="en-US" dirty="0" err="1" smtClean="0">
                <a:latin typeface="Bookman Old Style" pitchFamily="18" charset="0"/>
              </a:rPr>
              <a:t>Joash</a:t>
            </a:r>
            <a:r>
              <a:rPr lang="en-US" dirty="0" smtClean="0">
                <a:latin typeface="Bookman Old Style" pitchFamily="18" charset="0"/>
              </a:rPr>
              <a:t>, and </a:t>
            </a:r>
            <a:r>
              <a:rPr lang="en-US" dirty="0" err="1" smtClean="0">
                <a:latin typeface="Bookman Old Style" pitchFamily="18" charset="0"/>
              </a:rPr>
              <a:t>Saraph</a:t>
            </a:r>
            <a:r>
              <a:rPr lang="en-US" dirty="0" smtClean="0">
                <a:latin typeface="Bookman Old Style" pitchFamily="18" charset="0"/>
              </a:rPr>
              <a:t>, who had the dominion in Moab, and </a:t>
            </a:r>
            <a:r>
              <a:rPr lang="en-US" dirty="0" err="1" smtClean="0">
                <a:latin typeface="Bookman Old Style" pitchFamily="18" charset="0"/>
              </a:rPr>
              <a:t>Jashubilehem</a:t>
            </a:r>
            <a:r>
              <a:rPr lang="en-US" dirty="0" smtClean="0">
                <a:latin typeface="Bookman Old Style" pitchFamily="18" charset="0"/>
              </a:rPr>
              <a:t>.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And these are ancient things</a:t>
            </a:r>
            <a:r>
              <a:rPr lang="en-US" dirty="0" smtClean="0">
                <a:latin typeface="Bookman Old Style" pitchFamily="18" charset="0"/>
              </a:rPr>
              <a:t>. 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 smtClean="0">
                <a:latin typeface="Bookman Old Style" pitchFamily="18" charset="0"/>
              </a:rPr>
              <a:t>These were the potters, and those that dwelt among plants and hedges: 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there they dwelt with the king for his work</a:t>
            </a:r>
            <a:r>
              <a:rPr lang="en-US" dirty="0" smtClean="0">
                <a:latin typeface="Bookman Old Style" pitchFamily="18" charset="0"/>
              </a:rPr>
              <a:t>.</a:t>
            </a:r>
            <a:endParaRPr lang="en-AU" sz="3200" dirty="0">
              <a:latin typeface="Bookman Old Style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565"/>
            <a:ext cx="9144000" cy="867155"/>
          </a:xfrm>
        </p:spPr>
        <p:txBody>
          <a:bodyPr/>
          <a:lstStyle/>
          <a:p>
            <a:r>
              <a:rPr lang="en-AU" dirty="0" smtClean="0"/>
              <a:t>Ready for the king’s work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908720"/>
            <a:ext cx="8782938" cy="5544616"/>
          </a:xfrm>
        </p:spPr>
        <p:txBody>
          <a:bodyPr/>
          <a:lstStyle/>
          <a:p>
            <a:pPr marL="533400" indent="-533400"/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4:21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</a:t>
            </a:r>
            <a:r>
              <a:rPr lang="en-AU" sz="3200" dirty="0" err="1" smtClean="0">
                <a:solidFill>
                  <a:srgbClr val="00FF00"/>
                </a:solidFill>
              </a:rPr>
              <a:t>Shelah</a:t>
            </a:r>
            <a:r>
              <a:rPr lang="en-AU" sz="3200" dirty="0" smtClean="0">
                <a:solidFill>
                  <a:srgbClr val="00FF00"/>
                </a:solidFill>
              </a:rPr>
              <a:t>” </a:t>
            </a:r>
            <a:r>
              <a:rPr lang="en-AU" sz="3200" dirty="0" smtClean="0"/>
              <a:t>– “petition”. The youngest son of Judah, promised, but not given to Tamar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38:11</a:t>
            </a:r>
            <a:r>
              <a:rPr lang="en-AU" sz="3200" dirty="0" smtClean="0"/>
              <a:t>. His mother was a Canaanite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38:2-5</a:t>
            </a:r>
            <a:r>
              <a:rPr lang="en-AU" sz="3200" dirty="0" smtClean="0"/>
              <a:t>.</a:t>
            </a:r>
          </a:p>
          <a:p>
            <a:pPr marL="533400" indent="-533400"/>
            <a:r>
              <a:rPr lang="en-AU" sz="3200" dirty="0" smtClean="0">
                <a:solidFill>
                  <a:srgbClr val="00FF00"/>
                </a:solidFill>
              </a:rPr>
              <a:t>“fine linen” </a:t>
            </a:r>
            <a:r>
              <a:rPr lang="en-AU" sz="3200" dirty="0" smtClean="0"/>
              <a:t>-  </a:t>
            </a:r>
            <a:r>
              <a:rPr lang="en-AU" sz="3200" i="1" dirty="0" smtClean="0"/>
              <a:t>buts</a:t>
            </a:r>
            <a:r>
              <a:rPr lang="en-AU" sz="3200" dirty="0" smtClean="0"/>
              <a:t> – white linen.</a:t>
            </a:r>
          </a:p>
          <a:p>
            <a:pPr marL="533400" indent="-533400"/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AU" dirty="0" err="1" smtClean="0">
                <a:solidFill>
                  <a:srgbClr val="00FF00"/>
                </a:solidFill>
              </a:rPr>
              <a:t>Ashbea</a:t>
            </a:r>
            <a:r>
              <a:rPr lang="en-AU" dirty="0" smtClean="0">
                <a:solidFill>
                  <a:srgbClr val="00FF00"/>
                </a:solidFill>
              </a:rPr>
              <a:t>” </a:t>
            </a:r>
            <a:r>
              <a:rPr lang="en-AU" dirty="0" smtClean="0"/>
              <a:t>- </a:t>
            </a:r>
            <a:r>
              <a:rPr lang="en-US" dirty="0" smtClean="0"/>
              <a:t>“I shall make to swear”.</a:t>
            </a:r>
          </a:p>
          <a:p>
            <a:pPr marL="533400" indent="-533400"/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V.22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“And these are ancient things” </a:t>
            </a:r>
            <a:r>
              <a:rPr lang="en-AU" sz="3200" dirty="0" smtClean="0"/>
              <a:t>-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RSV</a:t>
            </a:r>
            <a:r>
              <a:rPr lang="en-AU" sz="3200" dirty="0" smtClean="0"/>
              <a:t> – </a:t>
            </a:r>
            <a:r>
              <a:rPr lang="en-AU" sz="3200" dirty="0" smtClean="0">
                <a:latin typeface="Bookman Old Style" pitchFamily="18" charset="0"/>
              </a:rPr>
              <a:t>“</a:t>
            </a:r>
            <a:r>
              <a:rPr lang="en-US" dirty="0" smtClean="0">
                <a:latin typeface="Bookman Old Style" pitchFamily="18" charset="0"/>
              </a:rPr>
              <a:t>(now the records are ancient)”</a:t>
            </a:r>
            <a:r>
              <a:rPr lang="en-US" dirty="0" smtClean="0"/>
              <a:t>.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US" dirty="0" smtClean="0"/>
              <a:t> – </a:t>
            </a:r>
            <a:r>
              <a:rPr lang="en-US" dirty="0" smtClean="0">
                <a:latin typeface="Bookman Old Style" pitchFamily="18" charset="0"/>
              </a:rPr>
              <a:t>“…but, the records, are ancient.”</a:t>
            </a:r>
          </a:p>
          <a:p>
            <a:pPr marL="533400" indent="-533400"/>
            <a:endParaRPr lang="en-US" dirty="0" smtClean="0"/>
          </a:p>
          <a:p>
            <a:pPr marL="533400" indent="-533400"/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565"/>
            <a:ext cx="9144000" cy="765175"/>
          </a:xfrm>
        </p:spPr>
        <p:txBody>
          <a:bodyPr/>
          <a:lstStyle/>
          <a:p>
            <a:r>
              <a:rPr lang="en-AU" sz="4000" dirty="0" smtClean="0"/>
              <a:t>Working in the house of the king</a:t>
            </a:r>
            <a:endParaRPr lang="en-AU" sz="4000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40" y="769500"/>
            <a:ext cx="8782938" cy="5728134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Chron. 4:23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“potters” </a:t>
            </a:r>
            <a:r>
              <a:rPr lang="en-AU" sz="3200" dirty="0" smtClean="0"/>
              <a:t>- </a:t>
            </a:r>
            <a:r>
              <a:rPr lang="en-US" i="1" dirty="0" err="1" smtClean="0"/>
              <a:t>yatsar</a:t>
            </a:r>
            <a:r>
              <a:rPr lang="en-US" i="1" dirty="0" smtClean="0"/>
              <a:t> </a:t>
            </a:r>
            <a:r>
              <a:rPr lang="en-US" dirty="0" smtClean="0"/>
              <a:t>- to form, fashion, frame. 62 </a:t>
            </a:r>
            <a:r>
              <a:rPr lang="en-US" dirty="0" err="1" smtClean="0"/>
              <a:t>occs</a:t>
            </a:r>
            <a:r>
              <a:rPr lang="en-US" dirty="0" smtClean="0"/>
              <a:t>. O.T. – 1</a:t>
            </a:r>
            <a:r>
              <a:rPr lang="en-US" baseline="30000" dirty="0" smtClean="0"/>
              <a:t>st</a:t>
            </a:r>
            <a:r>
              <a:rPr lang="en-US" dirty="0" smtClean="0"/>
              <a:t> 3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2:7,8,19 </a:t>
            </a:r>
            <a:r>
              <a:rPr lang="en-US" dirty="0" smtClean="0"/>
              <a:t>- “formed”. Last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12:1 </a:t>
            </a:r>
            <a:r>
              <a:rPr lang="en-US" dirty="0" smtClean="0"/>
              <a:t>–”</a:t>
            </a:r>
            <a:r>
              <a:rPr lang="en-US" dirty="0" err="1" smtClean="0"/>
              <a:t>formeth</a:t>
            </a:r>
            <a:r>
              <a:rPr lang="en-US" dirty="0" smtClean="0"/>
              <a:t>”. Trans. “potter” (17).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US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“They, were the potters and the inhabitants of </a:t>
            </a:r>
            <a:r>
              <a:rPr lang="en-US" sz="2800" dirty="0" err="1" smtClean="0">
                <a:solidFill>
                  <a:srgbClr val="FFFF00"/>
                </a:solidFill>
                <a:latin typeface="Bookman Old Style" pitchFamily="18" charset="0"/>
              </a:rPr>
              <a:t>Netaim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latin typeface="+mj-lt"/>
              </a:rPr>
              <a:t>(“among plants”)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, and </a:t>
            </a:r>
            <a:r>
              <a:rPr lang="en-US" sz="2800" dirty="0" err="1" smtClean="0">
                <a:solidFill>
                  <a:srgbClr val="FFFF00"/>
                </a:solidFill>
                <a:latin typeface="Bookman Old Style" pitchFamily="18" charset="0"/>
              </a:rPr>
              <a:t>Gederah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.”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000" dirty="0" smtClean="0">
                <a:solidFill>
                  <a:srgbClr val="00FF00"/>
                </a:solidFill>
              </a:rPr>
              <a:t>“hedges” </a:t>
            </a:r>
            <a:r>
              <a:rPr lang="en-AU" sz="3000" dirty="0" smtClean="0"/>
              <a:t>- </a:t>
            </a:r>
            <a:r>
              <a:rPr lang="en-US" sz="3000" i="1" dirty="0" err="1" smtClean="0"/>
              <a:t>gedêrâh</a:t>
            </a:r>
            <a:r>
              <a:rPr lang="en-US" sz="3000" i="1" dirty="0" smtClean="0"/>
              <a:t> </a:t>
            </a:r>
            <a:r>
              <a:rPr lang="en-US" sz="3000" dirty="0" smtClean="0"/>
              <a:t>- wall, hedge, sheepfold.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“work” </a:t>
            </a:r>
            <a:r>
              <a:rPr lang="en-AU" dirty="0" smtClean="0"/>
              <a:t>– </a:t>
            </a:r>
            <a:r>
              <a:rPr lang="en-AU" i="1" dirty="0" err="1" smtClean="0"/>
              <a:t>melakah</a:t>
            </a:r>
            <a:r>
              <a:rPr lang="en-AU" dirty="0" smtClean="0"/>
              <a:t> - </a:t>
            </a:r>
            <a:r>
              <a:rPr lang="en-US" dirty="0" smtClean="0"/>
              <a:t>occupation, work. 1</a:t>
            </a:r>
            <a:r>
              <a:rPr lang="en-US" baseline="30000" dirty="0" smtClean="0"/>
              <a:t>st</a:t>
            </a:r>
            <a:r>
              <a:rPr lang="en-US" dirty="0" smtClean="0"/>
              <a:t> 3 </a:t>
            </a:r>
            <a:r>
              <a:rPr lang="en-US" dirty="0" err="1" smtClean="0"/>
              <a:t>occs</a:t>
            </a:r>
            <a:r>
              <a:rPr lang="en-US" dirty="0" smtClean="0"/>
              <a:t>.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2:2,3 </a:t>
            </a:r>
            <a:r>
              <a:rPr lang="en-US" dirty="0" smtClean="0"/>
              <a:t>“work”. Last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Hag. 1:14</a:t>
            </a:r>
            <a:r>
              <a:rPr lang="en-US" dirty="0" smtClean="0"/>
              <a:t>.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“…with the king in his work, dwelt they there.”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1831</Words>
  <Application>Microsoft Office PowerPoint</Application>
  <PresentationFormat>On-screen Show (4:3)</PresentationFormat>
  <Paragraphs>169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Generic</vt:lpstr>
      <vt:lpstr>1_Generic</vt:lpstr>
      <vt:lpstr>Orbit</vt:lpstr>
      <vt:lpstr>CorelDRAW! Graphic</vt:lpstr>
      <vt:lpstr>Slide 1</vt:lpstr>
      <vt:lpstr>Judah first in Chronicles</vt:lpstr>
      <vt:lpstr>The craftsmen of Judah</vt:lpstr>
      <vt:lpstr>The craftsmen of Judah</vt:lpstr>
      <vt:lpstr>Craftsmen for curious works</vt:lpstr>
      <vt:lpstr>Willing craftsmen – Ex. 35</vt:lpstr>
      <vt:lpstr>Potters for the king - 1 Chron. 4:21-23</vt:lpstr>
      <vt:lpstr>Ready for the king’s work</vt:lpstr>
      <vt:lpstr>Working in the house of the king</vt:lpstr>
      <vt:lpstr>Vessels in the house of God</vt:lpstr>
      <vt:lpstr>Destiny of vessels – 1 Cor. 3:12-15</vt:lpstr>
      <vt:lpstr>The craftsmen of Judah</vt:lpstr>
      <vt:lpstr>Zechariah’s 7 Night Visions</vt:lpstr>
      <vt:lpstr>Four horns and four craftsmen Zech. 1:18-21</vt:lpstr>
      <vt:lpstr>Four horns and four craftsmen - Zech. 1:18-21</vt:lpstr>
      <vt:lpstr>Four empires judged</vt:lpstr>
      <vt:lpstr>Israel and Judah in the Prophetic Scriptures</vt:lpstr>
      <vt:lpstr>Events leading to Armageddon</vt:lpstr>
      <vt:lpstr>Gog initially victorious</vt:lpstr>
      <vt:lpstr>Armageddon and aftermath</vt:lpstr>
      <vt:lpstr>Judah’s inheritance beyond Armageddon</vt:lpstr>
      <vt:lpstr>Slide 22</vt:lpstr>
      <vt:lpstr>… 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223</cp:revision>
  <dcterms:created xsi:type="dcterms:W3CDTF">2005-04-02T07:15:28Z</dcterms:created>
  <dcterms:modified xsi:type="dcterms:W3CDTF">2014-01-11T00:19:06Z</dcterms:modified>
</cp:coreProperties>
</file>