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</p:sldMasterIdLst>
  <p:handoutMasterIdLst>
    <p:handoutMasterId r:id="rId33"/>
  </p:handoutMasterIdLst>
  <p:sldIdLst>
    <p:sldId id="257" r:id="rId3"/>
    <p:sldId id="316" r:id="rId4"/>
    <p:sldId id="304" r:id="rId5"/>
    <p:sldId id="341" r:id="rId6"/>
    <p:sldId id="342" r:id="rId7"/>
    <p:sldId id="343" r:id="rId8"/>
    <p:sldId id="339" r:id="rId9"/>
    <p:sldId id="340" r:id="rId10"/>
    <p:sldId id="307" r:id="rId11"/>
    <p:sldId id="309" r:id="rId12"/>
    <p:sldId id="311" r:id="rId13"/>
    <p:sldId id="338" r:id="rId14"/>
    <p:sldId id="308" r:id="rId15"/>
    <p:sldId id="315" r:id="rId16"/>
    <p:sldId id="312" r:id="rId17"/>
    <p:sldId id="317" r:id="rId18"/>
    <p:sldId id="327" r:id="rId19"/>
    <p:sldId id="329" r:id="rId20"/>
    <p:sldId id="333" r:id="rId21"/>
    <p:sldId id="319" r:id="rId22"/>
    <p:sldId id="320" r:id="rId23"/>
    <p:sldId id="305" r:id="rId24"/>
    <p:sldId id="318" r:id="rId25"/>
    <p:sldId id="322" r:id="rId26"/>
    <p:sldId id="323" r:id="rId27"/>
    <p:sldId id="324" r:id="rId28"/>
    <p:sldId id="325" r:id="rId29"/>
    <p:sldId id="326" r:id="rId30"/>
    <p:sldId id="286" r:id="rId31"/>
    <p:sldId id="313" r:id="rId32"/>
  </p:sldIdLst>
  <p:sldSz cx="9144000" cy="6858000" type="screen4x3"/>
  <p:notesSz cx="6669088" cy="9926638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FFFF"/>
    <a:srgbClr val="FF0000"/>
    <a:srgbClr val="FF33CC"/>
    <a:srgbClr val="FFFF00"/>
    <a:srgbClr val="FF0066"/>
    <a:srgbClr val="FFFF66"/>
    <a:srgbClr val="FF9933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6369" autoAdjust="0"/>
    <p:restoredTop sz="94660"/>
  </p:normalViewPr>
  <p:slideViewPr>
    <p:cSldViewPr>
      <p:cViewPr varScale="1">
        <p:scale>
          <a:sx n="69" d="100"/>
          <a:sy n="69" d="100"/>
        </p:scale>
        <p:origin x="-2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0636E-BDC8-47DE-AFEC-72D4C90706F4}" type="datetimeFigureOut">
              <a:rPr lang="en-US" smtClean="0"/>
              <a:pPr/>
              <a:t>27-Dec-13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A9A9D-FEF6-431A-A37F-70CED87A158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rc 2"/>
          <p:cNvSpPr>
            <a:spLocks/>
          </p:cNvSpPr>
          <p:nvPr/>
        </p:nvSpPr>
        <p:spPr bwMode="auto">
          <a:xfrm>
            <a:off x="0" y="6309320"/>
            <a:ext cx="2411760" cy="54868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kumimoji="1" lang="en-US" sz="2400"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0" y="109184"/>
            <a:ext cx="9142413" cy="765175"/>
          </a:xfrm>
        </p:spPr>
        <p:txBody>
          <a:bodyPr anchor="b"/>
          <a:lstStyle>
            <a:lvl1pPr algn="ctr">
              <a:lnSpc>
                <a:spcPct val="80000"/>
              </a:lnSpc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9388" y="908050"/>
            <a:ext cx="8785225" cy="5545138"/>
          </a:xfrm>
        </p:spPr>
        <p:txBody>
          <a:bodyPr/>
          <a:lstStyle>
            <a:lvl1pPr marL="531813" indent="-531813">
              <a:buClr>
                <a:srgbClr val="FFFF00"/>
              </a:buClr>
              <a:buSzTx/>
              <a:buFont typeface="Wingdings" pitchFamily="2" charset="2"/>
              <a:buChar char="v"/>
              <a:defRPr sz="3200" b="1"/>
            </a:lvl1pPr>
          </a:lstStyle>
          <a:p>
            <a:r>
              <a:rPr lang="en-AU" dirty="0"/>
              <a:t>Click to edit Master subtitle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3777" y="6435920"/>
            <a:ext cx="2195735" cy="476672"/>
          </a:xfrm>
        </p:spPr>
        <p:txBody>
          <a:bodyPr/>
          <a:lstStyle>
            <a:lvl1pPr algn="l">
              <a:defRPr sz="2800" b="1">
                <a:solidFill>
                  <a:srgbClr val="FF9900"/>
                </a:solidFill>
                <a:latin typeface="Monotype Corsiva" pitchFamily="66" charset="0"/>
              </a:defRPr>
            </a:lvl1pPr>
          </a:lstStyle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E1AFE17A-01BF-48EF-891A-F834A349D6B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27-Dec-13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7561DBC-E798-4A63-8E03-DC4B69401C1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E17A-01BF-48EF-891A-F834A349D6B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27-Dec-13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1DBC-E798-4A63-8E03-DC4B69401C1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E17A-01BF-48EF-891A-F834A349D6B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27-Dec-13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1DBC-E798-4A63-8E03-DC4B69401C1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E17A-01BF-48EF-891A-F834A349D6B4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27-Dec-13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1DBC-E798-4A63-8E03-DC4B69401C19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E17A-01BF-48EF-891A-F834A349D6B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27-Dec-13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1DBC-E798-4A63-8E03-DC4B69401C1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E17A-01BF-48EF-891A-F834A349D6B4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27-Dec-13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1DBC-E798-4A63-8E03-DC4B69401C19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E17A-01BF-48EF-891A-F834A349D6B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27-Dec-13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1DBC-E798-4A63-8E03-DC4B69401C1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E17A-01BF-48EF-891A-F834A349D6B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27-Dec-13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1DBC-E798-4A63-8E03-DC4B69401C1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E17A-01BF-48EF-891A-F834A349D6B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27-Dec-13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1DBC-E798-4A63-8E03-DC4B69401C1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E17A-01BF-48EF-891A-F834A349D6B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27-Dec-13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1DBC-E798-4A63-8E03-DC4B69401C1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E17A-01BF-48EF-891A-F834A349D6B4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27-Dec-13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61DBC-E798-4A63-8E03-DC4B69401C19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kumimoji="1" lang="en-US" sz="2400">
              <a:latin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FEB8EB-4CC6-48CD-A92A-A667E580D5A3}" type="slidenum">
              <a:rPr lang="en-AU"/>
              <a:pPr/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1AFE17A-01BF-48EF-891A-F834A349D6B4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27-Dec-13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561DBC-E798-4A63-8E03-DC4B69401C19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m/url?sa=i&amp;rct=j&amp;q=&amp;source=images&amp;cd=&amp;cad=rja&amp;docid=bSfZeVKhcDGXzM&amp;tbnid=OWl1meWTlVM9MM:&amp;ved=&amp;url=http://www.lafsco.com/hoj.html&amp;ei=8WK9UauQE8jgkAWU4QE&amp;bvm=bv.47883778,d.dGI&amp;psig=AFQjCNFzV_XXfzSkF5mFWna7-nt8wsAO3w&amp;ust=1371452529690920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052736"/>
            <a:ext cx="8713788" cy="176212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AU" sz="8800" dirty="0" smtClean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“Judah First”</a:t>
            </a:r>
            <a:endParaRPr lang="en-AU" sz="8800" dirty="0">
              <a:ln>
                <a:solidFill>
                  <a:schemeClr val="tx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95536" y="2924944"/>
            <a:ext cx="8353176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>
                <a:solidFill>
                  <a:srgbClr val="FFFF00"/>
                </a:solidFill>
                <a:latin typeface="Arial Black" pitchFamily="34" charset="0"/>
              </a:rPr>
              <a:t>Study 5</a:t>
            </a:r>
            <a:endParaRPr lang="en-US" sz="44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“</a:t>
            </a:r>
            <a:r>
              <a:rPr lang="en-US" sz="4400" dirty="0" err="1" smtClean="0">
                <a:solidFill>
                  <a:srgbClr val="FFFF00"/>
                </a:solidFill>
                <a:latin typeface="Arial Black" pitchFamily="34" charset="0"/>
              </a:rPr>
              <a:t>Hur</a:t>
            </a: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 firstborn of </a:t>
            </a:r>
            <a:r>
              <a:rPr lang="en-US" sz="4400" dirty="0" err="1" smtClean="0">
                <a:solidFill>
                  <a:srgbClr val="FFFF00"/>
                </a:solidFill>
                <a:latin typeface="Arial Black" pitchFamily="34" charset="0"/>
              </a:rPr>
              <a:t>Ephratah</a:t>
            </a: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 and father of Bethlehem”</a:t>
            </a:r>
            <a:endParaRPr lang="en-AU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en-AU" dirty="0" smtClean="0"/>
              <a:t>Bethlehem </a:t>
            </a:r>
            <a:r>
              <a:rPr lang="en-AU" dirty="0" err="1" smtClean="0"/>
              <a:t>Ephratah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3840" y="754177"/>
            <a:ext cx="8810648" cy="5544021"/>
          </a:xfrm>
        </p:spPr>
        <p:txBody>
          <a:bodyPr/>
          <a:lstStyle/>
          <a:p>
            <a:pPr marL="533400" indent="-53340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dirty="0" smtClean="0">
                <a:solidFill>
                  <a:srgbClr val="00FF00"/>
                </a:solidFill>
              </a:rPr>
              <a:t>Bethlehem</a:t>
            </a:r>
            <a:r>
              <a:rPr lang="en-AU" dirty="0" smtClean="0"/>
              <a:t> - “House of bread”.</a:t>
            </a:r>
          </a:p>
          <a:p>
            <a:pPr marL="533400" indent="-53340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dirty="0" smtClean="0"/>
              <a:t>Name occurs 49 times in Scripture – 41 O.T. and 8 N.T. </a:t>
            </a:r>
            <a:r>
              <a:rPr lang="en-AU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Josh. 19:15 </a:t>
            </a:r>
            <a:r>
              <a:rPr lang="en-AU" dirty="0" smtClean="0"/>
              <a:t>is of a town in the tribe of </a:t>
            </a:r>
            <a:r>
              <a:rPr lang="en-AU" dirty="0" err="1" smtClean="0"/>
              <a:t>Zebulun</a:t>
            </a:r>
            <a:r>
              <a:rPr lang="en-AU" dirty="0" smtClean="0"/>
              <a:t>.</a:t>
            </a:r>
          </a:p>
          <a:p>
            <a:pPr marL="533400" indent="-53340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dirty="0" err="1" smtClean="0">
                <a:solidFill>
                  <a:srgbClr val="00FF00"/>
                </a:solidFill>
              </a:rPr>
              <a:t>Ephratah</a:t>
            </a:r>
            <a:r>
              <a:rPr lang="en-AU" dirty="0" smtClean="0"/>
              <a:t> - “fruitfulness”. 10 </a:t>
            </a:r>
            <a:r>
              <a:rPr lang="en-AU" dirty="0" err="1" smtClean="0"/>
              <a:t>occs</a:t>
            </a:r>
            <a:r>
              <a:rPr lang="en-AU" dirty="0" smtClean="0"/>
              <a:t>. O.T. – 1</a:t>
            </a:r>
            <a:r>
              <a:rPr lang="en-AU" baseline="30000" dirty="0" smtClean="0"/>
              <a:t>st</a:t>
            </a:r>
            <a:r>
              <a:rPr lang="en-AU" dirty="0" smtClean="0"/>
              <a:t> </a:t>
            </a:r>
            <a:r>
              <a:rPr lang="en-AU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35:16 </a:t>
            </a:r>
            <a:r>
              <a:rPr lang="en-AU" dirty="0" smtClean="0"/>
              <a:t>(here Rachel died </a:t>
            </a:r>
            <a:r>
              <a:rPr lang="en-AU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V.19</a:t>
            </a:r>
            <a:r>
              <a:rPr lang="en-AU" dirty="0" smtClean="0"/>
              <a:t>); last </a:t>
            </a:r>
            <a:r>
              <a:rPr lang="en-AU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Mic. 5:2</a:t>
            </a:r>
            <a:r>
              <a:rPr lang="en-AU" dirty="0" smtClean="0"/>
              <a:t>.</a:t>
            </a:r>
          </a:p>
          <a:p>
            <a:pPr marL="533400" indent="-53340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dirty="0" smtClean="0">
                <a:solidFill>
                  <a:srgbClr val="00FF00"/>
                </a:solidFill>
              </a:rPr>
              <a:t>Place</a:t>
            </a:r>
            <a:r>
              <a:rPr lang="en-AU" dirty="0" smtClean="0"/>
              <a:t> - The first name of Bethlehem – </a:t>
            </a:r>
            <a:r>
              <a:rPr lang="en-AU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35:19; 48:7</a:t>
            </a:r>
            <a:r>
              <a:rPr lang="en-AU" dirty="0" smtClean="0"/>
              <a:t>.</a:t>
            </a:r>
          </a:p>
          <a:p>
            <a:pPr marL="533400" indent="-53340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FF00"/>
                </a:solidFill>
              </a:rPr>
              <a:t>Person</a:t>
            </a:r>
            <a:r>
              <a:rPr lang="en-US" sz="2800" dirty="0" smtClean="0"/>
              <a:t> - Second wife of Caleb, </a:t>
            </a:r>
            <a:r>
              <a:rPr lang="en-US" sz="2800" dirty="0" err="1" smtClean="0"/>
              <a:t>Hezron’s</a:t>
            </a:r>
            <a:r>
              <a:rPr lang="en-US" sz="2800" dirty="0" smtClean="0"/>
              <a:t> son; mother of </a:t>
            </a:r>
            <a:r>
              <a:rPr lang="en-US" sz="2800" dirty="0" err="1" smtClean="0"/>
              <a:t>Hur</a:t>
            </a:r>
            <a:r>
              <a:rPr lang="en-US" sz="2800" dirty="0" smtClean="0"/>
              <a:t>; grandmother of </a:t>
            </a:r>
            <a:r>
              <a:rPr lang="en-US" sz="2800" dirty="0" err="1" smtClean="0"/>
              <a:t>Bezaleel</a:t>
            </a:r>
            <a:r>
              <a:rPr lang="en-US" sz="2800" dirty="0" smtClean="0"/>
              <a:t>.</a:t>
            </a:r>
          </a:p>
          <a:p>
            <a:pPr marL="533400" indent="-53340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endParaRPr lang="en-AU" sz="3200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855"/>
            <a:ext cx="9144000" cy="836712"/>
          </a:xfrm>
        </p:spPr>
        <p:txBody>
          <a:bodyPr/>
          <a:lstStyle/>
          <a:p>
            <a:r>
              <a:rPr lang="en-AU" dirty="0" err="1" smtClean="0"/>
              <a:t>Hur</a:t>
            </a:r>
            <a:r>
              <a:rPr lang="en-AU" dirty="0" smtClean="0"/>
              <a:t> - </a:t>
            </a:r>
            <a:r>
              <a:rPr lang="en-AU" sz="4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1 Chron. 4:4</a:t>
            </a:r>
            <a:endParaRPr lang="en-AU" sz="4000" dirty="0">
              <a:ln w="22225">
                <a:solidFill>
                  <a:schemeClr val="tx1"/>
                </a:solidFill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3840" y="852630"/>
            <a:ext cx="8810648" cy="5600706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3000" dirty="0" smtClean="0">
                <a:solidFill>
                  <a:srgbClr val="00FF00"/>
                </a:solidFill>
                <a:latin typeface="Bookman Old Style" pitchFamily="18" charset="0"/>
              </a:rPr>
              <a:t>“These are the sons of </a:t>
            </a:r>
            <a:r>
              <a:rPr lang="en-US" sz="3000" dirty="0" err="1" smtClean="0">
                <a:solidFill>
                  <a:srgbClr val="00FF00"/>
                </a:solidFill>
                <a:latin typeface="Bookman Old Style" pitchFamily="18" charset="0"/>
              </a:rPr>
              <a:t>Hur</a:t>
            </a:r>
            <a:r>
              <a:rPr lang="en-US" sz="3000" dirty="0" smtClean="0">
                <a:solidFill>
                  <a:srgbClr val="00FF00"/>
                </a:solidFill>
                <a:latin typeface="Bookman Old Style" pitchFamily="18" charset="0"/>
              </a:rPr>
              <a:t>, the firstborn of </a:t>
            </a:r>
            <a:r>
              <a:rPr lang="en-US" sz="3000" dirty="0" err="1" smtClean="0">
                <a:solidFill>
                  <a:srgbClr val="00FF00"/>
                </a:solidFill>
                <a:latin typeface="Bookman Old Style" pitchFamily="18" charset="0"/>
              </a:rPr>
              <a:t>Ephratah</a:t>
            </a:r>
            <a:r>
              <a:rPr lang="en-US" sz="3000" dirty="0" smtClean="0">
                <a:solidFill>
                  <a:srgbClr val="00FF00"/>
                </a:solidFill>
                <a:latin typeface="Bookman Old Style" pitchFamily="18" charset="0"/>
              </a:rPr>
              <a:t>, the father of Bethlehem.”</a:t>
            </a:r>
          </a:p>
          <a:p>
            <a:pPr marL="568325" indent="-568325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en-US" dirty="0" smtClean="0"/>
              <a:t>The inhabitants of Bethlehem descended from </a:t>
            </a:r>
            <a:r>
              <a:rPr lang="en-US" dirty="0" err="1" smtClean="0"/>
              <a:t>Hur</a:t>
            </a:r>
            <a:r>
              <a:rPr lang="en-US" dirty="0" smtClean="0"/>
              <a:t> through his son </a:t>
            </a:r>
            <a:r>
              <a:rPr lang="en-US" dirty="0" err="1" smtClean="0">
                <a:solidFill>
                  <a:srgbClr val="FFFF00"/>
                </a:solidFill>
              </a:rPr>
              <a:t>Salma</a:t>
            </a:r>
            <a:r>
              <a:rPr lang="en-US" dirty="0" smtClean="0"/>
              <a:t>, who is also called in </a:t>
            </a:r>
            <a:r>
              <a:rPr lang="en-US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 Chron. 2:51 </a:t>
            </a:r>
            <a:r>
              <a:rPr lang="en-US" dirty="0" smtClean="0"/>
              <a:t>‘father of Bethlehem’.</a:t>
            </a:r>
          </a:p>
          <a:p>
            <a:pPr marL="568325" indent="-568325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FF00"/>
                </a:solidFill>
              </a:rPr>
              <a:t>“the father (founder) of Bethlehem,” </a:t>
            </a:r>
            <a:r>
              <a:rPr lang="en-US" dirty="0" smtClean="0"/>
              <a:t>which as late as the 13th century A.D. was famed for tapestry weaving, the art for which </a:t>
            </a:r>
            <a:r>
              <a:rPr lang="en-US" dirty="0" err="1" smtClean="0"/>
              <a:t>Bezaleel</a:t>
            </a:r>
            <a:r>
              <a:rPr lang="en-US" dirty="0" smtClean="0"/>
              <a:t> his grandson was famed. Jesse was said to have woven veils of the sanctuary. (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Fausset</a:t>
            </a:r>
            <a:r>
              <a:rPr lang="en-US" dirty="0" smtClean="0"/>
              <a:t>)</a:t>
            </a:r>
          </a:p>
          <a:p>
            <a:pPr marL="568325" indent="-568325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endParaRPr lang="en-AU" sz="320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en-AU" dirty="0" err="1" smtClean="0"/>
              <a:t>Hur</a:t>
            </a:r>
            <a:r>
              <a:rPr lang="en-AU" dirty="0" smtClean="0"/>
              <a:t> - </a:t>
            </a:r>
            <a:r>
              <a:rPr lang="en-AU" sz="4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1 Chron. 4:4</a:t>
            </a:r>
            <a:endParaRPr lang="en-AU" sz="4000" dirty="0">
              <a:ln w="22225">
                <a:solidFill>
                  <a:schemeClr val="tx1"/>
                </a:solidFill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9985" y="811734"/>
            <a:ext cx="8782938" cy="5641601"/>
          </a:xfrm>
        </p:spPr>
        <p:txBody>
          <a:bodyPr/>
          <a:lstStyle/>
          <a:p>
            <a:pPr marL="568325" indent="-568325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Hitchcock</a:t>
            </a:r>
            <a:r>
              <a:rPr lang="en-US" dirty="0" smtClean="0"/>
              <a:t> - liberty; whiteness; hole. 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Strong</a:t>
            </a:r>
            <a:r>
              <a:rPr lang="en-US" dirty="0" smtClean="0"/>
              <a:t> – from root </a:t>
            </a:r>
            <a:r>
              <a:rPr lang="en-US" i="1" dirty="0" err="1" smtClean="0"/>
              <a:t>chur</a:t>
            </a:r>
            <a:r>
              <a:rPr lang="en-US" dirty="0" smtClean="0"/>
              <a:t> - 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</a:rPr>
              <a:t>“white linen”</a:t>
            </a:r>
            <a:r>
              <a:rPr lang="en-US" dirty="0" smtClean="0"/>
              <a:t>.</a:t>
            </a:r>
            <a:endParaRPr lang="en-US" dirty="0" smtClean="0">
              <a:ln>
                <a:solidFill>
                  <a:schemeClr val="tx1"/>
                </a:solidFill>
              </a:ln>
              <a:solidFill>
                <a:srgbClr val="FF33CC"/>
              </a:solidFill>
            </a:endParaRPr>
          </a:p>
          <a:p>
            <a:pPr marL="568325" indent="-568325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Josephus</a:t>
            </a:r>
            <a:r>
              <a:rPr lang="en-US" dirty="0" smtClean="0"/>
              <a:t> makes </a:t>
            </a:r>
            <a:r>
              <a:rPr lang="en-US" dirty="0" err="1" smtClean="0"/>
              <a:t>Hur</a:t>
            </a:r>
            <a:r>
              <a:rPr lang="en-US" dirty="0" smtClean="0"/>
              <a:t> the husband of Miriam, Ant. 3:8, section 4.</a:t>
            </a:r>
          </a:p>
          <a:p>
            <a:pPr marL="568325" indent="-568325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Ex. 24:14 </a:t>
            </a:r>
            <a:r>
              <a:rPr lang="en-US" dirty="0" smtClean="0"/>
              <a:t>– Given equal authority with Aaron in Moses absence.</a:t>
            </a:r>
            <a:endParaRPr lang="en-US" dirty="0" smtClean="0">
              <a:ln>
                <a:solidFill>
                  <a:schemeClr val="tx1"/>
                </a:solidFill>
              </a:ln>
              <a:solidFill>
                <a:srgbClr val="FF33CC"/>
              </a:solidFill>
            </a:endParaRPr>
          </a:p>
          <a:p>
            <a:pPr marL="568325" indent="-568325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100" dirty="0" smtClean="0"/>
              <a:t>Three of his sons founded communities of Judah in important centres – </a:t>
            </a:r>
            <a:r>
              <a:rPr lang="en-US" sz="3100" dirty="0" err="1" smtClean="0"/>
              <a:t>Kirjath-jearim</a:t>
            </a:r>
            <a:r>
              <a:rPr lang="en-US" sz="3100" dirty="0" smtClean="0"/>
              <a:t>, Bethlehem and Beth-</a:t>
            </a:r>
            <a:r>
              <a:rPr lang="en-US" sz="3100" dirty="0" err="1" smtClean="0"/>
              <a:t>gader</a:t>
            </a:r>
            <a:r>
              <a:rPr lang="en-US" sz="3100" dirty="0" smtClean="0"/>
              <a:t>.</a:t>
            </a:r>
          </a:p>
          <a:p>
            <a:pPr marL="568325" indent="-568325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100" dirty="0" smtClean="0"/>
              <a:t>His grandson </a:t>
            </a:r>
            <a:r>
              <a:rPr lang="en-US" sz="3100" dirty="0" err="1" smtClean="0"/>
              <a:t>Bezaleel</a:t>
            </a:r>
            <a:r>
              <a:rPr lang="en-US" sz="3100" dirty="0" smtClean="0"/>
              <a:t> played a critical role in the construction of the Tabernacle.</a:t>
            </a:r>
          </a:p>
          <a:p>
            <a:pPr marL="568325" indent="-568325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 marL="568325" indent="-568325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endParaRPr lang="en-AU" sz="320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27584" y="3315427"/>
            <a:ext cx="1728192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en-AU" dirty="0" smtClean="0"/>
              <a:t>RSV - </a:t>
            </a:r>
            <a:r>
              <a:rPr lang="en-AU" sz="4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1 Chron. 2:50-51</a:t>
            </a:r>
            <a:endParaRPr lang="en-AU" sz="4000" dirty="0">
              <a:ln w="22225">
                <a:solidFill>
                  <a:schemeClr val="tx1"/>
                </a:solidFill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390" y="894195"/>
            <a:ext cx="8569647" cy="5487133"/>
          </a:xfrm>
        </p:spPr>
        <p:txBody>
          <a:bodyPr/>
          <a:lstStyle/>
          <a:p>
            <a:pPr marL="0" indent="0" algn="just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000" dirty="0" smtClean="0">
                <a:solidFill>
                  <a:srgbClr val="00FF00"/>
                </a:solidFill>
                <a:latin typeface="Bookman Old Style" pitchFamily="18" charset="0"/>
              </a:rPr>
              <a:t>These were the descendants of Caleb. </a:t>
            </a:r>
            <a:r>
              <a:rPr lang="en-US" sz="3000" dirty="0" smtClean="0">
                <a:solidFill>
                  <a:srgbClr val="FFFF00"/>
                </a:solidFill>
                <a:latin typeface="Bookman Old Style" pitchFamily="18" charset="0"/>
              </a:rPr>
              <a:t>The sons of </a:t>
            </a:r>
            <a:r>
              <a:rPr lang="en-US" sz="3000" dirty="0" err="1" smtClean="0">
                <a:solidFill>
                  <a:srgbClr val="FFFF00"/>
                </a:solidFill>
                <a:latin typeface="Bookman Old Style" pitchFamily="18" charset="0"/>
              </a:rPr>
              <a:t>Hur</a:t>
            </a:r>
            <a:r>
              <a:rPr lang="en-US" sz="3000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sz="3000" dirty="0" smtClean="0">
                <a:latin typeface="Bookman Old Style" pitchFamily="18" charset="0"/>
              </a:rPr>
              <a:t>the first-born of </a:t>
            </a:r>
            <a:r>
              <a:rPr lang="en-US" sz="3000" dirty="0" err="1" smtClean="0">
                <a:latin typeface="Bookman Old Style" pitchFamily="18" charset="0"/>
              </a:rPr>
              <a:t>Eph’rathah</a:t>
            </a:r>
            <a:r>
              <a:rPr lang="en-US" sz="3000" dirty="0" smtClean="0">
                <a:latin typeface="Bookman Old Style" pitchFamily="18" charset="0"/>
              </a:rPr>
              <a:t>: </a:t>
            </a:r>
            <a:r>
              <a:rPr lang="en-US" sz="3000" dirty="0" err="1" smtClean="0">
                <a:latin typeface="Bookman Old Style" pitchFamily="18" charset="0"/>
              </a:rPr>
              <a:t>Shobal</a:t>
            </a:r>
            <a:r>
              <a:rPr lang="en-US" sz="3000" dirty="0" smtClean="0">
                <a:latin typeface="Bookman Old Style" pitchFamily="18" charset="0"/>
              </a:rPr>
              <a:t> the father of </a:t>
            </a:r>
            <a:r>
              <a:rPr lang="en-US" sz="3000" dirty="0" err="1" smtClean="0">
                <a:latin typeface="Bookman Old Style" pitchFamily="18" charset="0"/>
              </a:rPr>
              <a:t>Kir’iath-je’arim</a:t>
            </a:r>
            <a:r>
              <a:rPr lang="en-US" sz="3000" dirty="0" smtClean="0">
                <a:latin typeface="Bookman Old Style" pitchFamily="18" charset="0"/>
              </a:rPr>
              <a:t>, </a:t>
            </a:r>
            <a:r>
              <a:rPr lang="en-US" sz="3000" dirty="0" err="1" smtClean="0">
                <a:latin typeface="Bookman Old Style" pitchFamily="18" charset="0"/>
              </a:rPr>
              <a:t>Salma</a:t>
            </a:r>
            <a:r>
              <a:rPr lang="en-US" sz="3000" dirty="0" smtClean="0">
                <a:latin typeface="Bookman Old Style" pitchFamily="18" charset="0"/>
              </a:rPr>
              <a:t>, the father of Bethlehem, and </a:t>
            </a:r>
            <a:r>
              <a:rPr lang="en-US" sz="3000" dirty="0" err="1" smtClean="0">
                <a:latin typeface="Bookman Old Style" pitchFamily="18" charset="0"/>
              </a:rPr>
              <a:t>Hareph</a:t>
            </a:r>
            <a:r>
              <a:rPr lang="en-US" sz="3000" dirty="0" smtClean="0">
                <a:latin typeface="Bookman Old Style" pitchFamily="18" charset="0"/>
              </a:rPr>
              <a:t> the father of Beth-</a:t>
            </a:r>
            <a:r>
              <a:rPr lang="en-US" sz="3000" dirty="0" err="1" smtClean="0">
                <a:latin typeface="Bookman Old Style" pitchFamily="18" charset="0"/>
              </a:rPr>
              <a:t>gader</a:t>
            </a:r>
            <a:r>
              <a:rPr lang="en-US" sz="3000" dirty="0" smtClean="0">
                <a:latin typeface="Bookman Old Style" pitchFamily="18" charset="0"/>
              </a:rPr>
              <a:t>.</a:t>
            </a:r>
          </a:p>
          <a:p>
            <a:pPr>
              <a:lnSpc>
                <a:spcPct val="95000"/>
              </a:lnSpc>
              <a:spcBef>
                <a:spcPts val="600"/>
              </a:spcBef>
              <a:spcAft>
                <a:spcPts val="400"/>
              </a:spcAft>
            </a:pPr>
            <a:r>
              <a:rPr lang="en-US" dirty="0" smtClean="0"/>
              <a:t>The A.V. translates - </a:t>
            </a:r>
            <a:r>
              <a:rPr lang="en-US" dirty="0" smtClean="0">
                <a:solidFill>
                  <a:srgbClr val="00FF00"/>
                </a:solidFill>
                <a:latin typeface="Bookman Old Style" pitchFamily="18" charset="0"/>
              </a:rPr>
              <a:t>“These were the sons of Caleb the son of </a:t>
            </a:r>
            <a:r>
              <a:rPr lang="en-US" dirty="0" err="1" smtClean="0">
                <a:solidFill>
                  <a:srgbClr val="00FF00"/>
                </a:solidFill>
                <a:latin typeface="Bookman Old Style" pitchFamily="18" charset="0"/>
              </a:rPr>
              <a:t>Hur</a:t>
            </a:r>
            <a:r>
              <a:rPr lang="en-US" dirty="0" smtClean="0">
                <a:solidFill>
                  <a:srgbClr val="00FF00"/>
                </a:solidFill>
                <a:latin typeface="Bookman Old Style" pitchFamily="18" charset="0"/>
              </a:rPr>
              <a:t>” </a:t>
            </a:r>
            <a:r>
              <a:rPr lang="en-US" dirty="0" smtClean="0"/>
              <a:t>hinting at another Caleb. This is not so.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/>
              <a:t>Mention of </a:t>
            </a:r>
            <a:r>
              <a:rPr lang="en-US" dirty="0" err="1" smtClean="0"/>
              <a:t>Achsah</a:t>
            </a:r>
            <a:r>
              <a:rPr lang="en-US" dirty="0" smtClean="0"/>
              <a:t> (</a:t>
            </a:r>
            <a:r>
              <a:rPr lang="en-US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v.49</a:t>
            </a:r>
            <a:r>
              <a:rPr lang="en-US" dirty="0" smtClean="0"/>
              <a:t>) has troubled interpreters. The word “daughter” is most likely used in its wider sense of a later female descendant.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en-AU" dirty="0" smtClean="0"/>
              <a:t>The family tree of </a:t>
            </a:r>
            <a:r>
              <a:rPr lang="en-AU" dirty="0" err="1" smtClean="0"/>
              <a:t>Hur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60604" y="6461964"/>
            <a:ext cx="2267744" cy="368326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3775763" y="922575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Hezron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922449" y="1717396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Caleb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92577" y="3852337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Hur</a:t>
            </a:r>
            <a:endParaRPr lang="en-US" sz="3200" b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4572000" y="1512494"/>
            <a:ext cx="0" cy="27432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72000" y="2260141"/>
            <a:ext cx="0" cy="27432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85110" y="2551049"/>
            <a:ext cx="41148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843808" y="4915035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Salma</a:t>
            </a:r>
            <a:endParaRPr lang="en-US" sz="3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399910" y="2257708"/>
            <a:ext cx="174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Ephratah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rgbClr val="FF33CC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8501" y="2257708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Azubah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rgbClr val="FF33CC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453" y="2695065"/>
            <a:ext cx="2133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</a:rPr>
              <a:t>1 Chron. 2:18</a:t>
            </a:r>
            <a:endParaRPr lang="en-US" sz="24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55894" y="2679303"/>
            <a:ext cx="2133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</a:rPr>
              <a:t>1 Chron. 2:19</a:t>
            </a:r>
            <a:endParaRPr lang="en-US" sz="24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9552" y="4923746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Shobal</a:t>
            </a:r>
            <a:endParaRPr lang="en-US" sz="3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552677" y="4909891"/>
            <a:ext cx="755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Uri</a:t>
            </a:r>
            <a:endParaRPr lang="en-US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79512" y="3382795"/>
            <a:ext cx="2907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Impact" pitchFamily="34" charset="0"/>
              </a:rPr>
              <a:t>Jesher</a:t>
            </a:r>
            <a:r>
              <a:rPr lang="en-US" sz="2400" dirty="0" smtClean="0">
                <a:latin typeface="Impact" pitchFamily="34" charset="0"/>
              </a:rPr>
              <a:t>, </a:t>
            </a:r>
            <a:r>
              <a:rPr lang="en-US" sz="2400" dirty="0" err="1" smtClean="0">
                <a:latin typeface="Impact" pitchFamily="34" charset="0"/>
              </a:rPr>
              <a:t>Shobab</a:t>
            </a:r>
            <a:r>
              <a:rPr lang="en-US" sz="2400" dirty="0" smtClean="0">
                <a:latin typeface="Impact" pitchFamily="34" charset="0"/>
              </a:rPr>
              <a:t>, </a:t>
            </a:r>
            <a:r>
              <a:rPr lang="en-US" sz="2400" dirty="0" err="1" smtClean="0">
                <a:latin typeface="Impact" pitchFamily="34" charset="0"/>
              </a:rPr>
              <a:t>Ardon</a:t>
            </a:r>
            <a:endParaRPr lang="en-US" sz="2400" dirty="0">
              <a:latin typeface="Impact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547664" y="3140825"/>
            <a:ext cx="0" cy="27432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067942" y="5710690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Bezaleel</a:t>
            </a:r>
            <a:endParaRPr lang="en-US" sz="3200" b="1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1273487" y="4572417"/>
            <a:ext cx="667512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03930" y="4572274"/>
            <a:ext cx="0" cy="36576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682563" y="4572417"/>
            <a:ext cx="0" cy="36576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926572" y="4572417"/>
            <a:ext cx="0" cy="36576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940427" y="5450225"/>
            <a:ext cx="0" cy="36576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322159" y="3113258"/>
            <a:ext cx="0" cy="4572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607822" y="3573016"/>
            <a:ext cx="173736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628001" y="3545306"/>
            <a:ext cx="0" cy="36576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xplosion 1 44"/>
          <p:cNvSpPr/>
          <p:nvPr/>
        </p:nvSpPr>
        <p:spPr>
          <a:xfrm>
            <a:off x="899592" y="1556792"/>
            <a:ext cx="1368152" cy="792088"/>
          </a:xfrm>
          <a:prstGeom prst="irregularSeal1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Dies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Impact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3563888" y="4581128"/>
            <a:ext cx="0" cy="36576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73764" y="5445224"/>
            <a:ext cx="2046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FF00"/>
                </a:solidFill>
                <a:latin typeface="Impact" pitchFamily="34" charset="0"/>
              </a:rPr>
              <a:t>Father of </a:t>
            </a:r>
            <a:r>
              <a:rPr lang="en-US" sz="2400" dirty="0" err="1" smtClean="0">
                <a:solidFill>
                  <a:srgbClr val="00FF00"/>
                </a:solidFill>
                <a:latin typeface="Impact" pitchFamily="34" charset="0"/>
              </a:rPr>
              <a:t>Kirjath-jearim</a:t>
            </a:r>
            <a:endParaRPr lang="en-US" sz="2400" dirty="0">
              <a:solidFill>
                <a:srgbClr val="00FF00"/>
              </a:solidFill>
              <a:latin typeface="Impact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55776" y="5445224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FF00"/>
                </a:solidFill>
                <a:latin typeface="Impact" pitchFamily="34" charset="0"/>
              </a:rPr>
              <a:t>Father of Bethlehem</a:t>
            </a:r>
            <a:endParaRPr lang="en-US" sz="2400" dirty="0">
              <a:solidFill>
                <a:srgbClr val="00FF00"/>
              </a:solidFill>
              <a:latin typeface="Impact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02162" y="5445224"/>
            <a:ext cx="1971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FF00"/>
                </a:solidFill>
                <a:latin typeface="Impact" pitchFamily="34" charset="0"/>
              </a:rPr>
              <a:t>Father of Beth-</a:t>
            </a:r>
            <a:r>
              <a:rPr lang="en-US" sz="2400" dirty="0" err="1" smtClean="0">
                <a:solidFill>
                  <a:srgbClr val="00FF00"/>
                </a:solidFill>
                <a:latin typeface="Impact" pitchFamily="34" charset="0"/>
              </a:rPr>
              <a:t>gader</a:t>
            </a:r>
            <a:endParaRPr lang="en-US" sz="2400" dirty="0">
              <a:solidFill>
                <a:srgbClr val="00FF00"/>
              </a:solidFill>
              <a:latin typeface="Impac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835055" y="4927313"/>
            <a:ext cx="1697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Hareph</a:t>
            </a:r>
            <a:endParaRPr lang="en-US" sz="32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6855449" y="4047455"/>
            <a:ext cx="2133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</a:rPr>
              <a:t>1 Chron. 2:20</a:t>
            </a:r>
            <a:endParaRPr lang="en-US" sz="24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latin typeface="+mn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605176" y="2420888"/>
            <a:ext cx="18288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" dur="2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>
                                      <p:cBhvr>
                                        <p:cTn id="9" dur="2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" dur="2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  <p:bldP spid="28" grpId="0"/>
      <p:bldP spid="31" grpId="0"/>
      <p:bldP spid="32" grpId="0"/>
      <p:bldP spid="33" grpId="0"/>
      <p:bldP spid="36" grpId="0"/>
      <p:bldP spid="45" grpId="2" animBg="1"/>
      <p:bldP spid="45" grpId="3" animBg="1"/>
      <p:bldP spid="47" grpId="0"/>
      <p:bldP spid="48" grpId="0"/>
      <p:bldP spid="49" grpId="0"/>
      <p:bldP spid="50" grpId="0"/>
      <p:bldP spid="51" grpId="0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3855"/>
            <a:ext cx="9144000" cy="908720"/>
          </a:xfrm>
        </p:spPr>
        <p:txBody>
          <a:bodyPr/>
          <a:lstStyle/>
          <a:p>
            <a:r>
              <a:rPr lang="en-AU" dirty="0" err="1" smtClean="0"/>
              <a:t>Bezaleel</a:t>
            </a:r>
            <a:r>
              <a:rPr lang="en-AU" dirty="0" smtClean="0"/>
              <a:t> son of Uri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404" y="867156"/>
            <a:ext cx="8769083" cy="2088232"/>
          </a:xfrm>
        </p:spPr>
        <p:txBody>
          <a:bodyPr/>
          <a:lstStyle/>
          <a:p>
            <a:pPr marL="568325" indent="-568325">
              <a:lnSpc>
                <a:spcPct val="95000"/>
              </a:lnSpc>
            </a:pP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 Chron. 2:20 </a:t>
            </a:r>
            <a:r>
              <a:rPr lang="en-AU" sz="3200" dirty="0" smtClean="0"/>
              <a:t>– </a:t>
            </a:r>
            <a:r>
              <a:rPr lang="en-AU" sz="3200" dirty="0" smtClean="0">
                <a:solidFill>
                  <a:srgbClr val="00FF00"/>
                </a:solidFill>
              </a:rPr>
              <a:t>“Uri” </a:t>
            </a:r>
            <a:r>
              <a:rPr lang="en-AU" sz="3200" dirty="0" smtClean="0"/>
              <a:t>– fiery.</a:t>
            </a:r>
          </a:p>
          <a:p>
            <a:pPr marL="568325" indent="-568325">
              <a:lnSpc>
                <a:spcPct val="95000"/>
              </a:lnSpc>
            </a:pPr>
            <a:r>
              <a:rPr lang="en-US" dirty="0" smtClean="0">
                <a:solidFill>
                  <a:srgbClr val="00FF00"/>
                </a:solidFill>
              </a:rPr>
              <a:t>“</a:t>
            </a:r>
            <a:r>
              <a:rPr lang="en-US" dirty="0" err="1" smtClean="0">
                <a:solidFill>
                  <a:srgbClr val="00FF00"/>
                </a:solidFill>
              </a:rPr>
              <a:t>Bezaleel</a:t>
            </a:r>
            <a:r>
              <a:rPr lang="en-US" dirty="0" smtClean="0">
                <a:solidFill>
                  <a:srgbClr val="00FF00"/>
                </a:solidFill>
              </a:rPr>
              <a:t>” </a:t>
            </a:r>
            <a:r>
              <a:rPr lang="en-AU" dirty="0" smtClean="0"/>
              <a:t>–</a:t>
            </a:r>
            <a:r>
              <a:rPr lang="en-US" dirty="0" smtClean="0"/>
              <a:t> “in the shadow (i.e. protection) of God” – </a:t>
            </a:r>
            <a:r>
              <a:rPr lang="en-US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Ex. 31:2; 35:30; 36:1-2</a:t>
            </a:r>
            <a:r>
              <a:rPr lang="en-US" dirty="0" smtClean="0"/>
              <a:t>.</a:t>
            </a:r>
            <a:endParaRPr lang="en-AU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pic>
        <p:nvPicPr>
          <p:cNvPr id="6" name="Picture 5" descr="Tabernac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0140" y="2924944"/>
            <a:ext cx="6723859" cy="3933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3140968"/>
            <a:ext cx="219456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1" dirty="0" smtClean="0">
                <a:solidFill>
                  <a:srgbClr val="FFFF00"/>
                </a:solidFill>
                <a:latin typeface="Bookman Old Style" pitchFamily="18" charset="0"/>
              </a:rPr>
              <a:t>“I have filled him with the spirit of God, in wisdom, and in understanding, and in knowledge, and in all manner of workmanship.”</a:t>
            </a:r>
            <a:endParaRPr lang="en-US" sz="20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uiExpand="1" build="p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en-AU" dirty="0" smtClean="0"/>
              <a:t>Two famous Caleb’s in Judah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-5656" y="6503529"/>
            <a:ext cx="1979712" cy="368326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1772816"/>
            <a:ext cx="39604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/>
              <a:t>Hezron</a:t>
            </a:r>
            <a:endParaRPr lang="en-US" sz="3600" b="1" dirty="0" smtClean="0"/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FF00"/>
                </a:solidFill>
              </a:rPr>
              <a:t>Caleb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 smtClean="0"/>
              <a:t>Hur</a:t>
            </a:r>
            <a:endParaRPr lang="en-US" sz="3600" b="1" dirty="0" smtClean="0"/>
          </a:p>
          <a:p>
            <a:pPr algn="ctr">
              <a:lnSpc>
                <a:spcPct val="150000"/>
              </a:lnSpc>
            </a:pPr>
            <a:r>
              <a:rPr lang="en-US" sz="3600" b="1" dirty="0" smtClean="0"/>
              <a:t>Uri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 smtClean="0"/>
              <a:t>Bezaleel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1772816"/>
            <a:ext cx="39604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Arial Black" pitchFamily="34" charset="0"/>
              </a:rPr>
              <a:t>Kenezites</a:t>
            </a:r>
            <a:endParaRPr lang="en-US" sz="3600" dirty="0" smtClean="0">
              <a:ln w="19050">
                <a:solidFill>
                  <a:schemeClr val="tx1"/>
                </a:solidFill>
              </a:ln>
              <a:solidFill>
                <a:srgbClr val="FFC000"/>
              </a:solidFill>
              <a:latin typeface="Arial Black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 smtClean="0"/>
              <a:t>Jephunneh</a:t>
            </a:r>
            <a:endParaRPr lang="en-US" sz="3600" b="1" dirty="0" smtClean="0"/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FF00"/>
                </a:solidFill>
              </a:rPr>
              <a:t>Caleb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 smtClean="0"/>
              <a:t>Elah</a:t>
            </a:r>
            <a:endParaRPr lang="en-US" sz="3600" b="1" dirty="0" smtClean="0"/>
          </a:p>
          <a:p>
            <a:pPr algn="ctr">
              <a:lnSpc>
                <a:spcPct val="150000"/>
              </a:lnSpc>
            </a:pPr>
            <a:r>
              <a:rPr lang="en-US" sz="3600" b="1" dirty="0" err="1" smtClean="0"/>
              <a:t>Kenaz</a:t>
            </a:r>
            <a:endParaRPr lang="en-US" sz="36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115616" y="908720"/>
            <a:ext cx="2561845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600" dirty="0" smtClean="0">
                <a:solidFill>
                  <a:srgbClr val="00FF00"/>
                </a:solidFill>
                <a:latin typeface="Arial Black" pitchFamily="34" charset="0"/>
              </a:rPr>
              <a:t>The line of </a:t>
            </a:r>
            <a:r>
              <a:rPr lang="en-US" sz="3600" dirty="0" err="1" smtClean="0">
                <a:solidFill>
                  <a:srgbClr val="00FF00"/>
                </a:solidFill>
                <a:latin typeface="Arial Black" pitchFamily="34" charset="0"/>
              </a:rPr>
              <a:t>Pharez</a:t>
            </a:r>
            <a:endParaRPr lang="en-US" sz="3600" dirty="0">
              <a:solidFill>
                <a:srgbClr val="00FF00"/>
              </a:solidFill>
              <a:latin typeface="Arial Black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414493" y="2551049"/>
            <a:ext cx="0" cy="32004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25615" y="3396992"/>
            <a:ext cx="0" cy="32004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39470" y="4176790"/>
            <a:ext cx="0" cy="32004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56058" y="5039321"/>
            <a:ext cx="0" cy="32004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674087" y="2578759"/>
            <a:ext cx="0" cy="32004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90675" y="3356992"/>
            <a:ext cx="0" cy="32004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04530" y="4216790"/>
            <a:ext cx="0" cy="32004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718385" y="5053176"/>
            <a:ext cx="0" cy="32004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55694" y="966873"/>
            <a:ext cx="4392488" cy="932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Representatives of the Red Cord line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64252" y="5940569"/>
            <a:ext cx="1781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latin typeface="Arial Black" pitchFamily="34" charset="0"/>
              </a:rPr>
              <a:t>Mosaic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FF33CC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36096" y="5940569"/>
            <a:ext cx="2610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Arial Black" pitchFamily="34" charset="0"/>
              </a:rPr>
              <a:t>Abrahamic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64088" y="5949280"/>
            <a:ext cx="2664296" cy="54864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519954" y="5949280"/>
            <a:ext cx="1828800" cy="57606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05812" y="2767073"/>
            <a:ext cx="1008112" cy="64807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4959750" y="3586871"/>
            <a:ext cx="1008112" cy="64807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Elbow Connector 29"/>
          <p:cNvCxnSpPr/>
          <p:nvPr/>
        </p:nvCxnSpPr>
        <p:spPr>
          <a:xfrm rot="16200000" flipH="1">
            <a:off x="7569521" y="3946015"/>
            <a:ext cx="589919" cy="536290"/>
          </a:xfrm>
          <a:prstGeom prst="bentConnector3">
            <a:avLst>
              <a:gd name="adj1" fmla="val 50000"/>
            </a:avLst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366457" y="3946911"/>
            <a:ext cx="21602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99351" y="4492532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FF00"/>
                </a:solidFill>
                <a:latin typeface="Impact" pitchFamily="34" charset="0"/>
              </a:rPr>
              <a:t>Achsah</a:t>
            </a:r>
            <a:endParaRPr lang="en-US" sz="2800" dirty="0">
              <a:solidFill>
                <a:srgbClr val="00FF00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0013" y="658084"/>
            <a:ext cx="3995737" cy="5723244"/>
          </a:xfrm>
        </p:spPr>
        <p:txBody>
          <a:bodyPr/>
          <a:lstStyle/>
          <a:p>
            <a:pPr marL="717550" indent="-633413">
              <a:buNone/>
            </a:pPr>
            <a:r>
              <a:rPr lang="en-AU" dirty="0"/>
              <a:t> </a:t>
            </a:r>
            <a:r>
              <a:rPr lang="en-AU" b="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Num. 33:5-14</a:t>
            </a:r>
            <a:r>
              <a:rPr lang="en-AU" dirty="0">
                <a:ln w="22225">
                  <a:solidFill>
                    <a:schemeClr val="tx1"/>
                  </a:solidFill>
                </a:ln>
              </a:rPr>
              <a:t> </a:t>
            </a:r>
          </a:p>
          <a:p>
            <a:pPr marL="717550" indent="-633413">
              <a:buNone/>
            </a:pPr>
            <a:r>
              <a:rPr lang="en-AU" dirty="0"/>
              <a:t>  6. </a:t>
            </a:r>
            <a:r>
              <a:rPr lang="en-AU" dirty="0" err="1">
                <a:solidFill>
                  <a:srgbClr val="FFCC00"/>
                </a:solidFill>
              </a:rPr>
              <a:t>Marah</a:t>
            </a:r>
            <a:endParaRPr lang="en-AU" dirty="0">
              <a:solidFill>
                <a:srgbClr val="FFCC00"/>
              </a:solidFill>
            </a:endParaRPr>
          </a:p>
          <a:p>
            <a:pPr marL="717550" indent="-633413">
              <a:buNone/>
            </a:pPr>
            <a:r>
              <a:rPr lang="en-AU" dirty="0"/>
              <a:t>  7. </a:t>
            </a:r>
            <a:r>
              <a:rPr lang="en-AU" dirty="0" err="1">
                <a:ln>
                  <a:solidFill>
                    <a:schemeClr val="tx1"/>
                  </a:solidFill>
                </a:ln>
                <a:solidFill>
                  <a:srgbClr val="00FFFF"/>
                </a:solidFill>
              </a:rPr>
              <a:t>Elim</a:t>
            </a:r>
            <a:endParaRPr lang="en-AU" dirty="0">
              <a:ln>
                <a:solidFill>
                  <a:schemeClr val="tx1"/>
                </a:solidFill>
              </a:ln>
              <a:solidFill>
                <a:srgbClr val="00FFFF"/>
              </a:solidFill>
            </a:endParaRPr>
          </a:p>
          <a:p>
            <a:pPr marL="717550" indent="-633413">
              <a:buNone/>
            </a:pPr>
            <a:r>
              <a:rPr lang="en-AU" dirty="0"/>
              <a:t>  8. </a:t>
            </a:r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</a:rPr>
              <a:t>Red Sea</a:t>
            </a:r>
          </a:p>
          <a:p>
            <a:pPr marL="717550" indent="-633413">
              <a:buNone/>
            </a:pPr>
            <a:r>
              <a:rPr lang="en-AU" dirty="0"/>
              <a:t>  9. Wilderness of Sin</a:t>
            </a:r>
          </a:p>
          <a:p>
            <a:pPr marL="717550" indent="-633413">
              <a:buNone/>
            </a:pPr>
            <a:r>
              <a:rPr lang="en-AU" dirty="0"/>
              <a:t>10. </a:t>
            </a:r>
            <a:r>
              <a:rPr lang="en-AU" dirty="0" err="1">
                <a:solidFill>
                  <a:srgbClr val="FFFF66"/>
                </a:solidFill>
              </a:rPr>
              <a:t>Dophkah</a:t>
            </a:r>
            <a:endParaRPr lang="en-AU" dirty="0"/>
          </a:p>
          <a:p>
            <a:pPr marL="717550" indent="-633413">
              <a:buNone/>
            </a:pPr>
            <a:r>
              <a:rPr lang="en-AU" dirty="0"/>
              <a:t>11. </a:t>
            </a:r>
            <a:r>
              <a:rPr lang="en-AU" dirty="0" err="1">
                <a:solidFill>
                  <a:srgbClr val="00FF00"/>
                </a:solidFill>
              </a:rPr>
              <a:t>Alush</a:t>
            </a:r>
            <a:r>
              <a:rPr lang="en-AU" dirty="0"/>
              <a:t> - “I will knead (bread)”.</a:t>
            </a:r>
          </a:p>
          <a:p>
            <a:pPr marL="717550" indent="-633413">
              <a:buNone/>
            </a:pPr>
            <a:r>
              <a:rPr lang="en-AU" dirty="0"/>
              <a:t>12. </a:t>
            </a:r>
            <a:r>
              <a:rPr lang="en-AU" dirty="0" err="1">
                <a:ln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Rephidim</a:t>
            </a:r>
            <a:endParaRPr lang="en-AU" dirty="0">
              <a:ln>
                <a:solidFill>
                  <a:schemeClr val="tx1"/>
                </a:solidFill>
              </a:ln>
              <a:solidFill>
                <a:srgbClr val="FF66FF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27384"/>
            <a:ext cx="9142413" cy="765175"/>
          </a:xfrm>
        </p:spPr>
        <p:txBody>
          <a:bodyPr/>
          <a:lstStyle/>
          <a:p>
            <a:r>
              <a:rPr lang="en-AU" sz="3800" dirty="0"/>
              <a:t>Israel’s </a:t>
            </a:r>
            <a:r>
              <a:rPr lang="en-AU" sz="3800" dirty="0" smtClean="0"/>
              <a:t>stations </a:t>
            </a:r>
            <a:r>
              <a:rPr lang="en-AU" sz="3800" dirty="0"/>
              <a:t>– </a:t>
            </a:r>
            <a:r>
              <a:rPr lang="en-AU" sz="3800" dirty="0" err="1"/>
              <a:t>Marah</a:t>
            </a:r>
            <a:r>
              <a:rPr lang="en-AU" sz="3800" dirty="0"/>
              <a:t> to </a:t>
            </a:r>
            <a:r>
              <a:rPr lang="en-AU" sz="3800" dirty="0" err="1"/>
              <a:t>Rephidim</a:t>
            </a:r>
            <a:endParaRPr lang="en-AU" sz="3800" dirty="0"/>
          </a:p>
        </p:txBody>
      </p:sp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4042359" y="909339"/>
          <a:ext cx="5080000" cy="5688013"/>
        </p:xfrm>
        <a:graphic>
          <a:graphicData uri="http://schemas.openxmlformats.org/presentationml/2006/ole">
            <p:oleObj spid="_x0000_s20482" name="Photo Editor Photo" r:id="rId3" imgW="15552381" imgH="17419048" progId="">
              <p:embed/>
            </p:oleObj>
          </a:graphicData>
        </a:graphic>
      </p:graphicFrame>
      <p:sp>
        <p:nvSpPr>
          <p:cNvPr id="26629" name="Oval 5"/>
          <p:cNvSpPr>
            <a:spLocks noChangeArrowheads="1"/>
          </p:cNvSpPr>
          <p:nvPr/>
        </p:nvSpPr>
        <p:spPr bwMode="auto">
          <a:xfrm rot="-2588686">
            <a:off x="5694363" y="4003675"/>
            <a:ext cx="720725" cy="19462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3675" y="4292600"/>
            <a:ext cx="8785225" cy="2232025"/>
          </a:xfrm>
        </p:spPr>
        <p:txBody>
          <a:bodyPr/>
          <a:lstStyle/>
          <a:p>
            <a:pPr marL="0" indent="0" algn="just">
              <a:lnSpc>
                <a:spcPct val="95000"/>
              </a:lnSpc>
              <a:buNone/>
            </a:pPr>
            <a:r>
              <a:rPr lang="en-AU" sz="240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Deut. 25:17-18</a:t>
            </a:r>
            <a:r>
              <a:rPr lang="en-AU" sz="2300" dirty="0">
                <a:ln w="19050">
                  <a:solidFill>
                    <a:schemeClr val="tx1"/>
                  </a:solidFill>
                </a:ln>
                <a:latin typeface="Bookman Old Style" pitchFamily="18" charset="0"/>
              </a:rPr>
              <a:t> </a:t>
            </a:r>
            <a:r>
              <a:rPr lang="en-AU" sz="2300" dirty="0">
                <a:latin typeface="Bookman Old Style" pitchFamily="18" charset="0"/>
              </a:rPr>
              <a:t>– </a:t>
            </a:r>
            <a:r>
              <a:rPr lang="en-AU" sz="2300" dirty="0">
                <a:solidFill>
                  <a:srgbClr val="00FF00"/>
                </a:solidFill>
                <a:latin typeface="Bookman Old Style" pitchFamily="18" charset="0"/>
              </a:rPr>
              <a:t>“Remember what </a:t>
            </a:r>
            <a:r>
              <a:rPr lang="en-AU" sz="2300" dirty="0" err="1">
                <a:solidFill>
                  <a:srgbClr val="00FF00"/>
                </a:solidFill>
                <a:latin typeface="Bookman Old Style" pitchFamily="18" charset="0"/>
              </a:rPr>
              <a:t>Amalek</a:t>
            </a:r>
            <a:r>
              <a:rPr lang="en-AU" sz="2300" dirty="0">
                <a:solidFill>
                  <a:srgbClr val="00FF00"/>
                </a:solidFill>
                <a:latin typeface="Bookman Old Style" pitchFamily="18" charset="0"/>
              </a:rPr>
              <a:t> did unto thee by the way, when ye were come forth out of Egypt; </a:t>
            </a:r>
          </a:p>
          <a:p>
            <a:pPr marL="0" indent="0" algn="just">
              <a:lnSpc>
                <a:spcPct val="95000"/>
              </a:lnSpc>
              <a:buNone/>
            </a:pPr>
            <a:r>
              <a:rPr lang="en-AU" sz="2300" dirty="0">
                <a:solidFill>
                  <a:srgbClr val="00FF00"/>
                </a:solidFill>
                <a:latin typeface="Bookman Old Style" pitchFamily="18" charset="0"/>
              </a:rPr>
              <a:t>How he met thee by the way, and smote the hindmost of thee, </a:t>
            </a:r>
            <a:r>
              <a:rPr lang="en-AU" sz="2300" i="1" dirty="0">
                <a:solidFill>
                  <a:srgbClr val="00FF00"/>
                </a:solidFill>
                <a:latin typeface="Bookman Old Style" pitchFamily="18" charset="0"/>
              </a:rPr>
              <a:t>even</a:t>
            </a:r>
            <a:r>
              <a:rPr lang="en-AU" sz="2300" dirty="0">
                <a:solidFill>
                  <a:srgbClr val="00FF00"/>
                </a:solidFill>
                <a:latin typeface="Bookman Old Style" pitchFamily="18" charset="0"/>
              </a:rPr>
              <a:t> all </a:t>
            </a:r>
            <a:r>
              <a:rPr lang="en-AU" sz="2300" i="1" dirty="0">
                <a:solidFill>
                  <a:srgbClr val="00FF00"/>
                </a:solidFill>
                <a:latin typeface="Bookman Old Style" pitchFamily="18" charset="0"/>
              </a:rPr>
              <a:t>that were</a:t>
            </a:r>
            <a:r>
              <a:rPr lang="en-AU" sz="2300" dirty="0">
                <a:solidFill>
                  <a:srgbClr val="00FF00"/>
                </a:solidFill>
                <a:latin typeface="Bookman Old Style" pitchFamily="18" charset="0"/>
              </a:rPr>
              <a:t> feeble behind thee, when thou </a:t>
            </a:r>
            <a:r>
              <a:rPr lang="en-AU" sz="2300" i="1" dirty="0">
                <a:solidFill>
                  <a:srgbClr val="00FF00"/>
                </a:solidFill>
                <a:latin typeface="Bookman Old Style" pitchFamily="18" charset="0"/>
              </a:rPr>
              <a:t>wast</a:t>
            </a:r>
            <a:r>
              <a:rPr lang="en-AU" sz="2300" dirty="0">
                <a:solidFill>
                  <a:srgbClr val="00FF00"/>
                </a:solidFill>
                <a:latin typeface="Bookman Old Style" pitchFamily="18" charset="0"/>
              </a:rPr>
              <a:t> faint and weary; and he feared not God.”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836712"/>
          </a:xfrm>
        </p:spPr>
        <p:txBody>
          <a:bodyPr/>
          <a:lstStyle/>
          <a:p>
            <a:r>
              <a:rPr lang="en-AU" dirty="0" err="1"/>
              <a:t>Amalek</a:t>
            </a:r>
            <a:r>
              <a:rPr lang="en-AU" dirty="0"/>
              <a:t> </a:t>
            </a:r>
            <a:r>
              <a:rPr lang="en-AU" dirty="0" smtClean="0"/>
              <a:t>country</a:t>
            </a:r>
            <a:endParaRPr lang="en-AU" dirty="0"/>
          </a:p>
        </p:txBody>
      </p:sp>
      <p:pic>
        <p:nvPicPr>
          <p:cNvPr id="25604" name="Picture 4" descr="North west of Hor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050"/>
            <a:ext cx="9144000" cy="3257550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7504" y="908050"/>
            <a:ext cx="8785225" cy="5401270"/>
          </a:xfrm>
        </p:spPr>
        <p:txBody>
          <a:bodyPr/>
          <a:lstStyle/>
          <a:p>
            <a:pPr marL="533400" indent="-533400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</a:pPr>
            <a:r>
              <a:rPr lang="en-AU" sz="3200" dirty="0" smtClean="0">
                <a:solidFill>
                  <a:srgbClr val="00FF00"/>
                </a:solidFill>
              </a:rPr>
              <a:t>“</a:t>
            </a:r>
            <a:r>
              <a:rPr lang="en-AU" sz="3200" dirty="0" err="1" smtClean="0">
                <a:solidFill>
                  <a:srgbClr val="00FF00"/>
                </a:solidFill>
              </a:rPr>
              <a:t>Amalek</a:t>
            </a:r>
            <a:r>
              <a:rPr lang="en-AU" sz="3200" dirty="0" smtClean="0">
                <a:solidFill>
                  <a:srgbClr val="00FF00"/>
                </a:solidFill>
              </a:rPr>
              <a:t>”</a:t>
            </a:r>
            <a:r>
              <a:rPr lang="en-AU" sz="3200" dirty="0" smtClean="0"/>
              <a:t> </a:t>
            </a:r>
            <a:r>
              <a:rPr lang="en-AU" sz="3200" dirty="0"/>
              <a:t>- </a:t>
            </a:r>
            <a:r>
              <a:rPr lang="en-AU" dirty="0"/>
              <a:t>occurs 24 times</a:t>
            </a:r>
          </a:p>
          <a:p>
            <a:pPr marL="533400" indent="-533400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</a:pPr>
            <a:r>
              <a:rPr lang="en-AU" sz="3200" dirty="0" smtClean="0">
                <a:solidFill>
                  <a:srgbClr val="00FF00"/>
                </a:solidFill>
              </a:rPr>
              <a:t>“</a:t>
            </a:r>
            <a:r>
              <a:rPr lang="en-AU" sz="3200" dirty="0" err="1" smtClean="0">
                <a:solidFill>
                  <a:srgbClr val="00FF00"/>
                </a:solidFill>
              </a:rPr>
              <a:t>Amalekite</a:t>
            </a:r>
            <a:r>
              <a:rPr lang="en-AU" sz="3200" dirty="0" smtClean="0">
                <a:solidFill>
                  <a:srgbClr val="00FF00"/>
                </a:solidFill>
              </a:rPr>
              <a:t>/s”</a:t>
            </a:r>
            <a:r>
              <a:rPr lang="en-AU" sz="3200" dirty="0" smtClean="0"/>
              <a:t> </a:t>
            </a:r>
            <a:r>
              <a:rPr lang="en-AU" sz="3200" dirty="0"/>
              <a:t>- </a:t>
            </a:r>
            <a:r>
              <a:rPr lang="en-AU" dirty="0"/>
              <a:t>occurs 27 times</a:t>
            </a:r>
            <a:endParaRPr lang="en-US" dirty="0"/>
          </a:p>
          <a:p>
            <a:pPr marL="533400" indent="-533400" algn="ctr">
              <a:spcBef>
                <a:spcPts val="1200"/>
              </a:spcBef>
              <a:spcAft>
                <a:spcPts val="600"/>
              </a:spcAft>
              <a:buClr>
                <a:srgbClr val="FFFF00"/>
              </a:buClr>
              <a:buNone/>
            </a:pPr>
            <a:r>
              <a:rPr lang="en-AU" sz="3600" b="0" dirty="0">
                <a:solidFill>
                  <a:srgbClr val="FFFF00"/>
                </a:solidFill>
                <a:latin typeface="Arial Black" pitchFamily="34" charset="0"/>
              </a:rPr>
              <a:t>Meaning:</a:t>
            </a:r>
            <a:endParaRPr lang="en-US" sz="3600" b="0" dirty="0">
              <a:solidFill>
                <a:srgbClr val="FFFF00"/>
              </a:solidFill>
              <a:latin typeface="Arial Black" pitchFamily="34" charset="0"/>
            </a:endParaRPr>
          </a:p>
          <a:p>
            <a:pPr marL="533400" indent="-533400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</a:pP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rgbClr val="FFCC00"/>
                </a:solidFill>
              </a:rPr>
              <a:t>“Warlike”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dirty="0"/>
              <a:t>(</a:t>
            </a:r>
            <a:r>
              <a:rPr lang="en-AU" dirty="0" smtClean="0"/>
              <a:t>Young’s </a:t>
            </a:r>
            <a:r>
              <a:rPr lang="en-AU" dirty="0"/>
              <a:t>Concordance)</a:t>
            </a:r>
            <a:endParaRPr lang="en-US" dirty="0"/>
          </a:p>
          <a:p>
            <a:pPr marL="533400" indent="-533400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</a:pPr>
            <a:r>
              <a:rPr lang="en-AU" sz="3200" dirty="0" smtClean="0">
                <a:solidFill>
                  <a:srgbClr val="FFFF66"/>
                </a:solidFill>
              </a:rPr>
              <a:t>“A </a:t>
            </a:r>
            <a:r>
              <a:rPr lang="en-AU" sz="3200" dirty="0">
                <a:solidFill>
                  <a:srgbClr val="FFFF66"/>
                </a:solidFill>
              </a:rPr>
              <a:t>strangler of the </a:t>
            </a:r>
            <a:r>
              <a:rPr lang="en-AU" sz="3200" dirty="0" smtClean="0">
                <a:solidFill>
                  <a:srgbClr val="FFFF66"/>
                </a:solidFill>
              </a:rPr>
              <a:t>people”</a:t>
            </a:r>
            <a:r>
              <a:rPr lang="en-AU" sz="3200" dirty="0" smtClean="0"/>
              <a:t> </a:t>
            </a:r>
            <a:r>
              <a:rPr lang="en-AU" dirty="0"/>
              <a:t>(The Hebrew &amp; English Bible Students Concordance</a:t>
            </a:r>
            <a:r>
              <a:rPr lang="en-AU" dirty="0" smtClean="0"/>
              <a:t>)</a:t>
            </a:r>
          </a:p>
          <a:p>
            <a:pPr marL="533400" indent="-533400">
              <a:spcBef>
                <a:spcPts val="1200"/>
              </a:spcBef>
              <a:spcAft>
                <a:spcPts val="600"/>
              </a:spcAft>
            </a:pPr>
            <a:r>
              <a:rPr lang="en-US" dirty="0" smtClean="0"/>
              <a:t>Name occurs 7 times in chapter = complete manifestation in relation to a covenant - </a:t>
            </a:r>
            <a:r>
              <a:rPr lang="en-US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3:15</a:t>
            </a:r>
            <a:r>
              <a:rPr lang="en-US" dirty="0" smtClean="0"/>
              <a:t>.</a:t>
            </a:r>
            <a:r>
              <a:rPr lang="en-AU" sz="3200" dirty="0" smtClean="0"/>
              <a:t> </a:t>
            </a:r>
            <a:endParaRPr lang="en-AU" sz="3200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en-AU" dirty="0" err="1" smtClean="0"/>
              <a:t>Amalek</a:t>
            </a:r>
            <a:r>
              <a:rPr lang="en-AU" dirty="0" smtClean="0"/>
              <a:t> </a:t>
            </a:r>
            <a:r>
              <a:rPr lang="en-AU" sz="4000" dirty="0" smtClean="0"/>
              <a:t>– </a:t>
            </a:r>
            <a:r>
              <a:rPr lang="en-AU" sz="4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Ex. 17:8</a:t>
            </a:r>
            <a:endParaRPr lang="en-AU" sz="4000" dirty="0">
              <a:ln w="22225">
                <a:solidFill>
                  <a:schemeClr val="tx1"/>
                </a:solidFill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0484" name="AutoShape 4"/>
          <p:cNvSpPr>
            <a:spLocks/>
          </p:cNvSpPr>
          <p:nvPr/>
        </p:nvSpPr>
        <p:spPr bwMode="auto">
          <a:xfrm>
            <a:off x="6912099" y="1023938"/>
            <a:ext cx="360362" cy="1008062"/>
          </a:xfrm>
          <a:prstGeom prst="rightBrace">
            <a:avLst>
              <a:gd name="adj1" fmla="val 23221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258174" y="1196975"/>
            <a:ext cx="21383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 b="1"/>
              <a:t> 51 occs.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95" y="2204864"/>
            <a:ext cx="3385071" cy="4103861"/>
          </a:xfrm>
        </p:spPr>
        <p:txBody>
          <a:bodyPr/>
          <a:lstStyle/>
          <a:p>
            <a:pPr marL="0" indent="0" algn="ctr">
              <a:lnSpc>
                <a:spcPct val="95000"/>
              </a:lnSpc>
              <a:buNone/>
            </a:pPr>
            <a:r>
              <a:rPr lang="en-AU" sz="3600" dirty="0" smtClean="0">
                <a:solidFill>
                  <a:srgbClr val="00FF00"/>
                </a:solidFill>
              </a:rPr>
              <a:t>Each Gospel presents a different aspect of the greatness of the Lord Jesus Christ</a:t>
            </a:r>
            <a:endParaRPr lang="en-AU" sz="3600" dirty="0">
              <a:solidFill>
                <a:srgbClr val="00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pic>
        <p:nvPicPr>
          <p:cNvPr id="6" name="Picture 5" descr="Four faces of Cherubi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456760"/>
            <a:ext cx="5066134" cy="5787846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5148064" cy="198884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AU" dirty="0" smtClean="0"/>
              <a:t>Four Gospels – Four faces of the Cherubim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8264" y="404664"/>
            <a:ext cx="2051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Impact" pitchFamily="34" charset="0"/>
              </a:rPr>
              <a:t>Eagle = the Spirit - John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00FFFF"/>
              </a:solidFill>
              <a:latin typeface="Impac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2276872"/>
            <a:ext cx="223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Ox = servant - Mark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02351" y="4379620"/>
            <a:ext cx="18061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FF00"/>
                </a:solidFill>
                <a:latin typeface="Impact" pitchFamily="34" charset="0"/>
              </a:rPr>
              <a:t>Lion = king - Matthew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7904" y="4451628"/>
            <a:ext cx="1944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Impact" pitchFamily="34" charset="0"/>
              </a:rPr>
              <a:t>Man = the perfect man - Luke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1678" y="981075"/>
            <a:ext cx="8785225" cy="5328245"/>
          </a:xfrm>
        </p:spPr>
        <p:txBody>
          <a:bodyPr/>
          <a:lstStyle/>
          <a:p>
            <a:pPr marL="533400" indent="-533400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US" dirty="0">
                <a:solidFill>
                  <a:srgbClr val="00FF00"/>
                </a:solidFill>
              </a:rPr>
              <a:t>“Yah saves”</a:t>
            </a:r>
            <a:r>
              <a:rPr lang="en-US" dirty="0"/>
              <a:t> or </a:t>
            </a:r>
            <a:r>
              <a:rPr lang="en-US" dirty="0">
                <a:solidFill>
                  <a:srgbClr val="00FF00"/>
                </a:solidFill>
              </a:rPr>
              <a:t>“Yahweh shall save“</a:t>
            </a:r>
            <a:r>
              <a:rPr lang="en-US" dirty="0"/>
              <a:t>.</a:t>
            </a:r>
          </a:p>
          <a:p>
            <a:pPr marL="533400" indent="-533400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US" dirty="0"/>
              <a:t>First appears in Scripture in </a:t>
            </a:r>
            <a:r>
              <a:rPr lang="en-US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Exodus 17:9</a:t>
            </a:r>
            <a:r>
              <a:rPr lang="en-US" dirty="0"/>
              <a:t>.</a:t>
            </a:r>
          </a:p>
          <a:p>
            <a:pPr marL="533400" indent="-533400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US" dirty="0"/>
              <a:t>Name occurs 4 times in chapter ( the number of righteousness, </a:t>
            </a:r>
            <a:r>
              <a:rPr lang="en-US" dirty="0" smtClean="0"/>
              <a:t>God manifestation and a new </a:t>
            </a:r>
            <a:r>
              <a:rPr lang="en-US" dirty="0"/>
              <a:t>creation).</a:t>
            </a:r>
          </a:p>
          <a:p>
            <a:pPr marL="533400" indent="-533400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US" dirty="0">
                <a:solidFill>
                  <a:srgbClr val="FFFF66"/>
                </a:solidFill>
              </a:rPr>
              <a:t>Son (</a:t>
            </a:r>
            <a:r>
              <a:rPr lang="en-US" i="1" dirty="0" err="1">
                <a:solidFill>
                  <a:srgbClr val="FFFF66"/>
                </a:solidFill>
              </a:rPr>
              <a:t>ben</a:t>
            </a:r>
            <a:r>
              <a:rPr lang="en-US" dirty="0">
                <a:solidFill>
                  <a:srgbClr val="FFFF66"/>
                </a:solidFill>
              </a:rPr>
              <a:t>) of Nun</a:t>
            </a:r>
            <a:r>
              <a:rPr lang="en-US" dirty="0"/>
              <a:t> –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</a:rPr>
              <a:t>“family builder of perpetuity”</a:t>
            </a:r>
            <a:r>
              <a:rPr lang="en-US" dirty="0"/>
              <a:t>. Root - </a:t>
            </a:r>
            <a:r>
              <a:rPr lang="en-AU" dirty="0"/>
              <a:t>to </a:t>
            </a:r>
            <a:r>
              <a:rPr lang="en-AU" i="1" dirty="0" err="1"/>
              <a:t>resprout</a:t>
            </a:r>
            <a:r>
              <a:rPr lang="en-AU" dirty="0"/>
              <a:t>, that is, propagate by shoots; figuratively, to </a:t>
            </a:r>
            <a:r>
              <a:rPr lang="en-AU" i="1" dirty="0"/>
              <a:t>be</a:t>
            </a:r>
            <a:r>
              <a:rPr lang="en-AU" dirty="0"/>
              <a:t> </a:t>
            </a:r>
            <a:r>
              <a:rPr lang="en-AU" i="1" dirty="0"/>
              <a:t>perpetual.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en-US" dirty="0"/>
              <a:t>Joshua – Type of Christ</a:t>
            </a:r>
            <a:endParaRPr lang="en-A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051720" cy="368326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908719"/>
          </a:xfrm>
        </p:spPr>
        <p:txBody>
          <a:bodyPr/>
          <a:lstStyle/>
          <a:p>
            <a:r>
              <a:rPr lang="en-AU" dirty="0"/>
              <a:t>The </a:t>
            </a:r>
            <a:r>
              <a:rPr lang="en-AU" dirty="0" smtClean="0"/>
              <a:t>rod </a:t>
            </a:r>
            <a:r>
              <a:rPr lang="en-AU" dirty="0"/>
              <a:t>of God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79388" y="908050"/>
            <a:ext cx="8785225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2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Ex. 4:2-4</a:t>
            </a:r>
            <a:r>
              <a:rPr lang="en-US" sz="3200" b="1" dirty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US" sz="3200" b="1" dirty="0"/>
              <a:t>- Cast to ground, became a serpent - Related to the earth and sin.</a:t>
            </a:r>
          </a:p>
          <a:p>
            <a:pPr marL="533400" indent="-533400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2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Ex. 4:20</a:t>
            </a:r>
            <a:r>
              <a:rPr lang="en-US" sz="3200" b="1" dirty="0"/>
              <a:t>; </a:t>
            </a:r>
            <a:r>
              <a:rPr lang="en-US" sz="32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17:9</a:t>
            </a:r>
            <a:r>
              <a:rPr lang="en-US" sz="3200" b="1" dirty="0"/>
              <a:t> - Called “the rod of God”.</a:t>
            </a:r>
          </a:p>
          <a:p>
            <a:pPr marL="533400" indent="-533400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2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Ex. 17:5-6 </a:t>
            </a:r>
            <a:r>
              <a:rPr lang="en-US" sz="3200" b="1" dirty="0"/>
              <a:t>- Used to smite </a:t>
            </a:r>
            <a:r>
              <a:rPr lang="en-US" sz="3200" b="1" dirty="0" smtClean="0"/>
              <a:t>“rock” </a:t>
            </a:r>
            <a:r>
              <a:rPr lang="en-US" sz="3200" b="1" dirty="0"/>
              <a:t>(</a:t>
            </a:r>
            <a:r>
              <a:rPr lang="en-US" sz="3200" b="1" dirty="0" smtClean="0"/>
              <a:t>Christ – </a:t>
            </a:r>
            <a:r>
              <a:rPr lang="en-US" sz="3200" b="1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 Cor. 10:4</a:t>
            </a:r>
            <a:r>
              <a:rPr lang="en-US" sz="3200" b="1" dirty="0" smtClean="0"/>
              <a:t>) </a:t>
            </a:r>
            <a:r>
              <a:rPr lang="en-US" sz="3200" b="1" dirty="0"/>
              <a:t>- Represents the crucifixion of Christ.</a:t>
            </a:r>
          </a:p>
          <a:p>
            <a:pPr marL="533400" indent="-533400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200" b="1" dirty="0"/>
              <a:t>In the hands of Moses represents the cross – the instrument of smiting (crucifixion).</a:t>
            </a:r>
            <a:endParaRPr lang="en-US" sz="3200" dirty="0">
              <a:latin typeface="Arial Black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051720" cy="368326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855"/>
            <a:ext cx="9144000" cy="836712"/>
          </a:xfrm>
        </p:spPr>
        <p:txBody>
          <a:bodyPr/>
          <a:lstStyle/>
          <a:p>
            <a:r>
              <a:rPr lang="en-AU" dirty="0" smtClean="0"/>
              <a:t>Moses hands </a:t>
            </a:r>
            <a:r>
              <a:rPr lang="en-AU" sz="4000" dirty="0" smtClean="0"/>
              <a:t>– </a:t>
            </a:r>
            <a:r>
              <a:rPr lang="en-AU" sz="40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Ex. 17:9-12</a:t>
            </a:r>
            <a:endParaRPr lang="en-AU" sz="4000" dirty="0">
              <a:ln w="22225">
                <a:solidFill>
                  <a:schemeClr val="tx1"/>
                </a:solidFill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95" y="824921"/>
            <a:ext cx="8782938" cy="2288338"/>
          </a:xfrm>
        </p:spPr>
        <p:txBody>
          <a:bodyPr/>
          <a:lstStyle/>
          <a:p>
            <a:pPr marL="533400" indent="-53340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3200" dirty="0" smtClean="0"/>
              <a:t>Initially Moses uses only one hand to hold the rod high.</a:t>
            </a:r>
          </a:p>
          <a:p>
            <a:pPr marL="533400" indent="-53340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dirty="0" smtClean="0"/>
              <a:t>In </a:t>
            </a:r>
            <a:r>
              <a:rPr lang="en-AU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v.12</a:t>
            </a:r>
            <a:r>
              <a:rPr lang="en-AU" dirty="0" smtClean="0"/>
              <a:t> he holds the rod in both hands -  his arms supported by Aaron and </a:t>
            </a:r>
            <a:r>
              <a:rPr lang="en-AU" dirty="0" err="1" smtClean="0"/>
              <a:t>Hur</a:t>
            </a:r>
            <a:r>
              <a:rPr lang="en-AU" dirty="0" smtClean="0"/>
              <a:t>.</a:t>
            </a:r>
            <a:endParaRPr lang="en-AU" sz="320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051720" cy="368326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pic>
        <p:nvPicPr>
          <p:cNvPr id="11266" name="Picture 2" descr="http://www.marysrosaries.com/collaboration/images/4/4f/Aaron_and_Hur_Hold_Arms_of_Moses.gif"/>
          <p:cNvPicPr>
            <a:picLocks noChangeAspect="1" noChangeArrowheads="1"/>
          </p:cNvPicPr>
          <p:nvPr/>
        </p:nvPicPr>
        <p:blipFill>
          <a:blip r:embed="rId2" cstate="print"/>
          <a:srcRect r="3624"/>
          <a:stretch>
            <a:fillRect/>
          </a:stretch>
        </p:blipFill>
        <p:spPr bwMode="auto">
          <a:xfrm>
            <a:off x="4356657" y="2891269"/>
            <a:ext cx="4773488" cy="39528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7544" y="3118316"/>
            <a:ext cx="3672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00"/>
                </a:solidFill>
              </a:rPr>
              <a:t>With both hands on the serpent rod Moses is presented in the posture of crucifixion.</a:t>
            </a:r>
            <a:endParaRPr lang="en-US" sz="3200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uiExpand="1" build="p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0825" y="908050"/>
            <a:ext cx="8785225" cy="5473278"/>
          </a:xfrm>
        </p:spPr>
        <p:txBody>
          <a:bodyPr/>
          <a:lstStyle/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200" b="0" dirty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  <a:latin typeface="Arial Black" pitchFamily="34" charset="0"/>
              </a:rPr>
              <a:t>Aaron</a:t>
            </a:r>
            <a:r>
              <a:rPr lang="en-US" dirty="0"/>
              <a:t>  - High Priest elect - not yet appointed (</a:t>
            </a:r>
            <a:r>
              <a:rPr lang="en-US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Ex. 28:1</a:t>
            </a:r>
            <a:r>
              <a:rPr lang="en-US" dirty="0"/>
              <a:t>) - </a:t>
            </a:r>
            <a:r>
              <a:rPr lang="en-US" dirty="0">
                <a:solidFill>
                  <a:srgbClr val="FFFF00"/>
                </a:solidFill>
              </a:rPr>
              <a:t>Type of Christ as priest in preparation</a:t>
            </a:r>
            <a:r>
              <a:rPr lang="en-US" dirty="0"/>
              <a:t>.</a:t>
            </a:r>
          </a:p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200" b="0" dirty="0">
                <a:ln>
                  <a:solidFill>
                    <a:schemeClr val="tx1"/>
                  </a:solidFill>
                </a:ln>
                <a:solidFill>
                  <a:srgbClr val="FFCC00"/>
                </a:solidFill>
                <a:latin typeface="Arial Black" pitchFamily="34" charset="0"/>
              </a:rPr>
              <a:t>Moses</a:t>
            </a:r>
            <a:r>
              <a:rPr lang="en-US" dirty="0"/>
              <a:t> - The man of God, </a:t>
            </a:r>
            <a:r>
              <a:rPr lang="en-US" dirty="0" smtClean="0"/>
              <a:t>Israel’s </a:t>
            </a:r>
            <a:r>
              <a:rPr lang="en-US" dirty="0"/>
              <a:t>law-giver - </a:t>
            </a:r>
            <a:r>
              <a:rPr lang="en-US" dirty="0">
                <a:solidFill>
                  <a:srgbClr val="FFFF00"/>
                </a:solidFill>
              </a:rPr>
              <a:t>Christ to be a prophet like unto Moses </a:t>
            </a:r>
            <a:r>
              <a:rPr lang="en-US" dirty="0"/>
              <a:t>(</a:t>
            </a:r>
            <a:r>
              <a:rPr lang="en-US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Deut. 18:18</a:t>
            </a:r>
            <a:r>
              <a:rPr lang="en-US" dirty="0"/>
              <a:t>).</a:t>
            </a:r>
          </a:p>
          <a:p>
            <a:pPr marL="534988" indent="-534988"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200" b="0" dirty="0" err="1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Arial Black" pitchFamily="34" charset="0"/>
              </a:rPr>
              <a:t>Hur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99FFCC"/>
                </a:solidFill>
              </a:rPr>
              <a:t>“White linen”</a:t>
            </a:r>
            <a:r>
              <a:rPr lang="en-US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dirty="0"/>
              <a:t>(</a:t>
            </a:r>
            <a:r>
              <a:rPr lang="en-US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Rev. 19:8</a:t>
            </a:r>
            <a:r>
              <a:rPr lang="en-US" dirty="0"/>
              <a:t>) - of the tribe of Judah (</a:t>
            </a:r>
            <a:r>
              <a:rPr lang="en-US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Ex. 31:2</a:t>
            </a:r>
            <a:r>
              <a:rPr lang="en-US" dirty="0"/>
              <a:t>) - the royal tribe - </a:t>
            </a:r>
            <a:r>
              <a:rPr lang="en-US" dirty="0">
                <a:solidFill>
                  <a:srgbClr val="FFFF00"/>
                </a:solidFill>
              </a:rPr>
              <a:t>Christ as son of David and King-elect</a:t>
            </a:r>
            <a:r>
              <a:rPr lang="en-US" dirty="0"/>
              <a:t>.</a:t>
            </a:r>
          </a:p>
          <a:p>
            <a:pPr marL="534988" indent="-534988" algn="ctr">
              <a:spcBef>
                <a:spcPts val="180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en-US" sz="3200" b="0" dirty="0">
                <a:solidFill>
                  <a:srgbClr val="00FF00"/>
                </a:solidFill>
                <a:latin typeface="Arial Black" pitchFamily="34" charset="0"/>
              </a:rPr>
              <a:t>Represent Christ during his ministry</a:t>
            </a:r>
            <a:r>
              <a:rPr lang="en-AU" dirty="0"/>
              <a:t>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908719"/>
          </a:xfrm>
        </p:spPr>
        <p:txBody>
          <a:bodyPr/>
          <a:lstStyle/>
          <a:p>
            <a:r>
              <a:rPr lang="en-US" dirty="0" smtClean="0"/>
              <a:t>“The joy set before him</a:t>
            </a:r>
            <a:r>
              <a:rPr lang="en-US" dirty="0"/>
              <a:t>”</a:t>
            </a:r>
            <a:r>
              <a:rPr lang="en-AU" dirty="0"/>
              <a:t>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3138" y="919743"/>
            <a:ext cx="8709342" cy="5461585"/>
          </a:xfrm>
        </p:spPr>
        <p:txBody>
          <a:bodyPr/>
          <a:lstStyle/>
          <a:p>
            <a:pPr marL="533400" indent="-533400" algn="just"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b="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Ex. 17:14</a:t>
            </a:r>
            <a:r>
              <a:rPr lang="en-AU" dirty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AU" dirty="0"/>
              <a:t>- </a:t>
            </a:r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Young’s Literal </a:t>
            </a:r>
            <a:r>
              <a:rPr lang="en-AU" dirty="0"/>
              <a:t>- </a:t>
            </a:r>
            <a:r>
              <a:rPr lang="en-AU" sz="3200" dirty="0">
                <a:solidFill>
                  <a:srgbClr val="FFFF66"/>
                </a:solidFill>
                <a:latin typeface="Bookman Old Style" pitchFamily="18" charset="0"/>
              </a:rPr>
              <a:t>“Write this, a memorial in a Book, and set </a:t>
            </a:r>
            <a:r>
              <a:rPr lang="en-AU" sz="3200" i="1" dirty="0">
                <a:solidFill>
                  <a:srgbClr val="FFFF66"/>
                </a:solidFill>
                <a:latin typeface="Bookman Old Style" pitchFamily="18" charset="0"/>
              </a:rPr>
              <a:t>it</a:t>
            </a:r>
            <a:r>
              <a:rPr lang="en-AU" sz="3200" dirty="0">
                <a:solidFill>
                  <a:srgbClr val="FFFF66"/>
                </a:solidFill>
                <a:latin typeface="Bookman Old Style" pitchFamily="18" charset="0"/>
              </a:rPr>
              <a:t> in the ears of Joshua, that I do utterly wipe away the remembrance of </a:t>
            </a:r>
            <a:r>
              <a:rPr lang="en-AU" sz="3200" dirty="0" err="1">
                <a:solidFill>
                  <a:srgbClr val="FFFF66"/>
                </a:solidFill>
                <a:latin typeface="Bookman Old Style" pitchFamily="18" charset="0"/>
              </a:rPr>
              <a:t>Amalek</a:t>
            </a:r>
            <a:r>
              <a:rPr lang="en-AU" sz="3200" dirty="0">
                <a:solidFill>
                  <a:srgbClr val="FFFF66"/>
                </a:solidFill>
                <a:latin typeface="Bookman Old Style" pitchFamily="18" charset="0"/>
              </a:rPr>
              <a:t> from under the heavens”</a:t>
            </a:r>
            <a:r>
              <a:rPr lang="en-AU" dirty="0"/>
              <a:t>.</a:t>
            </a:r>
          </a:p>
          <a:p>
            <a:pPr marL="533400" indent="-533400"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>
                <a:solidFill>
                  <a:srgbClr val="00FF00"/>
                </a:solidFill>
              </a:rPr>
              <a:t>“rehearse”</a:t>
            </a:r>
            <a:r>
              <a:rPr lang="en-AU" dirty="0"/>
              <a:t> – </a:t>
            </a:r>
            <a:r>
              <a:rPr lang="en-AU" i="1" dirty="0" err="1"/>
              <a:t>siym</a:t>
            </a:r>
            <a:r>
              <a:rPr lang="en-AU" dirty="0"/>
              <a:t> – to put.</a:t>
            </a:r>
          </a:p>
          <a:p>
            <a:pPr marL="533400" indent="-533400"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>
                <a:solidFill>
                  <a:srgbClr val="00FF00"/>
                </a:solidFill>
              </a:rPr>
              <a:t>“the ears of Joshua”</a:t>
            </a:r>
            <a:r>
              <a:rPr lang="en-AU" dirty="0"/>
              <a:t> – Here a type of Christ. This is inserted for the benefit of Christ whose work was to “exterminate” </a:t>
            </a:r>
            <a:r>
              <a:rPr lang="en-AU" dirty="0" err="1"/>
              <a:t>Amalek</a:t>
            </a:r>
            <a:r>
              <a:rPr lang="en-AU" dirty="0"/>
              <a:t>.</a:t>
            </a:r>
          </a:p>
          <a:p>
            <a:pPr marL="533400" indent="-533400"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v"/>
            </a:pPr>
            <a:endParaRPr lang="en-AU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27710"/>
            <a:ext cx="9144000" cy="836712"/>
          </a:xfrm>
        </p:spPr>
        <p:txBody>
          <a:bodyPr/>
          <a:lstStyle/>
          <a:p>
            <a:r>
              <a:rPr lang="en-AU" dirty="0"/>
              <a:t>Rehearsed before Joshua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051720" cy="368326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1438" y="836712"/>
            <a:ext cx="8964612" cy="5472013"/>
          </a:xfrm>
        </p:spPr>
        <p:txBody>
          <a:bodyPr/>
          <a:lstStyle/>
          <a:p>
            <a:pPr marL="533400" indent="-533400">
              <a:lnSpc>
                <a:spcPct val="95000"/>
              </a:lnSpc>
              <a:spcBef>
                <a:spcPct val="25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2800" dirty="0"/>
              <a:t>The word </a:t>
            </a:r>
            <a:r>
              <a:rPr lang="en-US" sz="2800" dirty="0" smtClean="0">
                <a:solidFill>
                  <a:srgbClr val="00FF00"/>
                </a:solidFill>
              </a:rPr>
              <a:t>“</a:t>
            </a:r>
            <a:r>
              <a:rPr lang="en-US" sz="2800" dirty="0" err="1" smtClean="0">
                <a:solidFill>
                  <a:srgbClr val="00FF00"/>
                </a:solidFill>
              </a:rPr>
              <a:t>Nissi</a:t>
            </a:r>
            <a:r>
              <a:rPr lang="en-US" sz="2800" dirty="0" smtClean="0">
                <a:solidFill>
                  <a:srgbClr val="00FF00"/>
                </a:solidFill>
              </a:rPr>
              <a:t>”</a:t>
            </a:r>
            <a:r>
              <a:rPr lang="en-US" sz="2800" dirty="0" smtClean="0"/>
              <a:t> </a:t>
            </a:r>
            <a:r>
              <a:rPr lang="en-US" sz="2800" dirty="0"/>
              <a:t>is the Hebrew </a:t>
            </a:r>
            <a:r>
              <a:rPr lang="en-US" sz="2800" i="1" dirty="0" err="1">
                <a:solidFill>
                  <a:srgbClr val="00FF00"/>
                </a:solidFill>
              </a:rPr>
              <a:t>nes</a:t>
            </a:r>
            <a:r>
              <a:rPr lang="en-US" sz="2800" i="1" dirty="0"/>
              <a:t> </a:t>
            </a:r>
            <a:r>
              <a:rPr lang="en-US" sz="2800" dirty="0"/>
              <a:t>signifying a flag; also a sail; by imp. a flagstaff (Strong).</a:t>
            </a:r>
          </a:p>
          <a:p>
            <a:pPr marL="533400" indent="-533400">
              <a:lnSpc>
                <a:spcPct val="95000"/>
              </a:lnSpc>
              <a:spcBef>
                <a:spcPct val="25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Gesenius</a:t>
            </a: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 </a:t>
            </a:r>
            <a:r>
              <a:rPr lang="en-US" sz="2800" dirty="0" smtClean="0"/>
              <a:t>– “something </a:t>
            </a:r>
            <a:r>
              <a:rPr lang="en-US" sz="2800" dirty="0"/>
              <a:t>lifted up, a token to be seen far </a:t>
            </a:r>
            <a:r>
              <a:rPr lang="en-US" sz="2800" dirty="0" smtClean="0"/>
              <a:t>off”.</a:t>
            </a:r>
            <a:endParaRPr lang="en-US" sz="2800" dirty="0"/>
          </a:p>
          <a:p>
            <a:pPr marL="533400" indent="-533400">
              <a:lnSpc>
                <a:spcPct val="95000"/>
              </a:lnSpc>
              <a:spcBef>
                <a:spcPct val="25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2800" dirty="0"/>
              <a:t>Used of a banner raised in war to gather the people to a place of assembly; a column or lofty pole; a sign by which anyone is warned. </a:t>
            </a:r>
          </a:p>
          <a:p>
            <a:pPr marL="533400" indent="-533400">
              <a:lnSpc>
                <a:spcPct val="95000"/>
              </a:lnSpc>
              <a:spcBef>
                <a:spcPct val="25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2800" dirty="0"/>
              <a:t>First occurs in </a:t>
            </a:r>
            <a:r>
              <a:rPr lang="en-US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</a:t>
            </a:r>
            <a:r>
              <a:rPr lang="en-US" sz="28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. 17:15</a:t>
            </a:r>
            <a:r>
              <a:rPr lang="en-US" sz="2800" dirty="0" smtClean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US" sz="2800" dirty="0"/>
              <a:t>- next occ. is </a:t>
            </a:r>
            <a:r>
              <a:rPr lang="en-US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Num</a:t>
            </a:r>
            <a:r>
              <a:rPr lang="en-US" sz="28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. 21:8,9</a:t>
            </a:r>
            <a:r>
              <a:rPr lang="en-US" sz="2800" dirty="0"/>
              <a:t>. 21 </a:t>
            </a:r>
            <a:r>
              <a:rPr lang="en-US" sz="2800" dirty="0" err="1"/>
              <a:t>occs</a:t>
            </a:r>
            <a:r>
              <a:rPr lang="en-US" sz="2800" dirty="0"/>
              <a:t>. in the O.T.</a:t>
            </a:r>
          </a:p>
          <a:p>
            <a:pPr marL="533400" indent="-533400">
              <a:lnSpc>
                <a:spcPct val="95000"/>
              </a:lnSpc>
              <a:spcBef>
                <a:spcPct val="25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2800" dirty="0"/>
              <a:t>Paraphrase </a:t>
            </a:r>
            <a:r>
              <a:rPr lang="en-US" sz="2800" i="1" dirty="0"/>
              <a:t>– </a:t>
            </a:r>
            <a:r>
              <a:rPr lang="en-US" sz="2800" dirty="0">
                <a:solidFill>
                  <a:srgbClr val="FFFF00"/>
                </a:solidFill>
              </a:rPr>
              <a:t>“He who will be manifested (by sacrifice) on a pole to assemble his people for warfare.”</a:t>
            </a:r>
            <a:endParaRPr lang="en-AU" sz="2800" dirty="0">
              <a:solidFill>
                <a:srgbClr val="FFFF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en-US"/>
              <a:t>Yahweh-Nissi Altar</a:t>
            </a:r>
            <a:r>
              <a:rPr lang="en-AU"/>
              <a:t>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051720" cy="368326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23527" y="852630"/>
            <a:ext cx="8568953" cy="5600706"/>
          </a:xfrm>
        </p:spPr>
        <p:txBody>
          <a:bodyPr/>
          <a:lstStyle/>
          <a:p>
            <a:pPr marL="0" indent="0" algn="just">
              <a:buNone/>
            </a:pPr>
            <a:r>
              <a:rPr lang="en-US" sz="3000" dirty="0"/>
              <a:t>The margins of the A.V. and R.V. show the perplexity caused by the </a:t>
            </a:r>
            <a:r>
              <a:rPr lang="en-US" sz="3000" i="1" dirty="0"/>
              <a:t>Ellipsis</a:t>
            </a:r>
            <a:r>
              <a:rPr lang="en-US" sz="3000" dirty="0"/>
              <a:t> of the verb. </a:t>
            </a:r>
            <a:r>
              <a:rPr lang="en-US" sz="3000" dirty="0" smtClean="0"/>
              <a:t>“Surely </a:t>
            </a:r>
            <a:r>
              <a:rPr lang="en-US" sz="3000" dirty="0"/>
              <a:t>the hand (lifted up) upon the banner of Yah (is to swear): for the war of Yahweh against </a:t>
            </a:r>
            <a:r>
              <a:rPr lang="en-US" sz="3000" dirty="0" err="1"/>
              <a:t>Amalek</a:t>
            </a:r>
            <a:r>
              <a:rPr lang="en-US" sz="3000" dirty="0"/>
              <a:t> is to be from generation to </a:t>
            </a:r>
            <a:r>
              <a:rPr lang="en-US" sz="3000" dirty="0" smtClean="0"/>
              <a:t>generation”. </a:t>
            </a:r>
            <a:r>
              <a:rPr lang="en-US" sz="3000" dirty="0"/>
              <a:t>So it was. It was carried on by Ehud (</a:t>
            </a:r>
            <a:r>
              <a:rPr lang="en-US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Jud.3:13-15</a:t>
            </a:r>
            <a:r>
              <a:rPr lang="en-US" sz="3000" dirty="0"/>
              <a:t>), Barak (</a:t>
            </a:r>
            <a:r>
              <a:rPr lang="en-US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Jud.5:14</a:t>
            </a:r>
            <a:r>
              <a:rPr lang="en-US" sz="3000" dirty="0"/>
              <a:t>), Gideon (</a:t>
            </a:r>
            <a:r>
              <a:rPr lang="en-US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Jud.6:3</a:t>
            </a:r>
            <a:r>
              <a:rPr lang="en-US" sz="3000" dirty="0"/>
              <a:t>; </a:t>
            </a:r>
            <a:r>
              <a:rPr lang="en-US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7:12-14</a:t>
            </a:r>
            <a:r>
              <a:rPr lang="en-US" sz="3000" dirty="0"/>
              <a:t>), Saul (</a:t>
            </a:r>
            <a:r>
              <a:rPr lang="en-US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 Sam. 15:2-9</a:t>
            </a:r>
            <a:r>
              <a:rPr lang="en-US" sz="3000" dirty="0"/>
              <a:t>, cp.</a:t>
            </a:r>
            <a:r>
              <a:rPr lang="en-US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v.11</a:t>
            </a:r>
            <a:r>
              <a:rPr lang="en-US" sz="3000" dirty="0"/>
              <a:t>), Samuel (</a:t>
            </a:r>
            <a:r>
              <a:rPr lang="en-US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 Sam.15:32-33</a:t>
            </a:r>
            <a:r>
              <a:rPr lang="en-US" sz="3000" dirty="0"/>
              <a:t>), David (</a:t>
            </a:r>
            <a:r>
              <a:rPr lang="en-US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 Sam.27:8; 30:1,17</a:t>
            </a:r>
            <a:r>
              <a:rPr lang="en-US" sz="3000" dirty="0"/>
              <a:t>; </a:t>
            </a:r>
            <a:r>
              <a:rPr lang="en-US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 Sam. 8:12</a:t>
            </a:r>
            <a:r>
              <a:rPr lang="en-US" sz="3000" dirty="0"/>
              <a:t>), </a:t>
            </a:r>
            <a:r>
              <a:rPr lang="en-US" sz="3000" dirty="0" err="1"/>
              <a:t>Simeonites</a:t>
            </a:r>
            <a:r>
              <a:rPr lang="en-US" sz="3000" dirty="0"/>
              <a:t> (</a:t>
            </a:r>
            <a:r>
              <a:rPr lang="en-US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 Chron. 4:42,43</a:t>
            </a:r>
            <a:r>
              <a:rPr lang="en-US" sz="3000" dirty="0"/>
              <a:t>) and Mordecai (</a:t>
            </a:r>
            <a:r>
              <a:rPr lang="en-US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Esther 3:1-6; 9:7-10</a:t>
            </a:r>
            <a:r>
              <a:rPr lang="en-US" sz="3000" dirty="0"/>
              <a:t>).</a:t>
            </a:r>
            <a:r>
              <a:rPr lang="en-AU" sz="3000" dirty="0"/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en-US" sz="4000" dirty="0">
                <a:solidFill>
                  <a:srgbClr val="FFFF66"/>
                </a:solidFill>
              </a:rPr>
              <a:t>The Companion Bible on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Ex.17:16</a:t>
            </a:r>
            <a:r>
              <a:rPr lang="en-AU" sz="4000" dirty="0">
                <a:ln w="22225">
                  <a:solidFill>
                    <a:schemeClr val="tx1"/>
                  </a:solidFill>
                </a:ln>
                <a:effectLst/>
              </a:rPr>
              <a:t>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051720" cy="368326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07950" y="764704"/>
            <a:ext cx="8785225" cy="5688631"/>
          </a:xfrm>
        </p:spPr>
        <p:txBody>
          <a:bodyPr/>
          <a:lstStyle/>
          <a:p>
            <a:pPr marL="450850" indent="-45085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000" dirty="0" err="1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Rotherham</a:t>
            </a:r>
            <a:r>
              <a:rPr lang="en-US" sz="3000" dirty="0"/>
              <a:t> – “</a:t>
            </a:r>
            <a:r>
              <a:rPr lang="en-US" sz="3000" dirty="0">
                <a:latin typeface="Bookman Old Style" pitchFamily="18" charset="0"/>
              </a:rPr>
              <a:t>Because of a hand against the throne of Yah, Yahweh hath war with </a:t>
            </a:r>
            <a:r>
              <a:rPr lang="en-US" sz="3000" dirty="0" err="1">
                <a:latin typeface="Bookman Old Style" pitchFamily="18" charset="0"/>
              </a:rPr>
              <a:t>Amalek</a:t>
            </a:r>
            <a:r>
              <a:rPr lang="en-US" sz="3000" dirty="0">
                <a:latin typeface="Bookman Old Style" pitchFamily="18" charset="0"/>
              </a:rPr>
              <a:t>, - from generation to generation!”</a:t>
            </a:r>
          </a:p>
          <a:p>
            <a:pPr marL="450850" indent="-45085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000" dirty="0" err="1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Youngs</a:t>
            </a:r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 Literal </a:t>
            </a:r>
            <a:r>
              <a:rPr lang="en-US" sz="3000" dirty="0"/>
              <a:t>– “</a:t>
            </a:r>
            <a:r>
              <a:rPr lang="en-US" sz="3000" dirty="0">
                <a:latin typeface="Bookman Old Style" pitchFamily="18" charset="0"/>
              </a:rPr>
              <a:t>Because a hand is on the throne of Yah, war is to Yahweh with </a:t>
            </a:r>
            <a:r>
              <a:rPr lang="en-US" sz="3000" dirty="0" err="1">
                <a:latin typeface="Bookman Old Style" pitchFamily="18" charset="0"/>
              </a:rPr>
              <a:t>Amalek</a:t>
            </a:r>
            <a:r>
              <a:rPr lang="en-US" sz="3000" dirty="0">
                <a:latin typeface="Bookman Old Style" pitchFamily="18" charset="0"/>
              </a:rPr>
              <a:t> from generation - generation.”</a:t>
            </a:r>
          </a:p>
          <a:p>
            <a:pPr marL="450850" indent="-45085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Jerusalem Bible </a:t>
            </a:r>
            <a:r>
              <a:rPr lang="en-US" sz="3000" dirty="0"/>
              <a:t>– “</a:t>
            </a:r>
            <a:r>
              <a:rPr lang="en-US" sz="3000" dirty="0">
                <a:latin typeface="Bookman Old Style" pitchFamily="18" charset="0"/>
              </a:rPr>
              <a:t>Lay hold of the banner of Yahweh! Yahweh is at war with </a:t>
            </a:r>
            <a:r>
              <a:rPr lang="en-US" sz="3000" dirty="0" err="1">
                <a:latin typeface="Bookman Old Style" pitchFamily="18" charset="0"/>
              </a:rPr>
              <a:t>Amalek</a:t>
            </a:r>
            <a:r>
              <a:rPr lang="en-US" sz="3000" dirty="0">
                <a:latin typeface="Bookman Old Style" pitchFamily="18" charset="0"/>
              </a:rPr>
              <a:t> from age to age.”</a:t>
            </a:r>
            <a:r>
              <a:rPr lang="en-AU" sz="3000" dirty="0"/>
              <a:t> </a:t>
            </a:r>
          </a:p>
          <a:p>
            <a:pPr marL="450850" indent="-450850"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000" dirty="0" err="1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Moffatt</a:t>
            </a:r>
            <a:r>
              <a:rPr lang="en-US" sz="3000" dirty="0">
                <a:solidFill>
                  <a:srgbClr val="FFFF66"/>
                </a:solidFill>
              </a:rPr>
              <a:t> </a:t>
            </a:r>
            <a:r>
              <a:rPr lang="en-US" sz="3000" dirty="0"/>
              <a:t>– </a:t>
            </a:r>
            <a:r>
              <a:rPr lang="en-US" sz="3000" dirty="0">
                <a:latin typeface="Bookman Old Style" pitchFamily="18" charset="0"/>
              </a:rPr>
              <a:t>“We pledge loyalty to the Eternal's banner in his feud against </a:t>
            </a:r>
            <a:r>
              <a:rPr lang="en-US" sz="3000" dirty="0" err="1">
                <a:latin typeface="Bookman Old Style" pitchFamily="18" charset="0"/>
              </a:rPr>
              <a:t>Amalek</a:t>
            </a:r>
            <a:r>
              <a:rPr lang="en-US" sz="3000" dirty="0">
                <a:latin typeface="Bookman Old Style" pitchFamily="18" charset="0"/>
              </a:rPr>
              <a:t> from age to age!”</a:t>
            </a:r>
            <a:endParaRPr lang="en-AU" sz="3000" dirty="0">
              <a:latin typeface="Bookman Old Style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en-US" dirty="0"/>
              <a:t>Translations - </a:t>
            </a:r>
            <a:r>
              <a:rPr lang="en-US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Ex.17:16</a:t>
            </a:r>
            <a:r>
              <a:rPr lang="en-AU" dirty="0">
                <a:ln w="28575">
                  <a:solidFill>
                    <a:schemeClr val="tx1"/>
                  </a:solidFill>
                </a:ln>
                <a:effectLst/>
              </a:rPr>
              <a:t>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051720" cy="368326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388" y="1267990"/>
            <a:ext cx="8856662" cy="5113338"/>
          </a:xfrm>
        </p:spPr>
        <p:txBody>
          <a:bodyPr/>
          <a:lstStyle/>
          <a:p>
            <a:pPr marL="450850" indent="-450850">
              <a:lnSpc>
                <a:spcPct val="90000"/>
              </a:lnSpc>
              <a:spcBef>
                <a:spcPct val="35000"/>
              </a:spcBef>
              <a:buClr>
                <a:srgbClr val="FFFF00"/>
              </a:buClr>
            </a:pPr>
            <a:r>
              <a:rPr lang="en-US" sz="2800" dirty="0"/>
              <a:t>The adversary which is released at the end of the Millennium and deceives (misleads) Gog and </a:t>
            </a:r>
            <a:r>
              <a:rPr lang="en-US" sz="2800" dirty="0" err="1"/>
              <a:t>Magog</a:t>
            </a:r>
            <a:r>
              <a:rPr lang="en-US" sz="2800" dirty="0"/>
              <a:t> is the serpent in political manifestation.</a:t>
            </a:r>
          </a:p>
          <a:p>
            <a:pPr marL="450850" indent="-450850">
              <a:lnSpc>
                <a:spcPct val="90000"/>
              </a:lnSpc>
              <a:spcBef>
                <a:spcPct val="35000"/>
              </a:spcBef>
              <a:buClr>
                <a:srgbClr val="FFFF00"/>
              </a:buClr>
            </a:pPr>
            <a:r>
              <a:rPr lang="en-US" sz="2800" dirty="0"/>
              <a:t>Gog and </a:t>
            </a:r>
            <a:r>
              <a:rPr lang="en-US" sz="2800" dirty="0" err="1"/>
              <a:t>Magog</a:t>
            </a:r>
            <a:r>
              <a:rPr lang="en-US" sz="2800" dirty="0"/>
              <a:t> (identified with </a:t>
            </a:r>
            <a:r>
              <a:rPr lang="en-US" sz="2800" dirty="0" err="1"/>
              <a:t>Amalek</a:t>
            </a:r>
            <a:r>
              <a:rPr lang="en-US" sz="2800" dirty="0"/>
              <a:t>) are not the nations of </a:t>
            </a:r>
            <a:r>
              <a:rPr lang="en-US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Ezek</a:t>
            </a:r>
            <a:r>
              <a:rPr lang="en-US" sz="28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. 38</a:t>
            </a:r>
            <a:r>
              <a:rPr lang="en-US" sz="2800" dirty="0" smtClean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US" sz="2800" dirty="0"/>
              <a:t>but represent the final outburst of human hostility to God and His people.</a:t>
            </a:r>
          </a:p>
          <a:p>
            <a:pPr marL="450850" indent="-450850">
              <a:lnSpc>
                <a:spcPct val="90000"/>
              </a:lnSpc>
              <a:spcBef>
                <a:spcPct val="35000"/>
              </a:spcBef>
              <a:buClr>
                <a:srgbClr val="FFFF00"/>
              </a:buClr>
            </a:pPr>
            <a:r>
              <a:rPr lang="en-US" sz="2800" dirty="0"/>
              <a:t>The word </a:t>
            </a:r>
            <a:r>
              <a:rPr lang="en-US" sz="2800" dirty="0" smtClean="0">
                <a:solidFill>
                  <a:srgbClr val="00FF00"/>
                </a:solidFill>
              </a:rPr>
              <a:t>“battle”</a:t>
            </a:r>
            <a:r>
              <a:rPr lang="en-US" sz="2800" dirty="0" smtClean="0"/>
              <a:t> </a:t>
            </a:r>
            <a:r>
              <a:rPr lang="en-US" sz="2800" dirty="0"/>
              <a:t>is </a:t>
            </a:r>
            <a:r>
              <a:rPr lang="en-US" sz="2800" i="1" dirty="0" err="1">
                <a:ln>
                  <a:solidFill>
                    <a:schemeClr val="tx1"/>
                  </a:solidFill>
                </a:ln>
                <a:solidFill>
                  <a:srgbClr val="FFCC00"/>
                </a:solidFill>
              </a:rPr>
              <a:t>polemos</a:t>
            </a:r>
            <a:r>
              <a:rPr lang="en-US" sz="2800" dirty="0"/>
              <a:t> - warfare. It is the word used by </a:t>
            </a:r>
            <a:r>
              <a:rPr lang="en-US" sz="2800" dirty="0" err="1"/>
              <a:t>Lxx</a:t>
            </a:r>
            <a:r>
              <a:rPr lang="en-US" sz="2800" dirty="0"/>
              <a:t> in </a:t>
            </a:r>
            <a:r>
              <a:rPr lang="en-US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Ex</a:t>
            </a:r>
            <a:r>
              <a:rPr lang="en-US" sz="28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. 17:16</a:t>
            </a:r>
            <a:r>
              <a:rPr lang="en-US" sz="2800" dirty="0" smtClean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US" sz="2800" dirty="0"/>
              <a:t>(“Yahweh will have </a:t>
            </a:r>
            <a:r>
              <a:rPr lang="en-US" sz="2800" i="1" dirty="0">
                <a:ln>
                  <a:solidFill>
                    <a:schemeClr val="tx1"/>
                  </a:solidFill>
                </a:ln>
                <a:solidFill>
                  <a:srgbClr val="FFCC00"/>
                </a:solidFill>
              </a:rPr>
              <a:t>war</a:t>
            </a:r>
            <a:r>
              <a:rPr lang="en-US" sz="2800" dirty="0">
                <a:solidFill>
                  <a:srgbClr val="FFCC00"/>
                </a:solidFill>
              </a:rPr>
              <a:t> </a:t>
            </a:r>
            <a:r>
              <a:rPr lang="en-US" sz="2800" dirty="0"/>
              <a:t>with </a:t>
            </a:r>
            <a:r>
              <a:rPr lang="en-US" sz="2800" dirty="0" err="1"/>
              <a:t>Amalek</a:t>
            </a:r>
            <a:r>
              <a:rPr lang="en-US" sz="2800" dirty="0"/>
              <a:t> from generation to generation”.</a:t>
            </a:r>
            <a:r>
              <a:rPr lang="en-AU" sz="2800" dirty="0"/>
              <a:t>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341438"/>
          </a:xfrm>
        </p:spPr>
        <p:txBody>
          <a:bodyPr/>
          <a:lstStyle/>
          <a:p>
            <a:r>
              <a:rPr lang="en-US" sz="4000" dirty="0"/>
              <a:t>The </a:t>
            </a:r>
            <a:r>
              <a:rPr lang="en-US" sz="4000" dirty="0" smtClean="0"/>
              <a:t>final destruction </a:t>
            </a:r>
            <a:r>
              <a:rPr lang="en-US" sz="4000" dirty="0"/>
              <a:t>of </a:t>
            </a:r>
            <a:r>
              <a:rPr lang="en-US" sz="4000" dirty="0" err="1"/>
              <a:t>Amalek</a:t>
            </a:r>
            <a:r>
              <a:rPr lang="en-US" sz="4000" dirty="0"/>
              <a:t> – </a:t>
            </a:r>
            <a:br>
              <a:rPr lang="en-US" sz="4000" dirty="0"/>
            </a:br>
            <a:r>
              <a:rPr lang="en-US" sz="4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Rev.20:8</a:t>
            </a:r>
            <a:endParaRPr lang="en-AU" sz="4000" dirty="0">
              <a:ln w="22225">
                <a:solidFill>
                  <a:schemeClr val="tx1"/>
                </a:solidFill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051720" cy="368326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36845" y="4907235"/>
            <a:ext cx="8713788" cy="176212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AU" sz="9600" dirty="0" smtClean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“Judah First”</a:t>
            </a:r>
            <a:endParaRPr lang="en-AU" sz="9600" dirty="0">
              <a:ln>
                <a:solidFill>
                  <a:schemeClr val="tx1"/>
                </a:solidFill>
              </a:ln>
              <a:solidFill>
                <a:srgbClr val="FF33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260648"/>
            <a:ext cx="8352928" cy="461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en-US" sz="3200" b="1" dirty="0" smtClean="0">
                <a:solidFill>
                  <a:srgbClr val="00FF00"/>
                </a:solidFill>
              </a:rPr>
              <a:t>The final occurrence of the name “Judah” is in the enumeration of the 144,000:</a:t>
            </a:r>
          </a:p>
          <a:p>
            <a:pPr algn="just">
              <a:lnSpc>
                <a:spcPct val="95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200" b="1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Rev. 7:4-5 </a:t>
            </a:r>
            <a:r>
              <a:rPr lang="en-US" sz="3200" b="1" dirty="0" smtClean="0"/>
              <a:t>- </a:t>
            </a:r>
            <a:r>
              <a:rPr lang="en-US" sz="3200" b="1" dirty="0" smtClean="0">
                <a:latin typeface="Bookman Old Style" pitchFamily="18" charset="0"/>
              </a:rPr>
              <a:t>And I heard the number of them which were sealed: and there were sealed </a:t>
            </a:r>
            <a:r>
              <a:rPr lang="en-US" sz="3200" b="1" dirty="0" smtClean="0">
                <a:solidFill>
                  <a:srgbClr val="FFFF00"/>
                </a:solidFill>
                <a:latin typeface="Bookman Old Style" pitchFamily="18" charset="0"/>
              </a:rPr>
              <a:t>an hundred and forty and four thousand </a:t>
            </a:r>
            <a:r>
              <a:rPr lang="en-US" sz="3200" b="1" dirty="0" smtClean="0">
                <a:latin typeface="Bookman Old Style" pitchFamily="18" charset="0"/>
              </a:rPr>
              <a:t>of all the tribes of the children of Israel. 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en-US" sz="3200" b="1" dirty="0" smtClean="0">
                <a:latin typeface="Bookman Old Style" pitchFamily="18" charset="0"/>
              </a:rPr>
              <a:t>Of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Bookman Old Style" pitchFamily="18" charset="0"/>
              </a:rPr>
              <a:t>the tribe of Judah </a:t>
            </a:r>
            <a:r>
              <a:rPr lang="en-US" sz="3200" b="1" dirty="0" smtClean="0">
                <a:latin typeface="Bookman Old Style" pitchFamily="18" charset="0"/>
              </a:rPr>
              <a:t>were sealed twelve thousand…..</a:t>
            </a:r>
            <a:endParaRPr lang="en-US" sz="3200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en-AU" dirty="0" smtClean="0"/>
              <a:t>The Lion Gospel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260" y="809003"/>
            <a:ext cx="8713788" cy="3052046"/>
          </a:xfrm>
        </p:spPr>
        <p:txBody>
          <a:bodyPr/>
          <a:lstStyle/>
          <a:p>
            <a:pPr marL="533400" indent="-533400">
              <a:lnSpc>
                <a:spcPct val="95000"/>
              </a:lnSpc>
            </a:pPr>
            <a:r>
              <a:rPr lang="en-AU" sz="3200" dirty="0" smtClean="0"/>
              <a:t>The Gospel of Matthew reveals the lion face of the Cherubim – its focus is on Christ as the fulfilment of O.T. prophecy.</a:t>
            </a:r>
          </a:p>
          <a:p>
            <a:pPr marL="533400" indent="-533400">
              <a:lnSpc>
                <a:spcPct val="95000"/>
              </a:lnSpc>
            </a:pPr>
            <a:r>
              <a:rPr lang="en-AU" dirty="0" smtClean="0"/>
              <a:t>Bethlehem occurs 8 times in N.T. - </a:t>
            </a:r>
            <a:r>
              <a:rPr lang="en-AU" sz="3200" dirty="0" smtClean="0">
                <a:solidFill>
                  <a:srgbClr val="00FF00"/>
                </a:solidFill>
              </a:rPr>
              <a:t>5 times</a:t>
            </a:r>
            <a:r>
              <a:rPr lang="en-AU" sz="3200" dirty="0" smtClean="0"/>
              <a:t> in </a:t>
            </a: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Matt. 2 :1,5,6,8,16 </a:t>
            </a:r>
            <a:r>
              <a:rPr lang="en-AU" sz="3200" dirty="0" smtClean="0"/>
              <a:t>– then </a:t>
            </a:r>
            <a:r>
              <a:rPr lang="en-AU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Luke 2:4,15; John 7:42</a:t>
            </a:r>
            <a:r>
              <a:rPr lang="en-AU" sz="3200" dirty="0" smtClean="0"/>
              <a:t>.</a:t>
            </a:r>
            <a:endParaRPr lang="en-AU" sz="320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pic>
        <p:nvPicPr>
          <p:cNvPr id="6" name="Picture 5" descr="Lion and la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30153" y="3449767"/>
            <a:ext cx="4444572" cy="333895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6099" y="3787974"/>
            <a:ext cx="45337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2763" indent="-512763"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000" b="1" dirty="0" smtClean="0"/>
              <a:t>Matthew focuses on Jesus Christ as the promised king of Israel – the son of David – the lion of the tribe of Judah.</a:t>
            </a:r>
            <a:endParaRPr lang="en-US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uiExpand="1" build="p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r>
              <a:rPr lang="en-AU" dirty="0"/>
              <a:t>… </a:t>
            </a:r>
            <a:r>
              <a:rPr lang="en-AU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908050"/>
            <a:ext cx="8713788" cy="5400675"/>
          </a:xfrm>
        </p:spPr>
        <p:txBody>
          <a:bodyPr/>
          <a:lstStyle/>
          <a:p>
            <a:pPr marL="533400" indent="-533400">
              <a:lnSpc>
                <a:spcPct val="95000"/>
              </a:lnSpc>
            </a:pPr>
            <a:r>
              <a:rPr lang="en-AU" sz="3200" dirty="0"/>
              <a:t>...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855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14 Generations of Scripture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872835"/>
            <a:ext cx="8534400" cy="576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2150" indent="-692150" fontAlgn="auto">
              <a:spcBef>
                <a:spcPts val="0"/>
              </a:spcBef>
              <a:spcAft>
                <a:spcPts val="200"/>
              </a:spcAft>
              <a:buClr>
                <a:srgbClr val="FFFF00"/>
              </a:buClr>
              <a:buFont typeface="+mj-lt"/>
              <a:buAutoNum type="arabicPeriod"/>
            </a:pPr>
            <a:r>
              <a:rPr lang="en-US" sz="3200" b="1" dirty="0" smtClean="0">
                <a:ln w="22225"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Gen. 2:4 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– The heavens and the earth</a:t>
            </a:r>
          </a:p>
          <a:p>
            <a:pPr marL="692150" indent="-692150" fontAlgn="auto">
              <a:spcBef>
                <a:spcPts val="0"/>
              </a:spcBef>
              <a:spcAft>
                <a:spcPts val="200"/>
              </a:spcAft>
              <a:buClr>
                <a:srgbClr val="FFFF00"/>
              </a:buClr>
              <a:buFont typeface="+mj-lt"/>
              <a:buAutoNum type="arabicPeriod"/>
            </a:pPr>
            <a:r>
              <a:rPr lang="en-US" sz="3200" b="1" dirty="0">
                <a:ln w="22225"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Gen. 5:1 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– Adam</a:t>
            </a:r>
          </a:p>
          <a:p>
            <a:pPr marL="692150" indent="-692150" fontAlgn="auto">
              <a:spcBef>
                <a:spcPts val="0"/>
              </a:spcBef>
              <a:spcAft>
                <a:spcPts val="200"/>
              </a:spcAft>
              <a:buClr>
                <a:srgbClr val="FFFF00"/>
              </a:buClr>
              <a:buFont typeface="+mj-lt"/>
              <a:buAutoNum type="arabicPeriod"/>
            </a:pPr>
            <a:r>
              <a:rPr lang="en-US" sz="3200" b="1" dirty="0">
                <a:ln w="22225"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Gen. 6:9 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– Noah</a:t>
            </a:r>
          </a:p>
          <a:p>
            <a:pPr marL="692150" indent="-692150" fontAlgn="auto">
              <a:spcBef>
                <a:spcPts val="0"/>
              </a:spcBef>
              <a:spcAft>
                <a:spcPts val="200"/>
              </a:spcAft>
              <a:buClr>
                <a:srgbClr val="FFFF00"/>
              </a:buClr>
              <a:buFont typeface="+mj-lt"/>
              <a:buAutoNum type="arabicPeriod"/>
            </a:pPr>
            <a:r>
              <a:rPr lang="en-US" sz="3200" b="1" dirty="0">
                <a:ln w="22225"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Gen. 10:1 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– The sons of Noah</a:t>
            </a:r>
          </a:p>
          <a:p>
            <a:pPr marL="692150" indent="-692150" fontAlgn="auto">
              <a:spcBef>
                <a:spcPts val="0"/>
              </a:spcBef>
              <a:spcAft>
                <a:spcPts val="200"/>
              </a:spcAft>
              <a:buClr>
                <a:srgbClr val="FFFF00"/>
              </a:buClr>
              <a:buFont typeface="+mj-lt"/>
              <a:buAutoNum type="arabicPeriod"/>
            </a:pPr>
            <a:r>
              <a:rPr lang="en-US" sz="3200" b="1" dirty="0">
                <a:ln w="22225"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Gen. 11:10 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– Shem</a:t>
            </a:r>
          </a:p>
          <a:p>
            <a:pPr marL="692150" indent="-692150" fontAlgn="auto">
              <a:spcBef>
                <a:spcPts val="0"/>
              </a:spcBef>
              <a:spcAft>
                <a:spcPts val="200"/>
              </a:spcAft>
              <a:buClr>
                <a:srgbClr val="FFFF00"/>
              </a:buClr>
              <a:buFont typeface="+mj-lt"/>
              <a:buAutoNum type="arabicPeriod"/>
            </a:pPr>
            <a:r>
              <a:rPr lang="en-US" sz="3200" b="1" dirty="0">
                <a:ln w="22225"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Gen. 11:27 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Terah</a:t>
            </a:r>
            <a:endParaRPr lang="en-US" sz="3200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692150" indent="-692150" fontAlgn="auto">
              <a:spcBef>
                <a:spcPts val="0"/>
              </a:spcBef>
              <a:spcAft>
                <a:spcPts val="200"/>
              </a:spcAft>
              <a:buClr>
                <a:srgbClr val="FFFF00"/>
              </a:buClr>
              <a:buFont typeface="+mj-lt"/>
              <a:buAutoNum type="arabicPeriod"/>
            </a:pPr>
            <a:r>
              <a:rPr lang="en-US" sz="3200" b="1" dirty="0">
                <a:ln w="22225"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Gen. 25:12 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– Ishmael</a:t>
            </a:r>
          </a:p>
          <a:p>
            <a:pPr marL="692150" indent="-692150" fontAlgn="auto">
              <a:spcBef>
                <a:spcPts val="0"/>
              </a:spcBef>
              <a:spcAft>
                <a:spcPts val="200"/>
              </a:spcAft>
              <a:buClr>
                <a:srgbClr val="FFFF00"/>
              </a:buClr>
              <a:buFont typeface="+mj-lt"/>
              <a:buAutoNum type="arabicPeriod"/>
            </a:pPr>
            <a:r>
              <a:rPr lang="en-US" sz="3200" b="1" dirty="0">
                <a:ln w="22225"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Gen. 25:19 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– Isaac</a:t>
            </a:r>
          </a:p>
          <a:p>
            <a:pPr marL="692150" indent="-692150" fontAlgn="auto">
              <a:spcBef>
                <a:spcPts val="0"/>
              </a:spcBef>
              <a:spcAft>
                <a:spcPts val="200"/>
              </a:spcAft>
              <a:buClr>
                <a:srgbClr val="FFFF00"/>
              </a:buClr>
              <a:buFont typeface="+mj-lt"/>
              <a:buAutoNum type="arabicPeriod"/>
            </a:pPr>
            <a:r>
              <a:rPr lang="en-US" sz="3200" b="1" dirty="0">
                <a:ln w="22225"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Gen. 36:1 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– Esau</a:t>
            </a:r>
          </a:p>
          <a:p>
            <a:pPr marL="692150" indent="-692150" fontAlgn="auto">
              <a:spcBef>
                <a:spcPts val="0"/>
              </a:spcBef>
              <a:spcAft>
                <a:spcPts val="200"/>
              </a:spcAft>
              <a:buClr>
                <a:srgbClr val="FFFF00"/>
              </a:buClr>
              <a:buFont typeface="+mj-lt"/>
              <a:buAutoNum type="arabicPeriod"/>
            </a:pPr>
            <a:r>
              <a:rPr lang="en-US" sz="3200" b="1" dirty="0">
                <a:ln w="22225"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Gen. 36:9 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– The sons of Esau</a:t>
            </a:r>
          </a:p>
          <a:p>
            <a:pPr marL="692150" indent="-692150" fontAlgn="auto">
              <a:spcBef>
                <a:spcPts val="0"/>
              </a:spcBef>
              <a:spcAft>
                <a:spcPts val="200"/>
              </a:spcAft>
              <a:buClr>
                <a:srgbClr val="FFFF00"/>
              </a:buClr>
              <a:buFont typeface="+mj-lt"/>
              <a:buAutoNum type="arabicPeriod"/>
            </a:pPr>
            <a:r>
              <a:rPr lang="en-US" sz="3200" b="1" dirty="0">
                <a:ln w="22225"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Gen. 37:1 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 Jacob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8319655" y="1191489"/>
            <a:ext cx="457200" cy="5167746"/>
          </a:xfrm>
          <a:prstGeom prst="rightBrace">
            <a:avLst>
              <a:gd name="adj1" fmla="val 8333"/>
              <a:gd name="adj2" fmla="val 49161"/>
            </a:avLst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8515" y="3325085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FF00"/>
                </a:solidFill>
                <a:latin typeface="Impact" pitchFamily="34" charset="0"/>
              </a:rPr>
              <a:t>11 generations in Genesis</a:t>
            </a:r>
            <a:endParaRPr lang="en-US" sz="2400" dirty="0">
              <a:solidFill>
                <a:srgbClr val="00FF00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855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14 Generations of Scripture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872835"/>
            <a:ext cx="7291536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indent="-803275" fontAlgn="auto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+mj-lt"/>
              <a:buAutoNum type="arabicPeriod" startAt="12"/>
            </a:pPr>
            <a:r>
              <a:rPr lang="en-US" sz="3200" b="1" dirty="0" smtClean="0">
                <a:ln w="22225"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Num. 3:1 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– Aaron and Moses</a:t>
            </a:r>
          </a:p>
          <a:p>
            <a:pPr marL="803275" indent="-803275" fontAlgn="auto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  <a:buFont typeface="+mj-lt"/>
              <a:buAutoNum type="arabicPeriod" startAt="12"/>
            </a:pPr>
            <a:r>
              <a:rPr lang="en-US" sz="3200" b="1" dirty="0">
                <a:ln w="22225"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Ruth 4:18 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3200" b="1" dirty="0" err="1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Pharez</a:t>
            </a:r>
            <a:endParaRPr lang="en-US" sz="3200" b="1" dirty="0" smtClean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  <a:p>
            <a:pPr marL="803275" indent="-803275" fontAlgn="auto">
              <a:spcBef>
                <a:spcPts val="4800"/>
              </a:spcBef>
              <a:spcAft>
                <a:spcPts val="600"/>
              </a:spcAft>
              <a:buClr>
                <a:srgbClr val="FFFF00"/>
              </a:buClr>
              <a:buFont typeface="+mj-lt"/>
              <a:buAutoNum type="arabicPeriod" startAt="12"/>
            </a:pPr>
            <a:r>
              <a:rPr lang="en-US" sz="3200" b="1" dirty="0">
                <a:ln w="22225"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Matt. 1:1 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Jesus Christ</a:t>
            </a:r>
          </a:p>
          <a:p>
            <a:pPr marL="803275" indent="-803275" fontAlgn="auto">
              <a:spcBef>
                <a:spcPts val="0"/>
              </a:spcBef>
              <a:spcAft>
                <a:spcPts val="600"/>
              </a:spcAft>
              <a:buClr>
                <a:srgbClr val="FFFF00"/>
              </a:buClr>
            </a:pPr>
            <a:endParaRPr lang="en-US" sz="1000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689" y="3394735"/>
            <a:ext cx="6048672" cy="255454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9525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Matt. 1 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contains 3 series of 14 generations – </a:t>
            </a:r>
            <a:r>
              <a:rPr lang="en-US" sz="3200" b="1" dirty="0" smtClean="0">
                <a:ln w="9525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V.17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Abraham to David; David to the Babylonian captivity; the Babylonian captivity to Christ.</a:t>
            </a:r>
          </a:p>
        </p:txBody>
      </p:sp>
      <p:sp>
        <p:nvSpPr>
          <p:cNvPr id="6" name="Down Arrow 5"/>
          <p:cNvSpPr/>
          <p:nvPr/>
        </p:nvSpPr>
        <p:spPr>
          <a:xfrm>
            <a:off x="3779912" y="2060848"/>
            <a:ext cx="720080" cy="576064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62683" y="1151497"/>
            <a:ext cx="2304256" cy="570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Gal 4:4-5 </a:t>
            </a:r>
            <a:r>
              <a:rPr lang="en-US" sz="2400" b="1" dirty="0" smtClean="0">
                <a:solidFill>
                  <a:srgbClr val="00FF00"/>
                </a:solidFill>
                <a:latin typeface="Bookman Old Style" pitchFamily="18" charset="0"/>
              </a:rPr>
              <a:t>- But when the </a:t>
            </a:r>
            <a:r>
              <a:rPr lang="en-US" sz="2400" b="1" dirty="0" err="1" smtClean="0">
                <a:solidFill>
                  <a:srgbClr val="00FF00"/>
                </a:solidFill>
                <a:latin typeface="Bookman Old Style" pitchFamily="18" charset="0"/>
              </a:rPr>
              <a:t>fulness</a:t>
            </a:r>
            <a:r>
              <a:rPr lang="en-US" sz="2400" b="1" dirty="0" smtClean="0">
                <a:solidFill>
                  <a:srgbClr val="00FF00"/>
                </a:solidFill>
                <a:latin typeface="Bookman Old Style" pitchFamily="18" charset="0"/>
              </a:rPr>
              <a:t> of the time was come, God sent forth his Son, made of a woman, made under the law, </a:t>
            </a:r>
          </a:p>
          <a:p>
            <a:pPr algn="ctr">
              <a:lnSpc>
                <a:spcPct val="80000"/>
              </a:lnSpc>
            </a:pPr>
            <a:r>
              <a:rPr lang="en-US" sz="2400" b="1" dirty="0" smtClean="0">
                <a:solidFill>
                  <a:srgbClr val="00FF00"/>
                </a:solidFill>
                <a:latin typeface="Bookman Old Style" pitchFamily="18" charset="0"/>
              </a:rPr>
              <a:t>To redeem them that were under the law, that we might receive the adoption of sons.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855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number 14 in Scripture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872835"/>
            <a:ext cx="8534400" cy="554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200"/>
              </a:spcAft>
              <a:buClr>
                <a:srgbClr val="FFFF00"/>
              </a:buClr>
            </a:pPr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Arial Black" pitchFamily="34" charset="0"/>
                <a:cs typeface="Arial" pitchFamily="34" charset="0"/>
              </a:rPr>
              <a:t>14 is 2 x 7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00FFFF"/>
              </a:solidFill>
              <a:latin typeface="Arial Black" pitchFamily="34" charset="0"/>
              <a:cs typeface="Arial" pitchFamily="34" charset="0"/>
            </a:endParaRPr>
          </a:p>
          <a:p>
            <a:pPr fontAlgn="auto">
              <a:spcBef>
                <a:spcPts val="600"/>
              </a:spcBef>
              <a:spcAft>
                <a:spcPts val="200"/>
              </a:spcAft>
              <a:buClr>
                <a:srgbClr val="FFFF00"/>
              </a:buClr>
            </a:pP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Seven is (among other things) the covenant number. When a matter is doubled in Scripture it is </a:t>
            </a:r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“established by God”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and is therefore certain – </a:t>
            </a:r>
            <a:r>
              <a:rPr lang="en-US" sz="3200" b="1" dirty="0" smtClean="0">
                <a:ln w="22225"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Gen. 41:32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auto">
              <a:spcBef>
                <a:spcPts val="600"/>
              </a:spcBef>
              <a:spcAft>
                <a:spcPts val="200"/>
              </a:spcAft>
              <a:buClr>
                <a:srgbClr val="FFFF00"/>
              </a:buClr>
            </a:pPr>
            <a:endParaRPr lang="en-US" sz="3200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600"/>
              </a:spcBef>
              <a:spcAft>
                <a:spcPts val="200"/>
              </a:spcAft>
              <a:buClr>
                <a:srgbClr val="FFFF00"/>
              </a:buClr>
            </a:pPr>
            <a:endParaRPr lang="en-US" sz="3600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600"/>
              </a:spcBef>
              <a:spcAft>
                <a:spcPts val="200"/>
              </a:spcAft>
              <a:buClr>
                <a:srgbClr val="FFFF00"/>
              </a:buClr>
            </a:pPr>
            <a:endParaRPr lang="en-US" sz="800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1200"/>
              </a:spcBef>
              <a:spcAft>
                <a:spcPts val="200"/>
              </a:spcAft>
              <a:buClr>
                <a:srgbClr val="FFFF00"/>
              </a:buClr>
            </a:pPr>
            <a:r>
              <a:rPr lang="en-US" sz="3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The spiritual significance of 14 is </a:t>
            </a:r>
            <a:r>
              <a:rPr lang="en-US" sz="36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‘the certainty of covenant’</a:t>
            </a:r>
            <a:r>
              <a:rPr lang="en-US" sz="3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3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0116" y="3691015"/>
            <a:ext cx="8424936" cy="145270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</a:pPr>
            <a:r>
              <a:rPr lang="en-US" sz="2600" b="1" dirty="0" smtClean="0">
                <a:solidFill>
                  <a:schemeClr val="bg1"/>
                </a:solidFill>
                <a:latin typeface="Bookman Old Style" pitchFamily="18" charset="0"/>
              </a:rPr>
              <a:t>And for that the dream was doubled unto Pharaoh twice; it is because the thing is established by God, and God will shortly bring it to pass</a:t>
            </a:r>
            <a:r>
              <a:rPr lang="en-US" sz="2600" b="1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  <a:endParaRPr lang="en-US" sz="26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9275"/>
            <a:ext cx="9144000" cy="765175"/>
          </a:xfrm>
        </p:spPr>
        <p:txBody>
          <a:bodyPr/>
          <a:lstStyle/>
          <a:p>
            <a:r>
              <a:rPr lang="en-AU" dirty="0" smtClean="0"/>
              <a:t>The red cord in </a:t>
            </a:r>
            <a:r>
              <a:rPr lang="en-AU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Matt. 1</a:t>
            </a:r>
            <a:endParaRPr lang="en-AU" dirty="0">
              <a:ln w="22225">
                <a:solidFill>
                  <a:schemeClr val="tx1"/>
                </a:solidFill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1665" y="864347"/>
            <a:ext cx="8414509" cy="5400675"/>
          </a:xfrm>
        </p:spPr>
        <p:txBody>
          <a:bodyPr/>
          <a:lstStyle/>
          <a:p>
            <a:pPr marL="0" indent="0" algn="just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aseline="30000" dirty="0" smtClean="0">
                <a:latin typeface="Bookman Old Style" pitchFamily="18" charset="0"/>
              </a:rPr>
              <a:t>1</a:t>
            </a:r>
            <a:r>
              <a:rPr lang="en-US" dirty="0" smtClean="0">
                <a:latin typeface="Bookman Old Style" pitchFamily="18" charset="0"/>
              </a:rPr>
              <a:t> The book of the generation of Jesus Christ, the son of David, the son of Abraham. </a:t>
            </a:r>
          </a:p>
          <a:p>
            <a:pPr marL="0" indent="0" algn="just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aseline="30000" dirty="0" smtClean="0">
                <a:latin typeface="Bookman Old Style" pitchFamily="18" charset="0"/>
              </a:rPr>
              <a:t>2</a:t>
            </a:r>
            <a:r>
              <a:rPr lang="en-US" dirty="0" smtClean="0">
                <a:latin typeface="Bookman Old Style" pitchFamily="18" charset="0"/>
              </a:rPr>
              <a:t> Abraham begat Isaac; and Isaac begat Jacob; and Jacob begat Judas and his brethren; </a:t>
            </a:r>
          </a:p>
          <a:p>
            <a:pPr marL="0" indent="0" algn="just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aseline="30000" dirty="0" smtClean="0">
                <a:latin typeface="Bookman Old Style" pitchFamily="18" charset="0"/>
              </a:rPr>
              <a:t>3</a:t>
            </a:r>
            <a:r>
              <a:rPr lang="en-US" dirty="0" smtClean="0">
                <a:latin typeface="Bookman Old Style" pitchFamily="18" charset="0"/>
              </a:rPr>
              <a:t> And </a:t>
            </a:r>
            <a:r>
              <a:rPr lang="en-US" dirty="0" smtClean="0">
                <a:solidFill>
                  <a:srgbClr val="00FF00"/>
                </a:solidFill>
                <a:latin typeface="Bookman Old Style" pitchFamily="18" charset="0"/>
              </a:rPr>
              <a:t>Judas begat </a:t>
            </a:r>
            <a:r>
              <a:rPr lang="en-US" dirty="0" err="1" smtClean="0">
                <a:solidFill>
                  <a:srgbClr val="00FF00"/>
                </a:solidFill>
                <a:latin typeface="Bookman Old Style" pitchFamily="18" charset="0"/>
              </a:rPr>
              <a:t>Phares</a:t>
            </a:r>
            <a:r>
              <a:rPr lang="en-US" dirty="0" smtClean="0">
                <a:solidFill>
                  <a:srgbClr val="00FF00"/>
                </a:solidFill>
                <a:latin typeface="Bookman Old Style" pitchFamily="18" charset="0"/>
              </a:rPr>
              <a:t> and Zara of </a:t>
            </a:r>
            <a:r>
              <a:rPr lang="en-US" dirty="0" err="1" smtClean="0">
                <a:solidFill>
                  <a:srgbClr val="00FF00"/>
                </a:solidFill>
                <a:latin typeface="Bookman Old Style" pitchFamily="18" charset="0"/>
              </a:rPr>
              <a:t>Thamar</a:t>
            </a:r>
            <a:r>
              <a:rPr lang="en-US" dirty="0" smtClean="0">
                <a:latin typeface="Bookman Old Style" pitchFamily="18" charset="0"/>
              </a:rPr>
              <a:t>; and </a:t>
            </a:r>
            <a:r>
              <a:rPr lang="en-US" dirty="0" err="1" smtClean="0">
                <a:solidFill>
                  <a:srgbClr val="FFFF00"/>
                </a:solidFill>
                <a:latin typeface="Bookman Old Style" pitchFamily="18" charset="0"/>
              </a:rPr>
              <a:t>Phares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 begat </a:t>
            </a:r>
            <a:r>
              <a:rPr lang="en-US" dirty="0" err="1" smtClean="0">
                <a:solidFill>
                  <a:srgbClr val="FFFF00"/>
                </a:solidFill>
                <a:latin typeface="Bookman Old Style" pitchFamily="18" charset="0"/>
              </a:rPr>
              <a:t>Esrom</a:t>
            </a:r>
            <a:r>
              <a:rPr lang="en-US" dirty="0" smtClean="0">
                <a:latin typeface="Bookman Old Style" pitchFamily="18" charset="0"/>
              </a:rPr>
              <a:t>; and </a:t>
            </a:r>
            <a:r>
              <a:rPr lang="en-US" dirty="0" err="1" smtClean="0">
                <a:latin typeface="Bookman Old Style" pitchFamily="18" charset="0"/>
              </a:rPr>
              <a:t>Esrom</a:t>
            </a:r>
            <a:r>
              <a:rPr lang="en-US" dirty="0" smtClean="0">
                <a:latin typeface="Bookman Old Style" pitchFamily="18" charset="0"/>
              </a:rPr>
              <a:t> begat Aram; </a:t>
            </a:r>
          </a:p>
          <a:p>
            <a:pPr marL="0" indent="0" algn="just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aseline="30000" dirty="0" smtClean="0">
                <a:latin typeface="Bookman Old Style" pitchFamily="18" charset="0"/>
              </a:rPr>
              <a:t>4</a:t>
            </a:r>
            <a:r>
              <a:rPr lang="en-US" dirty="0" smtClean="0">
                <a:latin typeface="Bookman Old Style" pitchFamily="18" charset="0"/>
              </a:rPr>
              <a:t> And Aram begat </a:t>
            </a:r>
            <a:r>
              <a:rPr lang="en-US" dirty="0" err="1" smtClean="0">
                <a:latin typeface="Bookman Old Style" pitchFamily="18" charset="0"/>
              </a:rPr>
              <a:t>Aminadab</a:t>
            </a:r>
            <a:r>
              <a:rPr lang="en-US" dirty="0" smtClean="0">
                <a:latin typeface="Bookman Old Style" pitchFamily="18" charset="0"/>
              </a:rPr>
              <a:t>; and </a:t>
            </a:r>
            <a:r>
              <a:rPr lang="en-US" dirty="0" err="1" smtClean="0">
                <a:latin typeface="Bookman Old Style" pitchFamily="18" charset="0"/>
              </a:rPr>
              <a:t>Aminadab</a:t>
            </a:r>
            <a:r>
              <a:rPr lang="en-US" dirty="0" smtClean="0">
                <a:latin typeface="Bookman Old Style" pitchFamily="18" charset="0"/>
              </a:rPr>
              <a:t> begat </a:t>
            </a:r>
            <a:r>
              <a:rPr lang="en-US" dirty="0" err="1" smtClean="0">
                <a:latin typeface="Bookman Old Style" pitchFamily="18" charset="0"/>
              </a:rPr>
              <a:t>Naasson</a:t>
            </a:r>
            <a:r>
              <a:rPr lang="en-US" dirty="0" smtClean="0">
                <a:latin typeface="Bookman Old Style" pitchFamily="18" charset="0"/>
              </a:rPr>
              <a:t>; and </a:t>
            </a:r>
            <a:r>
              <a:rPr lang="en-US" dirty="0" err="1" smtClean="0">
                <a:latin typeface="Bookman Old Style" pitchFamily="18" charset="0"/>
              </a:rPr>
              <a:t>Naasson</a:t>
            </a:r>
            <a:r>
              <a:rPr lang="en-US" dirty="0" smtClean="0">
                <a:latin typeface="Bookman Old Style" pitchFamily="18" charset="0"/>
              </a:rPr>
              <a:t> begat Salmon;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6" name="Oval 5"/>
          <p:cNvSpPr/>
          <p:nvPr/>
        </p:nvSpPr>
        <p:spPr>
          <a:xfrm>
            <a:off x="7017539" y="3459442"/>
            <a:ext cx="1154861" cy="5899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7798505" y="4046343"/>
            <a:ext cx="0" cy="5486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784650" y="4567273"/>
            <a:ext cx="1097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48182" y="4564254"/>
            <a:ext cx="0" cy="16459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116662" y="6179159"/>
            <a:ext cx="7315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25815" y="5816386"/>
            <a:ext cx="4378634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3200" dirty="0" smtClean="0">
                <a:solidFill>
                  <a:srgbClr val="00FF00"/>
                </a:solidFill>
                <a:latin typeface="Impact" pitchFamily="34" charset="0"/>
              </a:rPr>
              <a:t>The</a:t>
            </a:r>
            <a:r>
              <a:rPr lang="en-US" sz="3200" dirty="0" smtClean="0">
                <a:latin typeface="Impact" pitchFamily="34" charset="0"/>
              </a:rPr>
              <a:t> </a:t>
            </a:r>
            <a:r>
              <a:rPr lang="en-US" sz="32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red cord </a:t>
            </a:r>
            <a:r>
              <a:rPr lang="en-US" sz="3200" dirty="0" smtClean="0">
                <a:solidFill>
                  <a:srgbClr val="00FF00"/>
                </a:solidFill>
                <a:latin typeface="Impact" pitchFamily="34" charset="0"/>
              </a:rPr>
              <a:t>‘firstborn’ displaced by his brother</a:t>
            </a:r>
            <a:endParaRPr lang="en-US" sz="3200" dirty="0">
              <a:solidFill>
                <a:srgbClr val="00FF00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0840"/>
            <a:ext cx="9144000" cy="765175"/>
          </a:xfrm>
        </p:spPr>
        <p:txBody>
          <a:bodyPr/>
          <a:lstStyle/>
          <a:p>
            <a:r>
              <a:rPr lang="en-AU" dirty="0" smtClean="0"/>
              <a:t>The red cord in </a:t>
            </a:r>
            <a:r>
              <a:rPr lang="en-AU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Matt. 1</a:t>
            </a:r>
            <a:endParaRPr lang="en-AU" dirty="0">
              <a:ln w="22225">
                <a:solidFill>
                  <a:schemeClr val="tx1"/>
                </a:solidFill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867155"/>
            <a:ext cx="8352928" cy="3281925"/>
          </a:xfrm>
        </p:spPr>
        <p:txBody>
          <a:bodyPr/>
          <a:lstStyle/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aseline="30000" dirty="0" smtClean="0">
                <a:latin typeface="Bookman Old Style" pitchFamily="18" charset="0"/>
              </a:rPr>
              <a:t>5</a:t>
            </a:r>
            <a:r>
              <a:rPr lang="en-US" dirty="0" smtClean="0">
                <a:latin typeface="Bookman Old Style" pitchFamily="18" charset="0"/>
              </a:rPr>
              <a:t> And Salmon begat Boaz of </a:t>
            </a:r>
            <a:r>
              <a:rPr lang="en-US" dirty="0" err="1" smtClean="0">
                <a:solidFill>
                  <a:srgbClr val="00FF00"/>
                </a:solidFill>
                <a:latin typeface="Bookman Old Style" pitchFamily="18" charset="0"/>
              </a:rPr>
              <a:t>Rachab</a:t>
            </a:r>
            <a:r>
              <a:rPr lang="en-US" dirty="0" smtClean="0">
                <a:latin typeface="Bookman Old Style" pitchFamily="18" charset="0"/>
              </a:rPr>
              <a:t>; and Boaz begat </a:t>
            </a:r>
            <a:r>
              <a:rPr lang="en-US" dirty="0" err="1" smtClean="0">
                <a:latin typeface="Bookman Old Style" pitchFamily="18" charset="0"/>
              </a:rPr>
              <a:t>Obed</a:t>
            </a:r>
            <a:r>
              <a:rPr lang="en-US" dirty="0" smtClean="0">
                <a:latin typeface="Bookman Old Style" pitchFamily="18" charset="0"/>
              </a:rPr>
              <a:t> of </a:t>
            </a:r>
            <a:r>
              <a:rPr lang="en-US" dirty="0" smtClean="0">
                <a:solidFill>
                  <a:srgbClr val="00FF00"/>
                </a:solidFill>
                <a:latin typeface="Bookman Old Style" pitchFamily="18" charset="0"/>
              </a:rPr>
              <a:t>Ruth</a:t>
            </a:r>
            <a:r>
              <a:rPr lang="en-US" dirty="0" smtClean="0">
                <a:latin typeface="Bookman Old Style" pitchFamily="18" charset="0"/>
              </a:rPr>
              <a:t>; and </a:t>
            </a:r>
            <a:r>
              <a:rPr lang="en-US" dirty="0" err="1" smtClean="0">
                <a:latin typeface="Bookman Old Style" pitchFamily="18" charset="0"/>
              </a:rPr>
              <a:t>Obed</a:t>
            </a:r>
            <a:r>
              <a:rPr lang="en-US" dirty="0" smtClean="0">
                <a:latin typeface="Bookman Old Style" pitchFamily="18" charset="0"/>
              </a:rPr>
              <a:t> begat Jesse;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aseline="30000" dirty="0" smtClean="0">
                <a:latin typeface="Bookman Old Style" pitchFamily="18" charset="0"/>
              </a:rPr>
              <a:t>6</a:t>
            </a:r>
            <a:r>
              <a:rPr lang="en-US" dirty="0" smtClean="0">
                <a:latin typeface="Bookman Old Style" pitchFamily="18" charset="0"/>
              </a:rPr>
              <a:t> And Jesse begat David the king; and David the king begat Solomon of her </a:t>
            </a:r>
            <a:r>
              <a:rPr lang="en-US" i="1" dirty="0" smtClean="0">
                <a:latin typeface="Bookman Old Style" pitchFamily="18" charset="0"/>
              </a:rPr>
              <a:t>that had been the wife </a:t>
            </a:r>
            <a:r>
              <a:rPr lang="en-US" dirty="0" smtClean="0">
                <a:latin typeface="Bookman Old Style" pitchFamily="18" charset="0"/>
              </a:rPr>
              <a:t>of </a:t>
            </a:r>
            <a:r>
              <a:rPr lang="en-US" dirty="0" err="1" smtClean="0">
                <a:latin typeface="Bookman Old Style" pitchFamily="18" charset="0"/>
              </a:rPr>
              <a:t>Urias</a:t>
            </a:r>
            <a:r>
              <a:rPr lang="en-US" dirty="0" smtClean="0">
                <a:latin typeface="Bookman Old Style" pitchFamily="18" charset="0"/>
              </a:rPr>
              <a:t>;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  <p:sp>
        <p:nvSpPr>
          <p:cNvPr id="6" name="Oval 5"/>
          <p:cNvSpPr/>
          <p:nvPr/>
        </p:nvSpPr>
        <p:spPr>
          <a:xfrm>
            <a:off x="6795859" y="809002"/>
            <a:ext cx="2016224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 rot="2431927">
            <a:off x="5921966" y="874057"/>
            <a:ext cx="2880320" cy="3888432"/>
          </a:xfrm>
          <a:prstGeom prst="arc">
            <a:avLst>
              <a:gd name="adj1" fmla="val 16200000"/>
              <a:gd name="adj2" fmla="val 3473808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11596" y="1385066"/>
            <a:ext cx="1384740" cy="58991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07704" y="4149080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Josh. 2:18,21 </a:t>
            </a:r>
            <a:r>
              <a:rPr lang="en-US" sz="3200" b="1" dirty="0" smtClean="0"/>
              <a:t>– </a:t>
            </a:r>
            <a:r>
              <a:rPr lang="en-US" sz="3200" b="1" dirty="0" err="1" smtClean="0">
                <a:solidFill>
                  <a:srgbClr val="00FF00"/>
                </a:solidFill>
              </a:rPr>
              <a:t>Rahab</a:t>
            </a:r>
            <a:r>
              <a:rPr lang="en-US" sz="3200" b="1" dirty="0" smtClean="0"/>
              <a:t> the 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red cord </a:t>
            </a:r>
            <a:r>
              <a:rPr lang="en-US" sz="3200" b="1" dirty="0" smtClean="0"/>
              <a:t>Gentile convert</a:t>
            </a:r>
            <a:endParaRPr lang="en-US" sz="32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920554" y="1974119"/>
            <a:ext cx="0" cy="5486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65808" y="2492896"/>
            <a:ext cx="66751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94952" y="2476888"/>
            <a:ext cx="0" cy="33832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95818" y="5832974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325984" y="5292819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FF00"/>
                </a:solidFill>
              </a:rPr>
              <a:t>Ruth</a:t>
            </a:r>
            <a:r>
              <a:rPr lang="en-US" sz="3200" b="1" dirty="0" smtClean="0"/>
              <a:t> the </a:t>
            </a:r>
            <a:r>
              <a:rPr lang="en-US" sz="3200" b="1" dirty="0" err="1" smtClean="0"/>
              <a:t>Moabitess</a:t>
            </a:r>
            <a:r>
              <a:rPr lang="en-US" sz="3200" b="1" dirty="0" smtClean="0"/>
              <a:t> – another </a:t>
            </a:r>
            <a:r>
              <a:rPr lang="en-US" sz="32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‘red cord’ </a:t>
            </a:r>
            <a:r>
              <a:rPr lang="en-US" sz="3200" b="1" dirty="0" smtClean="0"/>
              <a:t>convert</a:t>
            </a:r>
            <a:endParaRPr lang="en-US" sz="3200" b="1" dirty="0"/>
          </a:p>
        </p:txBody>
      </p:sp>
      <p:pic>
        <p:nvPicPr>
          <p:cNvPr id="32" name="Picture 2" descr="http://www.lafsco.com/hj609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4498829"/>
            <a:ext cx="1475656" cy="2386555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4009791" y="6281610"/>
            <a:ext cx="3656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Inclusion of Gentiles</a:t>
            </a:r>
            <a:endParaRPr lang="en-US" sz="3200" dirty="0">
              <a:solidFill>
                <a:srgbClr val="FFFF00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31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en-AU" dirty="0" smtClean="0"/>
              <a:t>Bethlehem </a:t>
            </a:r>
            <a:r>
              <a:rPr lang="en-AU" dirty="0" err="1" smtClean="0"/>
              <a:t>Ephratah</a:t>
            </a:r>
            <a:r>
              <a:rPr lang="en-AU" dirty="0" smtClean="0"/>
              <a:t> - </a:t>
            </a:r>
            <a:r>
              <a:rPr lang="en-AU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Mic. 5:2</a:t>
            </a:r>
            <a:endParaRPr lang="en-AU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9985" y="880339"/>
            <a:ext cx="8869680" cy="5486400"/>
          </a:xfrm>
        </p:spPr>
        <p:txBody>
          <a:bodyPr/>
          <a:lstStyle/>
          <a:p>
            <a:pPr marL="533400" indent="-533400">
              <a:lnSpc>
                <a:spcPct val="95000"/>
              </a:lnSpc>
            </a:pPr>
            <a:r>
              <a:rPr lang="en-AU" sz="3200" dirty="0" smtClean="0">
                <a:solidFill>
                  <a:srgbClr val="00FF00"/>
                </a:solidFill>
              </a:rPr>
              <a:t>“though thou be little among the thousands” </a:t>
            </a:r>
            <a:r>
              <a:rPr lang="en-AU" sz="3200" dirty="0" smtClean="0"/>
              <a:t>– </a:t>
            </a:r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Roth.</a:t>
            </a:r>
            <a:r>
              <a:rPr lang="en-AU" sz="3200" dirty="0" smtClean="0"/>
              <a:t> – </a:t>
            </a:r>
            <a:r>
              <a:rPr lang="en-AU" sz="3200" dirty="0" smtClean="0">
                <a:solidFill>
                  <a:srgbClr val="FFFF00"/>
                </a:solidFill>
                <a:latin typeface="Bookman Old Style" pitchFamily="18" charset="0"/>
              </a:rPr>
              <a:t>“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though, little, to be among the thousands of Judah”</a:t>
            </a:r>
            <a:r>
              <a:rPr lang="en-US" dirty="0" smtClean="0"/>
              <a:t>; i.e. “too small to be among”.</a:t>
            </a:r>
          </a:p>
          <a:p>
            <a:pPr marL="533400" indent="-533400">
              <a:lnSpc>
                <a:spcPct val="95000"/>
              </a:lnSpc>
            </a:pPr>
            <a:r>
              <a:rPr lang="en-US" sz="3200" dirty="0" smtClean="0">
                <a:solidFill>
                  <a:srgbClr val="00FF00"/>
                </a:solidFill>
              </a:rPr>
              <a:t>“unto me” </a:t>
            </a:r>
            <a:r>
              <a:rPr lang="en-US" sz="3200" dirty="0" smtClean="0"/>
              <a:t>– Not to Israel!</a:t>
            </a:r>
            <a:endParaRPr lang="en-AU" sz="3200" dirty="0" smtClean="0"/>
          </a:p>
          <a:p>
            <a:pPr marL="533400" indent="-533400">
              <a:lnSpc>
                <a:spcPct val="95000"/>
              </a:lnSpc>
            </a:pPr>
            <a:r>
              <a:rPr lang="en-AU" sz="3200" dirty="0" smtClean="0">
                <a:solidFill>
                  <a:srgbClr val="00FF00"/>
                </a:solidFill>
              </a:rPr>
              <a:t>“goings forth” </a:t>
            </a:r>
            <a:r>
              <a:rPr lang="en-AU" sz="3200" dirty="0" smtClean="0"/>
              <a:t>– </a:t>
            </a:r>
            <a:r>
              <a:rPr lang="en-AU" sz="3200" i="1" dirty="0" err="1" smtClean="0"/>
              <a:t>motsa’ah</a:t>
            </a:r>
            <a:r>
              <a:rPr lang="en-AU" sz="3200" dirty="0" smtClean="0"/>
              <a:t> – origin, place of going forth. Strong says sig. “a family descent”.</a:t>
            </a:r>
          </a:p>
          <a:p>
            <a:pPr marL="533400" indent="-533400">
              <a:lnSpc>
                <a:spcPct val="95000"/>
              </a:lnSpc>
            </a:pPr>
            <a:r>
              <a:rPr lang="en-AU" dirty="0" smtClean="0">
                <a:solidFill>
                  <a:srgbClr val="00FF00"/>
                </a:solidFill>
              </a:rPr>
              <a:t>“from everlasting” </a:t>
            </a:r>
            <a:r>
              <a:rPr lang="en-AU" dirty="0" smtClean="0"/>
              <a:t>– </a:t>
            </a:r>
            <a:r>
              <a:rPr lang="en-AU" i="1" dirty="0" smtClean="0"/>
              <a:t>min </a:t>
            </a:r>
            <a:r>
              <a:rPr lang="en-AU" i="1" dirty="0" err="1" smtClean="0"/>
              <a:t>yome</a:t>
            </a:r>
            <a:r>
              <a:rPr lang="en-AU" i="1" dirty="0" smtClean="0"/>
              <a:t> </a:t>
            </a:r>
            <a:r>
              <a:rPr lang="en-AU" i="1" dirty="0" err="1" smtClean="0"/>
              <a:t>olam</a:t>
            </a:r>
            <a:r>
              <a:rPr lang="en-AU" i="1" dirty="0" smtClean="0"/>
              <a:t> </a:t>
            </a:r>
            <a:r>
              <a:rPr lang="en-AU" dirty="0" smtClean="0"/>
              <a:t>– </a:t>
            </a:r>
            <a:r>
              <a:rPr lang="en-AU" dirty="0" smtClean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</a:rPr>
              <a:t>Roth.</a:t>
            </a:r>
            <a:r>
              <a:rPr lang="en-AU" dirty="0" smtClean="0"/>
              <a:t> – </a:t>
            </a:r>
            <a:r>
              <a:rPr lang="en-AU" dirty="0" smtClean="0">
                <a:solidFill>
                  <a:srgbClr val="FFFF00"/>
                </a:solidFill>
                <a:latin typeface="Bookman Old Style" pitchFamily="18" charset="0"/>
              </a:rPr>
              <a:t>“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from the days of age-past time”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en-US" dirty="0" smtClean="0"/>
              <a:t>i.e. he would be the son of God.</a:t>
            </a:r>
            <a:endParaRPr lang="en-AU" sz="320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16024" y="6489674"/>
            <a:ext cx="2699792" cy="323702"/>
          </a:xfrm>
        </p:spPr>
        <p:txBody>
          <a:bodyPr/>
          <a:lstStyle/>
          <a:p>
            <a:r>
              <a:rPr lang="en-AU" dirty="0" smtClean="0"/>
              <a:t>Judah First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uiExpand="1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4433</TotalTime>
  <Words>2283</Words>
  <Application>Microsoft Office PowerPoint</Application>
  <PresentationFormat>On-screen Show (4:3)</PresentationFormat>
  <Paragraphs>210</Paragraphs>
  <Slides>30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Generic</vt:lpstr>
      <vt:lpstr>Module</vt:lpstr>
      <vt:lpstr>Photo Editor Photo</vt:lpstr>
      <vt:lpstr>Slide 1</vt:lpstr>
      <vt:lpstr>Four Gospels – Four faces of the Cherubim</vt:lpstr>
      <vt:lpstr>The Lion Gospel</vt:lpstr>
      <vt:lpstr>Slide 4</vt:lpstr>
      <vt:lpstr>Slide 5</vt:lpstr>
      <vt:lpstr>Slide 6</vt:lpstr>
      <vt:lpstr>The red cord in Matt. 1</vt:lpstr>
      <vt:lpstr>The red cord in Matt. 1</vt:lpstr>
      <vt:lpstr>Bethlehem Ephratah - Mic. 5:2</vt:lpstr>
      <vt:lpstr>Bethlehem Ephratah</vt:lpstr>
      <vt:lpstr>Hur - 1 Chron. 4:4</vt:lpstr>
      <vt:lpstr>Hur - 1 Chron. 4:4</vt:lpstr>
      <vt:lpstr>RSV - 1 Chron. 2:50-51</vt:lpstr>
      <vt:lpstr>The family tree of Hur</vt:lpstr>
      <vt:lpstr>Bezaleel son of Uri</vt:lpstr>
      <vt:lpstr>Two famous Caleb’s in Judah</vt:lpstr>
      <vt:lpstr>Israel’s stations – Marah to Rephidim</vt:lpstr>
      <vt:lpstr>Amalek country</vt:lpstr>
      <vt:lpstr>Amalek – Ex. 17:8</vt:lpstr>
      <vt:lpstr>Joshua – Type of Christ</vt:lpstr>
      <vt:lpstr>The rod of God</vt:lpstr>
      <vt:lpstr>Moses hands – Ex. 17:9-12</vt:lpstr>
      <vt:lpstr>“The joy set before him” </vt:lpstr>
      <vt:lpstr>Rehearsed before Joshua</vt:lpstr>
      <vt:lpstr>Yahweh-Nissi Altar </vt:lpstr>
      <vt:lpstr>The Companion Bible on Ex.17:16 </vt:lpstr>
      <vt:lpstr>Translations - Ex.17:16 </vt:lpstr>
      <vt:lpstr>The final destruction of Amalek –  Rev.20:8</vt:lpstr>
      <vt:lpstr>Slide 29</vt:lpstr>
      <vt:lpstr>… ….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Cowie</dc:creator>
  <cp:lastModifiedBy>Jim Cowie</cp:lastModifiedBy>
  <cp:revision>302</cp:revision>
  <dcterms:created xsi:type="dcterms:W3CDTF">2005-04-02T07:15:28Z</dcterms:created>
  <dcterms:modified xsi:type="dcterms:W3CDTF">2013-12-27T10:44:05Z</dcterms:modified>
</cp:coreProperties>
</file>