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</p:sldMasterIdLst>
  <p:handoutMasterIdLst>
    <p:handoutMasterId r:id="rId20"/>
  </p:handoutMasterIdLst>
  <p:sldIdLst>
    <p:sldId id="257" r:id="rId4"/>
    <p:sldId id="270" r:id="rId5"/>
    <p:sldId id="259" r:id="rId6"/>
    <p:sldId id="260" r:id="rId7"/>
    <p:sldId id="261" r:id="rId8"/>
    <p:sldId id="266" r:id="rId9"/>
    <p:sldId id="267" r:id="rId10"/>
    <p:sldId id="262" r:id="rId11"/>
    <p:sldId id="263" r:id="rId12"/>
    <p:sldId id="268" r:id="rId13"/>
    <p:sldId id="271" r:id="rId14"/>
    <p:sldId id="272" r:id="rId15"/>
    <p:sldId id="264" r:id="rId16"/>
    <p:sldId id="265" r:id="rId17"/>
    <p:sldId id="269" r:id="rId18"/>
    <p:sldId id="273" r:id="rId19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78F36-8DC3-4B52-9327-B58723D5B0CF}" type="datetimeFigureOut">
              <a:rPr lang="en-US" smtClean="0"/>
              <a:t>09-Dec-13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99935-4E93-4C70-85D8-3FDCC1BCFD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0" y="6308725"/>
            <a:ext cx="2483768" cy="549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09184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/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63777" y="6463216"/>
            <a:ext cx="2195735" cy="476672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0" y="6308725"/>
            <a:ext cx="2483768" cy="549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09184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/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63777" y="6463216"/>
            <a:ext cx="2195735" cy="476672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0" y="6308725"/>
            <a:ext cx="2483768" cy="549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09184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/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63777" y="6463216"/>
            <a:ext cx="2195735" cy="476672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FEB8EB-4CC6-48CD-A92A-A667E580D5A3}" type="slidenum">
              <a:rPr lang="en-A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FEB8EB-4CC6-48CD-A92A-A667E580D5A3}" type="slidenum">
              <a:rPr lang="en-A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AU">
              <a:solidFill>
                <a:srgbClr val="FFFFFF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FEB8EB-4CC6-48CD-A92A-A667E580D5A3}" type="slidenum">
              <a:rPr lang="en-A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052736"/>
            <a:ext cx="8713788" cy="17621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AU" sz="88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“Judah First”</a:t>
            </a:r>
            <a:endParaRPr lang="en-AU" sz="8800" dirty="0">
              <a:ln>
                <a:solidFill>
                  <a:schemeClr val="tx1"/>
                </a:solidFill>
              </a:ln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536" y="2924944"/>
            <a:ext cx="8353176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400" dirty="0" smtClean="0">
                <a:solidFill>
                  <a:srgbClr val="FFFF00"/>
                </a:solidFill>
                <a:latin typeface="Arial Black" pitchFamily="34" charset="0"/>
              </a:rPr>
              <a:t>Supplementary study </a:t>
            </a:r>
            <a:endParaRPr lang="en-US" sz="4400" dirty="0">
              <a:solidFill>
                <a:srgbClr val="FFFF00"/>
              </a:solidFill>
              <a:latin typeface="Arial Black" pitchFamily="34" charset="0"/>
            </a:endParaRP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4400" dirty="0" smtClean="0">
                <a:solidFill>
                  <a:srgbClr val="FFFF00"/>
                </a:solidFill>
                <a:latin typeface="Arial Black" pitchFamily="34" charset="0"/>
              </a:rPr>
              <a:t>“</a:t>
            </a:r>
            <a:r>
              <a:rPr lang="en-US" sz="4400" dirty="0" err="1" smtClean="0">
                <a:solidFill>
                  <a:srgbClr val="FFFF00"/>
                </a:solidFill>
                <a:latin typeface="Arial Black" pitchFamily="34" charset="0"/>
              </a:rPr>
              <a:t>Jabez</a:t>
            </a:r>
            <a:r>
              <a:rPr lang="en-US" sz="4400" dirty="0" smtClean="0">
                <a:solidFill>
                  <a:srgbClr val="FFFF00"/>
                </a:solidFill>
                <a:latin typeface="Arial Black" pitchFamily="34" charset="0"/>
              </a:rPr>
              <a:t> – More </a:t>
            </a:r>
            <a:r>
              <a:rPr lang="en-US" sz="4400" dirty="0" err="1" smtClean="0">
                <a:solidFill>
                  <a:srgbClr val="FFFF00"/>
                </a:solidFill>
                <a:latin typeface="Arial Black" pitchFamily="34" charset="0"/>
              </a:rPr>
              <a:t>honourable</a:t>
            </a:r>
            <a:r>
              <a:rPr lang="en-US" sz="4400" dirty="0" smtClean="0">
                <a:solidFill>
                  <a:srgbClr val="FFFF00"/>
                </a:solidFill>
                <a:latin typeface="Arial Black" pitchFamily="34" charset="0"/>
              </a:rPr>
              <a:t> than his brethren”</a:t>
            </a:r>
            <a:endParaRPr lang="en-AU" sz="4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4000" dirty="0" smtClean="0"/>
              <a:t>The request of </a:t>
            </a:r>
            <a:r>
              <a:rPr lang="en-AU" sz="4000" dirty="0" err="1" smtClean="0"/>
              <a:t>Jabez</a:t>
            </a:r>
            <a:r>
              <a:rPr lang="en-AU" sz="4000" dirty="0" smtClean="0"/>
              <a:t> – Motivated by self interest or truth-interest?</a:t>
            </a:r>
            <a:endParaRPr lang="en-AU" sz="4000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5404" y="1219195"/>
            <a:ext cx="8796195" cy="5257805"/>
          </a:xfrm>
        </p:spPr>
        <p:txBody>
          <a:bodyPr/>
          <a:lstStyle/>
          <a:p>
            <a:pPr marL="0" indent="0" algn="just">
              <a:lnSpc>
                <a:spcPct val="95000"/>
              </a:lnSpc>
              <a:spcAft>
                <a:spcPts val="600"/>
              </a:spcAft>
              <a:buNone/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33CC"/>
                </a:solidFill>
              </a:rPr>
              <a:t>Roth. </a:t>
            </a:r>
            <a:r>
              <a:rPr lang="en-AU" sz="3200" dirty="0" smtClean="0"/>
              <a:t>– </a:t>
            </a:r>
            <a:r>
              <a:rPr lang="en-AU" sz="2800" dirty="0" smtClean="0">
                <a:latin typeface="Bookman Old Style" pitchFamily="18" charset="0"/>
              </a:rPr>
              <a:t>“</a:t>
            </a:r>
            <a:r>
              <a:rPr lang="en-US" sz="2800" dirty="0" smtClean="0">
                <a:latin typeface="Bookman Old Style" pitchFamily="18" charset="0"/>
              </a:rPr>
              <a:t>Oh that thou wouldst, indeed bless, me, and 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enlarge my boundary</a:t>
            </a:r>
            <a:r>
              <a:rPr lang="en-US" sz="2800" dirty="0" smtClean="0">
                <a:latin typeface="Bookman Old Style" pitchFamily="18" charset="0"/>
              </a:rPr>
              <a:t>, and that thy hand might be with me,—and 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that thou wouldst work to deliver me from evil</a:t>
            </a:r>
            <a:r>
              <a:rPr lang="en-US" sz="2800" dirty="0" smtClean="0">
                <a:latin typeface="Bookman Old Style" pitchFamily="18" charset="0"/>
              </a:rPr>
              <a:t>, that it be not my pain.”</a:t>
            </a:r>
            <a:endParaRPr lang="en-AU" sz="2800" dirty="0" smtClean="0">
              <a:latin typeface="Bookman Old Style" pitchFamily="18" charset="0"/>
            </a:endParaRP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4:10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“enlarge my coast” </a:t>
            </a:r>
            <a:r>
              <a:rPr lang="en-AU" sz="3200" dirty="0" smtClean="0"/>
              <a:t>– To provide protection from oppressive </a:t>
            </a:r>
            <a:r>
              <a:rPr lang="en-AU" sz="3200" dirty="0" err="1" smtClean="0"/>
              <a:t>Amalekites</a:t>
            </a:r>
            <a:r>
              <a:rPr lang="en-AU" sz="3200" dirty="0" smtClean="0"/>
              <a:t> for himself and others.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Asked for God to work in his life to deliver from evil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6:13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“grieve”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atsab</a:t>
            </a:r>
            <a:r>
              <a:rPr lang="en-AU" sz="3200" dirty="0" smtClean="0"/>
              <a:t> – carve, vex, torture.</a:t>
            </a:r>
            <a:endParaRPr lang="en-AU" sz="32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r>
              <a:rPr lang="en-AU" dirty="0" smtClean="0"/>
              <a:t>Should we ask for an increase in our land or possessions?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371600"/>
            <a:ext cx="8664575" cy="4937125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Will God happily grant such requests?</a:t>
            </a:r>
          </a:p>
          <a:p>
            <a:pPr marL="533400" indent="-53340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Arial Black" pitchFamily="34" charset="0"/>
              </a:rPr>
              <a:t>Impure motivation </a:t>
            </a:r>
            <a:r>
              <a:rPr lang="en-AU" dirty="0" smtClean="0"/>
              <a:t>-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12:13 </a:t>
            </a:r>
            <a:r>
              <a:rPr lang="en-AU" sz="3200" dirty="0" smtClean="0"/>
              <a:t>– </a:t>
            </a:r>
            <a:r>
              <a:rPr lang="en-AU" sz="2800" dirty="0" smtClean="0">
                <a:latin typeface="Bookman Old Style" pitchFamily="18" charset="0"/>
              </a:rPr>
              <a:t>“</a:t>
            </a:r>
            <a:r>
              <a:rPr lang="en-US" sz="2800" dirty="0" smtClean="0">
                <a:latin typeface="Bookman Old Style" pitchFamily="18" charset="0"/>
              </a:rPr>
              <a:t>And one of the company said unto him, Master, speak to my brother, that he divide 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the inheritance with me.”</a:t>
            </a:r>
          </a:p>
          <a:p>
            <a:pPr marL="533400" indent="-53340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b="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Arial Black" pitchFamily="34" charset="0"/>
              </a:rPr>
              <a:t>Christ taught </a:t>
            </a:r>
            <a:r>
              <a:rPr lang="en-AU" dirty="0" smtClean="0"/>
              <a:t>-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12:15 </a:t>
            </a:r>
            <a:r>
              <a:rPr lang="en-AU" sz="3200" dirty="0" smtClean="0"/>
              <a:t>– </a:t>
            </a:r>
            <a:r>
              <a:rPr lang="en-AU" sz="2800" dirty="0" smtClean="0">
                <a:latin typeface="Bookman Old Style" pitchFamily="18" charset="0"/>
              </a:rPr>
              <a:t>“</a:t>
            </a:r>
            <a:r>
              <a:rPr lang="en-US" sz="2800" dirty="0" smtClean="0">
                <a:latin typeface="Bookman Old Style" pitchFamily="18" charset="0"/>
              </a:rPr>
              <a:t>And he said unto them, Take heed, and 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beware of covetousness: for a man's life </a:t>
            </a:r>
            <a:r>
              <a:rPr lang="en-US" sz="2800" dirty="0" err="1" smtClean="0">
                <a:solidFill>
                  <a:srgbClr val="00FF00"/>
                </a:solidFill>
                <a:latin typeface="Bookman Old Style" pitchFamily="18" charset="0"/>
              </a:rPr>
              <a:t>consisteth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 not in the abundance of the things which he </a:t>
            </a:r>
            <a:r>
              <a:rPr lang="en-US" sz="2800" dirty="0" err="1" smtClean="0">
                <a:solidFill>
                  <a:srgbClr val="00FF00"/>
                </a:solidFill>
                <a:latin typeface="Bookman Old Style" pitchFamily="18" charset="0"/>
              </a:rPr>
              <a:t>possesseth</a:t>
            </a:r>
            <a:r>
              <a:rPr lang="en-US" sz="2800" dirty="0" smtClean="0">
                <a:latin typeface="Bookman Old Style" pitchFamily="18" charset="0"/>
              </a:rPr>
              <a:t>.”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God similarly repudiates materialism!</a:t>
            </a:r>
            <a:endParaRPr lang="en-AU" sz="32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1565"/>
            <a:ext cx="9144000" cy="765175"/>
          </a:xfrm>
        </p:spPr>
        <p:txBody>
          <a:bodyPr/>
          <a:lstStyle/>
          <a:p>
            <a:r>
              <a:rPr lang="en-AU" dirty="0" smtClean="0"/>
              <a:t>Godliness with contentment...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768925"/>
            <a:ext cx="8664575" cy="5631875"/>
          </a:xfrm>
        </p:spPr>
        <p:txBody>
          <a:bodyPr/>
          <a:lstStyle/>
          <a:p>
            <a:pPr marL="0" indent="0" algn="just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5:8 </a:t>
            </a:r>
            <a:r>
              <a:rPr lang="en-US" sz="2800" dirty="0" smtClean="0"/>
              <a:t>– </a:t>
            </a:r>
            <a:r>
              <a:rPr lang="en-US" sz="2800" dirty="0" smtClean="0">
                <a:latin typeface="Bookman Old Style" pitchFamily="18" charset="0"/>
              </a:rPr>
              <a:t>“Woe unto them that join house to house, that 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lay field to field</a:t>
            </a:r>
            <a:r>
              <a:rPr lang="en-US" sz="2800" dirty="0" smtClean="0">
                <a:latin typeface="Bookman Old Style" pitchFamily="18" charset="0"/>
              </a:rPr>
              <a:t>, till there be no place, 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Bookman Old Style" pitchFamily="18" charset="0"/>
              </a:rPr>
              <a:t>that they may be placed alone in the midst of the earth!</a:t>
            </a:r>
            <a:r>
              <a:rPr lang="en-US" sz="2800" dirty="0" smtClean="0">
                <a:latin typeface="Bookman Old Style" pitchFamily="18" charset="0"/>
              </a:rPr>
              <a:t>”</a:t>
            </a:r>
          </a:p>
          <a:p>
            <a:pPr marL="0" indent="0" algn="just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Prov. 28:22 </a:t>
            </a:r>
            <a:r>
              <a:rPr lang="en-US" sz="2800" dirty="0" smtClean="0"/>
              <a:t>– </a:t>
            </a:r>
            <a:r>
              <a:rPr lang="en-US" sz="2800" dirty="0" smtClean="0">
                <a:latin typeface="Bookman Old Style" pitchFamily="18" charset="0"/>
              </a:rPr>
              <a:t>“He that </a:t>
            </a:r>
            <a:r>
              <a:rPr lang="en-US" sz="280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hasteth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Bookman Old Style" pitchFamily="18" charset="0"/>
              </a:rPr>
              <a:t> to be rich </a:t>
            </a:r>
            <a:r>
              <a:rPr lang="en-US" sz="2800" dirty="0" smtClean="0">
                <a:latin typeface="Bookman Old Style" pitchFamily="18" charset="0"/>
              </a:rPr>
              <a:t>hath an evil eye, and </a:t>
            </a:r>
            <a:r>
              <a:rPr lang="en-US" sz="2800" dirty="0" err="1" smtClean="0">
                <a:latin typeface="Bookman Old Style" pitchFamily="18" charset="0"/>
              </a:rPr>
              <a:t>considereth</a:t>
            </a:r>
            <a:r>
              <a:rPr lang="en-US" sz="2800" dirty="0" smtClean="0">
                <a:latin typeface="Bookman Old Style" pitchFamily="18" charset="0"/>
              </a:rPr>
              <a:t> not that poverty shall come upon him.”</a:t>
            </a:r>
          </a:p>
          <a:p>
            <a:pPr marL="0" indent="0" algn="just">
              <a:lnSpc>
                <a:spcPct val="85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Tim. 6:7-9 </a:t>
            </a:r>
            <a:r>
              <a:rPr lang="en-US" sz="2800" dirty="0" smtClean="0"/>
              <a:t>– </a:t>
            </a:r>
            <a:r>
              <a:rPr lang="en-US" sz="2800" dirty="0" smtClean="0">
                <a:solidFill>
                  <a:srgbClr val="00FF00"/>
                </a:solidFill>
                <a:latin typeface="Bookman Old Style" pitchFamily="18" charset="0"/>
              </a:rPr>
              <a:t>But godliness with contentment is great gain.</a:t>
            </a:r>
            <a:r>
              <a:rPr lang="en-US" sz="2800" dirty="0" smtClean="0">
                <a:latin typeface="Bookman Old Style" pitchFamily="18" charset="0"/>
              </a:rPr>
              <a:t> For we brought nothing into this world, and it is certain we can carry nothing out. </a:t>
            </a:r>
            <a:r>
              <a:rPr lang="en-US" sz="2800" dirty="0" smtClean="0">
                <a:solidFill>
                  <a:srgbClr val="FFFF00"/>
                </a:solidFill>
                <a:latin typeface="Bookman Old Style" pitchFamily="18" charset="0"/>
              </a:rPr>
              <a:t>And having food and raiment let us be therewith content. </a:t>
            </a:r>
            <a:r>
              <a:rPr lang="en-US" sz="2800" dirty="0" smtClean="0">
                <a:latin typeface="Bookman Old Style" pitchFamily="18" charset="0"/>
              </a:rPr>
              <a:t>But they that will be rich fall into temptation and a snare, and into many foolish and hurtful lusts, which drown men in destruction and perdition.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295400"/>
          </a:xfrm>
        </p:spPr>
        <p:txBody>
          <a:bodyPr/>
          <a:lstStyle/>
          <a:p>
            <a:r>
              <a:rPr lang="en-AU" dirty="0" smtClean="0"/>
              <a:t>So, why was </a:t>
            </a:r>
            <a:r>
              <a:rPr lang="en-AU" dirty="0" err="1" smtClean="0"/>
              <a:t>Jabez</a:t>
            </a:r>
            <a:r>
              <a:rPr lang="en-AU" dirty="0" smtClean="0"/>
              <a:t> more honourable than others?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130" y="1219200"/>
            <a:ext cx="8789270" cy="533400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This honour could only come in his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spiritual maturity </a:t>
            </a:r>
            <a:r>
              <a:rPr lang="en-AU" sz="3200" dirty="0" smtClean="0"/>
              <a:t>and is clearly related to the tragic circumstances of his birth.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V.9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“honourable” </a:t>
            </a:r>
            <a:r>
              <a:rPr lang="en-AU" dirty="0" smtClean="0"/>
              <a:t>– </a:t>
            </a:r>
            <a:r>
              <a:rPr lang="en-AU" i="1" dirty="0" err="1" smtClean="0"/>
              <a:t>kabed</a:t>
            </a:r>
            <a:r>
              <a:rPr lang="en-AU" dirty="0" smtClean="0"/>
              <a:t> – heavy, be weighty, hence honourable.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Christ’s </a:t>
            </a:r>
            <a:r>
              <a:rPr lang="en-AU" dirty="0" smtClean="0">
                <a:solidFill>
                  <a:srgbClr val="FFFF00"/>
                </a:solidFill>
              </a:rPr>
              <a:t>‘rule’ </a:t>
            </a:r>
            <a:r>
              <a:rPr lang="en-AU" dirty="0" smtClean="0"/>
              <a:t>–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23:11 </a:t>
            </a:r>
            <a:r>
              <a:rPr lang="en-US" dirty="0" smtClean="0"/>
              <a:t>– </a:t>
            </a:r>
            <a:r>
              <a:rPr lang="en-US" sz="2600" dirty="0" smtClean="0">
                <a:solidFill>
                  <a:srgbClr val="FFFF00"/>
                </a:solidFill>
                <a:latin typeface="Bookman Old Style" pitchFamily="18" charset="0"/>
              </a:rPr>
              <a:t>“But he that is greatest among you shall be your servant.”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 err="1" smtClean="0"/>
              <a:t>Jabez</a:t>
            </a:r>
            <a:r>
              <a:rPr lang="en-US" dirty="0" smtClean="0"/>
              <a:t> saw the grief of his mother as he grew up for it was memorialized in his name – his prayer sought to relieve him and his community of such awful pain.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AU" sz="3200" dirty="0" smtClean="0"/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AU" sz="32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6985"/>
            <a:ext cx="9144000" cy="765175"/>
          </a:xfrm>
        </p:spPr>
        <p:txBody>
          <a:bodyPr/>
          <a:lstStyle/>
          <a:p>
            <a:r>
              <a:rPr lang="en-AU" dirty="0" smtClean="0"/>
              <a:t>The lessons for us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5405" y="797210"/>
            <a:ext cx="8713788" cy="552739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600"/>
              </a:spcBef>
            </a:pPr>
            <a:r>
              <a:rPr lang="en-AU" dirty="0" smtClean="0"/>
              <a:t>The </a:t>
            </a:r>
            <a:r>
              <a:rPr lang="en-AU" dirty="0" err="1" smtClean="0">
                <a:solidFill>
                  <a:srgbClr val="FFFF00"/>
                </a:solidFill>
              </a:rPr>
              <a:t>Amalekite</a:t>
            </a:r>
            <a:r>
              <a:rPr lang="en-AU" dirty="0" smtClean="0"/>
              <a:t> is the symbol for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the serpent in political manifestation</a:t>
            </a:r>
            <a:r>
              <a:rPr lang="en-AU" dirty="0" smtClean="0"/>
              <a:t>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17:8-16; Rev. 20:8</a:t>
            </a:r>
            <a:r>
              <a:rPr lang="en-AU" dirty="0" smtClean="0"/>
              <a:t> – the deadly enemy of unwary Israelites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Deut. 25:17-19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5000"/>
              </a:lnSpc>
              <a:spcBef>
                <a:spcPts val="600"/>
              </a:spcBef>
            </a:pPr>
            <a:r>
              <a:rPr lang="en-AU" sz="3200" dirty="0" smtClean="0"/>
              <a:t>Earnest prayer seeking deliverance from the grief that ‘</a:t>
            </a:r>
            <a:r>
              <a:rPr lang="en-AU" sz="3200" dirty="0" err="1" smtClean="0"/>
              <a:t>Amalekites</a:t>
            </a:r>
            <a:r>
              <a:rPr lang="en-AU" sz="3200" dirty="0" smtClean="0"/>
              <a:t>’ deliver will be answered by God, especially on behalf of others close to us -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James 5:16-20</a:t>
            </a:r>
            <a:r>
              <a:rPr lang="en-AU" sz="3200" dirty="0" smtClean="0"/>
              <a:t>.</a:t>
            </a:r>
          </a:p>
          <a:p>
            <a:pPr marL="533400" indent="-533400">
              <a:spcBef>
                <a:spcPts val="600"/>
              </a:spcBef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V.10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“God granted” </a:t>
            </a:r>
            <a:r>
              <a:rPr lang="en-AU" dirty="0" smtClean="0"/>
              <a:t>– </a:t>
            </a:r>
            <a:r>
              <a:rPr lang="en-AU" i="1" dirty="0" err="1" smtClean="0"/>
              <a:t>bo</a:t>
            </a:r>
            <a:r>
              <a:rPr lang="en-AU" dirty="0" smtClean="0"/>
              <a:t> – to go in, come, enter in.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Yahweh entered the scene and provided deliverance.</a:t>
            </a:r>
            <a:endParaRPr lang="en-AU" sz="3200" dirty="0">
              <a:ln>
                <a:solidFill>
                  <a:schemeClr val="tx1"/>
                </a:solidFill>
              </a:ln>
              <a:solidFill>
                <a:srgbClr val="00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865910" y="2237510"/>
            <a:ext cx="338328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569230" y="2729345"/>
            <a:ext cx="27432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618096" y="1766455"/>
            <a:ext cx="54864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291840" y="5205408"/>
            <a:ext cx="13716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93920" y="4627420"/>
            <a:ext cx="2743200" cy="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>
          <a:xfrm>
            <a:off x="457201" y="249380"/>
            <a:ext cx="8229600" cy="62484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6000" dirty="0" err="1" smtClean="0">
                <a:ln w="19050">
                  <a:solidFill>
                    <a:schemeClr val="tx1"/>
                  </a:solidFill>
                </a:ln>
                <a:solidFill>
                  <a:srgbClr val="FF33CC"/>
                </a:solidFill>
                <a:latin typeface="Monotype Corsiva" pitchFamily="66" charset="0"/>
              </a:rPr>
              <a:t>Jabez</a:t>
            </a:r>
            <a:r>
              <a:rPr lang="en-US" sz="6000" dirty="0" smtClean="0">
                <a:ln w="19050">
                  <a:solidFill>
                    <a:schemeClr val="tx1"/>
                  </a:solidFill>
                </a:ln>
                <a:solidFill>
                  <a:srgbClr val="FF33CC"/>
                </a:solidFill>
                <a:latin typeface="Monotype Corsiva" pitchFamily="66" charset="0"/>
              </a:rPr>
              <a:t> is a powerful example for faithful Gentiles in the latter days!</a:t>
            </a:r>
          </a:p>
          <a:p>
            <a:pPr marL="0" indent="0" algn="ctr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6000" dirty="0" smtClean="0">
                <a:ln w="19050">
                  <a:solidFill>
                    <a:srgbClr val="FFFF00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Far too many of our ‘family’ in Christ have fallen victim to the ruthless ‘</a:t>
            </a:r>
            <a:r>
              <a:rPr lang="en-US" sz="6000" dirty="0" err="1" smtClean="0">
                <a:ln w="19050">
                  <a:solidFill>
                    <a:srgbClr val="FFFF00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Amalekite</a:t>
            </a:r>
            <a:r>
              <a:rPr lang="en-US" sz="6000" dirty="0" smtClean="0">
                <a:ln w="19050">
                  <a:solidFill>
                    <a:srgbClr val="FFFF00"/>
                  </a:solidFill>
                </a:ln>
                <a:solidFill>
                  <a:srgbClr val="FF0000"/>
                </a:solidFill>
                <a:latin typeface="Monotype Corsiva" pitchFamily="66" charset="0"/>
              </a:rPr>
              <a:t>’.</a:t>
            </a:r>
          </a:p>
          <a:p>
            <a:pPr marL="0" indent="0" algn="ctr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6000" dirty="0" smtClean="0">
                <a:ln w="19050">
                  <a:solidFill>
                    <a:schemeClr val="tx1"/>
                  </a:solidFill>
                </a:ln>
                <a:solidFill>
                  <a:srgbClr val="00FFFF"/>
                </a:solidFill>
                <a:latin typeface="Monotype Corsiva" pitchFamily="66" charset="0"/>
              </a:rPr>
              <a:t>For what do we pray?</a:t>
            </a:r>
            <a:endParaRPr lang="en-US" sz="6000" dirty="0">
              <a:ln w="19050">
                <a:solidFill>
                  <a:schemeClr val="tx1"/>
                </a:solidFill>
              </a:ln>
              <a:solidFill>
                <a:srgbClr val="00FFFF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AU" dirty="0"/>
              <a:t>… </a:t>
            </a:r>
            <a:r>
              <a:rPr lang="en-AU" dirty="0">
                <a:solidFill>
                  <a:srgbClr val="FF0000"/>
                </a:solidFill>
              </a:rPr>
              <a:t>….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sz="3200" dirty="0"/>
              <a:t>...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6712"/>
          </a:xfrm>
        </p:spPr>
        <p:txBody>
          <a:bodyPr/>
          <a:lstStyle/>
          <a:p>
            <a:r>
              <a:rPr lang="en-AU" dirty="0" smtClean="0"/>
              <a:t>Judah first in Chronicles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50" y="769500"/>
            <a:ext cx="8638922" cy="5800142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1 </a:t>
            </a:r>
            <a:r>
              <a:rPr lang="en-AU" dirty="0" smtClean="0"/>
              <a:t>– From Adam to Edom.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2:1-2</a:t>
            </a:r>
            <a:r>
              <a:rPr lang="en-AU" sz="3200" dirty="0" smtClean="0"/>
              <a:t> – The sons of Israel.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2:3</a:t>
            </a:r>
            <a:r>
              <a:rPr lang="en-AU" dirty="0" smtClean="0"/>
              <a:t> – The sons of Judah and their fate.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2:4</a:t>
            </a:r>
            <a:r>
              <a:rPr lang="en-AU" sz="3200" dirty="0" smtClean="0"/>
              <a:t> – Sons of Tamar by Judah.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3:1</a:t>
            </a:r>
            <a:r>
              <a:rPr lang="en-AU" dirty="0" smtClean="0"/>
              <a:t>&gt; - The sons and line of David.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4:1-23</a:t>
            </a:r>
            <a:r>
              <a:rPr lang="en-AU" sz="3200" dirty="0" smtClean="0"/>
              <a:t> – The posterity of Judah.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5:1</a:t>
            </a:r>
            <a:r>
              <a:rPr lang="en-AU" dirty="0" smtClean="0"/>
              <a:t> – Reuben forfeits birthright to Joseph, but </a:t>
            </a:r>
            <a:r>
              <a:rPr lang="en-AU" dirty="0" smtClean="0">
                <a:solidFill>
                  <a:srgbClr val="FFFF00"/>
                </a:solidFill>
              </a:rPr>
              <a:t>Judah is first</a:t>
            </a:r>
            <a:r>
              <a:rPr lang="en-AU" dirty="0" smtClean="0"/>
              <a:t>.</a:t>
            </a:r>
          </a:p>
          <a:p>
            <a:pPr marL="533400" indent="-533400" algn="just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5:2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“</a:t>
            </a:r>
            <a:r>
              <a:rPr lang="en-US" sz="3000" dirty="0" smtClean="0">
                <a:solidFill>
                  <a:srgbClr val="00FF00"/>
                </a:solidFill>
                <a:latin typeface="Bookman Old Style" pitchFamily="18" charset="0"/>
              </a:rPr>
              <a:t>For Judah prevailed above his brethren, and of him came the chief ruler; but the birthright was Joseph’s.”</a:t>
            </a:r>
            <a:endParaRPr lang="en-AU" sz="3000" dirty="0">
              <a:solidFill>
                <a:srgbClr val="00FF00"/>
              </a:solidFill>
              <a:latin typeface="Bookman Old Style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60604" y="6481046"/>
            <a:ext cx="1747100" cy="360040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3025"/>
            <a:ext cx="9144000" cy="765175"/>
          </a:xfrm>
        </p:spPr>
        <p:txBody>
          <a:bodyPr/>
          <a:lstStyle/>
          <a:p>
            <a:r>
              <a:rPr lang="en-AU" dirty="0" err="1" smtClean="0"/>
              <a:t>Jabez</a:t>
            </a:r>
            <a:r>
              <a:rPr lang="en-AU" dirty="0" smtClean="0"/>
              <a:t> </a:t>
            </a:r>
            <a:r>
              <a:rPr lang="en-AU" sz="4000" dirty="0" smtClean="0"/>
              <a:t>– </a:t>
            </a:r>
            <a:r>
              <a:rPr lang="en-AU" sz="4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Chron. 4:9-10</a:t>
            </a:r>
            <a:endParaRPr lang="en-AU" sz="40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838775"/>
            <a:ext cx="8812213" cy="5485825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sz="3200" dirty="0" err="1" smtClean="0"/>
              <a:t>Jabez</a:t>
            </a:r>
            <a:r>
              <a:rPr lang="en-AU" sz="3200" dirty="0" smtClean="0"/>
              <a:t> is abruptly introduced in the record – seemingly not as part of the genealogy of Judah, but as a remarkable story </a:t>
            </a:r>
            <a:r>
              <a:rPr lang="en-AU" sz="3200" dirty="0" smtClean="0">
                <a:solidFill>
                  <a:srgbClr val="FFFF00"/>
                </a:solidFill>
              </a:rPr>
              <a:t>within its framework</a:t>
            </a:r>
            <a:r>
              <a:rPr lang="en-AU" sz="3200" dirty="0" smtClean="0"/>
              <a:t>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>
                <a:solidFill>
                  <a:srgbClr val="00FF00"/>
                </a:solidFill>
              </a:rPr>
              <a:t>Jabez</a:t>
            </a:r>
            <a:r>
              <a:rPr lang="en-AU" dirty="0" smtClean="0"/>
              <a:t> = “sorrow”; from a root meaning to grieve; be sorrowful.</a:t>
            </a:r>
          </a:p>
          <a:p>
            <a:pPr marL="533400" indent="-533400">
              <a:lnSpc>
                <a:spcPct val="95000"/>
              </a:lnSpc>
            </a:pPr>
            <a:r>
              <a:rPr lang="en-AU" sz="3200" dirty="0" smtClean="0"/>
              <a:t>The name occurs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4 times </a:t>
            </a:r>
            <a:r>
              <a:rPr lang="en-AU" sz="3200" dirty="0" smtClean="0"/>
              <a:t>in Scripture – 3 of the man in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4:9-10 </a:t>
            </a:r>
            <a:r>
              <a:rPr lang="en-AU" sz="3200" dirty="0" smtClean="0"/>
              <a:t>and once of a place most likely named after him.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2:55 </a:t>
            </a:r>
            <a:r>
              <a:rPr lang="en-AU" dirty="0" smtClean="0"/>
              <a:t>is illuminating and critical in understanding the story of </a:t>
            </a:r>
            <a:r>
              <a:rPr lang="en-AU" dirty="0" err="1" smtClean="0"/>
              <a:t>Jabez</a:t>
            </a:r>
            <a:r>
              <a:rPr lang="en-AU" dirty="0" smtClean="0"/>
              <a:t>.</a:t>
            </a:r>
            <a:endParaRPr lang="en-AU" sz="32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4710112" y="3453111"/>
            <a:ext cx="45159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Impact" pitchFamily="34" charset="0"/>
              </a:rPr>
              <a:t>Righteousness/God manifestation</a:t>
            </a:r>
            <a:endParaRPr lang="en-US" sz="2400" dirty="0">
              <a:ln>
                <a:solidFill>
                  <a:schemeClr val="tx1"/>
                </a:solidFill>
              </a:ln>
              <a:solidFill>
                <a:srgbClr val="00FFFF"/>
              </a:solidFill>
              <a:latin typeface="Impact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4438648" y="3810000"/>
            <a:ext cx="304800" cy="76200"/>
          </a:xfrm>
          <a:prstGeom prst="line">
            <a:avLst/>
          </a:prstGeom>
          <a:ln w="57150">
            <a:solidFill>
              <a:srgbClr val="00FF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7710"/>
            <a:ext cx="9144000" cy="838200"/>
          </a:xfrm>
        </p:spPr>
        <p:txBody>
          <a:bodyPr/>
          <a:lstStyle/>
          <a:p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Chron. 2:55</a:t>
            </a:r>
            <a:endParaRPr lang="en-AU" dirty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115" y="783355"/>
            <a:ext cx="8713788" cy="5665935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smtClean="0">
                <a:latin typeface="Bookman Old Style" pitchFamily="18" charset="0"/>
              </a:rPr>
              <a:t>And the families of the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scribes</a:t>
            </a:r>
            <a:r>
              <a:rPr lang="en-US" dirty="0" smtClean="0">
                <a:latin typeface="Bookman Old Style" pitchFamily="18" charset="0"/>
              </a:rPr>
              <a:t> which dwelt at </a:t>
            </a:r>
            <a:r>
              <a:rPr lang="en-US" dirty="0" err="1" smtClean="0">
                <a:solidFill>
                  <a:srgbClr val="FFFF00"/>
                </a:solidFill>
                <a:latin typeface="Bookman Old Style" pitchFamily="18" charset="0"/>
              </a:rPr>
              <a:t>Jabez</a:t>
            </a:r>
            <a:r>
              <a:rPr lang="en-US" dirty="0" smtClean="0">
                <a:latin typeface="Bookman Old Style" pitchFamily="18" charset="0"/>
              </a:rPr>
              <a:t>; the </a:t>
            </a:r>
            <a:r>
              <a:rPr lang="en-US" dirty="0" err="1" smtClean="0">
                <a:latin typeface="Bookman Old Style" pitchFamily="18" charset="0"/>
              </a:rPr>
              <a:t>Tirathites</a:t>
            </a:r>
            <a:r>
              <a:rPr lang="en-US" dirty="0" smtClean="0">
                <a:latin typeface="Bookman Old Style" pitchFamily="18" charset="0"/>
              </a:rPr>
              <a:t>, the </a:t>
            </a:r>
            <a:r>
              <a:rPr lang="en-US" dirty="0" err="1" smtClean="0">
                <a:latin typeface="Bookman Old Style" pitchFamily="18" charset="0"/>
              </a:rPr>
              <a:t>Shimeathites</a:t>
            </a:r>
            <a:r>
              <a:rPr lang="en-US" dirty="0" smtClean="0">
                <a:latin typeface="Bookman Old Style" pitchFamily="18" charset="0"/>
              </a:rPr>
              <a:t>, and </a:t>
            </a:r>
            <a:r>
              <a:rPr lang="en-US" dirty="0" err="1" smtClean="0">
                <a:latin typeface="Bookman Old Style" pitchFamily="18" charset="0"/>
              </a:rPr>
              <a:t>Suchathites</a:t>
            </a:r>
            <a:r>
              <a:rPr lang="en-US" dirty="0" smtClean="0">
                <a:latin typeface="Bookman Old Style" pitchFamily="18" charset="0"/>
              </a:rPr>
              <a:t>. These are the </a:t>
            </a:r>
            <a:r>
              <a:rPr lang="en-US" dirty="0" err="1" smtClean="0">
                <a:solidFill>
                  <a:srgbClr val="00FF00"/>
                </a:solidFill>
                <a:latin typeface="Bookman Old Style" pitchFamily="18" charset="0"/>
              </a:rPr>
              <a:t>Kenites</a:t>
            </a:r>
            <a:r>
              <a:rPr lang="en-US" dirty="0" smtClean="0">
                <a:latin typeface="Bookman Old Style" pitchFamily="18" charset="0"/>
              </a:rPr>
              <a:t> that came of </a:t>
            </a:r>
            <a:r>
              <a:rPr lang="en-US" dirty="0" err="1" smtClean="0">
                <a:latin typeface="Bookman Old Style" pitchFamily="18" charset="0"/>
              </a:rPr>
              <a:t>Hemath</a:t>
            </a:r>
            <a:r>
              <a:rPr lang="en-US" dirty="0" smtClean="0">
                <a:latin typeface="Bookman Old Style" pitchFamily="18" charset="0"/>
              </a:rPr>
              <a:t>, the father of the house of </a:t>
            </a:r>
            <a:r>
              <a:rPr lang="en-US" dirty="0" err="1" smtClean="0">
                <a:solidFill>
                  <a:srgbClr val="00FF00"/>
                </a:solidFill>
                <a:latin typeface="Bookman Old Style" pitchFamily="18" charset="0"/>
              </a:rPr>
              <a:t>Rechab</a:t>
            </a:r>
            <a:r>
              <a:rPr lang="en-US" dirty="0" smtClean="0">
                <a:latin typeface="Bookman Old Style" pitchFamily="18" charset="0"/>
              </a:rPr>
              <a:t>. 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“scribes”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saphar</a:t>
            </a:r>
            <a:r>
              <a:rPr lang="en-AU" sz="3200" dirty="0" smtClean="0"/>
              <a:t> – to score with a mark as a tally or score; recount, enumerate.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err="1" smtClean="0">
                <a:solidFill>
                  <a:srgbClr val="FFFF00"/>
                </a:solidFill>
              </a:rPr>
              <a:t>Jabez</a:t>
            </a:r>
            <a:r>
              <a:rPr lang="en-AU" dirty="0" smtClean="0"/>
              <a:t> a town named after their most notable and influential inhabitant.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solidFill>
                  <a:srgbClr val="00FF00"/>
                </a:solidFill>
              </a:rPr>
              <a:t>“</a:t>
            </a:r>
            <a:r>
              <a:rPr lang="en-AU" dirty="0" err="1" smtClean="0">
                <a:solidFill>
                  <a:srgbClr val="00FF00"/>
                </a:solidFill>
              </a:rPr>
              <a:t>Kenites</a:t>
            </a:r>
            <a:r>
              <a:rPr lang="en-AU" dirty="0" smtClean="0">
                <a:solidFill>
                  <a:srgbClr val="00FF00"/>
                </a:solidFill>
              </a:rPr>
              <a:t>” </a:t>
            </a:r>
            <a:r>
              <a:rPr lang="en-AU" dirty="0" smtClean="0"/>
              <a:t>– The family of </a:t>
            </a:r>
            <a:r>
              <a:rPr lang="en-AU" dirty="0" err="1" smtClean="0"/>
              <a:t>Jethro</a:t>
            </a:r>
            <a:r>
              <a:rPr lang="en-AU" dirty="0" smtClean="0"/>
              <a:t> who came with Israel into the land.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</a:t>
            </a:r>
            <a:r>
              <a:rPr lang="en-AU" sz="3200" dirty="0" err="1" smtClean="0">
                <a:solidFill>
                  <a:srgbClr val="00FF00"/>
                </a:solidFill>
              </a:rPr>
              <a:t>Rechab</a:t>
            </a:r>
            <a:r>
              <a:rPr lang="en-AU" sz="3200" dirty="0" smtClean="0">
                <a:solidFill>
                  <a:srgbClr val="00FF00"/>
                </a:solidFill>
              </a:rPr>
              <a:t>” </a:t>
            </a:r>
            <a:r>
              <a:rPr lang="en-AU" sz="3200" dirty="0" smtClean="0"/>
              <a:t>– Forefather of the </a:t>
            </a:r>
            <a:r>
              <a:rPr lang="en-AU" sz="3200" dirty="0" err="1" smtClean="0"/>
              <a:t>Rechabites</a:t>
            </a:r>
            <a:r>
              <a:rPr lang="en-AU" sz="3200" dirty="0" smtClean="0"/>
              <a:t>.</a:t>
            </a:r>
            <a:endParaRPr lang="en-AU" sz="32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7399511" y="6273225"/>
            <a:ext cx="14604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Jer. 35</a:t>
            </a:r>
            <a:endParaRPr lang="en-US" sz="3200" b="1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5-Point Star 6"/>
          <p:cNvSpPr/>
          <p:nvPr/>
        </p:nvSpPr>
        <p:spPr>
          <a:xfrm>
            <a:off x="7051985" y="6373090"/>
            <a:ext cx="381000" cy="381000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  <p:bldP spid="6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8385"/>
            <a:ext cx="9144000" cy="765175"/>
          </a:xfrm>
        </p:spPr>
        <p:txBody>
          <a:bodyPr/>
          <a:lstStyle/>
          <a:p>
            <a:r>
              <a:rPr lang="en-AU" dirty="0" smtClean="0"/>
              <a:t>The </a:t>
            </a:r>
            <a:r>
              <a:rPr lang="en-AU" dirty="0" err="1" smtClean="0"/>
              <a:t>Kenites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49" y="783355"/>
            <a:ext cx="8747705" cy="5575880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10:29-32 </a:t>
            </a:r>
            <a:r>
              <a:rPr lang="en-AU" sz="3200" dirty="0" smtClean="0"/>
              <a:t>– Moses asked </a:t>
            </a:r>
            <a:r>
              <a:rPr lang="en-AU" sz="3200" dirty="0" err="1" smtClean="0"/>
              <a:t>Hobab</a:t>
            </a:r>
            <a:r>
              <a:rPr lang="en-AU" sz="3200" dirty="0" smtClean="0"/>
              <a:t> his brother-in-law to accompany Israel from Sinai into the Land. </a:t>
            </a:r>
            <a:r>
              <a:rPr lang="en-AU" sz="3200" dirty="0" smtClean="0">
                <a:solidFill>
                  <a:srgbClr val="FFFF00"/>
                </a:solidFill>
              </a:rPr>
              <a:t>He refused!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Judges 1:16 </a:t>
            </a:r>
            <a:r>
              <a:rPr lang="en-AU" sz="3200" dirty="0" smtClean="0"/>
              <a:t>– Moses persuaded </a:t>
            </a:r>
            <a:r>
              <a:rPr lang="en-AU" sz="3200" dirty="0" err="1" smtClean="0"/>
              <a:t>Hobab</a:t>
            </a:r>
            <a:r>
              <a:rPr lang="en-AU" sz="3200" dirty="0" smtClean="0"/>
              <a:t> to change his mind and they finally settled in the extreme south of Judah.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15:6 </a:t>
            </a:r>
            <a:r>
              <a:rPr lang="en-AU" sz="3200" dirty="0" smtClean="0"/>
              <a:t>– They eventually dwelt among the </a:t>
            </a:r>
            <a:r>
              <a:rPr lang="en-AU" sz="3200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Amalekites</a:t>
            </a:r>
            <a:r>
              <a:rPr lang="en-AU" sz="3200" dirty="0" smtClean="0"/>
              <a:t> in this area through the inability of Judah and Simeon to hold back </a:t>
            </a:r>
            <a:r>
              <a:rPr lang="en-AU" sz="3200" dirty="0" err="1" smtClean="0"/>
              <a:t>Amalekite</a:t>
            </a:r>
            <a:r>
              <a:rPr lang="en-AU" sz="3200" dirty="0" smtClean="0"/>
              <a:t> intrusion.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4:30 </a:t>
            </a:r>
            <a:r>
              <a:rPr lang="en-AU" dirty="0" smtClean="0"/>
              <a:t>– </a:t>
            </a:r>
            <a:r>
              <a:rPr lang="en-AU" dirty="0" err="1" smtClean="0">
                <a:solidFill>
                  <a:srgbClr val="00FF00"/>
                </a:solidFill>
              </a:rPr>
              <a:t>Hormah</a:t>
            </a:r>
            <a:r>
              <a:rPr lang="en-AU" dirty="0" smtClean="0"/>
              <a:t> (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14:45</a:t>
            </a:r>
            <a:r>
              <a:rPr lang="en-AU" dirty="0" smtClean="0"/>
              <a:t>) and </a:t>
            </a:r>
            <a:r>
              <a:rPr lang="en-AU" dirty="0" err="1" smtClean="0">
                <a:solidFill>
                  <a:srgbClr val="00FF00"/>
                </a:solidFill>
              </a:rPr>
              <a:t>Ziklag</a:t>
            </a:r>
            <a:r>
              <a:rPr lang="en-AU" dirty="0" smtClean="0"/>
              <a:t> (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30:1</a:t>
            </a:r>
            <a:r>
              <a:rPr lang="en-AU" dirty="0" smtClean="0"/>
              <a:t>) – </a:t>
            </a:r>
            <a:r>
              <a:rPr lang="en-AU" dirty="0" err="1" smtClean="0">
                <a:solidFill>
                  <a:srgbClr val="FFFF00"/>
                </a:solidFill>
              </a:rPr>
              <a:t>Amalekite</a:t>
            </a:r>
            <a:r>
              <a:rPr lang="en-AU" dirty="0" smtClean="0">
                <a:solidFill>
                  <a:srgbClr val="FFFF00"/>
                </a:solidFill>
              </a:rPr>
              <a:t> targets!</a:t>
            </a:r>
            <a:endParaRPr lang="en-AU" sz="3200" dirty="0">
              <a:solidFill>
                <a:srgbClr val="FFFF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AU" dirty="0" smtClean="0"/>
              <a:t>Was </a:t>
            </a:r>
            <a:r>
              <a:rPr lang="en-AU" dirty="0" err="1" smtClean="0"/>
              <a:t>Jabez</a:t>
            </a:r>
            <a:r>
              <a:rPr lang="en-AU" dirty="0" smtClean="0"/>
              <a:t> a </a:t>
            </a:r>
            <a:r>
              <a:rPr lang="en-AU" dirty="0" err="1" smtClean="0"/>
              <a:t>Kenite</a:t>
            </a:r>
            <a:r>
              <a:rPr lang="en-AU" dirty="0" smtClean="0"/>
              <a:t>?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94" y="824920"/>
            <a:ext cx="8823905" cy="5548170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sz="3200" dirty="0" smtClean="0"/>
              <a:t>The town of the scribes who were evidently </a:t>
            </a:r>
            <a:r>
              <a:rPr lang="en-AU" sz="3200" dirty="0" err="1" smtClean="0">
                <a:solidFill>
                  <a:srgbClr val="FFFF00"/>
                </a:solidFill>
              </a:rPr>
              <a:t>Kenites</a:t>
            </a:r>
            <a:r>
              <a:rPr lang="en-AU" sz="3200" dirty="0" smtClean="0"/>
              <a:t> may have been named after him (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2:55</a:t>
            </a:r>
            <a:r>
              <a:rPr lang="en-AU" sz="3200" dirty="0" smtClean="0"/>
              <a:t>). </a:t>
            </a:r>
            <a:r>
              <a:rPr lang="en-AU" sz="2800" dirty="0" smtClean="0">
                <a:solidFill>
                  <a:srgbClr val="FFFF00"/>
                </a:solidFill>
              </a:rPr>
              <a:t>There is only one!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err="1" smtClean="0"/>
              <a:t>Jabez</a:t>
            </a:r>
            <a:r>
              <a:rPr lang="en-AU" dirty="0" smtClean="0"/>
              <a:t> is not named in the genealogy of Judah, though his story is recounted.</a:t>
            </a:r>
          </a:p>
          <a:p>
            <a:pPr marL="533400" indent="-533400">
              <a:lnSpc>
                <a:spcPct val="95000"/>
              </a:lnSpc>
            </a:pPr>
            <a:r>
              <a:rPr lang="en-AU" dirty="0" smtClean="0"/>
              <a:t>Implied proof lies in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4:10 </a:t>
            </a:r>
            <a:r>
              <a:rPr lang="en-AU" dirty="0" smtClean="0"/>
              <a:t>– </a:t>
            </a:r>
            <a:r>
              <a:rPr lang="en-AU" dirty="0" smtClean="0">
                <a:latin typeface="Bookman Old Style" pitchFamily="18" charset="0"/>
              </a:rPr>
              <a:t>“</a:t>
            </a:r>
            <a:r>
              <a:rPr lang="en-AU" dirty="0" err="1" smtClean="0">
                <a:latin typeface="Bookman Old Style" pitchFamily="18" charset="0"/>
              </a:rPr>
              <a:t>Jabez</a:t>
            </a:r>
            <a:r>
              <a:rPr lang="en-AU" dirty="0" smtClean="0">
                <a:latin typeface="Bookman Old Style" pitchFamily="18" charset="0"/>
              </a:rPr>
              <a:t> called on </a:t>
            </a:r>
            <a:r>
              <a:rPr lang="en-AU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  <a:latin typeface="Bookman Old Style" pitchFamily="18" charset="0"/>
              </a:rPr>
              <a:t>the God of Israel</a:t>
            </a:r>
            <a:r>
              <a:rPr lang="en-AU" dirty="0" smtClean="0">
                <a:latin typeface="Bookman Old Style" pitchFamily="18" charset="0"/>
              </a:rPr>
              <a:t>.”</a:t>
            </a:r>
          </a:p>
          <a:p>
            <a:pPr marL="533400" indent="-533400">
              <a:lnSpc>
                <a:spcPct val="95000"/>
              </a:lnSpc>
            </a:pPr>
            <a:r>
              <a:rPr lang="en-AU" sz="3200" dirty="0" smtClean="0"/>
              <a:t>This formula sometimes points to origin; e.g.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15:31 </a:t>
            </a:r>
            <a:r>
              <a:rPr lang="en-AU" sz="3200" dirty="0" smtClean="0"/>
              <a:t>– </a:t>
            </a:r>
            <a:r>
              <a:rPr lang="en-AU" dirty="0" smtClean="0">
                <a:solidFill>
                  <a:srgbClr val="FFFF00"/>
                </a:solidFill>
                <a:latin typeface="Bookman Old Style" pitchFamily="18" charset="0"/>
              </a:rPr>
              <a:t>“...</a:t>
            </a:r>
            <a:r>
              <a:rPr lang="en-US" dirty="0" smtClean="0">
                <a:solidFill>
                  <a:srgbClr val="FFFF00"/>
                </a:solidFill>
                <a:latin typeface="Bookman Old Style" pitchFamily="18" charset="0"/>
              </a:rPr>
              <a:t>and they glorified the God of Israel.”</a:t>
            </a:r>
            <a:r>
              <a:rPr lang="en-US" dirty="0" smtClean="0"/>
              <a:t> Examine the context of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 15</a:t>
            </a:r>
            <a:r>
              <a:rPr lang="en-US" dirty="0" smtClean="0"/>
              <a:t>. These were Gentiles.</a:t>
            </a:r>
          </a:p>
          <a:p>
            <a:pPr marL="533400" indent="-533400">
              <a:lnSpc>
                <a:spcPct val="95000"/>
              </a:lnSpc>
            </a:pPr>
            <a:endParaRPr lang="en-AU" sz="32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9275"/>
            <a:ext cx="9144000" cy="765175"/>
          </a:xfrm>
        </p:spPr>
        <p:txBody>
          <a:bodyPr/>
          <a:lstStyle/>
          <a:p>
            <a:r>
              <a:rPr lang="en-AU" dirty="0" smtClean="0"/>
              <a:t>The significance of </a:t>
            </a:r>
            <a:r>
              <a:rPr lang="en-AU" dirty="0" err="1" smtClean="0"/>
              <a:t>Gedor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95" y="777875"/>
            <a:ext cx="8713788" cy="5775325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4:4,18,39 </a:t>
            </a:r>
            <a:r>
              <a:rPr lang="en-AU" sz="3200" dirty="0" smtClean="0"/>
              <a:t>– Name of a town in Judah’s south – see end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</a:t>
            </a:r>
            <a:r>
              <a:rPr lang="en-AU" sz="3200" dirty="0" smtClean="0"/>
              <a:t> </a:t>
            </a:r>
            <a:r>
              <a:rPr lang="en-AU" sz="2800" dirty="0" smtClean="0"/>
              <a:t>(Bethlehem)</a:t>
            </a:r>
            <a:r>
              <a:rPr lang="en-AU" sz="3200" dirty="0" smtClean="0"/>
              <a:t>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/>
              <a:t>It was from </a:t>
            </a:r>
            <a:r>
              <a:rPr lang="en-AU" dirty="0" err="1" smtClean="0"/>
              <a:t>Gedor</a:t>
            </a:r>
            <a:r>
              <a:rPr lang="en-AU" dirty="0" smtClean="0"/>
              <a:t> (“wall”, “</a:t>
            </a:r>
            <a:r>
              <a:rPr lang="en-AU" dirty="0" err="1" smtClean="0"/>
              <a:t>inclosure</a:t>
            </a:r>
            <a:r>
              <a:rPr lang="en-AU" dirty="0" smtClean="0"/>
              <a:t>”) that the </a:t>
            </a:r>
            <a:r>
              <a:rPr lang="en-AU" dirty="0" err="1" smtClean="0"/>
              <a:t>Simeonites</a:t>
            </a:r>
            <a:r>
              <a:rPr lang="en-AU" dirty="0" smtClean="0"/>
              <a:t> began their campaigns to expand pastureland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V.39</a:t>
            </a:r>
            <a:r>
              <a:rPr lang="en-AU" dirty="0" smtClean="0"/>
              <a:t>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V.40</a:t>
            </a:r>
            <a:r>
              <a:rPr lang="en-AU" sz="3200" dirty="0" smtClean="0"/>
              <a:t> - The </a:t>
            </a:r>
            <a:r>
              <a:rPr lang="en-AU" sz="3200" dirty="0" err="1" smtClean="0"/>
              <a:t>Simeonites</a:t>
            </a:r>
            <a:r>
              <a:rPr lang="en-AU" sz="3200" dirty="0" smtClean="0"/>
              <a:t> sought </a:t>
            </a:r>
            <a:r>
              <a:rPr lang="en-AU" sz="3200" dirty="0" smtClean="0">
                <a:solidFill>
                  <a:srgbClr val="00FF00"/>
                </a:solidFill>
                <a:latin typeface="Bookman Old Style" pitchFamily="18" charset="0"/>
              </a:rPr>
              <a:t>“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fat pasture and good, and the land was wide, and quiet, and peaceable” </a:t>
            </a:r>
            <a:r>
              <a:rPr lang="en-US" dirty="0" smtClean="0"/>
              <a:t>but had to remove </a:t>
            </a:r>
            <a:r>
              <a:rPr lang="en-US" dirty="0" err="1" smtClean="0"/>
              <a:t>Hamites</a:t>
            </a:r>
            <a:r>
              <a:rPr lang="en-US" dirty="0" smtClean="0"/>
              <a:t> to succeed.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V.43</a:t>
            </a:r>
            <a:r>
              <a:rPr lang="en-AU" sz="3200" dirty="0" smtClean="0"/>
              <a:t> – Encouraged by success they then destroyed the </a:t>
            </a:r>
            <a:r>
              <a:rPr lang="en-AU" sz="3200" dirty="0" err="1" smtClean="0"/>
              <a:t>Amalekites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FFFF00"/>
                </a:solidFill>
              </a:rPr>
              <a:t>and </a:t>
            </a:r>
            <a:r>
              <a:rPr lang="en-AU" sz="3200" dirty="0" err="1" smtClean="0">
                <a:solidFill>
                  <a:srgbClr val="FFFF00"/>
                </a:solidFill>
              </a:rPr>
              <a:t>Jabez’s</a:t>
            </a:r>
            <a:r>
              <a:rPr lang="en-AU" sz="3200" dirty="0" smtClean="0">
                <a:solidFill>
                  <a:srgbClr val="FFFF00"/>
                </a:solidFill>
              </a:rPr>
              <a:t> prayer was answered!</a:t>
            </a:r>
            <a:endParaRPr lang="en-AU" sz="3200" dirty="0">
              <a:solidFill>
                <a:srgbClr val="FFFF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2971799" y="6317670"/>
            <a:ext cx="6158345" cy="52322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Impact" pitchFamily="34" charset="0"/>
              </a:rPr>
              <a:t>Yahweh had heard – Simeon = “hearing”</a:t>
            </a:r>
            <a:endParaRPr lang="en-US" sz="2800" dirty="0">
              <a:solidFill>
                <a:schemeClr val="bg1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3716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dirty="0" smtClean="0"/>
              <a:t>Final destruction of the </a:t>
            </a:r>
            <a:r>
              <a:rPr lang="en-AU" dirty="0" err="1" smtClean="0"/>
              <a:t>Amalekites</a:t>
            </a:r>
            <a:r>
              <a:rPr lang="en-AU" dirty="0" smtClean="0"/>
              <a:t> </a:t>
            </a:r>
            <a:r>
              <a:rPr lang="en-AU" sz="4000" dirty="0" smtClean="0"/>
              <a:t>– </a:t>
            </a:r>
            <a:r>
              <a:rPr lang="en-AU" sz="4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Chron. 4:43</a:t>
            </a:r>
            <a:endParaRPr lang="en-AU" sz="40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115" y="1371600"/>
            <a:ext cx="8713788" cy="5029200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4:41 </a:t>
            </a:r>
            <a:r>
              <a:rPr lang="en-AU" sz="3200" dirty="0" smtClean="0"/>
              <a:t>– The </a:t>
            </a:r>
            <a:r>
              <a:rPr lang="en-AU" sz="3200" dirty="0" err="1" smtClean="0"/>
              <a:t>Simeonites</a:t>
            </a:r>
            <a:r>
              <a:rPr lang="en-AU" sz="3200" dirty="0" smtClean="0"/>
              <a:t> finally complete Saul’s commission in the days of Hezekiah = “strengthened of Yah”.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V.42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“Simeon” </a:t>
            </a:r>
            <a:r>
              <a:rPr lang="en-AU" dirty="0" smtClean="0"/>
              <a:t>= “hearing” (with acceptance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29:33</a:t>
            </a:r>
            <a:r>
              <a:rPr lang="en-AU" dirty="0" smtClean="0"/>
              <a:t>).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</a:t>
            </a:r>
            <a:r>
              <a:rPr lang="en-AU" sz="3200" dirty="0" err="1" smtClean="0">
                <a:solidFill>
                  <a:srgbClr val="00FF00"/>
                </a:solidFill>
              </a:rPr>
              <a:t>Pelatiah</a:t>
            </a:r>
            <a:r>
              <a:rPr lang="en-AU" sz="3200" dirty="0" smtClean="0">
                <a:solidFill>
                  <a:srgbClr val="00FF00"/>
                </a:solidFill>
              </a:rPr>
              <a:t>” </a:t>
            </a:r>
            <a:r>
              <a:rPr lang="en-AU" sz="3200" dirty="0" smtClean="0"/>
              <a:t>– “Yah has delivered”.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</a:t>
            </a:r>
            <a:r>
              <a:rPr lang="en-AU" dirty="0" err="1" smtClean="0">
                <a:solidFill>
                  <a:srgbClr val="00FF00"/>
                </a:solidFill>
              </a:rPr>
              <a:t>Neariah</a:t>
            </a:r>
            <a:r>
              <a:rPr lang="en-AU" dirty="0" smtClean="0">
                <a:solidFill>
                  <a:srgbClr val="00FF00"/>
                </a:solidFill>
              </a:rPr>
              <a:t>” </a:t>
            </a:r>
            <a:r>
              <a:rPr lang="en-AU" dirty="0" smtClean="0"/>
              <a:t>– “Servant of Yah”.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</a:t>
            </a:r>
            <a:r>
              <a:rPr lang="en-AU" sz="3200" dirty="0" err="1" smtClean="0">
                <a:solidFill>
                  <a:srgbClr val="00FF00"/>
                </a:solidFill>
              </a:rPr>
              <a:t>Rephaiah</a:t>
            </a:r>
            <a:r>
              <a:rPr lang="en-AU" sz="3200" dirty="0" smtClean="0">
                <a:solidFill>
                  <a:srgbClr val="00FF00"/>
                </a:solidFill>
              </a:rPr>
              <a:t>” </a:t>
            </a:r>
            <a:r>
              <a:rPr lang="en-AU" sz="3200" dirty="0" smtClean="0"/>
              <a:t>– “Yah has cured” </a:t>
            </a:r>
            <a:r>
              <a:rPr lang="en-AU" sz="2800" dirty="0" smtClean="0"/>
              <a:t>(Rt. </a:t>
            </a:r>
            <a:r>
              <a:rPr lang="en-AU" sz="2800" i="1" dirty="0" err="1" smtClean="0"/>
              <a:t>rapha</a:t>
            </a:r>
            <a:r>
              <a:rPr lang="en-AU" sz="2800" dirty="0" smtClean="0"/>
              <a:t>).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</a:t>
            </a:r>
            <a:r>
              <a:rPr lang="en-AU" dirty="0" err="1" smtClean="0">
                <a:solidFill>
                  <a:srgbClr val="00FF00"/>
                </a:solidFill>
              </a:rPr>
              <a:t>Uzziel</a:t>
            </a:r>
            <a:r>
              <a:rPr lang="en-AU" dirty="0" smtClean="0">
                <a:solidFill>
                  <a:srgbClr val="00FF00"/>
                </a:solidFill>
              </a:rPr>
              <a:t>” </a:t>
            </a:r>
            <a:r>
              <a:rPr lang="en-AU" dirty="0" smtClean="0"/>
              <a:t>– “Strength of El.”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</a:pPr>
            <a:r>
              <a:rPr lang="en-AU" dirty="0" smtClean="0">
                <a:solidFill>
                  <a:srgbClr val="00FF00"/>
                </a:solidFill>
              </a:rPr>
              <a:t>“</a:t>
            </a:r>
            <a:r>
              <a:rPr lang="en-AU" dirty="0" err="1" smtClean="0">
                <a:solidFill>
                  <a:srgbClr val="00FF00"/>
                </a:solidFill>
              </a:rPr>
              <a:t>Ishi</a:t>
            </a:r>
            <a:r>
              <a:rPr lang="en-AU" dirty="0" smtClean="0">
                <a:solidFill>
                  <a:srgbClr val="00FF00"/>
                </a:solidFill>
              </a:rPr>
              <a:t>” </a:t>
            </a:r>
            <a:r>
              <a:rPr lang="en-AU" dirty="0" smtClean="0"/>
              <a:t>– “Saving”; rt. </a:t>
            </a:r>
            <a:r>
              <a:rPr lang="en-AU" i="1" dirty="0" err="1" smtClean="0"/>
              <a:t>yasha</a:t>
            </a:r>
            <a:r>
              <a:rPr lang="en-AU" dirty="0" smtClean="0"/>
              <a:t> = saviour.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r>
              <a:rPr lang="en-AU" dirty="0" smtClean="0"/>
              <a:t>The cause of grief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1550" y="811064"/>
            <a:ext cx="8810050" cy="5589735"/>
          </a:xfrm>
        </p:spPr>
        <p:txBody>
          <a:bodyPr/>
          <a:lstStyle/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sz="3200" dirty="0" smtClean="0"/>
              <a:t>The context of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 </a:t>
            </a:r>
            <a:r>
              <a:rPr lang="en-AU" sz="3200" dirty="0" smtClean="0"/>
              <a:t>and the clues provided in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2:55 </a:t>
            </a:r>
            <a:r>
              <a:rPr lang="en-AU" sz="3200" dirty="0" smtClean="0"/>
              <a:t>suggest it.</a:t>
            </a:r>
          </a:p>
          <a:p>
            <a:pPr marL="533400" indent="-53340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4:9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00FF00"/>
                </a:solidFill>
              </a:rPr>
              <a:t>“his mother called his name </a:t>
            </a:r>
            <a:r>
              <a:rPr lang="en-AU" dirty="0" err="1" smtClean="0">
                <a:solidFill>
                  <a:srgbClr val="00FF00"/>
                </a:solidFill>
              </a:rPr>
              <a:t>Jabez</a:t>
            </a:r>
            <a:r>
              <a:rPr lang="en-AU" dirty="0" smtClean="0">
                <a:solidFill>
                  <a:srgbClr val="00FF00"/>
                </a:solidFill>
              </a:rPr>
              <a:t>” </a:t>
            </a:r>
            <a:r>
              <a:rPr lang="en-AU" dirty="0" smtClean="0"/>
              <a:t>– Hence, she was alive after the birth to name him on reflection.</a:t>
            </a:r>
          </a:p>
          <a:p>
            <a:pPr marL="533400" indent="-533400">
              <a:lnSpc>
                <a:spcPct val="90000"/>
              </a:lnSpc>
              <a:spcBef>
                <a:spcPts val="0"/>
              </a:spcBef>
            </a:pPr>
            <a:r>
              <a:rPr lang="en-AU" sz="3200" dirty="0" smtClean="0">
                <a:solidFill>
                  <a:srgbClr val="00FF00"/>
                </a:solidFill>
              </a:rPr>
              <a:t>“Because I bare him with sorrow” </a:t>
            </a:r>
            <a:r>
              <a:rPr lang="en-AU" sz="3200" dirty="0" smtClean="0"/>
              <a:t>– All children are born with ‘sorrow’ – 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3:16 </a:t>
            </a:r>
            <a:r>
              <a:rPr lang="en-AU" sz="3200" dirty="0" smtClean="0"/>
              <a:t>– </a:t>
            </a:r>
            <a:r>
              <a:rPr lang="en-AU" sz="2400" dirty="0" smtClean="0">
                <a:solidFill>
                  <a:srgbClr val="FFFF00"/>
                </a:solidFill>
                <a:latin typeface="Bookman Old Style" pitchFamily="18" charset="0"/>
              </a:rPr>
              <a:t>“</a:t>
            </a:r>
            <a:r>
              <a:rPr lang="en-US" sz="2400" dirty="0" smtClean="0">
                <a:solidFill>
                  <a:srgbClr val="FFFF00"/>
                </a:solidFill>
                <a:latin typeface="Bookman Old Style" pitchFamily="18" charset="0"/>
              </a:rPr>
              <a:t>Unto the woman he said, I will greatly multiply thy sorrow and thy conception; in sorrow thou </a:t>
            </a:r>
            <a:r>
              <a:rPr lang="en-US" sz="2400" dirty="0" err="1" smtClean="0">
                <a:solidFill>
                  <a:srgbClr val="FFFF00"/>
                </a:solidFill>
                <a:latin typeface="Bookman Old Style" pitchFamily="18" charset="0"/>
              </a:rPr>
              <a:t>shalt</a:t>
            </a:r>
            <a:r>
              <a:rPr lang="en-US" sz="2400" dirty="0" smtClean="0">
                <a:solidFill>
                  <a:srgbClr val="FFFF00"/>
                </a:solidFill>
                <a:latin typeface="Bookman Old Style" pitchFamily="18" charset="0"/>
              </a:rPr>
              <a:t> bring forth children.”</a:t>
            </a:r>
          </a:p>
          <a:p>
            <a:pPr marL="533400" indent="-533400">
              <a:lnSpc>
                <a:spcPct val="90000"/>
              </a:lnSpc>
              <a:spcBef>
                <a:spcPts val="600"/>
              </a:spcBef>
            </a:pPr>
            <a:r>
              <a:rPr lang="en-AU" dirty="0" smtClean="0"/>
              <a:t>The cause was most likely the recent murder of her husband by </a:t>
            </a:r>
            <a:r>
              <a:rPr lang="en-AU" dirty="0" err="1" smtClean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</a:rPr>
              <a:t>Amalekites</a:t>
            </a:r>
            <a:r>
              <a:rPr lang="en-AU" dirty="0" smtClean="0"/>
              <a:t>.</a:t>
            </a:r>
            <a:endParaRPr lang="en-A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16024" y="6489674"/>
            <a:ext cx="2699792" cy="323702"/>
          </a:xfrm>
        </p:spPr>
        <p:txBody>
          <a:bodyPr/>
          <a:lstStyle/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1420</Words>
  <Application>Microsoft Office PowerPoint</Application>
  <PresentationFormat>On-screen Show (4:3)</PresentationFormat>
  <Paragraphs>98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Generic</vt:lpstr>
      <vt:lpstr>1_Generic</vt:lpstr>
      <vt:lpstr>2_Generic</vt:lpstr>
      <vt:lpstr>Slide 1</vt:lpstr>
      <vt:lpstr>Judah first in Chronicles</vt:lpstr>
      <vt:lpstr>Jabez – 1 Chron. 4:9-10</vt:lpstr>
      <vt:lpstr>1 Chron. 2:55</vt:lpstr>
      <vt:lpstr>The Kenites</vt:lpstr>
      <vt:lpstr>Was Jabez a Kenite?</vt:lpstr>
      <vt:lpstr>The significance of Gedor</vt:lpstr>
      <vt:lpstr>Final destruction of the Amalekites – 1 Chron. 4:43</vt:lpstr>
      <vt:lpstr>The cause of grief</vt:lpstr>
      <vt:lpstr>The request of Jabez – Motivated by self interest or truth-interest?</vt:lpstr>
      <vt:lpstr>Should we ask for an increase in our land or possessions?</vt:lpstr>
      <vt:lpstr>Godliness with contentment...</vt:lpstr>
      <vt:lpstr>So, why was Jabez more honourable than others?</vt:lpstr>
      <vt:lpstr>The lessons for us</vt:lpstr>
      <vt:lpstr>Slide 15</vt:lpstr>
      <vt:lpstr>… 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19</cp:revision>
  <dcterms:created xsi:type="dcterms:W3CDTF">2013-09-27T14:55:05Z</dcterms:created>
  <dcterms:modified xsi:type="dcterms:W3CDTF">2013-12-09T07:21:12Z</dcterms:modified>
</cp:coreProperties>
</file>