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067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DF5B7-E1E6-4272-BEA0-74A41C58BD0C}" type="datetimeFigureOut">
              <a:rPr lang="en-US" smtClean="0"/>
              <a:t>11/3/2013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121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12188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26AD0-BF17-435A-90F7-23304A626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96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16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18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36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3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99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7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81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0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4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38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F617A-E725-4F5C-BDEE-F264EBEC9147}" type="datetimeFigureOut">
              <a:rPr lang="en-US" smtClean="0"/>
              <a:t>11/3/2013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BBBA7-DB81-4898-A20C-716E44126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52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oneyearbibleimages.com/neh_8_2_ezra_the_priest_brought_the_law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6.emf"/><Relationship Id="rId7" Type="http://schemas.openxmlformats.org/officeDocument/2006/relationships/image" Target="../media/image2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1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neyearbibleimages.com/neh_8_2_ezra_the_priest_brought_the_law.jpg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5" y="228600"/>
            <a:ext cx="2026920" cy="1447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102" y="1600200"/>
            <a:ext cx="6769802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INSPIRATIONAL</a:t>
            </a:r>
          </a:p>
          <a:p>
            <a:pPr algn="ctr"/>
            <a:r>
              <a:rPr lang="en-US" sz="8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READING</a:t>
            </a:r>
            <a:endParaRPr lang="en-US" sz="8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0411" y="4495800"/>
            <a:ext cx="36631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181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522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Scriptural Pattern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24055"/>
            <a:ext cx="2286000" cy="129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76371" y="1524000"/>
            <a:ext cx="305198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Learn to fear</a:t>
            </a:r>
          </a:p>
          <a:p>
            <a:pPr algn="ctr"/>
            <a:r>
              <a:rPr lang="en-US" sz="2400" dirty="0" smtClean="0"/>
              <a:t>Keep the words</a:t>
            </a:r>
          </a:p>
          <a:p>
            <a:pPr algn="ctr"/>
            <a:r>
              <a:rPr lang="en-US" sz="2400" dirty="0" smtClean="0"/>
              <a:t>Do them</a:t>
            </a:r>
          </a:p>
          <a:p>
            <a:pPr algn="ctr"/>
            <a:r>
              <a:rPr lang="en-US" sz="2400" dirty="0" smtClean="0"/>
              <a:t>Heart not lifted up</a:t>
            </a:r>
          </a:p>
          <a:p>
            <a:pPr algn="ctr"/>
            <a:r>
              <a:rPr lang="en-US" sz="2400" dirty="0" smtClean="0"/>
              <a:t>Turn not to right or left</a:t>
            </a:r>
          </a:p>
          <a:p>
            <a:pPr algn="ctr"/>
            <a:r>
              <a:rPr lang="en-US" sz="2400" dirty="0" smtClean="0"/>
              <a:t>Prolong his days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4487215"/>
            <a:ext cx="12234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Hear</a:t>
            </a:r>
          </a:p>
          <a:p>
            <a:pPr algn="ctr"/>
            <a:r>
              <a:rPr lang="en-US" sz="2400" dirty="0" smtClean="0"/>
              <a:t>Learn</a:t>
            </a:r>
          </a:p>
          <a:p>
            <a:pPr algn="ctr"/>
            <a:r>
              <a:rPr lang="en-US" sz="2400" dirty="0" smtClean="0"/>
              <a:t>Fear </a:t>
            </a:r>
          </a:p>
          <a:p>
            <a:pPr algn="ctr"/>
            <a:r>
              <a:rPr lang="en-US" sz="2400" dirty="0" smtClean="0"/>
              <a:t>Observe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29548" y="2201108"/>
            <a:ext cx="301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Deut. 17:18-20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4784981"/>
            <a:ext cx="301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Deut. 31:11-13</a:t>
            </a:r>
          </a:p>
        </p:txBody>
      </p:sp>
    </p:spTree>
    <p:extLst>
      <p:ext uri="{BB962C8B-B14F-4D97-AF65-F5344CB8AC3E}">
        <p14:creationId xmlns:p14="http://schemas.microsoft.com/office/powerpoint/2010/main" val="40290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522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Scriptural Pattern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2286000" cy="129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962329"/>
            <a:ext cx="30973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II Kings 22:8-11</a:t>
            </a:r>
          </a:p>
          <a:p>
            <a:r>
              <a:rPr lang="en-US" sz="3600" b="1" dirty="0" smtClean="0"/>
              <a:t>II Kings 23:1-3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38600" y="1966151"/>
            <a:ext cx="50052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Josiah rediscovers book  (Ezra 7:10)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King reads before all people (Neh.8)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‘Stood to covenant’ (Neh.10)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4495798"/>
            <a:ext cx="2190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Lu.4:16-22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6418" y="4267200"/>
            <a:ext cx="4897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Custom of reading (Neh.8:1)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Eyes fastened on him (Neh.8:3,5-6)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Expounds meaning (Neh.8:7-8)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943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04800"/>
            <a:ext cx="5221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Scriptural Pattern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2286000" cy="129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3400" y="1524000"/>
            <a:ext cx="3366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Acts 15:21</a:t>
            </a:r>
          </a:p>
          <a:p>
            <a:r>
              <a:rPr lang="en-US" sz="3600" b="1" dirty="0" smtClean="0"/>
              <a:t>Acts 13:14-15,27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3106" y="1339334"/>
            <a:ext cx="34649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Reading was customary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Paul attends reading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Lack exposition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Col.4:16, I Thess.5:27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46230" y="3663424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 Tim.4:13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383" y="3200400"/>
            <a:ext cx="2246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 Attendance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3837709"/>
            <a:ext cx="31045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Gr. ‘to hold the mind towards,</a:t>
            </a:r>
          </a:p>
          <a:p>
            <a:pPr algn="ctr"/>
            <a:r>
              <a:rPr lang="en-US" dirty="0" smtClean="0"/>
              <a:t>pay </a:t>
            </a:r>
            <a:r>
              <a:rPr lang="en-US" dirty="0" err="1" smtClean="0"/>
              <a:t>att’n</a:t>
            </a:r>
            <a:r>
              <a:rPr lang="en-US" dirty="0" smtClean="0"/>
              <a:t> to, be cautious about,</a:t>
            </a:r>
          </a:p>
          <a:p>
            <a:pPr algn="ctr"/>
            <a:r>
              <a:rPr lang="en-US" dirty="0" smtClean="0"/>
              <a:t>apply oneself to’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98964" y="3650443"/>
            <a:ext cx="0" cy="2357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46230" y="4786983"/>
            <a:ext cx="210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II Cor.3:15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879315"/>
            <a:ext cx="1666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 Changed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983972" y="5525869"/>
            <a:ext cx="2916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Gr. lit. ‘are being changed’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‘transfigured’ – Mt.17:2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828800" y="5315435"/>
            <a:ext cx="0" cy="23575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01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4622" y="1247331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2331" y="2129135"/>
            <a:ext cx="3002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‘gathered themselves’</a:t>
            </a:r>
            <a:endParaRPr lang="en-US" sz="24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815691" y="2359967"/>
            <a:ext cx="174690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19800" y="2129134"/>
            <a:ext cx="1735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Voluntarily!!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84731" y="2821632"/>
            <a:ext cx="1802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‘as one man’</a:t>
            </a:r>
            <a:endParaRPr lang="en-US" sz="24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819400" y="3052464"/>
            <a:ext cx="1746909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34000" y="2821630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Unity of mind!!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2334794" y="3581398"/>
            <a:ext cx="4444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Ex.24:3,7 – ‘one voice’</a:t>
            </a:r>
          </a:p>
          <a:p>
            <a:r>
              <a:rPr lang="en-US" dirty="0" smtClean="0"/>
              <a:t>Acts 1:14 – Gr. ‘</a:t>
            </a:r>
            <a:r>
              <a:rPr lang="en-US" dirty="0" err="1" smtClean="0"/>
              <a:t>homothumadon</a:t>
            </a:r>
            <a:r>
              <a:rPr lang="en-US" dirty="0" smtClean="0"/>
              <a:t>’ – ‘one mind’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819400" y="4227729"/>
            <a:ext cx="0" cy="2611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819400" y="4495800"/>
            <a:ext cx="381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0400" y="4343400"/>
            <a:ext cx="3804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Theme</a:t>
            </a:r>
            <a:r>
              <a:rPr lang="en-US" dirty="0" smtClean="0"/>
              <a:t> – Acts 2:46,4:24,5:12,8:6,15:25</a:t>
            </a:r>
          </a:p>
          <a:p>
            <a:r>
              <a:rPr lang="en-US" dirty="0"/>
              <a:t>	</a:t>
            </a:r>
            <a:r>
              <a:rPr lang="en-US" dirty="0" smtClean="0"/>
              <a:t>Phil.2:2,Rom.12:16,15:6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387725" y="5105400"/>
            <a:ext cx="3837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Gal.5:10 – ‘be none otherwise minded’</a:t>
            </a:r>
          </a:p>
          <a:p>
            <a:r>
              <a:rPr lang="en-US" dirty="0" smtClean="0"/>
              <a:t>Psalm 133:1,3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55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75169" y="1247331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1-2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547" y="2041083"/>
            <a:ext cx="1546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Two Titles </a:t>
            </a:r>
          </a:p>
          <a:p>
            <a:pPr algn="ctr"/>
            <a:r>
              <a:rPr lang="en-US" sz="2400" b="1" dirty="0" smtClean="0"/>
              <a:t>of Ezra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84188" y="2027504"/>
            <a:ext cx="4453976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Ezra ‘</a:t>
            </a:r>
            <a:r>
              <a:rPr lang="en-US" b="1" u="sng" dirty="0" smtClean="0">
                <a:solidFill>
                  <a:srgbClr val="FF0000"/>
                </a:solidFill>
              </a:rPr>
              <a:t>The Scribe</a:t>
            </a:r>
            <a:r>
              <a:rPr lang="en-US" dirty="0" smtClean="0"/>
              <a:t>’ – Ezra 7:6,10 – Preparation!!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84188" y="2640972"/>
            <a:ext cx="5377113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Ezra ‘</a:t>
            </a:r>
            <a:r>
              <a:rPr lang="en-US" b="1" u="sng" dirty="0" smtClean="0">
                <a:solidFill>
                  <a:srgbClr val="FF0000"/>
                </a:solidFill>
              </a:rPr>
              <a:t>The Priest</a:t>
            </a:r>
            <a:r>
              <a:rPr lang="en-US" dirty="0" smtClean="0"/>
              <a:t>’ – Mal.2:7 -  ‘seek the law at his mouth’</a:t>
            </a:r>
            <a:endParaRPr lang="en-US" dirty="0"/>
          </a:p>
        </p:txBody>
      </p:sp>
      <p:cxnSp>
        <p:nvCxnSpPr>
          <p:cNvPr id="11" name="Straight Connector 10"/>
          <p:cNvCxnSpPr>
            <a:stCxn id="7" idx="3"/>
            <a:endCxn id="8" idx="1"/>
          </p:cNvCxnSpPr>
          <p:nvPr/>
        </p:nvCxnSpPr>
        <p:spPr>
          <a:xfrm flipV="1">
            <a:off x="2154382" y="2212170"/>
            <a:ext cx="529806" cy="2444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3"/>
            <a:endCxn id="9" idx="1"/>
          </p:cNvCxnSpPr>
          <p:nvPr/>
        </p:nvCxnSpPr>
        <p:spPr>
          <a:xfrm>
            <a:off x="2154382" y="2456582"/>
            <a:ext cx="529806" cy="3690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11825" y="3124200"/>
            <a:ext cx="2556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‘The congregation’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302343" y="3585865"/>
            <a:ext cx="1575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LXX – ‘ecclesia’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869800" y="3962400"/>
            <a:ext cx="5229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‘all that could hear with understanding’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468696" y="4343400"/>
            <a:ext cx="6031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Deut.31:10-13 - Composition – ‘</a:t>
            </a:r>
            <a:r>
              <a:rPr lang="en-US" dirty="0" err="1" smtClean="0"/>
              <a:t>men,women,children,stranger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Isaiah </a:t>
            </a:r>
            <a:r>
              <a:rPr lang="en-US" dirty="0"/>
              <a:t>28:9-10 </a:t>
            </a:r>
            <a:r>
              <a:rPr lang="en-US" dirty="0" smtClean="0"/>
              <a:t> - Principle of Learning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947968" y="5410200"/>
            <a:ext cx="5165004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Repeated Reinforcement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Natural progression in understanding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57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882" y="1247331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3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5" name="Text Box 63"/>
          <p:cNvSpPr txBox="1">
            <a:spLocks noChangeArrowheads="1"/>
          </p:cNvSpPr>
          <p:nvPr/>
        </p:nvSpPr>
        <p:spPr bwMode="auto">
          <a:xfrm>
            <a:off x="4825074" y="2840717"/>
            <a:ext cx="373940" cy="13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CC0000"/>
                </a:solidFill>
              </a:rPr>
              <a:t>Ephraim Gate</a:t>
            </a:r>
          </a:p>
        </p:txBody>
      </p:sp>
      <p:grpSp>
        <p:nvGrpSpPr>
          <p:cNvPr id="211" name="Group 210"/>
          <p:cNvGrpSpPr/>
          <p:nvPr/>
        </p:nvGrpSpPr>
        <p:grpSpPr>
          <a:xfrm>
            <a:off x="5093731" y="1697519"/>
            <a:ext cx="2810383" cy="4819281"/>
            <a:chOff x="2286000" y="1531610"/>
            <a:chExt cx="2810383" cy="4819281"/>
          </a:xfrm>
        </p:grpSpPr>
        <p:cxnSp>
          <p:nvCxnSpPr>
            <p:cNvPr id="97" name="AutoShape 10"/>
            <p:cNvCxnSpPr>
              <a:cxnSpLocks noChangeShapeType="1"/>
            </p:cNvCxnSpPr>
            <p:nvPr/>
          </p:nvCxnSpPr>
          <p:spPr bwMode="auto">
            <a:xfrm>
              <a:off x="2486757" y="2976639"/>
              <a:ext cx="0" cy="249303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AutoShape 11"/>
            <p:cNvCxnSpPr>
              <a:cxnSpLocks noChangeShapeType="1"/>
            </p:cNvCxnSpPr>
            <p:nvPr/>
          </p:nvCxnSpPr>
          <p:spPr bwMode="auto">
            <a:xfrm>
              <a:off x="2518582" y="5511223"/>
              <a:ext cx="445546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9" name="AutoShape 12"/>
            <p:cNvCxnSpPr>
              <a:cxnSpLocks noChangeShapeType="1"/>
            </p:cNvCxnSpPr>
            <p:nvPr/>
          </p:nvCxnSpPr>
          <p:spPr bwMode="auto">
            <a:xfrm>
              <a:off x="3027777" y="5926729"/>
              <a:ext cx="1018391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AutoShape 13"/>
            <p:cNvCxnSpPr>
              <a:cxnSpLocks noChangeShapeType="1"/>
            </p:cNvCxnSpPr>
            <p:nvPr/>
          </p:nvCxnSpPr>
          <p:spPr bwMode="auto">
            <a:xfrm>
              <a:off x="4109817" y="5968280"/>
              <a:ext cx="9547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1" name="AutoShape 14"/>
            <p:cNvCxnSpPr>
              <a:cxnSpLocks noChangeShapeType="1"/>
            </p:cNvCxnSpPr>
            <p:nvPr/>
          </p:nvCxnSpPr>
          <p:spPr bwMode="auto">
            <a:xfrm>
              <a:off x="4237116" y="6092931"/>
              <a:ext cx="318247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AutoShape 15"/>
            <p:cNvCxnSpPr>
              <a:cxnSpLocks noChangeShapeType="1"/>
            </p:cNvCxnSpPr>
            <p:nvPr/>
          </p:nvCxnSpPr>
          <p:spPr bwMode="auto">
            <a:xfrm flipV="1">
              <a:off x="4619012" y="5843628"/>
              <a:ext cx="159124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AutoShape 16"/>
            <p:cNvCxnSpPr>
              <a:cxnSpLocks noChangeShapeType="1"/>
            </p:cNvCxnSpPr>
            <p:nvPr/>
          </p:nvCxnSpPr>
          <p:spPr bwMode="auto">
            <a:xfrm flipV="1">
              <a:off x="4778136" y="5095718"/>
              <a:ext cx="0" cy="70636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AutoShape 17"/>
            <p:cNvCxnSpPr>
              <a:cxnSpLocks noChangeShapeType="1"/>
            </p:cNvCxnSpPr>
            <p:nvPr/>
          </p:nvCxnSpPr>
          <p:spPr bwMode="auto">
            <a:xfrm flipH="1" flipV="1">
              <a:off x="4650837" y="492951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AutoShape 18"/>
            <p:cNvCxnSpPr>
              <a:cxnSpLocks noChangeShapeType="1"/>
            </p:cNvCxnSpPr>
            <p:nvPr/>
          </p:nvCxnSpPr>
          <p:spPr bwMode="auto">
            <a:xfrm flipV="1">
              <a:off x="4619012" y="4181605"/>
              <a:ext cx="0" cy="66480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AutoShape 20"/>
            <p:cNvCxnSpPr>
              <a:cxnSpLocks noChangeShapeType="1"/>
            </p:cNvCxnSpPr>
            <p:nvPr/>
          </p:nvCxnSpPr>
          <p:spPr bwMode="auto">
            <a:xfrm flipV="1">
              <a:off x="4619012" y="3849201"/>
              <a:ext cx="254598" cy="33240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flipH="1" flipV="1">
              <a:off x="4555363" y="2561133"/>
              <a:ext cx="318247" cy="120496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8" name="AutoShape 22"/>
            <p:cNvCxnSpPr>
              <a:cxnSpLocks noChangeShapeType="1"/>
            </p:cNvCxnSpPr>
            <p:nvPr/>
          </p:nvCxnSpPr>
          <p:spPr bwMode="auto">
            <a:xfrm flipH="1" flipV="1">
              <a:off x="4396239" y="2311830"/>
              <a:ext cx="127299" cy="16620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" name="AutoShape 23"/>
            <p:cNvCxnSpPr>
              <a:cxnSpLocks noChangeShapeType="1"/>
            </p:cNvCxnSpPr>
            <p:nvPr/>
          </p:nvCxnSpPr>
          <p:spPr bwMode="auto">
            <a:xfrm flipH="1" flipV="1">
              <a:off x="4205291" y="2145627"/>
              <a:ext cx="127299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0" name="Rectangle 24"/>
            <p:cNvSpPr>
              <a:spLocks noChangeArrowheads="1"/>
            </p:cNvSpPr>
            <p:nvPr/>
          </p:nvSpPr>
          <p:spPr bwMode="auto">
            <a:xfrm>
              <a:off x="2454932" y="5386572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Rectangle 25"/>
            <p:cNvSpPr>
              <a:spLocks noChangeArrowheads="1"/>
            </p:cNvSpPr>
            <p:nvPr/>
          </p:nvSpPr>
          <p:spPr bwMode="auto">
            <a:xfrm>
              <a:off x="293230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Rectangle 26"/>
            <p:cNvSpPr>
              <a:spLocks noChangeArrowheads="1"/>
            </p:cNvSpPr>
            <p:nvPr/>
          </p:nvSpPr>
          <p:spPr bwMode="auto">
            <a:xfrm>
              <a:off x="4014343" y="5885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Rectangle 27"/>
            <p:cNvSpPr>
              <a:spLocks noChangeArrowheads="1"/>
            </p:cNvSpPr>
            <p:nvPr/>
          </p:nvSpPr>
          <p:spPr bwMode="auto">
            <a:xfrm>
              <a:off x="3473323" y="584362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Rectangle 28"/>
            <p:cNvSpPr>
              <a:spLocks noChangeArrowheads="1"/>
            </p:cNvSpPr>
            <p:nvPr/>
          </p:nvSpPr>
          <p:spPr bwMode="auto">
            <a:xfrm>
              <a:off x="4205291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Rectangle 29"/>
            <p:cNvSpPr>
              <a:spLocks noChangeArrowheads="1"/>
            </p:cNvSpPr>
            <p:nvPr/>
          </p:nvSpPr>
          <p:spPr bwMode="auto">
            <a:xfrm>
              <a:off x="4523538" y="6009830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Rectangle 30"/>
            <p:cNvSpPr>
              <a:spLocks noChangeArrowheads="1"/>
            </p:cNvSpPr>
            <p:nvPr/>
          </p:nvSpPr>
          <p:spPr bwMode="auto">
            <a:xfrm>
              <a:off x="4714487" y="576052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Rectangle 31"/>
            <p:cNvSpPr>
              <a:spLocks noChangeArrowheads="1"/>
            </p:cNvSpPr>
            <p:nvPr/>
          </p:nvSpPr>
          <p:spPr bwMode="auto">
            <a:xfrm>
              <a:off x="4714487" y="5012617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Rectangle 32"/>
            <p:cNvSpPr>
              <a:spLocks noChangeArrowheads="1"/>
            </p:cNvSpPr>
            <p:nvPr/>
          </p:nvSpPr>
          <p:spPr bwMode="auto">
            <a:xfrm>
              <a:off x="4587188" y="480486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Rectangle 33"/>
            <p:cNvSpPr>
              <a:spLocks noChangeArrowheads="1"/>
            </p:cNvSpPr>
            <p:nvPr/>
          </p:nvSpPr>
          <p:spPr bwMode="auto">
            <a:xfrm>
              <a:off x="4587188" y="409850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Rectangle 34"/>
            <p:cNvSpPr>
              <a:spLocks noChangeArrowheads="1"/>
            </p:cNvSpPr>
            <p:nvPr/>
          </p:nvSpPr>
          <p:spPr bwMode="auto">
            <a:xfrm>
              <a:off x="4809961" y="372454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" name="Rectangle 35"/>
            <p:cNvSpPr>
              <a:spLocks noChangeArrowheads="1"/>
            </p:cNvSpPr>
            <p:nvPr/>
          </p:nvSpPr>
          <p:spPr bwMode="auto">
            <a:xfrm>
              <a:off x="4491714" y="2436481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Rectangle 36"/>
            <p:cNvSpPr>
              <a:spLocks noChangeArrowheads="1"/>
            </p:cNvSpPr>
            <p:nvPr/>
          </p:nvSpPr>
          <p:spPr bwMode="auto">
            <a:xfrm>
              <a:off x="4300765" y="2187178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23" name="AutoShape 37"/>
            <p:cNvCxnSpPr>
              <a:cxnSpLocks noChangeShapeType="1"/>
            </p:cNvCxnSpPr>
            <p:nvPr/>
          </p:nvCxnSpPr>
          <p:spPr bwMode="auto">
            <a:xfrm flipH="1" flipV="1">
              <a:off x="3982518" y="2020976"/>
              <a:ext cx="159124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AutoShape 38"/>
            <p:cNvCxnSpPr>
              <a:cxnSpLocks noChangeShapeType="1"/>
            </p:cNvCxnSpPr>
            <p:nvPr/>
          </p:nvCxnSpPr>
          <p:spPr bwMode="auto">
            <a:xfrm flipH="1">
              <a:off x="3727921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5" name="AutoShape 39"/>
            <p:cNvCxnSpPr>
              <a:cxnSpLocks noChangeShapeType="1"/>
            </p:cNvCxnSpPr>
            <p:nvPr/>
          </p:nvCxnSpPr>
          <p:spPr bwMode="auto">
            <a:xfrm flipH="1">
              <a:off x="3441498" y="2020976"/>
              <a:ext cx="222773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6" name="AutoShape 40"/>
            <p:cNvCxnSpPr>
              <a:cxnSpLocks noChangeShapeType="1"/>
            </p:cNvCxnSpPr>
            <p:nvPr/>
          </p:nvCxnSpPr>
          <p:spPr bwMode="auto">
            <a:xfrm flipH="1">
              <a:off x="3155076" y="2020976"/>
              <a:ext cx="1909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7" name="AutoShape 41"/>
            <p:cNvCxnSpPr>
              <a:cxnSpLocks noChangeShapeType="1"/>
            </p:cNvCxnSpPr>
            <p:nvPr/>
          </p:nvCxnSpPr>
          <p:spPr bwMode="auto">
            <a:xfrm flipH="1">
              <a:off x="2868654" y="2020976"/>
              <a:ext cx="222773" cy="20775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8" name="AutoShape 42"/>
            <p:cNvCxnSpPr>
              <a:cxnSpLocks noChangeShapeType="1"/>
            </p:cNvCxnSpPr>
            <p:nvPr/>
          </p:nvCxnSpPr>
          <p:spPr bwMode="auto">
            <a:xfrm>
              <a:off x="2868654" y="2311830"/>
              <a:ext cx="0" cy="41550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AutoShape 43"/>
            <p:cNvCxnSpPr>
              <a:cxnSpLocks noChangeShapeType="1"/>
            </p:cNvCxnSpPr>
            <p:nvPr/>
          </p:nvCxnSpPr>
          <p:spPr bwMode="auto">
            <a:xfrm flipV="1">
              <a:off x="2518582" y="2851987"/>
              <a:ext cx="222773" cy="8310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AutoShape 44"/>
            <p:cNvCxnSpPr>
              <a:cxnSpLocks noChangeShapeType="1"/>
            </p:cNvCxnSpPr>
            <p:nvPr/>
          </p:nvCxnSpPr>
          <p:spPr bwMode="auto">
            <a:xfrm flipH="1">
              <a:off x="2741355" y="2727335"/>
              <a:ext cx="95474" cy="12465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1" name="Rectangle 46"/>
            <p:cNvSpPr>
              <a:spLocks noChangeArrowheads="1"/>
            </p:cNvSpPr>
            <p:nvPr/>
          </p:nvSpPr>
          <p:spPr bwMode="auto">
            <a:xfrm>
              <a:off x="2677705" y="276888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" name="Rectangle 47"/>
            <p:cNvSpPr>
              <a:spLocks noChangeArrowheads="1"/>
            </p:cNvSpPr>
            <p:nvPr/>
          </p:nvSpPr>
          <p:spPr bwMode="auto">
            <a:xfrm>
              <a:off x="2805004" y="2602684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" name="Rectangle 48"/>
            <p:cNvSpPr>
              <a:spLocks noChangeArrowheads="1"/>
            </p:cNvSpPr>
            <p:nvPr/>
          </p:nvSpPr>
          <p:spPr bwMode="auto">
            <a:xfrm>
              <a:off x="2805004" y="2228729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4" name="Rectangle 50"/>
            <p:cNvSpPr>
              <a:spLocks noChangeArrowheads="1"/>
            </p:cNvSpPr>
            <p:nvPr/>
          </p:nvSpPr>
          <p:spPr bwMode="auto">
            <a:xfrm>
              <a:off x="334602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Rectangle 52"/>
            <p:cNvSpPr>
              <a:spLocks noChangeArrowheads="1"/>
            </p:cNvSpPr>
            <p:nvPr/>
          </p:nvSpPr>
          <p:spPr bwMode="auto">
            <a:xfrm>
              <a:off x="3887044" y="1937875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Rectangle 53"/>
            <p:cNvSpPr>
              <a:spLocks noChangeArrowheads="1"/>
            </p:cNvSpPr>
            <p:nvPr/>
          </p:nvSpPr>
          <p:spPr bwMode="auto">
            <a:xfrm>
              <a:off x="4109817" y="2020976"/>
              <a:ext cx="95474" cy="1246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AutoShape 54"/>
            <p:cNvSpPr>
              <a:spLocks noChangeArrowheads="1"/>
            </p:cNvSpPr>
            <p:nvPr/>
          </p:nvSpPr>
          <p:spPr bwMode="auto">
            <a:xfrm rot="18527062">
              <a:off x="3745157" y="1952463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AutoShape 56"/>
            <p:cNvSpPr>
              <a:spLocks noChangeArrowheads="1"/>
            </p:cNvSpPr>
            <p:nvPr/>
          </p:nvSpPr>
          <p:spPr bwMode="auto">
            <a:xfrm rot="16200000">
              <a:off x="2885890" y="2077115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AutoShape 57"/>
            <p:cNvSpPr>
              <a:spLocks noChangeArrowheads="1"/>
            </p:cNvSpPr>
            <p:nvPr/>
          </p:nvSpPr>
          <p:spPr bwMode="auto">
            <a:xfrm rot="13321226">
              <a:off x="2805004" y="239493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0" name="Text Box 58"/>
            <p:cNvSpPr txBox="1">
              <a:spLocks noChangeArrowheads="1"/>
            </p:cNvSpPr>
            <p:nvPr/>
          </p:nvSpPr>
          <p:spPr bwMode="auto">
            <a:xfrm>
              <a:off x="2286000" y="2394931"/>
              <a:ext cx="270510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Old Gate</a:t>
              </a:r>
            </a:p>
          </p:txBody>
        </p:sp>
        <p:sp>
          <p:nvSpPr>
            <p:cNvPr id="141" name="Text Box 59"/>
            <p:cNvSpPr txBox="1">
              <a:spLocks noChangeArrowheads="1"/>
            </p:cNvSpPr>
            <p:nvPr/>
          </p:nvSpPr>
          <p:spPr bwMode="auto">
            <a:xfrm>
              <a:off x="2362200" y="1979425"/>
              <a:ext cx="281781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Fish Gate</a:t>
              </a:r>
            </a:p>
          </p:txBody>
        </p:sp>
        <p:sp>
          <p:nvSpPr>
            <p:cNvPr id="142" name="Text Box 60"/>
            <p:cNvSpPr txBox="1">
              <a:spLocks noChangeArrowheads="1"/>
            </p:cNvSpPr>
            <p:nvPr/>
          </p:nvSpPr>
          <p:spPr bwMode="auto">
            <a:xfrm>
              <a:off x="4237116" y="1866893"/>
              <a:ext cx="320899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Sheep Gate</a:t>
              </a:r>
            </a:p>
          </p:txBody>
        </p:sp>
        <p:sp>
          <p:nvSpPr>
            <p:cNvPr id="143" name="AutoShape 61"/>
            <p:cNvSpPr>
              <a:spLocks noChangeArrowheads="1"/>
            </p:cNvSpPr>
            <p:nvPr/>
          </p:nvSpPr>
          <p:spPr bwMode="auto">
            <a:xfrm rot="15885148">
              <a:off x="2726766" y="2700374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AutoShape 62"/>
            <p:cNvSpPr>
              <a:spLocks noChangeArrowheads="1"/>
            </p:cNvSpPr>
            <p:nvPr/>
          </p:nvSpPr>
          <p:spPr bwMode="auto">
            <a:xfrm rot="9869497">
              <a:off x="2677705" y="5635875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Text Box 64"/>
            <p:cNvSpPr txBox="1">
              <a:spLocks noChangeArrowheads="1"/>
            </p:cNvSpPr>
            <p:nvPr/>
          </p:nvSpPr>
          <p:spPr bwMode="auto">
            <a:xfrm>
              <a:off x="2422288" y="5968280"/>
              <a:ext cx="33283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CC0000"/>
                  </a:solidFill>
                </a:rPr>
                <a:t>Valley Gate</a:t>
              </a:r>
            </a:p>
          </p:txBody>
        </p:sp>
        <p:sp>
          <p:nvSpPr>
            <p:cNvPr id="147" name="AutoShape 66"/>
            <p:cNvSpPr>
              <a:spLocks noChangeArrowheads="1"/>
            </p:cNvSpPr>
            <p:nvPr/>
          </p:nvSpPr>
          <p:spPr bwMode="auto">
            <a:xfrm rot="8112947">
              <a:off x="4364415" y="6051381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Text Box 68"/>
            <p:cNvSpPr txBox="1">
              <a:spLocks noChangeArrowheads="1"/>
            </p:cNvSpPr>
            <p:nvPr/>
          </p:nvSpPr>
          <p:spPr bwMode="auto">
            <a:xfrm>
              <a:off x="4268941" y="6217583"/>
              <a:ext cx="308965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Dung Gate</a:t>
              </a:r>
            </a:p>
          </p:txBody>
        </p:sp>
        <p:sp>
          <p:nvSpPr>
            <p:cNvPr id="149" name="AutoShape 69"/>
            <p:cNvSpPr>
              <a:spLocks noChangeArrowheads="1"/>
            </p:cNvSpPr>
            <p:nvPr/>
          </p:nvSpPr>
          <p:spPr bwMode="auto">
            <a:xfrm rot="15939906">
              <a:off x="4604424" y="5899767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Text Box 70"/>
            <p:cNvSpPr txBox="1">
              <a:spLocks noChangeArrowheads="1"/>
            </p:cNvSpPr>
            <p:nvPr/>
          </p:nvSpPr>
          <p:spPr bwMode="auto">
            <a:xfrm>
              <a:off x="4717139" y="6009830"/>
              <a:ext cx="3792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Fountain Gate</a:t>
              </a:r>
            </a:p>
          </p:txBody>
        </p:sp>
        <p:sp>
          <p:nvSpPr>
            <p:cNvPr id="151" name="AutoShape 71"/>
            <p:cNvSpPr>
              <a:spLocks noChangeArrowheads="1"/>
            </p:cNvSpPr>
            <p:nvPr/>
          </p:nvSpPr>
          <p:spPr bwMode="auto">
            <a:xfrm rot="13962759">
              <a:off x="4540774" y="4320846"/>
              <a:ext cx="124652" cy="95474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" name="AutoShape 72"/>
            <p:cNvSpPr>
              <a:spLocks noChangeArrowheads="1"/>
            </p:cNvSpPr>
            <p:nvPr/>
          </p:nvSpPr>
          <p:spPr bwMode="auto">
            <a:xfrm rot="1458622">
              <a:off x="4746311" y="339214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" name="AutoShape 73"/>
            <p:cNvSpPr>
              <a:spLocks noChangeArrowheads="1"/>
            </p:cNvSpPr>
            <p:nvPr/>
          </p:nvSpPr>
          <p:spPr bwMode="auto">
            <a:xfrm rot="1458622">
              <a:off x="4650837" y="3018189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" name="AutoShape 74"/>
            <p:cNvSpPr>
              <a:spLocks noChangeArrowheads="1"/>
            </p:cNvSpPr>
            <p:nvPr/>
          </p:nvSpPr>
          <p:spPr bwMode="auto">
            <a:xfrm rot="1458622">
              <a:off x="4523538" y="2602684"/>
              <a:ext cx="95474" cy="124652"/>
            </a:xfrm>
            <a:prstGeom prst="rtTriangl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" name="Text Box 75"/>
            <p:cNvSpPr txBox="1">
              <a:spLocks noChangeArrowheads="1"/>
            </p:cNvSpPr>
            <p:nvPr/>
          </p:nvSpPr>
          <p:spPr bwMode="auto">
            <a:xfrm>
              <a:off x="4650837" y="2561133"/>
              <a:ext cx="326203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Prison Gate</a:t>
              </a:r>
            </a:p>
          </p:txBody>
        </p:sp>
        <p:sp>
          <p:nvSpPr>
            <p:cNvPr id="156" name="Text Box 76"/>
            <p:cNvSpPr txBox="1">
              <a:spLocks noChangeArrowheads="1"/>
            </p:cNvSpPr>
            <p:nvPr/>
          </p:nvSpPr>
          <p:spPr bwMode="auto">
            <a:xfrm>
              <a:off x="4682662" y="2893538"/>
              <a:ext cx="28244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East Gate</a:t>
              </a:r>
            </a:p>
          </p:txBody>
        </p:sp>
        <p:sp>
          <p:nvSpPr>
            <p:cNvPr id="157" name="Text Box 77"/>
            <p:cNvSpPr txBox="1">
              <a:spLocks noChangeArrowheads="1"/>
            </p:cNvSpPr>
            <p:nvPr/>
          </p:nvSpPr>
          <p:spPr bwMode="auto">
            <a:xfrm>
              <a:off x="4775484" y="3267493"/>
              <a:ext cx="318247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Horse Gate</a:t>
              </a:r>
            </a:p>
          </p:txBody>
        </p:sp>
        <p:sp>
          <p:nvSpPr>
            <p:cNvPr id="158" name="Text Box 78"/>
            <p:cNvSpPr txBox="1">
              <a:spLocks noChangeArrowheads="1"/>
            </p:cNvSpPr>
            <p:nvPr/>
          </p:nvSpPr>
          <p:spPr bwMode="auto">
            <a:xfrm>
              <a:off x="4682662" y="4306257"/>
              <a:ext cx="321562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CC0000"/>
                  </a:solidFill>
                </a:rPr>
                <a:t>Water Gate</a:t>
              </a:r>
            </a:p>
          </p:txBody>
        </p:sp>
        <p:sp>
          <p:nvSpPr>
            <p:cNvPr id="159" name="AutoShape 79"/>
            <p:cNvSpPr>
              <a:spLocks noChangeArrowheads="1"/>
            </p:cNvSpPr>
            <p:nvPr/>
          </p:nvSpPr>
          <p:spPr bwMode="auto">
            <a:xfrm>
              <a:off x="3600622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Text Box 81"/>
            <p:cNvSpPr txBox="1">
              <a:spLocks noChangeArrowheads="1"/>
            </p:cNvSpPr>
            <p:nvPr/>
          </p:nvSpPr>
          <p:spPr bwMode="auto">
            <a:xfrm>
              <a:off x="3590374" y="1531610"/>
              <a:ext cx="62721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Meah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161" name="AutoShape 82"/>
            <p:cNvSpPr>
              <a:spLocks noChangeArrowheads="1"/>
            </p:cNvSpPr>
            <p:nvPr/>
          </p:nvSpPr>
          <p:spPr bwMode="auto">
            <a:xfrm>
              <a:off x="3027777" y="1896324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2" name="Text Box 83"/>
            <p:cNvSpPr txBox="1">
              <a:spLocks noChangeArrowheads="1"/>
            </p:cNvSpPr>
            <p:nvPr/>
          </p:nvSpPr>
          <p:spPr bwMode="auto">
            <a:xfrm>
              <a:off x="2441841" y="1629708"/>
              <a:ext cx="464774" cy="133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rgbClr val="000099"/>
                  </a:solidFill>
                </a:rPr>
                <a:t>Tower of </a:t>
              </a:r>
              <a:r>
                <a:rPr lang="en-US" sz="1000" dirty="0" err="1">
                  <a:solidFill>
                    <a:srgbClr val="000099"/>
                  </a:solidFill>
                </a:rPr>
                <a:t>Hananel</a:t>
              </a:r>
              <a:endParaRPr lang="en-US" sz="1000" dirty="0">
                <a:solidFill>
                  <a:srgbClr val="000099"/>
                </a:solidFill>
              </a:endParaRPr>
            </a:p>
          </p:txBody>
        </p:sp>
        <p:sp>
          <p:nvSpPr>
            <p:cNvPr id="173" name="AutoShape 97"/>
            <p:cNvSpPr>
              <a:spLocks noChangeArrowheads="1"/>
            </p:cNvSpPr>
            <p:nvPr/>
          </p:nvSpPr>
          <p:spPr bwMode="auto">
            <a:xfrm>
              <a:off x="2391283" y="2851987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0" name="AutoShape 105"/>
            <p:cNvSpPr>
              <a:spLocks noChangeArrowheads="1"/>
            </p:cNvSpPr>
            <p:nvPr/>
          </p:nvSpPr>
          <p:spPr bwMode="auto">
            <a:xfrm>
              <a:off x="4682662" y="3890751"/>
              <a:ext cx="159124" cy="166202"/>
            </a:xfrm>
            <a:prstGeom prst="pentagon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" name="Text Box 106"/>
            <p:cNvSpPr txBox="1">
              <a:spLocks noChangeArrowheads="1"/>
            </p:cNvSpPr>
            <p:nvPr/>
          </p:nvSpPr>
          <p:spPr bwMode="auto">
            <a:xfrm>
              <a:off x="4876262" y="3890751"/>
              <a:ext cx="220121" cy="2164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>
                  <a:solidFill>
                    <a:srgbClr val="000099"/>
                  </a:solidFill>
                </a:rPr>
                <a:t>Ophel </a:t>
              </a:r>
            </a:p>
            <a:p>
              <a:r>
                <a:rPr lang="en-US" sz="1000">
                  <a:solidFill>
                    <a:srgbClr val="000099"/>
                  </a:solidFill>
                </a:rPr>
                <a:t>Tower</a:t>
              </a:r>
            </a:p>
          </p:txBody>
        </p:sp>
      </p:grpSp>
      <p:sp>
        <p:nvSpPr>
          <p:cNvPr id="212" name="TextBox 211"/>
          <p:cNvSpPr txBox="1"/>
          <p:nvPr/>
        </p:nvSpPr>
        <p:spPr>
          <a:xfrm>
            <a:off x="432331" y="2129135"/>
            <a:ext cx="1096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‘street’</a:t>
            </a:r>
            <a:endParaRPr lang="en-US" sz="2400" b="1" dirty="0"/>
          </a:p>
        </p:txBody>
      </p:sp>
      <p:sp>
        <p:nvSpPr>
          <p:cNvPr id="213" name="TextBox 212"/>
          <p:cNvSpPr txBox="1"/>
          <p:nvPr/>
        </p:nvSpPr>
        <p:spPr>
          <a:xfrm>
            <a:off x="1731818" y="2191508"/>
            <a:ext cx="223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Heb. ‘an open square’</a:t>
            </a:r>
            <a:endParaRPr lang="en-US" dirty="0"/>
          </a:p>
        </p:txBody>
      </p:sp>
      <p:sp>
        <p:nvSpPr>
          <p:cNvPr id="214" name="Rectangle 213"/>
          <p:cNvSpPr/>
          <p:nvPr/>
        </p:nvSpPr>
        <p:spPr>
          <a:xfrm>
            <a:off x="6742512" y="4273069"/>
            <a:ext cx="652407" cy="76003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" name="Picture 4" descr="http://livingscripture.files.wordpress.com/2010/01/ezra_rea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31" y="3246424"/>
            <a:ext cx="3810000" cy="257175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7" name="Straight Connector 216"/>
          <p:cNvCxnSpPr/>
          <p:nvPr/>
        </p:nvCxnSpPr>
        <p:spPr>
          <a:xfrm>
            <a:off x="4242331" y="3246424"/>
            <a:ext cx="2500181" cy="10179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/>
          <p:cNvCxnSpPr/>
          <p:nvPr/>
        </p:nvCxnSpPr>
        <p:spPr>
          <a:xfrm flipV="1">
            <a:off x="4242331" y="5012323"/>
            <a:ext cx="2500181" cy="805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7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882" y="12192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3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4" descr="http://livingscripture.files.wordpress.com/2010/01/ezra_rea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54" y="5257800"/>
            <a:ext cx="2162460" cy="145966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2331" y="1752600"/>
            <a:ext cx="428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‘from the morning until midday’</a:t>
            </a:r>
            <a:endParaRPr lang="en-US" sz="24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209800" y="2214265"/>
            <a:ext cx="0" cy="3048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09800" y="2519065"/>
            <a:ext cx="365457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43200" y="2334399"/>
            <a:ext cx="404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Heb. (</a:t>
            </a:r>
            <a:r>
              <a:rPr lang="en-US" sz="2000" dirty="0" err="1" smtClean="0"/>
              <a:t>mgn</a:t>
            </a:r>
            <a:r>
              <a:rPr lang="en-US" sz="2000" dirty="0" smtClean="0"/>
              <a:t>) ‘light’ – A 3-6 hour study!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50" y="2214265"/>
            <a:ext cx="1253137" cy="71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41882" y="3052465"/>
            <a:ext cx="546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‘the ears of all the people were attentive’</a:t>
            </a:r>
            <a:endParaRPr lang="en-US" sz="2400" b="1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371600" y="3509665"/>
            <a:ext cx="0" cy="30033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793" y="2724650"/>
            <a:ext cx="104018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04800" y="3784937"/>
            <a:ext cx="28883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How you hear – Lu.8:18</a:t>
            </a:r>
          </a:p>
          <a:p>
            <a:r>
              <a:rPr lang="en-US" sz="2000" dirty="0" smtClean="0"/>
              <a:t>What you hear – Mk. 4:24</a:t>
            </a:r>
          </a:p>
          <a:p>
            <a:r>
              <a:rPr lang="en-US" sz="2000" dirty="0" smtClean="0"/>
              <a:t>Refusal – Heb. 2:1-3</a:t>
            </a:r>
            <a:endParaRPr lang="en-US" sz="20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150814" y="3519100"/>
            <a:ext cx="0" cy="44330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29071" y="3962400"/>
            <a:ext cx="45994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/>
              <a:t>Exhort</a:t>
            </a:r>
            <a:r>
              <a:rPr lang="en-US" sz="2000" dirty="0" smtClean="0"/>
              <a:t> – Concentration, diligence, focused</a:t>
            </a:r>
          </a:p>
          <a:p>
            <a:r>
              <a:rPr lang="en-US" sz="2000" dirty="0" smtClean="0"/>
              <a:t>engrossed, vigilance, ‘in the zone’.</a:t>
            </a:r>
          </a:p>
          <a:p>
            <a:pPr algn="ctr"/>
            <a:r>
              <a:rPr lang="en-US" sz="2000" dirty="0" smtClean="0"/>
              <a:t>Lu.19:48</a:t>
            </a:r>
          </a:p>
          <a:p>
            <a:pPr algn="ctr"/>
            <a:r>
              <a:rPr lang="en-US" sz="2000" dirty="0" smtClean="0"/>
              <a:t>Acts 17:11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738764" y="5410200"/>
            <a:ext cx="5624553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Read in such a way as to command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p</a:t>
            </a:r>
            <a:r>
              <a:rPr lang="en-US" sz="2400" dirty="0" smtClean="0">
                <a:solidFill>
                  <a:srgbClr val="002060"/>
                </a:solidFill>
              </a:rPr>
              <a:t>eoples attention and demand their focus.</a:t>
            </a:r>
          </a:p>
        </p:txBody>
      </p:sp>
    </p:spTree>
    <p:extLst>
      <p:ext uri="{BB962C8B-B14F-4D97-AF65-F5344CB8AC3E}">
        <p14:creationId xmlns:p14="http://schemas.microsoft.com/office/powerpoint/2010/main" val="15483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1882" y="12192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5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331" y="1752600"/>
            <a:ext cx="3346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‘all the people stood up’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41618" y="1851585"/>
            <a:ext cx="3631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Same Rx @ dedication in I Kings 8:14</a:t>
            </a:r>
            <a:endParaRPr lang="en-US" dirty="0"/>
          </a:p>
        </p:txBody>
      </p:sp>
      <p:pic>
        <p:nvPicPr>
          <p:cNvPr id="4098" name="Picture 2" descr="C:\Users\G022672\AppData\Local\Microsoft\Windows\Temporary Internet Files\Low\Content.IE5\OQVYPJLW\MC91021636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833" y="4749370"/>
            <a:ext cx="2612717" cy="227614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14400" y="2362200"/>
            <a:ext cx="15538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Demonstrated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Reverence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Humility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Respect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Fear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Emotion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187546" y="29970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2000" y="2823864"/>
            <a:ext cx="4117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MENTAL PREPARATION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RECEPTIVE FRAME OF MIND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5562" y="4419600"/>
            <a:ext cx="6264022" cy="156966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Capture and express the emotion of the Word so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that those who have prepared themselves will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be moved by it.</a:t>
            </a:r>
          </a:p>
        </p:txBody>
      </p:sp>
    </p:spTree>
    <p:extLst>
      <p:ext uri="{BB962C8B-B14F-4D97-AF65-F5344CB8AC3E}">
        <p14:creationId xmlns:p14="http://schemas.microsoft.com/office/powerpoint/2010/main" val="40123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9" y="152399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1882" y="1219200"/>
            <a:ext cx="14250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331" y="1752600"/>
            <a:ext cx="3171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‘Ezra blessed the LORD’</a:t>
            </a:r>
            <a:endParaRPr lang="en-US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0"/>
            <a:ext cx="1687286" cy="2362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54384" y="2358827"/>
            <a:ext cx="53045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Heb. ‘</a:t>
            </a:r>
            <a:r>
              <a:rPr lang="en-US" sz="2000" dirty="0" err="1" smtClean="0"/>
              <a:t>barak</a:t>
            </a:r>
            <a:r>
              <a:rPr lang="en-US" sz="2000" dirty="0" smtClean="0"/>
              <a:t>’ – ‘to bend the knees, to kneel down’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Ps.95:6 – ‘let us kneel before the Lord’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II Chron.6:13 – Solomon’s example</a:t>
            </a:r>
            <a:endParaRPr lang="en-US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600200" y="2133600"/>
            <a:ext cx="0" cy="300335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1882" y="3378044"/>
            <a:ext cx="1982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‘Amen, Amen’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41882" y="4191000"/>
            <a:ext cx="300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‘lifting up their hands’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41882" y="5309932"/>
            <a:ext cx="2813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‘faces to the ground’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38400" y="3406914"/>
            <a:ext cx="5844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Heb. ‘so be it’ – see Jer. 11:5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Understanding precedes ‘Amen’ – I Cor. 14:16</a:t>
            </a:r>
            <a:endParaRPr lang="en-US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968" y="4128570"/>
            <a:ext cx="1444859" cy="69957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254384" y="4822121"/>
            <a:ext cx="5975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Perhaps like ascending incense – Ps.141:2, Rev.5:8,8:3,4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338559" y="5916258"/>
            <a:ext cx="7473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Complete submission to the will/mercy of another – Christ – Mt.26:39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556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2331" y="1235939"/>
            <a:ext cx="25237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6 (</a:t>
            </a:r>
            <a:r>
              <a:rPr lang="en-US" sz="3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cont</a:t>
            </a:r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87458" y="1905000"/>
            <a:ext cx="4576637" cy="1938992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Reading always preceded by prayer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Reading itself is a form of worship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Be able to say ‘Amen’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Position ourselves reverently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435" y="3962400"/>
            <a:ext cx="2836682" cy="26373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1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2331" y="1235939"/>
            <a:ext cx="17584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7-9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331" y="3096161"/>
            <a:ext cx="453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‘caused the people to understand’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03471" y="3155464"/>
            <a:ext cx="4116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Note: The people stood in their place.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54384" y="3553361"/>
            <a:ext cx="66320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Levites moved amongst the people 1:1 and in small groups</a:t>
            </a:r>
          </a:p>
          <a:p>
            <a:r>
              <a:rPr lang="en-US" sz="2000" dirty="0" smtClean="0"/>
              <a:t>      expounding the Word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Jehoshaphat set the pattern – II Chron.17:7-9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Necessarily leads to response – v.12</a:t>
            </a:r>
            <a:endParaRPr 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823" y="1941184"/>
            <a:ext cx="1488448" cy="993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1370" y="1905000"/>
            <a:ext cx="1507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‘distinctly’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89155" y="1941184"/>
            <a:ext cx="1684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RSV – ‘clearly’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81370" y="2510135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‘gave the sense’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92232" y="2540912"/>
            <a:ext cx="3994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RSV – ‘with interpretation’ – ‘insight’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73307" y="5334000"/>
            <a:ext cx="8404801" cy="1200329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Capture the emotion &amp; understanding and impart it to audience –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then reinforce it with exposition.</a:t>
            </a:r>
          </a:p>
        </p:txBody>
      </p:sp>
    </p:spTree>
    <p:extLst>
      <p:ext uri="{BB962C8B-B14F-4D97-AF65-F5344CB8AC3E}">
        <p14:creationId xmlns:p14="http://schemas.microsoft.com/office/powerpoint/2010/main" val="367118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2331" y="304800"/>
            <a:ext cx="51187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Nehemiah 8:1-13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52400"/>
            <a:ext cx="2085975" cy="156246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7687" y="1219200"/>
            <a:ext cx="163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13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194" name="Picture 2" descr="http://readingacts.files.wordpress.com/2011/12/sukkah_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06"/>
          <a:stretch/>
        </p:blipFill>
        <p:spPr bwMode="auto">
          <a:xfrm>
            <a:off x="7322142" y="2520113"/>
            <a:ext cx="1698033" cy="20103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achristian.files.wordpress.com/2011/09/sukkah_roof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5" y="4495800"/>
            <a:ext cx="1981200" cy="17047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2330" y="1810297"/>
            <a:ext cx="6499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‘chief fathers, priests, Levites gather before Ezra…</a:t>
            </a:r>
          </a:p>
          <a:p>
            <a:r>
              <a:rPr lang="en-US" sz="2400" b="1" dirty="0"/>
              <a:t>e</a:t>
            </a:r>
            <a:r>
              <a:rPr lang="en-US" sz="2400" b="1" dirty="0" smtClean="0"/>
              <a:t>ven to understand the words of the law’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57567" y="2641294"/>
            <a:ext cx="464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</a:t>
            </a:r>
            <a:r>
              <a:rPr lang="en-US" dirty="0" err="1" smtClean="0"/>
              <a:t>mgn</a:t>
            </a:r>
            <a:r>
              <a:rPr lang="en-US" dirty="0" smtClean="0"/>
              <a:t>. Rendering ---------- ‘Train the Trainer’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15589" y="3072825"/>
            <a:ext cx="21752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Verse 14-18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909" y="3859722"/>
            <a:ext cx="6293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Experiential Learning – The Feast of Tabernacles</a:t>
            </a:r>
            <a:endParaRPr lang="en-US" sz="2400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2471242" y="5257800"/>
            <a:ext cx="624882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‘THE JOY OF THE LORD IS YOUR STRENGTH’ v.10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683878" y="4648200"/>
            <a:ext cx="5293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Accompanies the reading of the law – Deut.31:9-13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Reminder that we are simple sojourners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466478" y="5969760"/>
            <a:ext cx="6169125" cy="46166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02060"/>
                </a:solidFill>
              </a:rPr>
              <a:t>Goal</a:t>
            </a:r>
            <a:r>
              <a:rPr lang="en-US" sz="2400" dirty="0" smtClean="0">
                <a:solidFill>
                  <a:srgbClr val="002060"/>
                </a:solidFill>
              </a:rPr>
              <a:t> – Reinforce the reading in a practical way.</a:t>
            </a:r>
          </a:p>
        </p:txBody>
      </p:sp>
    </p:spTree>
    <p:extLst>
      <p:ext uri="{BB962C8B-B14F-4D97-AF65-F5344CB8AC3E}">
        <p14:creationId xmlns:p14="http://schemas.microsoft.com/office/powerpoint/2010/main" val="303362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787" y="1143000"/>
            <a:ext cx="4771627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</a:rPr>
              <a:t>Repeated Reinforcement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2060"/>
                </a:solidFill>
              </a:rPr>
              <a:t>Natural progression in understanding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962400"/>
            <a:ext cx="5109604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Approach the Word with proper reverence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Mental preparation for instruction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209800"/>
            <a:ext cx="4206343" cy="178510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Reading always preceded by prayer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Reading itself is a form of worship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Be able to say ‘Amen’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Position ourselves reverently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078" y="6172200"/>
            <a:ext cx="5528115" cy="430887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</a:t>
            </a:r>
            <a:r>
              <a:rPr lang="en-US" sz="2200" dirty="0" smtClean="0">
                <a:solidFill>
                  <a:srgbClr val="002060"/>
                </a:solidFill>
              </a:rPr>
              <a:t> – Reinforce the reading in a practical way.</a:t>
            </a:r>
          </a:p>
        </p:txBody>
      </p:sp>
      <p:pic>
        <p:nvPicPr>
          <p:cNvPr id="11" name="Picture 10" descr="http://images.encyclopedia.com/utility/image.aspx?id=2819880&amp;imagetype=Manual&amp;height=112&amp;width=9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427" y="3384639"/>
            <a:ext cx="2887573" cy="1714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365246" y="1295400"/>
            <a:ext cx="235615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How do</a:t>
            </a:r>
          </a:p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read</a:t>
            </a:r>
          </a:p>
          <a:p>
            <a:pPr algn="ctr"/>
            <a:r>
              <a:rPr lang="en-US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like Ezra?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75464"/>
            <a:ext cx="8091322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Capture and express the emotion of the Word so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that those who have prepared themselves will be moved by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048071"/>
            <a:ext cx="7771808" cy="110799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Goal in Reading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Capture the emotion &amp; understanding and impart it to audience – </a:t>
            </a:r>
          </a:p>
          <a:p>
            <a:pPr algn="ctr"/>
            <a:r>
              <a:rPr lang="en-US" sz="2200" dirty="0" smtClean="0">
                <a:solidFill>
                  <a:srgbClr val="002060"/>
                </a:solidFill>
              </a:rPr>
              <a:t>then reinforce it with exposition.</a:t>
            </a:r>
          </a:p>
        </p:txBody>
      </p:sp>
    </p:spTree>
    <p:extLst>
      <p:ext uri="{BB962C8B-B14F-4D97-AF65-F5344CB8AC3E}">
        <p14:creationId xmlns:p14="http://schemas.microsoft.com/office/powerpoint/2010/main" val="112886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599" y="609600"/>
            <a:ext cx="8231741" cy="6109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300" b="1" u="sng" dirty="0" err="1" smtClean="0"/>
              <a:t>Slooooooow</a:t>
            </a:r>
            <a:r>
              <a:rPr lang="en-US" sz="2300" b="1" u="sng" dirty="0" smtClean="0"/>
              <a:t> Down </a:t>
            </a:r>
          </a:p>
          <a:p>
            <a:r>
              <a:rPr lang="en-US" sz="2300" dirty="0" smtClean="0"/>
              <a:t>	- we should never be in a hurry to read the Word</a:t>
            </a:r>
          </a:p>
          <a:p>
            <a:pPr marL="457200" indent="-457200">
              <a:buAutoNum type="arabicPeriod" startAt="2"/>
            </a:pPr>
            <a:r>
              <a:rPr lang="en-US" sz="2300" b="1" u="sng" dirty="0" smtClean="0"/>
              <a:t>Preparation</a:t>
            </a:r>
          </a:p>
          <a:p>
            <a:r>
              <a:rPr lang="en-US" sz="2300" dirty="0" smtClean="0"/>
              <a:t>	- read the passage ahead of time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feel the emotion ahead of time so that you can impart the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   same emotion to others you are reading to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review the difficult words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practice out loud</a:t>
            </a:r>
          </a:p>
          <a:p>
            <a:pPr marL="457200" indent="-457200">
              <a:buAutoNum type="arabicPeriod" startAt="3"/>
            </a:pPr>
            <a:r>
              <a:rPr lang="en-US" sz="2300" b="1" u="sng" dirty="0" smtClean="0"/>
              <a:t>Emphasize Sentiments and Emotion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Can be accomplished by: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- pausing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- speeding up/slowing down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- raising and lowering the voice</a:t>
            </a:r>
          </a:p>
          <a:p>
            <a:pPr marL="457200" indent="-457200">
              <a:buAutoNum type="arabicPeriod" startAt="4"/>
            </a:pPr>
            <a:r>
              <a:rPr lang="en-US" sz="2300" b="1" u="sng" dirty="0" smtClean="0"/>
              <a:t>Use Punctuation to your Advantage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Hesitate at a comma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Pause at a semi-colon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Full stop at a colon/period</a:t>
            </a:r>
            <a:endParaRPr lang="en-US" sz="2300" dirty="0"/>
          </a:p>
        </p:txBody>
      </p:sp>
      <p:sp>
        <p:nvSpPr>
          <p:cNvPr id="8" name="Rectangle 7"/>
          <p:cNvSpPr/>
          <p:nvPr/>
        </p:nvSpPr>
        <p:spPr>
          <a:xfrm>
            <a:off x="152400" y="-76200"/>
            <a:ext cx="526182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How </a:t>
            </a:r>
            <a:r>
              <a:rPr lang="en-US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Readest</a:t>
            </a:r>
            <a:r>
              <a:rPr lang="en-US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Thou?</a:t>
            </a:r>
            <a:endParaRPr lang="en-US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527" y="3429000"/>
            <a:ext cx="3165764" cy="188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6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338644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5.   </a:t>
            </a:r>
            <a:r>
              <a:rPr lang="en-US" sz="2300" b="1" u="sng" dirty="0" smtClean="0"/>
              <a:t>Posture</a:t>
            </a:r>
          </a:p>
          <a:p>
            <a:r>
              <a:rPr lang="en-US" sz="2300" dirty="0" smtClean="0"/>
              <a:t>	- Stand erect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Open your airway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- Project your </a:t>
            </a:r>
            <a:r>
              <a:rPr lang="en-US" sz="2300" dirty="0" err="1" smtClean="0"/>
              <a:t>vioce</a:t>
            </a:r>
            <a:endParaRPr lang="en-US" sz="2300" dirty="0" smtClean="0"/>
          </a:p>
          <a:p>
            <a:pPr marL="457200" indent="-457200">
              <a:buAutoNum type="arabicPeriod" startAt="2"/>
            </a:pPr>
            <a:endParaRPr lang="en-US" sz="2300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33400"/>
            <a:ext cx="3048000" cy="181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3200400"/>
            <a:ext cx="4820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LET ‘S GIVE IT A TRY !!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4191000"/>
            <a:ext cx="296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ACTS 7:51-60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83153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36" y="4052455"/>
            <a:ext cx="4157913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300882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http://inspirewriters.com/wp-content/uploads/2011/09/Nehemiah-530x66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192" y="563495"/>
            <a:ext cx="2133600" cy="266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1.gstatic.com/images?q=tbn:ANd9GcQybWUMEZUtHaIx0_OgpKTpzjHDED882oRuvjEoKDcWO5hjgHoIX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76800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data:image/jpeg;base64,/9j/4AAQSkZJRgABAQAAAQABAAD/2wCEAAkGBhQSERUUExQWFBUWGB0YGBgYGBocHBweGBoaGhgYGhwYHCYfHxojHB0aHy8gIycpLCwtHB8xNTAqNSYrLCkBCQoKDgwOGg8PGiwkHyQsLCwwLCwsLCwtLCwsLCwsLCwsLCwsLCwsLCwsLCwsLCwsLCwsLCwsLCwsLCwsLCwsLP/AABEIALIBGwMBIgACEQEDEQH/xAAcAAACAgMBAQAAAAAAAAAAAAAFBgQHAAIDAQj/xABFEAACAQIDBQUFBQYFAgYDAAABAhEAAwQSIQUGMUFREyJhcYEHMpGhsUJSwdHwFCNicrLhFSQzgqJTc0NjkrPC8SU0k//EABkBAAMBAQEAAAAAAAAAAAAAAAIDBAEABf/EACoRAAICAgEDBAICAgMAAAAAAAABAhEDIRIiMUEEEzJRYXGB8DNCFHKR/9oADAMBAAIRAxEAPwCpHWOR+Fe27BM6UTv2dTpH1r3D3FGpHpQLsUg44c1i2GNEkYHWNK9B1NcalZB/YmEdfKu2Iw5Pp867loYV2uXl5gGfMR8K44iYfDBSDPHlzjr08K7JgBGkk0X3awaO5Dz6ajXlTgd1rCwqklRqCTr4GgcknRr7CbsvZohp8KM29gg6yZjr41Kv4RbLuqiQOHjIU1Iw2YxIIGh1ih77Jpydka3sJZgmevOu52OuZdIkHjRXA2WYnTQkxz05fl6V2x9oowjkv1JrKF22xaxuxFHrw+HChOI2ag6cfgPDrTFta7KmI4UGZAV096efSjgxtOiAMCrMYj4RUq3shQRwIrthVIbQjpEfDnUzEYZgYDLw0jT60bZxAwWz1ZrnLv2x4cD8qm7JwA1LRlB1jihPBl/h5V7sVCCx0Y9qvAaHKp0+dGtirOXRcvvB4MLPFG6rw0NTzltnoY49IY2bs1SRIUsRoQO7c04eBij+E2UguDT/AME8v465bPww0ARdOKD+q2fwothl/eR0tD/3DQRQjI9gFdiLJlRJbp1ry9u+ijMwAABOvTSaJNJzEzxPPxrIGg1/UUGg3ZFGw7JccASzBdOMgEjyihOO3aFtiDBHZ3Y0j7A0+VND4eWaDDBnyg/ygA+h1offWHuyDrakseoQgx4UTQKZsdhLkQwDEcPKuN7YVsfZM+ANHMIB2YArx7RJ0ii4qgLFu/sy0vER6GvH2BaYKdOVFsWma08gSAeHgdKHpjdQG05eHhWNIJMiXd3E0IP2kHHqwFb4fdUA6EkQR6gGam4m9kQtyBU/B1olaSDoZmTHnm1+lZGKUkdNumJWM3VPUgcPjW2xtzjKvzRlHnM/lTJiVNTtlRJBniradRNeznr2meRib5g6/uu2ItFTCHNy14a0oY3dm4jFQZKkiddYMTVs2LwUEFW+H5Uv7QUNcJGozGp/S1dDc7dWVjf2RfQxmbX+I/nXPLiBpnfT+M0/4lJ9PCobYPXrXoqEH4I/ckU1fI186hXbhPLTrXfFXgTPwqHM15SR7Vkqy06RM8OM+lMybi3OzDm5bVipYIZmBoJ6SdPOvd1931Creu6/aC9FHFz9AOZpgxW1MTqgtMEIBU5JDKSIGaOUfGk5ZtOojIJS7lc2MMblxUHdZjGvwo7jd1WRe8408KKHY/7Rird6zbjMSbi8ArLqW1iA2h85oxhd1MRfLyDaVNHdgdT91V5k6eFFybqjFS7gfdDBkXgUjNxDHgDyOvKYGvWrI25YN/DZzcRrlsZpQzMQLg4DQGI86VdlbsQ1ywSQXRROk955J/4imjZm7tzDXLSue2tupttpEBhEQPrx4ULjLkY+LV+RL7Jm1IBltfz+H41MdYAUQTodKY94d2uwuDK0qdR104j+9QrOEDOAB4k/rjwrqokm9mbJwLQDz4AdelTt4tkXLa53BVCACVgnybpR/YVkKynQTp5acvhUvfG4pwV7gdAP+S0VJo6C3ZUe1MOCQOvEyPpQnE3FQDwPXp+FS8ZcOeOnDTrpB/Og1+2369BpXRTKGqO9u/mljpz06TFdnxUgQTxGv94r18Cq2lY6ynnXI2+6I+H46edGqMTDu60ESRP78nT+QmmbYdoGO6FLCf4XE66daV9xpJUaAdoxnplTWae9m2wBBXSZIHLT318OFR5fkXQ1EL4O0IEAlZPA95D+VEFt/vW6i2vzdjUXZlrLxbXgG+y/n41NKTdufyIP+Tmth2JMj2DUCawWJnwry6qmCGYRxEDWo1m5qeIGupB611Q8if1zNLse0S7ltczMdSrkxp0E8eQqFiLym22vC2yjhqCrdCeGlFMqhmJIkk6HoY/Kl3baQTAH+kwlRodD+BopOgYK9BrCW4QTWr3YqJhMawRdeX0NchtJjz+VcsiM4NhK3bBaeBPH8q6NbmJUH0qAuPfQhQRz8OYrr/iRjhR80DxZA2++VVWBDmPxH0orhnBfhHfK/Ak/jQ/HntVHLIc34R86nrPbLA0DmfPXjS3LegmtBQ7Jtn7PzNaHCLbK5RxaD8DFTc461Cx+KUZe8NGE61a5Noh4olWrIXh+tSfxqP8AsyE6qNT0rRdrW594D1rva11Go60Kf0aDcPhrF0uoQgoYPLXUaa+FAlw4ppwWFKXLhI0YzQG7sq4WPdPHpVuDJV2yXNC6pHzZcUg1N2Ns7tbgDcOf5VFYk8KctxcGJ7Rxpx4cQNT6fnU83US+0hw2fsc2VDAZsnde3x0gEnxYT6R60dwuyLLKVtmA2sZtAD1U6yOlC9kYs25dho8MxJywSZkT4GIqZd22HzLh1gxrciAOp4axNRN/Zj5eDfEOuHkKM2QSwUcvsIOpJ11ph3XUnDZLykNqxEEcdco/l4UM3d2OxZWJ/dqSSDqXbTvN66/AcqZ7tlrh7rFQOY6+H6im429s50lRywmxbaubg70jTQcDrUPDYjtcYQP9O2IHQsPePxMelTiGVSivmeDEwOPPToajYbCLhrHdkE6Sfekn9GqLsyKOu8GCFy1PNNZ+RFV/tneOzgzkUG7ebgg8RxJ5CrNw9kLbCnprPjxmqLvLn2lefKGWyGfjJ/dJw9SRp4VsIc50LlSVknCDHYjFg3GAyLmCIYEFoYADn1njTzvNieww6M9oKly6Rc5MspJI4g6qT6etJu7LsmPtLM/uRmaeLNmc/MGrO332UcRg3VVLuCGVRxJB4a+BNMyYoKSdHQyNxaRV+8OzWVgC4K6ZXAHA8j486CbWEFRyjhI58+FOGB3LxlwKMQot2wFBlknuiAePH+3SoO9mxsNbsq6PcW7lUZWBYNqM0NA4a/o0nKoxlURuO5LYqY3EEKB91QF4Dx/GtLeNGUwdfpyiol9M2pMeZ4dIqMLJBIaZmPKNK2KVG7vQ47mgEKQ2Xvnz1Gpp+wNyCqrmMaLrOpHAUjbn4ebKniM5OniOHmKf9k2j2kdCsekGvOyu50egvgHdlpIYaiDqCOZrbVTeJPJNfQ/nUmxGdiJkxPpXMKGa6Dw7v0psVogbtg02HY6NwHWtrOFcAhh61PXBKvjQNN4zFxlthbNomTxZgpgkDkPGh4/Y3k32Cv8AhctmMknxP515c2YMpAJGnMzU7CX1dQyHMp1Brd+PCi4qhfNgA4Q8uGsc+daNs4k6caYgdKzNQe2rC91i6cN2eUHiSYg6HTnWjWtOfGmB18jXB0WSCBr4eFc0kb7jAxtwjE6mPx0qeB+9Hi8+mtabVtqlpmA4AfNgK6W1HaZieDEfWgV2E3aNcddmRPKtmwanUjWKjswmIn1rw4l9NPPWvQJaPL2FWeA6UdwQ/digVy6Swlfn/ap6bUyALlJ0mdPhXNGBK2DLeenwH41jIeRqEu19fcOnlU+28gHrQG0fOHs/3I/xC66NcNpUXNIWZkxA1AHmacRuzdwmL/ZwvaW2XKpHdmdcx6RBmOlaez3FLgGuC6TJA7sHQzGp+6AZ9as2zfS+4ZMrFF1I6PBAnhymilOM2kE01sQdsYR0xlm00LbdCWIg+7pqW0CiRTlsPYWHfDgwDn4lSNCpjulehFKe+eMupjVu3rTCyi5bfukM05iJMjXUeQpi3JxdsrfYPCNcBVXZdO4obh/FI/20qFcmhkl0JhDa5SytkADs2cW2HgZ489GjXxPWiT45Ets32UWSPADhXLa+zBiLZQmJ1B/Xxml/G7YR8PftLcL3EBR+6VOaez+p5UzaYuMeVI12Btk3cPduEENIXNz77Dh0AmilywTasO7yqgM06klogdONR9l7LVcPlHB7qacdAVn6Gu+2LUYO2vQ25/2x+VF2djZbyUvs7bYx5WyTwJ4eUSflpVM7uKDcDdoC7lu1HMiVfTx5eRNWrvFf0tjiMk/Sqb322P8As1629qVF3MD00GsdO6fSmenyKM2n5J8mO0MOG3exdvEm8lvuG4msqFGXMCvEnnymrQwd+8yiWEkkkqOMmQBPCBp6TSh7N8dicXhj2rSgfRubE6ka6COoqxcPhQoAAgAcKzLKc5U/BiioLQv727at4DCvfuDO3BFJ1ZjwGvLmaok7YvXwc9xnAYkAsYUsZYKJgDwpi9rm3Wu4m9bnuWgLaCdNGTMY65gfgKVMCctoAzrr+X1+ddKPCH5YeLqZ7ctM7QOZ06kn+5o7j91MTYsi7dssienPhI4jhXm6mNW1irTuqugeYMmTBjlyPhyq6tsumKwt2zP+orIDBiYlZkaaxS0xj0yudxSRYRtYzPmHLll+pp32ewFyY0nj5UJ3c3SvWbJtsozZjJBkEdQT40dwWCZDBBkTXnZFJTuityjxqyZtrafY28wJGbSTyoXuftjtRcV2JuFgRJmRA4Hwigm+u8JJ7C0JAMsZ4wOA8B1rjufsS6/7+4/Y2UYOORZhAOvJdPWafG2J4pQ2WBfxEGBxHEngJ4DxNV9Zxl4Yl8MIdL7HvZBIa5BMnkAAKbdoHvWQrAhmLN17qlh5jQVB2RsxTj7dwDQYcXI/ilrc+q/SnKKk6YtScVY2YTApbQKggAcvr51s9vxius1hFMlG1oRZHKeNR3v9NY0NSrh0oYCJYdWPDzqSbobFWdu1J4RWizM+PXwrW3hvH5VJtIOlK2+5rB23JFi4xEqq5uP3SDQnDb4WGGZkcd4wBHxqN7RdtZbQsIdX1bwA4A+dJ2HkofM6U2MUhnHptj028mFbWXHpP41wub0WA0A3H05LHnxNLFmz3Yk+nmIHpWacREZTM+Yp3Ni+I1W98MMVnMy/zIfwqZgNsWLxOS6pIjukEH0njVei8pYgjXiJ50xez/Ar+03WgQEGh5HMCCKx5GZxQ5LaiTI14fo0SsXQFGoqFjvdPka527oAGnKucmCkcDuzYF25eyy1wANOoMcDHIzGtEcHgBb90yIgzx6ifLhWl9oUDqf6RP5VJsvqR0A+dMjVgtugXvJs9MRhnV1zKvejWdJmI1kCq+vqoe2bCEapbTMORzg+MQQaszBW47YEzNw6HkCBp8z8aQNsYQC86WLYR1Vgh0nVsrPHvEKumnM0vJp2Mxpy0Mm7u3UOI/Z0YlOzzgEaAgwQvmJaPhSc+MK4u7J0u4lhpzyM5HpIFdd2rNy2UDq6KjZ+0EaFRIk9CO6QeTeFLF/HziLbN3hmuOIOveaAfUAmuhK6RbiglPRd+BSLVkeM/wDFjXTHWQ1rKeEx8yK3wnuWv5R/TXLaWllvBp/5A1QyBO5/yL28jkLb/wC3+VVR7Q8WGeyASQFdzPjC/hVqbz3O8i8hb/Gqc3/v/wCYIHJET/1EsfkRQYFeYKb6CyPZfvqlzscElgW1tocz55krxIEfaYk6mmjfvepsHhXuWoLhkAzDTvMB9JqqvZLbnEXGblI06lx08qb/AGqn/Iv/ABXbY+c1TJLmkhNaKq23jBem4xJe6zFzECZDED5fGu+QcQZggDSQOXrW228N2CYFYgm291/O6xVf+FsUT3K2Wb2LRApI94gDTuiRPQTpNL9S3yodgSUG2GcNuwFwtq5lhrgcAkSAcsoI4akH40+7oG+yF8Qi2mC6KAAWhcudvICB60WxWx4wpQe8BmEfeXgB6CK3weKV0uXBwCAZuUBSSPiamcakrN5tqjju9i8wRS0sLeY+OZiAflR0oDSrslf8ySPcFpAT5EMB5kn5GmocKLG7VMzNqeiG+yrJ42rZ/wBo/Kk3b+0DbxD2V/04nLAjUacqez9aQ95bM41lBILWwTr0BP0FIy67B4dvZB2diC+KtpyXNC8h3CNAOXKKd9g2AFBH/TVZ/wBzmPnSZuvYD4sXFnuqAZ/ik/gad9i/6bdA7AeQMCuwdzc78BBeZ8BXtwnSK8bn4kfhXrmq29EpzuT0oa2GaSTGpkD9c6IM1cLpqKdNDo2iO2LKn3SfUfjWuN2r2alijQBMyOQrw28xM8qXd9dohU7INx1aOnT1pUW7GJJtCJtzajXrr3CD3jp4CNKIbIskoWjrppPWaFXCMx8PyojszGdmJ5d76gVQPn8ScMw0Cesj9TUNlZg0rECANNakPiV6xP5UNaZbU+vWtbEpGoQ6nKwjhp8aavZ9iAGullZWKzqDyb/6pbe+coEcPz4Uz7mXZvOP/L/+QoGYxp2piBlYc4MaHXwryxcUqpzcQPpW+OacsfeH416LdGASr7Qs8wp/vWti7Gc9AvyE/jQ7ad/KJJ95ktKP5mAJ+En0qVg27sEgk8f15USlsHjo3w95O3cSuZgrAT3joVmOY0iqlxm1HO0r1wEkq11U8AmaB5GD8aecXs5mvdqh7+HXu6AyQxYLryKkj1qq9hYovtC2XH+o5zDxbNm09TXN8uw7EuOx02ft/P26kwBYN4eMqVYehE+tJgw+e6AIGSE48SbZaPPSpmKQoQoMFbd603jkOvxDUMwt/Mt5o73bW2X4sp+RrMa3aKYOlaL+2XcJSxPHJr6KBXbaaTZuDwP4VG2Y0skcBan4kD8DUzaCk2nA4lTT27R5y1Irv2gY1kEAwWtJr4mRpVK7axJa5qTxAk+AjTwq1vaTtDWwI73ZSw4cGYVUe0dSf5zRemXXJjsuoL9lpex6xDX/AAux6S35U1+0PBG5hEE6PibY/qA+NQvYrgl7HEMRJ7c/T+9OW8ltW7BTyudpH/bRj9So9abkfGdksbaKe3xC3MZfUcLAS2vlatL+JamL2ZsQCq3EtknUkSxAIAXoNZ/QpXvWe0fE3jMO90jyEgf01O3WlcIHWBN9VnyJaPkfjQ+r1w/Q307uMl+S73tjKdTHnMEHiPXlQHal8EdkhREAIc8FE8R4nw/Kt9uScOb1smcoZgvPhqPGaRt33LW2e6c0tJEzJE6+esTUeSXgbih0uf0OGxbqXLjm0/2hCxyAABgchqBxpkTEwQG0JMAHidCfoKGbrbK7G1LAdo/ebwnUL6Cil2yGKnmrSPUEfjR440rF5JJsy8YI1pF2y2XaUtqCjAf/AMX4/OnjFHUUgb33lONtgakWrjMOERavEa+OvwpctzG4Vf8A4J2J2zftOtuywTtQCxOhOT7CnkTJq19gY0NmVFdRBYhlYDMYJKlhqCZ4VXe4Rs37pu3mQuhyIpI7obUvrxzQADyg0X3T2lj/ANtftlzYdVdVIIy8Qy8DJaCB4TWxk0+AzLDlbLLucR8flWP+FRsBtJLuqn9foVIv8DTr02iNxadM4Z6j3lnr8aG7a26MNbz5S3IVE3e3nXEgyMrA8PComm42PSYUt29coY5mJIBI8PlpVe724a5auHtgSSM2hBkaxH0qdtvaoXaWGBGcsAVVZlQzxLeagn/cale1fABMKLqASphpbiszA1nj05TTMePT+w1pr8ihjdn3Fty4y6KSOYDtCnh18a6YJZXKwJjMJnlPh+taI7LxJ2krG1byADLc7xMuTmULP2RHpPjW2KwT2WylCrTm/XLrQp+H3GT1ojY7DJlJCkGNO9NCxhh1aQOM0TxtksZmAB6TUHLBANbYFnQ2ISQz6+XhR3c7H5cTkMEsvHpGtCgO6dNa77qv/mwSuqq2vnWPsYtlhkkk6Dl9fpXpQ9K9UmK5ljyOlMQsWr+8CYnGLbQzbsagzGZpAzDqoEx6mmEr++RRyOafCD+NVZdvYpnXPh3W4gKhlRh0IzDmB4daf90toNdyG8jpdtgqQVIBBmCCdKWtyTZRlx8I6DJ2We2ZlMT7wPOQo+gNVptLYQw+2Fgfu+2DAnlIzEGf18Ks7F7XFvEWUbKFvZhPQqAQJ4azSV7RMZF9DatG9mTvlTwIJA5HWOdN0laJ4t+SFtbBW7+NXsnVg2cMBOjtbYa6RrlGo50nbt4dnN5PvEGP5HzfHQ/Gi+A229i4twYS+pB7wA4g6MJj1HQgVpu6Usk3HF0FmlgLbEjUk8vHgK6GimLVMufY44+Cqvwk/jWbz41rODv3V95LbMPMCq725ve6vabC3rqqAA4Fp4OpliGXiBXDeXfa5cstaS+HS4uVgbRVtRqJI50bnqiRY7adle7e2/dxD57rlmiOmkkgacqDXFlD1IL+epmpm0cCyjMNfSuuztmuwKhSSO8p8Doy+vIdas9NWwPUy0Xh7I8PGCZ/+pdZvko/OpO8+1Ql26W07CzmX+LXO+vXuKI8amez7Ci1s6wsicuZvAt3iD4iQKFb47N/a1cIcrEgCRCsqDUg+ppeWnOvyLjqJWeyVP7CrkT3HmSdffn5miuwsG3+HWyDIDs5A1kiT9DUXAgJgezdwrBH0kamWER8KM7m7Sw4wqpduojKTOYgCGnh4fSu9XcqoZ6fSf7G5C93CZEniCOsZcw+BrXd7ZABOhCIZIIjxA+P0rtsnEIWQ2mS5AAkOIIIjhPGmkYaAR14+fWoVBvY6WTiuKNcMxysx66eQrtbuST5D51iqMsDhFAsfvLbs9sQczIoAVdZbvHKPIanwqj40IS5PQYxdwATOgmfLrVZbUvh3e+0Zmt32XqFGHugAjnEg+tGNqb0picKwRgCB+9UHUAEZgI5Eaz0oVtDCC44NsqU/Z7gPeHdNxCk+R4zyqfnc0y3FFxixK3P27hrThbltu0c90QCO9oFLchJJ9RVs7Otl+0Vh2OToZJzDjMQOHKqjubthrDOSEuWiMkEDMNCYk8pHjrVm7L3lQYbKzKb4QSM+YyYEgLPLXSq+nuDLm9I44D9qw4U5TethHuyDqWfVQ3CAqz5yabMFtcXbSEScw0PXTjS5idtFrPYDR7hIJ4BbX3j0kd0Dz6UXwGLslFyOsKMoE8AKhnLj8ApptXNbAXtEEWE1iWj4j+1Cdy9mMc948FBVI+00az1A/LpULfLbYv4pLQYFVOVdeJOhY+E1YGxsKtrsbVuCqW2M9TI1+M07EtJMXO4xPLey7dpjfuxmtrJY8RpA18uA8arbeba13E4gFvcYkKvIJ7ka6a96TVi73XAcMwHPXzgjXyH5VXeKwLdqJAIVQuWY7wGZvmxrssvBuCrtjtuJgbFm1FgAJmlm5M7aGJ5ACBRHebCA2xc+5xnmD19aX91b/aXgCYt2UZgo4SdJjw11p1xFkPaZTqrDXyP9qnxK7ByakU5t7a9m/FpLgkyTEj3QT+vKg+72NIc2idCZHWRP1EGKibWwvY4q6sQVulR5KeXnQvF4oK05oMkggamTodKqUNFNLjRY4xtu2Q1whSQQCedFd2wtzEZwFKlTymelJuDu9vmuXBlHZZEBgchm8JY/DSmP2ZYxHVQDqiQw6HnSXYuWPirH6+UQTERQO7igSSBp5mvdqYsueig61ysqrKCCCDzBpml3EpDWFrdDXMHXyrCwXi0eZFB2FgbfYZbVq+BrZvI3oTlP1FHgdfDlrUDbuF7fC3rYMlrZyxHECV+YFct2sd22Ds3OZQA+a90/Sis3/ULmvAa8nStZNdYAtb+b6jZ9iVAe83uKZiJALGOQkedI+7PtcxDXT+0G0bbNwAysoOndjQ+TcetH/aTuobr28X2uVbWVGUrmABb3wJ4SwkHlSDhsXZt5lsYJXxLd06l0WDrkBJ+HLUVqar8jIrV1ZfiQdRBB15Qa53LCDvFV88o/Klv2fbEv4XDZbzqcxzKo1CSNdfHjA0FMV1iRyrLFSRB2yYw7wBHdkARIzLm+K1ywBtsFEAyGPWdSZ8tfnWu9N/Jg7x5suQebkKPWTQXYF0rdRYOVVySfBFPzqfIrnGQyCuDGBt28K3GxaM6nuCvG3YwpAH7PaMfwCp2fhEVhBqhMURsNsqzabNbtohHAqI4+VE7dwxqT8aHhteQ/WldM9ddHEjEd4FSSQdDqRx05ULbdvDf9JdPE/nUoPrXDG4zIrM3uqCT6a/GubNV+CCd08LrlsIJ0P6mk/bGw0tC6ba5B2VwABm1OgGhPWiG7+2zi+3e4xRkANtVMBdSJ8W86jYvGm6xBIOhtzpxlW5cyK1waVj8dp0Imx9uhMwvJ2tlzlZOfAwyniCI4jWnHD7CtZluYW8FPBQ4ysf4WBieFLGE3euPolt27zNorcCIHLxqwrGyHt27QdSvfJMjl3j9KmySPegow7S2bYjZT9hcN7uLEswOq5WYiOoMqAOYpG2ntVbaFlkliQn4T108KNb37W7PLbW7lVxDJmGohMsj40m4HC3G2lZ7VYs54WDIIGo+Jg06FcLPPmn7lPyd9m4y9YxC3sRaCkju5l7h8DB0q2d3dtWEwLYwgqiLczASxGVzKr15AelLW2sTaw+AZgDbl3CowntCwyIDmEwB3vSpuzbaWthWbOrm/bAAjU9swzfAMdfAVmJpvm0Kzx1xQf3e21Z2pbLoHtqsAKcswSSCQJiSp+FcNubmkBrlolzObKeIMQY6+VLO520LuGxAV0VElrLIiwD35tMg4sdWljwCnmas+1tG2eDr8aa+M7TIeTixE3RwbFb090NlSfAsS3yB+NWAGAHCBFL207QtWcSyfzr4E5T8AZrtsNDdtK9y6bisARGg4c4460GOPAOXUuRV+/2DjaDtpHv+BlQfryoBsPdO7jHy2lBaJJOgEHXX1FW5vbuybtxGC5tIOnTh+Vb4LALgrli2oEuWa43M8FCjoBmB9KY5UtjoztUu5XW39xMZh1kqGtIJLKwgAETodeNc909ophrrkzBAGnUmPxNXVtDBLftPbbg6waqHbG7vYYjJ2bsCZmBEHQD4njXZElEPBP3NSDuK2umJsXILJGQcpJZoA6EHhQi9sS6rEKzqJ4ZhpOvSlfau0ES1/qHtGbvWwTpBJE9I7vxqavtDvQA1ySBB7o5elDCMZ/M2ScPgXc10KCxMACSfnVa7E36/aMQO0I75bKG91IPcmdPdiJ0k02b3bYyBbIOrqzN/IIWPV2UfGqVvWhhrl6zeVnXNClCAQUkSJBBnmvlU8qm3FgYoXF0XccYoGZXZ7igsoUaaDh0I9K4bm49VtOkjIbjtbEgkKTwYDURpSHsvf42bRtoS0LxZQCARxcgksRIiIkwK2wW3TYvWGdYyMQwbQgOJDQT5axA8KHEpR0GsDpplv4jFrbQuzBVAkknQCge7e8DX7XaODBZhIEAAMY4meEa+dI/tZ3gdbVi0hm05NzMNQQsZV8QCSfh0oVutt27e7e0bhCkC+BEZShGZQCROYTw5geNW44KSbZK8bQ271+0+zZuNh3w7MpEP2koCDwI01XxpD2Fvc2GxLPasqM66BsziNJYR3mk66Uy77DDY+3aUsovju2wO8SW0FsldNSOE6E1UtvGNblJ0+6eR4SOYPlTseKLOUnFU9Fr2/aFeQ2mF0PnYxayBQF5kyM0ToNeVOG7e+9rGSoBS4FzZSQZAMSpHET5ESK+db2OacxLSBxJnwGp5a8KN7r7Uay9q8oLNbJYAfa74VlP8wJHmRTcmGNaEKy797mlLSAwXug+lsFv6itEFwgThJ706x93L+hQX9pXEYy3xiygMMCO9cbNBnnCUeZsoJ0M151JjJWkkdFJ+AI9IrW1eIHP9c9a9TUDxn005V4UI4ZT5k11gpCl7QN+xgLaqgDX7k5J4KBxc9ddAPyqurO/uOuKxfGMogmFCAyIAB0Bgzxrz2yC7/iA7QQvZoEOuUjUmPIkzFKOycE166ltCAXOXMxhRPFiTwA4+lPSXGx0KL+3c21Nq2WckXAptljL9/tCEY8GjIwzcTpRPat+2bTq91EDqRJI4cCQOcUrYPaluy5W7k7FVt2bLNGq2ljOOhMsfWlHAbV7Zjac5riErmJBDLmIXL5AgVLFurZV7Ck14szBoe0fsnOUllJIOonUzwjnTbY2QLH7OjnQO7ErxJI4D4j4UKsWnGlsZlYAQY4Exppw5k07bD3dCZLtxmcWjIHIsYCqoOp1iJ8KJ5fc0jJx9vbHhIAAAgAQPSgW/2z2vbOxKJOfsmZIJBle9pHWCPWitu7AAPvHjHIn8h9KkzVkWjz9o+M7j6iZPMnnVkbm7Kw11luM7Qo4TxkgAjxnkBpQD2l7v/smPv21GVGftE/lfvCPAEkf7aCYTF3LADW3Ku2ojkIPXnwpufC8keljcHqFjfUXXtzA2XC5la8ogAPJGsgCeUmOGsKahX9ptfcsFFlcKqhVBMQvvDzkgCI4ilPYW0cTeNuyHDPcI7xMkCIaZ5elN28lu1hltYW2yh/ffUklgAbakwdc3eM9FqF+n4R4sf/yeUrQ17P2amMsSSc6ObYuLoQ3u3WU/dksIOmlBthbW7a32SFma20FikKBmbIZJgmANOommXdO0mG2fbDMDktl3Pjqz/WouDtpcsk4FUAZdHABE8QG6kdOVBkj0xVCdW7OO1Nq2sPgnbEucrZkOQ95i5PdXqYMelD93d/FVFtW8HeCA5UA1OUHSR18Jofvngr+Iwq3LMZ8Oxa7bA99WUd9QeYHLzoHu3v8AY1kIZkgcDkk8VETPRunKjg9aQGSVK7Lixe0lSJ4H8eA855Uq38XcxGLUaKlttTzA4tJ8h5fCg+5W8jXs3ay7KW1jVW5z4E8OleBDqc2TNrdkxoToJPKZJ/vWzt6YWNqrQ+bNY3Cbv2TIQfwjSfWlreq8mKL2sPdy3lGVnAkATJXTnynlQLen2gnshZwsquWDc4EgaHIDwB+9z5daB7uBRctut3L2bhmUhh2jTB1iCACQB5nnXTl00u4UYuPULe9e7F3C5S8MHnKy8DHvAzzpfxKHN6L/AEirc9p2E/yo1J7K4xHk/A/QVVZYGNTwH0FHC6RRjlyjZZG8e1lxOKa4rFVAtW1B0bW4GYgdNK2/Z8M7XzcTNY7aVEMD3k+zwMmQdPumhGztms2IyuNQWM8R3R3YA46jnpTRs/ZJu3Wd3PetqMswAyrb+JJJHhFeVOSXka0o6QFwO6a2sQWec+UMM2oknupMwxCZZPInwo9vPs9TZwV910ZhauyB7t5Mon+UgV7tLC5LfaiDdV4ZohiX6eAkRpwo5tvZRu4BsOhzOEUITA7yQVJ5ASPnTMWS+7+hU5dmKdnYH7Tgblhp7WzmCHoUJEDwMER4ikfdTa6YfEBimYgNmVyNcwII1HKAQOpq0d3ma3ib1u4Mjk9pH/cAJI6jNIkdKrrf3dxExN+IGdgymeGbvE6nqY9KshLwMauX8BvePbOCs4cmLgv3EXIBxt3LRzK4k6DN05E1XV7Zt68DiMpKuxl1EgOxJhgvuknkRzFRWe8uYauAMs+9oDw8BVg4PbCYF1bDJC3bK9qhk5X0M/iOlNhP2loCWNZXrQhJsK+5y9hek8ItsZ+VOe6e4OOW/ZuGwyJbOabndkgz7s5vlyp6sb23LiE21LXFGZQBocuo+OoNI22va1iXYhDkiQQBH11ov+RPImkhb9P7btstnaaWiQVE4kr9kfB38FOoJ15DjUx7mZqT9xMcGS5JPbdxrhPHvAkan6UxYXGo7MqvJETU9UIyp8qClsRzoXiN78Glw22voHHHoCeRYaA+E0F9oO2mw+AusGId4tpHGX0MeShqo07WIERAU6DqZ1J66aVTiw84uTYhyadIc/a7ttr2JUW763cOolVUiFcaPPj+BpL2XhbmIdbafaYCB49fCiK7O7TEspMAk3AfvKe8uUnQkzwph3Q3XZbrO8IQugMjifDwn40fDVIdHKkScfu3cNu3h3uRlk5oEgIMsTxI4R5il/ZWxntX84eQoOv+0xTvt/ati005s7gFciknQxm0PAyBrpp1oNu01p7s3jctITE5ZHD7RHAelSSjOFpno45RyLmk9DLsNHAsgLBZVVWOvEyTHgKs2xgmOUnuhfdB4jkWI4Zz8poZu3hrKAMgnugK3HQTwNMAu/DrQ4saVtkWfK5s8s4UKZ/Xj6nrXfNXIPIrM9VKl2JxJ9qm4v7fY7S0JxFkHKPvqdSnnzHjI51QD2yHCsDmEgiNRrqPSIr6t2htO3YttcusERRJJ/XHwr573l22mKxN/EomQOcqiBJkRmb+IjU+Ypqz+3HasKGD3WStx9n4i5iBctEWhlyZ4BiY90fe0qXvFsrF7Ov9otwXrVwmWuANqdSGngZkyDU72fXyLTNyVsqesTTJtPG27tp7T99T4/8AKeR6V5GX1WR5Xfb6PQx41ClFaEHEe0HLh7ttUy3WUKpBlQD72jCeHAa1ruZv1ewpVFIC8YPBuqtHA9G40K2zufct2zdSblvNqftDTiR08aAYW7JA146eBFVxkpLpDeODfGi1x7RBYuG9llXZVKc8rPcaf5gPjUe9sIveL4J7TWbp7SGbLkJOqgc4jhVb43EFoB+8PkDTr7KsQxF9IBBygZhMFmiR040MlT5piJ4YxjT3RYmATsItrYULlLuUOpI01nU5uXXWkDG458RdbEX+7h80ran3oBjMOfCKeMTi8gUzAMFjOmij8QfjVaJtFbxCnVBeOvLLmuZSKNxqFkyds6Y8kW3v3Tlkg6cgxi2oHTj6LRLZeNsXLdtLOIK/vRCPxIZgqjh7x97Soe0sGcXayZxbC9/hxY6IsD7q/wBVdtx9xHF4X7/dyH90DpJ/6hB1CjiJ4mkdPG29lEJuC2hs3mYXrb2R9pezzE8DlLg+IECqcu2mU5ZGlXFjrQVitxnHdLqEHGVYsZAJ0JCx086mDYmHcBmtSYEkoJ0Ea6U2E2lQiMuBzwOy1tupzAsePj1IHSZrlaxR7TQQruIadO9KsI9AaV9o7xFrwK2mkarBMwOBggcZmeGtH1xwcW86EMgjKEYwzcDoIHCZ8a8lwfdljTrYw7Sw2cnWBKlR1ZQ2n0+FSLO0Yug8FJyj6T8T8qC43b1sW1JuFGbXKUYnSBrAMakfCo+P21YNyzbW8AZ0BV/skfw+fwNZjjJSTBUbRP3xxyWXtXCAG1VX5iDMHqCDSTv5csXrmHxDKXDIVOQgZsrcJbhAbjB8qL+07G58Dbu23B/eg6csyt1HlVWNjmyhmaSDCqToBxJA4DWvTxWtobjgpR6ht3ew4cNbSyq5jHaKxLiB3jGixrBnnwqJvFuVjbKvdD9pbiQVaGA8V5nlpNQd3N5nsKSIJnLHhEn0kk+dNG8m95Fu1bYSxUOxnzCjTrofhTbkpHnZc2RSah2FjdfeHEYV1FwOkGVzgjzGtWxiNg4La1pXKhLp/wDEQQwI1yt94edImJ2wjslt8rIgWVOoIC52n10PlRjdTalm2ywjITGqOY88rGKyT3dFGKUssKa2hexV6/gtp3bNwlRcgCPdZVUdmR4aEedNm62MK4hddHJBFTPaJsq1jMOLqMBfsjNbPUAglD58R40p4LHG2VM94EEVvK0cot9xn9quyLl/BqbQLm1cFwqOJXKwJA5kSD8aowtLeZ1+NW9id8r7BirgBQeC6aDxk1UV1DII4HX151RgnXSyeWFpWFcLtprYCMi3rS8FeZE6wrLDATrHCaMYbbyFIFhkB0nt3I8gpGp9YoFhrZcgBZ0EjlpzP5UUsmGCgguBq3JAPl6V2fNFagWek9I31ZOxPwuW2R3e8eCzOvVz0HThRjAY1VHEEk6+nSk+3i8zO4Jj3F9efw1rcYiXVVJgafHjUMsbl3PbhlilUVotfdDeRUxpskgJeAAA4Bxqp9eHqKs03AK+cMUxW8CDrlERxEcIq6t094/2rDI8jOvduD+IDj5Hj/8AVMxaVHlevwU+aGgNULEY9LYZmMdPGKC7f3lFodnb711uAGseJpUxWdhluOSx71xifdQe9HSRpTXKjzYw+xM9o++j4m+65iLSkKiA6ae85jix4eHKl/aH7oJbB1yh28C3eA84IrS7F7EFyAFZy0DpJMfCtDL3C54sSR+HyoZbZdBUtDxsbEdlhLKAw9wsYH3ftH4fWjWDSbZPCeA+gpE2pimt3LeVtVtgAfd6/Gm3YmLL2kBMxx8+Vedlg0uX2GpVoP2LQKAcp/tVW747CGHxIKD905JXwJ4rVknEZUjzAH41Bx2RlIuAMgBMH8+vjQYZuErOqyrezJWfGfXnTVuUxsYkqYBlXbXQIArTpz8KC4jD/vMo4Lp+fzrvt3G9jedBADpbJ0MnKvDTkRxr049bUfsRmn0sYdqbZY2LjknMyhFH8+Y8PQnyil3YkoqjTIQGY9MrH568utcXxNy+x1lmlgukCNSYGg0ED4VmLxzWrKoo46HTkTmHnx+VNyxaSiS4Xdsd9k4qe/hbesHUggt4BzIDaeFe4LegnR7QVs0NndtD/FP46Uq4Tfa9hwqm1lSBqeJ6fnFF7e2UxuHuMQBcQEgnmBJg9al4vyiuUIyXSxrsIMQhxFliXAyZC2ghgTHmNJohb2mWALLlY8RMx6ild8H2VhbtgMjIwYgGZVgDEUXwN4Xbav8Ae1+dY9K0QsR9lXSbzEk+/HHkDoPKnbAXD39T7/XwFe1lQ5z1ZE9xOSddT8ga4bWtgNa0Gmbl4CsrKl8oVHugFvuP/wAUv89v8aqu77or2sr28Pb+/Q2HxZP2av7gn/zVH/A1vtZiSpOpj6ARXlZTH3PNj5MUxiXj+P8AoNSFc6a9KysrpeCv0/ZhCzcORtTz5+Fd7h0HkK9rKDyU5eyJCKOxf+Rv6aQ25frlWVlFj8iUG8BphyRoddRUHBn/ACt08ywk86ysoV5/ZdP/AF/6syx/oD+Y/Ss2R/qisrKLwwI/KH8BvFf6w9PqacvZ45F68ASBkJjyIisrKVHuirP/AI5hTZI/eTzPE8z51x2zph8cRxyHX0rKyjieCypcP7p8qnbMHeHp+FZWUUuxXA327/8Asv6fQU67EEWbcaaH6VlZUmb4IBd2TXPfHkPxqFtY6VlZU0O6DE8D94f52/qNeb2D/NN/In0rKyvVxf5F+mTZ/gSdzkBW+SBIyAf+usZASsgHu2/6hWVlbl7v++EJw9mGdp2h/h98wJ7ZuX8UUmbvsRbv/wAp+hrKyk4fg/2Px/P+/Rb2G4f7E/8AbFaKIGmlZWUPhEEvkz//2Q=="/>
          <p:cNvSpPr>
            <a:spLocks noChangeAspect="1" noChangeArrowheads="1"/>
          </p:cNvSpPr>
          <p:nvPr/>
        </p:nvSpPr>
        <p:spPr bwMode="auto">
          <a:xfrm>
            <a:off x="63500" y="-820738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87" y="584277"/>
            <a:ext cx="1350125" cy="76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14" y="3092010"/>
            <a:ext cx="3886200" cy="219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12" y="103254"/>
            <a:ext cx="3371252" cy="187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05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0.gstatic.com/images?q=tbn:ANd9GcRK4V0gzsi39-Oe2KLdkLLrV_GFVoC7aWtdIxleGlWnyy9Z1TTrShulVg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87413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livingscripture.files.wordpress.com/2010/01/ezra_read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6236"/>
            <a:ext cx="3810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0.gstatic.com/images?q=tbn:ANd9GcTL-cmr901V_CNmbeDSfTzREd7Sdghz32CzthCEv9ggQWokpsFYf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7" y="3352800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b.vimeocdn.com/ts/280/679/280679604_6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945" y="37338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http://images.encyclopedia.com/utility/image.aspx?id=2819880&amp;imagetype=Manual&amp;height=112&amp;width=96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24100"/>
            <a:ext cx="3465088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569184"/>
            <a:ext cx="1416802" cy="79299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95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6192</TotalTime>
  <Words>863</Words>
  <Application>Microsoft Office PowerPoint</Application>
  <PresentationFormat>On-screen Show (4:3)</PresentationFormat>
  <Paragraphs>209</Paragraphs>
  <Slides>18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S.C. Johnson and Son,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 Johnson</dc:creator>
  <cp:lastModifiedBy>SC Johnson</cp:lastModifiedBy>
  <cp:revision>67</cp:revision>
  <cp:lastPrinted>2012-05-21T16:31:09Z</cp:lastPrinted>
  <dcterms:created xsi:type="dcterms:W3CDTF">2012-05-18T01:29:35Z</dcterms:created>
  <dcterms:modified xsi:type="dcterms:W3CDTF">2013-11-03T14:05:58Z</dcterms:modified>
</cp:coreProperties>
</file>