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Average"/>
      <p:regular r:id="rId31"/>
    </p:embeddedFont>
    <p:embeddedFont>
      <p:font typeface="Oswald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verage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Oswald-bold.fntdata"/><Relationship Id="rId10" Type="http://schemas.openxmlformats.org/officeDocument/2006/relationships/slide" Target="slides/slide4.xml"/><Relationship Id="rId32" Type="http://schemas.openxmlformats.org/officeDocument/2006/relationships/font" Target="fonts/Oswald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6f73a04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6f73a0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1054b9080_0_1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71054b9080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7193276654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71932766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71054b9080_0_17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71054b9080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1932766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1932766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70d91523c2_0_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70d91523c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0d91523c2_0_1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70d91523c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1054b9080_0_1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1054b9080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6f73a04f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c6f73a04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1054b9080_0_19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71054b9080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1054b9080_0_1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1054b9080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0d91523c2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70d91523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71054b9080_0_20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71054b908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1054b9080_0_21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71054b9080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71054b9080_0_2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71054b9080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71054b9080_0_2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71054b9080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1054b9080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1054b9080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0d91523c2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70d91523c2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1054b9080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71054b908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1054b9080_0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71054b908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71054b9080_0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71054b9080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70d91523c2_0_9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70d91523c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0d91523c2_0_2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70d91523c2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0d91523c2_0_15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70d91523c2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 showMasterSp="0">
  <p:cSld name="Photo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>
            <p:ph idx="2" type="pic"/>
          </p:nvPr>
        </p:nvSpPr>
        <p:spPr>
          <a:xfrm>
            <a:off x="-857250" y="-33486"/>
            <a:ext cx="10949400" cy="5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sz="1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>
            <p:ph idx="2" type="pic"/>
          </p:nvPr>
        </p:nvSpPr>
        <p:spPr>
          <a:xfrm>
            <a:off x="4540746" y="415230"/>
            <a:ext cx="3955800" cy="4450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5"/>
          <p:cNvSpPr txBox="1"/>
          <p:nvPr>
            <p:ph type="title"/>
          </p:nvPr>
        </p:nvSpPr>
        <p:spPr>
          <a:xfrm>
            <a:off x="634008" y="488900"/>
            <a:ext cx="3571800" cy="21633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634008" y="2652117"/>
            <a:ext cx="3571800" cy="19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4432447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 showMasterSp="0">
  <p:cSld name="Photo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>
            <p:ph idx="2" type="pic"/>
          </p:nvPr>
        </p:nvSpPr>
        <p:spPr>
          <a:xfrm>
            <a:off x="-857250" y="-33486"/>
            <a:ext cx="10949400" cy="52977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634008" y="1614041"/>
            <a:ext cx="78759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>
            <a:off x="634008" y="2518172"/>
            <a:ext cx="78759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4432447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 showMasterSp="0">
  <p:cSld name="Photo - Horizontal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lk_line_box_10x7.png" id="78" name="Google Shape;78;p19"/>
          <p:cNvPicPr preferRelativeResize="0"/>
          <p:nvPr/>
        </p:nvPicPr>
        <p:blipFill rotWithShape="1">
          <a:blip r:embed="rId2">
            <a:alphaModFix amt="45000"/>
          </a:blip>
          <a:srcRect b="0" l="0" r="0" t="0"/>
          <a:stretch/>
        </p:blipFill>
        <p:spPr>
          <a:xfrm>
            <a:off x="223242" y="3583037"/>
            <a:ext cx="8679658" cy="123229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9"/>
          <p:cNvSpPr/>
          <p:nvPr>
            <p:ph idx="2" type="pic"/>
          </p:nvPr>
        </p:nvSpPr>
        <p:spPr>
          <a:xfrm>
            <a:off x="276820" y="140643"/>
            <a:ext cx="8608200" cy="33084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634008" y="3656707"/>
            <a:ext cx="78759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" type="body"/>
          </p:nvPr>
        </p:nvSpPr>
        <p:spPr>
          <a:xfrm>
            <a:off x="634008" y="4125516"/>
            <a:ext cx="78759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2300"/>
              <a:buFont typeface="Avenir"/>
              <a:buNone/>
              <a:defRPr cap="non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4432447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634008" y="2056061"/>
            <a:ext cx="78759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634008" y="334863"/>
            <a:ext cx="78759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title"/>
          </p:nvPr>
        </p:nvSpPr>
        <p:spPr>
          <a:xfrm>
            <a:off x="634008" y="334863"/>
            <a:ext cx="78759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634008" y="1372939"/>
            <a:ext cx="7875900" cy="3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2pPr>
            <a:lvl3pPr indent="-285750" lvl="2" marL="1371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4pPr>
            <a:lvl5pPr indent="-285750" lvl="4" marL="22860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>
            <p:ph idx="2" type="pic"/>
          </p:nvPr>
        </p:nvSpPr>
        <p:spPr>
          <a:xfrm>
            <a:off x="4728270" y="736699"/>
            <a:ext cx="3955800" cy="44514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3"/>
          <p:cNvSpPr txBox="1"/>
          <p:nvPr>
            <p:ph type="title"/>
          </p:nvPr>
        </p:nvSpPr>
        <p:spPr>
          <a:xfrm>
            <a:off x="634008" y="334863"/>
            <a:ext cx="78759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1200"/>
              <a:buNone/>
              <a:defRPr/>
            </a:lvl9pPr>
          </a:lstStyle>
          <a:p/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634008" y="1372939"/>
            <a:ext cx="3750600" cy="3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E524C"/>
              </a:buClr>
              <a:buSzPts val="1500"/>
              <a:buFont typeface="Avenir"/>
              <a:buChar char="•"/>
              <a:defRPr sz="2100"/>
            </a:lvl1pPr>
            <a:lvl2pPr indent="-323850" lvl="1" marL="914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E524C"/>
              </a:buClr>
              <a:buSzPts val="1500"/>
              <a:buFont typeface="Avenir"/>
              <a:buChar char="•"/>
              <a:defRPr sz="2100"/>
            </a:lvl2pPr>
            <a:lvl3pPr indent="-323850" lvl="2" marL="1371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E524C"/>
              </a:buClr>
              <a:buSzPts val="1500"/>
              <a:buFont typeface="Avenir"/>
              <a:buChar char="•"/>
              <a:defRPr sz="2100"/>
            </a:lvl3pPr>
            <a:lvl4pPr indent="-32385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E524C"/>
              </a:buClr>
              <a:buSzPts val="1500"/>
              <a:buFont typeface="Avenir"/>
              <a:buChar char="•"/>
              <a:defRPr sz="2100"/>
            </a:lvl4pPr>
            <a:lvl5pPr indent="-32385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E524C"/>
              </a:buClr>
              <a:buSzPts val="1500"/>
              <a:buFont typeface="Avenir"/>
              <a:buChar char="•"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" type="body"/>
          </p:nvPr>
        </p:nvSpPr>
        <p:spPr>
          <a:xfrm>
            <a:off x="634008" y="910828"/>
            <a:ext cx="7875900" cy="3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2pPr>
            <a:lvl3pPr indent="-285750" lvl="2" marL="1371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4pPr>
            <a:lvl5pPr indent="-285750" lvl="4" marL="22860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 showMasterSp="0">
  <p:cSld name="Photo - 3 Up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/>
          <p:nvPr>
            <p:ph idx="2" type="pic"/>
          </p:nvPr>
        </p:nvSpPr>
        <p:spPr>
          <a:xfrm>
            <a:off x="4563070" y="234404"/>
            <a:ext cx="4321800" cy="20895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5"/>
          <p:cNvSpPr/>
          <p:nvPr>
            <p:ph idx="3" type="pic"/>
          </p:nvPr>
        </p:nvSpPr>
        <p:spPr>
          <a:xfrm>
            <a:off x="3946922" y="1620738"/>
            <a:ext cx="5679300" cy="34422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5"/>
          <p:cNvSpPr/>
          <p:nvPr>
            <p:ph idx="4" type="pic"/>
          </p:nvPr>
        </p:nvSpPr>
        <p:spPr>
          <a:xfrm>
            <a:off x="285750" y="194221"/>
            <a:ext cx="4206000" cy="47493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892969" y="3355330"/>
            <a:ext cx="73581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E524C"/>
              </a:buClr>
              <a:buSzPts val="2100"/>
              <a:buFont typeface="Avenir"/>
              <a:buNone/>
              <a:defRPr i="1" sz="2100">
                <a:latin typeface="Avenir"/>
                <a:ea typeface="Avenir"/>
                <a:cs typeface="Avenir"/>
                <a:sym typeface="Avenir"/>
              </a:defRPr>
            </a:lvl1pPr>
            <a:lvl2pPr indent="-28575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2pPr>
            <a:lvl3pPr indent="-285750" lvl="2" marL="1371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4pPr>
            <a:lvl5pPr indent="-285750" lvl="4" marL="22860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2" type="body"/>
          </p:nvPr>
        </p:nvSpPr>
        <p:spPr>
          <a:xfrm>
            <a:off x="892969" y="2240235"/>
            <a:ext cx="7358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2300"/>
              <a:buFont typeface="Avenir"/>
              <a:buNone/>
              <a:defRPr b="1">
                <a:latin typeface="Avenir"/>
                <a:ea typeface="Avenir"/>
                <a:cs typeface="Avenir"/>
                <a:sym typeface="Avenir"/>
              </a:defRPr>
            </a:lvl1pPr>
            <a:lvl2pPr indent="-28575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2pPr>
            <a:lvl3pPr indent="-285750" lvl="2" marL="1371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4pPr>
            <a:lvl5pPr indent="-285750" lvl="4" marL="22860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5pPr>
            <a:lvl6pPr indent="-2857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5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lk_line_10x7.png" id="59" name="Google Shape;59;p14"/>
          <p:cNvPicPr preferRelativeResize="0"/>
          <p:nvPr/>
        </p:nvPicPr>
        <p:blipFill rotWithShape="1">
          <a:blip r:embed="rId2">
            <a:alphaModFix amt="45000"/>
          </a:blip>
          <a:srcRect b="0" l="0" r="0" t="0"/>
          <a:stretch/>
        </p:blipFill>
        <p:spPr>
          <a:xfrm>
            <a:off x="276820" y="187523"/>
            <a:ext cx="6442768" cy="462781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>
            <p:ph type="title"/>
          </p:nvPr>
        </p:nvSpPr>
        <p:spPr>
          <a:xfrm>
            <a:off x="634008" y="334863"/>
            <a:ext cx="78759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100"/>
              <a:buFont typeface="Avenir"/>
              <a:buNone/>
              <a:defRPr b="1" i="0" sz="31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634008" y="1372939"/>
            <a:ext cx="7875900" cy="3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36550" lvl="1" marL="9144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36550" lvl="2" marL="13716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6550" lvl="3" marL="18288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6550" lvl="4" marL="22860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36550" lvl="5" marL="27432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36550" lvl="6" marL="32004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36550" lvl="7" marL="36576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36550" lvl="8" marL="41148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5E524C"/>
              </a:buClr>
              <a:buSzPts val="1700"/>
              <a:buFont typeface="Avenir"/>
              <a:buChar char="•"/>
              <a:defRPr b="0" i="0" sz="23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4429124" y="4882307"/>
            <a:ext cx="2880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24C"/>
              </a:buClr>
              <a:buSzPts val="1200"/>
              <a:buFont typeface="Avenir"/>
              <a:buNone/>
              <a:defRPr b="1" i="0" sz="1200" u="none" cap="none" strike="noStrike">
                <a:solidFill>
                  <a:srgbClr val="5E524C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/>
          <p:nvPr>
            <p:ph idx="4294967295" type="ctrTitle"/>
          </p:nvPr>
        </p:nvSpPr>
        <p:spPr>
          <a:xfrm>
            <a:off x="1249200" y="132675"/>
            <a:ext cx="6645600" cy="7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</a:rPr>
              <a:t>The </a:t>
            </a:r>
            <a:r>
              <a:rPr lang="en" sz="4300">
                <a:solidFill>
                  <a:schemeClr val="lt1"/>
                </a:solidFill>
              </a:rPr>
              <a:t>Geography of the Holy Land</a:t>
            </a:r>
            <a:endParaRPr sz="4300">
              <a:solidFill>
                <a:schemeClr val="lt1"/>
              </a:solidFill>
            </a:endParaRPr>
          </a:p>
        </p:txBody>
      </p:sp>
      <p:sp>
        <p:nvSpPr>
          <p:cNvPr id="115" name="Google Shape;115;p27"/>
          <p:cNvSpPr txBox="1"/>
          <p:nvPr>
            <p:ph idx="4294967295" type="subTitle"/>
          </p:nvPr>
        </p:nvSpPr>
        <p:spPr>
          <a:xfrm>
            <a:off x="1959175" y="4013375"/>
            <a:ext cx="4821600" cy="8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300">
                <a:solidFill>
                  <a:schemeClr val="lt1"/>
                </a:solidFill>
              </a:rPr>
              <a:t>Class 4</a:t>
            </a:r>
            <a:endParaRPr i="1" sz="23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i="1" lang="en" sz="2000">
                <a:solidFill>
                  <a:schemeClr val="lt1"/>
                </a:solidFill>
              </a:rPr>
              <a:t>Hermon to the Dead Sea</a:t>
            </a:r>
            <a:r>
              <a:rPr i="1" lang="en" sz="2000">
                <a:solidFill>
                  <a:schemeClr val="lt1"/>
                </a:solidFill>
              </a:rPr>
              <a:t> </a:t>
            </a:r>
            <a:endParaRPr i="1" sz="2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250" y="1332925"/>
            <a:ext cx="4161285" cy="2356599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27"/>
          <p:cNvPicPr preferRelativeResize="0"/>
          <p:nvPr/>
        </p:nvPicPr>
        <p:blipFill rotWithShape="1">
          <a:blip r:embed="rId4">
            <a:alphaModFix/>
          </a:blip>
          <a:srcRect b="7607" l="0" r="0" t="11805"/>
          <a:stretch/>
        </p:blipFill>
        <p:spPr>
          <a:xfrm>
            <a:off x="4879475" y="1319000"/>
            <a:ext cx="3984671" cy="240205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-of-Upper-Galilee.jpg" id="168" name="Google Shape;168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9950" y="0"/>
            <a:ext cx="4989477" cy="514349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9"/>
          <p:cNvPicPr preferRelativeResize="0"/>
          <p:nvPr/>
        </p:nvPicPr>
        <p:blipFill rotWithShape="1">
          <a:blip r:embed="rId3">
            <a:alphaModFix/>
          </a:blip>
          <a:srcRect b="0" l="6086" r="12764" t="12975"/>
          <a:stretch/>
        </p:blipFill>
        <p:spPr>
          <a:xfrm>
            <a:off x="298576" y="27849"/>
            <a:ext cx="6330276" cy="50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9"/>
          <p:cNvSpPr txBox="1"/>
          <p:nvPr/>
        </p:nvSpPr>
        <p:spPr>
          <a:xfrm>
            <a:off x="6788450" y="1110900"/>
            <a:ext cx="2037900" cy="29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rPr>
              <a:t>Galilee - The Ring</a:t>
            </a:r>
            <a:endParaRPr sz="2400">
              <a:solidFill>
                <a:schemeClr val="accent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rPr>
              <a:t>Gennesaret-</a:t>
            </a:r>
            <a:endParaRPr sz="2400">
              <a:solidFill>
                <a:schemeClr val="accent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rPr>
              <a:t>Harp shaped</a:t>
            </a:r>
            <a:endParaRPr sz="2400">
              <a:solidFill>
                <a:schemeClr val="accent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C47_550x700Wp2_thumb1.jpg" id="187" name="Google Shape;187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1825" y="0"/>
            <a:ext cx="4103749" cy="5230425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sp>
        <p:nvSpPr>
          <p:cNvPr id="188" name="Google Shape;188;p40"/>
          <p:cNvSpPr txBox="1"/>
          <p:nvPr/>
        </p:nvSpPr>
        <p:spPr>
          <a:xfrm>
            <a:off x="76200" y="386925"/>
            <a:ext cx="4013400" cy="42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000"/>
              <a:buFont typeface="Avenir"/>
              <a:buNone/>
            </a:pPr>
            <a: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THE SEA OF GALILEE </a:t>
            </a:r>
            <a:b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(702 FT BELOW SEA LEVEL) IS ALSO REFERRED TO AS</a:t>
            </a:r>
            <a:b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“THE SEA OF TIBERIAS”</a:t>
            </a:r>
            <a:b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(JN. 21:1) AND REPRESENTS THE SEA OF THE NATIONS WHICH CAN ONLY BE CALMED BY CHRIST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3"/>
          <p:cNvPicPr preferRelativeResize="0"/>
          <p:nvPr/>
        </p:nvPicPr>
        <p:blipFill rotWithShape="1">
          <a:blip r:embed="rId3">
            <a:alphaModFix/>
          </a:blip>
          <a:srcRect b="0" l="0" r="17478" t="0"/>
          <a:stretch/>
        </p:blipFill>
        <p:spPr>
          <a:xfrm>
            <a:off x="3941475" y="369463"/>
            <a:ext cx="4846224" cy="440457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p43"/>
          <p:cNvSpPr txBox="1"/>
          <p:nvPr/>
        </p:nvSpPr>
        <p:spPr>
          <a:xfrm>
            <a:off x="416650" y="853325"/>
            <a:ext cx="3270900" cy="32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400"/>
              <a:buFont typeface="Avenir"/>
              <a:buNone/>
            </a:pPr>
            <a:r>
              <a:rPr b="0" i="0" lang="en" sz="23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AS IT APPROACHES THE DEAD SEA THE WATER OF THE JORDAN BECOMES MORE STAGNANT AND TURGID DEMONSTRATING MAN’S INEVITABLE DESTINY</a:t>
            </a:r>
            <a:endParaRPr sz="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8"/>
          <p:cNvPicPr preferRelativeResize="0"/>
          <p:nvPr/>
        </p:nvPicPr>
        <p:blipFill rotWithShape="1">
          <a:blip r:embed="rId3">
            <a:alphaModFix/>
          </a:blip>
          <a:srcRect b="3194" l="1157" r="1546" t="0"/>
          <a:stretch/>
        </p:blipFill>
        <p:spPr>
          <a:xfrm>
            <a:off x="1628026" y="72450"/>
            <a:ext cx="5661851" cy="500127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46"/>
          <p:cNvGrpSpPr/>
          <p:nvPr/>
        </p:nvGrpSpPr>
        <p:grpSpPr>
          <a:xfrm>
            <a:off x="3893400" y="889661"/>
            <a:ext cx="5022531" cy="3712673"/>
            <a:chOff x="0" y="0"/>
            <a:chExt cx="6663833" cy="4925930"/>
          </a:xfrm>
        </p:grpSpPr>
        <p:pic>
          <p:nvPicPr>
            <p:cNvPr descr="download.jpg" id="216" name="Google Shape;216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000" y="88900"/>
              <a:ext cx="6409833" cy="4595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ownload.jpg" id="217" name="Google Shape;217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6663833" cy="49259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46"/>
          <p:cNvSpPr txBox="1"/>
          <p:nvPr/>
        </p:nvSpPr>
        <p:spPr>
          <a:xfrm>
            <a:off x="301500" y="476700"/>
            <a:ext cx="3439500" cy="4190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304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JORDAN WAS NOTED FOR DANGER, BEING A HABITATION FOR LIONS (JER. 49:19) AND SERPENTS (MATT 3:7)</a:t>
            </a:r>
            <a:endParaRPr sz="2304">
              <a:solidFill>
                <a:srgbClr val="3E3B3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304">
              <a:solidFill>
                <a:srgbClr val="3E3B3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304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THE PROPHETS WARNED THOSE WHO CAME IN CONTACT WITH IT (JER. 12:5, </a:t>
            </a:r>
            <a:br>
              <a:rPr lang="en" sz="2304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2304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ZECH. 11:3)</a:t>
            </a:r>
            <a:endParaRPr b="1" sz="3884">
              <a:solidFill>
                <a:srgbClr val="3E3B3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088332.jpg" id="227" name="Google Shape;227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200" y="315525"/>
            <a:ext cx="8204026" cy="3653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8"/>
          <p:cNvSpPr txBox="1"/>
          <p:nvPr/>
        </p:nvSpPr>
        <p:spPr>
          <a:xfrm>
            <a:off x="257925" y="4074550"/>
            <a:ext cx="83373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400"/>
              <a:buFont typeface="Avenir"/>
              <a:buNone/>
            </a:pPr>
            <a:r>
              <a:t/>
            </a:r>
            <a:endParaRPr sz="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400"/>
              <a:buFont typeface="Avenir"/>
              <a:buNone/>
            </a:pPr>
            <a:r>
              <a:rPr b="0" i="0" lang="en" sz="20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HAVING MADE ITS WAY TO THE DEAD SEA, MAN’S ULTIMATE END IS NOW REALIZED IN DEATH, IN THE LOWEST PART OF THE EARTH</a:t>
            </a:r>
            <a:endParaRPr sz="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ossjordan.jpg" id="233" name="Google Shape;233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7625" y="86925"/>
            <a:ext cx="3916825" cy="505657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p49"/>
          <p:cNvSpPr txBox="1"/>
          <p:nvPr/>
        </p:nvSpPr>
        <p:spPr>
          <a:xfrm>
            <a:off x="376699" y="975325"/>
            <a:ext cx="40713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400"/>
              <a:buFont typeface="Avenir"/>
              <a:buNone/>
            </a:pPr>
            <a: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ONLY BY OUR IDENTIFICATION WITH CHRIST CAN THE SURE SENTENCE OF DEATH INHERITED FROM ADAM BE REVERSED </a:t>
            </a:r>
            <a:b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" sz="27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(JOSH. 3:14-17) </a:t>
            </a:r>
            <a:endParaRPr sz="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0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422" y="84075"/>
            <a:ext cx="4983225" cy="4983225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t_hermon02.jpg" id="132" name="Google Shape;132;p30"/>
          <p:cNvPicPr preferRelativeResize="0"/>
          <p:nvPr/>
        </p:nvPicPr>
        <p:blipFill rotWithShape="1">
          <a:blip r:embed="rId3">
            <a:alphaModFix/>
          </a:blip>
          <a:srcRect b="17908" l="0" r="0" t="5755"/>
          <a:stretch/>
        </p:blipFill>
        <p:spPr>
          <a:xfrm>
            <a:off x="268525" y="486627"/>
            <a:ext cx="4821599" cy="2456349"/>
          </a:xfrm>
          <a:prstGeom prst="rect">
            <a:avLst/>
          </a:prstGeom>
          <a:noFill/>
          <a:ln cap="flat" cmpd="sng" w="25400">
            <a:solidFill>
              <a:srgbClr val="F3F7F5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50800" rotWithShape="0" dir="3600000" dist="25400">
              <a:srgbClr val="000000">
                <a:alpha val="69800"/>
              </a:srgbClr>
            </a:outerShdw>
          </a:effectLst>
        </p:spPr>
      </p:pic>
      <p:pic>
        <p:nvPicPr>
          <p:cNvPr descr="67377_max.jpg" id="133" name="Google Shape;13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5275" y="489375"/>
            <a:ext cx="3230225" cy="4114825"/>
          </a:xfrm>
          <a:prstGeom prst="rect">
            <a:avLst/>
          </a:prstGeom>
          <a:noFill/>
          <a:ln cap="flat" cmpd="sng" w="25400">
            <a:solidFill>
              <a:srgbClr val="F3F7F5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134" name="Google Shape;134;p30"/>
          <p:cNvSpPr txBox="1"/>
          <p:nvPr>
            <p:ph idx="4294967295" type="subTitle"/>
          </p:nvPr>
        </p:nvSpPr>
        <p:spPr>
          <a:xfrm>
            <a:off x="442375" y="3144050"/>
            <a:ext cx="4821600" cy="18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000">
                <a:solidFill>
                  <a:schemeClr val="lt1"/>
                </a:solidFill>
              </a:rPr>
              <a:t>Hermon with its white head is likened to the high priest wearing his mitre, its blue lace is like the robe of the ephod. </a:t>
            </a:r>
            <a:br>
              <a:rPr lang="en" sz="2000">
                <a:solidFill>
                  <a:schemeClr val="lt1"/>
                </a:solidFill>
              </a:rPr>
            </a:br>
            <a:r>
              <a:rPr lang="en" sz="2000">
                <a:solidFill>
                  <a:schemeClr val="lt1"/>
                </a:solidFill>
              </a:rPr>
              <a:t>Hermon’s triangular strips of snow give every appearance of the beard of maturity.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t_hermon02.jpg" id="139" name="Google Shape;139;p31"/>
          <p:cNvPicPr preferRelativeResize="0"/>
          <p:nvPr/>
        </p:nvPicPr>
        <p:blipFill rotWithShape="1">
          <a:blip r:embed="rId3">
            <a:alphaModFix/>
          </a:blip>
          <a:srcRect b="17908" l="0" r="0" t="5755"/>
          <a:stretch/>
        </p:blipFill>
        <p:spPr>
          <a:xfrm>
            <a:off x="268525" y="486627"/>
            <a:ext cx="4821599" cy="2456349"/>
          </a:xfrm>
          <a:prstGeom prst="rect">
            <a:avLst/>
          </a:prstGeom>
          <a:noFill/>
          <a:ln cap="flat" cmpd="sng" w="25400">
            <a:solidFill>
              <a:srgbClr val="F3F7F5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50800" rotWithShape="0" dir="3600000" dist="25400">
              <a:srgbClr val="000000">
                <a:alpha val="69800"/>
              </a:srgbClr>
            </a:outerShdw>
          </a:effectLst>
        </p:spPr>
      </p:pic>
      <p:pic>
        <p:nvPicPr>
          <p:cNvPr descr="67377_max.jpg" id="140" name="Google Shape;14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5275" y="489375"/>
            <a:ext cx="3230225" cy="4114825"/>
          </a:xfrm>
          <a:prstGeom prst="rect">
            <a:avLst/>
          </a:prstGeom>
          <a:noFill/>
          <a:ln cap="flat" cmpd="sng" w="25400">
            <a:solidFill>
              <a:srgbClr val="F3F7F5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141" name="Google Shape;141;p31"/>
          <p:cNvSpPr txBox="1"/>
          <p:nvPr>
            <p:ph idx="4294967295" type="subTitle"/>
          </p:nvPr>
        </p:nvSpPr>
        <p:spPr>
          <a:xfrm>
            <a:off x="268525" y="3127550"/>
            <a:ext cx="4821600" cy="18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900">
                <a:solidFill>
                  <a:schemeClr val="lt1"/>
                </a:solidFill>
              </a:rPr>
              <a:t>The other names for Hermon (Deut. 3:9) as given by the Gentiles were Sirion (“to glitter”) and Shenir (“to clatter”).</a:t>
            </a:r>
            <a:br>
              <a:rPr lang="en" sz="1900">
                <a:solidFill>
                  <a:schemeClr val="lt1"/>
                </a:solidFill>
              </a:rPr>
            </a:br>
            <a:r>
              <a:rPr lang="en" sz="1900">
                <a:solidFill>
                  <a:schemeClr val="lt1"/>
                </a:solidFill>
              </a:rPr>
              <a:t>The word for Sirion is from the same root as “Habergeon” used in respect to the collar of the ephod (Exo. 28:31-32)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9782362-2c01-41e9-a3bb-051d3acf8152.Israel-golanheights-banias.jpg" id="146" name="Google Shape;146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49" l="2731" r="2741" t="14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/>
          <p:nvPr/>
        </p:nvSpPr>
        <p:spPr>
          <a:xfrm>
            <a:off x="610200" y="265650"/>
            <a:ext cx="417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grpSp>
        <p:nvGrpSpPr>
          <p:cNvPr id="160" name="Google Shape;160;p35"/>
          <p:cNvGrpSpPr/>
          <p:nvPr/>
        </p:nvGrpSpPr>
        <p:grpSpPr>
          <a:xfrm rot="-5400000">
            <a:off x="4091988" y="600000"/>
            <a:ext cx="5143490" cy="3942802"/>
            <a:chOff x="0" y="-1"/>
            <a:chExt cx="8051800" cy="6172201"/>
          </a:xfrm>
        </p:grpSpPr>
        <p:pic>
          <p:nvPicPr>
            <p:cNvPr descr="ilrnjordan.jpg" id="161" name="Google Shape;161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000" y="88899"/>
              <a:ext cx="7797800" cy="5842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lrnjordan.jpg" id="162" name="Google Shape;162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1"/>
              <a:ext cx="8051800" cy="6172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35"/>
          <p:cNvSpPr txBox="1"/>
          <p:nvPr/>
        </p:nvSpPr>
        <p:spPr>
          <a:xfrm>
            <a:off x="209726" y="957301"/>
            <a:ext cx="4252800" cy="30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B39"/>
              </a:buClr>
              <a:buSzPts val="3000"/>
              <a:buFont typeface="Avenir"/>
              <a:buNone/>
            </a:pPr>
            <a:r>
              <a:rPr b="0" i="0" lang="en" sz="2400" u="none" cap="none" strike="noStrike">
                <a:solidFill>
                  <a:srgbClr val="3E3B39"/>
                </a:solidFill>
                <a:latin typeface="Avenir"/>
                <a:ea typeface="Avenir"/>
                <a:cs typeface="Avenir"/>
                <a:sym typeface="Avenir"/>
              </a:rPr>
              <a:t>OVER A SHORT DISTANCE OF 30 MILES TO THE SOUTH THE WATER HAS TURNED BROWN AND MURKY INDICATING MAN’S RAPID DECLINE HENCE THE NAME JORDAN MEANS “DESCENDER”</a:t>
            </a:r>
            <a:endParaRPr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