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73a04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73a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0d91523c2_0_15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70d91523c2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1180a5ff0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71180a5ff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1180a5ff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1180a5ff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1180a5ff0_0_8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71180a5ff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1180a5ff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71180a5ff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70d91523c2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370d91523c2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70d91523c2_0_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370d91523c2_0_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0d91523c2_0_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70d91523c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199ff83b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37199ff83b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1180a5ff0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1180a5ff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0d91523c2_0_9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70d91523c2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0d91523c2_0_2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70d91523c2_0_2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7199ff83bd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7199ff83b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 showMasterSp="0">
  <p:cSld name="Photo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>
            <p:ph idx="2" type="pic"/>
          </p:nvPr>
        </p:nvSpPr>
        <p:spPr>
          <a:xfrm>
            <a:off x="-857250" y="-33486"/>
            <a:ext cx="10949400" cy="52977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4429124" y="4882307"/>
            <a:ext cx="2880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200"/>
              <a:buFont typeface="Avenir"/>
              <a:buNone/>
              <a:defRPr b="1" i="0" sz="1200" cap="none">
                <a:latin typeface="Avenir"/>
                <a:ea typeface="Avenir"/>
                <a:cs typeface="Avenir"/>
                <a:sym typeface="Avenir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200"/>
              <a:buFont typeface="Avenir"/>
              <a:buNone/>
              <a:defRPr b="1" i="0" sz="1200" cap="none">
                <a:latin typeface="Avenir"/>
                <a:ea typeface="Avenir"/>
                <a:cs typeface="Avenir"/>
                <a:sym typeface="Avenir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200"/>
              <a:buFont typeface="Avenir"/>
              <a:buNone/>
              <a:defRPr b="1" i="0" sz="1200" cap="none">
                <a:latin typeface="Avenir"/>
                <a:ea typeface="Avenir"/>
                <a:cs typeface="Avenir"/>
                <a:sym typeface="Avenir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200"/>
              <a:buFont typeface="Avenir"/>
              <a:buNone/>
              <a:defRPr b="1" i="0" sz="1200" cap="none">
                <a:latin typeface="Avenir"/>
                <a:ea typeface="Avenir"/>
                <a:cs typeface="Avenir"/>
                <a:sym typeface="Avenir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200"/>
              <a:buFont typeface="Avenir"/>
              <a:buNone/>
              <a:defRPr b="1" i="0" sz="1200" cap="none">
                <a:latin typeface="Avenir"/>
                <a:ea typeface="Avenir"/>
                <a:cs typeface="Avenir"/>
                <a:sym typeface="Avenir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200"/>
              <a:buFont typeface="Avenir"/>
              <a:buNone/>
              <a:defRPr b="1" i="0" sz="1200" cap="none">
                <a:latin typeface="Avenir"/>
                <a:ea typeface="Avenir"/>
                <a:cs typeface="Avenir"/>
                <a:sym typeface="Avenir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200"/>
              <a:buFont typeface="Avenir"/>
              <a:buNone/>
              <a:defRPr b="1" i="0" sz="1200" cap="none">
                <a:latin typeface="Avenir"/>
                <a:ea typeface="Avenir"/>
                <a:cs typeface="Avenir"/>
                <a:sym typeface="Avenir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200"/>
              <a:buFont typeface="Avenir"/>
              <a:buNone/>
              <a:defRPr b="1" i="0" sz="1200" cap="none">
                <a:latin typeface="Avenir"/>
                <a:ea typeface="Avenir"/>
                <a:cs typeface="Avenir"/>
                <a:sym typeface="Avenir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200"/>
              <a:buFont typeface="Avenir"/>
              <a:buNone/>
              <a:defRPr b="1" i="0" sz="1200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sz="10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4294967295" type="ctrTitle"/>
          </p:nvPr>
        </p:nvSpPr>
        <p:spPr>
          <a:xfrm>
            <a:off x="671250" y="494875"/>
            <a:ext cx="2885400" cy="29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lt1"/>
                </a:solidFill>
              </a:rPr>
              <a:t>The </a:t>
            </a:r>
            <a:r>
              <a:rPr lang="en" sz="4300">
                <a:solidFill>
                  <a:schemeClr val="lt1"/>
                </a:solidFill>
              </a:rPr>
              <a:t>Geography </a:t>
            </a:r>
            <a:br>
              <a:rPr lang="en" sz="4300">
                <a:solidFill>
                  <a:schemeClr val="lt1"/>
                </a:solidFill>
              </a:rPr>
            </a:br>
            <a:r>
              <a:rPr lang="en" sz="4300">
                <a:solidFill>
                  <a:schemeClr val="lt1"/>
                </a:solidFill>
              </a:rPr>
              <a:t>of the</a:t>
            </a:r>
            <a:br>
              <a:rPr lang="en" sz="4300">
                <a:solidFill>
                  <a:schemeClr val="lt1"/>
                </a:solidFill>
              </a:rPr>
            </a:br>
            <a:r>
              <a:rPr lang="en" sz="4300">
                <a:solidFill>
                  <a:schemeClr val="lt1"/>
                </a:solidFill>
              </a:rPr>
              <a:t>Holy Land</a:t>
            </a:r>
            <a:endParaRPr sz="4300">
              <a:solidFill>
                <a:schemeClr val="lt1"/>
              </a:solidFill>
            </a:endParaRPr>
          </a:p>
        </p:txBody>
      </p:sp>
      <p:sp>
        <p:nvSpPr>
          <p:cNvPr id="63" name="Google Shape;63;p14"/>
          <p:cNvSpPr txBox="1"/>
          <p:nvPr>
            <p:ph idx="4294967295" type="subTitle"/>
          </p:nvPr>
        </p:nvSpPr>
        <p:spPr>
          <a:xfrm>
            <a:off x="742100" y="3627050"/>
            <a:ext cx="2587800" cy="13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2300">
                <a:solidFill>
                  <a:schemeClr val="lt1"/>
                </a:solidFill>
              </a:rPr>
              <a:t>Class 5</a:t>
            </a:r>
            <a:endParaRPr i="1" sz="2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i="1" lang="en" sz="2000">
                <a:solidFill>
                  <a:schemeClr val="lt1"/>
                </a:solidFill>
              </a:rPr>
              <a:t>Jericho to Jerusalem</a:t>
            </a:r>
            <a:endParaRPr i="1"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1628" r="6383" t="0"/>
          <a:stretch/>
        </p:blipFill>
        <p:spPr>
          <a:xfrm>
            <a:off x="3329900" y="623923"/>
            <a:ext cx="5524325" cy="3849877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d-samaritan.jpg" id="109" name="Google Shape;10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6625" y="39700"/>
            <a:ext cx="3653399" cy="50276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0" name="Google Shape;110;p23"/>
          <p:cNvSpPr txBox="1"/>
          <p:nvPr/>
        </p:nvSpPr>
        <p:spPr>
          <a:xfrm>
            <a:off x="503350" y="193050"/>
            <a:ext cx="3653400" cy="47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13265" lvl="0" marL="37041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350"/>
              <a:buFont typeface="Avenir"/>
              <a:buChar char="•"/>
            </a:pPr>
            <a:r>
              <a:rPr b="0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  <a:t>Samaritan - Our Lord </a:t>
            </a:r>
            <a:br>
              <a:rPr b="0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0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  <a:t>(Jn. 8:48)</a:t>
            </a:r>
            <a:endParaRPr sz="500"/>
          </a:p>
          <a:p>
            <a:pPr indent="-313265" lvl="0" marL="37041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350"/>
              <a:buFont typeface="Avenir"/>
              <a:buChar char="•"/>
            </a:pPr>
            <a:r>
              <a:rPr b="0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  <a:t>Journeyed - took the same road as us (Heb. 2:14)</a:t>
            </a:r>
            <a:endParaRPr sz="500"/>
          </a:p>
          <a:p>
            <a:pPr indent="-313265" lvl="0" marL="37041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350"/>
              <a:buFont typeface="Avenir"/>
              <a:buChar char="•"/>
            </a:pPr>
            <a:r>
              <a:rPr b="0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  <a:t>Bound up - forgiveness </a:t>
            </a:r>
            <a:br>
              <a:rPr b="0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0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  <a:t>(Isa. 61:1)</a:t>
            </a:r>
            <a:endParaRPr sz="500"/>
          </a:p>
          <a:p>
            <a:pPr indent="-313265" lvl="0" marL="37041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350"/>
              <a:buFont typeface="Avenir"/>
              <a:buChar char="•"/>
            </a:pPr>
            <a:r>
              <a:rPr b="0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  <a:t>Inn - Ecclesia</a:t>
            </a:r>
            <a:endParaRPr sz="500"/>
          </a:p>
          <a:p>
            <a:pPr indent="-313265" lvl="0" marL="37041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350"/>
              <a:buFont typeface="Avenir"/>
              <a:buChar char="•"/>
            </a:pPr>
            <a:r>
              <a:rPr b="0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  <a:t>On the morrow he departed - Spent the evening (death)</a:t>
            </a:r>
            <a:endParaRPr sz="500"/>
          </a:p>
          <a:p>
            <a:pPr indent="-313265" lvl="0" marL="37041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350"/>
              <a:buFont typeface="Avenir"/>
              <a:buChar char="•"/>
            </a:pPr>
            <a:r>
              <a:rPr b="0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  <a:t>Two pence - Approximate value of a 1/2 shekel </a:t>
            </a:r>
            <a:br>
              <a:rPr b="0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b="0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  <a:t>(Ex. 30:13, Redemption) </a:t>
            </a:r>
            <a:endParaRPr sz="500"/>
          </a:p>
          <a:p>
            <a:pPr indent="-313265" lvl="0" marL="37041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350"/>
              <a:buFont typeface="Avenir"/>
              <a:buChar char="•"/>
            </a:pPr>
            <a:r>
              <a:rPr b="0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  <a:t>When I come again, I will repay - 2nd Coming</a:t>
            </a:r>
            <a:endParaRPr b="0" i="0" sz="2100" u="none" cap="none" strike="noStrike">
              <a:solidFill>
                <a:srgbClr val="5E524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26"/>
          <p:cNvGrpSpPr/>
          <p:nvPr/>
        </p:nvGrpSpPr>
        <p:grpSpPr>
          <a:xfrm>
            <a:off x="5131225" y="0"/>
            <a:ext cx="3477133" cy="5209064"/>
            <a:chOff x="0" y="0"/>
            <a:chExt cx="6654800" cy="9969500"/>
          </a:xfrm>
        </p:grpSpPr>
        <p:pic>
          <p:nvPicPr>
            <p:cNvPr descr="bethphage01.jpg" id="124" name="Google Shape;124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7000" y="88900"/>
              <a:ext cx="6400800" cy="96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ethphage01.jpg" id="125" name="Google Shape;125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6654800" cy="9969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" name="Google Shape;126;p26"/>
          <p:cNvSpPr txBox="1"/>
          <p:nvPr/>
        </p:nvSpPr>
        <p:spPr>
          <a:xfrm>
            <a:off x="304250" y="239725"/>
            <a:ext cx="4476900" cy="44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13265" lvl="0" marL="37041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350"/>
              <a:buFont typeface="Avenir"/>
              <a:buChar char="•"/>
            </a:pPr>
            <a:r>
              <a:rPr b="1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  <a:t>In the Lord’s final week he set his face towards Jerusalem seeking to unite all men on the basis of his sacrifice</a:t>
            </a:r>
            <a:endParaRPr sz="500"/>
          </a:p>
          <a:p>
            <a:pPr indent="-313265" lvl="0" marL="37041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350"/>
              <a:buFont typeface="Avenir"/>
              <a:buChar char="•"/>
            </a:pPr>
            <a:r>
              <a:rPr b="1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  <a:t>Coming first to Beth-phage (house of figs, the Jews)</a:t>
            </a:r>
            <a:endParaRPr sz="500"/>
          </a:p>
          <a:p>
            <a:pPr indent="-313265" lvl="0" marL="37041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350"/>
              <a:buFont typeface="Avenir"/>
              <a:buChar char="•"/>
            </a:pPr>
            <a:r>
              <a:rPr b="1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  <a:t>Then to Bethany (house of dates, the Gentiles)</a:t>
            </a:r>
            <a:endParaRPr sz="500"/>
          </a:p>
          <a:p>
            <a:pPr indent="-313265" lvl="0" marL="37041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350"/>
              <a:buFont typeface="Avenir"/>
              <a:buChar char="•"/>
            </a:pPr>
            <a:r>
              <a:rPr b="1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  <a:t>Sends forth two disciples to find two animals in a place where two ways met</a:t>
            </a:r>
            <a:endParaRPr sz="500"/>
          </a:p>
          <a:p>
            <a:pPr indent="-313265" lvl="0" marL="37041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350"/>
              <a:buFont typeface="Avenir"/>
              <a:buChar char="•"/>
            </a:pPr>
            <a:r>
              <a:rPr b="1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  <a:t>Spreading palm branches (Feast of Tabernacles)</a:t>
            </a:r>
            <a:endParaRPr sz="500"/>
          </a:p>
          <a:p>
            <a:pPr indent="-313265" lvl="0" marL="37041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524C"/>
              </a:buClr>
              <a:buSzPts val="1350"/>
              <a:buFont typeface="Avenir"/>
              <a:buChar char="•"/>
            </a:pPr>
            <a:r>
              <a:rPr b="1" i="0" lang="en" sz="2100" u="none" cap="none" strike="noStrike">
                <a:solidFill>
                  <a:srgbClr val="5E524C"/>
                </a:solidFill>
                <a:latin typeface="Avenir"/>
                <a:ea typeface="Avenir"/>
                <a:cs typeface="Avenir"/>
                <a:sym typeface="Avenir"/>
              </a:rPr>
              <a:t>Promise of a House of Prayer for all nations</a:t>
            </a:r>
            <a:endParaRPr b="1" i="0" sz="2100" u="none" cap="none" strike="noStrike">
              <a:solidFill>
                <a:srgbClr val="5E524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645900" y="286350"/>
            <a:ext cx="7852200" cy="861000"/>
          </a:xfrm>
          <a:prstGeom prst="rect">
            <a:avLst/>
          </a:prstGeom>
          <a:solidFill>
            <a:srgbClr val="F6F5F4">
              <a:alpha val="60130"/>
            </a:srgbClr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Even so Come, Lord Jesus!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550" y="840300"/>
            <a:ext cx="7146000" cy="40714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" name="Google Shape;74;p16"/>
          <p:cNvSpPr txBox="1"/>
          <p:nvPr/>
        </p:nvSpPr>
        <p:spPr>
          <a:xfrm>
            <a:off x="1139950" y="137925"/>
            <a:ext cx="714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3240">
                <a:solidFill>
                  <a:srgbClr val="3E3B39"/>
                </a:solidFill>
                <a:latin typeface="Avenir"/>
                <a:ea typeface="Avenir"/>
                <a:cs typeface="Avenir"/>
                <a:sym typeface="Avenir"/>
              </a:rPr>
              <a:t>City of the Curse to the City of God</a:t>
            </a:r>
            <a:endParaRPr b="1" sz="3240">
              <a:solidFill>
                <a:srgbClr val="3E3B3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550" y="840300"/>
            <a:ext cx="7146000" cy="407140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4" name="Google Shape;84;p18"/>
          <p:cNvSpPr txBox="1"/>
          <p:nvPr/>
        </p:nvSpPr>
        <p:spPr>
          <a:xfrm>
            <a:off x="1139950" y="137925"/>
            <a:ext cx="714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3240">
                <a:solidFill>
                  <a:srgbClr val="3E3B39"/>
                </a:solidFill>
                <a:latin typeface="Avenir"/>
                <a:ea typeface="Avenir"/>
                <a:cs typeface="Avenir"/>
                <a:sym typeface="Avenir"/>
              </a:rPr>
              <a:t>City of the Curse to the City of God</a:t>
            </a:r>
            <a:endParaRPr b="1" sz="3240">
              <a:solidFill>
                <a:srgbClr val="3E3B3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1604925" y="189225"/>
            <a:ext cx="6889200" cy="10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E3B39"/>
              </a:buClr>
              <a:buSzPts val="990"/>
              <a:buFont typeface="Avenir"/>
              <a:buNone/>
            </a:pPr>
            <a:r>
              <a:rPr b="1" lang="en" sz="322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FACTS ABOUT JERICHO</a:t>
            </a:r>
            <a:endParaRPr b="1" sz="3220">
              <a:solidFill>
                <a:schemeClr val="dk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</p:txBody>
      </p:sp>
      <p:sp>
        <p:nvSpPr>
          <p:cNvPr id="90" name="Google Shape;90;p19"/>
          <p:cNvSpPr txBox="1"/>
          <p:nvPr/>
        </p:nvSpPr>
        <p:spPr>
          <a:xfrm>
            <a:off x="873325" y="873075"/>
            <a:ext cx="67119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445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venir"/>
              <a:buChar char="•"/>
            </a:pPr>
            <a:r>
              <a:rPr lang="en" sz="2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Typified whole land of Canaan (Josh. 24:11)</a:t>
            </a:r>
            <a:br>
              <a:rPr lang="en" sz="2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10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9250" lvl="0" marL="4445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venir"/>
              <a:buChar char="•"/>
            </a:pPr>
            <a:r>
              <a:rPr lang="en" sz="2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A curse was placed upon it (Josh. 6:17)</a:t>
            </a:r>
            <a:br>
              <a:rPr lang="en" sz="2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10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9250" lvl="0" marL="4445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venir"/>
              <a:buChar char="•"/>
            </a:pPr>
            <a:r>
              <a:rPr lang="en" sz="2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Signifies “fragrance”</a:t>
            </a:r>
            <a:br>
              <a:rPr lang="en" sz="2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10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9250" lvl="0" marL="4445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venir"/>
              <a:buChar char="•"/>
            </a:pPr>
            <a:r>
              <a:rPr lang="en" sz="2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Noted for palm trees (Deut. 34:3, Gentiles)</a:t>
            </a:r>
            <a:br>
              <a:rPr lang="en" sz="2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10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9250" lvl="0" marL="4445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venir"/>
              <a:buChar char="•"/>
            </a:pPr>
            <a:r>
              <a:rPr lang="en" sz="2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Bitter waters made sweet by Elisha (2 Kgs. 2:19-22)</a:t>
            </a:r>
            <a:br>
              <a:rPr lang="en" sz="2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10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9250" lvl="0" marL="4445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venir"/>
              <a:buChar char="•"/>
            </a:pPr>
            <a:r>
              <a:rPr lang="en" sz="210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Blind Bartimaeus, the son of Timaeus (Mk. 10:46)</a:t>
            </a:r>
            <a:endParaRPr sz="210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650" y="275150"/>
            <a:ext cx="4419600" cy="3299975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675" y="2325200"/>
            <a:ext cx="4202250" cy="2490222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