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67" r:id="rId7"/>
    <p:sldId id="269" r:id="rId8"/>
    <p:sldId id="270" r:id="rId9"/>
    <p:sldId id="271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13D8FF-4934-D81A-8F7D-160F378143D6}" v="66" dt="2026-03-28T21:28:59.209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3839"/>
        <p:guide orient="horz" pos="216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sniewski, Micah" userId="S::mwisniewski@callutheran.edu::9176a8a2-42cb-4f7b-8baf-2fad3110e1d2" providerId="AD" clId="Web-{4313D8FF-4934-D81A-8F7D-160F378143D6}"/>
    <pc:docChg chg="modSld">
      <pc:chgData name="Wisniewski, Micah" userId="S::mwisniewski@callutheran.edu::9176a8a2-42cb-4f7b-8baf-2fad3110e1d2" providerId="AD" clId="Web-{4313D8FF-4934-D81A-8F7D-160F378143D6}" dt="2026-03-28T21:28:59.209" v="72"/>
      <pc:docMkLst>
        <pc:docMk/>
      </pc:docMkLst>
      <pc:sldChg chg="addSp delSp modSp addAnim delAnim modAnim">
        <pc:chgData name="Wisniewski, Micah" userId="S::mwisniewski@callutheran.edu::9176a8a2-42cb-4f7b-8baf-2fad3110e1d2" providerId="AD" clId="Web-{4313D8FF-4934-D81A-8F7D-160F378143D6}" dt="2026-03-28T21:28:59.209" v="72"/>
        <pc:sldMkLst>
          <pc:docMk/>
          <pc:sldMk cId="1943648965" sldId="269"/>
        </pc:sldMkLst>
        <pc:spChg chg="mod">
          <ac:chgData name="Wisniewski, Micah" userId="S::mwisniewski@callutheran.edu::9176a8a2-42cb-4f7b-8baf-2fad3110e1d2" providerId="AD" clId="Web-{4313D8FF-4934-D81A-8F7D-160F378143D6}" dt="2026-03-28T21:26:14.975" v="58" actId="20577"/>
          <ac:spMkLst>
            <pc:docMk/>
            <pc:sldMk cId="1943648965" sldId="269"/>
            <ac:spMk id="4" creationId="{5ED1384B-DCB3-49AD-67BF-763ACFBFA097}"/>
          </ac:spMkLst>
        </pc:spChg>
        <pc:spChg chg="mod">
          <ac:chgData name="Wisniewski, Micah" userId="S::mwisniewski@callutheran.edu::9176a8a2-42cb-4f7b-8baf-2fad3110e1d2" providerId="AD" clId="Web-{4313D8FF-4934-D81A-8F7D-160F378143D6}" dt="2026-03-28T21:26:53.854" v="63" actId="1076"/>
          <ac:spMkLst>
            <pc:docMk/>
            <pc:sldMk cId="1943648965" sldId="269"/>
            <ac:spMk id="6" creationId="{8835DA78-FC83-8E71-C107-132BF65C5113}"/>
          </ac:spMkLst>
        </pc:spChg>
        <pc:spChg chg="del mod">
          <ac:chgData name="Wisniewski, Micah" userId="S::mwisniewski@callutheran.edu::9176a8a2-42cb-4f7b-8baf-2fad3110e1d2" providerId="AD" clId="Web-{4313D8FF-4934-D81A-8F7D-160F378143D6}" dt="2026-03-28T21:26:41.134" v="61"/>
          <ac:spMkLst>
            <pc:docMk/>
            <pc:sldMk cId="1943648965" sldId="269"/>
            <ac:spMk id="8" creationId="{93A54A3F-640E-DEA6-F2AC-9C29B12FFCFF}"/>
          </ac:spMkLst>
        </pc:spChg>
        <pc:spChg chg="add del mod">
          <ac:chgData name="Wisniewski, Micah" userId="S::mwisniewski@callutheran.edu::9176a8a2-42cb-4f7b-8baf-2fad3110e1d2" providerId="AD" clId="Web-{4313D8FF-4934-D81A-8F7D-160F378143D6}" dt="2026-03-28T21:22:37.196" v="34"/>
          <ac:spMkLst>
            <pc:docMk/>
            <pc:sldMk cId="1943648965" sldId="269"/>
            <ac:spMk id="10" creationId="{BA798597-D4B2-C997-14C1-0F08F6648F2A}"/>
          </ac:spMkLst>
        </pc:spChg>
        <pc:spChg chg="add mod">
          <ac:chgData name="Wisniewski, Micah" userId="S::mwisniewski@callutheran.edu::9176a8a2-42cb-4f7b-8baf-2fad3110e1d2" providerId="AD" clId="Web-{4313D8FF-4934-D81A-8F7D-160F378143D6}" dt="2026-03-28T21:26:45.682" v="62" actId="1076"/>
          <ac:spMkLst>
            <pc:docMk/>
            <pc:sldMk cId="1943648965" sldId="269"/>
            <ac:spMk id="12" creationId="{86FFF687-62C9-0F5B-3D37-60984A93DF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3/28/2026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3/28/2026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6865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0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4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0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555" y="1452444"/>
            <a:ext cx="11797926" cy="2870703"/>
          </a:xfrm>
        </p:spPr>
        <p:txBody>
          <a:bodyPr/>
          <a:lstStyle/>
          <a:p>
            <a:r>
              <a:rPr lang="en-US" sz="4700"/>
              <a:t>The Spiritual Rebuilding of Saints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Paul's Final Exhortation to the Corinthians – Class 2: Encouragement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Study Overview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Class 1 – Restoration</a:t>
            </a:r>
          </a:p>
          <a:p>
            <a:r>
              <a:rPr lang="en-US" b="1"/>
              <a:t>Class 2 – Encouragement</a:t>
            </a:r>
          </a:p>
          <a:p>
            <a:r>
              <a:rPr lang="en-US"/>
              <a:t>Class 3 – Harmony</a:t>
            </a:r>
          </a:p>
          <a:p>
            <a:r>
              <a:rPr lang="en-US"/>
              <a:t>Class 4 – Peace</a:t>
            </a:r>
          </a:p>
          <a:p>
            <a:r>
              <a:rPr lang="en-US"/>
              <a:t>Exhort – Dwelling in Love and Peace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Be of Good Comfort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F3626-D7D4-7F66-A917-D7C26480A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pitchFamily="49" charset="0"/>
              <a:buChar char="•"/>
            </a:pPr>
            <a:r>
              <a:rPr lang="en-US"/>
              <a:t>G3870 - "</a:t>
            </a:r>
            <a:r>
              <a:rPr lang="en-US" err="1"/>
              <a:t>Parakaleisthe</a:t>
            </a:r>
            <a:r>
              <a:rPr lang="en-US"/>
              <a:t>" (</a:t>
            </a:r>
            <a:r>
              <a:rPr lang="en-US" err="1"/>
              <a:t>Parakaleo</a:t>
            </a:r>
            <a:r>
              <a:rPr lang="en-US"/>
              <a:t>)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To draw near, to call to one's side, to exhort, to strengthen</a:t>
            </a:r>
          </a:p>
          <a:p>
            <a:pPr>
              <a:buFont typeface="Arial" pitchFamily="34" charset="0"/>
              <a:buChar char="•"/>
            </a:pPr>
            <a:r>
              <a:rPr lang="en-US"/>
              <a:t>109 uses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John 14:16; Acts 9:31; 2 Cor 1:3-4; 1 Thess 5:14; Heb 3:13</a:t>
            </a:r>
          </a:p>
          <a:p>
            <a:pPr>
              <a:buFont typeface="Arial" pitchFamily="34" charset="0"/>
              <a:buChar char="•"/>
            </a:pPr>
            <a:r>
              <a:rPr lang="en-US"/>
              <a:t>Comfort is strengthening, not just soothing</a:t>
            </a:r>
          </a:p>
          <a:p>
            <a:pPr>
              <a:buChar char="•"/>
            </a:pPr>
            <a:endParaRPr lang="en-US"/>
          </a:p>
          <a:p>
            <a:pPr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64F1F-424C-E409-78C6-B9AC5BD2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Examples of Comfort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89D84-F384-B52E-E5B1-E547FF098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7996" y="1899373"/>
            <a:ext cx="3521072" cy="762000"/>
          </a:xfrm>
        </p:spPr>
        <p:txBody>
          <a:bodyPr/>
          <a:lstStyle/>
          <a:p>
            <a:pPr algn="ctr"/>
            <a:r>
              <a:rPr lang="en-US"/>
              <a:t>Job's Friends (Job 2-5, 16)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1384B-DCB3-49AD-67BF-763ACFBFA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799" y="2660345"/>
            <a:ext cx="3101654" cy="33528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>
                <a:ea typeface="+mn-lt"/>
                <a:cs typeface="+mn-lt"/>
              </a:rPr>
              <a:t>Came alongside the discouraged</a:t>
            </a:r>
          </a:p>
          <a:p>
            <a:r>
              <a:rPr lang="en-US" sz="2200">
                <a:ea typeface="+mn-lt"/>
                <a:cs typeface="+mn-lt"/>
              </a:rPr>
              <a:t>Saw what others missed</a:t>
            </a:r>
          </a:p>
          <a:p>
            <a:r>
              <a:rPr lang="en-US" sz="2200">
                <a:ea typeface="+mn-lt"/>
                <a:cs typeface="+mn-lt"/>
              </a:rPr>
              <a:t>Strengthened without demanding</a:t>
            </a:r>
          </a:p>
          <a:p>
            <a:r>
              <a:rPr lang="en-US" sz="2200">
                <a:ea typeface="+mn-lt"/>
                <a:cs typeface="+mn-lt"/>
              </a:rPr>
              <a:t>Lifted the fainthearted toward God</a:t>
            </a:r>
          </a:p>
          <a:p>
            <a:endParaRPr lang="en-US" sz="2200" dirty="0">
              <a:ea typeface="+mn-lt"/>
              <a:cs typeface="+mn-lt"/>
            </a:endParaRPr>
          </a:p>
          <a:p>
            <a:endParaRPr lang="en-US" dirty="0"/>
          </a:p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E5B1D2-7DC4-0DD3-8CC4-0BB9FD1C9D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924054" y="1905000"/>
            <a:ext cx="3101654" cy="762000"/>
          </a:xfrm>
        </p:spPr>
        <p:txBody>
          <a:bodyPr/>
          <a:lstStyle/>
          <a:p>
            <a:pPr algn="ctr"/>
            <a:r>
              <a:rPr lang="en-US"/>
              <a:t>Jonathan (1 Sam 23)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35DA78-FC83-8E71-C107-132BF65C5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1948" y="2661801"/>
            <a:ext cx="3399410" cy="33528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Began well by </a:t>
            </a:r>
            <a:r>
              <a:rPr lang="en-US">
                <a:ea typeface="+mn-lt"/>
                <a:cs typeface="+mn-lt"/>
              </a:rPr>
              <a:t>sitting in</a:t>
            </a:r>
            <a:r>
              <a:rPr lang="en-US" dirty="0">
                <a:ea typeface="+mn-lt"/>
                <a:cs typeface="+mn-lt"/>
              </a:rPr>
              <a:t> silence</a:t>
            </a:r>
          </a:p>
          <a:p>
            <a:r>
              <a:rPr lang="en-US" dirty="0">
                <a:ea typeface="+mn-lt"/>
                <a:cs typeface="+mn-lt"/>
              </a:rPr>
              <a:t>Failed when </a:t>
            </a:r>
            <a:r>
              <a:rPr lang="en-US">
                <a:ea typeface="+mn-lt"/>
                <a:cs typeface="+mn-lt"/>
              </a:rPr>
              <a:t>they explained</a:t>
            </a:r>
            <a:r>
              <a:rPr lang="en-US" dirty="0">
                <a:ea typeface="+mn-lt"/>
                <a:cs typeface="+mn-lt"/>
              </a:rPr>
              <a:t> instead </a:t>
            </a:r>
            <a:r>
              <a:rPr lang="en-US">
                <a:ea typeface="+mn-lt"/>
                <a:cs typeface="+mn-lt"/>
              </a:rPr>
              <a:t>of empathized</a:t>
            </a:r>
            <a:endParaRPr lang="en-US" dirty="0" err="1"/>
          </a:p>
          <a:p>
            <a:r>
              <a:rPr lang="en-US" dirty="0">
                <a:ea typeface="+mn-lt"/>
                <a:cs typeface="+mn-lt"/>
              </a:rPr>
              <a:t>Added </a:t>
            </a:r>
            <a:r>
              <a:rPr lang="en-US">
                <a:ea typeface="+mn-lt"/>
                <a:cs typeface="+mn-lt"/>
              </a:rPr>
              <a:t>pressure where</a:t>
            </a:r>
            <a:r>
              <a:rPr lang="en-US" dirty="0">
                <a:ea typeface="+mn-lt"/>
                <a:cs typeface="+mn-lt"/>
              </a:rPr>
              <a:t> they </a:t>
            </a:r>
            <a:r>
              <a:rPr lang="en-US">
                <a:ea typeface="+mn-lt"/>
                <a:cs typeface="+mn-lt"/>
              </a:rPr>
              <a:t>should have</a:t>
            </a:r>
            <a:r>
              <a:rPr lang="en-US" dirty="0">
                <a:ea typeface="+mn-lt"/>
                <a:cs typeface="+mn-lt"/>
              </a:rPr>
              <a:t> lifted burdens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/>
          </a:p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E8D911-9F53-8011-6C61-AC12A758932D}"/>
              </a:ext>
            </a:extLst>
          </p:cNvPr>
          <p:cNvSpPr txBox="1">
            <a:spLocks/>
          </p:cNvSpPr>
          <p:nvPr/>
        </p:nvSpPr>
        <p:spPr>
          <a:xfrm>
            <a:off x="1220545" y="1899020"/>
            <a:ext cx="316889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Barnabas (Acts 4, 9, 15)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6FFF687-62C9-0F5B-3D37-60984A93DF2D}"/>
              </a:ext>
            </a:extLst>
          </p:cNvPr>
          <p:cNvSpPr txBox="1">
            <a:spLocks/>
          </p:cNvSpPr>
          <p:nvPr/>
        </p:nvSpPr>
        <p:spPr>
          <a:xfrm>
            <a:off x="7922433" y="2669277"/>
            <a:ext cx="3399410" cy="3352801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56816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ea typeface="+mn-lt"/>
                <a:cs typeface="+mn-lt"/>
              </a:rPr>
              <a:t>Found David in the wilderness</a:t>
            </a:r>
          </a:p>
          <a:p>
            <a:r>
              <a:rPr lang="en-US">
                <a:ea typeface="+mn-lt"/>
                <a:cs typeface="+mn-lt"/>
              </a:rPr>
              <a:t>Strengthened his hand in God</a:t>
            </a:r>
          </a:p>
          <a:p>
            <a:r>
              <a:rPr lang="en-US">
                <a:ea typeface="+mn-lt"/>
                <a:cs typeface="+mn-lt"/>
              </a:rPr>
              <a:t>Spoke courage, not solutions</a:t>
            </a:r>
          </a:p>
          <a:p>
            <a:r>
              <a:rPr lang="en-US">
                <a:ea typeface="+mn-lt"/>
                <a:cs typeface="+mn-lt"/>
              </a:rPr>
              <a:t>Reminded him of God’s purpose and promise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4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9" grpId="0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E91F7-E3FC-5FA7-EEF2-7A968F56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Lessons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8DE9-33A3-867C-833E-AE34C45D9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Comfort begins with noticing</a:t>
            </a:r>
          </a:p>
          <a:p>
            <a:r>
              <a:rPr lang="en-US"/>
              <a:t>Our words of comfort must be mindful and intentional</a:t>
            </a:r>
          </a:p>
          <a:p>
            <a:r>
              <a:rPr lang="en-US"/>
              <a:t>We must be like Barnabas and stand with our brothers and sisters who are feeling forgotten</a:t>
            </a:r>
          </a:p>
          <a:p>
            <a:r>
              <a:rPr lang="en-US"/>
              <a:t>We must be like Jonathan and strengthen each other in God</a:t>
            </a:r>
          </a:p>
          <a:p>
            <a:r>
              <a:rPr lang="en-US"/>
              <a:t>Comfort is often about presence, patience, and love</a:t>
            </a:r>
          </a:p>
        </p:txBody>
      </p:sp>
    </p:spTree>
    <p:extLst>
      <p:ext uri="{BB962C8B-B14F-4D97-AF65-F5344CB8AC3E}">
        <p14:creationId xmlns:p14="http://schemas.microsoft.com/office/powerpoint/2010/main" val="24186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07F8F-5D46-741D-D0C6-DEBF2829D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Where This Command Leads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DA16B-28DA-8C0C-5BC0-D8BB5232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must be perfect – not flawless, but restored</a:t>
            </a:r>
          </a:p>
          <a:p>
            <a:r>
              <a:rPr lang="en-US"/>
              <a:t>We need to comfort each other to sustain that restoration</a:t>
            </a:r>
          </a:p>
          <a:p>
            <a:r>
              <a:rPr lang="en-US"/>
              <a:t>Comfort prepares the way towards being of one mind</a:t>
            </a:r>
          </a:p>
        </p:txBody>
      </p:sp>
    </p:spTree>
    <p:extLst>
      <p:ext uri="{BB962C8B-B14F-4D97-AF65-F5344CB8AC3E}">
        <p14:creationId xmlns:p14="http://schemas.microsoft.com/office/powerpoint/2010/main" val="140056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Custom" id="{37DB63F3-72C7-4A67-82CB-DE1EC68F0B1F}" vid="{1DDF8815-C24B-4878-AB18-C1C7DB7407A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FC92C0-A33F-467F-A65D-AA0CE0BD2B63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2B82EB-80D3-4DDB-9A53-0D22163B57B3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EBA52FF4-E484-4953-8434-9402E3BE0A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Custom</Template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</vt:lpstr>
      <vt:lpstr>The Spiritual Rebuilding of Saints</vt:lpstr>
      <vt:lpstr>Study Overview</vt:lpstr>
      <vt:lpstr>Be of Good Comfort</vt:lpstr>
      <vt:lpstr>Examples of Comfort</vt:lpstr>
      <vt:lpstr>Lessons For Us</vt:lpstr>
      <vt:lpstr>Where This Command Leads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33</cp:revision>
  <dcterms:created xsi:type="dcterms:W3CDTF">2025-06-25T02:51:51Z</dcterms:created>
  <dcterms:modified xsi:type="dcterms:W3CDTF">2026-03-28T21:29:02Z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