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291" r:id="rId4"/>
    <p:sldId id="292" r:id="rId5"/>
    <p:sldId id="322" r:id="rId6"/>
    <p:sldId id="274" r:id="rId7"/>
    <p:sldId id="313" r:id="rId8"/>
    <p:sldId id="277" r:id="rId9"/>
    <p:sldId id="276" r:id="rId10"/>
    <p:sldId id="299" r:id="rId11"/>
    <p:sldId id="300" r:id="rId12"/>
    <p:sldId id="315" r:id="rId13"/>
    <p:sldId id="316" r:id="rId14"/>
    <p:sldId id="317" r:id="rId15"/>
    <p:sldId id="304" r:id="rId16"/>
    <p:sldId id="318" r:id="rId17"/>
    <p:sldId id="319" r:id="rId18"/>
    <p:sldId id="320" r:id="rId19"/>
    <p:sldId id="280" r:id="rId20"/>
    <p:sldId id="272" r:id="rId21"/>
    <p:sldId id="281" r:id="rId22"/>
    <p:sldId id="282" r:id="rId23"/>
    <p:sldId id="321" r:id="rId24"/>
    <p:sldId id="267" r:id="rId25"/>
    <p:sldId id="264" r:id="rId26"/>
    <p:sldId id="265" r:id="rId27"/>
    <p:sldId id="266" r:id="rId28"/>
    <p:sldId id="268" r:id="rId29"/>
    <p:sldId id="308" r:id="rId30"/>
    <p:sldId id="309" r:id="rId31"/>
    <p:sldId id="310" r:id="rId32"/>
    <p:sldId id="311" r:id="rId33"/>
    <p:sldId id="312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BBA5D"/>
    <a:srgbClr val="868379"/>
    <a:srgbClr val="FFE98C"/>
    <a:srgbClr val="B8953C"/>
    <a:srgbClr val="91D9D9"/>
    <a:srgbClr val="FE4805"/>
    <a:srgbClr val="D9B350"/>
    <a:srgbClr val="5F2DFF"/>
    <a:srgbClr val="BE71FF"/>
    <a:srgbClr val="563C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668D-7325-234D-A658-17270492B553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67254-BFF6-134E-95AB-263F80A31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7254-BFF6-134E-95AB-263F80A316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/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FCA8-F66D-0646-83BD-CD5B4D401DA4}" type="datetimeFigureOut">
              <a:rPr lang="en-US" smtClean="0"/>
              <a:pPr/>
              <a:t>8/16/09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6AFC-EB66-7D44-81DB-6D40C6ABB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>
                <a:alpha val="80000"/>
              </a:schemeClr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</a:t>
            </a:r>
            <a:b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FEAST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FALL OF VASHTI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9306" r="10063" b="5305"/>
          <a:stretch>
            <a:fillRect/>
          </a:stretch>
        </p:blipFill>
        <p:spPr>
          <a:xfrm>
            <a:off x="5740810" y="2304975"/>
            <a:ext cx="3238250" cy="4293219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1v1-22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103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Grand Feast of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5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Esther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 1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07" y="1237163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(1)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Ahasuerus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holds a banquet to celebrate the newness of his kingdom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v3</a:t>
            </a:r>
            <a:endParaRPr lang="en-US" sz="2400" b="1" dirty="0" smtClean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07" y="2969188"/>
            <a:ext cx="414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(2) First banquet was for all the nobility and aristocracy (“nobles and princes”) in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Shushan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 the Palace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v3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873" y="1237163"/>
            <a:ext cx="422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(1) God has just brought Israel out of Egypt and constituted them a kingdom!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 19v1-6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873" y="2969188"/>
            <a:ext cx="422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(2) First banquet was for all the aristocracy and skilled chosen men (“the elders of Israel”) in Sinai (God’s palace!)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 24v1,9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907" y="5119199"/>
            <a:ext cx="414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(3) They were “before him” (Lit – “saw his face!”)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v3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Very rare event – Cp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1v14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873" y="5119199"/>
            <a:ext cx="422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(3) They “saw the God of Israel”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 24v10,11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Esther 1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Exodus and Leviticus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07" y="1121698"/>
            <a:ext cx="414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(4) First banquet lasted 180 days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v4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 (rotating army chiefs to keep the perimeter of the empire secure!!!)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07" y="3051663"/>
            <a:ext cx="414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(5) During which time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Ahasuerus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 showed them the “riches of his glorious kingdom and the honour of his excellent majesty” 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873" y="1121698"/>
            <a:ext cx="422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(4) There followed a period of building the Tabernacle that lasted for 180 days (to the day?)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 19v1, 24v18, 34v28, 40v2</a:t>
            </a:r>
            <a:endParaRPr lang="en-US" sz="2400" b="1" dirty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3051663"/>
            <a:ext cx="422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(5) During which time God showed Israel the “honour and the majesty” that was “in his sanctuary”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Psalm 96v6,  145v11-13</a:t>
            </a:r>
            <a:endParaRPr lang="en-US" sz="2400" b="1" dirty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07" y="5119199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(6) Second banquet for all the common people for 7 days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v5</a:t>
            </a:r>
            <a:endParaRPr lang="en-US" sz="2400" b="1" dirty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873" y="5119199"/>
            <a:ext cx="422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ahoma"/>
              </a:rPr>
              <a:t>(6) Second banquet for all the congregation – the 7 day consecration of the sons of Aaron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Lev 8v3, 33, 9v5</a:t>
            </a:r>
            <a:endParaRPr lang="en-US" sz="2400" b="1" dirty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Esther 1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Exodus and Leviticus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07" y="1187728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(7) 7 day feast held in a tent (“hangings”, Lit – “awning”)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v6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1187728"/>
            <a:ext cx="42225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(7) 7 days feast held in Tabernacle (tent)!!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35v11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07" y="2414019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(8) Colors of tent were “blue”, “purple” and white “fine linen”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v6 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873" y="2414019"/>
            <a:ext cx="422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(8) Only other place in Bible where those three colors occur together is the Tabernacle!!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25v4, 28v5-6, 35v6, 23, 25, 35, 38v23, 39v3 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Esther 1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Exodus and Leviticus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907" y="4800083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(9) The hangings are held up by pillars, cords and silver rings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v6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873" y="4800083"/>
            <a:ext cx="422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(9) The Tabernacle possessed both pillars, cords and silver rings!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35v17, 39v40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(John in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Rev 3v12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quotes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Lev 8v33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!!)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07" y="1088758"/>
            <a:ext cx="41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(10) There is a “pavement” of different colored stone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v6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 </a:t>
            </a:r>
            <a:endParaRPr lang="en-US" sz="2400" dirty="0">
              <a:solidFill>
                <a:srgbClr val="FFFFFF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1088758"/>
            <a:ext cx="42225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(10) There was a “paved work of sapphire stone”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24v10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07" y="2232574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(11) There were many “vessels of gold” all diverse from one another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v7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873" y="2232574"/>
            <a:ext cx="422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(11) In the God’s newly formed house, there were many diverse people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II Tim 2v20-21, I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Cor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15v41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, but all formed by faith!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Heb 11v29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Esther 1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The Grand Feast of </a:t>
            </a:r>
            <a:b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</a:br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Exodus and Leviticus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907" y="4437193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(12) Drinking was “according to the law”, but “none did compel”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v8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 (Paradox!)</a:t>
            </a:r>
            <a:endParaRPr lang="en-US" sz="2400" dirty="0">
              <a:solidFill>
                <a:srgbClr val="FFFFFF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873" y="4437193"/>
            <a:ext cx="422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(12) The people that were joined to the Law of Moses volunteered their obedience – “All that Yahweh hath said will we do and be obedient!”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24v7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10355"/>
            <a:ext cx="8229600" cy="2003312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Vashti – The perfect type </a:t>
            </a:r>
            <a:b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of natural Israel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07" y="940303"/>
            <a:ext cx="41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(1) Vashti was the King’s first wife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v9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940303"/>
            <a:ext cx="42225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(1) Israel was clearly God’s first wife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Isa 54v5,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Jer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31v32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07" y="2117109"/>
            <a:ext cx="41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(2) Vashti known for her beauty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v11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873" y="2117109"/>
            <a:ext cx="422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(2) Israel was “exceeding beautiful, and thy renown went forth among the heathen for their beauty”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Ezekiel 16v8-14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Vashti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Israel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907" y="4156778"/>
            <a:ext cx="414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(3) Vashti was supposed to be the perfect reflection of her lord the king to all the nobles and princes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Psalm 45v11, Isa 33v17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873" y="4156778"/>
            <a:ext cx="422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(3) God expected Israel to be a reflection of Him to all the nations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Exod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19v5-6, Deut 7v6.  Isaiah 43v7</a:t>
            </a:r>
            <a:r>
              <a:rPr lang="en-US" sz="2400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ahoma"/>
                <a:ea typeface="Cambria"/>
                <a:cs typeface="Times New Roman"/>
              </a:rPr>
              <a:t>says– “I have created him for my glory!”</a:t>
            </a:r>
            <a:endParaRPr lang="en-US" sz="2400" dirty="0">
              <a:solidFill>
                <a:srgbClr val="FFFFFF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07" y="709373"/>
            <a:ext cx="414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(4)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Ahasuerus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sent to fetch her after a feast of 187 days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v10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to show off her reflected glory</a:t>
            </a:r>
            <a:endParaRPr lang="en-US" sz="2400" dirty="0">
              <a:solidFill>
                <a:schemeClr val="bg1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709373"/>
            <a:ext cx="422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(4) After 187 days, the priest-hood was to be consecrated as the crowning glory of God’s Kingdom of priests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Lev 9v6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– “The glory of Yahweh shall appear unto you”</a:t>
            </a:r>
            <a:endParaRPr lang="en-US" sz="2400" dirty="0">
              <a:solidFill>
                <a:schemeClr val="bg1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Vashti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Israel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907" y="3018623"/>
            <a:ext cx="414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(5) Vashti refused to come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v12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873" y="3018623"/>
            <a:ext cx="422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(5) The sons of Aaron –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Nadab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Abihu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(as types of the whole nation down through time) refused to accept God’s goodness and clearly rebelled against God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Lev 10v1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Down through time the nation refused to obey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Jer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13v11, Luke 14v15-24, Matt 22v4-8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907" y="1022778"/>
            <a:ext cx="4140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(6)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Ahasuerus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was very wroth and his anger burned within him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v12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873" y="1022778"/>
            <a:ext cx="422252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(6) God’s fiery wroth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Lev 10v6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and anger flashed out and burned up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Nadab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Abihu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 because they refused to obey God’s commands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Lev 10v2-3 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ea typeface="Cambria"/>
                <a:cs typeface="Times New Roman"/>
              </a:rPr>
              <a:t>and down through time Israel would be punished with God’s wroth 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II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Chron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34v25, 36v16, Deut 29v28, </a:t>
            </a:r>
            <a:r>
              <a:rPr lang="en-US" sz="2400" b="1" dirty="0" err="1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Jer</a:t>
            </a:r>
            <a:r>
              <a:rPr lang="en-US" sz="2400" b="1" dirty="0" smtClean="0">
                <a:solidFill>
                  <a:srgbClr val="DBBA5D"/>
                </a:solidFill>
                <a:latin typeface="Tahoma"/>
                <a:ea typeface="Cambria"/>
                <a:cs typeface="Times New Roman"/>
              </a:rPr>
              <a:t> 32v37, Isa 30v27, Matt22v7</a:t>
            </a:r>
            <a:endParaRPr lang="en-US" sz="2400" b="1" dirty="0">
              <a:solidFill>
                <a:srgbClr val="DBBA5D"/>
              </a:solidFill>
              <a:latin typeface="Times New Roman"/>
              <a:ea typeface="Cambri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07" y="183679"/>
            <a:ext cx="414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Vashti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73" y="183679"/>
            <a:ext cx="422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BBA5D"/>
                </a:solidFill>
                <a:latin typeface="Tahoma"/>
                <a:ea typeface="Cambria"/>
                <a:cs typeface="Tahoma"/>
              </a:rPr>
              <a:t>Disobedient Israel</a:t>
            </a:r>
            <a:endParaRPr lang="en-US" sz="2800" dirty="0" smtClean="0">
              <a:solidFill>
                <a:srgbClr val="DBBA5D"/>
              </a:solidFill>
              <a:latin typeface="Tahoma"/>
              <a:ea typeface="Cambri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665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Israel and Disobedience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49" y="1071836"/>
            <a:ext cx="79502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Joshua 5v7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– “For the children of Israel walked forty years in the wilderness till all…were consumed because they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obeyed not </a:t>
            </a:r>
            <a:r>
              <a:rPr lang="en-US" sz="2500" dirty="0" smtClean="0">
                <a:solidFill>
                  <a:srgbClr val="FFFFFF"/>
                </a:solidFill>
                <a:latin typeface="Tahoma"/>
                <a:cs typeface="Tahoma"/>
              </a:rPr>
              <a:t>the voice of Yahweh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”…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64297" y="1144856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364297" y="2685878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64297" y="3873554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364297" y="5378584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149" y="2583793"/>
            <a:ext cx="7950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I Samuel 8v19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– “Nevertheless the people</a:t>
            </a:r>
            <a:r>
              <a:rPr lang="en-US" sz="25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refused to obey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 the voice of Samuel”…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6149" y="3735510"/>
            <a:ext cx="79502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Isaiah 42v24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– “Who gave Jacob for a spoil?...Did not Yahweh?...for they would not walk in his ways</a:t>
            </a:r>
            <a:r>
              <a:rPr lang="en-US" sz="2500" dirty="0" smtClean="0">
                <a:solidFill>
                  <a:srgbClr val="A59D44"/>
                </a:solidFill>
                <a:latin typeface="Tahoma"/>
                <a:cs typeface="Tahoma"/>
              </a:rPr>
              <a:t>,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neither were they obedient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unto his Law”…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6149" y="5240540"/>
            <a:ext cx="79502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Jeremiah 22v21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– “But thou </a:t>
            </a:r>
            <a:r>
              <a:rPr lang="en-US" sz="2500" dirty="0" err="1" smtClean="0">
                <a:solidFill>
                  <a:schemeClr val="bg1"/>
                </a:solidFill>
                <a:latin typeface="Tahoma"/>
                <a:cs typeface="Tahoma"/>
              </a:rPr>
              <a:t>saidst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 – ‘I will not hear’. This hath been thy manner from thy youth, that thou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obeyest not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my voice”…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665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Providence of God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20" y="1072226"/>
            <a:ext cx="87089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“And the LORD said unto Moses, Behold, thou </a:t>
            </a:r>
            <a:r>
              <a:rPr lang="en-US" sz="2500" dirty="0" err="1" smtClean="0">
                <a:solidFill>
                  <a:schemeClr val="bg1"/>
                </a:solidFill>
                <a:latin typeface="Tahoma"/>
                <a:cs typeface="Tahoma"/>
              </a:rPr>
              <a:t>shalt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 sleep with thy fathers;…and I will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hide my face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from them, so that they will say in that day, Are not these evils come upon us, because our God is not among us?  And I will surely 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hide my face </a:t>
            </a:r>
            <a:r>
              <a:rPr lang="en-US" sz="2500" dirty="0" smtClean="0">
                <a:solidFill>
                  <a:schemeClr val="bg1"/>
                </a:solidFill>
                <a:latin typeface="Tahoma"/>
                <a:cs typeface="Tahoma"/>
              </a:rPr>
              <a:t>in that day for all the evils which they shall have wrought, in that they are turned unto other gods.” </a:t>
            </a:r>
          </a:p>
          <a:p>
            <a:pPr algn="r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Deuteronomy 31v16-18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920" y="4321826"/>
            <a:ext cx="87089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FFFF"/>
                </a:solidFill>
                <a:latin typeface="Tahoma"/>
                <a:cs typeface="Tahoma"/>
              </a:rPr>
              <a:t>“Verily thou art a God that </a:t>
            </a:r>
            <a:r>
              <a:rPr lang="en-US" sz="2500" b="1" dirty="0" err="1" smtClean="0">
                <a:solidFill>
                  <a:srgbClr val="DBBA5D"/>
                </a:solidFill>
                <a:latin typeface="Tahoma"/>
                <a:cs typeface="Tahoma"/>
              </a:rPr>
              <a:t>hidest</a:t>
            </a:r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 thyself</a:t>
            </a:r>
            <a:r>
              <a:rPr lang="en-US" sz="2500" dirty="0" smtClean="0">
                <a:solidFill>
                  <a:srgbClr val="FFFFFF"/>
                </a:solidFill>
                <a:latin typeface="Tahoma"/>
                <a:cs typeface="Tahoma"/>
              </a:rPr>
              <a:t>, O God of Israel, the </a:t>
            </a:r>
            <a:r>
              <a:rPr lang="en-US" sz="2500" dirty="0" err="1" smtClean="0">
                <a:solidFill>
                  <a:srgbClr val="FFFFFF"/>
                </a:solidFill>
                <a:latin typeface="Tahoma"/>
                <a:cs typeface="Tahoma"/>
              </a:rPr>
              <a:t>Saviour</a:t>
            </a:r>
            <a:r>
              <a:rPr lang="en-US" sz="2500" dirty="0" smtClean="0">
                <a:solidFill>
                  <a:srgbClr val="FFFFFF"/>
                </a:solidFill>
                <a:latin typeface="Tahoma"/>
                <a:cs typeface="Tahoma"/>
              </a:rPr>
              <a:t>. They shall be ashamed, and also confounded, …But Israel shall be saved in the LORD with an everlasting salvation: ye shall not be ashamed nor confounded, world without end.”</a:t>
            </a:r>
          </a:p>
          <a:p>
            <a:pPr algn="r"/>
            <a:r>
              <a:rPr lang="en-US" sz="2500" b="1" dirty="0" smtClean="0">
                <a:solidFill>
                  <a:srgbClr val="DBBA5D"/>
                </a:solidFill>
                <a:latin typeface="Tahoma"/>
                <a:cs typeface="Tahoma"/>
              </a:rPr>
              <a:t>Isaiah 45v15-17</a:t>
            </a:r>
            <a:endParaRPr lang="en-US" sz="2500" b="1" dirty="0">
              <a:solidFill>
                <a:srgbClr val="DBBA5D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425" y="28665"/>
            <a:ext cx="874195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“Another that is better than she”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49" y="1071836"/>
            <a:ext cx="795022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Clearly these words are an allusion to… </a:t>
            </a:r>
          </a:p>
          <a:p>
            <a:pPr lvl="0"/>
            <a:endParaRPr lang="en-US" sz="1300" dirty="0" smtClean="0">
              <a:solidFill>
                <a:srgbClr val="A59D44"/>
              </a:solidFill>
              <a:latin typeface="Tahoma"/>
              <a:cs typeface="Tahoma"/>
            </a:endParaRPr>
          </a:p>
          <a:p>
            <a:pPr lvl="0"/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I Samuel 15v28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– “And Samuel said to him, ‘Yahweh hath rent the Kingdom of </a:t>
            </a:r>
            <a:r>
              <a:rPr lang="en-US" sz="2600" dirty="0" err="1" smtClean="0">
                <a:solidFill>
                  <a:schemeClr val="bg1"/>
                </a:solidFill>
                <a:latin typeface="Tahoma"/>
                <a:cs typeface="Tahoma"/>
              </a:rPr>
              <a:t>israel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from thee this day, and hath given it to</a:t>
            </a:r>
            <a:r>
              <a:rPr lang="en-US" sz="26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a </a:t>
            </a:r>
            <a:r>
              <a:rPr lang="en-US" sz="2600" b="1" dirty="0" err="1" smtClean="0">
                <a:solidFill>
                  <a:srgbClr val="DBBA5D"/>
                </a:solidFill>
                <a:latin typeface="Tahoma"/>
                <a:cs typeface="Tahoma"/>
              </a:rPr>
              <a:t>neighbour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 of </a:t>
            </a:r>
            <a:r>
              <a:rPr lang="en-US" sz="2600" b="1" dirty="0" err="1" smtClean="0">
                <a:solidFill>
                  <a:srgbClr val="DBBA5D"/>
                </a:solidFill>
                <a:latin typeface="Tahoma"/>
                <a:cs typeface="Tahoma"/>
              </a:rPr>
              <a:t>thine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, that is better then thou’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”…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425" y="5733011"/>
            <a:ext cx="87419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900" b="1" dirty="0" smtClean="0">
                <a:solidFill>
                  <a:srgbClr val="FFFFFF"/>
                </a:solidFill>
                <a:latin typeface="Tahoma"/>
                <a:cs typeface="Tahoma"/>
              </a:rPr>
              <a:t>Compare</a:t>
            </a:r>
            <a:r>
              <a:rPr lang="en-US" sz="2900" b="1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900" b="1" dirty="0" smtClean="0">
                <a:solidFill>
                  <a:srgbClr val="DBBA5D"/>
                </a:solidFill>
                <a:latin typeface="Tahoma"/>
                <a:cs typeface="Tahoma"/>
              </a:rPr>
              <a:t>Matthew 22v1-10 </a:t>
            </a:r>
            <a:r>
              <a:rPr lang="en-US" sz="2900" b="1" dirty="0" smtClean="0">
                <a:solidFill>
                  <a:schemeClr val="bg1"/>
                </a:solidFill>
                <a:latin typeface="Tahoma"/>
                <a:cs typeface="Tahoma"/>
              </a:rPr>
              <a:t>and</a:t>
            </a:r>
            <a:r>
              <a:rPr lang="en-US" sz="2900" b="1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900" b="1" dirty="0" smtClean="0">
                <a:solidFill>
                  <a:srgbClr val="DBBA5D"/>
                </a:solidFill>
                <a:latin typeface="Tahoma"/>
                <a:cs typeface="Tahoma"/>
              </a:rPr>
              <a:t>Esther 2v3!!!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64297" y="1755171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364297" y="4110500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148" y="3447554"/>
            <a:ext cx="7950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Christ picks this up when he addresses the nation...</a:t>
            </a:r>
          </a:p>
          <a:p>
            <a:pPr lvl="0"/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Matthew 21v43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– “Therefore I say unto you, ‘The Kingdom of God shall be taken from you, and given to a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nation bringing forth the fruits thereof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”…</a:t>
            </a:r>
          </a:p>
          <a:p>
            <a:pPr lvl="0"/>
            <a:endParaRPr lang="en-US" sz="13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8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425" y="28665"/>
            <a:ext cx="8741951" cy="1143000"/>
          </a:xfrm>
        </p:spPr>
        <p:txBody>
          <a:bodyPr>
            <a:noAutofit/>
          </a:bodyPr>
          <a:lstStyle/>
          <a:p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Importance of OBEDIENCE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49" y="1335756"/>
            <a:ext cx="795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DBBA5D"/>
                </a:solidFill>
                <a:latin typeface="Tahoma"/>
                <a:cs typeface="Tahoma"/>
              </a:rPr>
              <a:t>I Peter 4v17 </a:t>
            </a:r>
            <a:r>
              <a:rPr lang="en-US" sz="3000" dirty="0" smtClean="0">
                <a:solidFill>
                  <a:schemeClr val="bg1"/>
                </a:solidFill>
                <a:latin typeface="Tahoma"/>
                <a:cs typeface="Tahoma"/>
              </a:rPr>
              <a:t>– “For the time is come that judgment must begin at the house of God: and if it first begin at us, what shall the end be of them </a:t>
            </a:r>
            <a:r>
              <a:rPr lang="en-US" sz="3000" b="1" dirty="0" smtClean="0">
                <a:solidFill>
                  <a:srgbClr val="DBBA5D"/>
                </a:solidFill>
                <a:latin typeface="Tahoma"/>
                <a:cs typeface="Tahoma"/>
              </a:rPr>
              <a:t>that obey not </a:t>
            </a:r>
            <a:r>
              <a:rPr lang="en-US" sz="3000" dirty="0" smtClean="0">
                <a:solidFill>
                  <a:schemeClr val="bg1"/>
                </a:solidFill>
                <a:latin typeface="Tahoma"/>
                <a:cs typeface="Tahoma"/>
              </a:rPr>
              <a:t>the gospel”…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64297" y="1474756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364297" y="3784128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149" y="3682043"/>
            <a:ext cx="795022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DBBA5D"/>
                </a:solidFill>
                <a:latin typeface="Tahoma"/>
                <a:cs typeface="Tahoma"/>
              </a:rPr>
              <a:t>II Thessalonians 1v8 </a:t>
            </a:r>
            <a:r>
              <a:rPr lang="en-US" sz="3000" dirty="0" smtClean="0">
                <a:solidFill>
                  <a:schemeClr val="bg1"/>
                </a:solidFill>
                <a:latin typeface="Tahoma"/>
                <a:cs typeface="Tahoma"/>
              </a:rPr>
              <a:t>– “…the Lord Jesus shall be revealed from heaven with his mighty angels, In flaming fire taking vengeance on them that know not God, and </a:t>
            </a:r>
            <a:r>
              <a:rPr lang="en-US" sz="3000" b="1" dirty="0" smtClean="0">
                <a:solidFill>
                  <a:srgbClr val="DBBA5D"/>
                </a:solidFill>
                <a:latin typeface="Tahoma"/>
                <a:cs typeface="Tahoma"/>
              </a:rPr>
              <a:t>that obey not </a:t>
            </a:r>
            <a:r>
              <a:rPr lang="en-US" sz="3000" dirty="0" smtClean="0">
                <a:solidFill>
                  <a:schemeClr val="bg1"/>
                </a:solidFill>
                <a:latin typeface="Tahoma"/>
                <a:cs typeface="Tahoma"/>
              </a:rPr>
              <a:t>the gospel of our Lord Jesus Christ”…</a:t>
            </a:r>
          </a:p>
          <a:p>
            <a:pPr lvl="0"/>
            <a:endParaRPr lang="en-US" sz="13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8665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Obedience of Christ and the Bride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49" y="1335756"/>
            <a:ext cx="7950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 smtClean="0">
                <a:solidFill>
                  <a:schemeClr val="bg1"/>
                </a:solidFill>
                <a:latin typeface="Tahoma"/>
                <a:cs typeface="Tahoma"/>
              </a:rPr>
              <a:t>OBEDIENCE OF CHRIST</a:t>
            </a:r>
          </a:p>
          <a:p>
            <a:pPr lvl="0"/>
            <a:endParaRPr lang="en-US" sz="2600" dirty="0" smtClean="0">
              <a:solidFill>
                <a:srgbClr val="A59D44"/>
              </a:solidFill>
              <a:latin typeface="Tahoma"/>
              <a:cs typeface="Tahoma"/>
            </a:endParaRPr>
          </a:p>
          <a:p>
            <a:pPr lvl="0"/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Hebrews 5v8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– “Though he were a Son, yet learned he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 obedience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by the things which he suffered”…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64297" y="2250021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364297" y="4589385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149" y="3711485"/>
            <a:ext cx="795022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ahoma"/>
                <a:cs typeface="Tahoma"/>
              </a:rPr>
              <a:t>OBEDIENCE OF HIS BRIDE</a:t>
            </a:r>
          </a:p>
          <a:p>
            <a:pPr lvl="0"/>
            <a:endParaRPr lang="en-US" sz="26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Hebrews 5v9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– “And being made perfect, he became the author of eternal salvation unto all them that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obey him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”…</a:t>
            </a:r>
          </a:p>
          <a:p>
            <a:pPr lvl="0"/>
            <a:endParaRPr lang="en-US" sz="13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9825"/>
          <a:stretch>
            <a:fillRect/>
          </a:stretch>
        </p:blipFill>
        <p:spPr>
          <a:xfrm>
            <a:off x="4964769" y="2870215"/>
            <a:ext cx="4179231" cy="29388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MAIDENS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RISE OF ESTHER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2v1-23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>
                <a:alpha val="80000"/>
              </a:schemeClr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DECREE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RISE OF HAMAN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3v1 - 4v17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10" y="1753215"/>
            <a:ext cx="3403190" cy="510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>
                <a:alpha val="80000"/>
              </a:schemeClr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SCEPTRE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RISE OF AHASUERUS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5v1</a:t>
            </a:r>
            <a:r>
              <a:rPr kumimoji="0" lang="en-US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 – 6v11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6000"/>
          </a:blip>
          <a:srcRect l="31726" r="34850" b="12383"/>
          <a:stretch>
            <a:fillRect/>
          </a:stretch>
        </p:blipFill>
        <p:spPr>
          <a:xfrm>
            <a:off x="6416263" y="562172"/>
            <a:ext cx="1781367" cy="6283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>
                <a:alpha val="80000"/>
              </a:schemeClr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10067"/>
          <a:stretch>
            <a:fillRect/>
          </a:stretch>
        </p:blipFill>
        <p:spPr>
          <a:xfrm>
            <a:off x="5138774" y="4140368"/>
            <a:ext cx="4005225" cy="27176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BANQUET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FALL OF HAMAN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6v12</a:t>
            </a:r>
            <a:r>
              <a:rPr kumimoji="0" lang="en-US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 – 7v10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696" y="0"/>
            <a:ext cx="3807304" cy="2757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194" y="2314220"/>
            <a:ext cx="3746819" cy="229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tx1">
                <a:alpha val="80000"/>
              </a:schemeClr>
            </a:gs>
            <a:gs pos="100000">
              <a:srgbClr val="FFFFFF"/>
            </a:gs>
            <a:gs pos="42000">
              <a:schemeClr val="tx1">
                <a:lumMod val="95000"/>
                <a:lumOff val="5000"/>
              </a:schemeClr>
            </a:gs>
            <a:gs pos="75000">
              <a:schemeClr val="tx1">
                <a:lumMod val="95000"/>
                <a:lumOff val="5000"/>
              </a:schemeClr>
            </a:gs>
            <a:gs pos="21000">
              <a:schemeClr val="tx1"/>
            </a:gs>
            <a:gs pos="31000">
              <a:schemeClr val="tx1"/>
            </a:gs>
            <a:gs pos="36000">
              <a:schemeClr val="tx1"/>
            </a:gs>
            <a:gs pos="39000">
              <a:schemeClr val="tx1"/>
            </a:gs>
            <a:gs pos="40000">
              <a:schemeClr val="tx1"/>
            </a:gs>
            <a:gs pos="45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920" y="1980900"/>
            <a:ext cx="5509890" cy="1143000"/>
          </a:xfrm>
        </p:spPr>
        <p:txBody>
          <a:bodyPr>
            <a:normAutofit fontScale="90000"/>
          </a:bodyPr>
          <a:lstStyle/>
          <a:p>
            <a:r>
              <a:rPr lang="en-US" sz="7556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COMMAND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</a:br>
            <a:r>
              <a:rPr lang="en-US" sz="333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RISE OF MORDECAI</a:t>
            </a:r>
            <a:endParaRPr lang="en-US" sz="3333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72106" y="3836150"/>
            <a:ext cx="556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Esther 8v1</a:t>
            </a:r>
            <a:r>
              <a:rPr kumimoji="0" lang="en-US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 Antiqua"/>
                <a:ea typeface="+mj-ea"/>
                <a:cs typeface="Book Antiqua"/>
              </a:rPr>
              <a:t> – 10v3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 Antiqua"/>
              <a:ea typeface="+mj-e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2351" r="17280"/>
          <a:stretch>
            <a:fillRect/>
          </a:stretch>
        </p:blipFill>
        <p:spPr>
          <a:xfrm>
            <a:off x="5641025" y="795867"/>
            <a:ext cx="3249368" cy="578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200" dirty="0" smtClean="0">
                <a:solidFill>
                  <a:srgbClr val="A59D44"/>
                </a:solidFill>
              </a:rPr>
              <a:t>THE KING</a:t>
            </a:r>
            <a:endParaRPr lang="en-US" sz="6200" dirty="0">
              <a:solidFill>
                <a:srgbClr val="A59D4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443562" y="1332970"/>
            <a:ext cx="8412574" cy="4889500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outerShdw dist="38100" dir="2700000">
              <a:srgbClr val="000000">
                <a:alpha val="43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665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Name of God in Esther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20" y="1270166"/>
            <a:ext cx="870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Occurs 4 times acrostically – 2x forwards, 2x backwards…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20" y="2193496"/>
            <a:ext cx="87089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1v20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“All the wives shall give” (to their husbands honour)</a:t>
            </a:r>
          </a:p>
          <a:p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5v4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“Let the King and Haman come…”</a:t>
            </a:r>
          </a:p>
          <a:p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5v13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“Yet all this availeth me nothing”</a:t>
            </a:r>
          </a:p>
          <a:p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7v7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(Haman saw) “that there was evil determined against 		him” (by the King)</a:t>
            </a:r>
          </a:p>
          <a:p>
            <a:endParaRPr lang="en-US" sz="26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920" y="4686486"/>
            <a:ext cx="8708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Tahoma"/>
                <a:cs typeface="Tahoma"/>
              </a:rPr>
              <a:t>“God is known more by His virtues, </a:t>
            </a:r>
            <a:br>
              <a:rPr lang="en-US" sz="3300" b="1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en-US" sz="3300" b="1" dirty="0" smtClean="0">
                <a:solidFill>
                  <a:schemeClr val="bg1"/>
                </a:solidFill>
                <a:latin typeface="Tahoma"/>
                <a:cs typeface="Tahoma"/>
              </a:rPr>
              <a:t>than by open manifestation” </a:t>
            </a:r>
          </a:p>
          <a:p>
            <a:pPr algn="r"/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Companion Bible (Appendix 60</a:t>
            </a:r>
            <a:r>
              <a:rPr lang="en-US" sz="2600" b="1" dirty="0" smtClean="0">
                <a:solidFill>
                  <a:srgbClr val="DBBA5D"/>
                </a:solidFill>
              </a:rPr>
              <a:t>)</a:t>
            </a:r>
            <a:r>
              <a:rPr lang="en-US" sz="2600" b="1" dirty="0" smtClean="0">
                <a:solidFill>
                  <a:srgbClr val="A59D44"/>
                </a:solidFill>
              </a:rPr>
              <a:t>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400" dirty="0" smtClean="0">
                <a:solidFill>
                  <a:srgbClr val="A59D44"/>
                </a:solidFill>
              </a:rPr>
              <a:t>THE KING</a:t>
            </a:r>
            <a:endParaRPr lang="en-US" sz="7400" dirty="0">
              <a:solidFill>
                <a:srgbClr val="A59D4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7" y="1316205"/>
            <a:ext cx="4910665" cy="5264233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400" dirty="0" smtClean="0">
                <a:solidFill>
                  <a:srgbClr val="A59D44"/>
                </a:solidFill>
              </a:rPr>
              <a:t>THE QUEEN</a:t>
            </a:r>
            <a:endParaRPr lang="en-US" sz="7400" dirty="0">
              <a:solidFill>
                <a:srgbClr val="A59D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59" y="1587840"/>
            <a:ext cx="4896440" cy="4740997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400" dirty="0" smtClean="0">
                <a:solidFill>
                  <a:srgbClr val="A59D44"/>
                </a:solidFill>
              </a:rPr>
              <a:t>MORDECAI</a:t>
            </a:r>
            <a:endParaRPr lang="en-US" sz="7400" dirty="0">
              <a:solidFill>
                <a:srgbClr val="A59D4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88" y="1417639"/>
            <a:ext cx="3950445" cy="4953536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400" dirty="0" smtClean="0">
                <a:solidFill>
                  <a:srgbClr val="A59D44"/>
                </a:solidFill>
              </a:rPr>
              <a:t>HAMAN</a:t>
            </a:r>
            <a:endParaRPr lang="en-US" sz="7400" dirty="0">
              <a:solidFill>
                <a:srgbClr val="A59D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12500"/>
          <a:stretch>
            <a:fillRect/>
          </a:stretch>
        </p:blipFill>
        <p:spPr>
          <a:xfrm>
            <a:off x="2084295" y="1625599"/>
            <a:ext cx="5048877" cy="4872567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4345"/>
            <a:ext cx="9180845" cy="505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665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BBA5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/>
                <a:cs typeface="Book Antiqua"/>
              </a:rPr>
              <a:t>The Work of God in Esther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BBA5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149" y="1335756"/>
            <a:ext cx="7950228" cy="549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</a:t>
            </a:r>
            <a:r>
              <a:rPr lang="en-US" sz="26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Israel</a:t>
            </a:r>
            <a:r>
              <a:rPr lang="en-US" sz="26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through the Law of Moses</a:t>
            </a:r>
          </a:p>
          <a:p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 his work with the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Gentiles</a:t>
            </a:r>
            <a:r>
              <a:rPr lang="en-US" sz="26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through the power of grace</a:t>
            </a:r>
          </a:p>
          <a:p>
            <a:pPr lvl="0"/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 the sacrifice of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Christ</a:t>
            </a:r>
            <a:r>
              <a:rPr lang="en-US" sz="2600" dirty="0" smtClean="0">
                <a:solidFill>
                  <a:srgbClr val="A59D44"/>
                </a:solidFill>
                <a:latin typeface="Tahoma"/>
                <a:cs typeface="Tahoma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that brought deliverance and joy to all the world</a:t>
            </a:r>
          </a:p>
          <a:p>
            <a:pPr lvl="0"/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 the subduing of the nations in the Battle of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Armageddon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 and the conquering of Europe,</a:t>
            </a:r>
          </a:p>
          <a:p>
            <a:pPr lvl="0"/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 the final elevation of Christ and the 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Bride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…</a:t>
            </a:r>
          </a:p>
          <a:p>
            <a:pPr lvl="0"/>
            <a:endParaRPr lang="en-US" sz="13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lvl="0"/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In, as our theme for the week says : “</a:t>
            </a:r>
            <a:r>
              <a:rPr lang="en-US" sz="2600" b="1" dirty="0" smtClean="0">
                <a:solidFill>
                  <a:srgbClr val="DBBA5D"/>
                </a:solidFill>
                <a:latin typeface="Tahoma"/>
                <a:cs typeface="Tahoma"/>
              </a:rPr>
              <a:t>The Triumph of the Spirit over the Flesh</a:t>
            </a:r>
            <a:r>
              <a:rPr lang="en-US" sz="2600" dirty="0" smtClean="0">
                <a:solidFill>
                  <a:schemeClr val="bg1"/>
                </a:solidFill>
                <a:latin typeface="Tahoma"/>
                <a:cs typeface="Tahoma"/>
              </a:rPr>
              <a:t>”…</a:t>
            </a:r>
          </a:p>
          <a:p>
            <a:endParaRPr lang="en-US" sz="2600" b="1" dirty="0" smtClean="0">
              <a:solidFill>
                <a:schemeClr val="bg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364297" y="1392281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364297" y="2015191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364297" y="3009854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>
            <a:off x="364297" y="4022006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364297" y="4985294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364297" y="5618802"/>
            <a:ext cx="587289" cy="383119"/>
          </a:xfrm>
          <a:prstGeom prst="triangle">
            <a:avLst>
              <a:gd name="adj" fmla="val 49225"/>
            </a:avLst>
          </a:prstGeom>
          <a:gradFill flip="none" rotWithShape="1">
            <a:gsLst>
              <a:gs pos="54000">
                <a:srgbClr val="DBBA5D"/>
              </a:gs>
              <a:gs pos="80000">
                <a:srgbClr val="FFFFFF"/>
              </a:gs>
              <a:gs pos="36000">
                <a:srgbClr val="DBBA5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65100" dist="38100" dir="2700000" sx="103000" sy="103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BA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" y="317505"/>
            <a:ext cx="8849950" cy="5907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94" y="105302"/>
            <a:ext cx="5687483" cy="658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8643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2127</TotalTime>
  <Words>1763</Words>
  <Application>Microsoft Macintosh PowerPoint</Application>
  <PresentationFormat>On-screen Show (4:3)</PresentationFormat>
  <Paragraphs>139</Paragraphs>
  <Slides>34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 FEAST  THE FALL OF VASHTI</vt:lpstr>
      <vt:lpstr>The Providence of God</vt:lpstr>
      <vt:lpstr>The Name of God in Esther</vt:lpstr>
      <vt:lpstr>The Work of God in Esther</vt:lpstr>
      <vt:lpstr>Slide 5</vt:lpstr>
      <vt:lpstr>Slide 6</vt:lpstr>
      <vt:lpstr>Slide 7</vt:lpstr>
      <vt:lpstr>Slide 8</vt:lpstr>
      <vt:lpstr>Slide 9</vt:lpstr>
      <vt:lpstr>The Grand Feast of  Esther 1</vt:lpstr>
      <vt:lpstr>Slide 11</vt:lpstr>
      <vt:lpstr>Slide 12</vt:lpstr>
      <vt:lpstr>Slide 13</vt:lpstr>
      <vt:lpstr>Slide 14</vt:lpstr>
      <vt:lpstr>Vashti – The perfect type  of natural Israel</vt:lpstr>
      <vt:lpstr>Slide 16</vt:lpstr>
      <vt:lpstr>Slide 17</vt:lpstr>
      <vt:lpstr>Slide 18</vt:lpstr>
      <vt:lpstr>Israel and Disobedience</vt:lpstr>
      <vt:lpstr>“Another that is better than she”</vt:lpstr>
      <vt:lpstr>The Importance of OBEDIENCE</vt:lpstr>
      <vt:lpstr>The Obedience of Christ and the Bride</vt:lpstr>
      <vt:lpstr>Slide 23</vt:lpstr>
      <vt:lpstr>THE MAIDENS  THE RISE OF ESTHER</vt:lpstr>
      <vt:lpstr>THE DECREE  THE RISE OF HAMAN</vt:lpstr>
      <vt:lpstr>THE SCEPTRE  THE RISE OF AHASUERUS</vt:lpstr>
      <vt:lpstr>THE BANQUET  THE FALL OF HAMAN</vt:lpstr>
      <vt:lpstr>THE COMMAND  THE RISE OF MORDECAI</vt:lpstr>
      <vt:lpstr>THE KING</vt:lpstr>
      <vt:lpstr>THE KING</vt:lpstr>
      <vt:lpstr>THE QUEEN</vt:lpstr>
      <vt:lpstr>MORDECAI</vt:lpstr>
      <vt:lpstr>HAMAN</vt:lpstr>
      <vt:lpstr>Slide 34</vt:lpstr>
    </vt:vector>
  </TitlesOfParts>
  <Company>USC School of Dentistry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Feast – The Fall of Vashti</dc:title>
  <dc:creator>Nathan and Susanna Lewis</dc:creator>
  <cp:lastModifiedBy>Nathan and Susanna Lewis</cp:lastModifiedBy>
  <cp:revision>13</cp:revision>
  <dcterms:created xsi:type="dcterms:W3CDTF">2009-08-16T18:27:02Z</dcterms:created>
  <dcterms:modified xsi:type="dcterms:W3CDTF">2009-08-16T19:16:10Z</dcterms:modified>
</cp:coreProperties>
</file>