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sldIdLst>
    <p:sldId id="267" r:id="rId2"/>
    <p:sldId id="322" r:id="rId3"/>
    <p:sldId id="323" r:id="rId4"/>
    <p:sldId id="324" r:id="rId5"/>
    <p:sldId id="326" r:id="rId6"/>
    <p:sldId id="327" r:id="rId7"/>
    <p:sldId id="328" r:id="rId8"/>
    <p:sldId id="329" r:id="rId9"/>
    <p:sldId id="338" r:id="rId10"/>
    <p:sldId id="330" r:id="rId11"/>
    <p:sldId id="331" r:id="rId12"/>
    <p:sldId id="332" r:id="rId13"/>
    <p:sldId id="333" r:id="rId14"/>
    <p:sldId id="334" r:id="rId15"/>
    <p:sldId id="335" r:id="rId16"/>
    <p:sldId id="337" r:id="rId17"/>
    <p:sldId id="33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BBA5D"/>
    <a:srgbClr val="868379"/>
    <a:srgbClr val="FFE98C"/>
    <a:srgbClr val="B8953C"/>
    <a:srgbClr val="91D9D9"/>
    <a:srgbClr val="FE4805"/>
    <a:srgbClr val="D9B350"/>
    <a:srgbClr val="5F2DFF"/>
    <a:srgbClr val="BE71FF"/>
    <a:srgbClr val="563C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A668D-7325-234D-A658-17270492B553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7254-BFF6-134E-95AB-263F80A31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80000">
              <a:schemeClr val="tx1"/>
            </a:gs>
            <a:gs pos="100000">
              <a:srgbClr val="FFFFFF"/>
            </a:gs>
            <a:gs pos="42000">
              <a:schemeClr val="tx1">
                <a:lumMod val="95000"/>
                <a:lumOff val="5000"/>
              </a:schemeClr>
            </a:gs>
            <a:gs pos="75000">
              <a:schemeClr val="tx1">
                <a:lumMod val="95000"/>
                <a:lumOff val="5000"/>
              </a:schemeClr>
            </a:gs>
            <a:gs pos="21000">
              <a:schemeClr val="tx1"/>
            </a:gs>
            <a:gs pos="31000">
              <a:schemeClr val="tx1"/>
            </a:gs>
            <a:gs pos="36000">
              <a:schemeClr val="tx1"/>
            </a:gs>
            <a:gs pos="39000">
              <a:schemeClr val="tx1"/>
            </a:gs>
            <a:gs pos="40000">
              <a:schemeClr val="tx1"/>
            </a:gs>
            <a:gs pos="45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FCA8-F66D-0646-83BD-CD5B4D401DA4}" type="datetimeFigureOut">
              <a:rPr lang="en-US" smtClean="0"/>
              <a:pPr/>
              <a:t>8/17/09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 l="9825"/>
          <a:stretch>
            <a:fillRect/>
          </a:stretch>
        </p:blipFill>
        <p:spPr>
          <a:xfrm>
            <a:off x="4964769" y="2870215"/>
            <a:ext cx="4179231" cy="293885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0920" y="1980900"/>
            <a:ext cx="5509890" cy="1143000"/>
          </a:xfrm>
        </p:spPr>
        <p:txBody>
          <a:bodyPr>
            <a:normAutofit fontScale="90000"/>
          </a:bodyPr>
          <a:lstStyle/>
          <a:p>
            <a:r>
              <a:rPr lang="en-US" sz="7556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MAIDENS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</a:br>
            <a:r>
              <a:rPr lang="en-US" sz="3333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RISE OF ESTHER</a:t>
            </a:r>
            <a:endParaRPr lang="en-US" sz="3333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72106" y="3836150"/>
            <a:ext cx="55687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Esther 2v1-23</a:t>
            </a:r>
            <a:endParaRPr kumimoji="0" lang="en-US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/>
              <a:ea typeface="+mj-ea"/>
              <a:cs typeface="Book Antiq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7931" y="28665"/>
            <a:ext cx="8741953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“6 months with oil of myrrh”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137816"/>
            <a:ext cx="81378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Myrrh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is associated with the holy anointing oil of the priests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Exod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30v23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and the Bride in Song of Solomon rejoices at the myrrh that “drips from the bridegrooms lips”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Song 5v13,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like the Law that should drop from the lips of the priest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Mal 2v7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457200" y="3858753"/>
            <a:ext cx="8686799" cy="2258944"/>
            <a:chOff x="457200" y="1880507"/>
            <a:chExt cx="8686799" cy="2258944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198259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1892682"/>
              <a:ext cx="8137850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Myrrh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 is also associated with the birth of the King of Israel 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Matt 2v11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, the life of the King (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Psalm 45v7-8 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–Only other time “oil” and “myrrh” occur together), and the death of the King of Israel 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John 19v39</a:t>
              </a:r>
              <a:endParaRPr lang="en-US" sz="2800" b="1" dirty="0">
                <a:solidFill>
                  <a:srgbClr val="DBBA5D"/>
                </a:solidFill>
                <a:latin typeface="Tahoma"/>
                <a:cs typeface="Tahom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8665"/>
            <a:ext cx="9143999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“6 months with sweet odours”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517201"/>
            <a:ext cx="8137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Sweet odours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are associated with the incense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Exod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30v34-38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, and as such was symbolic of prayer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Rev 5v8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the role of the priest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141v2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63970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457200" y="3858753"/>
            <a:ext cx="8686799" cy="1397170"/>
            <a:chOff x="457200" y="1880507"/>
            <a:chExt cx="8686799" cy="1397170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198259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1892682"/>
              <a:ext cx="813785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Sweet odours </a:t>
              </a:r>
              <a: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  <a:t>are also associated with the recognition of a King 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II </a:t>
              </a:r>
              <a:r>
                <a:rPr lang="en-US" sz="2800" b="1" dirty="0" err="1" smtClean="0">
                  <a:solidFill>
                    <a:srgbClr val="DBBA5D"/>
                  </a:solidFill>
                  <a:latin typeface="Tahoma"/>
                  <a:cs typeface="Tahoma"/>
                </a:rPr>
                <a:t>Chron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 16v14, </a:t>
              </a:r>
              <a:b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</a:b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Dan 2v46</a:t>
              </a:r>
              <a:endParaRPr lang="en-US" sz="2800" b="1" dirty="0">
                <a:solidFill>
                  <a:srgbClr val="DBBA5D"/>
                </a:solidFill>
                <a:latin typeface="Tahoma"/>
                <a:cs typeface="Tahom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8665"/>
            <a:ext cx="9143999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“6 months with sweet odours”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517201"/>
            <a:ext cx="786775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The Bridegroom is strongly associated with both – “I have gathered my myrrh with my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spice(odours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)”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Song 5v1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because he is </a:t>
            </a:r>
            <a:b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</a:b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the </a:t>
            </a:r>
            <a:r>
              <a:rPr lang="en-US" sz="3400" b="1" dirty="0" smtClean="0">
                <a:solidFill>
                  <a:schemeClr val="bg1"/>
                </a:solidFill>
                <a:latin typeface="Tahoma"/>
                <a:cs typeface="Tahoma"/>
              </a:rPr>
              <a:t>KING-PRIEST!</a:t>
            </a:r>
            <a:endParaRPr lang="en-US" sz="34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63970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457200" y="3858753"/>
            <a:ext cx="8416707" cy="2351277"/>
            <a:chOff x="457200" y="1880507"/>
            <a:chExt cx="8416707" cy="2351277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198259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1892682"/>
              <a:ext cx="7867758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  <a:t>The Bride prepares herself with both – </a:t>
              </a:r>
              <a:b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</a:br>
              <a: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  <a:t> because she desires to be a perfect reflection of the King, and she is called to be the </a:t>
              </a:r>
              <a:b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</a:br>
              <a:r>
                <a:rPr lang="en-US" sz="3400" b="1" dirty="0" smtClean="0">
                  <a:solidFill>
                    <a:srgbClr val="FFFFFF"/>
                  </a:solidFill>
                  <a:latin typeface="Tahoma"/>
                  <a:cs typeface="Tahoma"/>
                </a:rPr>
                <a:t>KINGS</a:t>
              </a:r>
              <a: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  <a:t> and </a:t>
              </a:r>
              <a:r>
                <a:rPr lang="en-US" sz="3400" b="1" dirty="0" smtClean="0">
                  <a:solidFill>
                    <a:srgbClr val="FFFFFF"/>
                  </a:solidFill>
                  <a:latin typeface="Tahoma"/>
                  <a:cs typeface="Tahoma"/>
                </a:rPr>
                <a:t>PRIESTS</a:t>
              </a:r>
              <a: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  <a:t> of the age to come!! </a:t>
              </a:r>
              <a:br>
                <a:rPr lang="en-US" sz="2800" dirty="0" smtClean="0">
                  <a:solidFill>
                    <a:srgbClr val="FFFFFF"/>
                  </a:solidFill>
                  <a:latin typeface="Tahoma"/>
                  <a:cs typeface="Tahoma"/>
                </a:rPr>
              </a:b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Rev 5v10</a:t>
              </a:r>
              <a:endParaRPr lang="en-US" sz="2800" b="1" dirty="0">
                <a:solidFill>
                  <a:srgbClr val="DBBA5D"/>
                </a:solidFill>
                <a:latin typeface="Tahoma"/>
                <a:cs typeface="Tahom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7931" y="28665"/>
            <a:ext cx="8758445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“But what </a:t>
            </a:r>
            <a:r>
              <a:rPr lang="en-US" sz="5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Hegai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 appointed”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368746"/>
            <a:ext cx="81378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“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Hegai</a:t>
            </a:r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” is closely related to the Hebrew word “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Higgaion</a:t>
            </a:r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” – “to meditate”…</a:t>
            </a:r>
            <a:endParaRPr lang="en-US" sz="30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4747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7931" y="2571727"/>
            <a:ext cx="875844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400" b="1" dirty="0" smtClean="0">
                <a:solidFill>
                  <a:srgbClr val="FFFFFF"/>
                </a:solidFill>
                <a:latin typeface="Tahoma"/>
                <a:cs typeface="Tahoma"/>
              </a:rPr>
              <a:t>So Esther found favour with all who looked upon her because she got her thinking right…</a:t>
            </a:r>
            <a:endParaRPr lang="en-US" sz="3400" b="1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457200" y="4431758"/>
            <a:ext cx="8499176" cy="1384995"/>
            <a:chOff x="457200" y="3278262"/>
            <a:chExt cx="8499176" cy="1384995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3384667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3278262"/>
              <a:ext cx="795022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Proverbs 8v35 </a:t>
              </a:r>
              <a:r>
                <a:rPr lang="en-US" sz="2800" b="1" dirty="0" smtClean="0">
                  <a:solidFill>
                    <a:schemeClr val="bg1"/>
                  </a:solidFill>
                  <a:latin typeface="Tahoma"/>
                  <a:cs typeface="Tahoma"/>
                </a:rPr>
                <a:t>– “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For whoso </a:t>
              </a:r>
              <a:r>
                <a:rPr lang="en-US" sz="2800" dirty="0" err="1" smtClean="0">
                  <a:solidFill>
                    <a:schemeClr val="bg1"/>
                  </a:solidFill>
                  <a:latin typeface="Tahoma"/>
                  <a:cs typeface="Tahoma"/>
                </a:rPr>
                <a:t>findeth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 me (Wisdom) </a:t>
              </a:r>
              <a:r>
                <a:rPr lang="en-US" sz="2800" dirty="0" err="1" smtClean="0">
                  <a:solidFill>
                    <a:schemeClr val="bg1"/>
                  </a:solidFill>
                  <a:latin typeface="Tahoma"/>
                  <a:cs typeface="Tahoma"/>
                </a:rPr>
                <a:t>findeth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 life, and shall 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obtain favour 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of Yahweh”…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Doctrine of Election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79502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Matthew 22v14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“For many are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called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but few are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chosen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”…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6135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224051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411694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 rot="5400000">
            <a:off x="364297" y="549404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6149" y="2154923"/>
            <a:ext cx="79502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Mark 13v20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“But for the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elect’s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sake , whom he hath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chosen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, he hath shortened the days”…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06149" y="3339630"/>
            <a:ext cx="79502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Romans 9v11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“For the children being not yet born, neither having done any good or evil, that the purpose of God according to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election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might stand, not of works, but of him that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calleth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”…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6149" y="5405490"/>
            <a:ext cx="79502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Revelation 17v14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“…And they that are with him are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called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, and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chosen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, and faithful”…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2" grpId="0" animBg="1"/>
      <p:bldP spid="15" grpId="0" animBg="1"/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8665"/>
            <a:ext cx="9143999" cy="1143000"/>
          </a:xfrm>
        </p:spPr>
        <p:txBody>
          <a:bodyPr>
            <a:normAutofit fontScale="90000"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Importance of PREPARATION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203796"/>
            <a:ext cx="78677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Revelation 19v7</a:t>
            </a:r>
          </a:p>
          <a:p>
            <a:pPr algn="ctr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“The marriage of the Lamb is come, and his wife hath </a:t>
            </a:r>
            <a:b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</a:b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made herself ready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”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39228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457200" y="3672988"/>
            <a:ext cx="8416707" cy="2785378"/>
            <a:chOff x="457200" y="1694742"/>
            <a:chExt cx="8416707" cy="2785378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185063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1694742"/>
              <a:ext cx="7867758" cy="2785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Revelation 21v2</a:t>
              </a:r>
            </a:p>
            <a:p>
              <a:pPr algn="ctr"/>
              <a:r>
                <a:rPr lang="en-US" sz="3500" dirty="0" smtClean="0">
                  <a:solidFill>
                    <a:srgbClr val="FFFFFF"/>
                  </a:solidFill>
                  <a:latin typeface="Tahoma"/>
                  <a:cs typeface="Tahoma"/>
                </a:rPr>
                <a:t>“And I John, saw the holy city, New Jerusalem, coming down from God out of heaven, </a:t>
              </a:r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prepared</a:t>
              </a:r>
              <a:r>
                <a:rPr lang="en-US" sz="3500" dirty="0" smtClean="0">
                  <a:solidFill>
                    <a:srgbClr val="FFFFFF"/>
                  </a:solidFill>
                  <a:latin typeface="Tahoma"/>
                  <a:cs typeface="Tahoma"/>
                </a:rPr>
                <a:t> </a:t>
              </a:r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as a bride </a:t>
              </a:r>
              <a:r>
                <a:rPr lang="en-US" sz="3500" dirty="0" smtClean="0">
                  <a:solidFill>
                    <a:srgbClr val="FFFFFF"/>
                  </a:solidFill>
                  <a:latin typeface="Tahoma"/>
                  <a:cs typeface="Tahoma"/>
                </a:rPr>
                <a:t>adorned for her husband”</a:t>
              </a:r>
              <a:endParaRPr lang="en-US" sz="3500" dirty="0">
                <a:solidFill>
                  <a:srgbClr val="DBBA5D"/>
                </a:solidFill>
                <a:latin typeface="Tahoma"/>
                <a:cs typeface="Tahom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4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New Bride of Faith</a:t>
            </a:r>
            <a:endParaRPr lang="en-US" sz="4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66382" y="1814111"/>
            <a:ext cx="8489995" cy="1169551"/>
            <a:chOff x="466382" y="1335756"/>
            <a:chExt cx="8489995" cy="1169551"/>
          </a:xfrm>
        </p:grpSpPr>
        <p:sp>
          <p:nvSpPr>
            <p:cNvPr id="7" name="TextBox 6"/>
            <p:cNvSpPr txBox="1"/>
            <p:nvPr/>
          </p:nvSpPr>
          <p:spPr>
            <a:xfrm>
              <a:off x="1006149" y="1335756"/>
              <a:ext cx="795022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Hebrews 11v6 </a:t>
              </a:r>
              <a:r>
                <a:rPr lang="en-US" sz="3500" dirty="0" smtClean="0">
                  <a:solidFill>
                    <a:schemeClr val="bg1"/>
                  </a:solidFill>
                  <a:latin typeface="Tahoma"/>
                  <a:cs typeface="Tahoma"/>
                </a:rPr>
                <a:t>– “For </a:t>
              </a:r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without faith </a:t>
              </a:r>
              <a:r>
                <a:rPr lang="en-US" sz="3500" dirty="0" smtClean="0">
                  <a:solidFill>
                    <a:schemeClr val="bg1"/>
                  </a:solidFill>
                  <a:latin typeface="Tahoma"/>
                  <a:cs typeface="Tahoma"/>
                </a:rPr>
                <a:t>it is impossible to </a:t>
              </a:r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please God</a:t>
              </a:r>
              <a:r>
                <a:rPr lang="en-US" sz="3500" dirty="0" smtClean="0">
                  <a:solidFill>
                    <a:schemeClr val="bg1"/>
                  </a:solidFill>
                  <a:latin typeface="Tahoma"/>
                  <a:cs typeface="Tahoma"/>
                </a:rPr>
                <a:t>”…</a:t>
              </a:r>
            </a:p>
          </p:txBody>
        </p:sp>
        <p:sp>
          <p:nvSpPr>
            <p:cNvPr id="8" name="Isosceles Triangle 7"/>
            <p:cNvSpPr/>
            <p:nvPr/>
          </p:nvSpPr>
          <p:spPr>
            <a:xfrm rot="5400000">
              <a:off x="364297" y="1474756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66382" y="3682043"/>
            <a:ext cx="8489995" cy="1369606"/>
            <a:chOff x="466382" y="3682043"/>
            <a:chExt cx="8489995" cy="1369606"/>
          </a:xfrm>
        </p:grpSpPr>
        <p:sp>
          <p:nvSpPr>
            <p:cNvPr id="10" name="Isosceles Triangle 9"/>
            <p:cNvSpPr/>
            <p:nvPr/>
          </p:nvSpPr>
          <p:spPr>
            <a:xfrm rot="5400000">
              <a:off x="364297" y="3784128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06149" y="3682043"/>
              <a:ext cx="7950228" cy="1369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Romans 8v8 </a:t>
              </a:r>
              <a:r>
                <a:rPr lang="en-US" sz="3500" dirty="0" smtClean="0">
                  <a:solidFill>
                    <a:schemeClr val="bg1"/>
                  </a:solidFill>
                  <a:latin typeface="Tahoma"/>
                  <a:cs typeface="Tahoma"/>
                </a:rPr>
                <a:t>– “…they that are </a:t>
              </a:r>
              <a:r>
                <a:rPr lang="en-US" sz="3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in the flesh cannot please God</a:t>
              </a:r>
              <a:r>
                <a:rPr lang="en-US" sz="3500" dirty="0" smtClean="0">
                  <a:solidFill>
                    <a:schemeClr val="bg1"/>
                  </a:solidFill>
                  <a:latin typeface="Tahoma"/>
                  <a:cs typeface="Tahoma"/>
                </a:rPr>
                <a:t>”…</a:t>
              </a:r>
            </a:p>
            <a:p>
              <a:pPr lvl="0"/>
              <a:endParaRPr lang="en-US" sz="1300" b="1" dirty="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“Hadassah that is Esther”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813785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700" b="1" dirty="0" err="1" smtClean="0">
                <a:solidFill>
                  <a:srgbClr val="DBBA5D"/>
                </a:solidFill>
                <a:latin typeface="Tahoma"/>
                <a:cs typeface="Tahoma"/>
              </a:rPr>
              <a:t>Neh</a:t>
            </a:r>
            <a:r>
              <a:rPr lang="en-US" sz="2700" b="1" dirty="0" smtClean="0">
                <a:solidFill>
                  <a:srgbClr val="DBBA5D"/>
                </a:solidFill>
                <a:latin typeface="Tahoma"/>
                <a:cs typeface="Tahoma"/>
              </a:rPr>
              <a:t> 8v15 </a:t>
            </a:r>
            <a:r>
              <a:rPr lang="en-US" sz="2700" dirty="0" smtClean="0">
                <a:solidFill>
                  <a:schemeClr val="bg1"/>
                </a:solidFill>
                <a:latin typeface="Tahoma"/>
                <a:cs typeface="Tahoma"/>
              </a:rPr>
              <a:t>– “Go forth,…and fetch olive branches, and pine branches and </a:t>
            </a:r>
            <a:r>
              <a:rPr lang="en-US" sz="2700" b="1" dirty="0" smtClean="0">
                <a:solidFill>
                  <a:srgbClr val="DBBA5D"/>
                </a:solidFill>
                <a:latin typeface="Tahoma"/>
                <a:cs typeface="Tahoma"/>
              </a:rPr>
              <a:t>myrtle</a:t>
            </a:r>
            <a:r>
              <a:rPr lang="en-US" sz="2700" dirty="0" smtClean="0">
                <a:solidFill>
                  <a:schemeClr val="bg1"/>
                </a:solidFill>
                <a:latin typeface="Tahoma"/>
                <a:cs typeface="Tahoma"/>
              </a:rPr>
              <a:t> branches, and palm branches,…branches of thick trees, to make booths”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873554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66382" y="2385853"/>
            <a:ext cx="8677617" cy="1338828"/>
            <a:chOff x="466382" y="2550803"/>
            <a:chExt cx="8677617" cy="1338828"/>
          </a:xfrm>
        </p:grpSpPr>
        <p:sp>
          <p:nvSpPr>
            <p:cNvPr id="10" name="Isosceles Triangle 9"/>
            <p:cNvSpPr/>
            <p:nvPr/>
          </p:nvSpPr>
          <p:spPr>
            <a:xfrm rot="5400000">
              <a:off x="364297" y="2685878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06148" y="2550803"/>
              <a:ext cx="8137851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7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Zech 1v8-12, 17 </a:t>
              </a:r>
              <a:r>
                <a:rPr lang="en-US" sz="2700" dirty="0" smtClean="0">
                  <a:solidFill>
                    <a:schemeClr val="bg1"/>
                  </a:solidFill>
                  <a:latin typeface="Tahoma"/>
                  <a:cs typeface="Tahoma"/>
                </a:rPr>
                <a:t>– Vision of a man among the </a:t>
              </a:r>
              <a:r>
                <a:rPr lang="en-US" sz="27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myrtle</a:t>
              </a:r>
              <a:r>
                <a:rPr lang="en-US" sz="2700" dirty="0" smtClean="0">
                  <a:solidFill>
                    <a:schemeClr val="bg1"/>
                  </a:solidFill>
                  <a:latin typeface="Tahoma"/>
                  <a:cs typeface="Tahoma"/>
                </a:rPr>
                <a:t> trees who promised that all the earth would sit still and be at rest…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06149" y="3735510"/>
            <a:ext cx="813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700" b="1" dirty="0" smtClean="0">
                <a:solidFill>
                  <a:srgbClr val="DBBA5D"/>
                </a:solidFill>
                <a:latin typeface="Tahoma"/>
                <a:cs typeface="Tahoma"/>
              </a:rPr>
              <a:t>Isaiah 41v19, 55v13 </a:t>
            </a:r>
            <a:r>
              <a:rPr lang="en-US" sz="2700" dirty="0" smtClean="0">
                <a:solidFill>
                  <a:schemeClr val="bg1"/>
                </a:solidFill>
                <a:latin typeface="Tahoma"/>
                <a:cs typeface="Tahoma"/>
              </a:rPr>
              <a:t>– Mentioned as trees that will flourish in the Kingdom age with Israel at rest…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382" y="4866170"/>
            <a:ext cx="848999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  <a:t>Therefore the </a:t>
            </a:r>
            <a:r>
              <a:rPr lang="en-US" sz="2900" b="1" dirty="0" smtClean="0">
                <a:solidFill>
                  <a:srgbClr val="DBBA5D"/>
                </a:solidFill>
                <a:latin typeface="Tahoma"/>
                <a:cs typeface="Tahoma"/>
              </a:rPr>
              <a:t>myrtle tree </a:t>
            </a:r>
            <a: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  <a:t>is associated with </a:t>
            </a:r>
            <a:b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</a:br>
            <a: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  <a:t>the “rest” of the Kingdom Age when Israel </a:t>
            </a:r>
            <a:b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</a:br>
            <a:r>
              <a:rPr lang="en-US" sz="2900" b="1" dirty="0" smtClean="0">
                <a:solidFill>
                  <a:schemeClr val="bg1"/>
                </a:solidFill>
                <a:latin typeface="Tahoma"/>
                <a:cs typeface="Tahoma"/>
              </a:rPr>
              <a:t>will be at peace, and all the world will keep the Feast of Tabernacles…</a:t>
            </a:r>
            <a:endParaRPr lang="en-US" sz="29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“Hadassah that is Esther”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795022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The name “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Esther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”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is a little more difficult to define because it is a Persian name…Authorities differ and suggest either: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 rot="5400000">
            <a:off x="355115" y="2708372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6149" y="2616251"/>
            <a:ext cx="7950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chemeClr val="bg1"/>
                </a:solidFill>
                <a:latin typeface="Tahoma"/>
                <a:cs typeface="Tahoma"/>
              </a:rPr>
              <a:t>(1) A Star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In which case she clearly types the true seed of Abraham by faith – “like the stars of the heaven for multitude”, and interestingly the phrase “Hadassah that is Esther” has a numerical value of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93740" y="4879515"/>
            <a:ext cx="1880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bg1"/>
                </a:solidFill>
                <a:latin typeface="Tahoma"/>
                <a:cs typeface="Tahoma"/>
              </a:rPr>
              <a:t>1152</a:t>
            </a:r>
            <a:endParaRPr lang="en-US" sz="4400" dirty="0"/>
          </a:p>
        </p:txBody>
      </p:sp>
      <p:sp>
        <p:nvSpPr>
          <p:cNvPr id="19" name="TextBox 18"/>
          <p:cNvSpPr txBox="1"/>
          <p:nvPr/>
        </p:nvSpPr>
        <p:spPr>
          <a:xfrm>
            <a:off x="4074084" y="4879515"/>
            <a:ext cx="44147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b="1" dirty="0" smtClean="0">
                <a:solidFill>
                  <a:schemeClr val="bg1"/>
                </a:solidFill>
                <a:latin typeface="Tahoma"/>
                <a:cs typeface="Tahoma"/>
              </a:rPr>
              <a:t>= 12x12x8!!!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1" grpId="1" animBg="1"/>
      <p:bldP spid="14" grpId="0"/>
      <p:bldP spid="15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“Hadassah that is Esther”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7950228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The name “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Esther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”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is a little more difficult to define because it is a Persian name…Authorities differ and suggest either: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 rot="5400000">
            <a:off x="355115" y="2708372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6149" y="2502997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chemeClr val="bg1"/>
                </a:solidFill>
                <a:latin typeface="Tahoma"/>
                <a:cs typeface="Tahoma"/>
              </a:rPr>
              <a:t>(2) Hidden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In which case she clearly types the true Bride of Christ who is hidden among the nations are will later be revealed…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6148" y="4009650"/>
            <a:ext cx="8137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I John 3v2 </a:t>
            </a:r>
            <a:r>
              <a:rPr lang="en-US" sz="2800" b="1" dirty="0" smtClean="0">
                <a:solidFill>
                  <a:schemeClr val="bg1"/>
                </a:solidFill>
                <a:latin typeface="Tahoma"/>
                <a:cs typeface="Tahoma"/>
              </a:rPr>
              <a:t>– “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Beloved, now are we the sons of God,…it doth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not yet appear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what we shall be”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6149" y="5273950"/>
            <a:ext cx="8137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Colossians 3v3 </a:t>
            </a:r>
            <a:r>
              <a:rPr lang="en-US" sz="2800" b="1" dirty="0" smtClean="0">
                <a:solidFill>
                  <a:schemeClr val="bg1"/>
                </a:solidFill>
                <a:latin typeface="Tahoma"/>
                <a:cs typeface="Tahoma"/>
              </a:rPr>
              <a:t>– “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For ye are dead, and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your life is hid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with Christ in God”…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1" grpId="0" animBg="1"/>
      <p:bldP spid="14" grpId="0"/>
      <p:bldP spid="9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“Neither Father or Mother”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81378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Esther is introduced as a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spiritual orphan</a:t>
            </a:r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…</a:t>
            </a:r>
            <a:endParaRPr lang="en-US" sz="30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57200" y="1810207"/>
            <a:ext cx="8499177" cy="1815882"/>
            <a:chOff x="457200" y="2502997"/>
            <a:chExt cx="8499177" cy="1815882"/>
          </a:xfrm>
        </p:grpSpPr>
        <p:sp>
          <p:nvSpPr>
            <p:cNvPr id="11" name="Isosceles Triangle 10"/>
            <p:cNvSpPr/>
            <p:nvPr/>
          </p:nvSpPr>
          <p:spPr>
            <a:xfrm rot="5400000">
              <a:off x="355115" y="270837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06149" y="2502997"/>
              <a:ext cx="795022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Rom 8v15 </a:t>
              </a:r>
              <a:r>
                <a:rPr lang="en-US" sz="2800" b="1" dirty="0" smtClean="0">
                  <a:solidFill>
                    <a:schemeClr val="bg1"/>
                  </a:solidFill>
                  <a:latin typeface="Tahoma"/>
                  <a:cs typeface="Tahoma"/>
                </a:rPr>
                <a:t>– “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For ye have not received the spirit of bondage again unto fear; but ye have received the 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spirit of adoption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, whereby we cry Abba, Father”…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06149" y="3742872"/>
            <a:ext cx="81378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A member of the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Melchizedek priesthood</a:t>
            </a:r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…</a:t>
            </a:r>
            <a:endParaRPr lang="en-US" sz="3000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13" name="Isosceles Triangle 12"/>
          <p:cNvSpPr/>
          <p:nvPr/>
        </p:nvSpPr>
        <p:spPr>
          <a:xfrm rot="5400000">
            <a:off x="364297" y="3815892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57200" y="4481243"/>
            <a:ext cx="8686799" cy="1384995"/>
            <a:chOff x="457200" y="2502997"/>
            <a:chExt cx="8686799" cy="1384995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270837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2502997"/>
              <a:ext cx="813785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Heb 7v3 </a:t>
              </a:r>
              <a:r>
                <a:rPr lang="en-US" sz="2800" b="1" dirty="0" smtClean="0">
                  <a:solidFill>
                    <a:schemeClr val="bg1"/>
                  </a:solidFill>
                  <a:latin typeface="Tahoma"/>
                  <a:cs typeface="Tahoma"/>
                </a:rPr>
                <a:t>– “</a:t>
              </a:r>
              <a:r>
                <a:rPr lang="en-US" sz="28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Without father, without mother</a:t>
              </a: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, without descent, having neither beginning </a:t>
              </a:r>
              <a:b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</a:br>
              <a:r>
                <a:rPr lang="en-US" sz="2800" dirty="0" smtClean="0">
                  <a:solidFill>
                    <a:schemeClr val="bg1"/>
                  </a:solidFill>
                  <a:latin typeface="Tahoma"/>
                  <a:cs typeface="Tahoma"/>
                </a:rPr>
                <a:t>of days nor end of life”…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“The Bride by Grace”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81378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The Hebrew word for “kindness” is “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chesed</a:t>
            </a:r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” – the “covenant loving-kindness”…</a:t>
            </a:r>
          </a:p>
          <a:p>
            <a:pPr lvl="0"/>
            <a:r>
              <a:rPr lang="en-US" sz="3000" dirty="0" smtClean="0">
                <a:solidFill>
                  <a:srgbClr val="FFFFFF"/>
                </a:solidFill>
                <a:latin typeface="Tahoma"/>
                <a:cs typeface="Tahoma"/>
              </a:rPr>
              <a:t>It describes Esther as asking for or obtaining “favour”, and “kindness” and “grace” seven times…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2v9, 15, 17, 5v2, 8, 7v3, 8v5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1448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457200" y="3837938"/>
            <a:ext cx="8686799" cy="2400657"/>
            <a:chOff x="457200" y="1859692"/>
            <a:chExt cx="8686799" cy="2400657"/>
          </a:xfrm>
        </p:grpSpPr>
        <p:sp>
          <p:nvSpPr>
            <p:cNvPr id="17" name="Isosceles Triangle 16"/>
            <p:cNvSpPr/>
            <p:nvPr/>
          </p:nvSpPr>
          <p:spPr>
            <a:xfrm rot="5400000">
              <a:off x="355115" y="1982592"/>
              <a:ext cx="587289" cy="383119"/>
            </a:xfrm>
            <a:prstGeom prst="triangle">
              <a:avLst>
                <a:gd name="adj" fmla="val 49225"/>
              </a:avLst>
            </a:prstGeom>
            <a:gradFill flip="none" rotWithShape="1">
              <a:gsLst>
                <a:gs pos="54000">
                  <a:srgbClr val="DBBA5D"/>
                </a:gs>
                <a:gs pos="80000">
                  <a:srgbClr val="FFFFFF"/>
                </a:gs>
                <a:gs pos="36000">
                  <a:srgbClr val="DBBA5D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  <a:effectLst>
              <a:outerShdw blurRad="165100" dist="38100" dir="2700000" sx="103000" sy="103000" algn="tl" rotWithShape="0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DBBA5D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6149" y="1859692"/>
              <a:ext cx="8137850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000" dirty="0" smtClean="0">
                  <a:solidFill>
                    <a:schemeClr val="bg1"/>
                  </a:solidFill>
                  <a:latin typeface="Tahoma"/>
                  <a:cs typeface="Tahoma"/>
                </a:rPr>
                <a:t>Exactly the same as Joseph…another exile in a strange land, but cared for by God…</a:t>
              </a:r>
            </a:p>
            <a:p>
              <a:pPr lvl="0"/>
              <a:r>
                <a:rPr lang="en-US" sz="3000" dirty="0" smtClean="0">
                  <a:solidFill>
                    <a:schemeClr val="bg1"/>
                  </a:solidFill>
                  <a:latin typeface="Tahoma"/>
                  <a:cs typeface="Tahoma"/>
                </a:rPr>
                <a:t>“But Yahweh was with Joseph, and </a:t>
              </a:r>
              <a:r>
                <a:rPr lang="en-US" sz="3000" dirty="0" err="1" smtClean="0">
                  <a:solidFill>
                    <a:schemeClr val="bg1"/>
                  </a:solidFill>
                  <a:latin typeface="Tahoma"/>
                  <a:cs typeface="Tahoma"/>
                </a:rPr>
                <a:t>shewed</a:t>
              </a:r>
              <a:r>
                <a:rPr lang="en-US" sz="3000" dirty="0" smtClean="0">
                  <a:solidFill>
                    <a:schemeClr val="bg1"/>
                  </a:solidFill>
                  <a:latin typeface="Tahoma"/>
                  <a:cs typeface="Tahoma"/>
                </a:rPr>
                <a:t> him mercy,… gave him </a:t>
              </a:r>
              <a:r>
                <a:rPr lang="en-US" sz="30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favour</a:t>
              </a:r>
              <a:r>
                <a:rPr lang="en-US" sz="3000" dirty="0" smtClean="0">
                  <a:solidFill>
                    <a:schemeClr val="bg1"/>
                  </a:solidFill>
                  <a:latin typeface="Tahoma"/>
                  <a:cs typeface="Tahoma"/>
                </a:rPr>
                <a:t> in the sight of the keeper of the prison” </a:t>
              </a:r>
              <a:r>
                <a:rPr lang="en-US" sz="30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Genesis 39v4,21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2449</TotalTime>
  <Words>1026</Words>
  <Application>Microsoft Macintosh PowerPoint</Application>
  <PresentationFormat>On-screen Show (4:3)</PresentationFormat>
  <Paragraphs>66</Paragraphs>
  <Slides>17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MAIDENS  THE RISE OF ESTHER</vt:lpstr>
      <vt:lpstr>The New Bride of Faith</vt:lpstr>
      <vt:lpstr>“Hadassah that is Esther”</vt:lpstr>
      <vt:lpstr>“Hadassah that is Esther”</vt:lpstr>
      <vt:lpstr>“Hadassah that is Esther”</vt:lpstr>
      <vt:lpstr>“Neither Father or Mother”</vt:lpstr>
      <vt:lpstr>Slide 7</vt:lpstr>
      <vt:lpstr>“The Bride by Grace”</vt:lpstr>
      <vt:lpstr>Slide 9</vt:lpstr>
      <vt:lpstr>“6 months with oil of myrrh”</vt:lpstr>
      <vt:lpstr>“6 months with sweet odours”</vt:lpstr>
      <vt:lpstr>“6 months with sweet odours”</vt:lpstr>
      <vt:lpstr>Slide 13</vt:lpstr>
      <vt:lpstr>“But what Hegai appointed”</vt:lpstr>
      <vt:lpstr>The Doctrine of Election</vt:lpstr>
      <vt:lpstr>The Importance of PREPARATION</vt:lpstr>
      <vt:lpstr>Slide 17</vt:lpstr>
    </vt:vector>
  </TitlesOfParts>
  <Company>USC School of Dentistry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Feast – The Fall of Vashti</dc:title>
  <dc:creator>Nathan and Susanna Lewis</dc:creator>
  <cp:lastModifiedBy>Nathan and Susanna Lewis</cp:lastModifiedBy>
  <cp:revision>15</cp:revision>
  <dcterms:created xsi:type="dcterms:W3CDTF">2009-08-17T15:45:33Z</dcterms:created>
  <dcterms:modified xsi:type="dcterms:W3CDTF">2009-08-17T15:59:33Z</dcterms:modified>
</cp:coreProperties>
</file>