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82" r:id="rId2"/>
    <p:sldId id="280" r:id="rId3"/>
    <p:sldId id="272" r:id="rId4"/>
    <p:sldId id="283" r:id="rId5"/>
    <p:sldId id="284" r:id="rId6"/>
    <p:sldId id="285" r:id="rId7"/>
    <p:sldId id="281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BBA5D"/>
    <a:srgbClr val="868379"/>
    <a:srgbClr val="FFE98C"/>
    <a:srgbClr val="B8953C"/>
    <a:srgbClr val="91D9D9"/>
    <a:srgbClr val="FE4805"/>
    <a:srgbClr val="D9B350"/>
    <a:srgbClr val="5F2DFF"/>
    <a:srgbClr val="BE71FF"/>
    <a:srgbClr val="563CB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A668D-7325-234D-A658-17270492B553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67254-BFF6-134E-95AB-263F80A316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367254-BFF6-134E-95AB-263F80A3167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80000">
              <a:schemeClr val="tx1"/>
            </a:gs>
            <a:gs pos="100000">
              <a:srgbClr val="FFFFFF"/>
            </a:gs>
            <a:gs pos="42000">
              <a:schemeClr val="tx1">
                <a:lumMod val="95000"/>
                <a:lumOff val="5000"/>
              </a:schemeClr>
            </a:gs>
            <a:gs pos="75000">
              <a:schemeClr val="tx1">
                <a:lumMod val="95000"/>
                <a:lumOff val="5000"/>
              </a:schemeClr>
            </a:gs>
            <a:gs pos="21000">
              <a:schemeClr val="tx1"/>
            </a:gs>
            <a:gs pos="31000">
              <a:schemeClr val="tx1"/>
            </a:gs>
            <a:gs pos="36000">
              <a:schemeClr val="tx1"/>
            </a:gs>
            <a:gs pos="39000">
              <a:schemeClr val="tx1"/>
            </a:gs>
            <a:gs pos="40000">
              <a:schemeClr val="tx1"/>
            </a:gs>
            <a:gs pos="45000">
              <a:schemeClr val="tx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FCA8-F66D-0646-83BD-CD5B4D401DA4}" type="datetimeFigureOut">
              <a:rPr lang="en-US" smtClean="0"/>
              <a:pPr/>
              <a:t>8/18/09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46AFC-EB66-7D44-81DB-6D40C6ABB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0920" y="1980900"/>
            <a:ext cx="5509890" cy="1143000"/>
          </a:xfrm>
        </p:spPr>
        <p:txBody>
          <a:bodyPr>
            <a:normAutofit fontScale="90000"/>
          </a:bodyPr>
          <a:lstStyle/>
          <a:p>
            <a:r>
              <a:rPr lang="en-US" sz="7556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DECREE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/>
            </a:r>
            <a:b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</a:br>
            <a:r>
              <a:rPr lang="en-US" sz="3333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RISE OF HAMAN</a:t>
            </a:r>
            <a:endParaRPr lang="en-US" sz="3333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72106" y="3836150"/>
            <a:ext cx="55687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ok Antiqua"/>
                <a:ea typeface="+mj-ea"/>
                <a:cs typeface="Book Antiqua"/>
              </a:rPr>
              <a:t>Esther 3v1 - 4v17</a:t>
            </a:r>
            <a:endParaRPr kumimoji="0" lang="en-US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ok Antiqua"/>
              <a:ea typeface="+mj-ea"/>
              <a:cs typeface="Book Antiqua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0810" y="1753215"/>
            <a:ext cx="3403190" cy="51047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8665"/>
            <a:ext cx="8229600" cy="1143000"/>
          </a:xfrm>
        </p:spPr>
        <p:txBody>
          <a:bodyPr>
            <a:norm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“Haman the Agagite”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071836"/>
            <a:ext cx="795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Descended from Esau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Gen 36v12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09537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1646693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2224054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5" name="Isosceles Triangle 14"/>
          <p:cNvSpPr/>
          <p:nvPr/>
        </p:nvSpPr>
        <p:spPr>
          <a:xfrm rot="5400000">
            <a:off x="364297" y="387753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7702" y="1610588"/>
            <a:ext cx="8362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“The first nation to war against Israel”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Num24v20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06149" y="2151990"/>
            <a:ext cx="795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Known for their lack of fear of God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Duet 25v18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06148" y="5619925"/>
            <a:ext cx="81378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God promised “I will blot out the remembrance of Amalek from under heaven”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Duet 25v19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11" name="Isosceles Triangle 10"/>
          <p:cNvSpPr/>
          <p:nvPr/>
        </p:nvSpPr>
        <p:spPr>
          <a:xfrm rot="5400000">
            <a:off x="364297" y="570492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3" name="Isosceles Triangle 12"/>
          <p:cNvSpPr/>
          <p:nvPr/>
        </p:nvSpPr>
        <p:spPr>
          <a:xfrm rot="5400000">
            <a:off x="364297" y="2798793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4" name="Isosceles Triangle 13"/>
          <p:cNvSpPr/>
          <p:nvPr/>
        </p:nvSpPr>
        <p:spPr>
          <a:xfrm rot="5400000">
            <a:off x="364297" y="3345725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06149" y="2680213"/>
            <a:ext cx="8137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Picked off the stragglers –cowards!!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Deut 25v18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6150" y="3223217"/>
            <a:ext cx="7680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God called them “sinners”!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I Samuel 15v18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06149" y="3732240"/>
            <a:ext cx="81378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Catalogued with all the Jew haters!!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Psalm 83v7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06148" y="4255460"/>
            <a:ext cx="81378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rgbClr val="FFFFFF"/>
                </a:solidFill>
                <a:latin typeface="Tahoma"/>
                <a:cs typeface="Tahoma"/>
              </a:rPr>
              <a:t>God made Amalek typical of all the Jews enemies, and declared war against Amalek from generation to generation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Exod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17v16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25" name="Isosceles Triangle 24"/>
          <p:cNvSpPr/>
          <p:nvPr/>
        </p:nvSpPr>
        <p:spPr>
          <a:xfrm rot="5400000">
            <a:off x="364297" y="4448333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2" grpId="0" animBg="1"/>
      <p:bldP spid="15" grpId="0" animBg="1"/>
      <p:bldP spid="16" grpId="0"/>
      <p:bldP spid="17" grpId="0"/>
      <p:bldP spid="18" grpId="0"/>
      <p:bldP spid="11" grpId="0" animBg="1"/>
      <p:bldP spid="13" grpId="0" animBg="1"/>
      <p:bldP spid="14" grpId="0" animBg="1"/>
      <p:bldP spid="19" grpId="0"/>
      <p:bldP spid="20" grpId="0"/>
      <p:bldP spid="23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425" y="28665"/>
            <a:ext cx="8741951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“But Mordecai bowed not…”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385241"/>
            <a:ext cx="7950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(1) Divine reverence to a man directly contravened the Law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Exod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20v5, Psalm 95v6, Daniel 3v11-12,28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. This was endorsed in the New Testament 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Acts 5v29, 12v21-23, 14v11-15</a:t>
            </a:r>
            <a:endParaRPr lang="en-US" sz="28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50774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3929055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8" y="3826939"/>
            <a:ext cx="795022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(2) </a:t>
            </a:r>
            <a:r>
              <a:rPr lang="en-US" sz="2800" dirty="0" err="1" smtClean="0">
                <a:solidFill>
                  <a:schemeClr val="bg1"/>
                </a:solidFill>
                <a:latin typeface="Tahoma"/>
                <a:cs typeface="Tahoma"/>
              </a:rPr>
              <a:t>Amalekites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 were cursed under the Law </a:t>
            </a:r>
            <a:r>
              <a:rPr lang="en-US" sz="2800" b="1" dirty="0" err="1" smtClean="0">
                <a:solidFill>
                  <a:srgbClr val="DBBA5D"/>
                </a:solidFill>
                <a:latin typeface="Tahoma"/>
                <a:cs typeface="Tahoma"/>
              </a:rPr>
              <a:t>Exod</a:t>
            </a:r>
            <a:r>
              <a:rPr lang="en-US" sz="2800" b="1" dirty="0" smtClean="0">
                <a:solidFill>
                  <a:srgbClr val="DBBA5D"/>
                </a:solidFill>
                <a:latin typeface="Tahoma"/>
                <a:cs typeface="Tahoma"/>
              </a:rPr>
              <a:t> 17v14-16, Deut 25v19, I Samuel 15v3 </a:t>
            </a:r>
            <a:r>
              <a:rPr lang="en-US" sz="2800" dirty="0" smtClean="0">
                <a:solidFill>
                  <a:schemeClr val="bg1"/>
                </a:solidFill>
                <a:latin typeface="Tahoma"/>
                <a:cs typeface="Tahoma"/>
              </a:rPr>
              <a:t>and so he hated Haman because he was diametrically opposed to God…</a:t>
            </a:r>
          </a:p>
          <a:p>
            <a:pPr lvl="0"/>
            <a:endParaRPr lang="en-US" sz="1300" b="1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425" y="28665"/>
            <a:ext cx="8741951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</a:t>
            </a:r>
            <a:r>
              <a:rPr lang="en-US" sz="50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Pur</a:t>
            </a:r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, that is the Lot”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385241"/>
            <a:ext cx="79502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“Surely there is 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no enchantment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 against Jacob, neither is there any divination against Israel…”</a:t>
            </a:r>
          </a:p>
          <a:p>
            <a:pPr lvl="0" algn="ctr"/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Numbers 23v23 </a:t>
            </a:r>
            <a:endParaRPr lang="en-US" sz="3500" b="1" dirty="0">
              <a:solidFill>
                <a:srgbClr val="DBBA5D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52424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3962045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8" y="3826939"/>
            <a:ext cx="795022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“The 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lot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 is cast into the lap, but the whole disposing is of Yahweh…”</a:t>
            </a:r>
          </a:p>
          <a:p>
            <a:pPr lvl="0" algn="ctr"/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Proverbs 16v33 </a:t>
            </a:r>
            <a:endParaRPr lang="en-US" sz="3500" dirty="0" smtClean="0">
              <a:solidFill>
                <a:schemeClr val="bg1"/>
              </a:solidFill>
              <a:latin typeface="Tahoma"/>
              <a:cs typeface="Tahoma"/>
            </a:endParaRPr>
          </a:p>
          <a:p>
            <a:pPr lvl="0"/>
            <a:endParaRPr lang="en-US" sz="1300" b="1" dirty="0" smtClean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425" y="28665"/>
            <a:ext cx="8741951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“Ten thousand talents”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632666"/>
            <a:ext cx="7950228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I </a:t>
            </a:r>
            <a:r>
              <a:rPr lang="en-US" sz="3500" b="1" dirty="0" err="1" smtClean="0">
                <a:solidFill>
                  <a:srgbClr val="DBBA5D"/>
                </a:solidFill>
                <a:latin typeface="Tahoma"/>
                <a:cs typeface="Tahoma"/>
              </a:rPr>
              <a:t>Chron</a:t>
            </a:r>
            <a:r>
              <a:rPr lang="en-US" sz="3500" b="1" dirty="0" smtClean="0">
                <a:solidFill>
                  <a:srgbClr val="DBBA5D"/>
                </a:solidFill>
                <a:latin typeface="Tahoma"/>
                <a:cs typeface="Tahoma"/>
              </a:rPr>
              <a:t> 29v7 </a:t>
            </a:r>
            <a:r>
              <a:rPr lang="en-US" sz="3500" dirty="0" smtClean="0">
                <a:solidFill>
                  <a:schemeClr val="bg1"/>
                </a:solidFill>
                <a:latin typeface="Tahoma"/>
                <a:cs typeface="Tahoma"/>
              </a:rPr>
              <a:t>- What David was donated to the Temple and setting up of Jewish worship…</a:t>
            </a:r>
            <a:endParaRPr lang="en-US" sz="35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80465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4176480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8" y="4024879"/>
            <a:ext cx="7950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 smtClean="0">
                <a:solidFill>
                  <a:srgbClr val="DBBA5D"/>
                </a:solidFill>
                <a:latin typeface="Tahoma"/>
                <a:cs typeface="Tahoma"/>
              </a:rPr>
              <a:t>Matt 18v24 </a:t>
            </a:r>
            <a:r>
              <a:rPr lang="en-US" sz="3600" dirty="0" smtClean="0">
                <a:solidFill>
                  <a:schemeClr val="bg1"/>
                </a:solidFill>
                <a:latin typeface="Tahoma"/>
                <a:cs typeface="Tahoma"/>
              </a:rPr>
              <a:t>– The amount of money the unjust creditor owed his Lord…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425" y="28665"/>
            <a:ext cx="8741951" cy="1143000"/>
          </a:xfrm>
        </p:spPr>
        <p:txBody>
          <a:bodyPr>
            <a:noAutofit/>
          </a:bodyPr>
          <a:lstStyle/>
          <a:p>
            <a:r>
              <a:rPr lang="en-US" sz="5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“Destroy, kill, cause to perish”</a:t>
            </a:r>
            <a:endParaRPr lang="en-US" sz="5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319261"/>
            <a:ext cx="79502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 Samuel 15v3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“Now go and smite Amalek, and utterly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destroy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all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that they have, and spare not; but slay both man and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woman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,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infant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and suckling, ox and sheep, camel and ass…”</a:t>
            </a:r>
            <a:endParaRPr lang="en-US" sz="30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441766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4011530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8" y="3876424"/>
            <a:ext cx="7950228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Esther 3v13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“And the letters were sent by posts into all the King’s provinces, to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destroy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, to kill, and cause to perish </a:t>
            </a:r>
            <a:r>
              <a:rPr lang="en-US" sz="3000" b="1" dirty="0" smtClean="0">
                <a:solidFill>
                  <a:schemeClr val="bg1"/>
                </a:solidFill>
                <a:latin typeface="Tahoma"/>
                <a:cs typeface="Tahoma"/>
              </a:rPr>
              <a:t>all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Jews, both young and old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, little children and women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, in one day…”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" y="28665"/>
            <a:ext cx="9144000" cy="1143000"/>
          </a:xfrm>
        </p:spPr>
        <p:txBody>
          <a:bodyPr>
            <a:noAutofit/>
          </a:bodyPr>
          <a:lstStyle/>
          <a:p>
            <a:r>
              <a:rPr lang="en-US" sz="4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DBBA5D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 Antiqua"/>
                <a:cs typeface="Book Antiqua"/>
              </a:rPr>
              <a:t>The Importance of CONSISTENCY</a:t>
            </a:r>
            <a:endParaRPr lang="en-US" sz="4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DBBA5D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 Antiqua"/>
              <a:cs typeface="Book Antiqu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6149" y="1215629"/>
            <a:ext cx="79502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Heb 13v8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“Jesus Christ,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the same yesterday, and today, and forever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”…</a:t>
            </a:r>
          </a:p>
        </p:txBody>
      </p:sp>
      <p:sp>
        <p:nvSpPr>
          <p:cNvPr id="8" name="Isosceles Triangle 7"/>
          <p:cNvSpPr/>
          <p:nvPr/>
        </p:nvSpPr>
        <p:spPr>
          <a:xfrm rot="5400000">
            <a:off x="364297" y="1354629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0" name="Isosceles Triangle 9"/>
          <p:cNvSpPr/>
          <p:nvPr/>
        </p:nvSpPr>
        <p:spPr>
          <a:xfrm rot="5400000">
            <a:off x="364297" y="2577995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6149" y="2471546"/>
            <a:ext cx="7950228" cy="167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 </a:t>
            </a:r>
            <a:r>
              <a:rPr lang="en-US" sz="3000" b="1" dirty="0" err="1" smtClean="0">
                <a:solidFill>
                  <a:srgbClr val="DBBA5D"/>
                </a:solidFill>
                <a:latin typeface="Tahoma"/>
                <a:cs typeface="Tahoma"/>
              </a:rPr>
              <a:t>Chron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28v7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“…Moreover I will establish his kingdom for ever,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if he be constant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to do my commandments”…</a:t>
            </a:r>
          </a:p>
          <a:p>
            <a:pPr lvl="0"/>
            <a:endParaRPr lang="en-US" sz="1300" b="1" dirty="0" smtClean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6149" y="4167770"/>
            <a:ext cx="79502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I </a:t>
            </a:r>
            <a:r>
              <a:rPr lang="en-US" sz="3000" b="1" dirty="0" err="1" smtClean="0">
                <a:solidFill>
                  <a:srgbClr val="DBBA5D"/>
                </a:solidFill>
                <a:latin typeface="Tahoma"/>
                <a:cs typeface="Tahoma"/>
              </a:rPr>
              <a:t>Cor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 15v58 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– “Therefore my beloved brethren, </a:t>
            </a:r>
            <a:r>
              <a:rPr lang="en-US" sz="3000" b="1" dirty="0" smtClean="0">
                <a:solidFill>
                  <a:srgbClr val="DBBA5D"/>
                </a:solidFill>
                <a:latin typeface="Tahoma"/>
                <a:cs typeface="Tahoma"/>
              </a:rPr>
              <a:t>be ye </a:t>
            </a:r>
            <a:r>
              <a:rPr lang="en-US" sz="3000" b="1" dirty="0" err="1" smtClean="0">
                <a:solidFill>
                  <a:srgbClr val="DBBA5D"/>
                </a:solidFill>
                <a:latin typeface="Tahoma"/>
                <a:cs typeface="Tahoma"/>
              </a:rPr>
              <a:t>stedfast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, unmovable, always abounding in the work of the Lord, forasmuch as ye know that your </a:t>
            </a:r>
            <a:r>
              <a:rPr lang="en-US" sz="3000" dirty="0" err="1" smtClean="0">
                <a:solidFill>
                  <a:schemeClr val="bg1"/>
                </a:solidFill>
                <a:latin typeface="Tahoma"/>
                <a:cs typeface="Tahoma"/>
              </a:rPr>
              <a:t>labour</a:t>
            </a:r>
            <a:r>
              <a:rPr lang="en-US" sz="3000" dirty="0" smtClean="0">
                <a:solidFill>
                  <a:schemeClr val="bg1"/>
                </a:solidFill>
                <a:latin typeface="Tahoma"/>
                <a:cs typeface="Tahoma"/>
              </a:rPr>
              <a:t> is not in vain in the Lord”…</a:t>
            </a:r>
          </a:p>
        </p:txBody>
      </p:sp>
      <p:sp>
        <p:nvSpPr>
          <p:cNvPr id="12" name="Isosceles Triangle 11"/>
          <p:cNvSpPr/>
          <p:nvPr/>
        </p:nvSpPr>
        <p:spPr>
          <a:xfrm rot="5400000">
            <a:off x="364297" y="4267501"/>
            <a:ext cx="587289" cy="383119"/>
          </a:xfrm>
          <a:prstGeom prst="triangle">
            <a:avLst>
              <a:gd name="adj" fmla="val 49225"/>
            </a:avLst>
          </a:prstGeom>
          <a:gradFill flip="none" rotWithShape="1">
            <a:gsLst>
              <a:gs pos="54000">
                <a:srgbClr val="DBBA5D"/>
              </a:gs>
              <a:gs pos="80000">
                <a:srgbClr val="FFFFFF"/>
              </a:gs>
              <a:gs pos="36000">
                <a:srgbClr val="DBBA5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65100" dist="38100" dir="2700000" sx="103000" sy="103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DBBA5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 animBg="1"/>
      <p:bldP spid="11" grpId="0"/>
      <p:bldP spid="9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2209</TotalTime>
  <Words>466</Words>
  <Application>Microsoft Macintosh PowerPoint</Application>
  <PresentationFormat>On-screen Show (4:3)</PresentationFormat>
  <Paragraphs>36</Paragraphs>
  <Slides>8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DECREE  THE RISE OF HAMAN</vt:lpstr>
      <vt:lpstr>“Haman the Agagite”</vt:lpstr>
      <vt:lpstr>“But Mordecai bowed not…”</vt:lpstr>
      <vt:lpstr>“Pur, that is the Lot”</vt:lpstr>
      <vt:lpstr>“Ten thousand talents”</vt:lpstr>
      <vt:lpstr>“Destroy, kill, cause to perish”</vt:lpstr>
      <vt:lpstr>The Importance of CONSISTENCY</vt:lpstr>
      <vt:lpstr>Slide 8</vt:lpstr>
    </vt:vector>
  </TitlesOfParts>
  <Company>USC School of Dentistry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Feast – The Fall of Vashti</dc:title>
  <dc:creator>Nathan and Susanna Lewis</dc:creator>
  <cp:lastModifiedBy>Nathan and Susanna Lewis</cp:lastModifiedBy>
  <cp:revision>15</cp:revision>
  <dcterms:created xsi:type="dcterms:W3CDTF">2009-08-18T15:25:53Z</dcterms:created>
  <dcterms:modified xsi:type="dcterms:W3CDTF">2009-08-18T15:27:07Z</dcterms:modified>
</cp:coreProperties>
</file>