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86" r:id="rId2"/>
    <p:sldId id="280" r:id="rId3"/>
    <p:sldId id="289" r:id="rId4"/>
    <p:sldId id="272" r:id="rId5"/>
    <p:sldId id="281" r:id="rId6"/>
    <p:sldId id="287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BBA5D"/>
    <a:srgbClr val="868379"/>
    <a:srgbClr val="FFE98C"/>
    <a:srgbClr val="B8953C"/>
    <a:srgbClr val="91D9D9"/>
    <a:srgbClr val="FE4805"/>
    <a:srgbClr val="D9B350"/>
    <a:srgbClr val="5F2DFF"/>
    <a:srgbClr val="BE71FF"/>
    <a:srgbClr val="563CB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A668D-7325-234D-A658-17270492B553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7254-BFF6-134E-95AB-263F80A31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80000">
              <a:schemeClr val="tx1"/>
            </a:gs>
            <a:gs pos="100000">
              <a:srgbClr val="FFFFFF"/>
            </a:gs>
            <a:gs pos="42000">
              <a:schemeClr val="tx1">
                <a:lumMod val="95000"/>
                <a:lumOff val="5000"/>
              </a:schemeClr>
            </a:gs>
            <a:gs pos="75000">
              <a:schemeClr val="tx1">
                <a:lumMod val="95000"/>
                <a:lumOff val="5000"/>
              </a:schemeClr>
            </a:gs>
            <a:gs pos="21000">
              <a:schemeClr val="tx1"/>
            </a:gs>
            <a:gs pos="31000">
              <a:schemeClr val="tx1"/>
            </a:gs>
            <a:gs pos="36000">
              <a:schemeClr val="tx1"/>
            </a:gs>
            <a:gs pos="39000">
              <a:schemeClr val="tx1"/>
            </a:gs>
            <a:gs pos="40000">
              <a:schemeClr val="tx1"/>
            </a:gs>
            <a:gs pos="45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0920" y="1980900"/>
            <a:ext cx="5509890" cy="1143000"/>
          </a:xfrm>
        </p:spPr>
        <p:txBody>
          <a:bodyPr>
            <a:normAutofit fontScale="90000"/>
          </a:bodyPr>
          <a:lstStyle/>
          <a:p>
            <a:r>
              <a:rPr lang="en-US" sz="7556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SCEPTRE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</a:br>
            <a:r>
              <a:rPr lang="en-US" sz="3333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RISE OF AHASUERUS</a:t>
            </a:r>
            <a:endParaRPr lang="en-US" sz="3333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72106" y="3836150"/>
            <a:ext cx="55687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/>
                <a:ea typeface="+mj-ea"/>
                <a:cs typeface="Book Antiqua"/>
              </a:rPr>
              <a:t>Esther 5v1</a:t>
            </a:r>
            <a:r>
              <a:rPr kumimoji="0" lang="en-US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/>
                <a:ea typeface="+mj-ea"/>
                <a:cs typeface="Book Antiqua"/>
              </a:rPr>
              <a:t> – 6v11</a:t>
            </a:r>
            <a:endParaRPr kumimoji="0" lang="en-US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/>
              <a:ea typeface="+mj-ea"/>
              <a:cs typeface="Book Antiqu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lum bright="-16000"/>
          </a:blip>
          <a:srcRect l="31726" r="34850" b="12383"/>
          <a:stretch>
            <a:fillRect/>
          </a:stretch>
        </p:blipFill>
        <p:spPr>
          <a:xfrm>
            <a:off x="6416263" y="562172"/>
            <a:ext cx="1781367" cy="6283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Sceptre of righteousness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467716"/>
            <a:ext cx="795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Symbol of Kingship and </a:t>
            </a:r>
            <a:r>
              <a:rPr lang="en-US" sz="2800" dirty="0" err="1" smtClean="0">
                <a:solidFill>
                  <a:schemeClr val="bg1"/>
                </a:solidFill>
                <a:latin typeface="Tahoma"/>
                <a:cs typeface="Tahoma"/>
              </a:rPr>
              <a:t>Rulership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Gen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49v10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60671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2405463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16426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6148" y="2303378"/>
            <a:ext cx="8098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Symbol of Power and Justice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Num24v17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6149" y="3059215"/>
            <a:ext cx="79502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Symbol of Righteousness and Permanence </a:t>
            </a:r>
            <a:b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</a:b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Psalm 45v6, Hebrews 1v8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6148" y="4255460"/>
            <a:ext cx="8137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An extension of God’s “stretched out arm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”…</a:t>
            </a:r>
            <a:b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</a:b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Deut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4v34, 5v15, 7v19, 11v2, I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Kings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8v42, II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Chron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6v32, Psalm 136v12,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Jer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32v21, Ezek 20v33-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34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5" name="Isosceles Triangle 24"/>
          <p:cNvSpPr/>
          <p:nvPr/>
        </p:nvSpPr>
        <p:spPr>
          <a:xfrm rot="5400000">
            <a:off x="364297" y="4365858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2" grpId="0" animBg="1"/>
      <p:bldP spid="16" grpId="0"/>
      <p:bldP spid="17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425" y="28665"/>
            <a:ext cx="8741951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“The 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Hallmarks of Pride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236786"/>
            <a:ext cx="79502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(1)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 Pride is absolutely selfish...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v11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endParaRPr lang="en-US" sz="35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3995035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8" y="5113549"/>
            <a:ext cx="7950228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(4) Pride inevitably ends in hate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 v14</a:t>
            </a:r>
          </a:p>
          <a:p>
            <a:pPr lvl="0"/>
            <a:endParaRPr lang="en-US" sz="1300" b="1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6149" y="3832168"/>
            <a:ext cx="79502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500" dirty="0" smtClean="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lang="en-US" sz="3500" dirty="0" smtClean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r>
              <a:rPr lang="en-US" sz="3500" dirty="0" smtClean="0">
                <a:solidFill>
                  <a:srgbClr val="FFFFFF"/>
                </a:solidFill>
                <a:latin typeface="Tahoma"/>
                <a:cs typeface="Tahoma"/>
              </a:rPr>
              <a:t>) </a:t>
            </a:r>
            <a:r>
              <a:rPr lang="en-US" sz="3500" dirty="0" smtClean="0">
                <a:solidFill>
                  <a:srgbClr val="FFFFFF"/>
                </a:solidFill>
                <a:latin typeface="Tahoma"/>
                <a:cs typeface="Tahoma"/>
              </a:rPr>
              <a:t>Pride can never make you </a:t>
            </a:r>
            <a:r>
              <a:rPr lang="en-US" sz="3500" dirty="0" smtClean="0">
                <a:solidFill>
                  <a:srgbClr val="FFFFFF"/>
                </a:solidFill>
                <a:latin typeface="Tahoma"/>
                <a:cs typeface="Tahoma"/>
              </a:rPr>
              <a:t>happy…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v13 </a:t>
            </a:r>
            <a:endParaRPr lang="en-US" sz="35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6149" y="2102796"/>
            <a:ext cx="795022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(2) 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Pride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 rejoices 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not so much in the inclusion of self, but the exclusion of 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others…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v12</a:t>
            </a:r>
            <a:endParaRPr lang="en-US" sz="35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5" name="Isosceles Triangle 14"/>
          <p:cNvSpPr/>
          <p:nvPr/>
        </p:nvSpPr>
        <p:spPr>
          <a:xfrm rot="5400000">
            <a:off x="364297" y="5281614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 rot="5400000">
            <a:off x="364297" y="232034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7" name="Isosceles Triangle 16"/>
          <p:cNvSpPr/>
          <p:nvPr/>
        </p:nvSpPr>
        <p:spPr>
          <a:xfrm rot="5400000">
            <a:off x="364297" y="141999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/>
      <p:bldP spid="13" grpId="0"/>
      <p:bldP spid="14" grpId="0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28665"/>
            <a:ext cx="9144000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God’s View of Pride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2742958"/>
            <a:ext cx="795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Proverbs 16v5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“Every one that is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proud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is an abomination to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Y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ahweh”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32163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284273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9" y="3783774"/>
            <a:ext cx="79502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Proverbs 16v18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Pride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ahoma"/>
                <a:cs typeface="Tahoma"/>
              </a:rPr>
              <a:t>goeth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before destruction, and an haughty spirit before a fall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…(Middle verse of Proverbs!)</a:t>
            </a:r>
            <a:endParaRPr lang="en-US" sz="3000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6149" y="1188306"/>
            <a:ext cx="79502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Proverbs 6v16-17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“These six things doth Yahweh hate: yea, seven are an abomination unto him: A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proud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look, a lying tongue”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890780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6149" y="5268377"/>
            <a:ext cx="795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Proverbs 29v23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“A man’s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pride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shall bring him low”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14" name="Isosceles Triangle 13"/>
          <p:cNvSpPr/>
          <p:nvPr/>
        </p:nvSpPr>
        <p:spPr>
          <a:xfrm rot="5400000">
            <a:off x="364297" y="5372395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  <p:bldP spid="9" grpId="0"/>
      <p:bldP spid="12" grpId="0" animBg="1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28665"/>
            <a:ext cx="9144000" cy="1143000"/>
          </a:xfrm>
        </p:spPr>
        <p:txBody>
          <a:bodyPr>
            <a:noAutofit/>
          </a:bodyPr>
          <a:lstStyle/>
          <a:p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Importance of</a:t>
            </a:r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 </a:t>
            </a:r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PRIDE</a:t>
            </a:r>
            <a:endParaRPr lang="en-US" sz="4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215629"/>
            <a:ext cx="79502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Daniel 4v37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“Now I Nebuchadnezzar praise and extol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and honour the King of heaven, all whose works are truth, and his ways judgment: and those that walk in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pride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he is able to abase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35462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6149" y="3854365"/>
            <a:ext cx="79502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Isaiah 2v11-12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“The lofty looks of man shall be humbled, and the haughtiness of man shall be bowed down…every one that is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proud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and lofty shall be brought down…and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Y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ahweh alone shall be exalted in that day”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402007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2312</TotalTime>
  <Words>323</Words>
  <Application>Microsoft Macintosh PowerPoint</Application>
  <PresentationFormat>On-screen Show (4:3)</PresentationFormat>
  <Paragraphs>25</Paragraphs>
  <Slides>7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SCEPTRE  THE RISE OF AHASUERUS</vt:lpstr>
      <vt:lpstr>“Sceptre of righteousness”</vt:lpstr>
      <vt:lpstr>Slide 3</vt:lpstr>
      <vt:lpstr>“The Hallmarks of Pride”</vt:lpstr>
      <vt:lpstr>God’s View of Pride</vt:lpstr>
      <vt:lpstr>The Importance of PRIDE</vt:lpstr>
      <vt:lpstr>Slide 7</vt:lpstr>
    </vt:vector>
  </TitlesOfParts>
  <Company>USC School of Dentistry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Feast – The Fall of Vashti</dc:title>
  <dc:creator>Nathan and Susanna Lewis</dc:creator>
  <cp:lastModifiedBy>Nathan and Susanna Lewis</cp:lastModifiedBy>
  <cp:revision>16</cp:revision>
  <dcterms:created xsi:type="dcterms:W3CDTF">2009-08-19T04:23:11Z</dcterms:created>
  <dcterms:modified xsi:type="dcterms:W3CDTF">2009-08-19T06:07:31Z</dcterms:modified>
</cp:coreProperties>
</file>