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docProps/core.xml" ContentType="application/vnd.openxmlformats-package.core-properties+xml"/>
  <Default Extension="bin" ContentType="application/vnd.openxmlformats-officedocument.presentationml.printerSettings"/>
  <Override PartName="/ppt/notesSlides/notesSlide4.xml" ContentType="application/vnd.openxmlformats-officedocument.presentationml.notesSlide+xml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9"/>
  </p:notesMasterIdLst>
  <p:sldIdLst>
    <p:sldId id="286" r:id="rId2"/>
    <p:sldId id="280" r:id="rId3"/>
    <p:sldId id="289" r:id="rId4"/>
    <p:sldId id="272" r:id="rId5"/>
    <p:sldId id="281" r:id="rId6"/>
    <p:sldId id="287" r:id="rId7"/>
    <p:sldId id="28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BBA5D"/>
    <a:srgbClr val="868379"/>
    <a:srgbClr val="FFE98C"/>
    <a:srgbClr val="B8953C"/>
    <a:srgbClr val="91D9D9"/>
    <a:srgbClr val="FE4805"/>
    <a:srgbClr val="D9B350"/>
    <a:srgbClr val="5F2DFF"/>
    <a:srgbClr val="BE71FF"/>
    <a:srgbClr val="563CB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A668D-7325-234D-A658-17270492B553}" type="datetimeFigureOut">
              <a:rPr lang="en-US" smtClean="0"/>
              <a:pPr/>
              <a:t>8/18/09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367254-BFF6-134E-95AB-263F80A316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7254-BFF6-134E-95AB-263F80A316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7254-BFF6-134E-95AB-263F80A316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7254-BFF6-134E-95AB-263F80A316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7254-BFF6-134E-95AB-263F80A316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367254-BFF6-134E-95AB-263F80A316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8/18/09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8/18/09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8/18/09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9FCA8-F66D-0646-83BD-CD5B4D401DA4}" type="datetimeFigureOut">
              <a:rPr lang="en-US" smtClean="0"/>
              <a:pPr/>
              <a:t>8/18/09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80000">
              <a:schemeClr val="tx1"/>
            </a:gs>
            <a:gs pos="100000">
              <a:srgbClr val="FFFFFF"/>
            </a:gs>
            <a:gs pos="42000">
              <a:schemeClr val="tx1">
                <a:lumMod val="95000"/>
                <a:lumOff val="5000"/>
              </a:schemeClr>
            </a:gs>
            <a:gs pos="75000">
              <a:schemeClr val="tx1">
                <a:lumMod val="95000"/>
                <a:lumOff val="5000"/>
              </a:schemeClr>
            </a:gs>
            <a:gs pos="21000">
              <a:schemeClr val="tx1"/>
            </a:gs>
            <a:gs pos="31000">
              <a:schemeClr val="tx1"/>
            </a:gs>
            <a:gs pos="36000">
              <a:schemeClr val="tx1"/>
            </a:gs>
            <a:gs pos="39000">
              <a:schemeClr val="tx1"/>
            </a:gs>
            <a:gs pos="40000">
              <a:schemeClr val="tx1"/>
            </a:gs>
            <a:gs pos="45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9FCA8-F66D-0646-83BD-CD5B4D401DA4}" type="datetimeFigureOut">
              <a:rPr lang="en-US" smtClean="0"/>
              <a:pPr/>
              <a:t>8/18/09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46AFC-EB66-7D44-81DB-6D40C6ABB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30920" y="1980900"/>
            <a:ext cx="5509890" cy="1143000"/>
          </a:xfrm>
        </p:spPr>
        <p:txBody>
          <a:bodyPr>
            <a:normAutofit fontScale="90000"/>
          </a:bodyPr>
          <a:lstStyle/>
          <a:p>
            <a:r>
              <a:rPr lang="en-US" sz="7556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THE SCEPTRE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/>
            </a:r>
            <a:b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</a:br>
            <a:r>
              <a:rPr lang="en-US" sz="3333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THE RISE OF AHASUERUS</a:t>
            </a:r>
            <a:endParaRPr lang="en-US" sz="3333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  <a:cs typeface="Book Antiqua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172106" y="3836150"/>
            <a:ext cx="55687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/>
                <a:ea typeface="+mj-ea"/>
                <a:cs typeface="Book Antiqua"/>
              </a:rPr>
              <a:t>Esther 5v1</a:t>
            </a:r>
            <a:r>
              <a:rPr kumimoji="0" lang="en-US" sz="4400" b="0" i="0" u="none" strike="noStrike" kern="1200" cap="none" spc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Book Antiqua"/>
                <a:ea typeface="+mj-ea"/>
                <a:cs typeface="Book Antiqua"/>
              </a:rPr>
              <a:t> – 6v11</a:t>
            </a:r>
            <a:endParaRPr kumimoji="0" lang="en-US" sz="4400" b="0" i="0" u="none" strike="noStrike" kern="1200" cap="none" spc="0" normalizeH="0" baseline="0" noProof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DBBA5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Book Antiqua"/>
              <a:ea typeface="+mj-ea"/>
              <a:cs typeface="Book Antiqu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lum bright="-16000"/>
          </a:blip>
          <a:srcRect l="31726" r="34850" b="12383"/>
          <a:stretch>
            <a:fillRect/>
          </a:stretch>
        </p:blipFill>
        <p:spPr>
          <a:xfrm>
            <a:off x="6416263" y="562172"/>
            <a:ext cx="1781367" cy="62834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8665"/>
            <a:ext cx="8229600" cy="1143000"/>
          </a:xfrm>
        </p:spPr>
        <p:txBody>
          <a:bodyPr>
            <a:normAutofit/>
          </a:bodyPr>
          <a:lstStyle/>
          <a:p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“</a:t>
            </a:r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Sceptre of righteousness</a:t>
            </a:r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”</a:t>
            </a:r>
            <a:endParaRPr lang="en-US" sz="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DBBA5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  <a:cs typeface="Book Antiqu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6149" y="1467716"/>
            <a:ext cx="7950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Symbol of Kingship and </a:t>
            </a:r>
            <a:r>
              <a:rPr lang="en-US" sz="2800" dirty="0" err="1" smtClean="0">
                <a:solidFill>
                  <a:schemeClr val="bg1"/>
                </a:solidFill>
                <a:latin typeface="Tahoma"/>
                <a:cs typeface="Tahoma"/>
              </a:rPr>
              <a:t>Rulership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Gen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49v10</a:t>
            </a:r>
            <a:endParaRPr lang="en-US" sz="2800" b="1" dirty="0">
              <a:solidFill>
                <a:srgbClr val="DBBA5D"/>
              </a:solidFill>
              <a:latin typeface="Tahoma"/>
              <a:cs typeface="Tahoma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>
            <a:off x="364297" y="1606716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 rot="5400000">
            <a:off x="364297" y="2405463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2" name="Isosceles Triangle 11"/>
          <p:cNvSpPr/>
          <p:nvPr/>
        </p:nvSpPr>
        <p:spPr>
          <a:xfrm rot="5400000">
            <a:off x="364297" y="3164269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06148" y="2303378"/>
            <a:ext cx="8098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solidFill>
                  <a:srgbClr val="FFFFFF"/>
                </a:solidFill>
                <a:latin typeface="Tahoma"/>
                <a:cs typeface="Tahoma"/>
              </a:rPr>
              <a:t>Symbol of Power and Justice</a:t>
            </a:r>
            <a:r>
              <a:rPr lang="en-US" sz="2800" dirty="0" smtClean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Num24v17</a:t>
            </a:r>
            <a:endParaRPr lang="en-US" sz="2800" b="1" dirty="0">
              <a:solidFill>
                <a:srgbClr val="DBBA5D"/>
              </a:solidFill>
              <a:latin typeface="Tahoma"/>
              <a:cs typeface="Tahoma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6149" y="3059215"/>
            <a:ext cx="79502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solidFill>
                  <a:srgbClr val="FFFFFF"/>
                </a:solidFill>
                <a:latin typeface="Tahoma"/>
                <a:cs typeface="Tahoma"/>
              </a:rPr>
              <a:t>Symbol of Righteousness and Permanence </a:t>
            </a:r>
            <a:br>
              <a:rPr lang="en-US" sz="2800" dirty="0" smtClean="0">
                <a:solidFill>
                  <a:srgbClr val="FFFFFF"/>
                </a:solidFill>
                <a:latin typeface="Tahoma"/>
                <a:cs typeface="Tahoma"/>
              </a:rPr>
            </a:b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Psalm 45v6, Hebrews 1v8</a:t>
            </a:r>
            <a:endParaRPr lang="en-US" sz="2800" b="1" dirty="0">
              <a:solidFill>
                <a:srgbClr val="DBBA5D"/>
              </a:solidFill>
              <a:latin typeface="Tahoma"/>
              <a:cs typeface="Tahom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06148" y="4255460"/>
            <a:ext cx="81378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An extension of God’s “stretched out arm</a:t>
            </a:r>
            <a: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  <a:t>”…</a:t>
            </a:r>
            <a:br>
              <a:rPr lang="en-US" sz="2800" dirty="0" smtClean="0">
                <a:solidFill>
                  <a:schemeClr val="bg1"/>
                </a:solidFill>
                <a:latin typeface="Tahoma"/>
                <a:cs typeface="Tahoma"/>
              </a:rPr>
            </a:b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Deut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4v34, 5v15, 7v19, 11v2, I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 Kings 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8v42, II </a:t>
            </a:r>
            <a:r>
              <a:rPr lang="en-US" sz="2800" b="1" dirty="0" err="1" smtClean="0">
                <a:solidFill>
                  <a:srgbClr val="DBBA5D"/>
                </a:solidFill>
                <a:latin typeface="Tahoma"/>
                <a:cs typeface="Tahoma"/>
              </a:rPr>
              <a:t>Chron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 6v32, Psalm 136v12, </a:t>
            </a:r>
            <a:r>
              <a:rPr lang="en-US" sz="2800" b="1" dirty="0" err="1" smtClean="0">
                <a:solidFill>
                  <a:srgbClr val="DBBA5D"/>
                </a:solidFill>
                <a:latin typeface="Tahoma"/>
                <a:cs typeface="Tahoma"/>
              </a:rPr>
              <a:t>Jer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 32v21, Ezek 20v33-</a:t>
            </a:r>
            <a:r>
              <a:rPr lang="en-US" sz="2800" b="1" dirty="0" smtClean="0">
                <a:solidFill>
                  <a:srgbClr val="DBBA5D"/>
                </a:solidFill>
                <a:latin typeface="Tahoma"/>
                <a:cs typeface="Tahoma"/>
              </a:rPr>
              <a:t>34</a:t>
            </a:r>
            <a:endParaRPr lang="en-US" sz="2800" b="1" dirty="0">
              <a:solidFill>
                <a:srgbClr val="DBBA5D"/>
              </a:solidFill>
              <a:latin typeface="Tahoma"/>
              <a:cs typeface="Tahoma"/>
            </a:endParaRPr>
          </a:p>
        </p:txBody>
      </p:sp>
      <p:sp>
        <p:nvSpPr>
          <p:cNvPr id="25" name="Isosceles Triangle 24"/>
          <p:cNvSpPr/>
          <p:nvPr/>
        </p:nvSpPr>
        <p:spPr>
          <a:xfrm rot="5400000">
            <a:off x="364297" y="4365858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animBg="1"/>
      <p:bldP spid="12" grpId="0" animBg="1"/>
      <p:bldP spid="16" grpId="0"/>
      <p:bldP spid="17" grpId="0"/>
      <p:bldP spid="24" grpId="0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4425" y="28665"/>
            <a:ext cx="8741951" cy="1143000"/>
          </a:xfrm>
        </p:spPr>
        <p:txBody>
          <a:bodyPr>
            <a:noAutofit/>
          </a:bodyPr>
          <a:lstStyle/>
          <a:p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“The </a:t>
            </a:r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Hallmarks of Pride</a:t>
            </a:r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”</a:t>
            </a:r>
            <a:endParaRPr lang="en-US" sz="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DBBA5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  <a:cs typeface="Book Antiqu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6149" y="1236786"/>
            <a:ext cx="795022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500" dirty="0" smtClean="0">
                <a:solidFill>
                  <a:schemeClr val="bg1"/>
                </a:solidFill>
                <a:latin typeface="Tahoma"/>
                <a:cs typeface="Tahoma"/>
              </a:rPr>
              <a:t>(1)</a:t>
            </a:r>
            <a:r>
              <a:rPr lang="en-US" sz="3500" dirty="0" smtClean="0">
                <a:solidFill>
                  <a:schemeClr val="bg1"/>
                </a:solidFill>
                <a:latin typeface="Tahoma"/>
                <a:cs typeface="Tahoma"/>
              </a:rPr>
              <a:t> Pride is absolutely selfish...</a:t>
            </a:r>
            <a:r>
              <a:rPr lang="en-US" sz="3500" b="1" dirty="0" smtClean="0">
                <a:solidFill>
                  <a:srgbClr val="DBBA5D"/>
                </a:solidFill>
                <a:latin typeface="Tahoma"/>
                <a:cs typeface="Tahoma"/>
              </a:rPr>
              <a:t>v11</a:t>
            </a:r>
            <a:r>
              <a:rPr lang="en-US" sz="3500" dirty="0" smtClean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endParaRPr lang="en-US" sz="3500" b="1" dirty="0">
              <a:solidFill>
                <a:srgbClr val="DBBA5D"/>
              </a:solidFill>
              <a:latin typeface="Tahoma"/>
              <a:cs typeface="Tahoma"/>
            </a:endParaRPr>
          </a:p>
        </p:txBody>
      </p:sp>
      <p:sp>
        <p:nvSpPr>
          <p:cNvPr id="10" name="Isosceles Triangle 9"/>
          <p:cNvSpPr/>
          <p:nvPr/>
        </p:nvSpPr>
        <p:spPr>
          <a:xfrm rot="5400000">
            <a:off x="364297" y="3995035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6148" y="5113549"/>
            <a:ext cx="7950228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500" dirty="0" smtClean="0">
                <a:solidFill>
                  <a:schemeClr val="bg1"/>
                </a:solidFill>
                <a:latin typeface="Tahoma"/>
                <a:cs typeface="Tahoma"/>
              </a:rPr>
              <a:t>(4) Pride inevitably ends in hate</a:t>
            </a:r>
            <a:r>
              <a:rPr lang="en-US" sz="3500" b="1" dirty="0" smtClean="0">
                <a:solidFill>
                  <a:srgbClr val="DBBA5D"/>
                </a:solidFill>
                <a:latin typeface="Tahoma"/>
                <a:cs typeface="Tahoma"/>
              </a:rPr>
              <a:t> v14</a:t>
            </a:r>
          </a:p>
          <a:p>
            <a:pPr lvl="0"/>
            <a:endParaRPr lang="en-US" sz="1300" b="1" dirty="0" smtClean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6149" y="3832168"/>
            <a:ext cx="79502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500" dirty="0" smtClean="0">
                <a:solidFill>
                  <a:srgbClr val="FFFFFF"/>
                </a:solidFill>
                <a:latin typeface="Tahoma"/>
                <a:cs typeface="Tahoma"/>
              </a:rPr>
              <a:t>(</a:t>
            </a:r>
            <a:r>
              <a:rPr lang="en-US" sz="3500" dirty="0" smtClean="0">
                <a:solidFill>
                  <a:srgbClr val="FFFFFF"/>
                </a:solidFill>
                <a:latin typeface="Tahoma"/>
                <a:cs typeface="Tahoma"/>
              </a:rPr>
              <a:t>3</a:t>
            </a:r>
            <a:r>
              <a:rPr lang="en-US" sz="3500" dirty="0" smtClean="0">
                <a:solidFill>
                  <a:srgbClr val="FFFFFF"/>
                </a:solidFill>
                <a:latin typeface="Tahoma"/>
                <a:cs typeface="Tahoma"/>
              </a:rPr>
              <a:t>) </a:t>
            </a:r>
            <a:r>
              <a:rPr lang="en-US" sz="3500" dirty="0" smtClean="0">
                <a:solidFill>
                  <a:srgbClr val="FFFFFF"/>
                </a:solidFill>
                <a:latin typeface="Tahoma"/>
                <a:cs typeface="Tahoma"/>
              </a:rPr>
              <a:t>Pride can never make you </a:t>
            </a:r>
            <a:r>
              <a:rPr lang="en-US" sz="3500" dirty="0" smtClean="0">
                <a:solidFill>
                  <a:srgbClr val="FFFFFF"/>
                </a:solidFill>
                <a:latin typeface="Tahoma"/>
                <a:cs typeface="Tahoma"/>
              </a:rPr>
              <a:t>happy…</a:t>
            </a:r>
            <a:r>
              <a:rPr lang="en-US" sz="3500" b="1" dirty="0" smtClean="0">
                <a:solidFill>
                  <a:srgbClr val="DBBA5D"/>
                </a:solidFill>
                <a:latin typeface="Tahoma"/>
                <a:cs typeface="Tahoma"/>
              </a:rPr>
              <a:t>v13 </a:t>
            </a:r>
            <a:endParaRPr lang="en-US" sz="3500" b="1" dirty="0">
              <a:solidFill>
                <a:srgbClr val="DBBA5D"/>
              </a:solidFill>
              <a:latin typeface="Tahoma"/>
              <a:cs typeface="Tahom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06149" y="2102796"/>
            <a:ext cx="795022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500" dirty="0" smtClean="0">
                <a:solidFill>
                  <a:schemeClr val="bg1"/>
                </a:solidFill>
                <a:latin typeface="Tahoma"/>
                <a:cs typeface="Tahoma"/>
              </a:rPr>
              <a:t>(2) </a:t>
            </a:r>
            <a:r>
              <a:rPr lang="en-US" sz="3500" dirty="0" smtClean="0">
                <a:solidFill>
                  <a:schemeClr val="bg1"/>
                </a:solidFill>
                <a:latin typeface="Tahoma"/>
                <a:cs typeface="Tahoma"/>
              </a:rPr>
              <a:t>Pride</a:t>
            </a:r>
            <a:r>
              <a:rPr lang="en-US" sz="3500" dirty="0" smtClean="0">
                <a:solidFill>
                  <a:schemeClr val="bg1"/>
                </a:solidFill>
                <a:latin typeface="Tahoma"/>
                <a:cs typeface="Tahoma"/>
              </a:rPr>
              <a:t> rejoices </a:t>
            </a:r>
            <a:r>
              <a:rPr lang="en-US" sz="3500" dirty="0" smtClean="0">
                <a:solidFill>
                  <a:schemeClr val="bg1"/>
                </a:solidFill>
                <a:latin typeface="Tahoma"/>
                <a:cs typeface="Tahoma"/>
              </a:rPr>
              <a:t>not so much in the inclusion of self, but the exclusion of </a:t>
            </a:r>
            <a:r>
              <a:rPr lang="en-US" sz="3500" dirty="0" smtClean="0">
                <a:solidFill>
                  <a:schemeClr val="bg1"/>
                </a:solidFill>
                <a:latin typeface="Tahoma"/>
                <a:cs typeface="Tahoma"/>
              </a:rPr>
              <a:t>others…</a:t>
            </a:r>
            <a:r>
              <a:rPr lang="en-US" sz="3500" b="1" dirty="0" smtClean="0">
                <a:solidFill>
                  <a:srgbClr val="DBBA5D"/>
                </a:solidFill>
                <a:latin typeface="Tahoma"/>
                <a:cs typeface="Tahoma"/>
              </a:rPr>
              <a:t>v12</a:t>
            </a:r>
            <a:endParaRPr lang="en-US" sz="3500" b="1" dirty="0">
              <a:solidFill>
                <a:srgbClr val="DBBA5D"/>
              </a:solidFill>
              <a:latin typeface="Tahoma"/>
              <a:cs typeface="Tahoma"/>
            </a:endParaRPr>
          </a:p>
        </p:txBody>
      </p:sp>
      <p:sp>
        <p:nvSpPr>
          <p:cNvPr id="15" name="Isosceles Triangle 14"/>
          <p:cNvSpPr/>
          <p:nvPr/>
        </p:nvSpPr>
        <p:spPr>
          <a:xfrm rot="5400000">
            <a:off x="364297" y="5281614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6" name="Isosceles Triangle 15"/>
          <p:cNvSpPr/>
          <p:nvPr/>
        </p:nvSpPr>
        <p:spPr>
          <a:xfrm rot="5400000">
            <a:off x="364297" y="2320346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7" name="Isosceles Triangle 16"/>
          <p:cNvSpPr/>
          <p:nvPr/>
        </p:nvSpPr>
        <p:spPr>
          <a:xfrm rot="5400000">
            <a:off x="364297" y="1419991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1" grpId="0"/>
      <p:bldP spid="13" grpId="0"/>
      <p:bldP spid="14" grpId="0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" y="28665"/>
            <a:ext cx="9144000" cy="1143000"/>
          </a:xfrm>
        </p:spPr>
        <p:txBody>
          <a:bodyPr>
            <a:noAutofit/>
          </a:bodyPr>
          <a:lstStyle/>
          <a:p>
            <a:r>
              <a:rPr lang="en-US" sz="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God’s View of Pride</a:t>
            </a:r>
            <a:endParaRPr lang="en-US" sz="5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DBBA5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  <a:cs typeface="Book Antiqu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6149" y="2742958"/>
            <a:ext cx="7950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Proverbs 16v5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– 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“Every one that is 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proud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 is an abomination to 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Y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ahweh”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…</a:t>
            </a:r>
          </a:p>
        </p:txBody>
      </p:sp>
      <p:sp>
        <p:nvSpPr>
          <p:cNvPr id="8" name="Isosceles Triangle 7"/>
          <p:cNvSpPr/>
          <p:nvPr/>
        </p:nvSpPr>
        <p:spPr>
          <a:xfrm rot="5400000">
            <a:off x="364297" y="1321639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 rot="5400000">
            <a:off x="364297" y="2842736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06149" y="3783774"/>
            <a:ext cx="79502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Proverbs 16v18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– 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“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Pride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 </a:t>
            </a:r>
            <a:r>
              <a:rPr lang="en-US" sz="3000" dirty="0" err="1" smtClean="0">
                <a:solidFill>
                  <a:schemeClr val="bg1"/>
                </a:solidFill>
                <a:latin typeface="Tahoma"/>
                <a:cs typeface="Tahoma"/>
              </a:rPr>
              <a:t>goeth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 before destruction, and an haughty spirit before a fall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”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…(Middle verse of Proverbs!)</a:t>
            </a:r>
            <a:endParaRPr lang="en-US" sz="3000" dirty="0" smtClean="0">
              <a:solidFill>
                <a:schemeClr val="bg1"/>
              </a:solidFill>
              <a:latin typeface="Tahoma"/>
              <a:cs typeface="Tahom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6149" y="1188306"/>
            <a:ext cx="79502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Proverbs 6v16-17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– 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“These six things doth Yahweh hate: yea, seven are an abomination unto him: A 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proud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 look, a lying tongue”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…</a:t>
            </a:r>
          </a:p>
        </p:txBody>
      </p:sp>
      <p:sp>
        <p:nvSpPr>
          <p:cNvPr id="12" name="Isosceles Triangle 11"/>
          <p:cNvSpPr/>
          <p:nvPr/>
        </p:nvSpPr>
        <p:spPr>
          <a:xfrm rot="5400000">
            <a:off x="364297" y="3890780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6149" y="5268377"/>
            <a:ext cx="7950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Proverbs 29v23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– 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“A man’s 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pride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 shall bring him low”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…</a:t>
            </a:r>
          </a:p>
        </p:txBody>
      </p:sp>
      <p:sp>
        <p:nvSpPr>
          <p:cNvPr id="14" name="Isosceles Triangle 13"/>
          <p:cNvSpPr/>
          <p:nvPr/>
        </p:nvSpPr>
        <p:spPr>
          <a:xfrm rot="5400000">
            <a:off x="364297" y="5372395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animBg="1"/>
      <p:bldP spid="11" grpId="0"/>
      <p:bldP spid="9" grpId="0"/>
      <p:bldP spid="12" grpId="0" animBg="1"/>
      <p:bldP spid="13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" y="28665"/>
            <a:ext cx="9144000" cy="1143000"/>
          </a:xfrm>
        </p:spPr>
        <p:txBody>
          <a:bodyPr>
            <a:noAutofit/>
          </a:bodyPr>
          <a:lstStyle/>
          <a:p>
            <a:r>
              <a:rPr lang="en-US" sz="4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The Importance of</a:t>
            </a:r>
            <a:r>
              <a:rPr lang="en-US" sz="4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 </a:t>
            </a:r>
            <a:r>
              <a:rPr lang="en-US" sz="4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DBBA5D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 Antiqua"/>
                <a:cs typeface="Book Antiqua"/>
              </a:rPr>
              <a:t>PRIDE</a:t>
            </a:r>
            <a:endParaRPr lang="en-US" sz="45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DBBA5D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 Antiqua"/>
              <a:cs typeface="Book Antiqu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6149" y="1215629"/>
            <a:ext cx="795022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Daniel 4v37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– 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“Now I Nebuchadnezzar praise and extol 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and honour the King of heaven, all whose works are truth, and his ways judgment: and those that walk in 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pride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 he is able to abase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”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…</a:t>
            </a:r>
          </a:p>
        </p:txBody>
      </p:sp>
      <p:sp>
        <p:nvSpPr>
          <p:cNvPr id="8" name="Isosceles Triangle 7"/>
          <p:cNvSpPr/>
          <p:nvPr/>
        </p:nvSpPr>
        <p:spPr>
          <a:xfrm rot="5400000">
            <a:off x="364297" y="1354629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6149" y="3854365"/>
            <a:ext cx="795022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Isaiah 2v11-12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 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– 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“The lofty looks of man shall be humbled, and the haughtiness of man shall be bowed down…every one that is </a:t>
            </a:r>
            <a:r>
              <a:rPr lang="en-US" sz="3000" b="1" dirty="0" smtClean="0">
                <a:solidFill>
                  <a:srgbClr val="DBBA5D"/>
                </a:solidFill>
                <a:latin typeface="Tahoma"/>
                <a:cs typeface="Tahoma"/>
              </a:rPr>
              <a:t>proud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 and lofty shall be brought down…and 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Y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ahweh alone shall be exalted in that day”</a:t>
            </a:r>
            <a:r>
              <a:rPr lang="en-US" sz="3000" dirty="0" smtClean="0">
                <a:solidFill>
                  <a:schemeClr val="bg1"/>
                </a:solidFill>
                <a:latin typeface="Tahoma"/>
                <a:cs typeface="Tahoma"/>
              </a:rPr>
              <a:t>…</a:t>
            </a:r>
          </a:p>
        </p:txBody>
      </p:sp>
      <p:sp>
        <p:nvSpPr>
          <p:cNvPr id="12" name="Isosceles Triangle 11"/>
          <p:cNvSpPr/>
          <p:nvPr/>
        </p:nvSpPr>
        <p:spPr>
          <a:xfrm rot="5400000">
            <a:off x="364297" y="4020076"/>
            <a:ext cx="587289" cy="383119"/>
          </a:xfrm>
          <a:prstGeom prst="triangle">
            <a:avLst>
              <a:gd name="adj" fmla="val 49225"/>
            </a:avLst>
          </a:prstGeom>
          <a:gradFill flip="none" rotWithShape="1">
            <a:gsLst>
              <a:gs pos="54000">
                <a:srgbClr val="DBBA5D"/>
              </a:gs>
              <a:gs pos="80000">
                <a:srgbClr val="FFFFFF"/>
              </a:gs>
              <a:gs pos="36000">
                <a:srgbClr val="DBBA5D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165100" dist="38100" dir="2700000" sx="103000" sy="103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DBBA5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Verve.thmx</Template>
  <TotalTime>2312</TotalTime>
  <Words>323</Words>
  <Application>Microsoft Macintosh PowerPoint</Application>
  <PresentationFormat>On-screen Show (4:3)</PresentationFormat>
  <Paragraphs>25</Paragraphs>
  <Slides>7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SCEPTRE  THE RISE OF AHASUERUS</vt:lpstr>
      <vt:lpstr>“Sceptre of righteousness”</vt:lpstr>
      <vt:lpstr>Slide 3</vt:lpstr>
      <vt:lpstr>“The Hallmarks of Pride”</vt:lpstr>
      <vt:lpstr>God’s View of Pride</vt:lpstr>
      <vt:lpstr>The Importance of PRIDE</vt:lpstr>
      <vt:lpstr>Slide 7</vt:lpstr>
    </vt:vector>
  </TitlesOfParts>
  <Company>USC School of Dentistry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Feast – The Fall of Vashti</dc:title>
  <dc:creator>Nathan and Susanna Lewis</dc:creator>
  <cp:lastModifiedBy>Nathan and Susanna Lewis</cp:lastModifiedBy>
  <cp:revision>16</cp:revision>
  <dcterms:created xsi:type="dcterms:W3CDTF">2009-08-19T04:23:11Z</dcterms:created>
  <dcterms:modified xsi:type="dcterms:W3CDTF">2009-08-19T06:07:31Z</dcterms:modified>
</cp:coreProperties>
</file>