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1"/>
  </p:notesMasterIdLst>
  <p:sldIdLst>
    <p:sldId id="290" r:id="rId2"/>
    <p:sldId id="280" r:id="rId3"/>
    <p:sldId id="291" r:id="rId4"/>
    <p:sldId id="293" r:id="rId5"/>
    <p:sldId id="292" r:id="rId6"/>
    <p:sldId id="294" r:id="rId7"/>
    <p:sldId id="295" r:id="rId8"/>
    <p:sldId id="287" r:id="rId9"/>
    <p:sldId id="28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BBA5D"/>
    <a:srgbClr val="868379"/>
    <a:srgbClr val="FFE98C"/>
    <a:srgbClr val="B8953C"/>
    <a:srgbClr val="91D9D9"/>
    <a:srgbClr val="FE4805"/>
    <a:srgbClr val="D9B350"/>
    <a:srgbClr val="5F2DFF"/>
    <a:srgbClr val="BE71FF"/>
    <a:srgbClr val="563CB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>
    <p:restoredLeft sz="15594" autoAdjust="0"/>
    <p:restoredTop sz="94634" autoAdjust="0"/>
  </p:normalViewPr>
  <p:slideViewPr>
    <p:cSldViewPr snapToGrid="0" snapToObjects="1">
      <p:cViewPr varScale="1">
        <p:scale>
          <a:sx n="83" d="100"/>
          <a:sy n="83" d="100"/>
        </p:scale>
        <p:origin x="-6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A668D-7325-234D-A658-17270492B553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67254-BFF6-134E-95AB-263F80A31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80000">
              <a:schemeClr val="tx1"/>
            </a:gs>
            <a:gs pos="100000">
              <a:srgbClr val="FFFFFF"/>
            </a:gs>
            <a:gs pos="42000">
              <a:schemeClr val="tx1">
                <a:lumMod val="95000"/>
                <a:lumOff val="5000"/>
              </a:schemeClr>
            </a:gs>
            <a:gs pos="75000">
              <a:schemeClr val="tx1">
                <a:lumMod val="95000"/>
                <a:lumOff val="5000"/>
              </a:schemeClr>
            </a:gs>
            <a:gs pos="21000">
              <a:schemeClr val="tx1"/>
            </a:gs>
            <a:gs pos="31000">
              <a:schemeClr val="tx1"/>
            </a:gs>
            <a:gs pos="36000">
              <a:schemeClr val="tx1"/>
            </a:gs>
            <a:gs pos="39000">
              <a:schemeClr val="tx1"/>
            </a:gs>
            <a:gs pos="40000">
              <a:schemeClr val="tx1"/>
            </a:gs>
            <a:gs pos="45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9FCA8-F66D-0646-83BD-CD5B4D401DA4}" type="datetimeFigureOut">
              <a:rPr lang="en-US" smtClean="0"/>
              <a:pPr/>
              <a:t>8/19/09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lum bright="-5000"/>
          </a:blip>
          <a:stretch>
            <a:fillRect/>
          </a:stretch>
        </p:blipFill>
        <p:spPr>
          <a:xfrm>
            <a:off x="4799828" y="2599321"/>
            <a:ext cx="4273186" cy="425868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0920" y="1980900"/>
            <a:ext cx="5509890" cy="1143000"/>
          </a:xfrm>
        </p:spPr>
        <p:txBody>
          <a:bodyPr>
            <a:normAutofit fontScale="90000"/>
          </a:bodyPr>
          <a:lstStyle/>
          <a:p>
            <a:r>
              <a:rPr lang="en-US" sz="7556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BANQUET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/>
            </a:r>
            <a:b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</a:br>
            <a:r>
              <a:rPr lang="en-US" sz="3333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FALL OF HAMAN</a:t>
            </a:r>
            <a:endParaRPr lang="en-US" sz="3333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72106" y="3836150"/>
            <a:ext cx="55687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/>
                <a:ea typeface="+mj-ea"/>
                <a:cs typeface="Book Antiqua"/>
              </a:rPr>
              <a:t>Esther 6v12</a:t>
            </a:r>
            <a:r>
              <a:rPr kumimoji="0" lang="en-US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/>
                <a:ea typeface="+mj-ea"/>
                <a:cs typeface="Book Antiqua"/>
              </a:rPr>
              <a:t> – 7v10</a:t>
            </a:r>
            <a:endParaRPr kumimoji="0" lang="en-US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/>
              <a:ea typeface="+mj-ea"/>
              <a:cs typeface="Book Antiqu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Poetic Justice of God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467716"/>
            <a:ext cx="7950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Psalm 9v16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“Yahweh is known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by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the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judgment which He </a:t>
            </a:r>
            <a:r>
              <a:rPr lang="en-US" sz="2800" dirty="0" err="1" smtClean="0">
                <a:solidFill>
                  <a:schemeClr val="bg1"/>
                </a:solidFill>
                <a:latin typeface="Tahoma"/>
                <a:cs typeface="Tahoma"/>
              </a:rPr>
              <a:t>executeth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: the wicked is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snared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in the work of his own hands…”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60671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3164269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6149" y="3059215"/>
            <a:ext cx="7950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Psalm 10v2 </a:t>
            </a:r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– “The wicked in his pride doth persecute the poor: let them be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taken</a:t>
            </a:r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 in the devices which they have imagined…”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6148" y="4667835"/>
            <a:ext cx="79502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Psalm 141v10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“Let the wicked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fall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into their own nets, whilst that I withal escape…”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5" name="Isosceles Triangle 24"/>
          <p:cNvSpPr/>
          <p:nvPr/>
        </p:nvSpPr>
        <p:spPr>
          <a:xfrm rot="5400000">
            <a:off x="364297" y="4761738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 animBg="1"/>
      <p:bldP spid="17" grpId="0"/>
      <p:bldP spid="24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</a:t>
            </a:r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K</a:t>
            </a:r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ing’s Wrath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467716"/>
            <a:ext cx="7950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Proverbs 16v14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“The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wrath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of a King is as messengers of death: but a wise man will pacify it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…”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60671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3164269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6149" y="3059215"/>
            <a:ext cx="7950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Proverbs 19v12 </a:t>
            </a:r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– “The King’s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wrath</a:t>
            </a:r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 is as the roaring of a lion; but his favour is as dew upon the grass…”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6148" y="4667835"/>
            <a:ext cx="79502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Proverbs 20v2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“The fear of a King is as the roaring of a lion: whoso </a:t>
            </a:r>
            <a:r>
              <a:rPr lang="en-US" sz="2800" dirty="0" err="1" smtClean="0">
                <a:solidFill>
                  <a:schemeClr val="bg1"/>
                </a:solidFill>
                <a:latin typeface="Tahoma"/>
                <a:cs typeface="Tahoma"/>
              </a:rPr>
              <a:t>provoketh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him to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anger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ahoma"/>
                <a:cs typeface="Tahoma"/>
              </a:rPr>
              <a:t>sinneth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against his own soul…”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5" name="Isosceles Triangle 24"/>
          <p:cNvSpPr/>
          <p:nvPr/>
        </p:nvSpPr>
        <p:spPr>
          <a:xfrm rot="5400000">
            <a:off x="364297" y="4761738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 animBg="1"/>
      <p:bldP spid="17" grpId="0"/>
      <p:bldP spid="24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“Given the whole world”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269776"/>
            <a:ext cx="79502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Isaiah 61v6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“But ye shall be named the Priests of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Y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ahweh: … ye shall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eat the riches of the Gentiles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, and in their glory shall ye boast yourselves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…”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392281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3296229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6149" y="3207670"/>
            <a:ext cx="79502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Daniel 7v18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– “But the saints of the Most High shall take the Kingdom, and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possess the Kingdom </a:t>
            </a:r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for ever, even for ever and ever…”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6148" y="4865775"/>
            <a:ext cx="81378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II Cor 6v10 (NEB)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– “In our sorrows we have always cause for joy, poor ourselves we bring wealth to many, penniless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we own the world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…”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5" name="Isosceles Triangle 24"/>
          <p:cNvSpPr/>
          <p:nvPr/>
        </p:nvSpPr>
        <p:spPr>
          <a:xfrm rot="5400000">
            <a:off x="364297" y="4943183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 animBg="1"/>
      <p:bldP spid="17" grpId="0"/>
      <p:bldP spid="24" grpId="0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287686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13th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782277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14th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277730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15th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39925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16th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215066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17th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766359" y="4315262"/>
            <a:ext cx="4229218" cy="1588"/>
          </a:xfrm>
          <a:prstGeom prst="straightConnector1">
            <a:avLst/>
          </a:prstGeom>
          <a:ln w="6985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866788" y="1728725"/>
            <a:ext cx="7388426" cy="595072"/>
            <a:chOff x="1184288" y="1776350"/>
            <a:chExt cx="7388426" cy="595072"/>
          </a:xfrm>
        </p:grpSpPr>
        <p:sp>
          <p:nvSpPr>
            <p:cNvPr id="14" name="5-Point Star 13"/>
            <p:cNvSpPr/>
            <p:nvPr/>
          </p:nvSpPr>
          <p:spPr>
            <a:xfrm>
              <a:off x="1184288" y="1776350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TextBox 76"/>
            <p:cNvSpPr txBox="1"/>
            <p:nvPr/>
          </p:nvSpPr>
          <p:spPr>
            <a:xfrm>
              <a:off x="1863051" y="1868144"/>
              <a:ext cx="6709663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Haman’s decree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3v12 </a:t>
              </a:r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(13</a:t>
              </a:r>
              <a:r>
                <a:rPr lang="en-US" sz="2500" baseline="30000" dirty="0" smtClean="0">
                  <a:solidFill>
                    <a:srgbClr val="FFFFFF"/>
                  </a:solidFill>
                  <a:latin typeface="Tahoma"/>
                  <a:cs typeface="Tahoma"/>
                </a:rPr>
                <a:t>th</a:t>
              </a:r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 of </a:t>
              </a:r>
              <a:r>
                <a:rPr lang="en-US" sz="2500" dirty="0" err="1" smtClean="0">
                  <a:solidFill>
                    <a:srgbClr val="FFFFFF"/>
                  </a:solidFill>
                  <a:latin typeface="Tahoma"/>
                  <a:cs typeface="Tahoma"/>
                </a:rPr>
                <a:t>Abib</a:t>
              </a:r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)</a:t>
              </a:r>
              <a:endParaRPr lang="en-US" sz="2500" dirty="0">
                <a:solidFill>
                  <a:srgbClr val="FFFFFF"/>
                </a:solidFill>
                <a:latin typeface="Tahoma"/>
                <a:cs typeface="Tahoma"/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335343" y="2277747"/>
            <a:ext cx="4666632" cy="595072"/>
            <a:chOff x="1184288" y="1776350"/>
            <a:chExt cx="4666632" cy="595072"/>
          </a:xfrm>
        </p:grpSpPr>
        <p:sp>
          <p:nvSpPr>
            <p:cNvPr id="80" name="5-Point Star 79"/>
            <p:cNvSpPr/>
            <p:nvPr/>
          </p:nvSpPr>
          <p:spPr>
            <a:xfrm>
              <a:off x="1184288" y="1776350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TextBox 80"/>
            <p:cNvSpPr txBox="1"/>
            <p:nvPr/>
          </p:nvSpPr>
          <p:spPr>
            <a:xfrm>
              <a:off x="1863051" y="1868144"/>
              <a:ext cx="3987869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Shushan perplexed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3v15</a:t>
              </a:r>
              <a:endParaRPr lang="en-US" sz="2500" b="1" dirty="0">
                <a:solidFill>
                  <a:srgbClr val="DBBA5D"/>
                </a:solidFill>
                <a:latin typeface="Tahoma"/>
                <a:cs typeface="Tahoma"/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052726" y="2862202"/>
            <a:ext cx="5086819" cy="595072"/>
            <a:chOff x="1184288" y="1776350"/>
            <a:chExt cx="5086819" cy="595072"/>
          </a:xfrm>
        </p:grpSpPr>
        <p:sp>
          <p:nvSpPr>
            <p:cNvPr id="83" name="5-Point Star 82"/>
            <p:cNvSpPr/>
            <p:nvPr/>
          </p:nvSpPr>
          <p:spPr>
            <a:xfrm>
              <a:off x="1184288" y="1776350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TextBox 83"/>
            <p:cNvSpPr txBox="1"/>
            <p:nvPr/>
          </p:nvSpPr>
          <p:spPr>
            <a:xfrm>
              <a:off x="1863051" y="1868144"/>
              <a:ext cx="440805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Mordecai mourns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4v1 </a:t>
              </a:r>
              <a:r>
                <a:rPr lang="en-US" sz="2500" dirty="0" smtClean="0">
                  <a:solidFill>
                    <a:schemeClr val="bg1"/>
                  </a:solidFill>
                  <a:latin typeface="Tahoma"/>
                  <a:cs typeface="Tahoma"/>
                </a:rPr>
                <a:t>(9am)</a:t>
              </a:r>
              <a:endParaRPr lang="en-US" sz="2500" dirty="0">
                <a:solidFill>
                  <a:schemeClr val="bg1"/>
                </a:solidFill>
                <a:latin typeface="Tahoma"/>
                <a:cs typeface="Tahoma"/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104273" y="759470"/>
            <a:ext cx="8895156" cy="900240"/>
            <a:chOff x="167773" y="759470"/>
            <a:chExt cx="8895156" cy="900240"/>
          </a:xfrm>
        </p:grpSpPr>
        <p:grpSp>
          <p:nvGrpSpPr>
            <p:cNvPr id="45" name="Group 44"/>
            <p:cNvGrpSpPr/>
            <p:nvPr/>
          </p:nvGrpSpPr>
          <p:grpSpPr>
            <a:xfrm>
              <a:off x="167773" y="759470"/>
              <a:ext cx="1480319" cy="900240"/>
              <a:chOff x="1198552" y="759470"/>
              <a:chExt cx="1706793" cy="90024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198552" y="759470"/>
                <a:ext cx="848722" cy="900240"/>
              </a:xfrm>
              <a:prstGeom prst="rect">
                <a:avLst/>
              </a:prstGeom>
              <a:gradFill flip="none" rotWithShape="1">
                <a:gsLst>
                  <a:gs pos="47000">
                    <a:srgbClr val="DBBA5D"/>
                  </a:gs>
                  <a:gs pos="100000">
                    <a:srgbClr val="FFFFFF"/>
                  </a:gs>
                </a:gsLst>
                <a:lin ang="7980000" scaled="0"/>
                <a:tileRect/>
              </a:gra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056623" y="759470"/>
                <a:ext cx="848722" cy="9002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1652500" y="759470"/>
              <a:ext cx="1480319" cy="900240"/>
              <a:chOff x="1198552" y="759470"/>
              <a:chExt cx="1706793" cy="90024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1198552" y="759470"/>
                <a:ext cx="848722" cy="900240"/>
              </a:xfrm>
              <a:prstGeom prst="rect">
                <a:avLst/>
              </a:prstGeom>
              <a:gradFill flip="none" rotWithShape="1">
                <a:gsLst>
                  <a:gs pos="47000">
                    <a:srgbClr val="DBBA5D"/>
                  </a:gs>
                  <a:gs pos="100000">
                    <a:srgbClr val="FFFFFF"/>
                  </a:gs>
                </a:gsLst>
                <a:lin ang="7980000" scaled="0"/>
                <a:tileRect/>
              </a:gra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056623" y="759470"/>
                <a:ext cx="848722" cy="9002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4613138" y="759470"/>
              <a:ext cx="1480319" cy="900240"/>
              <a:chOff x="1198552" y="759470"/>
              <a:chExt cx="1706793" cy="90024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1198552" y="759470"/>
                <a:ext cx="848722" cy="900240"/>
              </a:xfrm>
              <a:prstGeom prst="rect">
                <a:avLst/>
              </a:prstGeom>
              <a:gradFill flip="none" rotWithShape="1">
                <a:gsLst>
                  <a:gs pos="47000">
                    <a:srgbClr val="DBBA5D"/>
                  </a:gs>
                  <a:gs pos="100000">
                    <a:srgbClr val="FFFFFF"/>
                  </a:gs>
                </a:gsLst>
                <a:lin ang="7980000" scaled="0"/>
                <a:tileRect/>
              </a:gra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056623" y="759470"/>
                <a:ext cx="848722" cy="9002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3132819" y="759470"/>
              <a:ext cx="1480319" cy="900240"/>
              <a:chOff x="1198552" y="759470"/>
              <a:chExt cx="1706793" cy="90024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1198552" y="759470"/>
                <a:ext cx="848722" cy="900240"/>
              </a:xfrm>
              <a:prstGeom prst="rect">
                <a:avLst/>
              </a:prstGeom>
              <a:gradFill flip="none" rotWithShape="1">
                <a:gsLst>
                  <a:gs pos="47000">
                    <a:srgbClr val="DBBA5D"/>
                  </a:gs>
                  <a:gs pos="100000">
                    <a:srgbClr val="FFFFFF"/>
                  </a:gs>
                </a:gsLst>
                <a:lin ang="7980000" scaled="0"/>
                <a:tileRect/>
              </a:gra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056623" y="759470"/>
                <a:ext cx="848722" cy="9002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5" name="Moon 64"/>
            <p:cNvSpPr/>
            <p:nvPr/>
          </p:nvSpPr>
          <p:spPr>
            <a:xfrm>
              <a:off x="4812871" y="994531"/>
              <a:ext cx="315692" cy="474284"/>
            </a:xfrm>
            <a:prstGeom prst="moon">
              <a:avLst/>
            </a:prstGeom>
            <a:solidFill>
              <a:schemeClr val="tx1">
                <a:alpha val="93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un 65"/>
            <p:cNvSpPr/>
            <p:nvPr/>
          </p:nvSpPr>
          <p:spPr>
            <a:xfrm>
              <a:off x="2486500" y="933335"/>
              <a:ext cx="558010" cy="587289"/>
            </a:xfrm>
            <a:prstGeom prst="su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un 66"/>
            <p:cNvSpPr/>
            <p:nvPr/>
          </p:nvSpPr>
          <p:spPr>
            <a:xfrm>
              <a:off x="3956657" y="933335"/>
              <a:ext cx="558010" cy="587289"/>
            </a:xfrm>
            <a:prstGeom prst="su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un 68"/>
            <p:cNvSpPr/>
            <p:nvPr/>
          </p:nvSpPr>
          <p:spPr>
            <a:xfrm>
              <a:off x="5447400" y="929191"/>
              <a:ext cx="558010" cy="587289"/>
            </a:xfrm>
            <a:prstGeom prst="su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un 69"/>
            <p:cNvSpPr/>
            <p:nvPr/>
          </p:nvSpPr>
          <p:spPr>
            <a:xfrm>
              <a:off x="994895" y="929191"/>
              <a:ext cx="558010" cy="587289"/>
            </a:xfrm>
            <a:prstGeom prst="su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Moon 70"/>
            <p:cNvSpPr/>
            <p:nvPr/>
          </p:nvSpPr>
          <p:spPr>
            <a:xfrm>
              <a:off x="1850437" y="994531"/>
              <a:ext cx="315692" cy="474284"/>
            </a:xfrm>
            <a:prstGeom prst="moon">
              <a:avLst/>
            </a:prstGeom>
            <a:solidFill>
              <a:schemeClr val="tx1">
                <a:alpha val="93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Moon 71"/>
            <p:cNvSpPr/>
            <p:nvPr/>
          </p:nvSpPr>
          <p:spPr>
            <a:xfrm>
              <a:off x="3339667" y="994531"/>
              <a:ext cx="315692" cy="474284"/>
            </a:xfrm>
            <a:prstGeom prst="moon">
              <a:avLst/>
            </a:prstGeom>
            <a:solidFill>
              <a:schemeClr val="tx1">
                <a:alpha val="93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6093457" y="759470"/>
              <a:ext cx="1480319" cy="900240"/>
              <a:chOff x="7137737" y="759470"/>
              <a:chExt cx="1706793" cy="900240"/>
            </a:xfrm>
          </p:grpSpPr>
          <p:grpSp>
            <p:nvGrpSpPr>
              <p:cNvPr id="56" name="Group 55"/>
              <p:cNvGrpSpPr/>
              <p:nvPr/>
            </p:nvGrpSpPr>
            <p:grpSpPr>
              <a:xfrm>
                <a:off x="7137737" y="759470"/>
                <a:ext cx="1706793" cy="900240"/>
                <a:chOff x="1198552" y="759470"/>
                <a:chExt cx="1706793" cy="900240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1198552" y="759470"/>
                  <a:ext cx="848722" cy="900240"/>
                </a:xfrm>
                <a:prstGeom prst="rect">
                  <a:avLst/>
                </a:prstGeom>
                <a:gradFill flip="none" rotWithShape="1">
                  <a:gsLst>
                    <a:gs pos="47000">
                      <a:srgbClr val="DBBA5D"/>
                    </a:gs>
                    <a:gs pos="100000">
                      <a:srgbClr val="FFFFFF"/>
                    </a:gs>
                  </a:gsLst>
                  <a:lin ang="7980000" scaled="0"/>
                  <a:tileRect/>
                </a:gra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2056623" y="759470"/>
                  <a:ext cx="848722" cy="9002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8" name="Sun 67"/>
              <p:cNvSpPr/>
              <p:nvPr/>
            </p:nvSpPr>
            <p:spPr>
              <a:xfrm>
                <a:off x="8087614" y="929191"/>
                <a:ext cx="643380" cy="587289"/>
              </a:xfrm>
              <a:prstGeom prst="su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Moon 72"/>
              <p:cNvSpPr/>
              <p:nvPr/>
            </p:nvSpPr>
            <p:spPr>
              <a:xfrm>
                <a:off x="7390964" y="994531"/>
                <a:ext cx="363990" cy="474284"/>
              </a:xfrm>
              <a:prstGeom prst="moon">
                <a:avLst/>
              </a:prstGeom>
              <a:solidFill>
                <a:schemeClr val="tx1">
                  <a:alpha val="93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Moon 73"/>
            <p:cNvSpPr/>
            <p:nvPr/>
          </p:nvSpPr>
          <p:spPr>
            <a:xfrm>
              <a:off x="363726" y="994531"/>
              <a:ext cx="315692" cy="474284"/>
            </a:xfrm>
            <a:prstGeom prst="moon">
              <a:avLst/>
            </a:prstGeom>
            <a:solidFill>
              <a:schemeClr val="tx1">
                <a:alpha val="93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6" name="Group 95"/>
            <p:cNvGrpSpPr/>
            <p:nvPr/>
          </p:nvGrpSpPr>
          <p:grpSpPr>
            <a:xfrm>
              <a:off x="7582610" y="759470"/>
              <a:ext cx="1480319" cy="900240"/>
              <a:chOff x="7137737" y="759470"/>
              <a:chExt cx="1706793" cy="900240"/>
            </a:xfrm>
          </p:grpSpPr>
          <p:grpSp>
            <p:nvGrpSpPr>
              <p:cNvPr id="97" name="Group 55"/>
              <p:cNvGrpSpPr/>
              <p:nvPr/>
            </p:nvGrpSpPr>
            <p:grpSpPr>
              <a:xfrm>
                <a:off x="7137737" y="759470"/>
                <a:ext cx="1706793" cy="900240"/>
                <a:chOff x="1198552" y="759470"/>
                <a:chExt cx="1706793" cy="900240"/>
              </a:xfrm>
            </p:grpSpPr>
            <p:sp>
              <p:nvSpPr>
                <p:cNvPr id="100" name="Rectangle 99"/>
                <p:cNvSpPr/>
                <p:nvPr/>
              </p:nvSpPr>
              <p:spPr>
                <a:xfrm>
                  <a:off x="1198552" y="759470"/>
                  <a:ext cx="848722" cy="900240"/>
                </a:xfrm>
                <a:prstGeom prst="rect">
                  <a:avLst/>
                </a:prstGeom>
                <a:gradFill flip="none" rotWithShape="1">
                  <a:gsLst>
                    <a:gs pos="47000">
                      <a:srgbClr val="DBBA5D"/>
                    </a:gs>
                    <a:gs pos="100000">
                      <a:srgbClr val="FFFFFF"/>
                    </a:gs>
                  </a:gsLst>
                  <a:lin ang="7980000" scaled="0"/>
                  <a:tileRect/>
                </a:gra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2056623" y="759470"/>
                  <a:ext cx="848722" cy="9002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8" name="Sun 97"/>
              <p:cNvSpPr/>
              <p:nvPr/>
            </p:nvSpPr>
            <p:spPr>
              <a:xfrm>
                <a:off x="8087614" y="929191"/>
                <a:ext cx="643380" cy="587289"/>
              </a:xfrm>
              <a:prstGeom prst="su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Moon 98"/>
              <p:cNvSpPr/>
              <p:nvPr/>
            </p:nvSpPr>
            <p:spPr>
              <a:xfrm>
                <a:off x="7390964" y="994531"/>
                <a:ext cx="363990" cy="474284"/>
              </a:xfrm>
              <a:prstGeom prst="moon">
                <a:avLst/>
              </a:prstGeom>
              <a:solidFill>
                <a:schemeClr val="tx1">
                  <a:alpha val="93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02" name="TextBox 101"/>
          <p:cNvSpPr txBox="1"/>
          <p:nvPr/>
        </p:nvSpPr>
        <p:spPr>
          <a:xfrm>
            <a:off x="7706197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18th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2400202" y="3440575"/>
            <a:ext cx="5654225" cy="595072"/>
            <a:chOff x="1184288" y="1776350"/>
            <a:chExt cx="5654225" cy="595072"/>
          </a:xfrm>
        </p:grpSpPr>
        <p:sp>
          <p:nvSpPr>
            <p:cNvPr id="105" name="5-Point Star 104"/>
            <p:cNvSpPr/>
            <p:nvPr/>
          </p:nvSpPr>
          <p:spPr>
            <a:xfrm>
              <a:off x="1184288" y="1776350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6" name="TextBox 105"/>
            <p:cNvSpPr txBox="1"/>
            <p:nvPr/>
          </p:nvSpPr>
          <p:spPr>
            <a:xfrm>
              <a:off x="1863050" y="1868144"/>
              <a:ext cx="4975463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Mordecai’s 3 day fast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4v16 </a:t>
              </a:r>
              <a:r>
                <a:rPr lang="en-US" sz="2500" dirty="0" smtClean="0">
                  <a:solidFill>
                    <a:schemeClr val="bg1"/>
                  </a:solidFill>
                  <a:latin typeface="Tahoma"/>
                  <a:cs typeface="Tahoma"/>
                </a:rPr>
                <a:t>(3pm)</a:t>
              </a:r>
              <a:endParaRPr lang="en-US" sz="2500" dirty="0">
                <a:solidFill>
                  <a:schemeClr val="bg1"/>
                </a:solidFill>
                <a:latin typeface="Tahoma"/>
                <a:cs typeface="Tahoma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0" y="4558322"/>
            <a:ext cx="5869711" cy="595072"/>
            <a:chOff x="-472569" y="4547453"/>
            <a:chExt cx="5869711" cy="595072"/>
          </a:xfrm>
        </p:grpSpPr>
        <p:sp>
          <p:nvSpPr>
            <p:cNvPr id="111" name="5-Point Star 110"/>
            <p:cNvSpPr/>
            <p:nvPr/>
          </p:nvSpPr>
          <p:spPr>
            <a:xfrm>
              <a:off x="4739925" y="4547453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2" name="TextBox 111"/>
            <p:cNvSpPr txBox="1"/>
            <p:nvPr/>
          </p:nvSpPr>
          <p:spPr>
            <a:xfrm>
              <a:off x="-472569" y="4639247"/>
              <a:ext cx="5164103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Esther comes before King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5v1 </a:t>
              </a:r>
              <a:endParaRPr lang="en-US" sz="2500" dirty="0">
                <a:solidFill>
                  <a:schemeClr val="bg1"/>
                </a:solidFill>
                <a:latin typeface="Tahoma"/>
                <a:cs typeface="Tahoma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994895" y="5118188"/>
            <a:ext cx="5113664" cy="595072"/>
            <a:chOff x="283478" y="4547453"/>
            <a:chExt cx="5113664" cy="595072"/>
          </a:xfrm>
        </p:grpSpPr>
        <p:sp>
          <p:nvSpPr>
            <p:cNvPr id="118" name="5-Point Star 117"/>
            <p:cNvSpPr/>
            <p:nvPr/>
          </p:nvSpPr>
          <p:spPr>
            <a:xfrm>
              <a:off x="4739925" y="4547453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9" name="TextBox 118"/>
            <p:cNvSpPr txBox="1"/>
            <p:nvPr/>
          </p:nvSpPr>
          <p:spPr>
            <a:xfrm>
              <a:off x="283478" y="4639247"/>
              <a:ext cx="440805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Esther’s first banquet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5v6-8</a:t>
              </a:r>
              <a:endParaRPr lang="en-US" sz="2500" dirty="0">
                <a:solidFill>
                  <a:schemeClr val="bg1"/>
                </a:solidFill>
                <a:latin typeface="Tahoma"/>
                <a:cs typeface="Tahoma"/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544170" y="5667463"/>
            <a:ext cx="5113664" cy="595072"/>
            <a:chOff x="283478" y="4547453"/>
            <a:chExt cx="5113664" cy="595072"/>
          </a:xfrm>
        </p:grpSpPr>
        <p:sp>
          <p:nvSpPr>
            <p:cNvPr id="121" name="5-Point Star 120"/>
            <p:cNvSpPr/>
            <p:nvPr/>
          </p:nvSpPr>
          <p:spPr>
            <a:xfrm>
              <a:off x="4739925" y="4547453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2" name="TextBox 121"/>
            <p:cNvSpPr txBox="1"/>
            <p:nvPr/>
          </p:nvSpPr>
          <p:spPr>
            <a:xfrm>
              <a:off x="283478" y="4639247"/>
              <a:ext cx="440805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The King can’t sleep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6v1</a:t>
              </a:r>
              <a:endParaRPr lang="en-US" sz="2500" dirty="0">
                <a:solidFill>
                  <a:schemeClr val="bg1"/>
                </a:solidFill>
                <a:latin typeface="Tahoma"/>
                <a:cs typeface="Tahoma"/>
              </a:endParaRPr>
            </a:p>
          </p:txBody>
        </p:sp>
      </p:grpSp>
      <p:sp>
        <p:nvSpPr>
          <p:cNvPr id="123" name="TextBox 122"/>
          <p:cNvSpPr txBox="1"/>
          <p:nvPr/>
        </p:nvSpPr>
        <p:spPr>
          <a:xfrm>
            <a:off x="6257258" y="5209982"/>
            <a:ext cx="257872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solidFill>
                  <a:srgbClr val="FFFFFF"/>
                </a:solidFill>
                <a:latin typeface="Tahoma"/>
                <a:cs typeface="Tahoma"/>
              </a:rPr>
              <a:t>(Mordecai dead)</a:t>
            </a:r>
            <a:endParaRPr lang="en-US" sz="25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287686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13th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782277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14th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277730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15th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39925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16th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215066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17th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766359" y="2540578"/>
            <a:ext cx="4229218" cy="1588"/>
          </a:xfrm>
          <a:prstGeom prst="straightConnector1">
            <a:avLst/>
          </a:prstGeom>
          <a:ln w="6985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Group 102"/>
          <p:cNvGrpSpPr/>
          <p:nvPr/>
        </p:nvGrpSpPr>
        <p:grpSpPr>
          <a:xfrm>
            <a:off x="104273" y="759470"/>
            <a:ext cx="8895156" cy="900240"/>
            <a:chOff x="167773" y="759470"/>
            <a:chExt cx="8895156" cy="900240"/>
          </a:xfrm>
        </p:grpSpPr>
        <p:grpSp>
          <p:nvGrpSpPr>
            <p:cNvPr id="6" name="Group 44"/>
            <p:cNvGrpSpPr/>
            <p:nvPr/>
          </p:nvGrpSpPr>
          <p:grpSpPr>
            <a:xfrm>
              <a:off x="167773" y="759470"/>
              <a:ext cx="1480319" cy="900240"/>
              <a:chOff x="1198552" y="759470"/>
              <a:chExt cx="1706793" cy="900240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1198552" y="759470"/>
                <a:ext cx="848722" cy="900240"/>
              </a:xfrm>
              <a:prstGeom prst="rect">
                <a:avLst/>
              </a:prstGeom>
              <a:gradFill flip="none" rotWithShape="1">
                <a:gsLst>
                  <a:gs pos="47000">
                    <a:srgbClr val="DBBA5D"/>
                  </a:gs>
                  <a:gs pos="100000">
                    <a:srgbClr val="FFFFFF"/>
                  </a:gs>
                </a:gsLst>
                <a:lin ang="7980000" scaled="0"/>
                <a:tileRect/>
              </a:gra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2056623" y="759470"/>
                <a:ext cx="848722" cy="9002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45"/>
            <p:cNvGrpSpPr/>
            <p:nvPr/>
          </p:nvGrpSpPr>
          <p:grpSpPr>
            <a:xfrm>
              <a:off x="1652500" y="759470"/>
              <a:ext cx="1480319" cy="900240"/>
              <a:chOff x="1198552" y="759470"/>
              <a:chExt cx="1706793" cy="90024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1198552" y="759470"/>
                <a:ext cx="848722" cy="900240"/>
              </a:xfrm>
              <a:prstGeom prst="rect">
                <a:avLst/>
              </a:prstGeom>
              <a:gradFill flip="none" rotWithShape="1">
                <a:gsLst>
                  <a:gs pos="47000">
                    <a:srgbClr val="DBBA5D"/>
                  </a:gs>
                  <a:gs pos="100000">
                    <a:srgbClr val="FFFFFF"/>
                  </a:gs>
                </a:gsLst>
                <a:lin ang="7980000" scaled="0"/>
                <a:tileRect/>
              </a:gra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056623" y="759470"/>
                <a:ext cx="848722" cy="9002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48"/>
            <p:cNvGrpSpPr/>
            <p:nvPr/>
          </p:nvGrpSpPr>
          <p:grpSpPr>
            <a:xfrm>
              <a:off x="4613138" y="759470"/>
              <a:ext cx="1480319" cy="900240"/>
              <a:chOff x="1198552" y="759470"/>
              <a:chExt cx="1706793" cy="90024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1198552" y="759470"/>
                <a:ext cx="848722" cy="900240"/>
              </a:xfrm>
              <a:prstGeom prst="rect">
                <a:avLst/>
              </a:prstGeom>
              <a:gradFill flip="none" rotWithShape="1">
                <a:gsLst>
                  <a:gs pos="47000">
                    <a:srgbClr val="DBBA5D"/>
                  </a:gs>
                  <a:gs pos="100000">
                    <a:srgbClr val="FFFFFF"/>
                  </a:gs>
                </a:gsLst>
                <a:lin ang="7980000" scaled="0"/>
                <a:tileRect/>
              </a:gra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2056623" y="759470"/>
                <a:ext cx="848722" cy="9002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51"/>
            <p:cNvGrpSpPr/>
            <p:nvPr/>
          </p:nvGrpSpPr>
          <p:grpSpPr>
            <a:xfrm>
              <a:off x="3132819" y="759470"/>
              <a:ext cx="1480319" cy="900240"/>
              <a:chOff x="1198552" y="759470"/>
              <a:chExt cx="1706793" cy="90024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1198552" y="759470"/>
                <a:ext cx="848722" cy="900240"/>
              </a:xfrm>
              <a:prstGeom prst="rect">
                <a:avLst/>
              </a:prstGeom>
              <a:gradFill flip="none" rotWithShape="1">
                <a:gsLst>
                  <a:gs pos="47000">
                    <a:srgbClr val="DBBA5D"/>
                  </a:gs>
                  <a:gs pos="100000">
                    <a:srgbClr val="FFFFFF"/>
                  </a:gs>
                </a:gsLst>
                <a:lin ang="7980000" scaled="0"/>
                <a:tileRect/>
              </a:gra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056623" y="759470"/>
                <a:ext cx="848722" cy="9002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5" name="Moon 64"/>
            <p:cNvSpPr/>
            <p:nvPr/>
          </p:nvSpPr>
          <p:spPr>
            <a:xfrm>
              <a:off x="4812871" y="994531"/>
              <a:ext cx="315692" cy="474284"/>
            </a:xfrm>
            <a:prstGeom prst="moon">
              <a:avLst/>
            </a:prstGeom>
            <a:solidFill>
              <a:schemeClr val="tx1">
                <a:alpha val="93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un 65"/>
            <p:cNvSpPr/>
            <p:nvPr/>
          </p:nvSpPr>
          <p:spPr>
            <a:xfrm>
              <a:off x="2486500" y="933335"/>
              <a:ext cx="558010" cy="587289"/>
            </a:xfrm>
            <a:prstGeom prst="su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un 66"/>
            <p:cNvSpPr/>
            <p:nvPr/>
          </p:nvSpPr>
          <p:spPr>
            <a:xfrm>
              <a:off x="3956657" y="933335"/>
              <a:ext cx="558010" cy="587289"/>
            </a:xfrm>
            <a:prstGeom prst="su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un 68"/>
            <p:cNvSpPr/>
            <p:nvPr/>
          </p:nvSpPr>
          <p:spPr>
            <a:xfrm>
              <a:off x="5447400" y="929191"/>
              <a:ext cx="558010" cy="587289"/>
            </a:xfrm>
            <a:prstGeom prst="su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un 69"/>
            <p:cNvSpPr/>
            <p:nvPr/>
          </p:nvSpPr>
          <p:spPr>
            <a:xfrm>
              <a:off x="994895" y="929191"/>
              <a:ext cx="558010" cy="587289"/>
            </a:xfrm>
            <a:prstGeom prst="sun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Moon 70"/>
            <p:cNvSpPr/>
            <p:nvPr/>
          </p:nvSpPr>
          <p:spPr>
            <a:xfrm>
              <a:off x="1850437" y="994531"/>
              <a:ext cx="315692" cy="474284"/>
            </a:xfrm>
            <a:prstGeom prst="moon">
              <a:avLst/>
            </a:prstGeom>
            <a:solidFill>
              <a:schemeClr val="tx1">
                <a:alpha val="93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Moon 71"/>
            <p:cNvSpPr/>
            <p:nvPr/>
          </p:nvSpPr>
          <p:spPr>
            <a:xfrm>
              <a:off x="3339667" y="994531"/>
              <a:ext cx="315692" cy="474284"/>
            </a:xfrm>
            <a:prstGeom prst="moon">
              <a:avLst/>
            </a:prstGeom>
            <a:solidFill>
              <a:schemeClr val="tx1">
                <a:alpha val="93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87"/>
            <p:cNvGrpSpPr/>
            <p:nvPr/>
          </p:nvGrpSpPr>
          <p:grpSpPr>
            <a:xfrm>
              <a:off x="6093457" y="759470"/>
              <a:ext cx="1480319" cy="900240"/>
              <a:chOff x="7137737" y="759470"/>
              <a:chExt cx="1706793" cy="900240"/>
            </a:xfrm>
          </p:grpSpPr>
          <p:grpSp>
            <p:nvGrpSpPr>
              <p:cNvPr id="11" name="Group 55"/>
              <p:cNvGrpSpPr/>
              <p:nvPr/>
            </p:nvGrpSpPr>
            <p:grpSpPr>
              <a:xfrm>
                <a:off x="7137737" y="759470"/>
                <a:ext cx="1706793" cy="900240"/>
                <a:chOff x="1198552" y="759470"/>
                <a:chExt cx="1706793" cy="900240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1198552" y="759470"/>
                  <a:ext cx="848722" cy="900240"/>
                </a:xfrm>
                <a:prstGeom prst="rect">
                  <a:avLst/>
                </a:prstGeom>
                <a:gradFill flip="none" rotWithShape="1">
                  <a:gsLst>
                    <a:gs pos="47000">
                      <a:srgbClr val="DBBA5D"/>
                    </a:gs>
                    <a:gs pos="100000">
                      <a:srgbClr val="FFFFFF"/>
                    </a:gs>
                  </a:gsLst>
                  <a:lin ang="7980000" scaled="0"/>
                  <a:tileRect/>
                </a:gra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2056623" y="759470"/>
                  <a:ext cx="848722" cy="9002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68" name="Sun 67"/>
              <p:cNvSpPr/>
              <p:nvPr/>
            </p:nvSpPr>
            <p:spPr>
              <a:xfrm>
                <a:off x="8087614" y="929191"/>
                <a:ext cx="643380" cy="587289"/>
              </a:xfrm>
              <a:prstGeom prst="su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Moon 72"/>
              <p:cNvSpPr/>
              <p:nvPr/>
            </p:nvSpPr>
            <p:spPr>
              <a:xfrm>
                <a:off x="7390964" y="994531"/>
                <a:ext cx="363990" cy="474284"/>
              </a:xfrm>
              <a:prstGeom prst="moon">
                <a:avLst/>
              </a:prstGeom>
              <a:solidFill>
                <a:schemeClr val="tx1">
                  <a:alpha val="93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Moon 73"/>
            <p:cNvSpPr/>
            <p:nvPr/>
          </p:nvSpPr>
          <p:spPr>
            <a:xfrm>
              <a:off x="363726" y="994531"/>
              <a:ext cx="315692" cy="474284"/>
            </a:xfrm>
            <a:prstGeom prst="moon">
              <a:avLst/>
            </a:prstGeom>
            <a:solidFill>
              <a:schemeClr val="tx1">
                <a:alpha val="93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95"/>
            <p:cNvGrpSpPr/>
            <p:nvPr/>
          </p:nvGrpSpPr>
          <p:grpSpPr>
            <a:xfrm>
              <a:off x="7582610" y="759470"/>
              <a:ext cx="1480319" cy="900240"/>
              <a:chOff x="7137737" y="759470"/>
              <a:chExt cx="1706793" cy="900240"/>
            </a:xfrm>
          </p:grpSpPr>
          <p:grpSp>
            <p:nvGrpSpPr>
              <p:cNvPr id="13" name="Group 55"/>
              <p:cNvGrpSpPr/>
              <p:nvPr/>
            </p:nvGrpSpPr>
            <p:grpSpPr>
              <a:xfrm>
                <a:off x="7137737" y="759470"/>
                <a:ext cx="1706793" cy="900240"/>
                <a:chOff x="1198552" y="759470"/>
                <a:chExt cx="1706793" cy="900240"/>
              </a:xfrm>
            </p:grpSpPr>
            <p:sp>
              <p:nvSpPr>
                <p:cNvPr id="100" name="Rectangle 99"/>
                <p:cNvSpPr/>
                <p:nvPr/>
              </p:nvSpPr>
              <p:spPr>
                <a:xfrm>
                  <a:off x="1198552" y="759470"/>
                  <a:ext cx="848722" cy="900240"/>
                </a:xfrm>
                <a:prstGeom prst="rect">
                  <a:avLst/>
                </a:prstGeom>
                <a:gradFill flip="none" rotWithShape="1">
                  <a:gsLst>
                    <a:gs pos="47000">
                      <a:srgbClr val="DBBA5D"/>
                    </a:gs>
                    <a:gs pos="100000">
                      <a:srgbClr val="FFFFFF"/>
                    </a:gs>
                  </a:gsLst>
                  <a:lin ang="7980000" scaled="0"/>
                  <a:tileRect/>
                </a:gra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2056623" y="759470"/>
                  <a:ext cx="848722" cy="90024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98" name="Sun 97"/>
              <p:cNvSpPr/>
              <p:nvPr/>
            </p:nvSpPr>
            <p:spPr>
              <a:xfrm>
                <a:off x="8087614" y="929191"/>
                <a:ext cx="643380" cy="587289"/>
              </a:xfrm>
              <a:prstGeom prst="sun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Moon 98"/>
              <p:cNvSpPr/>
              <p:nvPr/>
            </p:nvSpPr>
            <p:spPr>
              <a:xfrm>
                <a:off x="7390964" y="994531"/>
                <a:ext cx="363990" cy="474284"/>
              </a:xfrm>
              <a:prstGeom prst="moon">
                <a:avLst/>
              </a:prstGeom>
              <a:solidFill>
                <a:schemeClr val="tx1">
                  <a:alpha val="93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02" name="TextBox 101"/>
          <p:cNvSpPr txBox="1"/>
          <p:nvPr/>
        </p:nvSpPr>
        <p:spPr>
          <a:xfrm>
            <a:off x="7706197" y="205472"/>
            <a:ext cx="11297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18th</a:t>
            </a:r>
            <a:endParaRPr lang="en-US" sz="3000" b="1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grpSp>
        <p:nvGrpSpPr>
          <p:cNvPr id="15" name="Group 103"/>
          <p:cNvGrpSpPr/>
          <p:nvPr/>
        </p:nvGrpSpPr>
        <p:grpSpPr>
          <a:xfrm>
            <a:off x="2400202" y="1757685"/>
            <a:ext cx="5654225" cy="595072"/>
            <a:chOff x="1184288" y="1776350"/>
            <a:chExt cx="5654225" cy="595072"/>
          </a:xfrm>
        </p:grpSpPr>
        <p:sp>
          <p:nvSpPr>
            <p:cNvPr id="105" name="5-Point Star 104"/>
            <p:cNvSpPr/>
            <p:nvPr/>
          </p:nvSpPr>
          <p:spPr>
            <a:xfrm>
              <a:off x="1184288" y="1776350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6" name="TextBox 105"/>
            <p:cNvSpPr txBox="1"/>
            <p:nvPr/>
          </p:nvSpPr>
          <p:spPr>
            <a:xfrm>
              <a:off x="1863050" y="1868144"/>
              <a:ext cx="4975463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Mordecai’s 3 day fast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4v16 </a:t>
              </a:r>
              <a:r>
                <a:rPr lang="en-US" sz="2500" dirty="0" smtClean="0">
                  <a:solidFill>
                    <a:schemeClr val="bg1"/>
                  </a:solidFill>
                  <a:latin typeface="Tahoma"/>
                  <a:cs typeface="Tahoma"/>
                </a:rPr>
                <a:t>(3pm)</a:t>
              </a:r>
              <a:endParaRPr lang="en-US" sz="2500" dirty="0">
                <a:solidFill>
                  <a:schemeClr val="bg1"/>
                </a:solidFill>
                <a:latin typeface="Tahoma"/>
                <a:cs typeface="Tahoma"/>
              </a:endParaRPr>
            </a:p>
          </p:txBody>
        </p:sp>
      </p:grpSp>
      <p:grpSp>
        <p:nvGrpSpPr>
          <p:cNvPr id="75" name="Group 115"/>
          <p:cNvGrpSpPr/>
          <p:nvPr/>
        </p:nvGrpSpPr>
        <p:grpSpPr>
          <a:xfrm>
            <a:off x="-612023" y="2738613"/>
            <a:ext cx="7784622" cy="595072"/>
            <a:chOff x="-2387480" y="4547453"/>
            <a:chExt cx="7784622" cy="595072"/>
          </a:xfrm>
        </p:grpSpPr>
        <p:sp>
          <p:nvSpPr>
            <p:cNvPr id="78" name="5-Point Star 77"/>
            <p:cNvSpPr/>
            <p:nvPr/>
          </p:nvSpPr>
          <p:spPr>
            <a:xfrm>
              <a:off x="4739925" y="4547453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TextBox 78"/>
            <p:cNvSpPr txBox="1"/>
            <p:nvPr/>
          </p:nvSpPr>
          <p:spPr>
            <a:xfrm>
              <a:off x="-2387480" y="4639247"/>
              <a:ext cx="7079015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Mordecai’s resurrection/parade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6v11 </a:t>
              </a:r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(5am) </a:t>
              </a:r>
              <a:endParaRPr lang="en-US" sz="2500" dirty="0">
                <a:solidFill>
                  <a:srgbClr val="FFFFFF"/>
                </a:solidFill>
                <a:latin typeface="Tahoma"/>
                <a:cs typeface="Tahoma"/>
              </a:endParaRPr>
            </a:p>
          </p:txBody>
        </p:sp>
      </p:grpSp>
      <p:grpSp>
        <p:nvGrpSpPr>
          <p:cNvPr id="82" name="Group 115"/>
          <p:cNvGrpSpPr/>
          <p:nvPr/>
        </p:nvGrpSpPr>
        <p:grpSpPr>
          <a:xfrm>
            <a:off x="226072" y="3304086"/>
            <a:ext cx="7068325" cy="595072"/>
            <a:chOff x="-1671183" y="4547453"/>
            <a:chExt cx="7068325" cy="595072"/>
          </a:xfrm>
        </p:grpSpPr>
        <p:sp>
          <p:nvSpPr>
            <p:cNvPr id="85" name="5-Point Star 84"/>
            <p:cNvSpPr/>
            <p:nvPr/>
          </p:nvSpPr>
          <p:spPr>
            <a:xfrm>
              <a:off x="4739925" y="4547453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6" name="TextBox 85"/>
            <p:cNvSpPr txBox="1"/>
            <p:nvPr/>
          </p:nvSpPr>
          <p:spPr>
            <a:xfrm>
              <a:off x="-1671183" y="4639247"/>
              <a:ext cx="6362718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Esther’s second banquet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7v1 </a:t>
              </a:r>
              <a:endParaRPr lang="en-US" sz="2500" dirty="0">
                <a:solidFill>
                  <a:schemeClr val="bg1"/>
                </a:solidFill>
                <a:latin typeface="Tahoma"/>
                <a:cs typeface="Tahoma"/>
              </a:endParaRPr>
            </a:p>
          </p:txBody>
        </p:sp>
      </p:grpSp>
      <p:grpSp>
        <p:nvGrpSpPr>
          <p:cNvPr id="87" name="Group 115"/>
          <p:cNvGrpSpPr/>
          <p:nvPr/>
        </p:nvGrpSpPr>
        <p:grpSpPr>
          <a:xfrm>
            <a:off x="349090" y="3878311"/>
            <a:ext cx="7068325" cy="595072"/>
            <a:chOff x="-1671183" y="4547453"/>
            <a:chExt cx="7068325" cy="595072"/>
          </a:xfrm>
        </p:grpSpPr>
        <p:sp>
          <p:nvSpPr>
            <p:cNvPr id="88" name="5-Point Star 87"/>
            <p:cNvSpPr/>
            <p:nvPr/>
          </p:nvSpPr>
          <p:spPr>
            <a:xfrm>
              <a:off x="4739925" y="4547453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TextBox 88"/>
            <p:cNvSpPr txBox="1"/>
            <p:nvPr/>
          </p:nvSpPr>
          <p:spPr>
            <a:xfrm>
              <a:off x="-1671183" y="4639247"/>
              <a:ext cx="6362718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Haman is hung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7v10 </a:t>
              </a:r>
              <a:endParaRPr lang="en-US" sz="2500" dirty="0">
                <a:solidFill>
                  <a:schemeClr val="bg1"/>
                </a:solidFill>
                <a:latin typeface="Tahoma"/>
                <a:cs typeface="Tahoma"/>
              </a:endParaRPr>
            </a:p>
          </p:txBody>
        </p:sp>
      </p:grpSp>
      <p:grpSp>
        <p:nvGrpSpPr>
          <p:cNvPr id="90" name="Group 115"/>
          <p:cNvGrpSpPr/>
          <p:nvPr/>
        </p:nvGrpSpPr>
        <p:grpSpPr>
          <a:xfrm>
            <a:off x="0" y="4459083"/>
            <a:ext cx="7554514" cy="595072"/>
            <a:chOff x="-2157372" y="4547453"/>
            <a:chExt cx="7554514" cy="595072"/>
          </a:xfrm>
        </p:grpSpPr>
        <p:sp>
          <p:nvSpPr>
            <p:cNvPr id="91" name="5-Point Star 90"/>
            <p:cNvSpPr/>
            <p:nvPr/>
          </p:nvSpPr>
          <p:spPr>
            <a:xfrm>
              <a:off x="4739925" y="4547453"/>
              <a:ext cx="657217" cy="595072"/>
            </a:xfrm>
            <a:prstGeom prst="star5">
              <a:avLst/>
            </a:prstGeom>
            <a:gradFill flip="none" rotWithShape="1">
              <a:gsLst>
                <a:gs pos="53000">
                  <a:srgbClr val="DBBA5D"/>
                </a:gs>
                <a:gs pos="100000">
                  <a:srgbClr val="FFFFFF"/>
                </a:gs>
              </a:gsLst>
              <a:lin ang="9180000" scaled="0"/>
              <a:tileRect/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TextBox 91"/>
            <p:cNvSpPr txBox="1"/>
            <p:nvPr/>
          </p:nvSpPr>
          <p:spPr>
            <a:xfrm>
              <a:off x="-2157372" y="4639247"/>
              <a:ext cx="6848907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500" dirty="0" smtClean="0">
                  <a:solidFill>
                    <a:srgbClr val="FFFFFF"/>
                  </a:solidFill>
                  <a:latin typeface="Tahoma"/>
                  <a:cs typeface="Tahoma"/>
                </a:rPr>
                <a:t>Mordecai’s ascension to meet King </a:t>
              </a:r>
              <a:r>
                <a:rPr lang="en-US" sz="2500" b="1" dirty="0" smtClean="0">
                  <a:solidFill>
                    <a:srgbClr val="DBBA5D"/>
                  </a:solidFill>
                  <a:latin typeface="Tahoma"/>
                  <a:cs typeface="Tahoma"/>
                </a:rPr>
                <a:t>8v1 </a:t>
              </a:r>
              <a:endParaRPr lang="en-US" sz="2500" dirty="0">
                <a:solidFill>
                  <a:schemeClr val="bg1"/>
                </a:solidFill>
                <a:latin typeface="Tahoma"/>
                <a:cs typeface="Tahoma"/>
              </a:endParaRPr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318489" y="5171235"/>
            <a:ext cx="8486892" cy="15234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FFFF"/>
                </a:solidFill>
                <a:latin typeface="Tahoma"/>
                <a:cs typeface="Tahoma"/>
              </a:rPr>
              <a:t>“</a:t>
            </a:r>
            <a:r>
              <a:rPr lang="en-US" sz="3000" b="1" dirty="0" smtClean="0">
                <a:solidFill>
                  <a:srgbClr val="FFFFFF"/>
                </a:solidFill>
                <a:latin typeface="Tahoma"/>
                <a:cs typeface="Tahoma"/>
              </a:rPr>
              <a:t>T</a:t>
            </a:r>
            <a:r>
              <a:rPr lang="en-US" sz="3000" b="1" dirty="0" smtClean="0">
                <a:solidFill>
                  <a:srgbClr val="FFFFFF"/>
                </a:solidFill>
                <a:latin typeface="Tahoma"/>
                <a:cs typeface="Tahoma"/>
              </a:rPr>
              <a:t>hen said I, Lo, I come (in the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volume</a:t>
            </a:r>
            <a:r>
              <a:rPr lang="en-US" sz="3000" b="1" dirty="0" smtClean="0">
                <a:solidFill>
                  <a:srgbClr val="FFFFFF"/>
                </a:solidFill>
                <a:latin typeface="Tahoma"/>
                <a:cs typeface="Tahoma"/>
              </a:rPr>
              <a:t> of the book it is written of me), to do thy will O God…”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Hebrews 10v7</a:t>
            </a:r>
            <a:endParaRPr lang="en-US" sz="30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" y="28665"/>
            <a:ext cx="9144000" cy="1143000"/>
          </a:xfrm>
        </p:spPr>
        <p:txBody>
          <a:bodyPr>
            <a:noAutofit/>
          </a:bodyPr>
          <a:lstStyle/>
          <a:p>
            <a:r>
              <a:rPr lang="en-US" sz="4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Importance of</a:t>
            </a:r>
            <a:r>
              <a:rPr lang="en-US" sz="4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 </a:t>
            </a:r>
            <a:r>
              <a:rPr lang="en-US" sz="4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LOVE</a:t>
            </a:r>
            <a:endParaRPr lang="en-US" sz="4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331094"/>
            <a:ext cx="79502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I Cor 13v6-8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“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Love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… rejoiceth not in iniquity, but rejoiceth in the truth; Beareth all things, believeth all things, hopeth all things, endureth all things.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Love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never faileth ”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…</a:t>
            </a: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437104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6149" y="3854365"/>
            <a:ext cx="79502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I John 4v18-19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“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There is no fear in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love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; but perfect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love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lang="en-US" sz="3000" dirty="0" err="1" smtClean="0">
                <a:solidFill>
                  <a:schemeClr val="bg1"/>
                </a:solidFill>
                <a:latin typeface="Tahoma"/>
                <a:cs typeface="Tahoma"/>
              </a:rPr>
              <a:t>casteth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out fear: because fear hath torment. He that </a:t>
            </a:r>
            <a:r>
              <a:rPr lang="en-US" sz="3000" dirty="0" err="1" smtClean="0">
                <a:solidFill>
                  <a:schemeClr val="bg1"/>
                </a:solidFill>
                <a:latin typeface="Tahoma"/>
                <a:cs typeface="Tahoma"/>
              </a:rPr>
              <a:t>feareth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is not made perfect in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love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. We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love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him because he first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loved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us”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…</a:t>
            </a: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3970591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Verve.thmx</Template>
  <TotalTime>2732</TotalTime>
  <Words>493</Words>
  <Application>Microsoft Macintosh PowerPoint</Application>
  <PresentationFormat>On-screen Show (4:3)</PresentationFormat>
  <Paragraphs>50</Paragraphs>
  <Slides>9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BANQUET  THE FALL OF HAMAN</vt:lpstr>
      <vt:lpstr>The Poetic Justice of God</vt:lpstr>
      <vt:lpstr>The King’s Wrath</vt:lpstr>
      <vt:lpstr>Slide 4</vt:lpstr>
      <vt:lpstr>“Given the whole world”</vt:lpstr>
      <vt:lpstr>Slide 6</vt:lpstr>
      <vt:lpstr>Slide 7</vt:lpstr>
      <vt:lpstr>The Importance of LOVE</vt:lpstr>
      <vt:lpstr>Slide 9</vt:lpstr>
    </vt:vector>
  </TitlesOfParts>
  <Company>USC School of Dentistry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Feast – The Fall of Vashti</dc:title>
  <dc:creator>Nathan and Susanna Lewis</dc:creator>
  <cp:lastModifiedBy>Nathan and Susanna Lewis</cp:lastModifiedBy>
  <cp:revision>21</cp:revision>
  <dcterms:created xsi:type="dcterms:W3CDTF">2009-08-19T23:55:45Z</dcterms:created>
  <dcterms:modified xsi:type="dcterms:W3CDTF">2009-08-20T06:56:12Z</dcterms:modified>
</cp:coreProperties>
</file>