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6"/>
  </p:notesMasterIdLst>
  <p:sldIdLst>
    <p:sldId id="301" r:id="rId2"/>
    <p:sldId id="302" r:id="rId3"/>
    <p:sldId id="303" r:id="rId4"/>
    <p:sldId id="304" r:id="rId5"/>
    <p:sldId id="305" r:id="rId6"/>
    <p:sldId id="300" r:id="rId7"/>
    <p:sldId id="306" r:id="rId8"/>
    <p:sldId id="280" r:id="rId9"/>
    <p:sldId id="307" r:id="rId10"/>
    <p:sldId id="308" r:id="rId11"/>
    <p:sldId id="311" r:id="rId12"/>
    <p:sldId id="310" r:id="rId13"/>
    <p:sldId id="281" r:id="rId14"/>
    <p:sldId id="30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BBA5D"/>
    <a:srgbClr val="868379"/>
    <a:srgbClr val="FFE98C"/>
    <a:srgbClr val="B8953C"/>
    <a:srgbClr val="91D9D9"/>
    <a:srgbClr val="FE4805"/>
    <a:srgbClr val="D9B350"/>
    <a:srgbClr val="5F2DFF"/>
    <a:srgbClr val="BE71FF"/>
    <a:srgbClr val="563CB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77" d="100"/>
          <a:sy n="77" d="100"/>
        </p:scale>
        <p:origin x="-81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heme" Target="theme/theme1.xml"/><Relationship Id="rId4" Type="http://schemas.openxmlformats.org/officeDocument/2006/relationships/slide" Target="slides/slide3.xml"/><Relationship Id="rId21"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printerSettings" Target="printerSettings/printerSettings1.bin"/><Relationship Id="rId19" Type="http://schemas.openxmlformats.org/officeDocument/2006/relationships/viewProps" Target="view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8A668D-7325-234D-A658-17270492B553}" type="datetimeFigureOut">
              <a:rPr lang="en-US" smtClean="0"/>
              <a:pPr/>
              <a:t>8/21/09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367254-BFF6-134E-95AB-263F80A316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367254-BFF6-134E-95AB-263F80A316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367254-BFF6-134E-95AB-263F80A3167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367254-BFF6-134E-95AB-263F80A3167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367254-BFF6-134E-95AB-263F80A31674}"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367254-BFF6-134E-95AB-263F80A3167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367254-BFF6-134E-95AB-263F80A3167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367254-BFF6-134E-95AB-263F80A3167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367254-BFF6-134E-95AB-263F80A3167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367254-BFF6-134E-95AB-263F80A3167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367254-BFF6-134E-95AB-263F80A3167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367254-BFF6-134E-95AB-263F80A3167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367254-BFF6-134E-95AB-263F80A3167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D9FCA8-F66D-0646-83BD-CD5B4D401DA4}" type="datetimeFigureOut">
              <a:rPr lang="en-US" smtClean="0"/>
              <a:pPr/>
              <a:t>8/21/09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46AFC-EB66-7D44-81DB-6D40C6ABB0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9FCA8-F66D-0646-83BD-CD5B4D401DA4}" type="datetimeFigureOut">
              <a:rPr lang="en-US" smtClean="0"/>
              <a:pPr/>
              <a:t>8/21/09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46AFC-EB66-7D44-81DB-6D40C6ABB0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9FCA8-F66D-0646-83BD-CD5B4D401DA4}" type="datetimeFigureOut">
              <a:rPr lang="en-US" smtClean="0"/>
              <a:pPr/>
              <a:t>8/21/09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46AFC-EB66-7D44-81DB-6D40C6ABB0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9FCA8-F66D-0646-83BD-CD5B4D401DA4}" type="datetimeFigureOut">
              <a:rPr lang="en-US" smtClean="0"/>
              <a:pPr/>
              <a:t>8/21/09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46AFC-EB66-7D44-81DB-6D40C6ABB0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D9FCA8-F66D-0646-83BD-CD5B4D401DA4}" type="datetimeFigureOut">
              <a:rPr lang="en-US" smtClean="0"/>
              <a:pPr/>
              <a:t>8/21/09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46AFC-EB66-7D44-81DB-6D40C6ABB0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D9FCA8-F66D-0646-83BD-CD5B4D401DA4}" type="datetimeFigureOut">
              <a:rPr lang="en-US" smtClean="0"/>
              <a:pPr/>
              <a:t>8/21/09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46AFC-EB66-7D44-81DB-6D40C6ABB0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D9FCA8-F66D-0646-83BD-CD5B4D401DA4}" type="datetimeFigureOut">
              <a:rPr lang="en-US" smtClean="0"/>
              <a:pPr/>
              <a:t>8/21/09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B46AFC-EB66-7D44-81DB-6D40C6ABB0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D9FCA8-F66D-0646-83BD-CD5B4D401DA4}" type="datetimeFigureOut">
              <a:rPr lang="en-US" smtClean="0"/>
              <a:pPr/>
              <a:t>8/21/09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B46AFC-EB66-7D44-81DB-6D40C6ABB0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9FCA8-F66D-0646-83BD-CD5B4D401DA4}" type="datetimeFigureOut">
              <a:rPr lang="en-US" smtClean="0"/>
              <a:pPr/>
              <a:t>8/21/09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B46AFC-EB66-7D44-81DB-6D40C6ABB0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9FCA8-F66D-0646-83BD-CD5B4D401DA4}" type="datetimeFigureOut">
              <a:rPr lang="en-US" smtClean="0"/>
              <a:pPr/>
              <a:t>8/21/09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46AFC-EB66-7D44-81DB-6D40C6ABB0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9FCA8-F66D-0646-83BD-CD5B4D401DA4}" type="datetimeFigureOut">
              <a:rPr lang="en-US" smtClean="0"/>
              <a:pPr/>
              <a:t>8/21/09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46AFC-EB66-7D44-81DB-6D40C6ABB0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80000">
              <a:schemeClr val="tx1"/>
            </a:gs>
            <a:gs pos="100000">
              <a:srgbClr val="FFFFFF"/>
            </a:gs>
            <a:gs pos="42000">
              <a:schemeClr val="tx1">
                <a:lumMod val="95000"/>
                <a:lumOff val="5000"/>
              </a:schemeClr>
            </a:gs>
            <a:gs pos="75000">
              <a:schemeClr val="tx1">
                <a:lumMod val="95000"/>
                <a:lumOff val="5000"/>
              </a:schemeClr>
            </a:gs>
            <a:gs pos="21000">
              <a:schemeClr val="tx1"/>
            </a:gs>
            <a:gs pos="31000">
              <a:schemeClr val="tx1"/>
            </a:gs>
            <a:gs pos="36000">
              <a:schemeClr val="tx1"/>
            </a:gs>
            <a:gs pos="39000">
              <a:schemeClr val="tx1"/>
            </a:gs>
            <a:gs pos="40000">
              <a:schemeClr val="tx1"/>
            </a:gs>
            <a:gs pos="45000">
              <a:schemeClr val="tx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9FCA8-F66D-0646-83BD-CD5B4D401DA4}" type="datetimeFigureOut">
              <a:rPr lang="en-US" smtClean="0"/>
              <a:pPr/>
              <a:t>8/21/09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46AFC-EB66-7D44-81DB-6D40C6ABB0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230920" y="1980900"/>
            <a:ext cx="5509890" cy="1143000"/>
          </a:xfrm>
        </p:spPr>
        <p:txBody>
          <a:bodyPr>
            <a:normAutofit fontScale="90000"/>
          </a:bodyPr>
          <a:lstStyle/>
          <a:p>
            <a:r>
              <a:rPr lang="en-US" sz="7556"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a:cs typeface="Book Antiqua"/>
              </a:rPr>
              <a:t>THE COMMAND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a:cs typeface="Book Antiqua"/>
              </a:rPr>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a:cs typeface="Book Antiqua"/>
              </a:rPr>
            </a:br>
            <a:r>
              <a:rPr lang="en-US" sz="3333"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a:cs typeface="Book Antiqua"/>
              </a:rPr>
              <a:t>THE RISE OF MORDECAI</a:t>
            </a:r>
            <a:endParaRPr lang="en-US" sz="3333"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a:cs typeface="Book Antiqua"/>
            </a:endParaRPr>
          </a:p>
        </p:txBody>
      </p:sp>
      <p:sp>
        <p:nvSpPr>
          <p:cNvPr id="7" name="Title 5"/>
          <p:cNvSpPr txBox="1">
            <a:spLocks/>
          </p:cNvSpPr>
          <p:nvPr/>
        </p:nvSpPr>
        <p:spPr>
          <a:xfrm>
            <a:off x="172106" y="3836150"/>
            <a:ext cx="5568704" cy="11430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w="18415" cmpd="sng">
                  <a:solidFill>
                    <a:srgbClr val="FFFFFF"/>
                  </a:solidFill>
                  <a:prstDash val="solid"/>
                </a:ln>
                <a:solidFill>
                  <a:srgbClr val="DBBA5D"/>
                </a:solidFill>
                <a:effectLst>
                  <a:outerShdw blurRad="63500" dir="3600000" algn="tl" rotWithShape="0">
                    <a:srgbClr val="000000">
                      <a:alpha val="70000"/>
                    </a:srgbClr>
                  </a:outerShdw>
                </a:effectLst>
                <a:uLnTx/>
                <a:uFillTx/>
                <a:latin typeface="Book Antiqua"/>
                <a:ea typeface="+mj-ea"/>
                <a:cs typeface="Book Antiqua"/>
              </a:rPr>
              <a:t>Esther 8v1</a:t>
            </a:r>
            <a:r>
              <a:rPr kumimoji="0" lang="en-US" sz="4400" b="0" i="0" u="none" strike="noStrike" kern="1200" cap="none" spc="0" normalizeH="0" noProof="0" dirty="0" smtClean="0">
                <a:ln w="18415" cmpd="sng">
                  <a:solidFill>
                    <a:srgbClr val="FFFFFF"/>
                  </a:solidFill>
                  <a:prstDash val="solid"/>
                </a:ln>
                <a:solidFill>
                  <a:srgbClr val="DBBA5D"/>
                </a:solidFill>
                <a:effectLst>
                  <a:outerShdw blurRad="63500" dir="3600000" algn="tl" rotWithShape="0">
                    <a:srgbClr val="000000">
                      <a:alpha val="70000"/>
                    </a:srgbClr>
                  </a:outerShdw>
                </a:effectLst>
                <a:uLnTx/>
                <a:uFillTx/>
                <a:latin typeface="Book Antiqua"/>
                <a:ea typeface="+mj-ea"/>
                <a:cs typeface="Book Antiqua"/>
              </a:rPr>
              <a:t> – 10v3</a:t>
            </a:r>
            <a:endParaRPr kumimoji="0" lang="en-US" sz="4400" b="0" i="0" u="none" strike="noStrike" kern="1200" cap="none" spc="0" normalizeH="0" baseline="0" noProof="0" dirty="0">
              <a:ln w="18415" cmpd="sng">
                <a:solidFill>
                  <a:srgbClr val="FFFFFF"/>
                </a:solidFill>
                <a:prstDash val="solid"/>
              </a:ln>
              <a:solidFill>
                <a:srgbClr val="DBBA5D"/>
              </a:solidFill>
              <a:effectLst>
                <a:outerShdw blurRad="63500" dir="3600000" algn="tl" rotWithShape="0">
                  <a:srgbClr val="000000">
                    <a:alpha val="70000"/>
                  </a:srgbClr>
                </a:outerShdw>
              </a:effectLst>
              <a:uLnTx/>
              <a:uFillTx/>
              <a:latin typeface="Book Antiqua"/>
              <a:ea typeface="+mj-ea"/>
              <a:cs typeface="Book Antiqua"/>
            </a:endParaRPr>
          </a:p>
        </p:txBody>
      </p:sp>
      <p:pic>
        <p:nvPicPr>
          <p:cNvPr id="5" name="Picture 4"/>
          <p:cNvPicPr>
            <a:picLocks noChangeAspect="1"/>
          </p:cNvPicPr>
          <p:nvPr/>
        </p:nvPicPr>
        <p:blipFill>
          <a:blip r:embed="rId3"/>
          <a:srcRect l="12351" r="17280"/>
          <a:stretch>
            <a:fillRect/>
          </a:stretch>
        </p:blipFill>
        <p:spPr>
          <a:xfrm>
            <a:off x="5641025" y="795867"/>
            <a:ext cx="3249368" cy="578756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665"/>
            <a:ext cx="8229600" cy="1143000"/>
          </a:xfrm>
        </p:spPr>
        <p:txBody>
          <a:bodyPr>
            <a:normAutofit fontScale="90000"/>
          </a:bodyPr>
          <a:lstStyle/>
          <a:p>
            <a:r>
              <a:rPr lang="en-US" sz="5000" dirty="0" smtClean="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rPr>
              <a:t>“The </a:t>
            </a:r>
            <a:r>
              <a:rPr lang="en-US" sz="5556" dirty="0" smtClean="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rPr>
              <a:t>Greatness</a:t>
            </a:r>
            <a:r>
              <a:rPr lang="en-US" sz="5000" dirty="0" smtClean="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rPr>
              <a:t> of Mordecai”</a:t>
            </a:r>
            <a:endParaRPr lang="en-US" sz="5000" dirty="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endParaRPr>
          </a:p>
        </p:txBody>
      </p:sp>
      <p:sp>
        <p:nvSpPr>
          <p:cNvPr id="7" name="TextBox 6"/>
          <p:cNvSpPr txBox="1"/>
          <p:nvPr/>
        </p:nvSpPr>
        <p:spPr>
          <a:xfrm>
            <a:off x="1006149" y="1071836"/>
            <a:ext cx="7950228" cy="523220"/>
          </a:xfrm>
          <a:prstGeom prst="rect">
            <a:avLst/>
          </a:prstGeom>
          <a:noFill/>
        </p:spPr>
        <p:txBody>
          <a:bodyPr wrap="square" rtlCol="0">
            <a:spAutoFit/>
          </a:bodyPr>
          <a:lstStyle/>
          <a:p>
            <a:pPr lvl="0"/>
            <a:r>
              <a:rPr lang="en-US" sz="2800" b="1" dirty="0" smtClean="0">
                <a:solidFill>
                  <a:srgbClr val="DBBA5D"/>
                </a:solidFill>
                <a:latin typeface="Tahoma"/>
                <a:cs typeface="Tahoma"/>
              </a:rPr>
              <a:t>Esther 2v21 </a:t>
            </a:r>
            <a:r>
              <a:rPr lang="en-US" sz="2800" dirty="0" smtClean="0">
                <a:solidFill>
                  <a:schemeClr val="bg1"/>
                </a:solidFill>
                <a:latin typeface="Tahoma"/>
                <a:cs typeface="Tahoma"/>
              </a:rPr>
              <a:t>– “sat in the King’s gate”…</a:t>
            </a:r>
          </a:p>
        </p:txBody>
      </p:sp>
      <p:sp>
        <p:nvSpPr>
          <p:cNvPr id="8" name="Isosceles Triangle 7"/>
          <p:cNvSpPr/>
          <p:nvPr/>
        </p:nvSpPr>
        <p:spPr>
          <a:xfrm rot="5400000">
            <a:off x="364297" y="1128361"/>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12" name="Isosceles Triangle 11"/>
          <p:cNvSpPr/>
          <p:nvPr/>
        </p:nvSpPr>
        <p:spPr>
          <a:xfrm rot="5400000">
            <a:off x="364297" y="3956029"/>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9" name="TextBox 8"/>
          <p:cNvSpPr txBox="1"/>
          <p:nvPr/>
        </p:nvSpPr>
        <p:spPr>
          <a:xfrm>
            <a:off x="1006149" y="1564083"/>
            <a:ext cx="7950228" cy="523220"/>
          </a:xfrm>
          <a:prstGeom prst="rect">
            <a:avLst/>
          </a:prstGeom>
          <a:noFill/>
        </p:spPr>
        <p:txBody>
          <a:bodyPr wrap="square" rtlCol="0">
            <a:spAutoFit/>
          </a:bodyPr>
          <a:lstStyle/>
          <a:p>
            <a:pPr lvl="0"/>
            <a:r>
              <a:rPr lang="en-US" sz="2800" b="1" dirty="0" smtClean="0">
                <a:solidFill>
                  <a:srgbClr val="DBBA5D"/>
                </a:solidFill>
                <a:latin typeface="Tahoma"/>
                <a:cs typeface="Tahoma"/>
              </a:rPr>
              <a:t>Esther 6v11 </a:t>
            </a:r>
            <a:r>
              <a:rPr lang="en-US" sz="2800" dirty="0" smtClean="0">
                <a:solidFill>
                  <a:schemeClr val="bg1"/>
                </a:solidFill>
                <a:latin typeface="Tahoma"/>
                <a:cs typeface="Tahoma"/>
              </a:rPr>
              <a:t>– “Brought him on horseback”…</a:t>
            </a:r>
          </a:p>
        </p:txBody>
      </p:sp>
      <p:sp>
        <p:nvSpPr>
          <p:cNvPr id="10" name="TextBox 9"/>
          <p:cNvSpPr txBox="1"/>
          <p:nvPr/>
        </p:nvSpPr>
        <p:spPr>
          <a:xfrm>
            <a:off x="1006149" y="2045081"/>
            <a:ext cx="7950228" cy="954107"/>
          </a:xfrm>
          <a:prstGeom prst="rect">
            <a:avLst/>
          </a:prstGeom>
          <a:noFill/>
        </p:spPr>
        <p:txBody>
          <a:bodyPr wrap="square" rtlCol="0">
            <a:spAutoFit/>
          </a:bodyPr>
          <a:lstStyle/>
          <a:p>
            <a:pPr lvl="0"/>
            <a:r>
              <a:rPr lang="en-US" sz="2800" b="1" dirty="0" smtClean="0">
                <a:solidFill>
                  <a:srgbClr val="DBBA5D"/>
                </a:solidFill>
                <a:latin typeface="Tahoma"/>
                <a:cs typeface="Tahoma"/>
              </a:rPr>
              <a:t>Esther 8v2 </a:t>
            </a:r>
            <a:r>
              <a:rPr lang="en-US" sz="2800" dirty="0" smtClean="0">
                <a:solidFill>
                  <a:schemeClr val="bg1"/>
                </a:solidFill>
                <a:latin typeface="Tahoma"/>
                <a:cs typeface="Tahoma"/>
              </a:rPr>
              <a:t>– “And the King took off his ring…and gave it to Mordecai”…</a:t>
            </a:r>
          </a:p>
        </p:txBody>
      </p:sp>
      <p:sp>
        <p:nvSpPr>
          <p:cNvPr id="11" name="TextBox 10"/>
          <p:cNvSpPr txBox="1"/>
          <p:nvPr/>
        </p:nvSpPr>
        <p:spPr>
          <a:xfrm>
            <a:off x="1006149" y="2953648"/>
            <a:ext cx="7950228" cy="954107"/>
          </a:xfrm>
          <a:prstGeom prst="rect">
            <a:avLst/>
          </a:prstGeom>
          <a:noFill/>
        </p:spPr>
        <p:txBody>
          <a:bodyPr wrap="square" rtlCol="0">
            <a:spAutoFit/>
          </a:bodyPr>
          <a:lstStyle/>
          <a:p>
            <a:pPr lvl="0"/>
            <a:r>
              <a:rPr lang="en-US" sz="2800" b="1" dirty="0" smtClean="0">
                <a:solidFill>
                  <a:srgbClr val="DBBA5D"/>
                </a:solidFill>
                <a:latin typeface="Tahoma"/>
                <a:cs typeface="Tahoma"/>
              </a:rPr>
              <a:t>Esther 8v7-9 </a:t>
            </a:r>
            <a:r>
              <a:rPr lang="en-US" sz="2800" dirty="0" smtClean="0">
                <a:solidFill>
                  <a:schemeClr val="bg1"/>
                </a:solidFill>
                <a:latin typeface="Tahoma"/>
                <a:cs typeface="Tahoma"/>
              </a:rPr>
              <a:t>– “Write ye also for the Jews as it </a:t>
            </a:r>
            <a:r>
              <a:rPr lang="en-US" sz="2800" dirty="0" err="1" smtClean="0">
                <a:solidFill>
                  <a:schemeClr val="bg1"/>
                </a:solidFill>
                <a:latin typeface="Tahoma"/>
                <a:cs typeface="Tahoma"/>
              </a:rPr>
              <a:t>liketh</a:t>
            </a:r>
            <a:r>
              <a:rPr lang="en-US" sz="2800" dirty="0" smtClean="0">
                <a:solidFill>
                  <a:schemeClr val="bg1"/>
                </a:solidFill>
                <a:latin typeface="Tahoma"/>
                <a:cs typeface="Tahoma"/>
              </a:rPr>
              <a:t> you, in the King’s name”…</a:t>
            </a:r>
          </a:p>
        </p:txBody>
      </p:sp>
      <p:sp>
        <p:nvSpPr>
          <p:cNvPr id="13" name="TextBox 12"/>
          <p:cNvSpPr txBox="1"/>
          <p:nvPr/>
        </p:nvSpPr>
        <p:spPr>
          <a:xfrm>
            <a:off x="1006149" y="3862624"/>
            <a:ext cx="7950228" cy="954107"/>
          </a:xfrm>
          <a:prstGeom prst="rect">
            <a:avLst/>
          </a:prstGeom>
          <a:noFill/>
        </p:spPr>
        <p:txBody>
          <a:bodyPr wrap="square" rtlCol="0">
            <a:spAutoFit/>
          </a:bodyPr>
          <a:lstStyle/>
          <a:p>
            <a:pPr lvl="0"/>
            <a:r>
              <a:rPr lang="en-US" sz="2800" b="1" dirty="0" smtClean="0">
                <a:solidFill>
                  <a:srgbClr val="DBBA5D"/>
                </a:solidFill>
                <a:latin typeface="Tahoma"/>
                <a:cs typeface="Tahoma"/>
              </a:rPr>
              <a:t>Esther 8v15 </a:t>
            </a:r>
            <a:r>
              <a:rPr lang="en-US" sz="2800" dirty="0" smtClean="0">
                <a:solidFill>
                  <a:schemeClr val="bg1"/>
                </a:solidFill>
                <a:latin typeface="Tahoma"/>
                <a:cs typeface="Tahoma"/>
              </a:rPr>
              <a:t>– “And Mordecai went out from the presence of the King in royal apparel”…</a:t>
            </a:r>
          </a:p>
        </p:txBody>
      </p:sp>
      <p:sp>
        <p:nvSpPr>
          <p:cNvPr id="14" name="TextBox 13"/>
          <p:cNvSpPr txBox="1"/>
          <p:nvPr/>
        </p:nvSpPr>
        <p:spPr>
          <a:xfrm>
            <a:off x="1006149" y="4767246"/>
            <a:ext cx="7950228" cy="523220"/>
          </a:xfrm>
          <a:prstGeom prst="rect">
            <a:avLst/>
          </a:prstGeom>
          <a:noFill/>
        </p:spPr>
        <p:txBody>
          <a:bodyPr wrap="square" rtlCol="0">
            <a:spAutoFit/>
          </a:bodyPr>
          <a:lstStyle/>
          <a:p>
            <a:pPr lvl="0"/>
            <a:r>
              <a:rPr lang="en-US" sz="2800" b="1" dirty="0" smtClean="0">
                <a:solidFill>
                  <a:srgbClr val="DBBA5D"/>
                </a:solidFill>
                <a:latin typeface="Tahoma"/>
                <a:cs typeface="Tahoma"/>
              </a:rPr>
              <a:t>Esther 9v4 </a:t>
            </a:r>
            <a:r>
              <a:rPr lang="en-US" sz="2800" dirty="0" smtClean="0">
                <a:solidFill>
                  <a:schemeClr val="bg1"/>
                </a:solidFill>
                <a:latin typeface="Tahoma"/>
                <a:cs typeface="Tahoma"/>
              </a:rPr>
              <a:t>– “was great in the King’s house”…</a:t>
            </a:r>
          </a:p>
        </p:txBody>
      </p:sp>
      <p:sp>
        <p:nvSpPr>
          <p:cNvPr id="15" name="TextBox 14"/>
          <p:cNvSpPr txBox="1"/>
          <p:nvPr/>
        </p:nvSpPr>
        <p:spPr>
          <a:xfrm>
            <a:off x="1006149" y="5261421"/>
            <a:ext cx="7950228" cy="523220"/>
          </a:xfrm>
          <a:prstGeom prst="rect">
            <a:avLst/>
          </a:prstGeom>
          <a:noFill/>
        </p:spPr>
        <p:txBody>
          <a:bodyPr wrap="square" rtlCol="0">
            <a:spAutoFit/>
          </a:bodyPr>
          <a:lstStyle/>
          <a:p>
            <a:pPr lvl="0"/>
            <a:r>
              <a:rPr lang="en-US" sz="2800" b="1" dirty="0" smtClean="0">
                <a:solidFill>
                  <a:srgbClr val="DBBA5D"/>
                </a:solidFill>
                <a:latin typeface="Tahoma"/>
                <a:cs typeface="Tahoma"/>
              </a:rPr>
              <a:t>Esther 9v4 </a:t>
            </a:r>
            <a:r>
              <a:rPr lang="en-US" sz="2800" dirty="0" smtClean="0">
                <a:solidFill>
                  <a:schemeClr val="bg1"/>
                </a:solidFill>
                <a:latin typeface="Tahoma"/>
                <a:cs typeface="Tahoma"/>
              </a:rPr>
              <a:t>– “waxed greater and greater”…</a:t>
            </a:r>
          </a:p>
        </p:txBody>
      </p:sp>
      <p:sp>
        <p:nvSpPr>
          <p:cNvPr id="16" name="TextBox 15"/>
          <p:cNvSpPr txBox="1"/>
          <p:nvPr/>
        </p:nvSpPr>
        <p:spPr>
          <a:xfrm>
            <a:off x="1006149" y="5755596"/>
            <a:ext cx="7950228" cy="523220"/>
          </a:xfrm>
          <a:prstGeom prst="rect">
            <a:avLst/>
          </a:prstGeom>
          <a:noFill/>
        </p:spPr>
        <p:txBody>
          <a:bodyPr wrap="square" rtlCol="0">
            <a:spAutoFit/>
          </a:bodyPr>
          <a:lstStyle/>
          <a:p>
            <a:pPr lvl="0"/>
            <a:r>
              <a:rPr lang="en-US" sz="2800" b="1" dirty="0" smtClean="0">
                <a:solidFill>
                  <a:srgbClr val="DBBA5D"/>
                </a:solidFill>
                <a:latin typeface="Tahoma"/>
                <a:cs typeface="Tahoma"/>
              </a:rPr>
              <a:t>Esther 10v3 </a:t>
            </a:r>
            <a:r>
              <a:rPr lang="en-US" sz="2800" dirty="0" smtClean="0">
                <a:solidFill>
                  <a:schemeClr val="bg1"/>
                </a:solidFill>
                <a:latin typeface="Tahoma"/>
                <a:cs typeface="Tahoma"/>
              </a:rPr>
              <a:t>– “next unto King Ahasuerus”…</a:t>
            </a:r>
          </a:p>
        </p:txBody>
      </p:sp>
      <p:sp>
        <p:nvSpPr>
          <p:cNvPr id="18" name="Isosceles Triangle 17"/>
          <p:cNvSpPr/>
          <p:nvPr/>
        </p:nvSpPr>
        <p:spPr>
          <a:xfrm rot="5400000">
            <a:off x="364297" y="1680646"/>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19" name="Isosceles Triangle 18"/>
          <p:cNvSpPr/>
          <p:nvPr/>
        </p:nvSpPr>
        <p:spPr>
          <a:xfrm rot="5400000">
            <a:off x="364297" y="5363506"/>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20" name="Isosceles Triangle 19"/>
          <p:cNvSpPr/>
          <p:nvPr/>
        </p:nvSpPr>
        <p:spPr>
          <a:xfrm rot="5400000">
            <a:off x="364297" y="4825702"/>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21" name="Isosceles Triangle 20"/>
          <p:cNvSpPr/>
          <p:nvPr/>
        </p:nvSpPr>
        <p:spPr>
          <a:xfrm rot="5400000">
            <a:off x="364297" y="2234945"/>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22" name="Isosceles Triangle 21"/>
          <p:cNvSpPr/>
          <p:nvPr/>
        </p:nvSpPr>
        <p:spPr>
          <a:xfrm rot="5400000">
            <a:off x="355115" y="3055733"/>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23" name="Isosceles Triangle 22"/>
          <p:cNvSpPr/>
          <p:nvPr/>
        </p:nvSpPr>
        <p:spPr>
          <a:xfrm rot="5400000">
            <a:off x="364297" y="5917805"/>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animBg="1"/>
      <p:bldP spid="9" grpId="0"/>
      <p:bldP spid="10" grpId="0"/>
      <p:bldP spid="11" grpId="0"/>
      <p:bldP spid="13" grpId="0"/>
      <p:bldP spid="14" grpId="0"/>
      <p:bldP spid="15" grpId="0"/>
      <p:bldP spid="16" grpId="0"/>
      <p:bldP spid="18" grpId="0" animBg="1"/>
      <p:bldP spid="19" grpId="0" animBg="1"/>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665"/>
            <a:ext cx="8229600" cy="1143000"/>
          </a:xfrm>
        </p:spPr>
        <p:txBody>
          <a:bodyPr>
            <a:normAutofit/>
          </a:bodyPr>
          <a:lstStyle/>
          <a:p>
            <a:r>
              <a:rPr lang="en-US" sz="5000" dirty="0" smtClean="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rPr>
              <a:t>“</a:t>
            </a:r>
            <a:r>
              <a:rPr lang="en-US" sz="5000" dirty="0" smtClean="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rPr>
              <a:t>Next unto the King</a:t>
            </a:r>
            <a:r>
              <a:rPr lang="en-US" sz="5000" dirty="0" smtClean="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rPr>
              <a:t>”</a:t>
            </a:r>
            <a:endParaRPr lang="en-US" sz="5000" dirty="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endParaRPr>
          </a:p>
        </p:txBody>
      </p:sp>
      <p:sp>
        <p:nvSpPr>
          <p:cNvPr id="7" name="TextBox 6"/>
          <p:cNvSpPr txBox="1"/>
          <p:nvPr/>
        </p:nvSpPr>
        <p:spPr>
          <a:xfrm>
            <a:off x="1006148" y="1022351"/>
            <a:ext cx="8137851" cy="954107"/>
          </a:xfrm>
          <a:prstGeom prst="rect">
            <a:avLst/>
          </a:prstGeom>
          <a:noFill/>
        </p:spPr>
        <p:txBody>
          <a:bodyPr wrap="square" rtlCol="0">
            <a:spAutoFit/>
          </a:bodyPr>
          <a:lstStyle/>
          <a:p>
            <a:pPr lvl="0"/>
            <a:r>
              <a:rPr lang="en-US" sz="2800" dirty="0" smtClean="0">
                <a:solidFill>
                  <a:schemeClr val="bg1"/>
                </a:solidFill>
                <a:latin typeface="Tahoma"/>
                <a:cs typeface="Tahoma"/>
              </a:rPr>
              <a:t>“</a:t>
            </a:r>
            <a:r>
              <a:rPr lang="en-US" sz="2800" dirty="0" smtClean="0">
                <a:solidFill>
                  <a:schemeClr val="bg1"/>
                </a:solidFill>
                <a:latin typeface="Tahoma"/>
                <a:cs typeface="Tahoma"/>
              </a:rPr>
              <a:t>The isles of the Sea</a:t>
            </a:r>
            <a:r>
              <a:rPr lang="en-US" sz="2800" dirty="0" smtClean="0">
                <a:solidFill>
                  <a:schemeClr val="bg1"/>
                </a:solidFill>
                <a:latin typeface="Tahoma"/>
                <a:cs typeface="Tahoma"/>
              </a:rPr>
              <a:t>”</a:t>
            </a:r>
            <a:r>
              <a:rPr lang="en-US" sz="2800" dirty="0" smtClean="0">
                <a:solidFill>
                  <a:schemeClr val="bg1"/>
                </a:solidFill>
                <a:latin typeface="Tahoma"/>
                <a:cs typeface="Tahoma"/>
              </a:rPr>
              <a:t> – </a:t>
            </a:r>
            <a:r>
              <a:rPr lang="en-US" sz="2800" b="1" dirty="0" smtClean="0">
                <a:solidFill>
                  <a:srgbClr val="DBBA5D"/>
                </a:solidFill>
                <a:latin typeface="Tahoma"/>
                <a:cs typeface="Tahoma"/>
              </a:rPr>
              <a:t>Isaiah 60v9, Psalm 72v10-11</a:t>
            </a:r>
            <a:endParaRPr lang="en-US" sz="2800" b="1" dirty="0" smtClean="0">
              <a:solidFill>
                <a:srgbClr val="DBBA5D"/>
              </a:solidFill>
              <a:latin typeface="Tahoma"/>
              <a:cs typeface="Tahoma"/>
            </a:endParaRPr>
          </a:p>
        </p:txBody>
      </p:sp>
      <p:sp>
        <p:nvSpPr>
          <p:cNvPr id="8" name="Isosceles Triangle 7"/>
          <p:cNvSpPr/>
          <p:nvPr/>
        </p:nvSpPr>
        <p:spPr>
          <a:xfrm rot="5400000">
            <a:off x="364297" y="1111866"/>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12" name="Isosceles Triangle 11"/>
          <p:cNvSpPr/>
          <p:nvPr/>
        </p:nvSpPr>
        <p:spPr>
          <a:xfrm rot="5400000">
            <a:off x="364297" y="3923039"/>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20" name="Isosceles Triangle 19"/>
          <p:cNvSpPr/>
          <p:nvPr/>
        </p:nvSpPr>
        <p:spPr>
          <a:xfrm rot="5400000">
            <a:off x="364297" y="4891682"/>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21" name="Isosceles Triangle 20"/>
          <p:cNvSpPr/>
          <p:nvPr/>
        </p:nvSpPr>
        <p:spPr>
          <a:xfrm rot="5400000">
            <a:off x="364297" y="2069995"/>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22" name="Isosceles Triangle 21"/>
          <p:cNvSpPr/>
          <p:nvPr/>
        </p:nvSpPr>
        <p:spPr>
          <a:xfrm rot="5400000">
            <a:off x="355115" y="3006248"/>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23" name="Isosceles Triangle 22"/>
          <p:cNvSpPr/>
          <p:nvPr/>
        </p:nvSpPr>
        <p:spPr>
          <a:xfrm rot="5400000">
            <a:off x="364297" y="5835330"/>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24" name="TextBox 23"/>
          <p:cNvSpPr txBox="1"/>
          <p:nvPr/>
        </p:nvSpPr>
        <p:spPr>
          <a:xfrm>
            <a:off x="1006149" y="1950056"/>
            <a:ext cx="8137851" cy="954107"/>
          </a:xfrm>
          <a:prstGeom prst="rect">
            <a:avLst/>
          </a:prstGeom>
          <a:noFill/>
        </p:spPr>
        <p:txBody>
          <a:bodyPr wrap="square" rtlCol="0">
            <a:spAutoFit/>
          </a:bodyPr>
          <a:lstStyle/>
          <a:p>
            <a:pPr lvl="0"/>
            <a:r>
              <a:rPr lang="en-US" sz="2800" dirty="0" smtClean="0">
                <a:solidFill>
                  <a:schemeClr val="bg1"/>
                </a:solidFill>
                <a:latin typeface="Tahoma"/>
                <a:cs typeface="Tahoma"/>
              </a:rPr>
              <a:t>“Next unto the King”</a:t>
            </a:r>
            <a:r>
              <a:rPr lang="en-US" sz="2800" dirty="0" smtClean="0">
                <a:solidFill>
                  <a:schemeClr val="bg1"/>
                </a:solidFill>
                <a:latin typeface="Tahoma"/>
                <a:cs typeface="Tahoma"/>
              </a:rPr>
              <a:t> – </a:t>
            </a:r>
            <a:r>
              <a:rPr lang="en-US" sz="2800" b="1" dirty="0" smtClean="0">
                <a:solidFill>
                  <a:srgbClr val="DBBA5D"/>
                </a:solidFill>
                <a:latin typeface="Tahoma"/>
                <a:cs typeface="Tahoma"/>
              </a:rPr>
              <a:t>Gen 41v38-44, </a:t>
            </a:r>
            <a:br>
              <a:rPr lang="en-US" sz="2800" b="1" dirty="0" smtClean="0">
                <a:solidFill>
                  <a:srgbClr val="DBBA5D"/>
                </a:solidFill>
                <a:latin typeface="Tahoma"/>
                <a:cs typeface="Tahoma"/>
              </a:rPr>
            </a:br>
            <a:r>
              <a:rPr lang="en-US" sz="2800" b="1" dirty="0" smtClean="0">
                <a:solidFill>
                  <a:srgbClr val="DBBA5D"/>
                </a:solidFill>
                <a:latin typeface="Tahoma"/>
                <a:cs typeface="Tahoma"/>
              </a:rPr>
              <a:t>I Cor 15v27</a:t>
            </a:r>
            <a:endParaRPr lang="en-US" sz="2800" b="1" dirty="0" smtClean="0">
              <a:solidFill>
                <a:srgbClr val="DBBA5D"/>
              </a:solidFill>
              <a:latin typeface="Tahoma"/>
              <a:cs typeface="Tahoma"/>
            </a:endParaRPr>
          </a:p>
        </p:txBody>
      </p:sp>
      <p:sp>
        <p:nvSpPr>
          <p:cNvPr id="25" name="TextBox 24"/>
          <p:cNvSpPr txBox="1"/>
          <p:nvPr/>
        </p:nvSpPr>
        <p:spPr>
          <a:xfrm>
            <a:off x="1006149" y="2887668"/>
            <a:ext cx="8137851" cy="954107"/>
          </a:xfrm>
          <a:prstGeom prst="rect">
            <a:avLst/>
          </a:prstGeom>
          <a:noFill/>
        </p:spPr>
        <p:txBody>
          <a:bodyPr wrap="square" rtlCol="0">
            <a:spAutoFit/>
          </a:bodyPr>
          <a:lstStyle/>
          <a:p>
            <a:pPr lvl="0"/>
            <a:r>
              <a:rPr lang="en-US" sz="2800" dirty="0" smtClean="0">
                <a:solidFill>
                  <a:schemeClr val="bg1"/>
                </a:solidFill>
                <a:latin typeface="Tahoma"/>
                <a:cs typeface="Tahoma"/>
              </a:rPr>
              <a:t>“Great among the Jews”</a:t>
            </a:r>
            <a:r>
              <a:rPr lang="en-US" sz="2800" dirty="0" smtClean="0">
                <a:solidFill>
                  <a:schemeClr val="bg1"/>
                </a:solidFill>
                <a:latin typeface="Tahoma"/>
                <a:cs typeface="Tahoma"/>
              </a:rPr>
              <a:t> – </a:t>
            </a:r>
            <a:r>
              <a:rPr lang="en-US" sz="2800" b="1" dirty="0" smtClean="0">
                <a:solidFill>
                  <a:srgbClr val="DBBA5D"/>
                </a:solidFill>
                <a:latin typeface="Tahoma"/>
                <a:cs typeface="Tahoma"/>
              </a:rPr>
              <a:t>Psalm 118v24-26, Isaiah 66v19, Matt21v42 </a:t>
            </a:r>
            <a:endParaRPr lang="en-US" sz="2800" b="1" dirty="0" smtClean="0">
              <a:solidFill>
                <a:srgbClr val="DBBA5D"/>
              </a:solidFill>
              <a:latin typeface="Tahoma"/>
              <a:cs typeface="Tahoma"/>
            </a:endParaRPr>
          </a:p>
        </p:txBody>
      </p:sp>
      <p:sp>
        <p:nvSpPr>
          <p:cNvPr id="26" name="TextBox 25"/>
          <p:cNvSpPr txBox="1"/>
          <p:nvPr/>
        </p:nvSpPr>
        <p:spPr>
          <a:xfrm>
            <a:off x="1006149" y="3829225"/>
            <a:ext cx="8137851" cy="954107"/>
          </a:xfrm>
          <a:prstGeom prst="rect">
            <a:avLst/>
          </a:prstGeom>
          <a:noFill/>
        </p:spPr>
        <p:txBody>
          <a:bodyPr wrap="square" rtlCol="0">
            <a:spAutoFit/>
          </a:bodyPr>
          <a:lstStyle/>
          <a:p>
            <a:pPr lvl="0"/>
            <a:r>
              <a:rPr lang="en-US" sz="2800" dirty="0" smtClean="0">
                <a:solidFill>
                  <a:schemeClr val="bg1"/>
                </a:solidFill>
                <a:latin typeface="Tahoma"/>
                <a:cs typeface="Tahoma"/>
              </a:rPr>
              <a:t>“Accepted of </a:t>
            </a:r>
            <a:r>
              <a:rPr lang="en-US" sz="2800" dirty="0" smtClean="0">
                <a:solidFill>
                  <a:schemeClr val="bg1"/>
                </a:solidFill>
                <a:latin typeface="Tahoma"/>
                <a:cs typeface="Tahoma"/>
              </a:rPr>
              <a:t>the multitude of his brethren</a:t>
            </a:r>
            <a:r>
              <a:rPr lang="en-US" sz="2800" dirty="0" smtClean="0">
                <a:solidFill>
                  <a:schemeClr val="bg1"/>
                </a:solidFill>
                <a:latin typeface="Tahoma"/>
                <a:cs typeface="Tahoma"/>
              </a:rPr>
              <a:t>”</a:t>
            </a:r>
            <a:r>
              <a:rPr lang="en-US" sz="2800" dirty="0" smtClean="0">
                <a:solidFill>
                  <a:schemeClr val="bg1"/>
                </a:solidFill>
                <a:latin typeface="Tahoma"/>
                <a:cs typeface="Tahoma"/>
              </a:rPr>
              <a:t> – </a:t>
            </a:r>
            <a:r>
              <a:rPr lang="en-US" sz="2800" b="1" dirty="0" smtClean="0">
                <a:solidFill>
                  <a:srgbClr val="DBBA5D"/>
                </a:solidFill>
                <a:latin typeface="Tahoma"/>
                <a:cs typeface="Tahoma"/>
              </a:rPr>
              <a:t>Zechariah 12v10, Isaiah 49v6 </a:t>
            </a:r>
            <a:endParaRPr lang="en-US" sz="2800" b="1" dirty="0" smtClean="0">
              <a:solidFill>
                <a:srgbClr val="DBBA5D"/>
              </a:solidFill>
              <a:latin typeface="Tahoma"/>
              <a:cs typeface="Tahoma"/>
            </a:endParaRPr>
          </a:p>
        </p:txBody>
      </p:sp>
      <p:sp>
        <p:nvSpPr>
          <p:cNvPr id="27" name="TextBox 26"/>
          <p:cNvSpPr txBox="1"/>
          <p:nvPr/>
        </p:nvSpPr>
        <p:spPr>
          <a:xfrm>
            <a:off x="1006149" y="4779138"/>
            <a:ext cx="8137851" cy="954107"/>
          </a:xfrm>
          <a:prstGeom prst="rect">
            <a:avLst/>
          </a:prstGeom>
          <a:noFill/>
        </p:spPr>
        <p:txBody>
          <a:bodyPr wrap="square" rtlCol="0">
            <a:spAutoFit/>
          </a:bodyPr>
          <a:lstStyle/>
          <a:p>
            <a:pPr lvl="0"/>
            <a:r>
              <a:rPr lang="en-US" sz="2800" dirty="0" smtClean="0">
                <a:solidFill>
                  <a:schemeClr val="bg1"/>
                </a:solidFill>
                <a:latin typeface="Tahoma"/>
                <a:cs typeface="Tahoma"/>
              </a:rPr>
              <a:t>“Seeking the wealth of his people”</a:t>
            </a:r>
            <a:r>
              <a:rPr lang="en-US" sz="2800" dirty="0" smtClean="0">
                <a:solidFill>
                  <a:schemeClr val="bg1"/>
                </a:solidFill>
                <a:latin typeface="Tahoma"/>
                <a:cs typeface="Tahoma"/>
              </a:rPr>
              <a:t> – </a:t>
            </a:r>
            <a:r>
              <a:rPr lang="en-US" sz="2800" b="1" dirty="0" smtClean="0">
                <a:solidFill>
                  <a:srgbClr val="DBBA5D"/>
                </a:solidFill>
                <a:latin typeface="Tahoma"/>
                <a:cs typeface="Tahoma"/>
              </a:rPr>
              <a:t>Psalm 72v2,4, 12-13, 112v2-3, Isaiah 60v11</a:t>
            </a:r>
            <a:endParaRPr lang="en-US" sz="2800" b="1" dirty="0" smtClean="0">
              <a:solidFill>
                <a:srgbClr val="DBBA5D"/>
              </a:solidFill>
              <a:latin typeface="Tahoma"/>
              <a:cs typeface="Tahoma"/>
            </a:endParaRPr>
          </a:p>
        </p:txBody>
      </p:sp>
      <p:sp>
        <p:nvSpPr>
          <p:cNvPr id="28" name="TextBox 27"/>
          <p:cNvSpPr txBox="1"/>
          <p:nvPr/>
        </p:nvSpPr>
        <p:spPr>
          <a:xfrm>
            <a:off x="1006149" y="5749740"/>
            <a:ext cx="8137851" cy="954107"/>
          </a:xfrm>
          <a:prstGeom prst="rect">
            <a:avLst/>
          </a:prstGeom>
          <a:noFill/>
        </p:spPr>
        <p:txBody>
          <a:bodyPr wrap="square" rtlCol="0">
            <a:spAutoFit/>
          </a:bodyPr>
          <a:lstStyle/>
          <a:p>
            <a:pPr lvl="0"/>
            <a:r>
              <a:rPr lang="en-US" sz="2800" dirty="0" smtClean="0">
                <a:solidFill>
                  <a:schemeClr val="bg1"/>
                </a:solidFill>
                <a:latin typeface="Tahoma"/>
                <a:cs typeface="Tahoma"/>
              </a:rPr>
              <a:t>“Speaking peace to all his seed”</a:t>
            </a:r>
            <a:r>
              <a:rPr lang="en-US" sz="2800" dirty="0" smtClean="0">
                <a:solidFill>
                  <a:schemeClr val="bg1"/>
                </a:solidFill>
                <a:latin typeface="Tahoma"/>
                <a:cs typeface="Tahoma"/>
              </a:rPr>
              <a:t> – </a:t>
            </a:r>
            <a:r>
              <a:rPr lang="en-US" sz="2800" b="1" dirty="0" smtClean="0">
                <a:solidFill>
                  <a:srgbClr val="DBBA5D"/>
                </a:solidFill>
                <a:latin typeface="Tahoma"/>
                <a:cs typeface="Tahoma"/>
              </a:rPr>
              <a:t>Psalm 72v3, 17-19, Isaiah 52v7, Eph 2v14-17, Zech 9v10</a:t>
            </a:r>
            <a:endParaRPr lang="en-US" sz="2800" b="1" dirty="0" smtClean="0">
              <a:solidFill>
                <a:srgbClr val="DBBA5D"/>
              </a:solidFill>
              <a:latin typeface="Tahoma"/>
              <a:cs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animBg="1"/>
      <p:bldP spid="20" grpId="0" animBg="1"/>
      <p:bldP spid="21" grpId="0" animBg="1"/>
      <p:bldP spid="22" grpId="0" animBg="1"/>
      <p:bldP spid="23" grpId="0" animBg="1"/>
      <p:bldP spid="24"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665"/>
            <a:ext cx="8229600" cy="1143000"/>
          </a:xfrm>
        </p:spPr>
        <p:txBody>
          <a:bodyPr>
            <a:normAutofit fontScale="90000"/>
          </a:bodyPr>
          <a:lstStyle/>
          <a:p>
            <a:r>
              <a:rPr lang="en-US" sz="5000" dirty="0" smtClean="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rPr>
              <a:t>“Send portions and give gifts”</a:t>
            </a:r>
            <a:endParaRPr lang="en-US" sz="5000" dirty="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endParaRPr>
          </a:p>
        </p:txBody>
      </p:sp>
      <p:sp>
        <p:nvSpPr>
          <p:cNvPr id="7" name="TextBox 6"/>
          <p:cNvSpPr txBox="1"/>
          <p:nvPr/>
        </p:nvSpPr>
        <p:spPr>
          <a:xfrm>
            <a:off x="1006149" y="1170806"/>
            <a:ext cx="7950228" cy="2246769"/>
          </a:xfrm>
          <a:prstGeom prst="rect">
            <a:avLst/>
          </a:prstGeom>
          <a:noFill/>
        </p:spPr>
        <p:txBody>
          <a:bodyPr wrap="square" rtlCol="0">
            <a:spAutoFit/>
          </a:bodyPr>
          <a:lstStyle/>
          <a:p>
            <a:pPr lvl="0"/>
            <a:r>
              <a:rPr lang="en-US" sz="2800" b="1" dirty="0" smtClean="0">
                <a:solidFill>
                  <a:srgbClr val="DBBA5D"/>
                </a:solidFill>
                <a:latin typeface="Tahoma"/>
                <a:cs typeface="Tahoma"/>
              </a:rPr>
              <a:t>II Samuel 6v18-19</a:t>
            </a:r>
            <a:r>
              <a:rPr lang="en-US" sz="2800" dirty="0" smtClean="0">
                <a:solidFill>
                  <a:schemeClr val="bg1"/>
                </a:solidFill>
                <a:latin typeface="Tahoma"/>
                <a:cs typeface="Tahoma"/>
              </a:rPr>
              <a:t>– “And as soon as David had made an end of offering…</a:t>
            </a:r>
            <a:r>
              <a:rPr lang="en-US" sz="2800" b="1" dirty="0" smtClean="0">
                <a:solidFill>
                  <a:srgbClr val="DBBA5D"/>
                </a:solidFill>
                <a:latin typeface="Tahoma"/>
                <a:cs typeface="Tahoma"/>
              </a:rPr>
              <a:t>he dealt among all the people</a:t>
            </a:r>
            <a:r>
              <a:rPr lang="en-US" sz="2800" dirty="0" smtClean="0">
                <a:solidFill>
                  <a:schemeClr val="bg1"/>
                </a:solidFill>
                <a:latin typeface="Tahoma"/>
                <a:cs typeface="Tahoma"/>
              </a:rPr>
              <a:t>, even the whole multitude of Israel…to every one a cake of bread, and a good piece of flesh, and a flagon of wine”…</a:t>
            </a:r>
          </a:p>
        </p:txBody>
      </p:sp>
      <p:sp>
        <p:nvSpPr>
          <p:cNvPr id="8" name="Isosceles Triangle 7"/>
          <p:cNvSpPr/>
          <p:nvPr/>
        </p:nvSpPr>
        <p:spPr>
          <a:xfrm rot="5400000">
            <a:off x="364297" y="1260321"/>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12" name="Isosceles Triangle 11"/>
          <p:cNvSpPr/>
          <p:nvPr/>
        </p:nvSpPr>
        <p:spPr>
          <a:xfrm rot="5400000">
            <a:off x="364297" y="3692109"/>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17" name="TextBox 16"/>
          <p:cNvSpPr txBox="1"/>
          <p:nvPr/>
        </p:nvSpPr>
        <p:spPr>
          <a:xfrm>
            <a:off x="1006149" y="3587055"/>
            <a:ext cx="7950228" cy="2246769"/>
          </a:xfrm>
          <a:prstGeom prst="rect">
            <a:avLst/>
          </a:prstGeom>
          <a:noFill/>
        </p:spPr>
        <p:txBody>
          <a:bodyPr wrap="square" rtlCol="0">
            <a:spAutoFit/>
          </a:bodyPr>
          <a:lstStyle/>
          <a:p>
            <a:pPr lvl="0"/>
            <a:r>
              <a:rPr lang="en-US" sz="2800" b="1" dirty="0" smtClean="0">
                <a:solidFill>
                  <a:srgbClr val="DBBA5D"/>
                </a:solidFill>
                <a:latin typeface="Tahoma"/>
                <a:cs typeface="Tahoma"/>
              </a:rPr>
              <a:t>Nehemiah 8v10-12 </a:t>
            </a:r>
            <a:r>
              <a:rPr lang="en-US" sz="2800" dirty="0" smtClean="0">
                <a:solidFill>
                  <a:schemeClr val="bg1"/>
                </a:solidFill>
                <a:latin typeface="Tahoma"/>
                <a:cs typeface="Tahoma"/>
              </a:rPr>
              <a:t>– “Then he said unto them, Go your way, eat the fat, and drink the sweet, and </a:t>
            </a:r>
            <a:r>
              <a:rPr lang="en-US" sz="2800" b="1" dirty="0" smtClean="0">
                <a:solidFill>
                  <a:srgbClr val="DBBA5D"/>
                </a:solidFill>
                <a:latin typeface="Tahoma"/>
                <a:cs typeface="Tahoma"/>
              </a:rPr>
              <a:t>send portions unto them for whom nothing is prepared</a:t>
            </a:r>
            <a:r>
              <a:rPr lang="en-US" sz="2800" dirty="0" smtClean="0">
                <a:solidFill>
                  <a:schemeClr val="bg1"/>
                </a:solidFill>
                <a:latin typeface="Tahoma"/>
                <a:cs typeface="Tahoma"/>
              </a:rPr>
              <a:t>…and all the people went their way”…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animBg="1"/>
      <p:bldP spid="17"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214425" y="28665"/>
            <a:ext cx="8741951" cy="1143000"/>
          </a:xfrm>
        </p:spPr>
        <p:txBody>
          <a:bodyPr>
            <a:noAutofit/>
          </a:bodyPr>
          <a:lstStyle/>
          <a:p>
            <a:r>
              <a:rPr lang="en-US" sz="4600" dirty="0" smtClean="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rPr>
              <a:t>The Importance of GLADNESS</a:t>
            </a:r>
            <a:endParaRPr lang="en-US" sz="4600" dirty="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endParaRPr>
          </a:p>
        </p:txBody>
      </p:sp>
      <p:sp>
        <p:nvSpPr>
          <p:cNvPr id="7" name="TextBox 6"/>
          <p:cNvSpPr txBox="1"/>
          <p:nvPr/>
        </p:nvSpPr>
        <p:spPr>
          <a:xfrm>
            <a:off x="1006149" y="1203796"/>
            <a:ext cx="7950228" cy="1938992"/>
          </a:xfrm>
          <a:prstGeom prst="rect">
            <a:avLst/>
          </a:prstGeom>
          <a:noFill/>
        </p:spPr>
        <p:txBody>
          <a:bodyPr wrap="square" rtlCol="0">
            <a:spAutoFit/>
          </a:bodyPr>
          <a:lstStyle/>
          <a:p>
            <a:pPr lvl="0"/>
            <a:r>
              <a:rPr lang="en-US" sz="3000" b="1" dirty="0" smtClean="0">
                <a:solidFill>
                  <a:srgbClr val="DBBA5D"/>
                </a:solidFill>
                <a:latin typeface="Tahoma"/>
                <a:cs typeface="Tahoma"/>
              </a:rPr>
              <a:t>Revelation 19v7 </a:t>
            </a:r>
            <a:r>
              <a:rPr lang="en-US" sz="3000" dirty="0" smtClean="0">
                <a:solidFill>
                  <a:schemeClr val="bg1"/>
                </a:solidFill>
                <a:latin typeface="Tahoma"/>
                <a:cs typeface="Tahoma"/>
              </a:rPr>
              <a:t>– “Let us </a:t>
            </a:r>
            <a:r>
              <a:rPr lang="en-US" sz="3000" b="1" dirty="0" smtClean="0">
                <a:solidFill>
                  <a:srgbClr val="DBBA5D"/>
                </a:solidFill>
                <a:latin typeface="Tahoma"/>
                <a:cs typeface="Tahoma"/>
              </a:rPr>
              <a:t>be glad and rejoice</a:t>
            </a:r>
            <a:r>
              <a:rPr lang="en-US" sz="3000" dirty="0" smtClean="0">
                <a:solidFill>
                  <a:schemeClr val="bg1"/>
                </a:solidFill>
                <a:latin typeface="Tahoma"/>
                <a:cs typeface="Tahoma"/>
              </a:rPr>
              <a:t>, and give honour to him: for the marriage of the Lamb is come, and his wife hath made herself ready”…</a:t>
            </a:r>
          </a:p>
        </p:txBody>
      </p:sp>
      <p:sp>
        <p:nvSpPr>
          <p:cNvPr id="8" name="Isosceles Triangle 7"/>
          <p:cNvSpPr/>
          <p:nvPr/>
        </p:nvSpPr>
        <p:spPr>
          <a:xfrm rot="5400000">
            <a:off x="364297" y="1342796"/>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10" name="Isosceles Triangle 9"/>
          <p:cNvSpPr/>
          <p:nvPr/>
        </p:nvSpPr>
        <p:spPr>
          <a:xfrm rot="5400000">
            <a:off x="364297" y="3355258"/>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11" name="TextBox 10"/>
          <p:cNvSpPr txBox="1"/>
          <p:nvPr/>
        </p:nvSpPr>
        <p:spPr>
          <a:xfrm>
            <a:off x="1006149" y="3203688"/>
            <a:ext cx="7950228" cy="1677382"/>
          </a:xfrm>
          <a:prstGeom prst="rect">
            <a:avLst/>
          </a:prstGeom>
          <a:noFill/>
        </p:spPr>
        <p:txBody>
          <a:bodyPr wrap="square" rtlCol="0">
            <a:spAutoFit/>
          </a:bodyPr>
          <a:lstStyle/>
          <a:p>
            <a:pPr lvl="0"/>
            <a:r>
              <a:rPr lang="en-US" sz="3000" b="1" dirty="0" smtClean="0">
                <a:solidFill>
                  <a:srgbClr val="DBBA5D"/>
                </a:solidFill>
                <a:latin typeface="Tahoma"/>
                <a:cs typeface="Tahoma"/>
              </a:rPr>
              <a:t>Hymn 256 </a:t>
            </a:r>
            <a:r>
              <a:rPr lang="en-US" sz="3000" dirty="0" smtClean="0">
                <a:solidFill>
                  <a:schemeClr val="bg1"/>
                </a:solidFill>
                <a:latin typeface="Tahoma"/>
                <a:cs typeface="Tahoma"/>
              </a:rPr>
              <a:t>– “Why should his people now be sad; none have such reason to </a:t>
            </a:r>
            <a:r>
              <a:rPr lang="en-US" sz="3000" b="1" dirty="0" smtClean="0">
                <a:solidFill>
                  <a:srgbClr val="DBBA5D"/>
                </a:solidFill>
                <a:latin typeface="Tahoma"/>
                <a:cs typeface="Tahoma"/>
              </a:rPr>
              <a:t>be glad</a:t>
            </a:r>
            <a:r>
              <a:rPr lang="en-US" sz="3000" dirty="0" smtClean="0">
                <a:solidFill>
                  <a:schemeClr val="bg1"/>
                </a:solidFill>
                <a:latin typeface="Tahoma"/>
                <a:cs typeface="Tahoma"/>
              </a:rPr>
              <a:t>, as </a:t>
            </a:r>
            <a:r>
              <a:rPr lang="en-US" sz="3000" dirty="0" err="1" smtClean="0">
                <a:solidFill>
                  <a:schemeClr val="bg1"/>
                </a:solidFill>
                <a:latin typeface="Tahoma"/>
                <a:cs typeface="Tahoma"/>
              </a:rPr>
              <a:t>reconcil’d</a:t>
            </a:r>
            <a:r>
              <a:rPr lang="en-US" sz="3000" dirty="0" smtClean="0">
                <a:solidFill>
                  <a:schemeClr val="bg1"/>
                </a:solidFill>
                <a:latin typeface="Tahoma"/>
                <a:cs typeface="Tahoma"/>
              </a:rPr>
              <a:t> to God”…</a:t>
            </a:r>
          </a:p>
          <a:p>
            <a:pPr lvl="0"/>
            <a:endParaRPr lang="en-US" sz="1300" b="1" dirty="0" smtClean="0">
              <a:solidFill>
                <a:schemeClr val="bg1"/>
              </a:solidFill>
            </a:endParaRPr>
          </a:p>
        </p:txBody>
      </p:sp>
      <p:sp>
        <p:nvSpPr>
          <p:cNvPr id="9" name="TextBox 8"/>
          <p:cNvSpPr txBox="1"/>
          <p:nvPr/>
        </p:nvSpPr>
        <p:spPr>
          <a:xfrm>
            <a:off x="1006149" y="4807412"/>
            <a:ext cx="7950228" cy="1015663"/>
          </a:xfrm>
          <a:prstGeom prst="rect">
            <a:avLst/>
          </a:prstGeom>
          <a:noFill/>
        </p:spPr>
        <p:txBody>
          <a:bodyPr wrap="square" rtlCol="0">
            <a:spAutoFit/>
          </a:bodyPr>
          <a:lstStyle/>
          <a:p>
            <a:pPr lvl="0"/>
            <a:r>
              <a:rPr lang="en-US" sz="3000" b="1" dirty="0" smtClean="0">
                <a:solidFill>
                  <a:srgbClr val="DBBA5D"/>
                </a:solidFill>
                <a:latin typeface="Tahoma"/>
                <a:cs typeface="Tahoma"/>
              </a:rPr>
              <a:t>Psalm 126v3</a:t>
            </a:r>
            <a:r>
              <a:rPr lang="en-US" sz="3000" dirty="0" smtClean="0">
                <a:solidFill>
                  <a:schemeClr val="bg1"/>
                </a:solidFill>
                <a:latin typeface="Tahoma"/>
                <a:cs typeface="Tahoma"/>
              </a:rPr>
              <a:t>– “Yahweh hath done great things for us; whereof </a:t>
            </a:r>
            <a:r>
              <a:rPr lang="en-US" sz="3000" b="1" dirty="0" smtClean="0">
                <a:solidFill>
                  <a:srgbClr val="DBBA5D"/>
                </a:solidFill>
                <a:latin typeface="Tahoma"/>
                <a:cs typeface="Tahoma"/>
              </a:rPr>
              <a:t>we are glad</a:t>
            </a:r>
            <a:r>
              <a:rPr lang="en-US" sz="3000" dirty="0" smtClean="0">
                <a:solidFill>
                  <a:schemeClr val="bg1"/>
                </a:solidFill>
                <a:latin typeface="Tahoma"/>
                <a:cs typeface="Tahoma"/>
              </a:rPr>
              <a:t>”…</a:t>
            </a:r>
          </a:p>
        </p:txBody>
      </p:sp>
      <p:sp>
        <p:nvSpPr>
          <p:cNvPr id="12" name="Isosceles Triangle 11"/>
          <p:cNvSpPr/>
          <p:nvPr/>
        </p:nvSpPr>
        <p:spPr>
          <a:xfrm rot="5400000">
            <a:off x="364297" y="4909497"/>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p:bldP spid="9" grpId="0"/>
      <p:bldP spid="12"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0" y="28665"/>
            <a:ext cx="9143999" cy="1143000"/>
          </a:xfrm>
        </p:spPr>
        <p:txBody>
          <a:bodyPr>
            <a:normAutofit/>
          </a:bodyPr>
          <a:lstStyle/>
          <a:p>
            <a:r>
              <a:rPr lang="en-US" sz="5000" dirty="0" smtClean="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rPr>
              <a:t>“Blotting out the Handwriting”</a:t>
            </a:r>
            <a:endParaRPr lang="en-US" sz="5000" dirty="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endParaRPr>
          </a:p>
        </p:txBody>
      </p:sp>
      <p:sp>
        <p:nvSpPr>
          <p:cNvPr id="12" name="Isosceles Triangle 11"/>
          <p:cNvSpPr/>
          <p:nvPr/>
        </p:nvSpPr>
        <p:spPr>
          <a:xfrm rot="5400000">
            <a:off x="364297" y="1811679"/>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17" name="TextBox 16"/>
          <p:cNvSpPr txBox="1"/>
          <p:nvPr/>
        </p:nvSpPr>
        <p:spPr>
          <a:xfrm>
            <a:off x="742245" y="1673635"/>
            <a:ext cx="7950228" cy="4524316"/>
          </a:xfrm>
          <a:prstGeom prst="rect">
            <a:avLst/>
          </a:prstGeom>
          <a:noFill/>
        </p:spPr>
        <p:txBody>
          <a:bodyPr wrap="square" rtlCol="0">
            <a:spAutoFit/>
          </a:bodyPr>
          <a:lstStyle/>
          <a:p>
            <a:pPr lvl="0" algn="ctr"/>
            <a:r>
              <a:rPr lang="en-US" sz="3500" dirty="0" smtClean="0">
                <a:solidFill>
                  <a:schemeClr val="bg1"/>
                </a:solidFill>
                <a:latin typeface="Tahoma"/>
                <a:cs typeface="Tahoma"/>
              </a:rPr>
              <a:t>“</a:t>
            </a:r>
            <a:r>
              <a:rPr lang="en-US" sz="3500" b="1" dirty="0" smtClean="0">
                <a:solidFill>
                  <a:srgbClr val="DBBA5D"/>
                </a:solidFill>
                <a:latin typeface="Tahoma"/>
                <a:cs typeface="Tahoma"/>
              </a:rPr>
              <a:t>Blotting out the handwriting </a:t>
            </a:r>
            <a:r>
              <a:rPr lang="en-US" sz="3500" dirty="0" smtClean="0">
                <a:solidFill>
                  <a:schemeClr val="bg1"/>
                </a:solidFill>
                <a:latin typeface="Tahoma"/>
                <a:cs typeface="Tahoma"/>
              </a:rPr>
              <a:t>of ordinances that was against us, </a:t>
            </a:r>
            <a:br>
              <a:rPr lang="en-US" sz="3500" dirty="0" smtClean="0">
                <a:solidFill>
                  <a:schemeClr val="bg1"/>
                </a:solidFill>
                <a:latin typeface="Tahoma"/>
                <a:cs typeface="Tahoma"/>
              </a:rPr>
            </a:br>
            <a:r>
              <a:rPr lang="en-US" sz="3500" dirty="0" smtClean="0">
                <a:solidFill>
                  <a:schemeClr val="bg1"/>
                </a:solidFill>
                <a:latin typeface="Tahoma"/>
                <a:cs typeface="Tahoma"/>
              </a:rPr>
              <a:t>which was </a:t>
            </a:r>
            <a:r>
              <a:rPr lang="en-US" sz="3500" b="1" dirty="0" smtClean="0">
                <a:solidFill>
                  <a:srgbClr val="DBBA5D"/>
                </a:solidFill>
                <a:latin typeface="Tahoma"/>
                <a:cs typeface="Tahoma"/>
              </a:rPr>
              <a:t>contrary to us</a:t>
            </a:r>
            <a:r>
              <a:rPr lang="en-US" sz="3500" dirty="0" smtClean="0">
                <a:solidFill>
                  <a:schemeClr val="bg1"/>
                </a:solidFill>
                <a:latin typeface="Tahoma"/>
                <a:cs typeface="Tahoma"/>
              </a:rPr>
              <a:t>, and took it out of the way, nailing it to the cross, </a:t>
            </a:r>
            <a:br>
              <a:rPr lang="en-US" sz="3500" dirty="0" smtClean="0">
                <a:solidFill>
                  <a:schemeClr val="bg1"/>
                </a:solidFill>
                <a:latin typeface="Tahoma"/>
                <a:cs typeface="Tahoma"/>
              </a:rPr>
            </a:br>
            <a:r>
              <a:rPr lang="en-US" sz="3500" dirty="0" smtClean="0">
                <a:solidFill>
                  <a:schemeClr val="bg1"/>
                </a:solidFill>
                <a:latin typeface="Tahoma"/>
                <a:cs typeface="Tahoma"/>
              </a:rPr>
              <a:t>and having spoiled principalities and powers, he made a </a:t>
            </a:r>
            <a:r>
              <a:rPr lang="en-US" sz="3500" dirty="0" err="1" smtClean="0">
                <a:solidFill>
                  <a:schemeClr val="bg1"/>
                </a:solidFill>
                <a:latin typeface="Tahoma"/>
                <a:cs typeface="Tahoma"/>
              </a:rPr>
              <a:t>shew</a:t>
            </a:r>
            <a:r>
              <a:rPr lang="en-US" sz="3500" dirty="0" smtClean="0">
                <a:solidFill>
                  <a:schemeClr val="bg1"/>
                </a:solidFill>
                <a:latin typeface="Tahoma"/>
                <a:cs typeface="Tahoma"/>
              </a:rPr>
              <a:t> of them openly, triumphing over them in it”…</a:t>
            </a:r>
          </a:p>
          <a:p>
            <a:pPr lvl="0" algn="ctr"/>
            <a:r>
              <a:rPr lang="en-US" sz="3500" b="1" dirty="0" smtClean="0">
                <a:solidFill>
                  <a:srgbClr val="DBBA5D"/>
                </a:solidFill>
                <a:latin typeface="Tahoma"/>
                <a:cs typeface="Tahoma"/>
              </a:rPr>
              <a:t>Colossians 2v14-15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665"/>
            <a:ext cx="8229600" cy="1143000"/>
          </a:xfrm>
        </p:spPr>
        <p:txBody>
          <a:bodyPr>
            <a:normAutofit/>
          </a:bodyPr>
          <a:lstStyle/>
          <a:p>
            <a:r>
              <a:rPr lang="en-US" sz="5000" dirty="0" smtClean="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rPr>
              <a:t>“Be Glad and Rejoice”</a:t>
            </a:r>
            <a:endParaRPr lang="en-US" sz="5000" dirty="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endParaRPr>
          </a:p>
        </p:txBody>
      </p:sp>
      <p:sp>
        <p:nvSpPr>
          <p:cNvPr id="7" name="TextBox 6"/>
          <p:cNvSpPr txBox="1"/>
          <p:nvPr/>
        </p:nvSpPr>
        <p:spPr>
          <a:xfrm>
            <a:off x="1006149" y="1170806"/>
            <a:ext cx="7950228" cy="2246769"/>
          </a:xfrm>
          <a:prstGeom prst="rect">
            <a:avLst/>
          </a:prstGeom>
          <a:noFill/>
        </p:spPr>
        <p:txBody>
          <a:bodyPr wrap="square" rtlCol="0">
            <a:spAutoFit/>
          </a:bodyPr>
          <a:lstStyle/>
          <a:p>
            <a:pPr lvl="0"/>
            <a:r>
              <a:rPr lang="en-US" sz="2800" b="1" dirty="0" smtClean="0">
                <a:solidFill>
                  <a:srgbClr val="DBBA5D"/>
                </a:solidFill>
                <a:latin typeface="Tahoma"/>
                <a:cs typeface="Tahoma"/>
              </a:rPr>
              <a:t>Isaiah 25v9 </a:t>
            </a:r>
            <a:r>
              <a:rPr lang="en-US" sz="2800" dirty="0" smtClean="0">
                <a:solidFill>
                  <a:schemeClr val="bg1"/>
                </a:solidFill>
                <a:latin typeface="Tahoma"/>
                <a:cs typeface="Tahoma"/>
              </a:rPr>
              <a:t>– “And it shall be said in that day, Lo, this is our God, we have waited for him, and he will save us: this is Yahweh; we have waited for him, we will </a:t>
            </a:r>
            <a:r>
              <a:rPr lang="en-US" sz="2800" b="1" dirty="0" smtClean="0">
                <a:solidFill>
                  <a:srgbClr val="DBBA5D"/>
                </a:solidFill>
                <a:latin typeface="Tahoma"/>
                <a:cs typeface="Tahoma"/>
              </a:rPr>
              <a:t>be glad and rejoice </a:t>
            </a:r>
            <a:r>
              <a:rPr lang="en-US" sz="2800" dirty="0" smtClean="0">
                <a:solidFill>
                  <a:schemeClr val="bg1"/>
                </a:solidFill>
                <a:latin typeface="Tahoma"/>
                <a:cs typeface="Tahoma"/>
              </a:rPr>
              <a:t>in his salvation”…</a:t>
            </a:r>
          </a:p>
        </p:txBody>
      </p:sp>
      <p:sp>
        <p:nvSpPr>
          <p:cNvPr id="8" name="Isosceles Triangle 7"/>
          <p:cNvSpPr/>
          <p:nvPr/>
        </p:nvSpPr>
        <p:spPr>
          <a:xfrm rot="5400000">
            <a:off x="364297" y="1260321"/>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12" name="Isosceles Triangle 11"/>
          <p:cNvSpPr/>
          <p:nvPr/>
        </p:nvSpPr>
        <p:spPr>
          <a:xfrm rot="5400000">
            <a:off x="364297" y="3692109"/>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17" name="TextBox 16"/>
          <p:cNvSpPr txBox="1"/>
          <p:nvPr/>
        </p:nvSpPr>
        <p:spPr>
          <a:xfrm>
            <a:off x="1006149" y="3587055"/>
            <a:ext cx="7950228" cy="2677656"/>
          </a:xfrm>
          <a:prstGeom prst="rect">
            <a:avLst/>
          </a:prstGeom>
          <a:noFill/>
        </p:spPr>
        <p:txBody>
          <a:bodyPr wrap="square" rtlCol="0">
            <a:spAutoFit/>
          </a:bodyPr>
          <a:lstStyle/>
          <a:p>
            <a:pPr lvl="0"/>
            <a:r>
              <a:rPr lang="en-US" sz="2800" b="1" dirty="0" smtClean="0">
                <a:solidFill>
                  <a:srgbClr val="DBBA5D"/>
                </a:solidFill>
                <a:latin typeface="Tahoma"/>
                <a:cs typeface="Tahoma"/>
              </a:rPr>
              <a:t>Zephaniah 3v14-15 </a:t>
            </a:r>
            <a:r>
              <a:rPr lang="en-US" sz="2800" dirty="0" smtClean="0">
                <a:solidFill>
                  <a:schemeClr val="bg1"/>
                </a:solidFill>
                <a:latin typeface="Tahoma"/>
                <a:cs typeface="Tahoma"/>
              </a:rPr>
              <a:t>– “Sing O daughter of Zion; shout O Israel; </a:t>
            </a:r>
            <a:r>
              <a:rPr lang="en-US" sz="2800" b="1" dirty="0" smtClean="0">
                <a:solidFill>
                  <a:srgbClr val="DBBA5D"/>
                </a:solidFill>
                <a:latin typeface="Tahoma"/>
                <a:cs typeface="Tahoma"/>
              </a:rPr>
              <a:t>be glad and rejoice </a:t>
            </a:r>
            <a:r>
              <a:rPr lang="en-US" sz="2800" dirty="0" smtClean="0">
                <a:solidFill>
                  <a:schemeClr val="bg1"/>
                </a:solidFill>
                <a:latin typeface="Tahoma"/>
                <a:cs typeface="Tahoma"/>
              </a:rPr>
              <a:t>with all thy heart... Yahweh hath taken away thy judgments, he hath cast out </a:t>
            </a:r>
            <a:r>
              <a:rPr lang="en-US" sz="2800" dirty="0" err="1" smtClean="0">
                <a:solidFill>
                  <a:schemeClr val="bg1"/>
                </a:solidFill>
                <a:latin typeface="Tahoma"/>
                <a:cs typeface="Tahoma"/>
              </a:rPr>
              <a:t>thine</a:t>
            </a:r>
            <a:r>
              <a:rPr lang="en-US" sz="2800" dirty="0" smtClean="0">
                <a:solidFill>
                  <a:schemeClr val="bg1"/>
                </a:solidFill>
                <a:latin typeface="Tahoma"/>
                <a:cs typeface="Tahoma"/>
              </a:rPr>
              <a:t> enemy: the King of Israel, even Yahweh is in the midst of thee: thou shalt not see evil any 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animBg="1"/>
      <p:bldP spid="17"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665"/>
            <a:ext cx="8229600" cy="1143000"/>
          </a:xfrm>
        </p:spPr>
        <p:txBody>
          <a:bodyPr>
            <a:normAutofit/>
          </a:bodyPr>
          <a:lstStyle/>
          <a:p>
            <a:r>
              <a:rPr lang="en-US" sz="5000" dirty="0" smtClean="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rPr>
              <a:t>“They became Jews”</a:t>
            </a:r>
            <a:endParaRPr lang="en-US" sz="5000" dirty="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endParaRPr>
          </a:p>
        </p:txBody>
      </p:sp>
      <p:sp>
        <p:nvSpPr>
          <p:cNvPr id="7" name="TextBox 6"/>
          <p:cNvSpPr txBox="1"/>
          <p:nvPr/>
        </p:nvSpPr>
        <p:spPr>
          <a:xfrm>
            <a:off x="1006149" y="1170806"/>
            <a:ext cx="7950228" cy="1815882"/>
          </a:xfrm>
          <a:prstGeom prst="rect">
            <a:avLst/>
          </a:prstGeom>
          <a:noFill/>
        </p:spPr>
        <p:txBody>
          <a:bodyPr wrap="square" rtlCol="0">
            <a:spAutoFit/>
          </a:bodyPr>
          <a:lstStyle/>
          <a:p>
            <a:pPr lvl="0"/>
            <a:r>
              <a:rPr lang="en-US" sz="2800" b="1" dirty="0" smtClean="0">
                <a:solidFill>
                  <a:srgbClr val="DBBA5D"/>
                </a:solidFill>
                <a:latin typeface="Tahoma"/>
                <a:cs typeface="Tahoma"/>
              </a:rPr>
              <a:t>Micah 7v16-17</a:t>
            </a:r>
            <a:r>
              <a:rPr lang="en-US" sz="2800" dirty="0" smtClean="0">
                <a:solidFill>
                  <a:schemeClr val="bg1"/>
                </a:solidFill>
                <a:latin typeface="Tahoma"/>
                <a:cs typeface="Tahoma"/>
              </a:rPr>
              <a:t>– “The nations shall see thee and be confounded…They shall lick the dust like a serpent…they shall be </a:t>
            </a:r>
            <a:r>
              <a:rPr lang="en-US" sz="2800" b="1" dirty="0" smtClean="0">
                <a:solidFill>
                  <a:srgbClr val="DBBA5D"/>
                </a:solidFill>
                <a:latin typeface="Tahoma"/>
                <a:cs typeface="Tahoma"/>
              </a:rPr>
              <a:t>afraid</a:t>
            </a:r>
            <a:r>
              <a:rPr lang="en-US" sz="2800" dirty="0" smtClean="0">
                <a:solidFill>
                  <a:schemeClr val="bg1"/>
                </a:solidFill>
                <a:latin typeface="Tahoma"/>
                <a:cs typeface="Tahoma"/>
              </a:rPr>
              <a:t> of Yahweh our God, and shall </a:t>
            </a:r>
            <a:r>
              <a:rPr lang="en-US" sz="2800" b="1" dirty="0" smtClean="0">
                <a:solidFill>
                  <a:srgbClr val="DBBA5D"/>
                </a:solidFill>
                <a:latin typeface="Tahoma"/>
                <a:cs typeface="Tahoma"/>
              </a:rPr>
              <a:t>fear because of thee</a:t>
            </a:r>
            <a:r>
              <a:rPr lang="en-US" sz="2800" dirty="0" smtClean="0">
                <a:solidFill>
                  <a:schemeClr val="bg1"/>
                </a:solidFill>
                <a:latin typeface="Tahoma"/>
                <a:cs typeface="Tahoma"/>
              </a:rPr>
              <a:t>”…</a:t>
            </a:r>
          </a:p>
        </p:txBody>
      </p:sp>
      <p:sp>
        <p:nvSpPr>
          <p:cNvPr id="8" name="Isosceles Triangle 7"/>
          <p:cNvSpPr/>
          <p:nvPr/>
        </p:nvSpPr>
        <p:spPr>
          <a:xfrm rot="5400000">
            <a:off x="364297" y="1260321"/>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12" name="Isosceles Triangle 11"/>
          <p:cNvSpPr/>
          <p:nvPr/>
        </p:nvSpPr>
        <p:spPr>
          <a:xfrm rot="5400000">
            <a:off x="364297" y="3692109"/>
            <a:ext cx="587289" cy="383119"/>
          </a:xfrm>
          <a:prstGeom prst="triangle">
            <a:avLst>
              <a:gd name="adj" fmla="val 49225"/>
            </a:avLst>
          </a:prstGeom>
          <a:gradFill flip="none" rotWithShape="1">
            <a:gsLst>
              <a:gs pos="54000">
                <a:srgbClr val="DBBA5D"/>
              </a:gs>
              <a:gs pos="80000">
                <a:srgbClr val="FFFFFF"/>
              </a:gs>
              <a:gs pos="36000">
                <a:srgbClr val="DBBA5D"/>
              </a:gs>
            </a:gsLst>
            <a:path path="circle">
              <a:fillToRect r="100000" b="100000"/>
            </a:path>
            <a:tileRect l="-100000" t="-100000"/>
          </a:gradFill>
          <a:ln>
            <a:noFill/>
          </a:ln>
          <a:effectLst>
            <a:outerShdw blurRad="165100" dist="38100" dir="2700000" sx="103000" sy="103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DBBA5D"/>
              </a:solidFill>
            </a:endParaRPr>
          </a:p>
        </p:txBody>
      </p:sp>
      <p:sp>
        <p:nvSpPr>
          <p:cNvPr id="17" name="TextBox 16"/>
          <p:cNvSpPr txBox="1"/>
          <p:nvPr/>
        </p:nvSpPr>
        <p:spPr>
          <a:xfrm>
            <a:off x="1006149" y="3587055"/>
            <a:ext cx="7950228" cy="2677656"/>
          </a:xfrm>
          <a:prstGeom prst="rect">
            <a:avLst/>
          </a:prstGeom>
          <a:noFill/>
        </p:spPr>
        <p:txBody>
          <a:bodyPr wrap="square" rtlCol="0">
            <a:spAutoFit/>
          </a:bodyPr>
          <a:lstStyle/>
          <a:p>
            <a:pPr lvl="0"/>
            <a:r>
              <a:rPr lang="en-US" sz="2800" b="1" dirty="0" smtClean="0">
                <a:solidFill>
                  <a:srgbClr val="DBBA5D"/>
                </a:solidFill>
                <a:latin typeface="Tahoma"/>
                <a:cs typeface="Tahoma"/>
              </a:rPr>
              <a:t>Zechariah 8v23 </a:t>
            </a:r>
            <a:r>
              <a:rPr lang="en-US" sz="2800" dirty="0" smtClean="0">
                <a:solidFill>
                  <a:schemeClr val="bg1"/>
                </a:solidFill>
                <a:latin typeface="Tahoma"/>
                <a:cs typeface="Tahoma"/>
              </a:rPr>
              <a:t>– “…In those days it shall come to pass, that ten men shall take hold out of all languages of the nations, even shall take hold of the skirt of him that is a Jew, saying</a:t>
            </a:r>
            <a:r>
              <a:rPr lang="en-US" sz="2800" dirty="0" smtClean="0">
                <a:solidFill>
                  <a:srgbClr val="FFFFFF"/>
                </a:solidFill>
                <a:latin typeface="Tahoma"/>
                <a:cs typeface="Tahoma"/>
              </a:rPr>
              <a:t>, </a:t>
            </a:r>
            <a:r>
              <a:rPr lang="en-US" sz="2800" b="1" dirty="0" smtClean="0">
                <a:solidFill>
                  <a:srgbClr val="DBBA5D"/>
                </a:solidFill>
                <a:latin typeface="Tahoma"/>
                <a:cs typeface="Tahoma"/>
              </a:rPr>
              <a:t>We will go with you</a:t>
            </a:r>
            <a:r>
              <a:rPr lang="en-US" sz="2800" dirty="0" smtClean="0">
                <a:solidFill>
                  <a:schemeClr val="bg1"/>
                </a:solidFill>
                <a:latin typeface="Tahoma"/>
                <a:cs typeface="Tahoma"/>
              </a:rPr>
              <a:t>: for we have heard that God is with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animBg="1"/>
      <p:bldP spid="17"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5"/>
          <p:cNvSpPr>
            <a:spLocks noGrp="1"/>
          </p:cNvSpPr>
          <p:nvPr>
            <p:ph type="title"/>
          </p:nvPr>
        </p:nvSpPr>
        <p:spPr>
          <a:xfrm>
            <a:off x="0" y="2568492"/>
            <a:ext cx="9144000" cy="1143000"/>
          </a:xfrm>
        </p:spPr>
        <p:txBody>
          <a:bodyPr>
            <a:noAutofit/>
          </a:bodyPr>
          <a:lstStyle/>
          <a:p>
            <a:r>
              <a:rPr lang="en-US" sz="6200" dirty="0" smtClean="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rPr>
              <a:t>Gog and the </a:t>
            </a:r>
            <a:br>
              <a:rPr lang="en-US" sz="6200" dirty="0" smtClean="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rPr>
            </a:br>
            <a:r>
              <a:rPr lang="en-US" sz="6200" dirty="0" smtClean="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rPr>
              <a:t>Ghost of Haman</a:t>
            </a:r>
            <a:endParaRPr lang="en-US" sz="6200" dirty="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63907" y="824788"/>
            <a:ext cx="4140057" cy="1246495"/>
          </a:xfrm>
          <a:prstGeom prst="rect">
            <a:avLst/>
          </a:prstGeom>
          <a:noFill/>
        </p:spPr>
        <p:txBody>
          <a:bodyPr wrap="square" rtlCol="0">
            <a:spAutoFit/>
          </a:bodyPr>
          <a:lstStyle/>
          <a:p>
            <a:pPr algn="ctr"/>
            <a:r>
              <a:rPr lang="en-US" sz="2500" dirty="0" smtClean="0">
                <a:solidFill>
                  <a:srgbClr val="FFFFFF"/>
                </a:solidFill>
                <a:latin typeface="Tahoma"/>
                <a:ea typeface="Cambria"/>
                <a:cs typeface="Tahoma"/>
              </a:rPr>
              <a:t>(1) </a:t>
            </a:r>
            <a:r>
              <a:rPr lang="en-US" sz="2500" dirty="0" smtClean="0">
                <a:solidFill>
                  <a:srgbClr val="FFFFFF"/>
                </a:solidFill>
                <a:latin typeface="Tahoma"/>
                <a:cs typeface="Tahoma"/>
              </a:rPr>
              <a:t>Obviously we have the striking similarities in names – “Haman the Agagite” </a:t>
            </a:r>
            <a:r>
              <a:rPr lang="en-US" sz="2500" b="1" dirty="0" smtClean="0">
                <a:solidFill>
                  <a:srgbClr val="DBBA5D"/>
                </a:solidFill>
                <a:latin typeface="Tahoma"/>
                <a:cs typeface="Tahoma"/>
              </a:rPr>
              <a:t>3v1</a:t>
            </a:r>
            <a:endParaRPr lang="en-US" sz="2500" b="1" dirty="0" smtClean="0">
              <a:solidFill>
                <a:srgbClr val="DBBA5D"/>
              </a:solidFill>
              <a:latin typeface="Tahoma"/>
              <a:ea typeface="Cambria"/>
              <a:cs typeface="Tahoma"/>
            </a:endParaRPr>
          </a:p>
        </p:txBody>
      </p:sp>
      <p:sp>
        <p:nvSpPr>
          <p:cNvPr id="5" name="TextBox 4"/>
          <p:cNvSpPr txBox="1"/>
          <p:nvPr/>
        </p:nvSpPr>
        <p:spPr>
          <a:xfrm>
            <a:off x="263907" y="2507328"/>
            <a:ext cx="4140057" cy="1292662"/>
          </a:xfrm>
          <a:prstGeom prst="rect">
            <a:avLst/>
          </a:prstGeom>
          <a:noFill/>
        </p:spPr>
        <p:txBody>
          <a:bodyPr wrap="square" rtlCol="0">
            <a:spAutoFit/>
          </a:bodyPr>
          <a:lstStyle/>
          <a:p>
            <a:pPr algn="ctr"/>
            <a:r>
              <a:rPr lang="en-US" sz="2500" dirty="0" smtClean="0">
                <a:solidFill>
                  <a:schemeClr val="bg1"/>
                </a:solidFill>
                <a:latin typeface="Tahoma"/>
                <a:ea typeface="Cambria"/>
                <a:cs typeface="Tahoma"/>
              </a:rPr>
              <a:t>(2) </a:t>
            </a:r>
            <a:r>
              <a:rPr lang="en-US" sz="2500" dirty="0" smtClean="0">
                <a:solidFill>
                  <a:schemeClr val="bg1"/>
                </a:solidFill>
                <a:latin typeface="Tahoma"/>
                <a:cs typeface="Tahoma"/>
              </a:rPr>
              <a:t>Haman wanted to “destroy, to kill and cause to perish all Jews” </a:t>
            </a:r>
            <a:r>
              <a:rPr lang="en-US" sz="2500" b="1" dirty="0" smtClean="0">
                <a:solidFill>
                  <a:srgbClr val="DBBA5D"/>
                </a:solidFill>
                <a:latin typeface="Tahoma"/>
                <a:cs typeface="Tahoma"/>
              </a:rPr>
              <a:t>3v13</a:t>
            </a:r>
            <a:r>
              <a:rPr lang="en-US" sz="2500" dirty="0" smtClean="0">
                <a:solidFill>
                  <a:schemeClr val="bg1"/>
                </a:solidFill>
                <a:latin typeface="Tahoma"/>
                <a:cs typeface="Tahoma"/>
              </a:rPr>
              <a:t> </a:t>
            </a:r>
            <a:endParaRPr lang="en-US" sz="2500" b="1" dirty="0" smtClean="0">
              <a:solidFill>
                <a:schemeClr val="bg1"/>
              </a:solidFill>
              <a:latin typeface="Tahoma"/>
              <a:ea typeface="Cambria"/>
              <a:cs typeface="Tahoma"/>
            </a:endParaRPr>
          </a:p>
        </p:txBody>
      </p:sp>
      <p:sp>
        <p:nvSpPr>
          <p:cNvPr id="6" name="TextBox 5"/>
          <p:cNvSpPr txBox="1"/>
          <p:nvPr/>
        </p:nvSpPr>
        <p:spPr>
          <a:xfrm>
            <a:off x="4667873" y="824788"/>
            <a:ext cx="4222528" cy="1631216"/>
          </a:xfrm>
          <a:prstGeom prst="rect">
            <a:avLst/>
          </a:prstGeom>
          <a:noFill/>
        </p:spPr>
        <p:txBody>
          <a:bodyPr wrap="square" rtlCol="0">
            <a:spAutoFit/>
          </a:bodyPr>
          <a:lstStyle/>
          <a:p>
            <a:pPr algn="ctr"/>
            <a:r>
              <a:rPr lang="en-US" sz="2500" dirty="0" smtClean="0">
                <a:solidFill>
                  <a:schemeClr val="bg1"/>
                </a:solidFill>
                <a:latin typeface="Tahoma"/>
                <a:ea typeface="Cambria"/>
                <a:cs typeface="Tahoma"/>
              </a:rPr>
              <a:t>(1) </a:t>
            </a:r>
            <a:r>
              <a:rPr lang="en-US" sz="2500" dirty="0" smtClean="0">
                <a:solidFill>
                  <a:schemeClr val="bg1"/>
                </a:solidFill>
                <a:latin typeface="Tahoma"/>
                <a:cs typeface="Tahoma"/>
              </a:rPr>
              <a:t>“Gog” </a:t>
            </a:r>
            <a:r>
              <a:rPr lang="en-US" sz="2500" b="1" dirty="0" smtClean="0">
                <a:solidFill>
                  <a:srgbClr val="DBBA5D"/>
                </a:solidFill>
                <a:latin typeface="Tahoma"/>
                <a:cs typeface="Tahoma"/>
              </a:rPr>
              <a:t>Ezek 38v2 </a:t>
            </a:r>
            <a:r>
              <a:rPr lang="en-US" sz="2500" dirty="0" smtClean="0">
                <a:solidFill>
                  <a:schemeClr val="bg1"/>
                </a:solidFill>
                <a:latin typeface="Tahoma"/>
                <a:cs typeface="Tahoma"/>
              </a:rPr>
              <a:t>is the ghost of the Agagite spirit and his burying place – </a:t>
            </a:r>
            <a:r>
              <a:rPr lang="en-US" sz="2500" dirty="0" err="1" smtClean="0">
                <a:solidFill>
                  <a:schemeClr val="bg1"/>
                </a:solidFill>
                <a:latin typeface="Tahoma"/>
                <a:cs typeface="Tahoma"/>
              </a:rPr>
              <a:t>Hamon</a:t>
            </a:r>
            <a:r>
              <a:rPr lang="en-US" sz="2500" dirty="0" smtClean="0">
                <a:solidFill>
                  <a:schemeClr val="bg1"/>
                </a:solidFill>
                <a:latin typeface="Tahoma"/>
                <a:cs typeface="Tahoma"/>
              </a:rPr>
              <a:t>-Gog </a:t>
            </a:r>
            <a:r>
              <a:rPr lang="en-US" sz="2500" b="1" dirty="0" smtClean="0">
                <a:solidFill>
                  <a:srgbClr val="DBBA5D"/>
                </a:solidFill>
                <a:latin typeface="Tahoma"/>
                <a:cs typeface="Tahoma"/>
              </a:rPr>
              <a:t>Ezek 39v11</a:t>
            </a:r>
          </a:p>
        </p:txBody>
      </p:sp>
      <p:sp>
        <p:nvSpPr>
          <p:cNvPr id="7" name="TextBox 6"/>
          <p:cNvSpPr txBox="1"/>
          <p:nvPr/>
        </p:nvSpPr>
        <p:spPr>
          <a:xfrm>
            <a:off x="4667873" y="2507328"/>
            <a:ext cx="4222528" cy="1246495"/>
          </a:xfrm>
          <a:prstGeom prst="rect">
            <a:avLst/>
          </a:prstGeom>
          <a:noFill/>
        </p:spPr>
        <p:txBody>
          <a:bodyPr wrap="square" rtlCol="0">
            <a:spAutoFit/>
          </a:bodyPr>
          <a:lstStyle/>
          <a:p>
            <a:pPr algn="ctr"/>
            <a:r>
              <a:rPr lang="en-US" sz="2500" dirty="0" smtClean="0">
                <a:solidFill>
                  <a:srgbClr val="FFFFFF"/>
                </a:solidFill>
                <a:latin typeface="Tahoma"/>
                <a:ea typeface="Cambria"/>
                <a:cs typeface="Tahoma"/>
              </a:rPr>
              <a:t>(2) </a:t>
            </a:r>
            <a:r>
              <a:rPr lang="en-US" sz="2500" dirty="0" smtClean="0">
                <a:solidFill>
                  <a:srgbClr val="FFFFFF"/>
                </a:solidFill>
                <a:latin typeface="Tahoma"/>
                <a:cs typeface="Tahoma"/>
              </a:rPr>
              <a:t>Gog will go forth… to “destroy and utterly to make away many” </a:t>
            </a:r>
            <a:r>
              <a:rPr lang="en-US" sz="2500" b="1" dirty="0" smtClean="0">
                <a:solidFill>
                  <a:srgbClr val="DBBA5D"/>
                </a:solidFill>
                <a:latin typeface="Tahoma"/>
                <a:cs typeface="Tahoma"/>
              </a:rPr>
              <a:t>Dan 11v44 </a:t>
            </a:r>
            <a:endParaRPr lang="en-US" sz="2500" b="1" dirty="0" smtClean="0">
              <a:solidFill>
                <a:srgbClr val="DBBA5D"/>
              </a:solidFill>
              <a:latin typeface="Tahoma"/>
              <a:ea typeface="Cambria"/>
              <a:cs typeface="Tahoma"/>
            </a:endParaRPr>
          </a:p>
        </p:txBody>
      </p:sp>
      <p:sp>
        <p:nvSpPr>
          <p:cNvPr id="8" name="TextBox 7"/>
          <p:cNvSpPr txBox="1"/>
          <p:nvPr/>
        </p:nvSpPr>
        <p:spPr>
          <a:xfrm>
            <a:off x="263907" y="3898569"/>
            <a:ext cx="4140057" cy="1246495"/>
          </a:xfrm>
          <a:prstGeom prst="rect">
            <a:avLst/>
          </a:prstGeom>
          <a:noFill/>
        </p:spPr>
        <p:txBody>
          <a:bodyPr wrap="square" rtlCol="0">
            <a:spAutoFit/>
          </a:bodyPr>
          <a:lstStyle/>
          <a:p>
            <a:pPr algn="ctr"/>
            <a:r>
              <a:rPr lang="en-US" sz="2500" dirty="0" smtClean="0">
                <a:solidFill>
                  <a:srgbClr val="FFFFFF"/>
                </a:solidFill>
                <a:latin typeface="Tahoma"/>
                <a:ea typeface="Cambria"/>
                <a:cs typeface="Tahoma"/>
              </a:rPr>
              <a:t>(3) </a:t>
            </a:r>
            <a:r>
              <a:rPr lang="en-US" sz="2500" dirty="0" smtClean="0">
                <a:solidFill>
                  <a:srgbClr val="FFFFFF"/>
                </a:solidFill>
                <a:latin typeface="Tahoma"/>
                <a:cs typeface="Tahoma"/>
              </a:rPr>
              <a:t>Haman’s blatant plan was to “take a spoil of them for a prey” </a:t>
            </a:r>
            <a:r>
              <a:rPr lang="en-US" sz="2500" b="1" dirty="0" smtClean="0">
                <a:solidFill>
                  <a:srgbClr val="DBBA5D"/>
                </a:solidFill>
                <a:latin typeface="Tahoma"/>
                <a:cs typeface="Tahoma"/>
              </a:rPr>
              <a:t>3v13 </a:t>
            </a:r>
            <a:endParaRPr lang="en-US" sz="2500" b="1" dirty="0" smtClean="0">
              <a:solidFill>
                <a:srgbClr val="DBBA5D"/>
              </a:solidFill>
              <a:latin typeface="Tahoma"/>
              <a:ea typeface="Cambria"/>
              <a:cs typeface="Tahoma"/>
            </a:endParaRPr>
          </a:p>
        </p:txBody>
      </p:sp>
      <p:sp>
        <p:nvSpPr>
          <p:cNvPr id="9" name="TextBox 8"/>
          <p:cNvSpPr txBox="1"/>
          <p:nvPr/>
        </p:nvSpPr>
        <p:spPr>
          <a:xfrm>
            <a:off x="4667873" y="3898569"/>
            <a:ext cx="4222528" cy="1246495"/>
          </a:xfrm>
          <a:prstGeom prst="rect">
            <a:avLst/>
          </a:prstGeom>
          <a:noFill/>
        </p:spPr>
        <p:txBody>
          <a:bodyPr wrap="square" rtlCol="0">
            <a:spAutoFit/>
          </a:bodyPr>
          <a:lstStyle/>
          <a:p>
            <a:pPr algn="ctr"/>
            <a:r>
              <a:rPr lang="en-US" sz="2500" dirty="0" smtClean="0">
                <a:solidFill>
                  <a:srgbClr val="FFFFFF"/>
                </a:solidFill>
                <a:latin typeface="Tahoma"/>
                <a:ea typeface="Cambria"/>
                <a:cs typeface="Tahoma"/>
              </a:rPr>
              <a:t>(3) </a:t>
            </a:r>
            <a:r>
              <a:rPr lang="en-US" sz="2500" dirty="0" smtClean="0">
                <a:solidFill>
                  <a:srgbClr val="FFFFFF"/>
                </a:solidFill>
                <a:latin typeface="Tahoma"/>
                <a:cs typeface="Tahoma"/>
              </a:rPr>
              <a:t>Gog’s blatant plan is to “take a spoil and a prey”</a:t>
            </a:r>
            <a:br>
              <a:rPr lang="en-US" sz="2500" dirty="0" smtClean="0">
                <a:solidFill>
                  <a:srgbClr val="FFFFFF"/>
                </a:solidFill>
                <a:latin typeface="Tahoma"/>
                <a:cs typeface="Tahoma"/>
              </a:rPr>
            </a:br>
            <a:r>
              <a:rPr lang="en-US" sz="2500" b="1" dirty="0" smtClean="0">
                <a:solidFill>
                  <a:srgbClr val="DBBA5D"/>
                </a:solidFill>
                <a:latin typeface="Tahoma"/>
                <a:cs typeface="Tahoma"/>
              </a:rPr>
              <a:t>Ezek 38v12-13 </a:t>
            </a:r>
            <a:endParaRPr lang="en-US" sz="2500" b="1" dirty="0" smtClean="0">
              <a:solidFill>
                <a:srgbClr val="DBBA5D"/>
              </a:solidFill>
              <a:latin typeface="Tahoma"/>
              <a:ea typeface="Cambria"/>
              <a:cs typeface="Tahoma"/>
            </a:endParaRPr>
          </a:p>
        </p:txBody>
      </p:sp>
      <p:sp>
        <p:nvSpPr>
          <p:cNvPr id="10" name="TextBox 9"/>
          <p:cNvSpPr txBox="1"/>
          <p:nvPr/>
        </p:nvSpPr>
        <p:spPr>
          <a:xfrm>
            <a:off x="263907" y="183679"/>
            <a:ext cx="4140057" cy="523220"/>
          </a:xfrm>
          <a:prstGeom prst="rect">
            <a:avLst/>
          </a:prstGeom>
          <a:noFill/>
        </p:spPr>
        <p:txBody>
          <a:bodyPr wrap="square" rtlCol="0">
            <a:spAutoFit/>
          </a:bodyPr>
          <a:lstStyle/>
          <a:p>
            <a:pPr algn="ctr"/>
            <a:r>
              <a:rPr lang="en-US" sz="2800" b="1" dirty="0" smtClean="0">
                <a:solidFill>
                  <a:srgbClr val="DBBA5D"/>
                </a:solidFill>
                <a:latin typeface="Tahoma"/>
                <a:ea typeface="Cambria"/>
                <a:cs typeface="Tahoma"/>
              </a:rPr>
              <a:t>Haman the Agagite</a:t>
            </a:r>
            <a:endParaRPr lang="en-US" sz="2800" dirty="0" smtClean="0">
              <a:solidFill>
                <a:srgbClr val="DBBA5D"/>
              </a:solidFill>
              <a:latin typeface="Tahoma"/>
              <a:ea typeface="Cambria"/>
              <a:cs typeface="Tahoma"/>
            </a:endParaRPr>
          </a:p>
        </p:txBody>
      </p:sp>
      <p:sp>
        <p:nvSpPr>
          <p:cNvPr id="11" name="TextBox 10"/>
          <p:cNvSpPr txBox="1"/>
          <p:nvPr/>
        </p:nvSpPr>
        <p:spPr>
          <a:xfrm>
            <a:off x="4667873" y="183679"/>
            <a:ext cx="4222528" cy="523220"/>
          </a:xfrm>
          <a:prstGeom prst="rect">
            <a:avLst/>
          </a:prstGeom>
          <a:noFill/>
        </p:spPr>
        <p:txBody>
          <a:bodyPr wrap="square" rtlCol="0">
            <a:spAutoFit/>
          </a:bodyPr>
          <a:lstStyle/>
          <a:p>
            <a:pPr algn="ctr"/>
            <a:r>
              <a:rPr lang="en-US" sz="2800" b="1" dirty="0" smtClean="0">
                <a:solidFill>
                  <a:srgbClr val="DBBA5D"/>
                </a:solidFill>
                <a:latin typeface="Tahoma"/>
                <a:ea typeface="Cambria"/>
                <a:cs typeface="Tahoma"/>
              </a:rPr>
              <a:t>Gog the Chief Prince</a:t>
            </a:r>
            <a:endParaRPr lang="en-US" sz="2800" dirty="0" smtClean="0">
              <a:solidFill>
                <a:srgbClr val="DBBA5D"/>
              </a:solidFill>
              <a:latin typeface="Tahoma"/>
              <a:ea typeface="Cambria"/>
              <a:cs typeface="Tahoma"/>
            </a:endParaRPr>
          </a:p>
        </p:txBody>
      </p:sp>
      <p:sp>
        <p:nvSpPr>
          <p:cNvPr id="12" name="TextBox 11"/>
          <p:cNvSpPr txBox="1"/>
          <p:nvPr/>
        </p:nvSpPr>
        <p:spPr>
          <a:xfrm>
            <a:off x="263907" y="5359499"/>
            <a:ext cx="4140057" cy="1292662"/>
          </a:xfrm>
          <a:prstGeom prst="rect">
            <a:avLst/>
          </a:prstGeom>
          <a:noFill/>
        </p:spPr>
        <p:txBody>
          <a:bodyPr wrap="square" rtlCol="0">
            <a:spAutoFit/>
          </a:bodyPr>
          <a:lstStyle/>
          <a:p>
            <a:pPr algn="ctr"/>
            <a:r>
              <a:rPr lang="en-US" sz="2500" dirty="0" smtClean="0">
                <a:solidFill>
                  <a:srgbClr val="FFFFFF"/>
                </a:solidFill>
                <a:latin typeface="Tahoma"/>
                <a:ea typeface="Cambria"/>
                <a:cs typeface="Tahoma"/>
              </a:rPr>
              <a:t>(4) </a:t>
            </a:r>
            <a:r>
              <a:rPr lang="en-US" sz="2500" dirty="0" smtClean="0">
                <a:solidFill>
                  <a:srgbClr val="FFFFFF"/>
                </a:solidFill>
                <a:latin typeface="Tahoma"/>
                <a:cs typeface="Tahoma"/>
              </a:rPr>
              <a:t>Haman “sought to lay hands on” (literal Hebrew) the Jews </a:t>
            </a:r>
            <a:r>
              <a:rPr lang="en-US" sz="2500" b="1" dirty="0" smtClean="0">
                <a:solidFill>
                  <a:srgbClr val="DBBA5D"/>
                </a:solidFill>
                <a:latin typeface="Tahoma"/>
                <a:cs typeface="Tahoma"/>
              </a:rPr>
              <a:t>8v7</a:t>
            </a:r>
            <a:r>
              <a:rPr lang="en-US" sz="2500" dirty="0" smtClean="0">
                <a:solidFill>
                  <a:srgbClr val="FFFFFF"/>
                </a:solidFill>
                <a:latin typeface="Tahoma"/>
                <a:cs typeface="Tahoma"/>
              </a:rPr>
              <a:t> </a:t>
            </a:r>
            <a:endParaRPr lang="en-US" sz="2500" b="1" dirty="0" smtClean="0">
              <a:solidFill>
                <a:srgbClr val="FFFFFF"/>
              </a:solidFill>
              <a:latin typeface="Tahoma"/>
              <a:ea typeface="Cambria"/>
              <a:cs typeface="Tahoma"/>
            </a:endParaRPr>
          </a:p>
        </p:txBody>
      </p:sp>
      <p:sp>
        <p:nvSpPr>
          <p:cNvPr id="13" name="TextBox 12"/>
          <p:cNvSpPr txBox="1"/>
          <p:nvPr/>
        </p:nvSpPr>
        <p:spPr>
          <a:xfrm>
            <a:off x="4667873" y="5359499"/>
            <a:ext cx="4222528" cy="1246495"/>
          </a:xfrm>
          <a:prstGeom prst="rect">
            <a:avLst/>
          </a:prstGeom>
          <a:noFill/>
        </p:spPr>
        <p:txBody>
          <a:bodyPr wrap="square" rtlCol="0">
            <a:spAutoFit/>
          </a:bodyPr>
          <a:lstStyle/>
          <a:p>
            <a:pPr algn="ctr"/>
            <a:r>
              <a:rPr lang="en-US" sz="2500" dirty="0" smtClean="0">
                <a:solidFill>
                  <a:srgbClr val="FFFFFF"/>
                </a:solidFill>
                <a:latin typeface="Tahoma"/>
                <a:ea typeface="Cambria"/>
                <a:cs typeface="Tahoma"/>
              </a:rPr>
              <a:t>(4)</a:t>
            </a:r>
            <a:r>
              <a:rPr lang="en-US" sz="2500" dirty="0" smtClean="0">
                <a:solidFill>
                  <a:srgbClr val="FFFFFF"/>
                </a:solidFill>
                <a:latin typeface="Tahoma"/>
                <a:cs typeface="Tahoma"/>
              </a:rPr>
              <a:t> Gog is going to “stretch forth his hand also upon the countries” </a:t>
            </a:r>
            <a:r>
              <a:rPr lang="en-US" sz="2500" b="1" dirty="0" smtClean="0">
                <a:solidFill>
                  <a:srgbClr val="DBBA5D"/>
                </a:solidFill>
                <a:latin typeface="Tahoma"/>
                <a:cs typeface="Tahoma"/>
              </a:rPr>
              <a:t>Dan 11v42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2" grpId="0"/>
      <p:bldP spid="13"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263907" y="824838"/>
            <a:ext cx="4140057" cy="2092881"/>
          </a:xfrm>
          <a:prstGeom prst="rect">
            <a:avLst/>
          </a:prstGeom>
          <a:noFill/>
        </p:spPr>
        <p:txBody>
          <a:bodyPr wrap="square" rtlCol="0">
            <a:spAutoFit/>
          </a:bodyPr>
          <a:lstStyle/>
          <a:p>
            <a:pPr algn="ctr"/>
            <a:r>
              <a:rPr lang="en-US" sz="2500" dirty="0" smtClean="0">
                <a:solidFill>
                  <a:schemeClr val="bg1"/>
                </a:solidFill>
                <a:latin typeface="Tahoma"/>
                <a:ea typeface="Cambria"/>
                <a:cs typeface="Tahoma"/>
              </a:rPr>
              <a:t>(5) </a:t>
            </a:r>
            <a:r>
              <a:rPr lang="en-US" sz="2500" dirty="0" smtClean="0">
                <a:solidFill>
                  <a:schemeClr val="bg1"/>
                </a:solidFill>
                <a:latin typeface="Tahoma"/>
                <a:cs typeface="Tahoma"/>
              </a:rPr>
              <a:t>Haman wanted to take advantage of the Jews that were defenseless – “that dwelt in </a:t>
            </a:r>
            <a:r>
              <a:rPr lang="en-US" sz="2500" dirty="0" err="1" smtClean="0">
                <a:solidFill>
                  <a:schemeClr val="bg1"/>
                </a:solidFill>
                <a:latin typeface="Tahoma"/>
                <a:cs typeface="Tahoma"/>
              </a:rPr>
              <a:t>unwalled</a:t>
            </a:r>
            <a:r>
              <a:rPr lang="en-US" sz="2500" dirty="0" smtClean="0">
                <a:solidFill>
                  <a:schemeClr val="bg1"/>
                </a:solidFill>
                <a:latin typeface="Tahoma"/>
                <a:cs typeface="Tahoma"/>
              </a:rPr>
              <a:t> villages” </a:t>
            </a:r>
            <a:r>
              <a:rPr lang="en-US" sz="2500" b="1" dirty="0" smtClean="0">
                <a:solidFill>
                  <a:srgbClr val="DBBA5D"/>
                </a:solidFill>
                <a:latin typeface="Tahoma"/>
                <a:cs typeface="Tahoma"/>
              </a:rPr>
              <a:t>9v19</a:t>
            </a:r>
            <a:r>
              <a:rPr lang="en-US" sz="2500" dirty="0" smtClean="0">
                <a:solidFill>
                  <a:schemeClr val="bg1"/>
                </a:solidFill>
                <a:latin typeface="Tahoma"/>
                <a:cs typeface="Tahoma"/>
              </a:rPr>
              <a:t> </a:t>
            </a:r>
            <a:endParaRPr lang="en-US" sz="2500" b="1" dirty="0" smtClean="0">
              <a:solidFill>
                <a:schemeClr val="bg1"/>
              </a:solidFill>
              <a:latin typeface="Tahoma"/>
              <a:ea typeface="Cambria"/>
              <a:cs typeface="Tahoma"/>
            </a:endParaRPr>
          </a:p>
        </p:txBody>
      </p:sp>
      <p:sp>
        <p:nvSpPr>
          <p:cNvPr id="7" name="TextBox 6"/>
          <p:cNvSpPr txBox="1"/>
          <p:nvPr/>
        </p:nvSpPr>
        <p:spPr>
          <a:xfrm>
            <a:off x="4667873" y="824838"/>
            <a:ext cx="4222528" cy="2092881"/>
          </a:xfrm>
          <a:prstGeom prst="rect">
            <a:avLst/>
          </a:prstGeom>
          <a:noFill/>
        </p:spPr>
        <p:txBody>
          <a:bodyPr wrap="square" rtlCol="0">
            <a:spAutoFit/>
          </a:bodyPr>
          <a:lstStyle/>
          <a:p>
            <a:pPr algn="ctr"/>
            <a:r>
              <a:rPr lang="en-US" sz="2500" dirty="0" smtClean="0">
                <a:solidFill>
                  <a:srgbClr val="FFFFFF"/>
                </a:solidFill>
                <a:latin typeface="Tahoma"/>
                <a:ea typeface="Cambria"/>
                <a:cs typeface="Tahoma"/>
              </a:rPr>
              <a:t>(5) </a:t>
            </a:r>
            <a:r>
              <a:rPr lang="en-US" sz="2500" dirty="0" smtClean="0">
                <a:solidFill>
                  <a:srgbClr val="FFFFFF"/>
                </a:solidFill>
                <a:latin typeface="Tahoma"/>
                <a:cs typeface="Tahoma"/>
              </a:rPr>
              <a:t>Gog attacks “the land of </a:t>
            </a:r>
            <a:r>
              <a:rPr lang="en-US" sz="2500" dirty="0" err="1" smtClean="0">
                <a:solidFill>
                  <a:srgbClr val="FFFFFF"/>
                </a:solidFill>
                <a:latin typeface="Tahoma"/>
                <a:cs typeface="Tahoma"/>
              </a:rPr>
              <a:t>unwalled</a:t>
            </a:r>
            <a:r>
              <a:rPr lang="en-US" sz="2500" dirty="0" smtClean="0">
                <a:solidFill>
                  <a:srgbClr val="FFFFFF"/>
                </a:solidFill>
                <a:latin typeface="Tahoma"/>
                <a:cs typeface="Tahoma"/>
              </a:rPr>
              <a:t> villages” </a:t>
            </a:r>
            <a:r>
              <a:rPr lang="en-US" sz="2500" b="1" dirty="0" smtClean="0">
                <a:solidFill>
                  <a:srgbClr val="DBBA5D"/>
                </a:solidFill>
                <a:latin typeface="Tahoma"/>
                <a:cs typeface="Tahoma"/>
              </a:rPr>
              <a:t>Ezek 38v11 </a:t>
            </a:r>
            <a:r>
              <a:rPr lang="en-US" sz="2500" dirty="0" smtClean="0">
                <a:solidFill>
                  <a:srgbClr val="FFFFFF"/>
                </a:solidFill>
                <a:latin typeface="Tahoma"/>
                <a:cs typeface="Tahoma"/>
              </a:rPr>
              <a:t>(Only other time those two words occur together) </a:t>
            </a:r>
            <a:endParaRPr lang="en-US" sz="2500" b="1" dirty="0" smtClean="0">
              <a:solidFill>
                <a:srgbClr val="FFFFFF"/>
              </a:solidFill>
              <a:latin typeface="Tahoma"/>
              <a:ea typeface="Cambria"/>
              <a:cs typeface="Tahoma"/>
            </a:endParaRPr>
          </a:p>
        </p:txBody>
      </p:sp>
      <p:sp>
        <p:nvSpPr>
          <p:cNvPr id="8" name="TextBox 7"/>
          <p:cNvSpPr txBox="1"/>
          <p:nvPr/>
        </p:nvSpPr>
        <p:spPr>
          <a:xfrm>
            <a:off x="263907" y="5119199"/>
            <a:ext cx="4140057" cy="1292662"/>
          </a:xfrm>
          <a:prstGeom prst="rect">
            <a:avLst/>
          </a:prstGeom>
          <a:noFill/>
        </p:spPr>
        <p:txBody>
          <a:bodyPr wrap="square" rtlCol="0">
            <a:spAutoFit/>
          </a:bodyPr>
          <a:lstStyle/>
          <a:p>
            <a:pPr algn="ctr"/>
            <a:r>
              <a:rPr lang="en-US" sz="2500" dirty="0" smtClean="0">
                <a:solidFill>
                  <a:srgbClr val="FFFFFF"/>
                </a:solidFill>
                <a:latin typeface="Tahoma"/>
                <a:ea typeface="Cambria"/>
                <a:cs typeface="Tahoma"/>
              </a:rPr>
              <a:t>(7) </a:t>
            </a:r>
            <a:r>
              <a:rPr lang="en-US" sz="2500" dirty="0" smtClean="0">
                <a:solidFill>
                  <a:srgbClr val="FFFFFF"/>
                </a:solidFill>
                <a:latin typeface="Tahoma"/>
                <a:cs typeface="Tahoma"/>
              </a:rPr>
              <a:t>Haman’s wicked device would return upon his own head (Heb-“Rosh”) </a:t>
            </a:r>
            <a:r>
              <a:rPr lang="en-US" sz="2500" b="1" dirty="0" smtClean="0">
                <a:solidFill>
                  <a:srgbClr val="DBBA5D"/>
                </a:solidFill>
                <a:latin typeface="Tahoma"/>
                <a:cs typeface="Tahoma"/>
              </a:rPr>
              <a:t>9v25</a:t>
            </a:r>
            <a:r>
              <a:rPr lang="en-US" sz="2500" dirty="0" smtClean="0">
                <a:solidFill>
                  <a:srgbClr val="FFFFFF"/>
                </a:solidFill>
                <a:latin typeface="Tahoma"/>
                <a:cs typeface="Tahoma"/>
              </a:rPr>
              <a:t> </a:t>
            </a:r>
            <a:endParaRPr lang="en-US" sz="2500" b="1" dirty="0" smtClean="0">
              <a:solidFill>
                <a:srgbClr val="FFFFFF"/>
              </a:solidFill>
              <a:latin typeface="Tahoma"/>
              <a:ea typeface="Cambria"/>
              <a:cs typeface="Tahoma"/>
            </a:endParaRPr>
          </a:p>
        </p:txBody>
      </p:sp>
      <p:sp>
        <p:nvSpPr>
          <p:cNvPr id="9" name="TextBox 8"/>
          <p:cNvSpPr txBox="1"/>
          <p:nvPr/>
        </p:nvSpPr>
        <p:spPr>
          <a:xfrm>
            <a:off x="4667873" y="5119199"/>
            <a:ext cx="4222528" cy="861774"/>
          </a:xfrm>
          <a:prstGeom prst="rect">
            <a:avLst/>
          </a:prstGeom>
          <a:noFill/>
        </p:spPr>
        <p:txBody>
          <a:bodyPr wrap="square" rtlCol="0">
            <a:spAutoFit/>
          </a:bodyPr>
          <a:lstStyle/>
          <a:p>
            <a:pPr algn="ctr"/>
            <a:r>
              <a:rPr lang="en-US" sz="2500" dirty="0" smtClean="0">
                <a:solidFill>
                  <a:srgbClr val="FFFFFF"/>
                </a:solidFill>
                <a:latin typeface="Tahoma"/>
                <a:ea typeface="Cambria"/>
                <a:cs typeface="Tahoma"/>
              </a:rPr>
              <a:t>(7) </a:t>
            </a:r>
            <a:r>
              <a:rPr lang="en-US" sz="2500" dirty="0" smtClean="0">
                <a:solidFill>
                  <a:srgbClr val="FFFFFF"/>
                </a:solidFill>
                <a:latin typeface="Tahoma"/>
                <a:cs typeface="Tahoma"/>
              </a:rPr>
              <a:t>Gog is the “prince of Rosh” (head) </a:t>
            </a:r>
            <a:r>
              <a:rPr lang="en-US" sz="2500" b="1" dirty="0" smtClean="0">
                <a:solidFill>
                  <a:srgbClr val="DBBA5D"/>
                </a:solidFill>
                <a:latin typeface="Tahoma"/>
                <a:cs typeface="Tahoma"/>
              </a:rPr>
              <a:t>Ezek 38v2 </a:t>
            </a:r>
            <a:endParaRPr lang="en-US" sz="2500" b="1" dirty="0" smtClean="0">
              <a:solidFill>
                <a:srgbClr val="DBBA5D"/>
              </a:solidFill>
              <a:latin typeface="Tahoma"/>
              <a:ea typeface="Cambria"/>
              <a:cs typeface="Tahoma"/>
            </a:endParaRPr>
          </a:p>
        </p:txBody>
      </p:sp>
      <p:sp>
        <p:nvSpPr>
          <p:cNvPr id="10" name="TextBox 9"/>
          <p:cNvSpPr txBox="1"/>
          <p:nvPr/>
        </p:nvSpPr>
        <p:spPr>
          <a:xfrm>
            <a:off x="263907" y="183679"/>
            <a:ext cx="4140057" cy="523220"/>
          </a:xfrm>
          <a:prstGeom prst="rect">
            <a:avLst/>
          </a:prstGeom>
          <a:noFill/>
        </p:spPr>
        <p:txBody>
          <a:bodyPr wrap="square" rtlCol="0">
            <a:spAutoFit/>
          </a:bodyPr>
          <a:lstStyle/>
          <a:p>
            <a:pPr algn="ctr"/>
            <a:r>
              <a:rPr lang="en-US" sz="2800" b="1" dirty="0" smtClean="0">
                <a:solidFill>
                  <a:srgbClr val="DBBA5D"/>
                </a:solidFill>
                <a:latin typeface="Tahoma"/>
                <a:ea typeface="Cambria"/>
                <a:cs typeface="Tahoma"/>
              </a:rPr>
              <a:t>Haman the Agagite</a:t>
            </a:r>
            <a:endParaRPr lang="en-US" sz="2800" dirty="0" smtClean="0">
              <a:solidFill>
                <a:srgbClr val="DBBA5D"/>
              </a:solidFill>
              <a:latin typeface="Tahoma"/>
              <a:ea typeface="Cambria"/>
              <a:cs typeface="Tahoma"/>
            </a:endParaRPr>
          </a:p>
        </p:txBody>
      </p:sp>
      <p:sp>
        <p:nvSpPr>
          <p:cNvPr id="11" name="TextBox 10"/>
          <p:cNvSpPr txBox="1"/>
          <p:nvPr/>
        </p:nvSpPr>
        <p:spPr>
          <a:xfrm>
            <a:off x="4667873" y="183679"/>
            <a:ext cx="4222528" cy="523220"/>
          </a:xfrm>
          <a:prstGeom prst="rect">
            <a:avLst/>
          </a:prstGeom>
          <a:noFill/>
        </p:spPr>
        <p:txBody>
          <a:bodyPr wrap="square" rtlCol="0">
            <a:spAutoFit/>
          </a:bodyPr>
          <a:lstStyle/>
          <a:p>
            <a:pPr algn="ctr"/>
            <a:r>
              <a:rPr lang="en-US" sz="2800" b="1" dirty="0" smtClean="0">
                <a:solidFill>
                  <a:srgbClr val="DBBA5D"/>
                </a:solidFill>
                <a:latin typeface="Tahoma"/>
                <a:ea typeface="Cambria"/>
                <a:cs typeface="Tahoma"/>
              </a:rPr>
              <a:t>Gog the Chief Prince</a:t>
            </a:r>
            <a:endParaRPr lang="en-US" sz="2800" dirty="0" smtClean="0">
              <a:solidFill>
                <a:srgbClr val="DBBA5D"/>
              </a:solidFill>
              <a:latin typeface="Tahoma"/>
              <a:ea typeface="Cambria"/>
              <a:cs typeface="Tahoma"/>
            </a:endParaRPr>
          </a:p>
        </p:txBody>
      </p:sp>
      <p:sp>
        <p:nvSpPr>
          <p:cNvPr id="12" name="TextBox 11"/>
          <p:cNvSpPr txBox="1"/>
          <p:nvPr/>
        </p:nvSpPr>
        <p:spPr>
          <a:xfrm>
            <a:off x="263907" y="2917719"/>
            <a:ext cx="4140057" cy="1692771"/>
          </a:xfrm>
          <a:prstGeom prst="rect">
            <a:avLst/>
          </a:prstGeom>
          <a:noFill/>
        </p:spPr>
        <p:txBody>
          <a:bodyPr wrap="square" rtlCol="0">
            <a:spAutoFit/>
          </a:bodyPr>
          <a:lstStyle/>
          <a:p>
            <a:pPr algn="ctr"/>
            <a:r>
              <a:rPr lang="en-US" sz="2500" dirty="0" smtClean="0">
                <a:solidFill>
                  <a:srgbClr val="FFFFFF"/>
                </a:solidFill>
                <a:latin typeface="Tahoma"/>
                <a:ea typeface="Cambria"/>
                <a:cs typeface="Tahoma"/>
              </a:rPr>
              <a:t>(6) </a:t>
            </a:r>
            <a:r>
              <a:rPr lang="en-US" sz="2500" dirty="0" smtClean="0">
                <a:solidFill>
                  <a:srgbClr val="FFFFFF"/>
                </a:solidFill>
                <a:latin typeface="Tahoma"/>
                <a:cs typeface="Tahoma"/>
              </a:rPr>
              <a:t>Haman’s plan to massacre the Jews is described as “a wicked device” </a:t>
            </a:r>
            <a:r>
              <a:rPr lang="en-US" sz="2500" b="1" dirty="0" smtClean="0">
                <a:solidFill>
                  <a:srgbClr val="DBBA5D"/>
                </a:solidFill>
                <a:latin typeface="Tahoma"/>
                <a:cs typeface="Tahoma"/>
              </a:rPr>
              <a:t>9v25</a:t>
            </a:r>
            <a:r>
              <a:rPr lang="en-US" sz="2500" dirty="0" smtClean="0">
                <a:solidFill>
                  <a:srgbClr val="FFFFFF"/>
                </a:solidFill>
                <a:latin typeface="Tahoma"/>
                <a:cs typeface="Tahoma"/>
              </a:rPr>
              <a:t> </a:t>
            </a:r>
            <a:endParaRPr lang="en-US" sz="2500" b="1" dirty="0" smtClean="0">
              <a:solidFill>
                <a:srgbClr val="FFFFFF"/>
              </a:solidFill>
              <a:latin typeface="Tahoma"/>
              <a:ea typeface="Cambria"/>
              <a:cs typeface="Tahoma"/>
            </a:endParaRPr>
          </a:p>
        </p:txBody>
      </p:sp>
      <p:sp>
        <p:nvSpPr>
          <p:cNvPr id="13" name="TextBox 12"/>
          <p:cNvSpPr txBox="1"/>
          <p:nvPr/>
        </p:nvSpPr>
        <p:spPr>
          <a:xfrm>
            <a:off x="4667873" y="2917719"/>
            <a:ext cx="4222528" cy="2015936"/>
          </a:xfrm>
          <a:prstGeom prst="rect">
            <a:avLst/>
          </a:prstGeom>
          <a:noFill/>
        </p:spPr>
        <p:txBody>
          <a:bodyPr wrap="square" rtlCol="0">
            <a:spAutoFit/>
          </a:bodyPr>
          <a:lstStyle/>
          <a:p>
            <a:pPr algn="ctr"/>
            <a:r>
              <a:rPr lang="en-US" sz="2500" dirty="0" smtClean="0">
                <a:solidFill>
                  <a:srgbClr val="FFFFFF"/>
                </a:solidFill>
                <a:latin typeface="Tahoma"/>
                <a:ea typeface="Cambria"/>
                <a:cs typeface="Tahoma"/>
              </a:rPr>
              <a:t>(6) </a:t>
            </a:r>
            <a:r>
              <a:rPr lang="en-US" sz="2500" dirty="0" smtClean="0">
                <a:solidFill>
                  <a:srgbClr val="FFFFFF"/>
                </a:solidFill>
                <a:latin typeface="Tahoma"/>
                <a:cs typeface="Tahoma"/>
              </a:rPr>
              <a:t>Gog’s plan to massacre the Jews is described as “an evil thought” </a:t>
            </a:r>
            <a:r>
              <a:rPr lang="en-US" sz="2500" b="1" dirty="0" smtClean="0">
                <a:solidFill>
                  <a:srgbClr val="DBBA5D"/>
                </a:solidFill>
                <a:latin typeface="Tahoma"/>
                <a:cs typeface="Tahoma"/>
              </a:rPr>
              <a:t>Ezek 38v10 </a:t>
            </a:r>
            <a:r>
              <a:rPr lang="en-US" sz="2500" dirty="0" smtClean="0">
                <a:solidFill>
                  <a:srgbClr val="FFFFFF"/>
                </a:solidFill>
                <a:latin typeface="Tahoma"/>
                <a:cs typeface="Tahoma"/>
              </a:rPr>
              <a:t>(Exactly the same expression in the Hebrew) </a:t>
            </a:r>
            <a:endParaRPr lang="en-US" sz="2500" b="1" dirty="0" smtClean="0">
              <a:solidFill>
                <a:srgbClr val="FFFFFF"/>
              </a:solidFill>
              <a:latin typeface="Tahoma"/>
              <a:ea typeface="Cambria"/>
              <a:cs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2" grpId="0"/>
      <p:bldP spid="13"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665"/>
            <a:ext cx="8229600" cy="1143000"/>
          </a:xfrm>
        </p:spPr>
        <p:txBody>
          <a:bodyPr>
            <a:normAutofit/>
          </a:bodyPr>
          <a:lstStyle/>
          <a:p>
            <a:r>
              <a:rPr lang="en-US" sz="5000" dirty="0" smtClean="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rPr>
              <a:t>Haman’s Ten Sons</a:t>
            </a:r>
            <a:endParaRPr lang="en-US" sz="5000" dirty="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endParaRPr>
          </a:p>
        </p:txBody>
      </p:sp>
      <p:sp>
        <p:nvSpPr>
          <p:cNvPr id="7" name="TextBox 6"/>
          <p:cNvSpPr txBox="1"/>
          <p:nvPr/>
        </p:nvSpPr>
        <p:spPr>
          <a:xfrm>
            <a:off x="643281" y="1071836"/>
            <a:ext cx="7950228" cy="5478423"/>
          </a:xfrm>
          <a:prstGeom prst="rect">
            <a:avLst/>
          </a:prstGeom>
          <a:noFill/>
        </p:spPr>
        <p:txBody>
          <a:bodyPr wrap="square" rtlCol="0">
            <a:spAutoFit/>
          </a:bodyPr>
          <a:lstStyle/>
          <a:p>
            <a:pPr lvl="0" algn="ctr"/>
            <a:r>
              <a:rPr lang="en-US" sz="3500" b="1" dirty="0" err="1" smtClean="0">
                <a:solidFill>
                  <a:srgbClr val="DBBA5D"/>
                </a:solidFill>
                <a:latin typeface="Tahoma"/>
                <a:cs typeface="Tahoma"/>
              </a:rPr>
              <a:t>Parshandatha</a:t>
            </a:r>
            <a:r>
              <a:rPr lang="en-US" sz="3500" b="1" dirty="0" smtClean="0">
                <a:solidFill>
                  <a:srgbClr val="DBBA5D"/>
                </a:solidFill>
                <a:latin typeface="Tahoma"/>
                <a:cs typeface="Tahoma"/>
              </a:rPr>
              <a:t> – </a:t>
            </a:r>
            <a:r>
              <a:rPr lang="en-US" sz="3500" dirty="0" smtClean="0">
                <a:solidFill>
                  <a:schemeClr val="bg1"/>
                </a:solidFill>
                <a:latin typeface="Tahoma"/>
                <a:cs typeface="Tahoma"/>
              </a:rPr>
              <a:t>“Given to Persia”</a:t>
            </a:r>
          </a:p>
          <a:p>
            <a:pPr lvl="0" algn="ctr"/>
            <a:r>
              <a:rPr lang="en-US" sz="3500" b="1" dirty="0" err="1" smtClean="0">
                <a:solidFill>
                  <a:srgbClr val="DBBA5D"/>
                </a:solidFill>
                <a:latin typeface="Tahoma"/>
                <a:cs typeface="Tahoma"/>
              </a:rPr>
              <a:t>Dalphon</a:t>
            </a:r>
            <a:r>
              <a:rPr lang="en-US" sz="3500" dirty="0" smtClean="0">
                <a:solidFill>
                  <a:schemeClr val="bg1"/>
                </a:solidFill>
                <a:latin typeface="Tahoma"/>
                <a:cs typeface="Tahoma"/>
              </a:rPr>
              <a:t> – “Dripping”</a:t>
            </a:r>
          </a:p>
          <a:p>
            <a:pPr lvl="0" algn="ctr"/>
            <a:r>
              <a:rPr lang="en-US" sz="3500" b="1" dirty="0" err="1" smtClean="0">
                <a:solidFill>
                  <a:srgbClr val="DBBA5D"/>
                </a:solidFill>
                <a:latin typeface="Tahoma"/>
                <a:cs typeface="Tahoma"/>
              </a:rPr>
              <a:t>Aspatha</a:t>
            </a:r>
            <a:r>
              <a:rPr lang="en-US" sz="3500" dirty="0" smtClean="0">
                <a:solidFill>
                  <a:schemeClr val="bg1"/>
                </a:solidFill>
                <a:latin typeface="Tahoma"/>
                <a:cs typeface="Tahoma"/>
              </a:rPr>
              <a:t> – “Horse given”</a:t>
            </a:r>
          </a:p>
          <a:p>
            <a:pPr lvl="0" algn="ctr"/>
            <a:r>
              <a:rPr lang="en-US" sz="3500" b="1" dirty="0" err="1" smtClean="0">
                <a:solidFill>
                  <a:srgbClr val="DBBA5D"/>
                </a:solidFill>
                <a:latin typeface="Tahoma"/>
                <a:cs typeface="Tahoma"/>
              </a:rPr>
              <a:t>Poratha</a:t>
            </a:r>
            <a:r>
              <a:rPr lang="en-US" sz="3500" dirty="0" smtClean="0">
                <a:solidFill>
                  <a:schemeClr val="bg1"/>
                </a:solidFill>
                <a:latin typeface="Tahoma"/>
                <a:cs typeface="Tahoma"/>
              </a:rPr>
              <a:t> – “Fruitfulness”</a:t>
            </a:r>
          </a:p>
          <a:p>
            <a:pPr lvl="0" algn="ctr"/>
            <a:r>
              <a:rPr lang="en-US" sz="3500" b="1" dirty="0" err="1" smtClean="0">
                <a:solidFill>
                  <a:srgbClr val="DBBA5D"/>
                </a:solidFill>
                <a:latin typeface="Tahoma"/>
                <a:cs typeface="Tahoma"/>
              </a:rPr>
              <a:t>Adalia</a:t>
            </a:r>
            <a:r>
              <a:rPr lang="en-US" sz="3500" dirty="0" smtClean="0">
                <a:solidFill>
                  <a:schemeClr val="bg1"/>
                </a:solidFill>
                <a:latin typeface="Tahoma"/>
                <a:cs typeface="Tahoma"/>
              </a:rPr>
              <a:t> – “Honour of </a:t>
            </a:r>
            <a:r>
              <a:rPr lang="en-US" sz="3500" dirty="0" err="1" smtClean="0">
                <a:solidFill>
                  <a:schemeClr val="bg1"/>
                </a:solidFill>
                <a:latin typeface="Tahoma"/>
                <a:cs typeface="Tahoma"/>
              </a:rPr>
              <a:t>Ized</a:t>
            </a:r>
            <a:r>
              <a:rPr lang="en-US" sz="3500" dirty="0" smtClean="0">
                <a:solidFill>
                  <a:schemeClr val="bg1"/>
                </a:solidFill>
                <a:latin typeface="Tahoma"/>
                <a:cs typeface="Tahoma"/>
              </a:rPr>
              <a:t>”</a:t>
            </a:r>
          </a:p>
          <a:p>
            <a:pPr lvl="0" algn="ctr"/>
            <a:r>
              <a:rPr lang="en-US" sz="3500" b="1" dirty="0" err="1" smtClean="0">
                <a:solidFill>
                  <a:srgbClr val="DBBA5D"/>
                </a:solidFill>
                <a:latin typeface="Tahoma"/>
                <a:cs typeface="Tahoma"/>
              </a:rPr>
              <a:t>Aridatha</a:t>
            </a:r>
            <a:r>
              <a:rPr lang="en-US" sz="3500" dirty="0" smtClean="0">
                <a:solidFill>
                  <a:schemeClr val="bg1"/>
                </a:solidFill>
                <a:latin typeface="Tahoma"/>
                <a:cs typeface="Tahoma"/>
              </a:rPr>
              <a:t> – “The lion of the decree”</a:t>
            </a:r>
          </a:p>
          <a:p>
            <a:pPr lvl="0" algn="ctr"/>
            <a:r>
              <a:rPr lang="en-US" sz="3500" b="1" dirty="0" err="1" smtClean="0">
                <a:solidFill>
                  <a:srgbClr val="DBBA5D"/>
                </a:solidFill>
                <a:latin typeface="Tahoma"/>
                <a:cs typeface="Tahoma"/>
              </a:rPr>
              <a:t>Parmashta</a:t>
            </a:r>
            <a:r>
              <a:rPr lang="en-US" sz="3500" dirty="0" smtClean="0">
                <a:solidFill>
                  <a:schemeClr val="bg1"/>
                </a:solidFill>
                <a:latin typeface="Tahoma"/>
                <a:cs typeface="Tahoma"/>
              </a:rPr>
              <a:t> – “Superior”</a:t>
            </a:r>
          </a:p>
          <a:p>
            <a:pPr lvl="0" algn="ctr"/>
            <a:r>
              <a:rPr lang="en-US" sz="3500" b="1" dirty="0" err="1" smtClean="0">
                <a:solidFill>
                  <a:srgbClr val="DBBA5D"/>
                </a:solidFill>
                <a:latin typeface="Tahoma"/>
                <a:cs typeface="Tahoma"/>
              </a:rPr>
              <a:t>Arisai</a:t>
            </a:r>
            <a:r>
              <a:rPr lang="en-US" sz="3500" dirty="0" smtClean="0">
                <a:solidFill>
                  <a:schemeClr val="bg1"/>
                </a:solidFill>
                <a:latin typeface="Tahoma"/>
                <a:cs typeface="Tahoma"/>
              </a:rPr>
              <a:t> – “Lion of my banners”</a:t>
            </a:r>
          </a:p>
          <a:p>
            <a:pPr lvl="0" algn="ctr"/>
            <a:r>
              <a:rPr lang="en-US" sz="3500" b="1" dirty="0" err="1" smtClean="0">
                <a:solidFill>
                  <a:srgbClr val="DBBA5D"/>
                </a:solidFill>
                <a:latin typeface="Tahoma"/>
                <a:cs typeface="Tahoma"/>
              </a:rPr>
              <a:t>Aridai</a:t>
            </a:r>
            <a:r>
              <a:rPr lang="en-US" sz="3500" b="1" dirty="0" smtClean="0">
                <a:solidFill>
                  <a:srgbClr val="DBBA5D"/>
                </a:solidFill>
                <a:latin typeface="Tahoma"/>
                <a:cs typeface="Tahoma"/>
              </a:rPr>
              <a:t> </a:t>
            </a:r>
            <a:r>
              <a:rPr lang="en-US" sz="3500" dirty="0" smtClean="0">
                <a:solidFill>
                  <a:schemeClr val="bg1"/>
                </a:solidFill>
                <a:latin typeface="Tahoma"/>
                <a:cs typeface="Tahoma"/>
              </a:rPr>
              <a:t>– “Gift of the plough or bull”</a:t>
            </a:r>
          </a:p>
          <a:p>
            <a:pPr lvl="0" algn="ctr"/>
            <a:r>
              <a:rPr lang="en-US" sz="3500" b="1" dirty="0" err="1" smtClean="0">
                <a:solidFill>
                  <a:srgbClr val="DBBA5D"/>
                </a:solidFill>
                <a:latin typeface="Tahoma"/>
                <a:cs typeface="Tahoma"/>
              </a:rPr>
              <a:t>Vajezatha</a:t>
            </a:r>
            <a:r>
              <a:rPr lang="en-US" sz="3500" dirty="0" smtClean="0">
                <a:solidFill>
                  <a:schemeClr val="bg1"/>
                </a:solidFill>
                <a:latin typeface="Tahoma"/>
                <a:cs typeface="Tahoma"/>
              </a:rPr>
              <a:t> – “Strong as the wind”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665"/>
            <a:ext cx="8229600" cy="1143000"/>
          </a:xfrm>
        </p:spPr>
        <p:txBody>
          <a:bodyPr>
            <a:normAutofit/>
          </a:bodyPr>
          <a:lstStyle/>
          <a:p>
            <a:r>
              <a:rPr lang="en-US" sz="5000" dirty="0" smtClean="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rPr>
              <a:t>Haman’s “Lucky” Number</a:t>
            </a:r>
            <a:endParaRPr lang="en-US" sz="5000" dirty="0">
              <a:ln w="18415" cmpd="sng">
                <a:solidFill>
                  <a:srgbClr val="FFFFFF"/>
                </a:solidFill>
                <a:prstDash val="solid"/>
              </a:ln>
              <a:solidFill>
                <a:srgbClr val="DBBA5D"/>
              </a:solidFill>
              <a:effectLst>
                <a:outerShdw blurRad="63500" dir="3600000" algn="tl" rotWithShape="0">
                  <a:srgbClr val="000000">
                    <a:alpha val="70000"/>
                  </a:srgbClr>
                </a:outerShdw>
              </a:effectLst>
              <a:latin typeface="Book Antiqua"/>
              <a:cs typeface="Book Antiqua"/>
            </a:endParaRPr>
          </a:p>
        </p:txBody>
      </p:sp>
      <p:sp>
        <p:nvSpPr>
          <p:cNvPr id="4" name="TextBox 3"/>
          <p:cNvSpPr txBox="1"/>
          <p:nvPr/>
        </p:nvSpPr>
        <p:spPr>
          <a:xfrm>
            <a:off x="457200" y="1171665"/>
            <a:ext cx="8229599" cy="630942"/>
          </a:xfrm>
          <a:prstGeom prst="rect">
            <a:avLst/>
          </a:prstGeom>
          <a:noFill/>
        </p:spPr>
        <p:txBody>
          <a:bodyPr wrap="square" rtlCol="0">
            <a:spAutoFit/>
          </a:bodyPr>
          <a:lstStyle/>
          <a:p>
            <a:pPr algn="ctr"/>
            <a:r>
              <a:rPr lang="en-US" sz="3500" dirty="0" smtClean="0">
                <a:solidFill>
                  <a:schemeClr val="bg1"/>
                </a:solidFill>
                <a:latin typeface="Tahoma"/>
                <a:cs typeface="Tahoma"/>
              </a:rPr>
              <a:t>“</a:t>
            </a:r>
            <a:r>
              <a:rPr lang="en-US" sz="3500" b="1" dirty="0" smtClean="0">
                <a:solidFill>
                  <a:srgbClr val="DBBA5D"/>
                </a:solidFill>
                <a:latin typeface="Tahoma"/>
                <a:cs typeface="Tahoma"/>
              </a:rPr>
              <a:t>Haman the Agagite</a:t>
            </a:r>
            <a:r>
              <a:rPr lang="en-US" sz="3500" dirty="0" smtClean="0">
                <a:solidFill>
                  <a:schemeClr val="bg1"/>
                </a:solidFill>
                <a:latin typeface="Tahoma"/>
                <a:cs typeface="Tahoma"/>
              </a:rPr>
              <a:t>”</a:t>
            </a:r>
            <a:endParaRPr lang="en-US" sz="3500" dirty="0">
              <a:solidFill>
                <a:schemeClr val="bg1"/>
              </a:solidFill>
              <a:latin typeface="Tahoma"/>
              <a:cs typeface="Tahoma"/>
            </a:endParaRPr>
          </a:p>
        </p:txBody>
      </p:sp>
      <p:sp>
        <p:nvSpPr>
          <p:cNvPr id="5" name="TextBox 4"/>
          <p:cNvSpPr txBox="1"/>
          <p:nvPr/>
        </p:nvSpPr>
        <p:spPr>
          <a:xfrm>
            <a:off x="2144253" y="1761492"/>
            <a:ext cx="4783332" cy="630942"/>
          </a:xfrm>
          <a:prstGeom prst="rect">
            <a:avLst/>
          </a:prstGeom>
          <a:noFill/>
        </p:spPr>
        <p:txBody>
          <a:bodyPr wrap="square" rtlCol="0">
            <a:spAutoFit/>
          </a:bodyPr>
          <a:lstStyle/>
          <a:p>
            <a:pPr algn="ctr"/>
            <a:r>
              <a:rPr lang="en-US" sz="3500" b="1" dirty="0" smtClean="0">
                <a:solidFill>
                  <a:schemeClr val="bg1"/>
                </a:solidFill>
                <a:latin typeface="Tahoma"/>
                <a:cs typeface="Tahoma"/>
              </a:rPr>
              <a:t>117 = 13 </a:t>
            </a:r>
            <a:r>
              <a:rPr lang="en-US" sz="3500" b="1" dirty="0" err="1" smtClean="0">
                <a:solidFill>
                  <a:schemeClr val="bg1"/>
                </a:solidFill>
                <a:latin typeface="Tahoma"/>
                <a:cs typeface="Tahoma"/>
              </a:rPr>
              <a:t>x</a:t>
            </a:r>
            <a:r>
              <a:rPr lang="en-US" sz="3500" b="1" dirty="0" smtClean="0">
                <a:solidFill>
                  <a:schemeClr val="bg1"/>
                </a:solidFill>
                <a:latin typeface="Tahoma"/>
                <a:cs typeface="Tahoma"/>
              </a:rPr>
              <a:t> 9</a:t>
            </a:r>
            <a:endParaRPr lang="en-US" sz="3500" b="1" dirty="0">
              <a:solidFill>
                <a:schemeClr val="bg1"/>
              </a:solidFill>
              <a:latin typeface="Tahoma"/>
              <a:cs typeface="Tahoma"/>
            </a:endParaRPr>
          </a:p>
        </p:txBody>
      </p:sp>
      <p:sp>
        <p:nvSpPr>
          <p:cNvPr id="8" name="TextBox 7"/>
          <p:cNvSpPr txBox="1"/>
          <p:nvPr/>
        </p:nvSpPr>
        <p:spPr>
          <a:xfrm>
            <a:off x="457200" y="2392434"/>
            <a:ext cx="8229599" cy="630942"/>
          </a:xfrm>
          <a:prstGeom prst="rect">
            <a:avLst/>
          </a:prstGeom>
          <a:noFill/>
        </p:spPr>
        <p:txBody>
          <a:bodyPr wrap="square" rtlCol="0">
            <a:spAutoFit/>
          </a:bodyPr>
          <a:lstStyle/>
          <a:p>
            <a:pPr algn="ctr"/>
            <a:r>
              <a:rPr lang="en-US" sz="3500" dirty="0" smtClean="0">
                <a:solidFill>
                  <a:schemeClr val="bg1"/>
                </a:solidFill>
                <a:latin typeface="Tahoma"/>
                <a:cs typeface="Tahoma"/>
              </a:rPr>
              <a:t>“</a:t>
            </a:r>
            <a:r>
              <a:rPr lang="en-US" sz="3500" b="1" dirty="0" err="1" smtClean="0">
                <a:solidFill>
                  <a:srgbClr val="DBBA5D"/>
                </a:solidFill>
                <a:latin typeface="Tahoma"/>
                <a:cs typeface="Tahoma"/>
              </a:rPr>
              <a:t>Zeresh</a:t>
            </a:r>
            <a:r>
              <a:rPr lang="en-US" sz="3500" dirty="0" smtClean="0">
                <a:solidFill>
                  <a:schemeClr val="bg1"/>
                </a:solidFill>
                <a:latin typeface="Tahoma"/>
                <a:cs typeface="Tahoma"/>
              </a:rPr>
              <a:t>”</a:t>
            </a:r>
            <a:endParaRPr lang="en-US" sz="3500" dirty="0">
              <a:solidFill>
                <a:schemeClr val="bg1"/>
              </a:solidFill>
              <a:latin typeface="Tahoma"/>
              <a:cs typeface="Tahoma"/>
            </a:endParaRPr>
          </a:p>
        </p:txBody>
      </p:sp>
      <p:sp>
        <p:nvSpPr>
          <p:cNvPr id="9" name="TextBox 8"/>
          <p:cNvSpPr txBox="1"/>
          <p:nvPr/>
        </p:nvSpPr>
        <p:spPr>
          <a:xfrm>
            <a:off x="457201" y="3707365"/>
            <a:ext cx="8229599" cy="630942"/>
          </a:xfrm>
          <a:prstGeom prst="rect">
            <a:avLst/>
          </a:prstGeom>
          <a:noFill/>
        </p:spPr>
        <p:txBody>
          <a:bodyPr wrap="square" rtlCol="0">
            <a:spAutoFit/>
          </a:bodyPr>
          <a:lstStyle/>
          <a:p>
            <a:pPr algn="ctr"/>
            <a:r>
              <a:rPr lang="en-US" sz="3500" dirty="0" smtClean="0">
                <a:solidFill>
                  <a:schemeClr val="bg1"/>
                </a:solidFill>
                <a:latin typeface="Tahoma"/>
                <a:cs typeface="Tahoma"/>
              </a:rPr>
              <a:t>“</a:t>
            </a:r>
            <a:r>
              <a:rPr lang="en-US" sz="3500" b="1" dirty="0" smtClean="0">
                <a:solidFill>
                  <a:srgbClr val="DBBA5D"/>
                </a:solidFill>
                <a:latin typeface="Tahoma"/>
                <a:cs typeface="Tahoma"/>
              </a:rPr>
              <a:t>Names of the 10 sons</a:t>
            </a:r>
            <a:r>
              <a:rPr lang="en-US" sz="3500" dirty="0" smtClean="0">
                <a:solidFill>
                  <a:schemeClr val="bg1"/>
                </a:solidFill>
                <a:latin typeface="Tahoma"/>
                <a:cs typeface="Tahoma"/>
              </a:rPr>
              <a:t>”</a:t>
            </a:r>
            <a:endParaRPr lang="en-US" sz="3500" dirty="0">
              <a:solidFill>
                <a:schemeClr val="bg1"/>
              </a:solidFill>
              <a:latin typeface="Tahoma"/>
              <a:cs typeface="Tahoma"/>
            </a:endParaRPr>
          </a:p>
        </p:txBody>
      </p:sp>
      <p:sp>
        <p:nvSpPr>
          <p:cNvPr id="10" name="TextBox 9"/>
          <p:cNvSpPr txBox="1"/>
          <p:nvPr/>
        </p:nvSpPr>
        <p:spPr>
          <a:xfrm>
            <a:off x="457200" y="4994005"/>
            <a:ext cx="8229599" cy="630942"/>
          </a:xfrm>
          <a:prstGeom prst="rect">
            <a:avLst/>
          </a:prstGeom>
          <a:noFill/>
        </p:spPr>
        <p:txBody>
          <a:bodyPr wrap="square" rtlCol="0">
            <a:spAutoFit/>
          </a:bodyPr>
          <a:lstStyle/>
          <a:p>
            <a:pPr algn="ctr"/>
            <a:r>
              <a:rPr lang="en-US" sz="3500" b="1" dirty="0" smtClean="0">
                <a:solidFill>
                  <a:srgbClr val="DBBA5D"/>
                </a:solidFill>
                <a:latin typeface="Tahoma"/>
                <a:cs typeface="Tahoma"/>
              </a:rPr>
              <a:t>Whole Family</a:t>
            </a:r>
            <a:endParaRPr lang="en-US" sz="3500" dirty="0">
              <a:solidFill>
                <a:schemeClr val="bg1"/>
              </a:solidFill>
              <a:latin typeface="Tahoma"/>
              <a:cs typeface="Tahoma"/>
            </a:endParaRPr>
          </a:p>
        </p:txBody>
      </p:sp>
      <p:sp>
        <p:nvSpPr>
          <p:cNvPr id="11" name="TextBox 10"/>
          <p:cNvSpPr txBox="1"/>
          <p:nvPr/>
        </p:nvSpPr>
        <p:spPr>
          <a:xfrm>
            <a:off x="2296653" y="5641442"/>
            <a:ext cx="4783332" cy="630942"/>
          </a:xfrm>
          <a:prstGeom prst="rect">
            <a:avLst/>
          </a:prstGeom>
          <a:noFill/>
        </p:spPr>
        <p:txBody>
          <a:bodyPr wrap="square" rtlCol="0">
            <a:spAutoFit/>
          </a:bodyPr>
          <a:lstStyle/>
          <a:p>
            <a:pPr algn="ctr"/>
            <a:r>
              <a:rPr lang="en-US" sz="3500" b="1" dirty="0" smtClean="0">
                <a:solidFill>
                  <a:schemeClr val="bg1"/>
                </a:solidFill>
                <a:latin typeface="Tahoma"/>
                <a:cs typeface="Tahoma"/>
              </a:rPr>
              <a:t>10, 868 = 13 </a:t>
            </a:r>
            <a:r>
              <a:rPr lang="en-US" sz="3500" b="1" dirty="0" err="1" smtClean="0">
                <a:solidFill>
                  <a:schemeClr val="bg1"/>
                </a:solidFill>
                <a:latin typeface="Tahoma"/>
                <a:cs typeface="Tahoma"/>
              </a:rPr>
              <a:t>x</a:t>
            </a:r>
            <a:r>
              <a:rPr lang="en-US" sz="3500" b="1" dirty="0" smtClean="0">
                <a:solidFill>
                  <a:schemeClr val="bg1"/>
                </a:solidFill>
                <a:latin typeface="Tahoma"/>
                <a:cs typeface="Tahoma"/>
              </a:rPr>
              <a:t> 836</a:t>
            </a:r>
            <a:endParaRPr lang="en-US" sz="3500" b="1" dirty="0">
              <a:solidFill>
                <a:schemeClr val="bg1"/>
              </a:solidFill>
              <a:latin typeface="Tahoma"/>
              <a:cs typeface="Tahoma"/>
            </a:endParaRPr>
          </a:p>
        </p:txBody>
      </p:sp>
      <p:sp>
        <p:nvSpPr>
          <p:cNvPr id="12" name="TextBox 11"/>
          <p:cNvSpPr txBox="1"/>
          <p:nvPr/>
        </p:nvSpPr>
        <p:spPr>
          <a:xfrm>
            <a:off x="2144253" y="3023376"/>
            <a:ext cx="4783332" cy="630942"/>
          </a:xfrm>
          <a:prstGeom prst="rect">
            <a:avLst/>
          </a:prstGeom>
          <a:noFill/>
        </p:spPr>
        <p:txBody>
          <a:bodyPr wrap="square" rtlCol="0">
            <a:spAutoFit/>
          </a:bodyPr>
          <a:lstStyle/>
          <a:p>
            <a:pPr algn="ctr"/>
            <a:r>
              <a:rPr lang="en-US" sz="3500" b="1" dirty="0" smtClean="0">
                <a:solidFill>
                  <a:schemeClr val="bg1"/>
                </a:solidFill>
                <a:latin typeface="Tahoma"/>
                <a:cs typeface="Tahoma"/>
              </a:rPr>
              <a:t>507 = 13 </a:t>
            </a:r>
            <a:r>
              <a:rPr lang="en-US" sz="3500" b="1" dirty="0" err="1" smtClean="0">
                <a:solidFill>
                  <a:schemeClr val="bg1"/>
                </a:solidFill>
                <a:latin typeface="Tahoma"/>
                <a:cs typeface="Tahoma"/>
              </a:rPr>
              <a:t>x</a:t>
            </a:r>
            <a:r>
              <a:rPr lang="en-US" sz="3500" b="1" dirty="0" smtClean="0">
                <a:solidFill>
                  <a:schemeClr val="bg1"/>
                </a:solidFill>
                <a:latin typeface="Tahoma"/>
                <a:cs typeface="Tahoma"/>
              </a:rPr>
              <a:t> 39</a:t>
            </a:r>
            <a:endParaRPr lang="en-US" sz="3500" b="1" dirty="0">
              <a:solidFill>
                <a:schemeClr val="bg1"/>
              </a:solidFill>
              <a:latin typeface="Tahoma"/>
              <a:cs typeface="Tahoma"/>
            </a:endParaRPr>
          </a:p>
        </p:txBody>
      </p:sp>
      <p:sp>
        <p:nvSpPr>
          <p:cNvPr id="13" name="TextBox 12"/>
          <p:cNvSpPr txBox="1"/>
          <p:nvPr/>
        </p:nvSpPr>
        <p:spPr>
          <a:xfrm>
            <a:off x="2144253" y="4338307"/>
            <a:ext cx="4783332" cy="630942"/>
          </a:xfrm>
          <a:prstGeom prst="rect">
            <a:avLst/>
          </a:prstGeom>
          <a:noFill/>
        </p:spPr>
        <p:txBody>
          <a:bodyPr wrap="square" rtlCol="0">
            <a:spAutoFit/>
          </a:bodyPr>
          <a:lstStyle/>
          <a:p>
            <a:pPr algn="ctr"/>
            <a:r>
              <a:rPr lang="en-US" sz="3500" b="1" dirty="0" smtClean="0">
                <a:solidFill>
                  <a:schemeClr val="bg1"/>
                </a:solidFill>
                <a:latin typeface="Tahoma"/>
                <a:cs typeface="Tahoma"/>
              </a:rPr>
              <a:t>10,244 = 13 </a:t>
            </a:r>
            <a:r>
              <a:rPr lang="en-US" sz="3500" b="1" dirty="0" err="1" smtClean="0">
                <a:solidFill>
                  <a:schemeClr val="bg1"/>
                </a:solidFill>
                <a:latin typeface="Tahoma"/>
                <a:cs typeface="Tahoma"/>
              </a:rPr>
              <a:t>x</a:t>
            </a:r>
            <a:r>
              <a:rPr lang="en-US" sz="3500" b="1" dirty="0" smtClean="0">
                <a:solidFill>
                  <a:schemeClr val="bg1"/>
                </a:solidFill>
                <a:latin typeface="Tahoma"/>
                <a:cs typeface="Tahoma"/>
              </a:rPr>
              <a:t> 788</a:t>
            </a:r>
            <a:endParaRPr lang="en-US" sz="3500" b="1" dirty="0">
              <a:solidFill>
                <a:schemeClr val="bg1"/>
              </a:solidFill>
              <a:latin typeface="Tahoma"/>
              <a:cs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P spid="11" grpId="0"/>
      <p:bldP spid="12" grpId="0"/>
      <p:bldP spid="13" grpId="0"/>
    </p:bld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Verve.thmx</Template>
  <TotalTime>2252</TotalTime>
  <Words>1171</Words>
  <Application>Microsoft Macintosh PowerPoint</Application>
  <PresentationFormat>On-screen Show (4:3)</PresentationFormat>
  <Paragraphs>85</Paragraphs>
  <Slides>14</Slides>
  <Notes>12</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Office Theme</vt:lpstr>
      <vt:lpstr>THE COMMAND  THE RISE OF MORDECAI</vt:lpstr>
      <vt:lpstr>“Blotting out the Handwriting”</vt:lpstr>
      <vt:lpstr>“Be Glad and Rejoice”</vt:lpstr>
      <vt:lpstr>“They became Jews”</vt:lpstr>
      <vt:lpstr>Gog and the  Ghost of Haman</vt:lpstr>
      <vt:lpstr>Slide 6</vt:lpstr>
      <vt:lpstr>Slide 7</vt:lpstr>
      <vt:lpstr>Haman’s Ten Sons</vt:lpstr>
      <vt:lpstr>Haman’s “Lucky” Number</vt:lpstr>
      <vt:lpstr>“The Greatness of Mordecai”</vt:lpstr>
      <vt:lpstr>“Next unto the King”</vt:lpstr>
      <vt:lpstr>“Send portions and give gifts”</vt:lpstr>
      <vt:lpstr>The Importance of GLADNESS</vt:lpstr>
      <vt:lpstr>Slide 14</vt:lpstr>
    </vt:vector>
  </TitlesOfParts>
  <Company>USC School of Dentistry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Feast – The Fall of Vashti</dc:title>
  <dc:creator>Nathan and Susanna Lewis</dc:creator>
  <cp:lastModifiedBy>Nathan and Susanna Lewis</cp:lastModifiedBy>
  <cp:revision>16</cp:revision>
  <dcterms:created xsi:type="dcterms:W3CDTF">2009-08-21T15:56:33Z</dcterms:created>
  <dcterms:modified xsi:type="dcterms:W3CDTF">2009-08-21T16:17:04Z</dcterms:modified>
</cp:coreProperties>
</file>