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9" d="100"/>
          <a:sy n="59" d="100"/>
        </p:scale>
        <p:origin x="-78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8774D1-7BAF-413E-9B34-F404AE5B12A9}" type="datetimeFigureOut">
              <a:rPr lang="en-US" smtClean="0"/>
              <a:pPr/>
              <a:t>8/3/2009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8774D1-7BAF-413E-9B34-F404AE5B12A9}" type="datetimeFigureOut">
              <a:rPr lang="en-US" smtClean="0"/>
              <a:pPr/>
              <a:t>8/3/2009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8774D1-7BAF-413E-9B34-F404AE5B12A9}" type="datetimeFigureOut">
              <a:rPr lang="en-US" smtClean="0"/>
              <a:pPr/>
              <a:t>8/3/2009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8774D1-7BAF-413E-9B34-F404AE5B12A9}" type="datetimeFigureOut">
              <a:rPr lang="en-US" smtClean="0"/>
              <a:pPr/>
              <a:t>8/3/2009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8774D1-7BAF-413E-9B34-F404AE5B12A9}" type="datetimeFigureOut">
              <a:rPr lang="en-US" smtClean="0"/>
              <a:pPr/>
              <a:t>8/3/2009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8774D1-7BAF-413E-9B34-F404AE5B12A9}" type="datetimeFigureOut">
              <a:rPr lang="en-US" smtClean="0"/>
              <a:pPr/>
              <a:t>8/3/2009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8774D1-7BAF-413E-9B34-F404AE5B12A9}" type="datetimeFigureOut">
              <a:rPr lang="en-US" smtClean="0"/>
              <a:pPr/>
              <a:t>8/3/2009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8774D1-7BAF-413E-9B34-F404AE5B12A9}" type="datetimeFigureOut">
              <a:rPr lang="en-US" smtClean="0"/>
              <a:pPr/>
              <a:t>8/3/2009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8774D1-7BAF-413E-9B34-F404AE5B12A9}" type="datetimeFigureOut">
              <a:rPr lang="en-US" smtClean="0"/>
              <a:pPr/>
              <a:t>8/3/2009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8774D1-7BAF-413E-9B34-F404AE5B12A9}" type="datetimeFigureOut">
              <a:rPr lang="en-US" smtClean="0"/>
              <a:pPr/>
              <a:t>8/3/2009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8774D1-7BAF-413E-9B34-F404AE5B12A9}" type="datetimeFigureOut">
              <a:rPr lang="en-US" smtClean="0"/>
              <a:pPr/>
              <a:t>8/3/2009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7F950-20D0-4725-AC34-BA40C30EFBD6}"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774D1-7BAF-413E-9B34-F404AE5B12A9}" type="datetimeFigureOut">
              <a:rPr lang="en-US" smtClean="0"/>
              <a:pPr/>
              <a:t>8/3/2009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7F950-20D0-4725-AC34-BA40C30EFBD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0"/>
            <a:ext cx="7772400" cy="1470025"/>
          </a:xfrm>
        </p:spPr>
        <p:txBody>
          <a:bodyPr/>
          <a:lstStyle/>
          <a:p>
            <a:r>
              <a:rPr lang="en-US" dirty="0" smtClean="0"/>
              <a:t>Flesh Dies on </a:t>
            </a:r>
            <a:r>
              <a:rPr lang="en-US" dirty="0" err="1" smtClean="0"/>
              <a:t>Moriah</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1"/>
            <a:ext cx="8229600" cy="1371600"/>
          </a:xfrm>
        </p:spPr>
        <p:txBody>
          <a:bodyPr>
            <a:normAutofit/>
          </a:bodyPr>
          <a:lstStyle/>
          <a:p>
            <a:pPr marL="0" indent="0">
              <a:buNone/>
            </a:pPr>
            <a:r>
              <a:rPr lang="en-US" sz="2800" dirty="0" smtClean="0"/>
              <a:t>Gen 22:1 And it came to pass after these things, that God did tempt Abraham, and said unto him, Abraham: and he said, Behold, here I am.</a:t>
            </a:r>
          </a:p>
        </p:txBody>
      </p:sp>
      <p:sp>
        <p:nvSpPr>
          <p:cNvPr id="4" name="Content Placeholder 2"/>
          <p:cNvSpPr txBox="1">
            <a:spLocks/>
          </p:cNvSpPr>
          <p:nvPr/>
        </p:nvSpPr>
        <p:spPr>
          <a:xfrm>
            <a:off x="4038600" y="1600200"/>
            <a:ext cx="5105400" cy="2819400"/>
          </a:xfrm>
          <a:prstGeom prst="rect">
            <a:avLst/>
          </a:prstGeom>
        </p:spPr>
        <p:txBody>
          <a:bodyPr vert="horz" lIns="91440" tIns="45720" rIns="91440" bIns="45720" rtlCol="0">
            <a:normAutofit/>
          </a:bodyPr>
          <a:lstStyle/>
          <a:p>
            <a:pPr lvl="0">
              <a:spcBef>
                <a:spcPct val="20000"/>
              </a:spcBef>
            </a:pPr>
            <a:r>
              <a:rPr lang="en-US" sz="2800" dirty="0"/>
              <a:t>James </a:t>
            </a:r>
            <a:r>
              <a:rPr lang="en-US" sz="2800" dirty="0" smtClean="0"/>
              <a:t>1:13 </a:t>
            </a:r>
            <a:r>
              <a:rPr lang="en-US" sz="2800" dirty="0"/>
              <a:t>Let no man say when he is tempted, I am tempted of God: for God cannot be tempted with evil, neither </a:t>
            </a:r>
            <a:r>
              <a:rPr lang="en-US" sz="2800" dirty="0" err="1"/>
              <a:t>tempteth</a:t>
            </a:r>
            <a:r>
              <a:rPr lang="en-US" sz="2800" dirty="0"/>
              <a:t> he any man</a:t>
            </a:r>
            <a:r>
              <a:rPr lang="en-US" sz="2800" dirty="0" smtClean="0"/>
              <a:t>:</a:t>
            </a:r>
            <a:endParaRPr lang="en-US" sz="2800" dirty="0"/>
          </a:p>
        </p:txBody>
      </p:sp>
      <p:sp>
        <p:nvSpPr>
          <p:cNvPr id="5" name="Content Placeholder 2"/>
          <p:cNvSpPr txBox="1">
            <a:spLocks/>
          </p:cNvSpPr>
          <p:nvPr/>
        </p:nvSpPr>
        <p:spPr>
          <a:xfrm>
            <a:off x="228600" y="2514600"/>
            <a:ext cx="3505200" cy="914400"/>
          </a:xfrm>
          <a:prstGeom prst="rect">
            <a:avLst/>
          </a:prstGeom>
          <a:solidFill>
            <a:schemeClr val="tx1"/>
          </a:solidFill>
        </p:spPr>
        <p:txBody>
          <a:bodyPr vert="horz" lIns="91440" tIns="45720" rIns="91440" bIns="45720" rtlCol="0">
            <a:normAutofit lnSpcReduction="10000"/>
          </a:bodyPr>
          <a:lstStyle/>
          <a:p>
            <a:pPr lvl="0">
              <a:spcBef>
                <a:spcPct val="20000"/>
              </a:spcBef>
            </a:pPr>
            <a:r>
              <a:rPr lang="en-US" sz="2800" dirty="0" err="1" smtClean="0">
                <a:solidFill>
                  <a:schemeClr val="bg1"/>
                </a:solidFill>
              </a:rPr>
              <a:t>nacah</a:t>
            </a:r>
            <a:r>
              <a:rPr lang="en-US" sz="2800" dirty="0" smtClean="0">
                <a:solidFill>
                  <a:schemeClr val="bg1"/>
                </a:solidFill>
              </a:rPr>
              <a:t> (</a:t>
            </a:r>
            <a:r>
              <a:rPr lang="en-US" sz="2800" dirty="0" err="1" smtClean="0">
                <a:solidFill>
                  <a:schemeClr val="bg1"/>
                </a:solidFill>
              </a:rPr>
              <a:t>naw</a:t>
            </a:r>
            <a:r>
              <a:rPr lang="en-US" sz="2800" dirty="0" smtClean="0">
                <a:solidFill>
                  <a:schemeClr val="bg1"/>
                </a:solidFill>
              </a:rPr>
              <a:t>-saw'); to test</a:t>
            </a:r>
          </a:p>
        </p:txBody>
      </p:sp>
      <p:cxnSp>
        <p:nvCxnSpPr>
          <p:cNvPr id="7" name="Straight Connector 6"/>
          <p:cNvCxnSpPr/>
          <p:nvPr/>
        </p:nvCxnSpPr>
        <p:spPr>
          <a:xfrm>
            <a:off x="1752600" y="1066800"/>
            <a:ext cx="914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1219200" y="1524000"/>
            <a:ext cx="1447800" cy="5334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a:xfrm>
            <a:off x="457200" y="4495800"/>
            <a:ext cx="8077200" cy="1676400"/>
          </a:xfrm>
          <a:prstGeom prst="rect">
            <a:avLst/>
          </a:prstGeom>
        </p:spPr>
        <p:txBody>
          <a:bodyPr vert="horz" lIns="91440" tIns="45720" rIns="91440" bIns="45720" rtlCol="0">
            <a:normAutofit/>
          </a:bodyPr>
          <a:lstStyle/>
          <a:p>
            <a:pPr lvl="0">
              <a:spcBef>
                <a:spcPct val="20000"/>
              </a:spcBef>
            </a:pPr>
            <a:r>
              <a:rPr lang="en-US" sz="2800" dirty="0" smtClean="0"/>
              <a:t>Ex </a:t>
            </a:r>
            <a:r>
              <a:rPr lang="en-US" sz="2800" dirty="0" smtClean="0"/>
              <a:t>20:20 </a:t>
            </a:r>
            <a:r>
              <a:rPr lang="en-US" sz="2800" dirty="0" smtClean="0"/>
              <a:t>And Moses said unto the people, Fear not: for God is come to prove you, and that his fear may be before your faces, that ye sin not</a:t>
            </a:r>
            <a:r>
              <a:rPr lang="en-US" sz="2800" dirty="0" smtClean="0"/>
              <a:t>.</a:t>
            </a:r>
            <a:endParaRPr lang="en-US" sz="2800" dirty="0" smtClean="0"/>
          </a:p>
        </p:txBody>
      </p:sp>
      <p:cxnSp>
        <p:nvCxnSpPr>
          <p:cNvPr id="12" name="Straight Connector 11"/>
          <p:cNvCxnSpPr/>
          <p:nvPr/>
        </p:nvCxnSpPr>
        <p:spPr>
          <a:xfrm>
            <a:off x="3200400" y="5334000"/>
            <a:ext cx="914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V="1">
            <a:off x="1676400" y="3810000"/>
            <a:ext cx="1828800" cy="12192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000"/>
                                        <p:tgtEl>
                                          <p:spTgt spid="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right)">
                                      <p:cBhvr>
                                        <p:cTn id="30" dur="1000"/>
                                        <p:tgtEl>
                                          <p:spTgt spid="12"/>
                                        </p:tgtEl>
                                      </p:cBhvr>
                                    </p:animEffect>
                                  </p:childTnLst>
                                </p:cTn>
                              </p:par>
                            </p:childTnLst>
                          </p:cTn>
                        </p:par>
                        <p:par>
                          <p:cTn id="31" fill="hold">
                            <p:stCondLst>
                              <p:cond delay="1000"/>
                            </p:stCondLst>
                            <p:childTnLst>
                              <p:par>
                                <p:cTn id="32" presetID="22" presetClass="entr" presetSubtype="4"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1"/>
            <a:ext cx="8229600" cy="990599"/>
          </a:xfrm>
        </p:spPr>
        <p:txBody>
          <a:bodyPr>
            <a:normAutofit/>
          </a:bodyPr>
          <a:lstStyle/>
          <a:p>
            <a:pPr marL="0" indent="0">
              <a:buNone/>
            </a:pPr>
            <a:r>
              <a:rPr lang="en-US" sz="2800" dirty="0" smtClean="0"/>
              <a:t>Gen 22:2 And he said, Take now thy son, </a:t>
            </a:r>
            <a:r>
              <a:rPr lang="en-US" sz="2800" dirty="0" err="1" smtClean="0"/>
              <a:t>thine</a:t>
            </a:r>
            <a:r>
              <a:rPr lang="en-US" sz="2800" dirty="0" smtClean="0"/>
              <a:t> only Isaac, whom thou </a:t>
            </a:r>
            <a:r>
              <a:rPr lang="en-US" sz="2800" dirty="0" err="1" smtClean="0"/>
              <a:t>lovest</a:t>
            </a:r>
            <a:endParaRPr lang="en-US" sz="2800" dirty="0" smtClean="0"/>
          </a:p>
        </p:txBody>
      </p:sp>
      <p:sp>
        <p:nvSpPr>
          <p:cNvPr id="4" name="Content Placeholder 2"/>
          <p:cNvSpPr txBox="1">
            <a:spLocks/>
          </p:cNvSpPr>
          <p:nvPr/>
        </p:nvSpPr>
        <p:spPr>
          <a:xfrm>
            <a:off x="457200" y="1295400"/>
            <a:ext cx="5638800" cy="2209800"/>
          </a:xfrm>
          <a:prstGeom prst="rect">
            <a:avLst/>
          </a:prstGeom>
        </p:spPr>
        <p:txBody>
          <a:bodyPr vert="horz" lIns="91440" tIns="45720" rIns="91440" bIns="45720" rtlCol="0">
            <a:normAutofit/>
          </a:bodyPr>
          <a:lstStyle/>
          <a:p>
            <a:pPr lvl="0">
              <a:spcBef>
                <a:spcPct val="20000"/>
              </a:spcBef>
            </a:pPr>
            <a:r>
              <a:rPr lang="en-US" sz="2800" dirty="0"/>
              <a:t>John </a:t>
            </a:r>
            <a:r>
              <a:rPr lang="en-US" sz="2800" dirty="0" smtClean="0"/>
              <a:t>1:14 </a:t>
            </a:r>
            <a:r>
              <a:rPr lang="en-US" sz="2800" dirty="0"/>
              <a:t>only begotten of the </a:t>
            </a:r>
            <a:r>
              <a:rPr lang="en-US" sz="2800" dirty="0" smtClean="0"/>
              <a:t>Father</a:t>
            </a:r>
          </a:p>
          <a:p>
            <a:pPr lvl="0">
              <a:spcBef>
                <a:spcPct val="20000"/>
              </a:spcBef>
            </a:pPr>
            <a:r>
              <a:rPr lang="en-US" sz="2800" dirty="0"/>
              <a:t>John </a:t>
            </a:r>
            <a:r>
              <a:rPr lang="en-US" sz="2800" dirty="0" smtClean="0"/>
              <a:t>1:18 </a:t>
            </a:r>
            <a:r>
              <a:rPr lang="en-US" sz="2800" dirty="0"/>
              <a:t>the only begotten Son</a:t>
            </a:r>
            <a:endParaRPr lang="en-US" sz="2800" dirty="0" smtClean="0"/>
          </a:p>
          <a:p>
            <a:pPr lvl="0">
              <a:spcBef>
                <a:spcPct val="20000"/>
              </a:spcBef>
            </a:pPr>
            <a:r>
              <a:rPr lang="en-US" sz="2800" dirty="0"/>
              <a:t>John </a:t>
            </a:r>
            <a:r>
              <a:rPr lang="en-US" sz="2800" dirty="0" smtClean="0"/>
              <a:t>3:16 </a:t>
            </a:r>
            <a:r>
              <a:rPr lang="en-US" sz="2800" dirty="0"/>
              <a:t>his only begotten </a:t>
            </a:r>
            <a:r>
              <a:rPr lang="en-US" sz="2800" dirty="0" smtClean="0"/>
              <a:t>Son</a:t>
            </a:r>
          </a:p>
          <a:p>
            <a:pPr lvl="0">
              <a:spcBef>
                <a:spcPct val="20000"/>
              </a:spcBef>
            </a:pPr>
            <a:r>
              <a:rPr lang="en-US" sz="2800" dirty="0"/>
              <a:t>Heb </a:t>
            </a:r>
            <a:r>
              <a:rPr lang="en-US" sz="2800" dirty="0" smtClean="0"/>
              <a:t>11:17 </a:t>
            </a:r>
            <a:r>
              <a:rPr lang="en-US" sz="2800" dirty="0"/>
              <a:t>his only begotten son</a:t>
            </a:r>
          </a:p>
        </p:txBody>
      </p:sp>
      <p:sp>
        <p:nvSpPr>
          <p:cNvPr id="8" name="Content Placeholder 2"/>
          <p:cNvSpPr txBox="1">
            <a:spLocks/>
          </p:cNvSpPr>
          <p:nvPr/>
        </p:nvSpPr>
        <p:spPr>
          <a:xfrm>
            <a:off x="381000" y="3352800"/>
            <a:ext cx="2895600" cy="6096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Why not Ishmael?</a:t>
            </a:r>
          </a:p>
        </p:txBody>
      </p:sp>
      <p:sp>
        <p:nvSpPr>
          <p:cNvPr id="10" name="Content Placeholder 2"/>
          <p:cNvSpPr txBox="1">
            <a:spLocks/>
          </p:cNvSpPr>
          <p:nvPr/>
        </p:nvSpPr>
        <p:spPr>
          <a:xfrm>
            <a:off x="457200" y="4038600"/>
            <a:ext cx="8229600" cy="2590800"/>
          </a:xfrm>
          <a:prstGeom prst="rect">
            <a:avLst/>
          </a:prstGeom>
        </p:spPr>
        <p:txBody>
          <a:bodyPr vert="horz" lIns="91440" tIns="45720" rIns="91440" bIns="45720" rtlCol="0">
            <a:normAutofit/>
          </a:bodyPr>
          <a:lstStyle/>
          <a:p>
            <a:pPr lvl="0">
              <a:spcBef>
                <a:spcPct val="20000"/>
              </a:spcBef>
            </a:pPr>
            <a:r>
              <a:rPr lang="en-US" sz="2800" dirty="0"/>
              <a:t>Gen </a:t>
            </a:r>
            <a:r>
              <a:rPr lang="en-US" sz="2800" dirty="0" smtClean="0"/>
              <a:t>16:11-12…call </a:t>
            </a:r>
            <a:r>
              <a:rPr lang="en-US" sz="2800" dirty="0"/>
              <a:t>his name Ishmael; because the Lord hath heard thy affliction.</a:t>
            </a:r>
          </a:p>
          <a:p>
            <a:pPr lvl="0">
              <a:spcBef>
                <a:spcPct val="20000"/>
              </a:spcBef>
            </a:pPr>
            <a:r>
              <a:rPr lang="en-US" sz="2800" dirty="0"/>
              <a:t>12 And he will be a wild man; his hand will be against every man, and every man's hand against him; and he shall dwell in the presence of all his brethren</a:t>
            </a:r>
            <a:r>
              <a:rPr lang="en-US" sz="2800" dirty="0" smtClean="0"/>
              <a:t>.</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1000"/>
                                        <p:tgtEl>
                                          <p:spTgt spid="4">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1"/>
            <a:ext cx="8229600" cy="1828799"/>
          </a:xfrm>
        </p:spPr>
        <p:txBody>
          <a:bodyPr>
            <a:normAutofit/>
          </a:bodyPr>
          <a:lstStyle/>
          <a:p>
            <a:pPr marL="0" indent="0">
              <a:buNone/>
            </a:pPr>
            <a:r>
              <a:rPr lang="en-US" sz="2800" dirty="0" smtClean="0"/>
              <a:t>Gen 22:2 And he said, Take now thy son, </a:t>
            </a:r>
            <a:r>
              <a:rPr lang="en-US" sz="2800" dirty="0" err="1" smtClean="0"/>
              <a:t>thine</a:t>
            </a:r>
            <a:r>
              <a:rPr lang="en-US" sz="2800" dirty="0" smtClean="0"/>
              <a:t> only son Isaac, whom thou </a:t>
            </a:r>
            <a:r>
              <a:rPr lang="en-US" sz="2800" dirty="0" err="1" smtClean="0"/>
              <a:t>lovest</a:t>
            </a:r>
            <a:r>
              <a:rPr lang="en-US" sz="2800" dirty="0" smtClean="0"/>
              <a:t>, and get thee into the land of </a:t>
            </a:r>
            <a:r>
              <a:rPr lang="en-US" sz="2800" dirty="0" err="1" smtClean="0"/>
              <a:t>Moriah</a:t>
            </a:r>
            <a:r>
              <a:rPr lang="en-US" sz="2800" dirty="0" smtClean="0"/>
              <a:t>; and offer him there for a burnt offering upon one of the mountains which I will tell thee of.</a:t>
            </a:r>
          </a:p>
        </p:txBody>
      </p:sp>
      <p:sp>
        <p:nvSpPr>
          <p:cNvPr id="8" name="Content Placeholder 2"/>
          <p:cNvSpPr txBox="1">
            <a:spLocks/>
          </p:cNvSpPr>
          <p:nvPr/>
        </p:nvSpPr>
        <p:spPr>
          <a:xfrm>
            <a:off x="609600" y="2590800"/>
            <a:ext cx="1905000" cy="609600"/>
          </a:xfrm>
          <a:prstGeom prst="roundRect">
            <a:avLst/>
          </a:prstGeom>
          <a:solidFill>
            <a:schemeClr val="tx1"/>
          </a:solidFill>
          <a:scene3d>
            <a:camera prst="orthographicFront"/>
            <a:lightRig rig="threePt" dir="t"/>
          </a:scene3d>
          <a:sp3d>
            <a:bevelT w="114300" prst="artDeco"/>
          </a:sp3d>
        </p:spPr>
        <p:txBody>
          <a:bodyPr vert="horz" lIns="91440" tIns="45720" rIns="91440" bIns="45720" rtlCol="0" anchor="ctr" anchorCtr="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smtClean="0">
                <a:ln>
                  <a:noFill/>
                </a:ln>
                <a:solidFill>
                  <a:schemeClr val="bg1"/>
                </a:solidFill>
                <a:effectLst/>
                <a:uLnTx/>
                <a:uFillTx/>
                <a:latin typeface="+mn-lt"/>
                <a:ea typeface="+mn-ea"/>
                <a:cs typeface="+mn-cs"/>
              </a:rPr>
              <a:t>Seen of Yah</a:t>
            </a:r>
          </a:p>
        </p:txBody>
      </p:sp>
      <p:sp>
        <p:nvSpPr>
          <p:cNvPr id="10" name="Content Placeholder 2"/>
          <p:cNvSpPr txBox="1">
            <a:spLocks/>
          </p:cNvSpPr>
          <p:nvPr/>
        </p:nvSpPr>
        <p:spPr>
          <a:xfrm>
            <a:off x="1905000" y="3657600"/>
            <a:ext cx="4495800" cy="1219200"/>
          </a:xfrm>
          <a:prstGeom prst="rect">
            <a:avLst/>
          </a:prstGeom>
        </p:spPr>
        <p:txBody>
          <a:bodyPr vert="horz" lIns="91440" tIns="45720" rIns="91440" bIns="45720" rtlCol="0">
            <a:normAutofit/>
          </a:bodyPr>
          <a:lstStyle/>
          <a:p>
            <a:pPr lvl="0">
              <a:spcBef>
                <a:spcPct val="20000"/>
              </a:spcBef>
            </a:pPr>
            <a:r>
              <a:rPr lang="en-US" sz="2800" dirty="0" smtClean="0"/>
              <a:t>Ex 29:18,25 a sweet </a:t>
            </a:r>
            <a:r>
              <a:rPr lang="en-US" sz="2800" dirty="0" err="1" smtClean="0"/>
              <a:t>savour</a:t>
            </a:r>
            <a:endParaRPr lang="en-US" sz="2800" dirty="0" smtClean="0"/>
          </a:p>
          <a:p>
            <a:pPr lvl="0">
              <a:spcBef>
                <a:spcPct val="20000"/>
              </a:spcBef>
            </a:pPr>
            <a:r>
              <a:rPr lang="en-US" sz="2800" dirty="0" smtClean="0"/>
              <a:t>Lev 1 :9,13,17, sweet </a:t>
            </a:r>
            <a:r>
              <a:rPr lang="en-US" sz="2800" dirty="0" err="1" smtClean="0"/>
              <a:t>savour</a:t>
            </a:r>
            <a:endParaRPr lang="en-US" sz="2800" dirty="0"/>
          </a:p>
        </p:txBody>
      </p:sp>
      <p:cxnSp>
        <p:nvCxnSpPr>
          <p:cNvPr id="7" name="Straight Arrow Connector 6"/>
          <p:cNvCxnSpPr/>
          <p:nvPr/>
        </p:nvCxnSpPr>
        <p:spPr>
          <a:xfrm rot="5400000">
            <a:off x="608806" y="2057400"/>
            <a:ext cx="1067594" cy="794"/>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09600" y="1524000"/>
            <a:ext cx="9906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6934200" y="2057400"/>
            <a:ext cx="1067594" cy="794"/>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410200" y="1524000"/>
            <a:ext cx="2057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txBox="1">
            <a:spLocks/>
          </p:cNvSpPr>
          <p:nvPr/>
        </p:nvSpPr>
        <p:spPr>
          <a:xfrm>
            <a:off x="5867400" y="2590800"/>
            <a:ext cx="3276600" cy="762000"/>
          </a:xfrm>
          <a:prstGeom prst="roundRect">
            <a:avLst/>
          </a:prstGeom>
          <a:solidFill>
            <a:schemeClr val="tx1"/>
          </a:solidFill>
          <a:scene3d>
            <a:camera prst="orthographicFront"/>
            <a:lightRig rig="threePt" dir="t"/>
          </a:scene3d>
          <a:sp3d>
            <a:bevelT w="114300" prst="artDeco"/>
          </a:sp3d>
        </p:spPr>
        <p:txBody>
          <a:bodyPr vert="horz" lIns="91440" tIns="45720" rIns="91440" bIns="45720" rtlCol="0" anchor="ctr" anchorCtr="0">
            <a:normAutofit fontScale="92500"/>
          </a:bodyPr>
          <a:lstStyle/>
          <a:p>
            <a:pPr lvl="0">
              <a:spcBef>
                <a:spcPct val="20000"/>
              </a:spcBef>
            </a:pPr>
            <a:r>
              <a:rPr lang="en-US" sz="2800" dirty="0" err="1" smtClean="0">
                <a:solidFill>
                  <a:schemeClr val="bg1"/>
                </a:solidFill>
              </a:rPr>
              <a:t>Olah</a:t>
            </a:r>
            <a:r>
              <a:rPr lang="en-US" sz="2800" dirty="0" smtClean="0">
                <a:solidFill>
                  <a:schemeClr val="bg1"/>
                </a:solidFill>
              </a:rPr>
              <a:t> a step, to ascend</a:t>
            </a:r>
            <a:endParaRPr lang="en-US" sz="2800" dirty="0">
              <a:solidFill>
                <a:schemeClr val="bg1"/>
              </a:solidFill>
            </a:endParaRPr>
          </a:p>
        </p:txBody>
      </p:sp>
      <p:sp>
        <p:nvSpPr>
          <p:cNvPr id="17" name="Content Placeholder 2"/>
          <p:cNvSpPr txBox="1">
            <a:spLocks/>
          </p:cNvSpPr>
          <p:nvPr/>
        </p:nvSpPr>
        <p:spPr>
          <a:xfrm>
            <a:off x="228600" y="5486400"/>
            <a:ext cx="2590800" cy="762000"/>
          </a:xfrm>
          <a:prstGeom prst="roundRect">
            <a:avLst/>
          </a:prstGeom>
          <a:solidFill>
            <a:schemeClr val="tx1"/>
          </a:solidFill>
          <a:scene3d>
            <a:camera prst="orthographicFront"/>
            <a:lightRig rig="threePt" dir="t"/>
          </a:scene3d>
          <a:sp3d>
            <a:bevelT w="114300" prst="artDeco"/>
          </a:sp3d>
        </p:spPr>
        <p:txBody>
          <a:bodyPr vert="horz" lIns="91440" tIns="45720" rIns="91440" bIns="45720" rtlCol="0" anchor="ctr" anchorCtr="0">
            <a:normAutofit fontScale="92500"/>
          </a:bodyPr>
          <a:lstStyle/>
          <a:p>
            <a:pPr lvl="0">
              <a:spcBef>
                <a:spcPct val="20000"/>
              </a:spcBef>
            </a:pPr>
            <a:r>
              <a:rPr lang="en-US" sz="2800" dirty="0" smtClean="0">
                <a:solidFill>
                  <a:schemeClr val="bg1"/>
                </a:solidFill>
              </a:rPr>
              <a:t>Restful, pleasant</a:t>
            </a:r>
            <a:endParaRPr lang="en-US" sz="2800" dirty="0">
              <a:solidFill>
                <a:schemeClr val="bg1"/>
              </a:solidFill>
            </a:endParaRPr>
          </a:p>
        </p:txBody>
      </p:sp>
      <p:sp>
        <p:nvSpPr>
          <p:cNvPr id="18" name="Content Placeholder 2"/>
          <p:cNvSpPr txBox="1">
            <a:spLocks/>
          </p:cNvSpPr>
          <p:nvPr/>
        </p:nvSpPr>
        <p:spPr>
          <a:xfrm>
            <a:off x="3962400" y="5486400"/>
            <a:ext cx="3962400" cy="762000"/>
          </a:xfrm>
          <a:prstGeom prst="roundRect">
            <a:avLst/>
          </a:prstGeom>
          <a:solidFill>
            <a:schemeClr val="tx1"/>
          </a:solidFill>
          <a:scene3d>
            <a:camera prst="orthographicFront"/>
            <a:lightRig rig="threePt" dir="t"/>
          </a:scene3d>
          <a:sp3d>
            <a:bevelT w="114300" prst="artDeco"/>
          </a:sp3d>
        </p:spPr>
        <p:txBody>
          <a:bodyPr vert="horz" lIns="91440" tIns="45720" rIns="91440" bIns="45720" rtlCol="0" anchor="ctr" anchorCtr="0">
            <a:normAutofit/>
          </a:bodyPr>
          <a:lstStyle/>
          <a:p>
            <a:pPr lvl="0">
              <a:spcBef>
                <a:spcPct val="20000"/>
              </a:spcBef>
            </a:pPr>
            <a:r>
              <a:rPr lang="en-US" sz="2800" dirty="0" smtClean="0">
                <a:solidFill>
                  <a:schemeClr val="bg1"/>
                </a:solidFill>
              </a:rPr>
              <a:t>Odor, to anticipate, enjoy</a:t>
            </a:r>
            <a:endParaRPr lang="en-US" sz="2800" dirty="0">
              <a:solidFill>
                <a:schemeClr val="bg1"/>
              </a:solidFill>
            </a:endParaRPr>
          </a:p>
        </p:txBody>
      </p:sp>
      <p:cxnSp>
        <p:nvCxnSpPr>
          <p:cNvPr id="19" name="Straight Arrow Connector 18"/>
          <p:cNvCxnSpPr/>
          <p:nvPr/>
        </p:nvCxnSpPr>
        <p:spPr>
          <a:xfrm rot="10800000" flipV="1">
            <a:off x="2438400" y="4572000"/>
            <a:ext cx="1753394" cy="9144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endCxn id="18" idx="0"/>
          </p:cNvCxnSpPr>
          <p:nvPr/>
        </p:nvCxnSpPr>
        <p:spPr>
          <a:xfrm rot="16200000" flipH="1">
            <a:off x="5181600" y="4724400"/>
            <a:ext cx="914400" cy="6096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0"/>
                                        <p:tgtEl>
                                          <p:spTgt spid="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10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1000"/>
                                        <p:tgtEl>
                                          <p:spTgt spid="13"/>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1000"/>
                                        <p:tgtEl>
                                          <p:spTgt spid="19"/>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childTnLst>
                          </p:cTn>
                        </p:par>
                        <p:par>
                          <p:cTn id="44" fill="hold">
                            <p:stCondLst>
                              <p:cond delay="2000"/>
                            </p:stCondLst>
                            <p:childTnLst>
                              <p:par>
                                <p:cTn id="45" presetID="22" presetClass="entr" presetSubtype="1"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1000"/>
                                        <p:tgtEl>
                                          <p:spTgt spid="21"/>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1"/>
            <a:ext cx="8229600" cy="1828799"/>
          </a:xfrm>
        </p:spPr>
        <p:txBody>
          <a:bodyPr>
            <a:normAutofit/>
          </a:bodyPr>
          <a:lstStyle/>
          <a:p>
            <a:pPr marL="0" indent="0">
              <a:buNone/>
            </a:pPr>
            <a:r>
              <a:rPr lang="en-US" sz="2800" dirty="0" smtClean="0"/>
              <a:t>Gen 22:2 And he said, Take now thy son, </a:t>
            </a:r>
            <a:r>
              <a:rPr lang="en-US" sz="2800" dirty="0" err="1" smtClean="0"/>
              <a:t>thine</a:t>
            </a:r>
            <a:r>
              <a:rPr lang="en-US" sz="2800" dirty="0" smtClean="0"/>
              <a:t> only son Isaac, whom thou </a:t>
            </a:r>
            <a:r>
              <a:rPr lang="en-US" sz="2800" dirty="0" err="1" smtClean="0"/>
              <a:t>lovest</a:t>
            </a:r>
            <a:r>
              <a:rPr lang="en-US" sz="2800" dirty="0" smtClean="0"/>
              <a:t>, and get thee into the land of </a:t>
            </a:r>
            <a:r>
              <a:rPr lang="en-US" sz="2800" dirty="0" err="1" smtClean="0"/>
              <a:t>Moriah</a:t>
            </a:r>
            <a:r>
              <a:rPr lang="en-US" sz="2800" dirty="0" smtClean="0"/>
              <a:t>; and offer him there for a burnt offering upon one of the mountains which I will tell thee of.</a:t>
            </a:r>
          </a:p>
        </p:txBody>
      </p:sp>
      <p:sp>
        <p:nvSpPr>
          <p:cNvPr id="10" name="Content Placeholder 2"/>
          <p:cNvSpPr txBox="1">
            <a:spLocks/>
          </p:cNvSpPr>
          <p:nvPr/>
        </p:nvSpPr>
        <p:spPr>
          <a:xfrm>
            <a:off x="2057400" y="2133600"/>
            <a:ext cx="4800600" cy="2895600"/>
          </a:xfrm>
          <a:prstGeom prst="rect">
            <a:avLst/>
          </a:prstGeom>
        </p:spPr>
        <p:txBody>
          <a:bodyPr vert="horz" lIns="91440" tIns="45720" rIns="91440" bIns="45720" rtlCol="0">
            <a:normAutofit/>
          </a:bodyPr>
          <a:lstStyle/>
          <a:p>
            <a:pPr lvl="0">
              <a:spcBef>
                <a:spcPct val="20000"/>
              </a:spcBef>
            </a:pPr>
            <a:r>
              <a:rPr lang="en-US" sz="2800" dirty="0" smtClean="0"/>
              <a:t>2. Gen 22:3 Burnt offering</a:t>
            </a:r>
          </a:p>
          <a:p>
            <a:pPr lvl="0">
              <a:spcBef>
                <a:spcPct val="20000"/>
              </a:spcBef>
            </a:pPr>
            <a:r>
              <a:rPr lang="en-US" sz="2800" dirty="0" smtClean="0"/>
              <a:t>3. Gen 22:6 Burnt offering</a:t>
            </a:r>
          </a:p>
          <a:p>
            <a:pPr lvl="0">
              <a:spcBef>
                <a:spcPct val="20000"/>
              </a:spcBef>
            </a:pPr>
            <a:r>
              <a:rPr lang="en-US" sz="2800" dirty="0" smtClean="0"/>
              <a:t>4. Gen 22:7 </a:t>
            </a:r>
            <a:r>
              <a:rPr lang="en-US" sz="2800" dirty="0" smtClean="0"/>
              <a:t>Burnt </a:t>
            </a:r>
            <a:r>
              <a:rPr lang="en-US" sz="2800" dirty="0" smtClean="0"/>
              <a:t>offering</a:t>
            </a:r>
          </a:p>
          <a:p>
            <a:pPr lvl="0">
              <a:spcBef>
                <a:spcPct val="20000"/>
              </a:spcBef>
            </a:pPr>
            <a:r>
              <a:rPr lang="en-US" sz="2800" dirty="0" smtClean="0"/>
              <a:t>5. Gen 22:8 Burnt offering</a:t>
            </a:r>
          </a:p>
          <a:p>
            <a:pPr lvl="0">
              <a:spcBef>
                <a:spcPct val="20000"/>
              </a:spcBef>
            </a:pPr>
            <a:r>
              <a:rPr lang="en-US" sz="2800" dirty="0" smtClean="0"/>
              <a:t>6. Gen 22:13 Burnt offering</a:t>
            </a:r>
            <a:endParaRPr lang="en-US" sz="2800" dirty="0"/>
          </a:p>
        </p:txBody>
      </p:sp>
      <p:sp>
        <p:nvSpPr>
          <p:cNvPr id="20" name="Content Placeholder 2"/>
          <p:cNvSpPr txBox="1">
            <a:spLocks/>
          </p:cNvSpPr>
          <p:nvPr/>
        </p:nvSpPr>
        <p:spPr>
          <a:xfrm>
            <a:off x="533400" y="5334000"/>
            <a:ext cx="8229600" cy="1142999"/>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6 is the number of man, or FLESH</a:t>
            </a:r>
            <a:r>
              <a:rPr kumimoji="0" lang="en-US" sz="2800" b="0" i="0" u="none" strike="noStrike" kern="1200" cap="none" spc="0" normalizeH="0" noProof="0" dirty="0" smtClean="0">
                <a:ln>
                  <a:noFill/>
                </a:ln>
                <a:solidFill>
                  <a:schemeClr val="tx1"/>
                </a:solidFill>
                <a:effectLst/>
                <a:uLnTx/>
                <a:uFillTx/>
                <a:latin typeface="+mn-lt"/>
                <a:ea typeface="+mn-ea"/>
                <a:cs typeface="+mn-cs"/>
              </a:rPr>
              <a:t> this was to be consumed in service to the Father</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fade">
                                      <p:cBhvr>
                                        <p:cTn id="11" dur="1000"/>
                                        <p:tgtEl>
                                          <p:spTgt spid="10">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1000"/>
                                        <p:tgtEl>
                                          <p:spTgt spid="10">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fade">
                                      <p:cBhvr>
                                        <p:cTn id="19" dur="1000"/>
                                        <p:tgtEl>
                                          <p:spTgt spid="10">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fade">
                                      <p:cBhvr>
                                        <p:cTn id="23" dur="1000"/>
                                        <p:tgtEl>
                                          <p:spTgt spid="10">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1"/>
            <a:ext cx="9144000" cy="1676399"/>
          </a:xfrm>
        </p:spPr>
        <p:txBody>
          <a:bodyPr>
            <a:normAutofit/>
          </a:bodyPr>
          <a:lstStyle/>
          <a:p>
            <a:pPr marL="0" indent="0">
              <a:buNone/>
            </a:pPr>
            <a:r>
              <a:rPr lang="en-US" sz="2800" dirty="0" smtClean="0"/>
              <a:t>Gen 22:5 And Abraham said unto his young men, Abide ye here with the ass; and I and the lad will go yonder and worship, and come again to you,</a:t>
            </a:r>
          </a:p>
        </p:txBody>
      </p:sp>
      <p:cxnSp>
        <p:nvCxnSpPr>
          <p:cNvPr id="6" name="Straight Connector 5"/>
          <p:cNvCxnSpPr/>
          <p:nvPr/>
        </p:nvCxnSpPr>
        <p:spPr>
          <a:xfrm>
            <a:off x="3352800" y="1143000"/>
            <a:ext cx="3962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0" y="2057400"/>
            <a:ext cx="8991600" cy="1676399"/>
          </a:xfrm>
          <a:prstGeom prst="rect">
            <a:avLst/>
          </a:prstGeom>
        </p:spPr>
        <p:txBody>
          <a:bodyPr vert="horz" lIns="91440" tIns="45720" rIns="91440" bIns="45720" rtlCol="0">
            <a:normAutofit/>
          </a:bodyPr>
          <a:lstStyle/>
          <a:p>
            <a:pPr lvl="0">
              <a:spcBef>
                <a:spcPct val="20000"/>
              </a:spcBef>
            </a:pPr>
            <a:r>
              <a:rPr lang="en-US" sz="2800" dirty="0"/>
              <a:t>Gen </a:t>
            </a:r>
            <a:r>
              <a:rPr lang="en-US" sz="2800" dirty="0" smtClean="0"/>
              <a:t>22:6 </a:t>
            </a:r>
            <a:r>
              <a:rPr lang="en-US" sz="2800" dirty="0"/>
              <a:t>And Abraham took the wood of the burnt offering, and laid it upon Isaac his son; and he took the fire in his hand, and a knife; and they went both of them together</a:t>
            </a:r>
            <a:r>
              <a:rPr lang="en-US" sz="2800" dirty="0" smtClean="0"/>
              <a:t>.</a:t>
            </a:r>
            <a:endParaRPr lang="en-US" sz="2800" dirty="0"/>
          </a:p>
        </p:txBody>
      </p:sp>
      <p:cxnSp>
        <p:nvCxnSpPr>
          <p:cNvPr id="8" name="Straight Connector 7"/>
          <p:cNvCxnSpPr/>
          <p:nvPr/>
        </p:nvCxnSpPr>
        <p:spPr>
          <a:xfrm>
            <a:off x="4114800" y="3429000"/>
            <a:ext cx="419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txBox="1">
            <a:spLocks/>
          </p:cNvSpPr>
          <p:nvPr/>
        </p:nvSpPr>
        <p:spPr>
          <a:xfrm>
            <a:off x="0" y="4038600"/>
            <a:ext cx="8991600" cy="1676399"/>
          </a:xfrm>
          <a:prstGeom prst="rect">
            <a:avLst/>
          </a:prstGeom>
        </p:spPr>
        <p:txBody>
          <a:bodyPr vert="horz" lIns="91440" tIns="45720" rIns="91440" bIns="45720" rtlCol="0">
            <a:normAutofit/>
          </a:bodyPr>
          <a:lstStyle/>
          <a:p>
            <a:pPr lvl="0">
              <a:spcBef>
                <a:spcPct val="20000"/>
              </a:spcBef>
            </a:pPr>
            <a:r>
              <a:rPr lang="en-US" sz="2800" dirty="0" smtClean="0"/>
              <a:t>Gen 22:8 And Abraham said, My son, God will provide himself a lamb for a burnt offering: so they went both of them together.</a:t>
            </a:r>
          </a:p>
        </p:txBody>
      </p:sp>
      <p:cxnSp>
        <p:nvCxnSpPr>
          <p:cNvPr id="12" name="Straight Connector 11"/>
          <p:cNvCxnSpPr/>
          <p:nvPr/>
        </p:nvCxnSpPr>
        <p:spPr>
          <a:xfrm>
            <a:off x="5181600" y="4953000"/>
            <a:ext cx="2971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5334000"/>
            <a:ext cx="2209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0"/>
                                        <p:tgtEl>
                                          <p:spTgt spid="11"/>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1000"/>
                                        <p:tgtEl>
                                          <p:spTgt spid="12"/>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0" y="228600"/>
            <a:ext cx="8991600" cy="1676399"/>
          </a:xfrm>
          <a:prstGeom prst="rect">
            <a:avLst/>
          </a:prstGeom>
        </p:spPr>
        <p:txBody>
          <a:bodyPr vert="horz" lIns="91440" tIns="45720" rIns="91440" bIns="45720" rtlCol="0">
            <a:normAutofit/>
          </a:bodyPr>
          <a:lstStyle/>
          <a:p>
            <a:pPr lvl="0">
              <a:spcBef>
                <a:spcPct val="20000"/>
              </a:spcBef>
            </a:pPr>
            <a:r>
              <a:rPr lang="en-US" sz="2800" dirty="0"/>
              <a:t>Gen </a:t>
            </a:r>
            <a:r>
              <a:rPr lang="en-US" sz="2800" dirty="0" smtClean="0"/>
              <a:t>22:6 </a:t>
            </a:r>
            <a:r>
              <a:rPr lang="en-US" sz="2800" dirty="0"/>
              <a:t>And Abraham took the wood of the burnt offering, and laid it upon Isaac his son; and he took the fire in his hand, and a knife; and they went both of them together</a:t>
            </a:r>
            <a:r>
              <a:rPr lang="en-US" sz="2800" dirty="0" smtClean="0"/>
              <a:t>.</a:t>
            </a:r>
            <a:endParaRPr lang="en-US" sz="2800" dirty="0"/>
          </a:p>
        </p:txBody>
      </p:sp>
      <p:cxnSp>
        <p:nvCxnSpPr>
          <p:cNvPr id="8" name="Straight Connector 7"/>
          <p:cNvCxnSpPr/>
          <p:nvPr/>
        </p:nvCxnSpPr>
        <p:spPr>
          <a:xfrm>
            <a:off x="4800600" y="685800"/>
            <a:ext cx="38862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1143000"/>
            <a:ext cx="419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txBox="1">
            <a:spLocks/>
          </p:cNvSpPr>
          <p:nvPr/>
        </p:nvSpPr>
        <p:spPr>
          <a:xfrm>
            <a:off x="152400" y="2209800"/>
            <a:ext cx="8991600" cy="1676399"/>
          </a:xfrm>
          <a:prstGeom prst="rect">
            <a:avLst/>
          </a:prstGeom>
        </p:spPr>
        <p:txBody>
          <a:bodyPr vert="horz" lIns="91440" tIns="45720" rIns="91440" bIns="45720" rtlCol="0">
            <a:normAutofit/>
          </a:bodyPr>
          <a:lstStyle/>
          <a:p>
            <a:r>
              <a:rPr lang="en-US" sz="2800" dirty="0"/>
              <a:t>John 19:17 And he bearing his cross went forth into a place called the place of a skull, which is called in the Hebrew Golgotha:</a:t>
            </a:r>
          </a:p>
        </p:txBody>
      </p:sp>
      <p:cxnSp>
        <p:nvCxnSpPr>
          <p:cNvPr id="17" name="Straight Connector 16"/>
          <p:cNvCxnSpPr/>
          <p:nvPr/>
        </p:nvCxnSpPr>
        <p:spPr>
          <a:xfrm>
            <a:off x="2971800" y="2667000"/>
            <a:ext cx="40386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2"/>
          <p:cNvSpPr txBox="1">
            <a:spLocks/>
          </p:cNvSpPr>
          <p:nvPr/>
        </p:nvSpPr>
        <p:spPr>
          <a:xfrm>
            <a:off x="152400" y="4343401"/>
            <a:ext cx="8991600" cy="1219200"/>
          </a:xfrm>
          <a:prstGeom prst="rect">
            <a:avLst/>
          </a:prstGeom>
        </p:spPr>
        <p:txBody>
          <a:bodyPr vert="horz" lIns="91440" tIns="45720" rIns="91440" bIns="45720" rtlCol="0">
            <a:normAutofit/>
          </a:bodyPr>
          <a:lstStyle/>
          <a:p>
            <a:r>
              <a:rPr lang="en-US" sz="2800" dirty="0"/>
              <a:t>John 4:34 Jesus </a:t>
            </a:r>
            <a:r>
              <a:rPr lang="en-US" sz="2800" dirty="0" err="1"/>
              <a:t>saith</a:t>
            </a:r>
            <a:r>
              <a:rPr lang="en-US" sz="2800" dirty="0"/>
              <a:t> unto them, My meat is to do the will of him that sent me, and to finish his work.</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2000"/>
                                        <p:tgtEl>
                                          <p:spTgt spid="16"/>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0" y="228600"/>
            <a:ext cx="8991600" cy="1676399"/>
          </a:xfrm>
          <a:prstGeom prst="rect">
            <a:avLst/>
          </a:prstGeom>
        </p:spPr>
        <p:txBody>
          <a:bodyPr vert="horz" lIns="91440" tIns="45720" rIns="91440" bIns="45720" rtlCol="0">
            <a:normAutofit lnSpcReduction="10000"/>
          </a:bodyPr>
          <a:lstStyle/>
          <a:p>
            <a:pPr lvl="0">
              <a:spcBef>
                <a:spcPct val="20000"/>
              </a:spcBef>
            </a:pPr>
            <a:r>
              <a:rPr lang="en-US" sz="2800" dirty="0" smtClean="0"/>
              <a:t>Gen 22:9 And they came to the place which God had told him of; and Abraham built an altar there, and laid the wood in order, and bound Isaac his son, and laid him on the altar upon the wood.</a:t>
            </a:r>
          </a:p>
        </p:txBody>
      </p:sp>
      <p:cxnSp>
        <p:nvCxnSpPr>
          <p:cNvPr id="10" name="Straight Connector 9"/>
          <p:cNvCxnSpPr/>
          <p:nvPr/>
        </p:nvCxnSpPr>
        <p:spPr>
          <a:xfrm>
            <a:off x="3200400" y="990600"/>
            <a:ext cx="27432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txBox="1">
            <a:spLocks/>
          </p:cNvSpPr>
          <p:nvPr/>
        </p:nvSpPr>
        <p:spPr>
          <a:xfrm>
            <a:off x="152400" y="2133600"/>
            <a:ext cx="8991600" cy="1676399"/>
          </a:xfrm>
          <a:prstGeom prst="rect">
            <a:avLst/>
          </a:prstGeom>
        </p:spPr>
        <p:txBody>
          <a:bodyPr vert="horz" lIns="91440" tIns="45720" rIns="91440" bIns="45720" rtlCol="0">
            <a:normAutofit fontScale="92500" lnSpcReduction="10000"/>
          </a:bodyPr>
          <a:lstStyle/>
          <a:p>
            <a:pPr lvl="0">
              <a:spcBef>
                <a:spcPct val="20000"/>
              </a:spcBef>
            </a:pPr>
            <a:r>
              <a:rPr lang="en-US" sz="2800" dirty="0" smtClean="0"/>
              <a:t>Gen 12:8 And he removed from thence unto a mountain on the east of Bethel, and pitched his tent, having Bethel on the west, and </a:t>
            </a:r>
            <a:r>
              <a:rPr lang="en-US" sz="2800" dirty="0" err="1" smtClean="0"/>
              <a:t>Hai</a:t>
            </a:r>
            <a:r>
              <a:rPr lang="en-US" sz="2800" dirty="0" smtClean="0"/>
              <a:t> on the east: and there he </a:t>
            </a:r>
            <a:r>
              <a:rPr lang="en-US" sz="2800" dirty="0" err="1" smtClean="0"/>
              <a:t>builded</a:t>
            </a:r>
            <a:r>
              <a:rPr lang="en-US" sz="2800" dirty="0" smtClean="0"/>
              <a:t> an altar unto the Lord, and called upon the name of the Lord.</a:t>
            </a:r>
          </a:p>
        </p:txBody>
      </p:sp>
      <p:cxnSp>
        <p:nvCxnSpPr>
          <p:cNvPr id="14" name="Straight Connector 13"/>
          <p:cNvCxnSpPr/>
          <p:nvPr/>
        </p:nvCxnSpPr>
        <p:spPr>
          <a:xfrm>
            <a:off x="4800600" y="3200400"/>
            <a:ext cx="2057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txBox="1">
            <a:spLocks/>
          </p:cNvSpPr>
          <p:nvPr/>
        </p:nvSpPr>
        <p:spPr>
          <a:xfrm>
            <a:off x="457200" y="4343400"/>
            <a:ext cx="2057400" cy="1219200"/>
          </a:xfrm>
          <a:prstGeom prst="rect">
            <a:avLst/>
          </a:prstGeom>
        </p:spPr>
        <p:txBody>
          <a:bodyPr vert="horz" lIns="91440" tIns="45720" rIns="91440" bIns="45720" rtlCol="0">
            <a:normAutofit/>
          </a:bodyPr>
          <a:lstStyle/>
          <a:p>
            <a:pPr lvl="0">
              <a:spcBef>
                <a:spcPct val="20000"/>
              </a:spcBef>
            </a:pPr>
            <a:r>
              <a:rPr lang="en-US" sz="2800" dirty="0" smtClean="0"/>
              <a:t>Flesh</a:t>
            </a:r>
          </a:p>
          <a:p>
            <a:pPr lvl="0">
              <a:spcBef>
                <a:spcPct val="20000"/>
              </a:spcBef>
            </a:pPr>
            <a:r>
              <a:rPr lang="en-US" sz="2800" dirty="0" err="1" smtClean="0"/>
              <a:t>Hai</a:t>
            </a:r>
            <a:r>
              <a:rPr lang="en-US" sz="2800" dirty="0" smtClean="0"/>
              <a:t> = Ruins</a:t>
            </a:r>
          </a:p>
        </p:txBody>
      </p:sp>
      <p:sp>
        <p:nvSpPr>
          <p:cNvPr id="18" name="Content Placeholder 2"/>
          <p:cNvSpPr txBox="1">
            <a:spLocks/>
          </p:cNvSpPr>
          <p:nvPr/>
        </p:nvSpPr>
        <p:spPr>
          <a:xfrm>
            <a:off x="6324600" y="4343400"/>
            <a:ext cx="2819400" cy="1219200"/>
          </a:xfrm>
          <a:prstGeom prst="rect">
            <a:avLst/>
          </a:prstGeom>
        </p:spPr>
        <p:txBody>
          <a:bodyPr vert="horz" lIns="91440" tIns="45720" rIns="91440" bIns="45720" rtlCol="0">
            <a:normAutofit fontScale="92500" lnSpcReduction="20000"/>
          </a:bodyPr>
          <a:lstStyle/>
          <a:p>
            <a:pPr lvl="0">
              <a:spcBef>
                <a:spcPct val="20000"/>
              </a:spcBef>
            </a:pPr>
            <a:r>
              <a:rPr lang="en-US" sz="2800" dirty="0" smtClean="0"/>
              <a:t>Spirit</a:t>
            </a:r>
          </a:p>
          <a:p>
            <a:pPr lvl="0">
              <a:spcBef>
                <a:spcPct val="20000"/>
              </a:spcBef>
            </a:pPr>
            <a:r>
              <a:rPr lang="en-US" sz="2800" dirty="0" smtClean="0"/>
              <a:t>Bethel = House of God</a:t>
            </a:r>
          </a:p>
        </p:txBody>
      </p:sp>
      <p:sp>
        <p:nvSpPr>
          <p:cNvPr id="20" name="Content Placeholder 2"/>
          <p:cNvSpPr txBox="1">
            <a:spLocks/>
          </p:cNvSpPr>
          <p:nvPr/>
        </p:nvSpPr>
        <p:spPr>
          <a:xfrm>
            <a:off x="3048000" y="4343400"/>
            <a:ext cx="2743200" cy="1600200"/>
          </a:xfrm>
          <a:prstGeom prst="roundRect">
            <a:avLst/>
          </a:prstGeom>
          <a:solidFill>
            <a:srgbClr val="FFFF00"/>
          </a:solidFill>
          <a:scene3d>
            <a:camera prst="orthographicFront"/>
            <a:lightRig rig="threePt" dir="t"/>
          </a:scene3d>
          <a:sp3d>
            <a:bevelT w="152400" h="50800" prst="softRound"/>
          </a:sp3d>
        </p:spPr>
        <p:txBody>
          <a:bodyPr vert="horz" lIns="91440" tIns="45720" rIns="91440" bIns="45720" rtlCol="0" anchor="ctr" anchorCtr="0">
            <a:normAutofit/>
          </a:bodyPr>
          <a:lstStyle/>
          <a:p>
            <a:pPr lvl="0" algn="ctr">
              <a:spcBef>
                <a:spcPct val="20000"/>
              </a:spcBef>
            </a:pPr>
            <a:r>
              <a:rPr lang="en-US" sz="2800" dirty="0" smtClean="0"/>
              <a:t>Built an altar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8" grpId="0"/>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0" y="0"/>
            <a:ext cx="8991600" cy="3733800"/>
          </a:xfrm>
          <a:prstGeom prst="rect">
            <a:avLst/>
          </a:prstGeom>
        </p:spPr>
        <p:txBody>
          <a:bodyPr vert="horz" lIns="91440" tIns="45720" rIns="91440" bIns="45720" rtlCol="0">
            <a:normAutofit/>
          </a:bodyPr>
          <a:lstStyle/>
          <a:p>
            <a:pPr lvl="0">
              <a:spcBef>
                <a:spcPct val="20000"/>
              </a:spcBef>
            </a:pPr>
            <a:r>
              <a:rPr lang="en-US" sz="2800" dirty="0" smtClean="0"/>
              <a:t>Ex 20:24-25</a:t>
            </a:r>
          </a:p>
          <a:p>
            <a:pPr lvl="0">
              <a:spcBef>
                <a:spcPct val="20000"/>
              </a:spcBef>
            </a:pPr>
            <a:r>
              <a:rPr lang="en-US" sz="2800" dirty="0" smtClean="0"/>
              <a:t>24 An altar of earth thou </a:t>
            </a:r>
            <a:r>
              <a:rPr lang="en-US" sz="2800" dirty="0" err="1" smtClean="0"/>
              <a:t>shalt</a:t>
            </a:r>
            <a:r>
              <a:rPr lang="en-US" sz="2800" dirty="0" smtClean="0"/>
              <a:t> make unto me, and </a:t>
            </a:r>
            <a:r>
              <a:rPr lang="en-US" sz="2800" dirty="0" err="1" smtClean="0"/>
              <a:t>shalt</a:t>
            </a:r>
            <a:r>
              <a:rPr lang="en-US" sz="2800" dirty="0" smtClean="0"/>
              <a:t> sacrifice thereon thy burnt offerings, and thy peace offerings, thy sheep, and </a:t>
            </a:r>
            <a:r>
              <a:rPr lang="en-US" sz="2800" dirty="0" err="1" smtClean="0"/>
              <a:t>thine</a:t>
            </a:r>
            <a:r>
              <a:rPr lang="en-US" sz="2800" dirty="0" smtClean="0"/>
              <a:t> oxen: in all places where I record my name I will come unto thee, and I will bless thee.</a:t>
            </a:r>
          </a:p>
          <a:p>
            <a:pPr lvl="0">
              <a:spcBef>
                <a:spcPct val="20000"/>
              </a:spcBef>
            </a:pPr>
            <a:r>
              <a:rPr lang="en-US" sz="2800" dirty="0" smtClean="0"/>
              <a:t>25 And if thou wilt make me an altar of stone, thou </a:t>
            </a:r>
            <a:r>
              <a:rPr lang="en-US" sz="2800" dirty="0" err="1" smtClean="0"/>
              <a:t>shalt</a:t>
            </a:r>
            <a:r>
              <a:rPr lang="en-US" sz="2800" dirty="0" smtClean="0"/>
              <a:t> not build it of hewn stone: for if thou lift up thy tool upon it, thou hast polluted it.</a:t>
            </a:r>
          </a:p>
        </p:txBody>
      </p:sp>
      <p:sp>
        <p:nvSpPr>
          <p:cNvPr id="12" name="Content Placeholder 2"/>
          <p:cNvSpPr txBox="1">
            <a:spLocks/>
          </p:cNvSpPr>
          <p:nvPr/>
        </p:nvSpPr>
        <p:spPr>
          <a:xfrm>
            <a:off x="0" y="4495800"/>
            <a:ext cx="3505200" cy="609600"/>
          </a:xfrm>
          <a:prstGeom prst="rect">
            <a:avLst/>
          </a:prstGeom>
          <a:solidFill>
            <a:schemeClr val="tx1"/>
          </a:solidFill>
        </p:spPr>
        <p:txBody>
          <a:bodyPr vert="horz" lIns="91440" tIns="45720" rIns="91440" bIns="45720" rtlCol="0">
            <a:normAutofit/>
          </a:bodyPr>
          <a:lstStyle/>
          <a:p>
            <a:pPr lvl="0">
              <a:spcBef>
                <a:spcPct val="20000"/>
              </a:spcBef>
            </a:pPr>
            <a:r>
              <a:rPr lang="en-US" sz="2800" dirty="0">
                <a:solidFill>
                  <a:schemeClr val="bg1"/>
                </a:solidFill>
              </a:rPr>
              <a:t>t</a:t>
            </a:r>
            <a:r>
              <a:rPr lang="en-US" sz="2800" dirty="0" smtClean="0">
                <a:solidFill>
                  <a:schemeClr val="bg1"/>
                </a:solidFill>
              </a:rPr>
              <a:t>o mark, to remember</a:t>
            </a:r>
          </a:p>
        </p:txBody>
      </p:sp>
      <p:cxnSp>
        <p:nvCxnSpPr>
          <p:cNvPr id="19" name="Straight Arrow Connector 18"/>
          <p:cNvCxnSpPr>
            <a:endCxn id="12" idx="0"/>
          </p:cNvCxnSpPr>
          <p:nvPr/>
        </p:nvCxnSpPr>
        <p:spPr>
          <a:xfrm rot="16200000" flipH="1">
            <a:off x="304800" y="3048000"/>
            <a:ext cx="2209800" cy="6858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Content Placeholder 2"/>
          <p:cNvSpPr txBox="1">
            <a:spLocks/>
          </p:cNvSpPr>
          <p:nvPr/>
        </p:nvSpPr>
        <p:spPr>
          <a:xfrm>
            <a:off x="2895600" y="3733800"/>
            <a:ext cx="3886200" cy="609600"/>
          </a:xfrm>
          <a:prstGeom prst="rect">
            <a:avLst/>
          </a:prstGeom>
          <a:solidFill>
            <a:schemeClr val="tx1"/>
          </a:solidFill>
        </p:spPr>
        <p:txBody>
          <a:bodyPr vert="horz" lIns="91440" tIns="45720" rIns="91440" bIns="45720" rtlCol="0">
            <a:normAutofit/>
          </a:bodyPr>
          <a:lstStyle/>
          <a:p>
            <a:pPr lvl="0">
              <a:spcBef>
                <a:spcPct val="20000"/>
              </a:spcBef>
            </a:pPr>
            <a:r>
              <a:rPr lang="en-US" sz="2800" dirty="0" smtClean="0">
                <a:solidFill>
                  <a:schemeClr val="bg1"/>
                </a:solidFill>
              </a:rPr>
              <a:t>Memorial of individuality</a:t>
            </a:r>
          </a:p>
        </p:txBody>
      </p:sp>
      <p:cxnSp>
        <p:nvCxnSpPr>
          <p:cNvPr id="22" name="Straight Arrow Connector 21"/>
          <p:cNvCxnSpPr>
            <a:endCxn id="21" idx="0"/>
          </p:cNvCxnSpPr>
          <p:nvPr/>
        </p:nvCxnSpPr>
        <p:spPr>
          <a:xfrm>
            <a:off x="2286000" y="2209800"/>
            <a:ext cx="2552700" cy="15240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Content Placeholder 2"/>
          <p:cNvSpPr txBox="1">
            <a:spLocks/>
          </p:cNvSpPr>
          <p:nvPr/>
        </p:nvSpPr>
        <p:spPr>
          <a:xfrm>
            <a:off x="1752600" y="5257800"/>
            <a:ext cx="5715000" cy="1219200"/>
          </a:xfrm>
          <a:prstGeom prst="roundRect">
            <a:avLst/>
          </a:prstGeom>
          <a:solidFill>
            <a:srgbClr val="FFFF00"/>
          </a:solidFill>
          <a:effectLst>
            <a:outerShdw blurRad="76200" dir="18900000" sy="23000" kx="-1200000" algn="bl" rotWithShape="0">
              <a:prstClr val="black">
                <a:alpha val="20000"/>
              </a:prstClr>
            </a:outerShdw>
          </a:effectLst>
          <a:scene3d>
            <a:camera prst="orthographicFront"/>
            <a:lightRig rig="threePt" dir="t"/>
          </a:scene3d>
          <a:sp3d>
            <a:bevelT w="114300" prst="artDeco"/>
          </a:sp3d>
        </p:spPr>
        <p:txBody>
          <a:bodyPr vert="horz" lIns="91440" tIns="45720" rIns="91440" bIns="45720" rtlCol="0" anchor="ctr" anchorCtr="0">
            <a:normAutofit/>
          </a:bodyPr>
          <a:lstStyle/>
          <a:p>
            <a:pPr lvl="0" algn="ctr">
              <a:spcBef>
                <a:spcPct val="20000"/>
              </a:spcBef>
            </a:pPr>
            <a:r>
              <a:rPr lang="en-US" sz="2800" dirty="0" smtClean="0"/>
              <a:t>“Holiness to Yahweh”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000"/>
                                        <p:tgtEl>
                                          <p:spTgt spid="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up)">
                                      <p:cBhvr>
                                        <p:cTn id="16" dur="1000"/>
                                        <p:tgtEl>
                                          <p:spTgt spid="2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0" y="1143000"/>
            <a:ext cx="8991600" cy="4724400"/>
          </a:xfrm>
          <a:prstGeom prst="rect">
            <a:avLst/>
          </a:prstGeom>
        </p:spPr>
        <p:txBody>
          <a:bodyPr vert="horz" lIns="91440" tIns="45720" rIns="91440" bIns="45720" rtlCol="0">
            <a:normAutofit/>
          </a:bodyPr>
          <a:lstStyle/>
          <a:p>
            <a:pPr lvl="0">
              <a:spcBef>
                <a:spcPct val="20000"/>
              </a:spcBef>
            </a:pPr>
            <a:r>
              <a:rPr lang="en-US" sz="2800" dirty="0" smtClean="0"/>
              <a:t>Isa 62:1-3</a:t>
            </a:r>
          </a:p>
          <a:p>
            <a:pPr lvl="0">
              <a:spcBef>
                <a:spcPct val="20000"/>
              </a:spcBef>
            </a:pPr>
            <a:r>
              <a:rPr lang="en-US" sz="2800" dirty="0" smtClean="0"/>
              <a:t>62 For Zion's sake will I not hold my peace, and for Jerusalem's sake I will not rest, until the righteousness thereof go forth as brightness, and the salvation thereof as a lamp that </a:t>
            </a:r>
            <a:r>
              <a:rPr lang="en-US" sz="2800" dirty="0" err="1" smtClean="0"/>
              <a:t>burneth</a:t>
            </a:r>
            <a:r>
              <a:rPr lang="en-US" sz="2800" dirty="0" smtClean="0"/>
              <a:t>.</a:t>
            </a:r>
          </a:p>
          <a:p>
            <a:pPr lvl="0">
              <a:spcBef>
                <a:spcPct val="20000"/>
              </a:spcBef>
            </a:pPr>
            <a:r>
              <a:rPr lang="en-US" sz="2800" dirty="0" smtClean="0"/>
              <a:t>2 And the Gentiles shall see thy righteousness, and all kings thy glory: and thou </a:t>
            </a:r>
            <a:r>
              <a:rPr lang="en-US" sz="2800" dirty="0" err="1" smtClean="0"/>
              <a:t>shalt</a:t>
            </a:r>
            <a:r>
              <a:rPr lang="en-US" sz="2800" dirty="0" smtClean="0"/>
              <a:t> be called by a new name, which the mouth of the Lord shall name.</a:t>
            </a:r>
          </a:p>
          <a:p>
            <a:pPr lvl="0">
              <a:spcBef>
                <a:spcPct val="20000"/>
              </a:spcBef>
            </a:pPr>
            <a:r>
              <a:rPr lang="en-US" sz="2800" dirty="0" smtClean="0"/>
              <a:t>3 Thou </a:t>
            </a:r>
            <a:r>
              <a:rPr lang="en-US" sz="2800" dirty="0" err="1" smtClean="0"/>
              <a:t>shalt</a:t>
            </a:r>
            <a:r>
              <a:rPr lang="en-US" sz="2800" dirty="0" smtClean="0"/>
              <a:t> also be a crown of glory in the hand of the Lord, and a royal diadem in the hand of thy God.</a:t>
            </a:r>
          </a:p>
        </p:txBody>
      </p:sp>
      <p:sp>
        <p:nvSpPr>
          <p:cNvPr id="8" name="Content Placeholder 2"/>
          <p:cNvSpPr txBox="1">
            <a:spLocks/>
          </p:cNvSpPr>
          <p:nvPr/>
        </p:nvSpPr>
        <p:spPr>
          <a:xfrm>
            <a:off x="0" y="1143000"/>
            <a:ext cx="8991600" cy="4724400"/>
          </a:xfrm>
          <a:prstGeom prst="rect">
            <a:avLst/>
          </a:prstGeom>
        </p:spPr>
        <p:txBody>
          <a:bodyPr vert="horz" lIns="91440" tIns="45720" rIns="91440" bIns="45720" rtlCol="0">
            <a:normAutofit/>
          </a:bodyPr>
          <a:lstStyle/>
          <a:p>
            <a:pPr lvl="0">
              <a:spcBef>
                <a:spcPct val="20000"/>
              </a:spcBef>
            </a:pPr>
            <a:r>
              <a:rPr lang="en-US" sz="2800" dirty="0" smtClean="0"/>
              <a:t>Rev 3:12-13</a:t>
            </a:r>
          </a:p>
          <a:p>
            <a:pPr lvl="0">
              <a:spcBef>
                <a:spcPct val="20000"/>
              </a:spcBef>
            </a:pPr>
            <a:r>
              <a:rPr lang="en-US" sz="2800" dirty="0" smtClean="0"/>
              <a:t>12 Him that </a:t>
            </a:r>
            <a:r>
              <a:rPr lang="en-US" sz="2800" dirty="0" err="1" smtClean="0"/>
              <a:t>overcometh</a:t>
            </a:r>
            <a:r>
              <a:rPr lang="en-US" sz="2800" dirty="0" smtClean="0"/>
              <a:t> will I make a pillar in the temple of my God, and he shall go no more out: and I will write upon him the name of my God, and the name of the city of my God, which is new Jerusalem, which cometh down out of heaven from my God: and I will write upon him my new name.</a:t>
            </a:r>
          </a:p>
          <a:p>
            <a:pPr lvl="0">
              <a:spcBef>
                <a:spcPct val="20000"/>
              </a:spcBef>
            </a:pPr>
            <a:r>
              <a:rPr lang="en-US" sz="2800" dirty="0" smtClean="0"/>
              <a:t>13 He that hath an ear, let him hear what the Spirit </a:t>
            </a:r>
            <a:r>
              <a:rPr lang="en-US" sz="2800" dirty="0" err="1" smtClean="0"/>
              <a:t>saith</a:t>
            </a:r>
            <a:r>
              <a:rPr lang="en-US" sz="2800" dirty="0" smtClean="0"/>
              <a:t> unto the churches.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xit" presetSubtype="0" fill="hold" grpId="0" nodeType="withEffect">
                                  <p:stCondLst>
                                    <p:cond delay="0"/>
                                  </p:stCondLst>
                                  <p:childTnLst>
                                    <p:animEffect transition="out" filter="fade">
                                      <p:cBhvr>
                                        <p:cTn id="9" dur="1000"/>
                                        <p:tgtEl>
                                          <p:spTgt spid="7"/>
                                        </p:tgtEl>
                                      </p:cBhvr>
                                    </p:animEffect>
                                    <p:set>
                                      <p:cBhvr>
                                        <p:cTn id="10"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0" y="228600"/>
            <a:ext cx="8991600" cy="1676399"/>
          </a:xfrm>
          <a:prstGeom prst="rect">
            <a:avLst/>
          </a:prstGeom>
        </p:spPr>
        <p:txBody>
          <a:bodyPr vert="horz" lIns="91440" tIns="45720" rIns="91440" bIns="45720" rtlCol="0">
            <a:normAutofit lnSpcReduction="10000"/>
          </a:bodyPr>
          <a:lstStyle/>
          <a:p>
            <a:pPr lvl="0">
              <a:spcBef>
                <a:spcPct val="20000"/>
              </a:spcBef>
            </a:pPr>
            <a:r>
              <a:rPr lang="en-US" sz="2800" dirty="0" smtClean="0"/>
              <a:t>Gen 22:9 And they came to the place which God had told him of; and Abraham built an altar there, and laid the wood in order, and bound Isaac his son, and laid him on the altar upon the wood.</a:t>
            </a:r>
          </a:p>
        </p:txBody>
      </p:sp>
      <p:cxnSp>
        <p:nvCxnSpPr>
          <p:cNvPr id="14" name="Straight Connector 13"/>
          <p:cNvCxnSpPr/>
          <p:nvPr/>
        </p:nvCxnSpPr>
        <p:spPr>
          <a:xfrm>
            <a:off x="6705600" y="990600"/>
            <a:ext cx="2057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447800"/>
            <a:ext cx="1295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2"/>
          <p:cNvSpPr txBox="1">
            <a:spLocks/>
          </p:cNvSpPr>
          <p:nvPr/>
        </p:nvSpPr>
        <p:spPr>
          <a:xfrm>
            <a:off x="2133600" y="2209800"/>
            <a:ext cx="5105400" cy="990599"/>
          </a:xfrm>
          <a:prstGeom prst="ellipse">
            <a:avLst/>
          </a:prstGeom>
          <a:blipFill>
            <a:blip r:embed="rId2" cstate="print"/>
            <a:stretch>
              <a:fillRect/>
            </a:stretch>
          </a:blipFill>
          <a:scene3d>
            <a:camera prst="orthographicFront"/>
            <a:lightRig rig="threePt" dir="t"/>
          </a:scene3d>
          <a:sp3d>
            <a:bevelT w="165100" prst="coolSlant"/>
          </a:sp3d>
        </p:spPr>
        <p:txBody>
          <a:bodyPr vert="horz" lIns="91440" tIns="45720" rIns="91440" bIns="45720" rtlCol="0" anchor="ctr" anchorCtr="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bg1"/>
                </a:solidFill>
                <a:effectLst/>
                <a:uLnTx/>
                <a:uFillTx/>
                <a:latin typeface="+mn-lt"/>
                <a:ea typeface="+mn-ea"/>
                <a:cs typeface="+mn-cs"/>
              </a:rPr>
              <a:t>“the wood laid in order”</a:t>
            </a:r>
          </a:p>
        </p:txBody>
      </p:sp>
      <p:sp>
        <p:nvSpPr>
          <p:cNvPr id="16" name="Content Placeholder 2"/>
          <p:cNvSpPr txBox="1">
            <a:spLocks/>
          </p:cNvSpPr>
          <p:nvPr/>
        </p:nvSpPr>
        <p:spPr>
          <a:xfrm>
            <a:off x="1371600" y="3810000"/>
            <a:ext cx="6858000" cy="2514600"/>
          </a:xfrm>
          <a:prstGeom prst="ellipse">
            <a:avLst/>
          </a:prstGeom>
          <a:blipFill>
            <a:blip r:embed="rId3" cstate="print"/>
            <a:stretch>
              <a:fillRect/>
            </a:stretch>
          </a:blipFill>
          <a:scene3d>
            <a:camera prst="orthographicFront"/>
            <a:lightRig rig="threePt" dir="t"/>
          </a:scene3d>
          <a:sp3d>
            <a:bevelT w="165100" prst="coolSlant"/>
          </a:sp3d>
        </p:spPr>
        <p:txBody>
          <a:bodyPr vert="horz" lIns="91440" tIns="45720" rIns="91440" bIns="45720" rtlCol="0" anchor="ctr" anchorCtr="0">
            <a:normAutofit/>
          </a:bodyPr>
          <a:lstStyle/>
          <a:p>
            <a:pPr algn="ctr"/>
            <a:r>
              <a:rPr lang="en-CA" sz="2800" dirty="0" smtClean="0">
                <a:solidFill>
                  <a:schemeClr val="bg1"/>
                </a:solidFill>
              </a:rPr>
              <a:t>to set in a row, i.e. arrange, put in order </a:t>
            </a:r>
            <a:endParaRPr lang="en-US" sz="2800" dirty="0" smtClean="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1524000" y="2781300"/>
            <a:ext cx="6858000" cy="1752600"/>
          </a:xfrm>
          <a:prstGeom prst="ellipse">
            <a:avLst/>
          </a:prstGeom>
          <a:blipFill>
            <a:blip r:embed="rId3" cstate="print"/>
            <a:stretch>
              <a:fillRect/>
            </a:stretch>
          </a:blipFill>
          <a:scene3d>
            <a:camera prst="orthographicFront"/>
            <a:lightRig rig="threePt" dir="t"/>
          </a:scene3d>
          <a:sp3d>
            <a:bevelT w="165100" prst="coolSlant"/>
          </a:sp3d>
        </p:spPr>
        <p:txBody>
          <a:bodyPr vert="horz" lIns="91440" tIns="45720" rIns="91440" bIns="45720" rtlCol="0" anchor="ctr" anchorCtr="0">
            <a:noAutofit/>
          </a:bodyPr>
          <a:lstStyle/>
          <a:p>
            <a:pPr marL="342900" indent="-342900" algn="ctr">
              <a:spcBef>
                <a:spcPct val="20000"/>
              </a:spcBef>
            </a:pPr>
            <a:r>
              <a:rPr lang="en-US" sz="3200" dirty="0" smtClean="0">
                <a:solidFill>
                  <a:schemeClr val="bg1"/>
                </a:solidFill>
              </a:rPr>
              <a:t>Our life has to be laid out in order before our God</a:t>
            </a:r>
            <a:endParaRPr lang="en-US" sz="3200" dirty="0">
              <a:solidFill>
                <a:schemeClr val="bg1"/>
              </a:solidFill>
            </a:endParaRPr>
          </a:p>
        </p:txBody>
      </p:sp>
      <p:sp>
        <p:nvSpPr>
          <p:cNvPr id="6" name="Content Placeholder 2"/>
          <p:cNvSpPr txBox="1">
            <a:spLocks/>
          </p:cNvSpPr>
          <p:nvPr/>
        </p:nvSpPr>
        <p:spPr>
          <a:xfrm>
            <a:off x="1447800" y="4800600"/>
            <a:ext cx="6858000" cy="1752600"/>
          </a:xfrm>
          <a:prstGeom prst="ellipse">
            <a:avLst/>
          </a:prstGeom>
          <a:blipFill>
            <a:blip r:embed="rId3" cstate="print"/>
            <a:stretch>
              <a:fillRect/>
            </a:stretch>
          </a:blipFill>
          <a:scene3d>
            <a:camera prst="orthographicFront"/>
            <a:lightRig rig="threePt" dir="t"/>
          </a:scene3d>
          <a:sp3d>
            <a:bevelT w="165100" prst="coolSlant"/>
          </a:sp3d>
        </p:spPr>
        <p:txBody>
          <a:bodyPr vert="horz" lIns="91440" tIns="45720" rIns="91440" bIns="45720" rtlCol="0" anchor="ctr" anchorCtr="0">
            <a:noAutofit/>
          </a:bodyPr>
          <a:lstStyle/>
          <a:p>
            <a:pPr marL="342900" indent="-342900" algn="ctr">
              <a:spcBef>
                <a:spcPct val="20000"/>
              </a:spcBef>
            </a:pPr>
            <a:r>
              <a:rPr lang="en-US" sz="3200" dirty="0" smtClean="0">
                <a:solidFill>
                  <a:schemeClr val="bg1"/>
                </a:solidFill>
              </a:rPr>
              <a:t>All our Life, all our strength, and every breath.</a:t>
            </a:r>
            <a:endParaRPr lang="en-US" sz="3200" dirty="0">
              <a:solidFill>
                <a:schemeClr val="bg1"/>
              </a:solidFill>
            </a:endParaRPr>
          </a:p>
        </p:txBody>
      </p:sp>
      <p:sp>
        <p:nvSpPr>
          <p:cNvPr id="4" name="Content Placeholder 2"/>
          <p:cNvSpPr txBox="1">
            <a:spLocks/>
          </p:cNvSpPr>
          <p:nvPr/>
        </p:nvSpPr>
        <p:spPr>
          <a:xfrm>
            <a:off x="1447800" y="152400"/>
            <a:ext cx="6858000" cy="2514600"/>
          </a:xfrm>
          <a:prstGeom prst="ellipse">
            <a:avLst/>
          </a:prstGeom>
          <a:blipFill>
            <a:blip r:embed="rId4" cstate="print"/>
            <a:stretch>
              <a:fillRect/>
            </a:stretch>
          </a:blipFill>
          <a:scene3d>
            <a:camera prst="orthographicFront"/>
            <a:lightRig rig="threePt" dir="t"/>
          </a:scene3d>
          <a:sp3d>
            <a:bevelT w="165100" prst="coolSlant"/>
          </a:sp3d>
        </p:spPr>
        <p:txBody>
          <a:bodyPr vert="horz" lIns="91440" tIns="45720" rIns="91440" bIns="45720" rtlCol="0" anchor="ctr" anchorCtr="0">
            <a:normAutofit/>
          </a:bodyPr>
          <a:lstStyle/>
          <a:p>
            <a:pPr algn="ctr"/>
            <a:r>
              <a:rPr lang="en-US" sz="3200" dirty="0" smtClean="0">
                <a:solidFill>
                  <a:schemeClr val="bg1"/>
                </a:solidFill>
              </a:rPr>
              <a:t>A sacrifice of our nature, </a:t>
            </a:r>
            <a:r>
              <a:rPr lang="en-US" sz="3200" dirty="0" smtClean="0">
                <a:solidFill>
                  <a:srgbClr val="FF0000"/>
                </a:solidFill>
                <a:effectLst/>
              </a:rPr>
              <a:t>not</a:t>
            </a:r>
            <a:r>
              <a:rPr lang="en-US" sz="3200" dirty="0" smtClean="0">
                <a:solidFill>
                  <a:schemeClr val="bg1"/>
                </a:solidFill>
              </a:rPr>
              <a:t> a sacrifice for our nature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3886200" y="2590800"/>
            <a:ext cx="5257800" cy="3047999"/>
          </a:xfrm>
          <a:prstGeom prst="rect">
            <a:avLst/>
          </a:prstGeom>
        </p:spPr>
        <p:txBody>
          <a:bodyPr vert="horz" lIns="91440" tIns="45720" rIns="91440" bIns="45720" rtlCol="0">
            <a:normAutofit/>
          </a:bodyPr>
          <a:lstStyle/>
          <a:p>
            <a:pPr lvl="0">
              <a:spcBef>
                <a:spcPct val="20000"/>
              </a:spcBef>
            </a:pPr>
            <a:r>
              <a:rPr lang="en-US" sz="2800" dirty="0" smtClean="0"/>
              <a:t>Gen 22:14 And Abraham called the name of that place Yahweh-</a:t>
            </a:r>
            <a:r>
              <a:rPr lang="en-US" sz="2800" dirty="0" err="1" smtClean="0"/>
              <a:t>jireh</a:t>
            </a:r>
            <a:r>
              <a:rPr lang="en-US" sz="2800" dirty="0" smtClean="0"/>
              <a:t>: as it is said to this day, In the mount of the Lord it shall be seen.</a:t>
            </a:r>
          </a:p>
        </p:txBody>
      </p:sp>
      <p:cxnSp>
        <p:nvCxnSpPr>
          <p:cNvPr id="11" name="Straight Connector 10"/>
          <p:cNvCxnSpPr/>
          <p:nvPr/>
        </p:nvCxnSpPr>
        <p:spPr>
          <a:xfrm>
            <a:off x="1524000" y="3505200"/>
            <a:ext cx="7239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0" y="0"/>
            <a:ext cx="8153400" cy="1981200"/>
          </a:xfrm>
        </p:spPr>
        <p:txBody>
          <a:bodyPr>
            <a:normAutofit/>
          </a:bodyPr>
          <a:lstStyle/>
          <a:p>
            <a:pPr marL="0" indent="0">
              <a:buNone/>
            </a:pPr>
            <a:r>
              <a:rPr lang="en-US" sz="2800" dirty="0" smtClean="0"/>
              <a:t>Gen 22:2 And he said, Take now thy son, </a:t>
            </a:r>
            <a:r>
              <a:rPr lang="en-US" sz="2800" dirty="0" err="1" smtClean="0"/>
              <a:t>thine</a:t>
            </a:r>
            <a:r>
              <a:rPr lang="en-US" sz="2800" dirty="0" smtClean="0"/>
              <a:t> only son Isaac, whom thou </a:t>
            </a:r>
            <a:r>
              <a:rPr lang="en-US" sz="2800" dirty="0" err="1" smtClean="0"/>
              <a:t>lovest</a:t>
            </a:r>
            <a:r>
              <a:rPr lang="en-US" sz="2800" dirty="0" smtClean="0"/>
              <a:t>, and get thee into the land of </a:t>
            </a:r>
            <a:r>
              <a:rPr lang="en-US" sz="2800" dirty="0" err="1" smtClean="0"/>
              <a:t>Moriah</a:t>
            </a:r>
            <a:r>
              <a:rPr lang="en-US" sz="2800" dirty="0" smtClean="0"/>
              <a:t>; and offer him there for a burnt offering upon one of the mountains which I will tell thee of.</a:t>
            </a:r>
          </a:p>
        </p:txBody>
      </p:sp>
      <p:cxnSp>
        <p:nvCxnSpPr>
          <p:cNvPr id="14" name="Straight Connector 13"/>
          <p:cNvCxnSpPr/>
          <p:nvPr/>
        </p:nvCxnSpPr>
        <p:spPr>
          <a:xfrm flipV="1">
            <a:off x="0" y="1295400"/>
            <a:ext cx="1143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2"/>
          <p:cNvSpPr txBox="1">
            <a:spLocks/>
          </p:cNvSpPr>
          <p:nvPr/>
        </p:nvSpPr>
        <p:spPr>
          <a:xfrm>
            <a:off x="533400" y="2362200"/>
            <a:ext cx="1905000" cy="609600"/>
          </a:xfrm>
          <a:prstGeom prst="roundRect">
            <a:avLst/>
          </a:prstGeom>
          <a:solidFill>
            <a:schemeClr val="tx1"/>
          </a:solidFill>
          <a:scene3d>
            <a:camera prst="orthographicFront"/>
            <a:lightRig rig="threePt" dir="t"/>
          </a:scene3d>
          <a:sp3d>
            <a:bevelT w="114300" prst="artDeco"/>
          </a:sp3d>
        </p:spPr>
        <p:txBody>
          <a:bodyPr vert="horz" lIns="91440" tIns="45720" rIns="91440" bIns="45720" rtlCol="0" anchor="ctr" anchorCtr="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smtClean="0">
                <a:ln>
                  <a:noFill/>
                </a:ln>
                <a:solidFill>
                  <a:schemeClr val="bg1"/>
                </a:solidFill>
                <a:effectLst/>
                <a:uLnTx/>
                <a:uFillTx/>
                <a:latin typeface="+mn-lt"/>
                <a:ea typeface="+mn-ea"/>
                <a:cs typeface="+mn-cs"/>
              </a:rPr>
              <a:t>Seen of Yah</a:t>
            </a:r>
          </a:p>
        </p:txBody>
      </p:sp>
      <p:cxnSp>
        <p:nvCxnSpPr>
          <p:cNvPr id="21" name="Straight Arrow Connector 20"/>
          <p:cNvCxnSpPr/>
          <p:nvPr/>
        </p:nvCxnSpPr>
        <p:spPr>
          <a:xfrm rot="5400000">
            <a:off x="152400" y="1828800"/>
            <a:ext cx="1067594" cy="794"/>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Content Placeholder 2"/>
          <p:cNvSpPr txBox="1">
            <a:spLocks/>
          </p:cNvSpPr>
          <p:nvPr/>
        </p:nvSpPr>
        <p:spPr>
          <a:xfrm>
            <a:off x="0" y="4572000"/>
            <a:ext cx="2819400" cy="609600"/>
          </a:xfrm>
          <a:prstGeom prst="roundRect">
            <a:avLst/>
          </a:prstGeom>
          <a:solidFill>
            <a:schemeClr val="tx1"/>
          </a:solidFill>
          <a:scene3d>
            <a:camera prst="orthographicFront"/>
            <a:lightRig rig="threePt" dir="t"/>
          </a:scene3d>
          <a:sp3d>
            <a:bevelT w="114300" prst="artDeco"/>
          </a:sp3d>
        </p:spPr>
        <p:txBody>
          <a:bodyPr vert="horz" lIns="91440" tIns="45720" rIns="91440" bIns="45720" rtlCol="0" anchor="ctr" anchorCtr="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smtClean="0">
                <a:ln>
                  <a:noFill/>
                </a:ln>
                <a:solidFill>
                  <a:schemeClr val="bg1"/>
                </a:solidFill>
                <a:effectLst/>
                <a:uLnTx/>
                <a:uFillTx/>
                <a:latin typeface="+mn-lt"/>
                <a:ea typeface="+mn-ea"/>
                <a:cs typeface="+mn-cs"/>
              </a:rPr>
              <a:t>Yahweh has seen</a:t>
            </a:r>
          </a:p>
        </p:txBody>
      </p:sp>
      <p:cxnSp>
        <p:nvCxnSpPr>
          <p:cNvPr id="25" name="Straight Arrow Connector 24"/>
          <p:cNvCxnSpPr/>
          <p:nvPr/>
        </p:nvCxnSpPr>
        <p:spPr>
          <a:xfrm rot="5400000">
            <a:off x="990600" y="4038600"/>
            <a:ext cx="1067594" cy="794"/>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1000"/>
                                        <p:tgtEl>
                                          <p:spTgt spid="21"/>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1000"/>
                                        <p:tgtEl>
                                          <p:spTgt spid="11"/>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1000"/>
                                        <p:tgtEl>
                                          <p:spTgt spid="25"/>
                                        </p:tgtEl>
                                      </p:cBhvr>
                                    </p:animEffect>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animBg="1"/>
      <p:bldP spid="2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2454</TotalTime>
  <Words>1173</Words>
  <Application>Microsoft Office PowerPoint</Application>
  <PresentationFormat>On-screen Show (4:3)</PresentationFormat>
  <Paragraphs>63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Flesh Dies on Moriah</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 &amp; M Jackson</dc:creator>
  <cp:lastModifiedBy>A &amp; M Jackson</cp:lastModifiedBy>
  <cp:revision>20</cp:revision>
  <dcterms:created xsi:type="dcterms:W3CDTF">2009-08-03T03:13:44Z</dcterms:created>
  <dcterms:modified xsi:type="dcterms:W3CDTF">2009-08-05T03:51:21Z</dcterms:modified>
</cp:coreProperties>
</file>