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5" r:id="rId6"/>
    <p:sldId id="264" r:id="rId7"/>
    <p:sldId id="260" r:id="rId8"/>
    <p:sldId id="261" r:id="rId9"/>
    <p:sldId id="262" r:id="rId10"/>
    <p:sldId id="263" r:id="rId11"/>
  </p:sldIdLst>
  <p:sldSz cx="9144000" cy="6858000" type="screen4x3"/>
  <p:notesSz cx="6858000" cy="9144000"/>
  <p:defaultTextStyle>
    <a:defPPr>
      <a:defRPr lang="en-C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79333" autoAdjust="0"/>
  </p:normalViewPr>
  <p:slideViewPr>
    <p:cSldViewPr>
      <p:cViewPr varScale="1">
        <p:scale>
          <a:sx n="58" d="100"/>
          <a:sy n="58" d="100"/>
        </p:scale>
        <p:origin x="-852" y="-84"/>
      </p:cViewPr>
      <p:guideLst>
        <p:guide orient="horz" pos="2160"/>
        <p:guide pos="2880"/>
      </p:guideLst>
    </p:cSldViewPr>
  </p:slideViewPr>
  <p:outlineViewPr>
    <p:cViewPr>
      <p:scale>
        <a:sx n="33" d="100"/>
        <a:sy n="33" d="100"/>
      </p:scale>
      <p:origin x="0" y="67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CAB668-436D-4A0D-9FE1-C805A1F0A122}" type="datetimeFigureOut">
              <a:rPr lang="en-US" smtClean="0"/>
              <a:pPr/>
              <a:t>8/15/2009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DF7843-36C6-48E9-9713-6DBAB044C1F7}"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Faith in</a:t>
            </a:r>
            <a:r>
              <a:rPr lang="en-US" baseline="0" dirty="0" smtClean="0"/>
              <a:t> the unseen has nothing to do with this world</a:t>
            </a:r>
          </a:p>
          <a:p>
            <a:r>
              <a:rPr lang="en-US" baseline="0" dirty="0" smtClean="0"/>
              <a:t>The fall of Flesh can only happen when the spirit of God rules in our life</a:t>
            </a:r>
            <a:endParaRPr lang="en-US" dirty="0"/>
          </a:p>
        </p:txBody>
      </p:sp>
      <p:sp>
        <p:nvSpPr>
          <p:cNvPr id="4" name="Slide Number Placeholder 3"/>
          <p:cNvSpPr>
            <a:spLocks noGrp="1"/>
          </p:cNvSpPr>
          <p:nvPr>
            <p:ph type="sldNum" sz="quarter" idx="10"/>
          </p:nvPr>
        </p:nvSpPr>
        <p:spPr/>
        <p:txBody>
          <a:bodyPr/>
          <a:lstStyle/>
          <a:p>
            <a:fld id="{E8DF7843-36C6-48E9-9713-6DBAB044C1F7}" type="slidenum">
              <a:rPr lang="en-US" smtClean="0"/>
              <a:pPr/>
              <a:t>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CA"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6"/>
          <p:cNvSpPr>
            <a:spLocks noGrp="1" noChangeArrowheads="1"/>
          </p:cNvSpPr>
          <p:nvPr>
            <p:ph type="sldNum" sz="quarter" idx="12"/>
          </p:nvPr>
        </p:nvSpPr>
        <p:spPr>
          <a:ln/>
        </p:spPr>
        <p:txBody>
          <a:bodyPr/>
          <a:lstStyle>
            <a:lvl1pPr>
              <a:defRPr/>
            </a:lvl1pPr>
          </a:lstStyle>
          <a:p>
            <a:pPr>
              <a:defRPr/>
            </a:pPr>
            <a:fld id="{9FCA4A7A-C6E6-48C8-ADBD-3D043BBD5C75}" type="slidenum">
              <a:rPr lang="en-CA"/>
              <a:pPr>
                <a:defRPr/>
              </a:pPr>
              <a:t>‹#›</a:t>
            </a:fld>
            <a:endParaRPr lang="en-CA" dirty="0"/>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CA"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6"/>
          <p:cNvSpPr>
            <a:spLocks noGrp="1" noChangeArrowheads="1"/>
          </p:cNvSpPr>
          <p:nvPr>
            <p:ph type="sldNum" sz="quarter" idx="12"/>
          </p:nvPr>
        </p:nvSpPr>
        <p:spPr>
          <a:ln/>
        </p:spPr>
        <p:txBody>
          <a:bodyPr/>
          <a:lstStyle>
            <a:lvl1pPr>
              <a:defRPr/>
            </a:lvl1pPr>
          </a:lstStyle>
          <a:p>
            <a:pPr>
              <a:defRPr/>
            </a:pPr>
            <a:fld id="{A123951C-D129-4B91-81FB-B9A8464DC67F}" type="slidenum">
              <a:rPr lang="en-CA"/>
              <a:pPr>
                <a:defRPr/>
              </a:pPr>
              <a:t>‹#›</a:t>
            </a:fld>
            <a:endParaRPr lang="en-CA"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CA"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6"/>
          <p:cNvSpPr>
            <a:spLocks noGrp="1" noChangeArrowheads="1"/>
          </p:cNvSpPr>
          <p:nvPr>
            <p:ph type="sldNum" sz="quarter" idx="12"/>
          </p:nvPr>
        </p:nvSpPr>
        <p:spPr>
          <a:ln/>
        </p:spPr>
        <p:txBody>
          <a:bodyPr/>
          <a:lstStyle>
            <a:lvl1pPr>
              <a:defRPr/>
            </a:lvl1pPr>
          </a:lstStyle>
          <a:p>
            <a:pPr>
              <a:defRPr/>
            </a:pPr>
            <a:fld id="{21D74A84-83FB-4BE3-AC40-E2C8083DE38B}" type="slidenum">
              <a:rPr lang="en-CA"/>
              <a:pPr>
                <a:defRPr/>
              </a:pPr>
              <a:t>‹#›</a:t>
            </a:fld>
            <a:endParaRPr lang="en-CA" dirty="0"/>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CA"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7" name="Rectangle 6"/>
          <p:cNvSpPr>
            <a:spLocks noGrp="1" noChangeArrowheads="1"/>
          </p:cNvSpPr>
          <p:nvPr>
            <p:ph type="sldNum" sz="quarter" idx="12"/>
          </p:nvPr>
        </p:nvSpPr>
        <p:spPr>
          <a:ln/>
        </p:spPr>
        <p:txBody>
          <a:bodyPr/>
          <a:lstStyle>
            <a:lvl1pPr>
              <a:defRPr/>
            </a:lvl1pPr>
          </a:lstStyle>
          <a:p>
            <a:pPr>
              <a:defRPr/>
            </a:pPr>
            <a:fld id="{69E143A7-F8CC-4220-BF3A-6C14D8E4047F}" type="slidenum">
              <a:rPr lang="en-CA"/>
              <a:pPr>
                <a:defRPr/>
              </a:pPr>
              <a:t>‹#›</a:t>
            </a:fld>
            <a:endParaRPr lang="en-CA"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CA"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9" name="Rectangle 6"/>
          <p:cNvSpPr>
            <a:spLocks noGrp="1" noChangeArrowheads="1"/>
          </p:cNvSpPr>
          <p:nvPr>
            <p:ph type="sldNum" sz="quarter" idx="12"/>
          </p:nvPr>
        </p:nvSpPr>
        <p:spPr>
          <a:ln/>
        </p:spPr>
        <p:txBody>
          <a:bodyPr/>
          <a:lstStyle>
            <a:lvl1pPr>
              <a:defRPr/>
            </a:lvl1pPr>
          </a:lstStyle>
          <a:p>
            <a:pPr>
              <a:defRPr/>
            </a:pPr>
            <a:fld id="{DCEB945C-0AAD-4FDE-81B3-04FD9C08DD4C}" type="slidenum">
              <a:rPr lang="en-CA"/>
              <a:pPr>
                <a:defRPr/>
              </a:pPr>
              <a:t>‹#›</a:t>
            </a:fld>
            <a:endParaRPr lang="en-CA"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CA"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5" name="Rectangle 6"/>
          <p:cNvSpPr>
            <a:spLocks noGrp="1" noChangeArrowheads="1"/>
          </p:cNvSpPr>
          <p:nvPr>
            <p:ph type="sldNum" sz="quarter" idx="12"/>
          </p:nvPr>
        </p:nvSpPr>
        <p:spPr>
          <a:ln/>
        </p:spPr>
        <p:txBody>
          <a:bodyPr/>
          <a:lstStyle>
            <a:lvl1pPr>
              <a:defRPr/>
            </a:lvl1pPr>
          </a:lstStyle>
          <a:p>
            <a:pPr>
              <a:defRPr/>
            </a:pPr>
            <a:fld id="{6EDB33C0-E82D-4CF8-8122-25C131C1A81D}" type="slidenum">
              <a:rPr lang="en-CA"/>
              <a:pPr>
                <a:defRPr/>
              </a:pPr>
              <a:t>‹#›</a:t>
            </a:fld>
            <a:endParaRPr lang="en-CA"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4" name="Rectangle 6"/>
          <p:cNvSpPr>
            <a:spLocks noGrp="1" noChangeArrowheads="1"/>
          </p:cNvSpPr>
          <p:nvPr>
            <p:ph type="sldNum" sz="quarter" idx="12"/>
          </p:nvPr>
        </p:nvSpPr>
        <p:spPr>
          <a:ln/>
        </p:spPr>
        <p:txBody>
          <a:bodyPr/>
          <a:lstStyle>
            <a:lvl1pPr>
              <a:defRPr/>
            </a:lvl1pPr>
          </a:lstStyle>
          <a:p>
            <a:pPr>
              <a:defRPr/>
            </a:pPr>
            <a:fld id="{011B6562-5FF0-419E-8199-4616E612E9FD}" type="slidenum">
              <a:rPr lang="en-CA"/>
              <a:pPr>
                <a:defRPr/>
              </a:pPr>
              <a:t>‹#›</a:t>
            </a:fld>
            <a:endParaRPr lang="en-CA" dirty="0"/>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7" name="Rectangle 6"/>
          <p:cNvSpPr>
            <a:spLocks noGrp="1" noChangeArrowheads="1"/>
          </p:cNvSpPr>
          <p:nvPr>
            <p:ph type="sldNum" sz="quarter" idx="12"/>
          </p:nvPr>
        </p:nvSpPr>
        <p:spPr>
          <a:ln/>
        </p:spPr>
        <p:txBody>
          <a:bodyPr/>
          <a:lstStyle>
            <a:lvl1pPr>
              <a:defRPr/>
            </a:lvl1pPr>
          </a:lstStyle>
          <a:p>
            <a:pPr>
              <a:defRPr/>
            </a:pPr>
            <a:fld id="{52251504-34B8-4ED1-A5E6-C2A626CF405A}" type="slidenum">
              <a:rPr lang="en-CA"/>
              <a:pPr>
                <a:defRPr/>
              </a:pPr>
              <a:t>‹#›</a:t>
            </a:fld>
            <a:endParaRPr lang="en-CA"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7" name="Rectangle 6"/>
          <p:cNvSpPr>
            <a:spLocks noGrp="1" noChangeArrowheads="1"/>
          </p:cNvSpPr>
          <p:nvPr>
            <p:ph type="sldNum" sz="quarter" idx="12"/>
          </p:nvPr>
        </p:nvSpPr>
        <p:spPr>
          <a:ln/>
        </p:spPr>
        <p:txBody>
          <a:bodyPr/>
          <a:lstStyle>
            <a:lvl1pPr>
              <a:defRPr/>
            </a:lvl1pPr>
          </a:lstStyle>
          <a:p>
            <a:pPr>
              <a:defRPr/>
            </a:pPr>
            <a:fld id="{F390798D-8146-45A8-BB3A-904DEE18F3CE}" type="slidenum">
              <a:rPr lang="en-CA"/>
              <a:pPr>
                <a:defRPr/>
              </a:pPr>
              <a:t>‹#›</a:t>
            </a:fld>
            <a:endParaRPr lang="en-CA"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CA"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6"/>
          <p:cNvSpPr>
            <a:spLocks noGrp="1" noChangeArrowheads="1"/>
          </p:cNvSpPr>
          <p:nvPr>
            <p:ph type="sldNum" sz="quarter" idx="12"/>
          </p:nvPr>
        </p:nvSpPr>
        <p:spPr>
          <a:ln/>
        </p:spPr>
        <p:txBody>
          <a:bodyPr/>
          <a:lstStyle>
            <a:lvl1pPr>
              <a:defRPr/>
            </a:lvl1pPr>
          </a:lstStyle>
          <a:p>
            <a:pPr>
              <a:defRPr/>
            </a:pPr>
            <a:fld id="{37B3C056-09AA-4487-BE5C-D842CE1F1720}" type="slidenum">
              <a:rPr lang="en-CA"/>
              <a:pPr>
                <a:defRPr/>
              </a:pPr>
              <a:t>‹#›</a:t>
            </a:fld>
            <a:endParaRPr lang="en-CA"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CA"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6" name="Rectangle 6"/>
          <p:cNvSpPr>
            <a:spLocks noGrp="1" noChangeArrowheads="1"/>
          </p:cNvSpPr>
          <p:nvPr>
            <p:ph type="sldNum" sz="quarter" idx="12"/>
          </p:nvPr>
        </p:nvSpPr>
        <p:spPr>
          <a:ln/>
        </p:spPr>
        <p:txBody>
          <a:bodyPr/>
          <a:lstStyle>
            <a:lvl1pPr>
              <a:defRPr/>
            </a:lvl1pPr>
          </a:lstStyle>
          <a:p>
            <a:pPr>
              <a:defRPr/>
            </a:pPr>
            <a:fld id="{B08F91A8-C8AB-41FB-98D0-A2BA00993DF1}" type="slidenum">
              <a:rPr lang="en-CA"/>
              <a:pPr>
                <a:defRPr/>
              </a:pPr>
              <a:t>‹#›</a:t>
            </a:fld>
            <a:endParaRPr lang="en-CA" dirty="0"/>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CA"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CA" dirty="0"/>
          </a:p>
        </p:txBody>
      </p:sp>
      <p:sp>
        <p:nvSpPr>
          <p:cNvPr id="5" name="Rectangle 6"/>
          <p:cNvSpPr>
            <a:spLocks noGrp="1" noChangeArrowheads="1"/>
          </p:cNvSpPr>
          <p:nvPr>
            <p:ph type="sldNum" sz="quarter" idx="12"/>
          </p:nvPr>
        </p:nvSpPr>
        <p:spPr>
          <a:ln/>
        </p:spPr>
        <p:txBody>
          <a:bodyPr/>
          <a:lstStyle>
            <a:lvl1pPr>
              <a:defRPr/>
            </a:lvl1pPr>
          </a:lstStyle>
          <a:p>
            <a:pPr>
              <a:defRPr/>
            </a:pPr>
            <a:fld id="{E3DBE28C-5B78-44C8-BAA6-71438490A0DC}" type="slidenum">
              <a:rPr lang="en-CA"/>
              <a:pPr>
                <a:defRPr/>
              </a:pPr>
              <a:t>‹#›</a:t>
            </a:fld>
            <a:endParaRPr lang="en-CA"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CA"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CA"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B0E17368-BF06-4681-8C4B-8D93EEA10D08}" type="slidenum">
              <a:rPr lang="en-CA"/>
              <a:pPr>
                <a:defRPr/>
              </a:pPr>
              <a:t>‹#›</a:t>
            </a:fld>
            <a:endParaRPr lang="en-C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2.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l="-11000" r="-11000"/>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4495800"/>
            <a:ext cx="7772400" cy="1470025"/>
          </a:xfrm>
          <a:prstGeom prst="roundRect">
            <a:avLst/>
          </a:prstGeom>
          <a:solidFill>
            <a:schemeClr val="accent1">
              <a:lumMod val="25000"/>
            </a:schemeClr>
          </a:solidFill>
          <a:effectLst>
            <a:outerShdw blurRad="50800" dist="38100" algn="l" rotWithShape="0">
              <a:prstClr val="black">
                <a:alpha val="40000"/>
              </a:prstClr>
            </a:outerShdw>
          </a:effectLst>
          <a:scene3d>
            <a:camera prst="orthographicFront"/>
            <a:lightRig rig="threePt" dir="t"/>
          </a:scene3d>
          <a:sp3d>
            <a:bevelT w="114300" prst="artDeco"/>
          </a:sp3d>
        </p:spPr>
        <p:txBody>
          <a:bodyPr/>
          <a:lstStyle/>
          <a:p>
            <a:pPr eaLnBrk="1" hangingPunct="1"/>
            <a:r>
              <a:rPr lang="en-US" dirty="0" smtClean="0">
                <a:solidFill>
                  <a:schemeClr val="bg1"/>
                </a:solidFill>
              </a:rPr>
              <a:t>The Spirit Invitation </a:t>
            </a:r>
            <a:endParaRPr lang="en-CA" dirty="0" smtClean="0">
              <a:solidFill>
                <a:schemeClr val="bg1"/>
              </a:solidFill>
            </a:endParaRPr>
          </a:p>
        </p:txBody>
      </p:sp>
      <p:sp>
        <p:nvSpPr>
          <p:cNvPr id="3" name="Rectangle 2"/>
          <p:cNvSpPr txBox="1">
            <a:spLocks noChangeArrowheads="1"/>
          </p:cNvSpPr>
          <p:nvPr/>
        </p:nvSpPr>
        <p:spPr bwMode="auto">
          <a:xfrm>
            <a:off x="685800" y="4495800"/>
            <a:ext cx="7772400" cy="1470025"/>
          </a:xfrm>
          <a:prstGeom prst="roundRect">
            <a:avLst/>
          </a:prstGeom>
          <a:solidFill>
            <a:schemeClr val="accent1">
              <a:lumMod val="25000"/>
            </a:schemeClr>
          </a:solidFill>
          <a:ln w="9525">
            <a:noFill/>
            <a:miter lim="800000"/>
            <a:headEnd/>
            <a:tailEnd/>
          </a:ln>
          <a:effectLst>
            <a:outerShdw blurRad="50800" dist="38100" algn="l" rotWithShape="0">
              <a:prstClr val="black">
                <a:alpha val="40000"/>
              </a:prstClr>
            </a:outerShdw>
          </a:effectLst>
          <a:scene3d>
            <a:camera prst="orthographicFront"/>
            <a:lightRig rig="threePt" dir="t"/>
          </a:scene3d>
          <a:sp3d>
            <a:bevelT w="114300" prst="artDeco"/>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0" cap="none" spc="0" normalizeH="0" baseline="0" noProof="0" dirty="0" smtClean="0">
                <a:ln>
                  <a:noFill/>
                </a:ln>
                <a:solidFill>
                  <a:schemeClr val="bg1"/>
                </a:solidFill>
                <a:effectLst/>
                <a:uLnTx/>
                <a:uFillTx/>
                <a:latin typeface="+mj-lt"/>
                <a:ea typeface="+mj-ea"/>
                <a:cs typeface="+mj-cs"/>
              </a:rPr>
              <a:t>Covenant of the Spirit</a:t>
            </a:r>
            <a:endParaRPr kumimoji="0" lang="en-CA" sz="4400" b="0" i="0" u="none" strike="noStrike" kern="0" cap="none" spc="0" normalizeH="0" baseline="0" noProof="0" dirty="0" smtClean="0">
              <a:ln>
                <a:noFill/>
              </a:ln>
              <a:solidFill>
                <a:schemeClr val="bg1"/>
              </a:solidFill>
              <a:effectLst/>
              <a:uLnTx/>
              <a:uFillTx/>
              <a:latin typeface="+mj-lt"/>
              <a:ea typeface="+mj-ea"/>
              <a:cs typeface="+mj-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3"/>
                                        </p:tgtEl>
                                      </p:cBhvr>
                                    </p:animEffect>
                                    <p:set>
                                      <p:cBhvr>
                                        <p:cTn id="7"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body" idx="1"/>
          </p:nvPr>
        </p:nvSpPr>
        <p:spPr>
          <a:xfrm>
            <a:off x="762000" y="1371600"/>
            <a:ext cx="7620000" cy="3200400"/>
          </a:xfrm>
        </p:spPr>
        <p:txBody>
          <a:bodyPr/>
          <a:lstStyle/>
          <a:p>
            <a:pPr marL="0" indent="0" algn="ctr" eaLnBrk="1" hangingPunct="1">
              <a:buClr>
                <a:schemeClr val="tx1"/>
              </a:buClr>
              <a:buFontTx/>
              <a:buNone/>
            </a:pPr>
            <a:r>
              <a:rPr lang="en-US" dirty="0" smtClean="0"/>
              <a:t>“The covenant of God is to redeem for himself a race from mortality that have displayed faith in action, putting on his characteristics and manifesting his love to the laying down of their lives in the service of the vineyard.”</a:t>
            </a:r>
            <a:endParaRPr lang="en-CA" dirty="0" smtClean="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2" descr="wheel017.jpg"/>
          <p:cNvPicPr>
            <a:picLocks noChangeAspect="1"/>
          </p:cNvPicPr>
          <p:nvPr/>
        </p:nvPicPr>
        <p:blipFill>
          <a:blip r:embed="rId3"/>
          <a:stretch>
            <a:fillRect/>
          </a:stretch>
        </p:blipFill>
        <p:spPr>
          <a:xfrm>
            <a:off x="0" y="0"/>
            <a:ext cx="9144000" cy="6858000"/>
          </a:xfrm>
          <a:prstGeom prst="rect">
            <a:avLst/>
          </a:prstGeom>
        </p:spPr>
      </p:pic>
      <p:pic>
        <p:nvPicPr>
          <p:cNvPr id="4" name="Picture 3" descr="wheel027.jpg"/>
          <p:cNvPicPr>
            <a:picLocks noChangeAspect="1"/>
          </p:cNvPicPr>
          <p:nvPr/>
        </p:nvPicPr>
        <p:blipFill>
          <a:blip r:embed="rId4"/>
          <a:stretch>
            <a:fillRect/>
          </a:stretch>
        </p:blipFill>
        <p:spPr>
          <a:xfrm>
            <a:off x="0" y="0"/>
            <a:ext cx="9144000" cy="6858000"/>
          </a:xfrm>
          <a:prstGeom prst="rect">
            <a:avLst/>
          </a:prstGeom>
        </p:spPr>
      </p:pic>
      <p:pic>
        <p:nvPicPr>
          <p:cNvPr id="5" name="Picture 4" descr="wheel034.jpg"/>
          <p:cNvPicPr>
            <a:picLocks noChangeAspect="1"/>
          </p:cNvPicPr>
          <p:nvPr/>
        </p:nvPicPr>
        <p:blipFill>
          <a:blip r:embed="rId5"/>
          <a:stretch>
            <a:fillRect/>
          </a:stretch>
        </p:blipFill>
        <p:spPr>
          <a:xfrm>
            <a:off x="0" y="0"/>
            <a:ext cx="9144000" cy="6858000"/>
          </a:xfrm>
          <a:prstGeom prst="rect">
            <a:avLst/>
          </a:prstGeom>
        </p:spPr>
      </p:pic>
      <p:pic>
        <p:nvPicPr>
          <p:cNvPr id="6" name="Picture 5" descr="wheel046.jpg"/>
          <p:cNvPicPr>
            <a:picLocks noChangeAspect="1"/>
          </p:cNvPicPr>
          <p:nvPr/>
        </p:nvPicPr>
        <p:blipFill>
          <a:blip r:embed="rId6"/>
          <a:stretch>
            <a:fillRect/>
          </a:stretch>
        </p:blipFill>
        <p:spPr>
          <a:xfrm>
            <a:off x="0" y="0"/>
            <a:ext cx="9144000" cy="6858000"/>
          </a:xfrm>
          <a:prstGeom prst="rect">
            <a:avLst/>
          </a:prstGeom>
        </p:spPr>
      </p:pic>
      <p:pic>
        <p:nvPicPr>
          <p:cNvPr id="8" name="Picture 7" descr="wheel059.jpg"/>
          <p:cNvPicPr>
            <a:picLocks noChangeAspect="1"/>
          </p:cNvPicPr>
          <p:nvPr/>
        </p:nvPicPr>
        <p:blipFill>
          <a:blip r:embed="rId7"/>
          <a:stretch>
            <a:fillRect/>
          </a:stretch>
        </p:blipFill>
        <p:spPr>
          <a:xfrm>
            <a:off x="0" y="0"/>
            <a:ext cx="9144000" cy="6858000"/>
          </a:xfrm>
          <a:prstGeom prst="rect">
            <a:avLst/>
          </a:prstGeom>
        </p:spPr>
      </p:pic>
      <p:pic>
        <p:nvPicPr>
          <p:cNvPr id="9" name="Picture 8" descr="wheel089.jpg"/>
          <p:cNvPicPr>
            <a:picLocks noChangeAspect="1"/>
          </p:cNvPicPr>
          <p:nvPr/>
        </p:nvPicPr>
        <p:blipFill>
          <a:blip r:embed="rId8"/>
          <a:stretch>
            <a:fillRect/>
          </a:stretch>
        </p:blipFill>
        <p:spPr>
          <a:xfrm>
            <a:off x="0" y="0"/>
            <a:ext cx="9144000" cy="6858000"/>
          </a:xfrm>
          <a:prstGeom prst="rect">
            <a:avLst/>
          </a:prstGeom>
        </p:spPr>
      </p:pic>
      <p:pic>
        <p:nvPicPr>
          <p:cNvPr id="10" name="Picture 9" descr="wheel109.jpg"/>
          <p:cNvPicPr>
            <a:picLocks noChangeAspect="1"/>
          </p:cNvPicPr>
          <p:nvPr/>
        </p:nvPicPr>
        <p:blipFill>
          <a:blip r:embed="rId9"/>
          <a:stretch>
            <a:fillRect/>
          </a:stretch>
        </p:blipFill>
        <p:spPr>
          <a:xfrm>
            <a:off x="0" y="0"/>
            <a:ext cx="9144000" cy="6858000"/>
          </a:xfrm>
          <a:prstGeom prst="rect">
            <a:avLst/>
          </a:prstGeom>
        </p:spPr>
      </p:pic>
      <p:pic>
        <p:nvPicPr>
          <p:cNvPr id="11" name="Picture 10" descr="wheel118.jpg"/>
          <p:cNvPicPr>
            <a:picLocks noChangeAspect="1"/>
          </p:cNvPicPr>
          <p:nvPr/>
        </p:nvPicPr>
        <p:blipFill>
          <a:blip r:embed="rId10"/>
          <a:stretch>
            <a:fillRect/>
          </a:stretch>
        </p:blipFill>
        <p:spPr>
          <a:xfrm>
            <a:off x="0" y="0"/>
            <a:ext cx="9144000" cy="6858000"/>
          </a:xfrm>
          <a:prstGeom prst="rect">
            <a:avLst/>
          </a:prstGeom>
        </p:spPr>
      </p:pic>
      <p:pic>
        <p:nvPicPr>
          <p:cNvPr id="12" name="Picture 11" descr="wheel126.jpg"/>
          <p:cNvPicPr>
            <a:picLocks noChangeAspect="1"/>
          </p:cNvPicPr>
          <p:nvPr/>
        </p:nvPicPr>
        <p:blipFill>
          <a:blip r:embed="rId11"/>
          <a:stretch>
            <a:fillRect/>
          </a:stretch>
        </p:blipFill>
        <p:spPr>
          <a:xfrm>
            <a:off x="0" y="0"/>
            <a:ext cx="9144000"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0"/>
                                        <p:tgtEl>
                                          <p:spTgt spid="8"/>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000"/>
                                        <p:tgtEl>
                                          <p:spTgt spid="9"/>
                                        </p:tgtEl>
                                      </p:cBhvr>
                                    </p:animEffect>
                                  </p:childTnLst>
                                </p:cTn>
                              </p:par>
                            </p:childTnLst>
                          </p:cTn>
                        </p:par>
                        <p:par>
                          <p:cTn id="28" fill="hold">
                            <p:stCondLst>
                              <p:cond delay="120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000"/>
                                        <p:tgtEl>
                                          <p:spTgt spid="10"/>
                                        </p:tgtEl>
                                      </p:cBhvr>
                                    </p:animEffect>
                                  </p:childTnLst>
                                </p:cTn>
                              </p:par>
                            </p:childTnLst>
                          </p:cTn>
                        </p:par>
                        <p:par>
                          <p:cTn id="32" fill="hold">
                            <p:stCondLst>
                              <p:cond delay="1400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2000"/>
                                        <p:tgtEl>
                                          <p:spTgt spid="11"/>
                                        </p:tgtEl>
                                      </p:cBhvr>
                                    </p:animEffect>
                                  </p:childTnLst>
                                </p:cTn>
                              </p:par>
                            </p:childTnLst>
                          </p:cTn>
                        </p:par>
                        <p:par>
                          <p:cTn id="36" fill="hold">
                            <p:stCondLst>
                              <p:cond delay="16000"/>
                            </p:stCondLst>
                            <p:childTnLst>
                              <p:par>
                                <p:cTn id="37" presetID="10"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0" y="685800"/>
            <a:ext cx="9144000" cy="1447800"/>
          </a:xfrm>
        </p:spPr>
        <p:txBody>
          <a:bodyPr/>
          <a:lstStyle/>
          <a:p>
            <a:pPr marL="0" indent="0" eaLnBrk="1" hangingPunct="1">
              <a:lnSpc>
                <a:spcPct val="90000"/>
              </a:lnSpc>
              <a:buFontTx/>
              <a:buNone/>
            </a:pPr>
            <a:r>
              <a:rPr lang="en-US" sz="2800" dirty="0" smtClean="0"/>
              <a:t>Rom 8:17 And if children, then heirs; heirs of God, and joint-heirs with Christ; if so be that we suffer with him, that we may be also glorified together.</a:t>
            </a:r>
          </a:p>
          <a:p>
            <a:pPr marL="0" indent="0" eaLnBrk="1" hangingPunct="1">
              <a:lnSpc>
                <a:spcPct val="90000"/>
              </a:lnSpc>
              <a:buFontTx/>
              <a:buNone/>
            </a:pPr>
            <a:endParaRPr lang="en-US" sz="2800" dirty="0" smtClean="0"/>
          </a:p>
        </p:txBody>
      </p:sp>
      <p:sp>
        <p:nvSpPr>
          <p:cNvPr id="15" name="Rectangle 14"/>
          <p:cNvSpPr/>
          <p:nvPr/>
        </p:nvSpPr>
        <p:spPr>
          <a:xfrm>
            <a:off x="5867400" y="609600"/>
            <a:ext cx="2133600" cy="533400"/>
          </a:xfrm>
          <a:prstGeom prst="rect">
            <a:avLst/>
          </a:prstGeom>
          <a:solidFill>
            <a:schemeClr val="accent1">
              <a:alpha val="0"/>
            </a:schemeClr>
          </a:solidFill>
          <a:ln w="95250" cmpd="tri">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3"/>
          <p:cNvSpPr txBox="1">
            <a:spLocks noChangeArrowheads="1"/>
          </p:cNvSpPr>
          <p:nvPr/>
        </p:nvSpPr>
        <p:spPr bwMode="auto">
          <a:xfrm>
            <a:off x="0" y="2286000"/>
            <a:ext cx="9144000" cy="182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nSpc>
                <a:spcPct val="90000"/>
              </a:lnSpc>
              <a:spcBef>
                <a:spcPct val="20000"/>
              </a:spcBef>
            </a:pPr>
            <a:r>
              <a:rPr kumimoji="0" lang="en-US" sz="2800" b="0" i="0" u="none" strike="noStrike" kern="0" cap="none" spc="0" normalizeH="0" baseline="0" noProof="0" dirty="0" smtClean="0">
                <a:ln>
                  <a:noFill/>
                </a:ln>
                <a:solidFill>
                  <a:schemeClr val="tx1"/>
                </a:solidFill>
                <a:effectLst/>
                <a:uLnTx/>
                <a:uFillTx/>
                <a:latin typeface="+mn-lt"/>
                <a:ea typeface="+mn-ea"/>
                <a:cs typeface="+mn-cs"/>
              </a:rPr>
              <a:t>Num 18:20 And the Lord spake unto Aaron, Thou shalt have no inheritance in their land, neither shalt thou have any part among them: I am thy part and thine inheritance among the children of Israel. </a:t>
            </a:r>
          </a:p>
          <a:p>
            <a:pPr marL="0" marR="0" lvl="0" indent="0" algn="l" defTabSz="914400" rtl="0" eaLnBrk="1" fontAlgn="base" latinLnBrk="0" hangingPunct="1">
              <a:lnSpc>
                <a:spcPct val="90000"/>
              </a:lnSpc>
              <a:spcBef>
                <a:spcPct val="20000"/>
              </a:spcBef>
              <a:spcAft>
                <a:spcPct val="0"/>
              </a:spcAft>
              <a:buClrTx/>
              <a:buSzTx/>
              <a:buFontTx/>
              <a:buNone/>
              <a:tabLst/>
              <a:defRPr/>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7" name="Rectangle 3"/>
          <p:cNvSpPr txBox="1">
            <a:spLocks noChangeArrowheads="1"/>
          </p:cNvSpPr>
          <p:nvPr/>
        </p:nvSpPr>
        <p:spPr bwMode="auto">
          <a:xfrm>
            <a:off x="0" y="4343400"/>
            <a:ext cx="9144000" cy="2286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nSpc>
                <a:spcPct val="90000"/>
              </a:lnSpc>
              <a:spcBef>
                <a:spcPct val="20000"/>
              </a:spcBef>
            </a:pPr>
            <a:r>
              <a:rPr kumimoji="0" lang="en-US" sz="2800" b="0" i="0" u="none" strike="noStrike" kern="0" cap="none" spc="0" normalizeH="0" baseline="0" noProof="0" dirty="0" smtClean="0">
                <a:ln>
                  <a:noFill/>
                </a:ln>
                <a:solidFill>
                  <a:schemeClr val="tx1"/>
                </a:solidFill>
                <a:effectLst/>
                <a:uLnTx/>
                <a:uFillTx/>
                <a:latin typeface="+mn-lt"/>
                <a:ea typeface="+mn-ea"/>
                <a:cs typeface="+mn-cs"/>
              </a:rPr>
              <a:t>Num 18:23 But the Levites shall do the service of the tabernacle of the congregation, and they shall bear their iniquity: it shall be a statute for ever throughout your generations, that among the children of Israel they have no inheritance.</a:t>
            </a:r>
          </a:p>
        </p:txBody>
      </p:sp>
      <p:sp>
        <p:nvSpPr>
          <p:cNvPr id="18" name="Rectangle 17"/>
          <p:cNvSpPr/>
          <p:nvPr/>
        </p:nvSpPr>
        <p:spPr>
          <a:xfrm>
            <a:off x="3505200" y="3048000"/>
            <a:ext cx="5638800" cy="533400"/>
          </a:xfrm>
          <a:prstGeom prst="rect">
            <a:avLst/>
          </a:prstGeom>
          <a:solidFill>
            <a:schemeClr val="accent1">
              <a:alpha val="0"/>
            </a:schemeClr>
          </a:solidFill>
          <a:ln w="95250" cmpd="tri">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p:cNvCxnSpPr/>
          <p:nvPr/>
        </p:nvCxnSpPr>
        <p:spPr>
          <a:xfrm>
            <a:off x="5181600" y="4724400"/>
            <a:ext cx="2209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791200" y="5105400"/>
            <a:ext cx="2209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1000"/>
                                        <p:tgtEl>
                                          <p:spTgt spid="20"/>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457200" y="304800"/>
            <a:ext cx="8229600" cy="6324600"/>
          </a:xfrm>
        </p:spPr>
        <p:txBody>
          <a:bodyPr/>
          <a:lstStyle/>
          <a:p>
            <a:pPr marL="0" indent="0" eaLnBrk="1" hangingPunct="1">
              <a:lnSpc>
                <a:spcPct val="90000"/>
              </a:lnSpc>
              <a:buFontTx/>
              <a:buNone/>
            </a:pPr>
            <a:r>
              <a:rPr lang="en-US" sz="2800" dirty="0" smtClean="0"/>
              <a:t>Rom 4:13-16</a:t>
            </a:r>
          </a:p>
          <a:p>
            <a:pPr marL="0" indent="0" eaLnBrk="1" hangingPunct="1">
              <a:lnSpc>
                <a:spcPct val="90000"/>
              </a:lnSpc>
              <a:buFontTx/>
              <a:buNone/>
            </a:pPr>
            <a:r>
              <a:rPr lang="en-US" sz="2800" dirty="0" smtClean="0"/>
              <a:t>13 For the promise to Abraham and his offspring that he would be heir of the world did not come through the law but through the righteousness of faith. </a:t>
            </a:r>
          </a:p>
          <a:p>
            <a:pPr marL="0" indent="0" eaLnBrk="1" hangingPunct="1">
              <a:lnSpc>
                <a:spcPct val="90000"/>
              </a:lnSpc>
              <a:buFontTx/>
              <a:buNone/>
            </a:pPr>
            <a:r>
              <a:rPr lang="en-US" sz="2800" dirty="0" smtClean="0"/>
              <a:t>14  For if it is the adherents of the law who are to be the heirs, faith is null and the promise is void. </a:t>
            </a:r>
          </a:p>
          <a:p>
            <a:pPr marL="0" indent="0" eaLnBrk="1" hangingPunct="1">
              <a:lnSpc>
                <a:spcPct val="90000"/>
              </a:lnSpc>
              <a:buFontTx/>
              <a:buNone/>
            </a:pPr>
            <a:r>
              <a:rPr lang="en-US" sz="2800" dirty="0" smtClean="0"/>
              <a:t>15 For the law brings wrath, but where there is no law there is no transgression.</a:t>
            </a:r>
          </a:p>
          <a:p>
            <a:pPr marL="0" indent="0" eaLnBrk="1" hangingPunct="1">
              <a:lnSpc>
                <a:spcPct val="90000"/>
              </a:lnSpc>
              <a:buFontTx/>
              <a:buNone/>
            </a:pPr>
            <a:r>
              <a:rPr lang="en-US" sz="2800" dirty="0" smtClean="0"/>
              <a:t>16 That is why it depends on faith, in order that the promise may rest on grace and be guaranteed to all his offspring—not only to the adherent of the law but also to the one who shares the faith of Abraham, who is the father of us all, </a:t>
            </a:r>
          </a:p>
          <a:p>
            <a:pPr marL="0" indent="0" eaLnBrk="1" hangingPunct="1">
              <a:lnSpc>
                <a:spcPct val="90000"/>
              </a:lnSpc>
              <a:buFontTx/>
              <a:buNone/>
            </a:pPr>
            <a:r>
              <a:rPr lang="en-US" sz="2800" dirty="0" smtClean="0"/>
              <a:t>ESV</a:t>
            </a:r>
            <a:endParaRPr lang="en-CA" sz="2800" dirty="0" smtClean="0"/>
          </a:p>
        </p:txBody>
      </p:sp>
      <p:cxnSp>
        <p:nvCxnSpPr>
          <p:cNvPr id="4" name="Straight Connector 3"/>
          <p:cNvCxnSpPr/>
          <p:nvPr/>
        </p:nvCxnSpPr>
        <p:spPr>
          <a:xfrm>
            <a:off x="5562600" y="1981200"/>
            <a:ext cx="2590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609600" y="2362200"/>
            <a:ext cx="685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590800" y="3200400"/>
            <a:ext cx="685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181600" y="4495800"/>
            <a:ext cx="685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705600" y="5638800"/>
            <a:ext cx="685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1000"/>
                                        <p:tgtEl>
                                          <p:spTgt spid="10"/>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1000"/>
                                        <p:tgtEl>
                                          <p:spTgt spid="11"/>
                                        </p:tgtEl>
                                      </p:cBhvr>
                                    </p:animEffect>
                                  </p:childTnLst>
                                </p:cTn>
                              </p:par>
                            </p:childTnLst>
                          </p:cTn>
                        </p:par>
                        <p:par>
                          <p:cTn id="20" fill="hold">
                            <p:stCondLst>
                              <p:cond delay="40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457200" y="304800"/>
            <a:ext cx="8229600" cy="2667000"/>
          </a:xfrm>
        </p:spPr>
        <p:txBody>
          <a:bodyPr/>
          <a:lstStyle/>
          <a:p>
            <a:pPr marL="0" indent="0" eaLnBrk="1" hangingPunct="1">
              <a:lnSpc>
                <a:spcPct val="90000"/>
              </a:lnSpc>
              <a:buFontTx/>
              <a:buNone/>
            </a:pPr>
            <a:r>
              <a:rPr lang="en-US" sz="2800" dirty="0" smtClean="0"/>
              <a:t>Gal 2:16 Knowing that a man is not justified by the works of the law, but by the faith of Jesus Christ, even we have believed in Jesus Christ, that we might be justified by the faith of Christ, and not by the works of the law: for by the works of the law shall no flesh be justified.</a:t>
            </a:r>
          </a:p>
        </p:txBody>
      </p:sp>
      <p:cxnSp>
        <p:nvCxnSpPr>
          <p:cNvPr id="4" name="Straight Connector 3"/>
          <p:cNvCxnSpPr/>
          <p:nvPr/>
        </p:nvCxnSpPr>
        <p:spPr>
          <a:xfrm>
            <a:off x="4953000" y="1143000"/>
            <a:ext cx="32004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819400" y="1524000"/>
            <a:ext cx="1447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343400" y="1828800"/>
            <a:ext cx="2209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3886200"/>
            <a:ext cx="4191000" cy="259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smtClean="0">
                <a:solidFill>
                  <a:schemeClr val="tx1"/>
                </a:solidFill>
              </a:rPr>
              <a:t>Faith</a:t>
            </a:r>
          </a:p>
          <a:p>
            <a:pPr algn="ctr"/>
            <a:r>
              <a:rPr lang="en-US" dirty="0" smtClean="0">
                <a:solidFill>
                  <a:schemeClr val="tx1"/>
                </a:solidFill>
              </a:rPr>
              <a:t>credence; moral conviction, especially reliance upon Christ for salvation; abstractly, constancy in such profession; by extension, the system of religious (Gospel) truth itself:</a:t>
            </a:r>
          </a:p>
          <a:p>
            <a:pPr algn="ctr"/>
            <a:r>
              <a:rPr lang="en-US" dirty="0" smtClean="0">
                <a:solidFill>
                  <a:schemeClr val="tx1"/>
                </a:solidFill>
              </a:rPr>
              <a:t>Strong's</a:t>
            </a:r>
          </a:p>
        </p:txBody>
      </p:sp>
      <p:sp>
        <p:nvSpPr>
          <p:cNvPr id="14" name="Rectangle 13"/>
          <p:cNvSpPr/>
          <p:nvPr/>
        </p:nvSpPr>
        <p:spPr>
          <a:xfrm>
            <a:off x="4953000" y="3886200"/>
            <a:ext cx="4191000" cy="2514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smtClean="0">
                <a:solidFill>
                  <a:schemeClr val="tx1"/>
                </a:solidFill>
              </a:rPr>
              <a:t>Faith</a:t>
            </a:r>
          </a:p>
          <a:p>
            <a:pPr algn="ctr"/>
            <a:r>
              <a:rPr lang="en-US" dirty="0" smtClean="0">
                <a:solidFill>
                  <a:schemeClr val="tx1"/>
                </a:solidFill>
              </a:rPr>
              <a:t>primarily, "firm persuasion," a conviction based upon hearing, is used in the NT always of "faith in God or Christ, or things spiritual."</a:t>
            </a:r>
          </a:p>
          <a:p>
            <a:pPr algn="ctr"/>
            <a:r>
              <a:rPr lang="en-US" dirty="0" smtClean="0">
                <a:solidFill>
                  <a:schemeClr val="tx1"/>
                </a:solidFill>
              </a:rPr>
              <a:t> Vine's Expository Dictionary</a:t>
            </a:r>
          </a:p>
        </p:txBody>
      </p:sp>
      <p:cxnSp>
        <p:nvCxnSpPr>
          <p:cNvPr id="19" name="Straight Arrow Connector 18"/>
          <p:cNvCxnSpPr/>
          <p:nvPr/>
        </p:nvCxnSpPr>
        <p:spPr>
          <a:xfrm rot="5400000">
            <a:off x="2438400" y="2057400"/>
            <a:ext cx="2286000" cy="198120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000"/>
                                        <p:tgtEl>
                                          <p:spTgt spid="5"/>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10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up)">
                                      <p:cBhvr>
                                        <p:cTn id="20" dur="500"/>
                                        <p:tgtEl>
                                          <p:spTgt spid="19"/>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8197" name="Rectangle 5"/>
          <p:cNvSpPr>
            <a:spLocks noGrp="1" noChangeArrowheads="1"/>
          </p:cNvSpPr>
          <p:nvPr>
            <p:ph type="body" sz="half" idx="1"/>
          </p:nvPr>
        </p:nvSpPr>
        <p:spPr>
          <a:xfrm>
            <a:off x="457200" y="152400"/>
            <a:ext cx="4038600" cy="3657600"/>
          </a:xfrm>
        </p:spPr>
        <p:txBody>
          <a:bodyPr/>
          <a:lstStyle/>
          <a:p>
            <a:pPr marL="0" indent="0" algn="ctr" eaLnBrk="1" hangingPunct="1">
              <a:buFontTx/>
              <a:buNone/>
            </a:pPr>
            <a:r>
              <a:rPr lang="en-US" u="sng" dirty="0" smtClean="0"/>
              <a:t>HOPE</a:t>
            </a:r>
          </a:p>
          <a:p>
            <a:pPr marL="0" indent="0" eaLnBrk="1" hangingPunct="1">
              <a:buFontTx/>
              <a:buNone/>
            </a:pPr>
            <a:r>
              <a:rPr lang="en-US" dirty="0" smtClean="0"/>
              <a:t>elpis (el-pece'); from a primary elpo (</a:t>
            </a:r>
            <a:r>
              <a:rPr lang="en-US" b="1" dirty="0" smtClean="0"/>
              <a:t>to anticipate, usually with pleasure</a:t>
            </a:r>
            <a:r>
              <a:rPr lang="en-US" dirty="0" smtClean="0"/>
              <a:t>); expectation (abstractly or concretely) or confidence:</a:t>
            </a:r>
            <a:endParaRPr lang="en-CA" dirty="0" smtClean="0"/>
          </a:p>
        </p:txBody>
      </p:sp>
      <p:sp>
        <p:nvSpPr>
          <p:cNvPr id="8198" name="Rectangle 6"/>
          <p:cNvSpPr>
            <a:spLocks noGrp="1" noChangeArrowheads="1"/>
          </p:cNvSpPr>
          <p:nvPr>
            <p:ph type="body" sz="half" idx="2"/>
          </p:nvPr>
        </p:nvSpPr>
        <p:spPr>
          <a:xfrm>
            <a:off x="4648200" y="152400"/>
            <a:ext cx="4038600" cy="3810000"/>
          </a:xfrm>
        </p:spPr>
        <p:txBody>
          <a:bodyPr/>
          <a:lstStyle/>
          <a:p>
            <a:pPr marL="0" indent="0" algn="ctr" eaLnBrk="1" hangingPunct="1">
              <a:buFontTx/>
              <a:buNone/>
            </a:pPr>
            <a:r>
              <a:rPr lang="en-US" u="sng" dirty="0" smtClean="0"/>
              <a:t>PROMISE</a:t>
            </a:r>
          </a:p>
          <a:p>
            <a:pPr marL="0" indent="0" eaLnBrk="1" hangingPunct="1">
              <a:buFontTx/>
              <a:buNone/>
            </a:pPr>
            <a:r>
              <a:rPr lang="en-US" dirty="0" smtClean="0"/>
              <a:t>epaggelia (ep-ang-el-ee'-ah); an announcement (for information, assent or pledge; </a:t>
            </a:r>
            <a:r>
              <a:rPr lang="en-US" b="1" dirty="0" smtClean="0"/>
              <a:t>especially a divine assurance of good</a:t>
            </a:r>
            <a:r>
              <a:rPr lang="en-US" dirty="0" smtClean="0"/>
              <a:t>):</a:t>
            </a:r>
          </a:p>
        </p:txBody>
      </p:sp>
      <p:sp>
        <p:nvSpPr>
          <p:cNvPr id="8199" name="Text Box 7"/>
          <p:cNvSpPr txBox="1">
            <a:spLocks noChangeArrowheads="1"/>
          </p:cNvSpPr>
          <p:nvPr/>
        </p:nvSpPr>
        <p:spPr bwMode="auto">
          <a:xfrm>
            <a:off x="304800" y="5181600"/>
            <a:ext cx="8382000" cy="1384995"/>
          </a:xfrm>
          <a:prstGeom prst="rect">
            <a:avLst/>
          </a:prstGeom>
          <a:noFill/>
          <a:ln w="9525">
            <a:noFill/>
            <a:miter lim="800000"/>
            <a:headEnd/>
            <a:tailEnd/>
          </a:ln>
        </p:spPr>
        <p:txBody>
          <a:bodyPr>
            <a:spAutoFit/>
          </a:bodyPr>
          <a:lstStyle/>
          <a:p>
            <a:pPr algn="ctr">
              <a:spcBef>
                <a:spcPct val="50000"/>
              </a:spcBef>
            </a:pPr>
            <a:r>
              <a:rPr lang="en-US" sz="2800" dirty="0" smtClean="0"/>
              <a:t>Acts 26:6 </a:t>
            </a:r>
            <a:r>
              <a:rPr lang="en-US" sz="2800" dirty="0"/>
              <a:t>“I stand and am now judged of the anticipation of pleasure that Yahweh has assured his children of good.”</a:t>
            </a:r>
            <a:endParaRPr lang="en-CA" sz="2800" dirty="0"/>
          </a:p>
        </p:txBody>
      </p:sp>
      <p:sp>
        <p:nvSpPr>
          <p:cNvPr id="5" name="Text Box 7"/>
          <p:cNvSpPr txBox="1">
            <a:spLocks noChangeArrowheads="1"/>
          </p:cNvSpPr>
          <p:nvPr/>
        </p:nvSpPr>
        <p:spPr bwMode="auto">
          <a:xfrm>
            <a:off x="457200" y="4038600"/>
            <a:ext cx="8382000" cy="954107"/>
          </a:xfrm>
          <a:prstGeom prst="rect">
            <a:avLst/>
          </a:prstGeom>
          <a:noFill/>
          <a:ln w="9525">
            <a:noFill/>
            <a:miter lim="800000"/>
            <a:headEnd/>
            <a:tailEnd/>
          </a:ln>
        </p:spPr>
        <p:txBody>
          <a:bodyPr>
            <a:spAutoFit/>
          </a:bodyPr>
          <a:lstStyle/>
          <a:p>
            <a:pPr algn="ctr">
              <a:spcBef>
                <a:spcPct val="50000"/>
              </a:spcBef>
            </a:pPr>
            <a:r>
              <a:rPr lang="en-US" sz="2800" dirty="0" smtClean="0"/>
              <a:t>Acts 26:6 And now I stand and am judged for the hope of the promise made of God unto our fathers:</a:t>
            </a:r>
          </a:p>
        </p:txBody>
      </p:sp>
      <p:cxnSp>
        <p:nvCxnSpPr>
          <p:cNvPr id="7" name="Straight Connector 6"/>
          <p:cNvCxnSpPr/>
          <p:nvPr/>
        </p:nvCxnSpPr>
        <p:spPr>
          <a:xfrm rot="10800000">
            <a:off x="381000" y="4953000"/>
            <a:ext cx="1066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1866900" y="2705100"/>
            <a:ext cx="4495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81000" y="457200"/>
            <a:ext cx="1524000" cy="15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0800000">
            <a:off x="2514600" y="4953000"/>
            <a:ext cx="1219200" cy="1588"/>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10800000">
            <a:off x="3733800" y="4953000"/>
            <a:ext cx="5105400" cy="1588"/>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6629400" y="2743200"/>
            <a:ext cx="4419600" cy="1588"/>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0800000" flipV="1">
            <a:off x="7620000" y="533400"/>
            <a:ext cx="1219200" cy="1588"/>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1000"/>
                                        <p:tgtEl>
                                          <p:spTgt spid="7"/>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1000"/>
                                        <p:tgtEl>
                                          <p:spTgt spid="17"/>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1000"/>
                                        <p:tgtEl>
                                          <p:spTgt spid="2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8197"/>
                                        </p:tgtEl>
                                        <p:attrNameLst>
                                          <p:attrName>style.visibility</p:attrName>
                                        </p:attrNameLst>
                                      </p:cBhvr>
                                      <p:to>
                                        <p:strVal val="visible"/>
                                      </p:to>
                                    </p:set>
                                    <p:animEffect transition="in" filter="fade">
                                      <p:cBhvr>
                                        <p:cTn id="19" dur="1000"/>
                                        <p:tgtEl>
                                          <p:spTgt spid="819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left)">
                                      <p:cBhvr>
                                        <p:cTn id="24" dur="10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1000"/>
                                        <p:tgtEl>
                                          <p:spTgt spid="32"/>
                                        </p:tgtEl>
                                      </p:cBhvr>
                                    </p:animEffect>
                                  </p:childTnLst>
                                </p:cTn>
                              </p:par>
                            </p:childTnLst>
                          </p:cTn>
                        </p:par>
                        <p:par>
                          <p:cTn id="30" fill="hold">
                            <p:stCondLst>
                              <p:cond delay="1000"/>
                            </p:stCondLst>
                            <p:childTnLst>
                              <p:par>
                                <p:cTn id="31" presetID="22" presetClass="entr" presetSubtype="4"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down)">
                                      <p:cBhvr>
                                        <p:cTn id="33" dur="1000"/>
                                        <p:tgtEl>
                                          <p:spTgt spid="34"/>
                                        </p:tgtEl>
                                      </p:cBhvr>
                                    </p:animEffect>
                                  </p:childTnLst>
                                </p:cTn>
                              </p:par>
                            </p:childTnLst>
                          </p:cTn>
                        </p:par>
                        <p:par>
                          <p:cTn id="34" fill="hold">
                            <p:stCondLst>
                              <p:cond delay="2000"/>
                            </p:stCondLst>
                            <p:childTnLst>
                              <p:par>
                                <p:cTn id="35" presetID="22" presetClass="entr" presetSubtype="2"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right)">
                                      <p:cBhvr>
                                        <p:cTn id="37" dur="1000"/>
                                        <p:tgtEl>
                                          <p:spTgt spid="35"/>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8198"/>
                                        </p:tgtEl>
                                        <p:attrNameLst>
                                          <p:attrName>style.visibility</p:attrName>
                                        </p:attrNameLst>
                                      </p:cBhvr>
                                      <p:to>
                                        <p:strVal val="visible"/>
                                      </p:to>
                                    </p:set>
                                    <p:animEffect transition="in" filter="fade">
                                      <p:cBhvr>
                                        <p:cTn id="41" dur="1000"/>
                                        <p:tgtEl>
                                          <p:spTgt spid="819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199"/>
                                        </p:tgtEl>
                                        <p:attrNameLst>
                                          <p:attrName>style.visibility</p:attrName>
                                        </p:attrNameLst>
                                      </p:cBhvr>
                                      <p:to>
                                        <p:strVal val="visible"/>
                                      </p:to>
                                    </p:set>
                                    <p:animEffect transition="in" filter="fade">
                                      <p:cBhvr>
                                        <p:cTn id="46" dur="20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p:bldP spid="8198" grpId="0"/>
      <p:bldP spid="819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066800" y="1447800"/>
            <a:ext cx="6705600" cy="1219199"/>
          </a:xfrm>
          <a:prstGeom prst="roundRect">
            <a:avLst/>
          </a:prstGeom>
          <a:solidFill>
            <a:schemeClr val="accent1"/>
          </a:solidFill>
          <a:ln w="9525">
            <a:noFill/>
            <a:miter lim="800000"/>
            <a:headEnd/>
            <a:tailEnd/>
          </a:ln>
          <a:scene3d>
            <a:camera prst="orthographicFront"/>
            <a:lightRig rig="threePt" dir="t"/>
          </a:scene3d>
          <a:sp3d>
            <a:bevelT w="114300" prst="artDeco"/>
          </a:sp3d>
        </p:spPr>
        <p:txBody>
          <a:bodyPr vert="horz" wrap="square" lIns="91440" tIns="45720" rIns="91440" bIns="45720" numCol="1" anchor="ctr"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0" lang="en-US" sz="5400" b="0" i="0" u="none" strike="noStrike" kern="0" cap="none" spc="0" normalizeH="0" baseline="0" noProof="0" dirty="0" smtClean="0">
                <a:ln>
                  <a:noFill/>
                </a:ln>
                <a:solidFill>
                  <a:schemeClr val="tx1"/>
                </a:solidFill>
                <a:effectLst/>
                <a:uLnTx/>
                <a:uFillTx/>
                <a:latin typeface="+mn-lt"/>
                <a:ea typeface="+mn-ea"/>
                <a:cs typeface="+mn-cs"/>
              </a:rPr>
              <a:t>FAITH</a:t>
            </a:r>
          </a:p>
        </p:txBody>
      </p:sp>
      <p:sp>
        <p:nvSpPr>
          <p:cNvPr id="7" name="Rectangle 3"/>
          <p:cNvSpPr txBox="1">
            <a:spLocks noChangeArrowheads="1"/>
          </p:cNvSpPr>
          <p:nvPr/>
        </p:nvSpPr>
        <p:spPr bwMode="auto">
          <a:xfrm>
            <a:off x="1066800" y="2895600"/>
            <a:ext cx="6705600" cy="1219199"/>
          </a:xfrm>
          <a:prstGeom prst="roundRect">
            <a:avLst/>
          </a:prstGeom>
          <a:solidFill>
            <a:schemeClr val="accent1"/>
          </a:solidFill>
          <a:ln w="9525">
            <a:noFill/>
            <a:miter lim="800000"/>
            <a:headEnd/>
            <a:tailEnd/>
          </a:ln>
          <a:scene3d>
            <a:camera prst="orthographicFront"/>
            <a:lightRig rig="threePt" dir="t"/>
          </a:scene3d>
          <a:sp3d>
            <a:bevelT w="114300" prst="artDeco"/>
          </a:sp3d>
        </p:spPr>
        <p:txBody>
          <a:bodyPr vert="horz" wrap="square" lIns="91440" tIns="45720" rIns="91440" bIns="45720" numCol="1" anchor="ctr"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Tx/>
              <a:buSzTx/>
              <a:buFontTx/>
              <a:buNone/>
              <a:tabLst/>
              <a:defRPr/>
            </a:pPr>
            <a:r>
              <a:rPr kumimoji="0" lang="en-US" sz="5400" b="0" i="0" u="none" strike="noStrike" kern="0" cap="none" spc="0" normalizeH="0" baseline="0" noProof="0" dirty="0" smtClean="0">
                <a:ln>
                  <a:noFill/>
                </a:ln>
                <a:solidFill>
                  <a:schemeClr val="tx1"/>
                </a:solidFill>
                <a:effectLst/>
                <a:uLnTx/>
                <a:uFillTx/>
                <a:latin typeface="+mn-lt"/>
                <a:ea typeface="+mn-ea"/>
                <a:cs typeface="+mn-cs"/>
              </a:rPr>
              <a:t>OBEDIANCE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childTnLst>
                                </p:cTn>
                              </p:par>
                            </p:childTnLst>
                          </p:cTn>
                        </p:par>
                        <p:par>
                          <p:cTn id="11" fill="hold">
                            <p:stCondLst>
                              <p:cond delay="1500"/>
                            </p:stCondLst>
                            <p:childTnLst>
                              <p:par>
                                <p:cTn id="12" presetID="10" presetClass="entr" presetSubtype="0" fill="hold" grpId="0" nodeType="afterEffect">
                                  <p:stCondLst>
                                    <p:cond delay="500"/>
                                  </p:stCondLst>
                                  <p:childTnLst>
                                    <p:set>
                                      <p:cBhvr>
                                        <p:cTn id="13" dur="1" fill="hold">
                                          <p:stCondLst>
                                            <p:cond delay="0"/>
                                          </p:stCondLst>
                                        </p:cTn>
                                        <p:tgtEl>
                                          <p:spTgt spid="7">
                                            <p:bg/>
                                          </p:spTgt>
                                        </p:tgtEl>
                                        <p:attrNameLst>
                                          <p:attrName>style.visibility</p:attrName>
                                        </p:attrNameLst>
                                      </p:cBhvr>
                                      <p:to>
                                        <p:strVal val="visible"/>
                                      </p:to>
                                    </p:set>
                                    <p:animEffect transition="in" filter="fade">
                                      <p:cBhvr>
                                        <p:cTn id="14" dur="1000"/>
                                        <p:tgtEl>
                                          <p:spTgt spid="7">
                                            <p:bg/>
                                          </p:spTgt>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P spid="7"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457200" y="990600"/>
            <a:ext cx="8229600" cy="4343400"/>
          </a:xfrm>
        </p:spPr>
        <p:txBody>
          <a:bodyPr/>
          <a:lstStyle/>
          <a:p>
            <a:pPr marL="0" indent="0" eaLnBrk="1" hangingPunct="1">
              <a:buFontTx/>
              <a:buNone/>
            </a:pPr>
            <a:r>
              <a:rPr lang="en-US" dirty="0" smtClean="0"/>
              <a:t>“Not by works of righteousness which we have done, but according to his mercy he saved us, by the washing of regeneration, and renewing of the Holy Spirit; Which he shed on us abundantly through Jesus Christ our Saviour; That being justified by his grace, we should be made heirs according to the hope of eternal life.” Titus 3:5-7</a:t>
            </a:r>
            <a:endParaRPr lang="en-CA" dirty="0" smtClean="0"/>
          </a:p>
        </p:txBody>
      </p:sp>
      <p:sp>
        <p:nvSpPr>
          <p:cNvPr id="11268" name="Rectangle 4"/>
          <p:cNvSpPr>
            <a:spLocks noChangeArrowheads="1"/>
          </p:cNvSpPr>
          <p:nvPr/>
        </p:nvSpPr>
        <p:spPr bwMode="auto">
          <a:xfrm>
            <a:off x="228600" y="914400"/>
            <a:ext cx="8382000" cy="3962400"/>
          </a:xfrm>
          <a:prstGeom prst="rect">
            <a:avLst/>
          </a:prstGeom>
          <a:noFill/>
          <a:ln w="9525">
            <a:noFill/>
            <a:miter lim="800000"/>
            <a:headEnd/>
            <a:tailEnd/>
          </a:ln>
        </p:spPr>
        <p:txBody>
          <a:bodyPr/>
          <a:lstStyle/>
          <a:p>
            <a:pPr algn="ctr">
              <a:spcBef>
                <a:spcPct val="20000"/>
              </a:spcBef>
            </a:pPr>
            <a:r>
              <a:rPr lang="en-US" sz="3200" u="sng" dirty="0"/>
              <a:t>GRACE</a:t>
            </a:r>
          </a:p>
          <a:p>
            <a:pPr>
              <a:spcBef>
                <a:spcPct val="20000"/>
              </a:spcBef>
            </a:pPr>
            <a:r>
              <a:rPr lang="en-US" sz="3200" dirty="0" smtClean="0"/>
              <a:t>charis </a:t>
            </a:r>
            <a:r>
              <a:rPr lang="en-US" sz="3200" dirty="0"/>
              <a:t>(khar'-ece</a:t>
            </a:r>
            <a:r>
              <a:rPr lang="en-US" sz="3200" dirty="0" smtClean="0"/>
              <a:t>); </a:t>
            </a:r>
            <a:r>
              <a:rPr lang="en-US" sz="3200" dirty="0"/>
              <a:t>graciousness (as gratifying), </a:t>
            </a:r>
            <a:r>
              <a:rPr lang="en-US" sz="3200" dirty="0" smtClean="0"/>
              <a:t>of manner or act (abstract or concrete; literal, figurative or spiritual; </a:t>
            </a:r>
            <a:r>
              <a:rPr lang="en-US" sz="3200" b="1" u="sng" dirty="0" smtClean="0"/>
              <a:t>especially </a:t>
            </a:r>
            <a:r>
              <a:rPr lang="en-US" sz="3200" b="1" u="sng" dirty="0"/>
              <a:t>the divine influence upon the heart, and its reflection in the life; including gratitude</a:t>
            </a:r>
            <a:r>
              <a:rPr lang="en-US" sz="3200" dirty="0"/>
              <a:t>): </a:t>
            </a:r>
            <a:endParaRPr lang="en-CA" sz="32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fade">
                                      <p:cBhvr>
                                        <p:cTn id="7" dur="2000"/>
                                        <p:tgtEl>
                                          <p:spTgt spid="11268"/>
                                        </p:tgtEl>
                                      </p:cBhvr>
                                    </p:animEffect>
                                  </p:childTnLst>
                                </p:cTn>
                              </p:par>
                              <p:par>
                                <p:cTn id="8" presetID="10" presetClass="exit" presetSubtype="0" fill="hold" grpId="1" nodeType="withEffect">
                                  <p:stCondLst>
                                    <p:cond delay="0"/>
                                  </p:stCondLst>
                                  <p:childTnLst>
                                    <p:animEffect transition="out" filter="fade">
                                      <p:cBhvr>
                                        <p:cTn id="9" dur="2000"/>
                                        <p:tgtEl>
                                          <p:spTgt spid="11267">
                                            <p:txEl>
                                              <p:pRg st="0" end="0"/>
                                            </p:txEl>
                                          </p:spTgt>
                                        </p:tgtEl>
                                      </p:cBhvr>
                                    </p:animEffect>
                                    <p:set>
                                      <p:cBhvr>
                                        <p:cTn id="10" dur="1" fill="hold">
                                          <p:stCondLst>
                                            <p:cond delay="1999"/>
                                          </p:stCondLst>
                                        </p:cTn>
                                        <p:tgtEl>
                                          <p:spTgt spid="11267">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1" build="p"/>
      <p:bldP spid="1126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9218" name="Rectangle 3"/>
          <p:cNvSpPr>
            <a:spLocks noGrp="1" noChangeArrowheads="1"/>
          </p:cNvSpPr>
          <p:nvPr>
            <p:ph type="body" idx="1"/>
          </p:nvPr>
        </p:nvSpPr>
        <p:spPr>
          <a:xfrm>
            <a:off x="838200" y="2133600"/>
            <a:ext cx="7543800" cy="2057400"/>
          </a:xfrm>
        </p:spPr>
        <p:txBody>
          <a:bodyPr/>
          <a:lstStyle/>
          <a:p>
            <a:pPr marL="0" indent="0" eaLnBrk="1" hangingPunct="1">
              <a:buFontTx/>
              <a:buNone/>
            </a:pPr>
            <a:r>
              <a:rPr lang="en-US" dirty="0" smtClean="0"/>
              <a:t>Gal 3:16 Now to Abraham and his seed were the promises made. He saith not, And to seeds, as of many; but as of one, And to thy seed, which is Christ.</a:t>
            </a:r>
            <a:endParaRPr lang="en-CA" dirty="0" smtClean="0"/>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3652</TotalTime>
  <Words>709</Words>
  <Application>Microsoft PowerPoint</Application>
  <PresentationFormat>On-screen Show (4:3)</PresentationFormat>
  <Paragraphs>34</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Default Design</vt:lpstr>
      <vt:lpstr>The Spirit Invitation </vt:lpstr>
      <vt:lpstr>Slide 2</vt:lpstr>
      <vt:lpstr>Slide 3</vt:lpstr>
      <vt:lpstr>Slide 4</vt:lpstr>
      <vt:lpstr>Slide 5</vt:lpstr>
      <vt:lpstr>Slide 6</vt:lpstr>
      <vt:lpstr>Slide 7</vt:lpstr>
      <vt:lpstr>Slide 8</vt:lpstr>
      <vt:lpstr>Slide 9</vt:lpstr>
      <vt:lpstr>Slide 10</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High and Holy Call</dc:title>
  <dc:creator>A &amp; M Jackson</dc:creator>
  <cp:lastModifiedBy>A &amp; M Jackson</cp:lastModifiedBy>
  <cp:revision>26</cp:revision>
  <dcterms:created xsi:type="dcterms:W3CDTF">2008-01-21T03:49:00Z</dcterms:created>
  <dcterms:modified xsi:type="dcterms:W3CDTF">2009-08-16T23:03:55Z</dcterms:modified>
</cp:coreProperties>
</file>