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Lst>
  <p:sldIdLst>
    <p:sldId id="256" r:id="rId3"/>
    <p:sldId id="266" r:id="rId4"/>
    <p:sldId id="257" r:id="rId5"/>
    <p:sldId id="258" r:id="rId6"/>
    <p:sldId id="267" r:id="rId7"/>
    <p:sldId id="268" r:id="rId8"/>
    <p:sldId id="269" r:id="rId9"/>
    <p:sldId id="259" r:id="rId10"/>
    <p:sldId id="260" r:id="rId11"/>
    <p:sldId id="261" r:id="rId12"/>
    <p:sldId id="262" r:id="rId13"/>
    <p:sldId id="263" r:id="rId14"/>
    <p:sldId id="265" r:id="rId15"/>
    <p:sldId id="264" r:id="rId16"/>
  </p:sldIdLst>
  <p:sldSz cx="9144000" cy="6858000" type="screen4x3"/>
  <p:notesSz cx="6858000" cy="9144000"/>
  <p:defaultTextStyle>
    <a:defPPr>
      <a:defRPr lang="en-C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66FF33"/>
    <a:srgbClr val="FFFF00"/>
    <a:srgbClr val="0099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33" autoAdjust="0"/>
    <p:restoredTop sz="94500" autoAdjust="0"/>
  </p:normalViewPr>
  <p:slideViewPr>
    <p:cSldViewPr>
      <p:cViewPr varScale="1">
        <p:scale>
          <a:sx n="66" d="100"/>
          <a:sy n="66" d="100"/>
        </p:scale>
        <p:origin x="-552" y="-108"/>
      </p:cViewPr>
      <p:guideLst>
        <p:guide orient="horz" pos="2160"/>
        <p:guide pos="2880"/>
      </p:guideLst>
    </p:cSldViewPr>
  </p:slideViewPr>
  <p:outlineViewPr>
    <p:cViewPr>
      <p:scale>
        <a:sx n="33" d="100"/>
        <a:sy n="33" d="100"/>
      </p:scale>
      <p:origin x="0" y="39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36F3541C-EE38-424F-AC1F-048993408656}" type="slidenum">
              <a:rPr lang="en-CA"/>
              <a:pPr/>
              <a:t>‹#›</a:t>
            </a:fld>
            <a:endParaRPr lang="en-CA"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AB06C776-B75B-4975-9E2D-2373E0EE9338}" type="slidenum">
              <a:rPr lang="en-CA"/>
              <a:pPr/>
              <a:t>‹#›</a:t>
            </a:fld>
            <a:endParaRPr lang="en-CA"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3D921224-45EC-4AB0-9C7C-6E1BE0853705}" type="slidenum">
              <a:rPr lang="en-CA"/>
              <a:pPr/>
              <a:t>‹#›</a:t>
            </a:fld>
            <a:endParaRPr lang="en-CA"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A8B2D4A1-220E-40FF-82B8-0D525197D391}" type="slidenum">
              <a:rPr lang="en-CA"/>
              <a:pPr/>
              <a:t>‹#›</a:t>
            </a:fld>
            <a:endParaRPr lang="en-CA"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CA" dirty="0"/>
          </a:p>
        </p:txBody>
      </p:sp>
      <p:sp>
        <p:nvSpPr>
          <p:cNvPr id="8" name="Footer Placeholder 7"/>
          <p:cNvSpPr>
            <a:spLocks noGrp="1"/>
          </p:cNvSpPr>
          <p:nvPr>
            <p:ph type="ftr" sz="quarter" idx="11"/>
          </p:nvPr>
        </p:nvSpPr>
        <p:spPr/>
        <p:txBody>
          <a:bodyPr/>
          <a:lstStyle>
            <a:lvl1pPr>
              <a:defRPr/>
            </a:lvl1pPr>
          </a:lstStyle>
          <a:p>
            <a:endParaRPr lang="en-CA" dirty="0"/>
          </a:p>
        </p:txBody>
      </p:sp>
      <p:sp>
        <p:nvSpPr>
          <p:cNvPr id="9" name="Slide Number Placeholder 8"/>
          <p:cNvSpPr>
            <a:spLocks noGrp="1"/>
          </p:cNvSpPr>
          <p:nvPr>
            <p:ph type="sldNum" sz="quarter" idx="12"/>
          </p:nvPr>
        </p:nvSpPr>
        <p:spPr/>
        <p:txBody>
          <a:bodyPr/>
          <a:lstStyle>
            <a:lvl1pPr>
              <a:defRPr/>
            </a:lvl1pPr>
          </a:lstStyle>
          <a:p>
            <a:fld id="{7BF71DD9-323E-4443-BB1F-4827DB4F106B}" type="slidenum">
              <a:rPr lang="en-CA"/>
              <a:pPr/>
              <a:t>‹#›</a:t>
            </a:fld>
            <a:endParaRPr lang="en-CA"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CA" dirty="0"/>
          </a:p>
        </p:txBody>
      </p:sp>
      <p:sp>
        <p:nvSpPr>
          <p:cNvPr id="4" name="Footer Placeholder 3"/>
          <p:cNvSpPr>
            <a:spLocks noGrp="1"/>
          </p:cNvSpPr>
          <p:nvPr>
            <p:ph type="ftr" sz="quarter" idx="11"/>
          </p:nvPr>
        </p:nvSpPr>
        <p:spPr/>
        <p:txBody>
          <a:bodyPr/>
          <a:lstStyle>
            <a:lvl1pPr>
              <a:defRPr/>
            </a:lvl1pPr>
          </a:lstStyle>
          <a:p>
            <a:endParaRPr lang="en-CA" dirty="0"/>
          </a:p>
        </p:txBody>
      </p:sp>
      <p:sp>
        <p:nvSpPr>
          <p:cNvPr id="5" name="Slide Number Placeholder 4"/>
          <p:cNvSpPr>
            <a:spLocks noGrp="1"/>
          </p:cNvSpPr>
          <p:nvPr>
            <p:ph type="sldNum" sz="quarter" idx="12"/>
          </p:nvPr>
        </p:nvSpPr>
        <p:spPr/>
        <p:txBody>
          <a:bodyPr/>
          <a:lstStyle>
            <a:lvl1pPr>
              <a:defRPr/>
            </a:lvl1pPr>
          </a:lstStyle>
          <a:p>
            <a:fld id="{9B43B1E2-66A7-47BF-B843-A91BC2FB77DE}" type="slidenum">
              <a:rPr lang="en-CA"/>
              <a:pPr/>
              <a:t>‹#›</a:t>
            </a:fld>
            <a:endParaRPr lang="en-CA"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dirty="0"/>
          </a:p>
        </p:txBody>
      </p:sp>
      <p:sp>
        <p:nvSpPr>
          <p:cNvPr id="3" name="Footer Placeholder 2"/>
          <p:cNvSpPr>
            <a:spLocks noGrp="1"/>
          </p:cNvSpPr>
          <p:nvPr>
            <p:ph type="ftr" sz="quarter" idx="11"/>
          </p:nvPr>
        </p:nvSpPr>
        <p:spPr/>
        <p:txBody>
          <a:bodyPr/>
          <a:lstStyle>
            <a:lvl1pPr>
              <a:defRPr/>
            </a:lvl1pPr>
          </a:lstStyle>
          <a:p>
            <a:endParaRPr lang="en-CA" dirty="0"/>
          </a:p>
        </p:txBody>
      </p:sp>
      <p:sp>
        <p:nvSpPr>
          <p:cNvPr id="4" name="Slide Number Placeholder 3"/>
          <p:cNvSpPr>
            <a:spLocks noGrp="1"/>
          </p:cNvSpPr>
          <p:nvPr>
            <p:ph type="sldNum" sz="quarter" idx="12"/>
          </p:nvPr>
        </p:nvSpPr>
        <p:spPr/>
        <p:txBody>
          <a:bodyPr/>
          <a:lstStyle>
            <a:lvl1pPr>
              <a:defRPr/>
            </a:lvl1pPr>
          </a:lstStyle>
          <a:p>
            <a:fld id="{6706243B-7210-43FE-A9AE-6C6A542E56A6}" type="slidenum">
              <a:rPr lang="en-CA"/>
              <a:pPr/>
              <a:t>‹#›</a:t>
            </a:fld>
            <a:endParaRPr lang="en-CA"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82EF8A19-37BC-40EF-831F-1E2941B1B59A}" type="slidenum">
              <a:rPr lang="en-CA"/>
              <a:pPr/>
              <a:t>‹#›</a:t>
            </a:fld>
            <a:endParaRPr lang="en-CA"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E6AE9164-EA97-4796-8718-E755A20BF4E7}" type="slidenum">
              <a:rPr lang="en-CA"/>
              <a:pPr/>
              <a:t>‹#›</a:t>
            </a:fld>
            <a:endParaRPr lang="en-CA"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9D83519F-78F1-4738-A092-79087AC52CCE}" type="slidenum">
              <a:rPr lang="en-CA"/>
              <a:pPr/>
              <a:t>‹#›</a:t>
            </a:fld>
            <a:endParaRPr lang="en-CA"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9D302D30-4702-4AE1-872B-6CDAAEF3A59C}" type="slidenum">
              <a:rPr lang="en-CA"/>
              <a:pPr/>
              <a:t>‹#›</a:t>
            </a:fld>
            <a:endParaRPr lang="en-CA" dirty="0"/>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506"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n-CA"/>
              <a:t>Click to edit Master title style</a:t>
            </a:r>
          </a:p>
        </p:txBody>
      </p:sp>
      <p:sp>
        <p:nvSpPr>
          <p:cNvPr id="21507"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CA"/>
              <a:t>Click to edit Master subtitle style</a:t>
            </a:r>
          </a:p>
        </p:txBody>
      </p:sp>
      <p:sp>
        <p:nvSpPr>
          <p:cNvPr id="21508"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endParaRPr lang="en-US" dirty="0"/>
          </a:p>
        </p:txBody>
      </p:sp>
      <p:sp>
        <p:nvSpPr>
          <p:cNvPr id="21509" name="Rectangle 5"/>
          <p:cNvSpPr>
            <a:spLocks noGrp="1" noChangeArrowheads="1"/>
          </p:cNvSpPr>
          <p:nvPr>
            <p:ph type="ftr" sz="quarter" idx="3"/>
          </p:nvPr>
        </p:nvSpPr>
        <p:spPr/>
        <p:txBody>
          <a:bodyPr/>
          <a:lstStyle>
            <a:lvl1pPr>
              <a:defRPr/>
            </a:lvl1pPr>
          </a:lstStyle>
          <a:p>
            <a:endParaRPr lang="en-CA" dirty="0"/>
          </a:p>
        </p:txBody>
      </p:sp>
      <p:sp>
        <p:nvSpPr>
          <p:cNvPr id="21510" name="Rectangle 6"/>
          <p:cNvSpPr>
            <a:spLocks noGrp="1" noChangeArrowheads="1"/>
          </p:cNvSpPr>
          <p:nvPr>
            <p:ph type="sldNum" sz="quarter" idx="4"/>
          </p:nvPr>
        </p:nvSpPr>
        <p:spPr/>
        <p:txBody>
          <a:bodyPr/>
          <a:lstStyle>
            <a:lvl1pPr>
              <a:defRPr/>
            </a:lvl1pPr>
          </a:lstStyle>
          <a:p>
            <a:fld id="{9970D380-26A1-4BD6-A918-81BAA5D152A3}" type="slidenum">
              <a:rPr lang="en-CA"/>
              <a:pPr/>
              <a:t>‹#›</a:t>
            </a:fld>
            <a:endParaRPr lang="en-CA" dirty="0"/>
          </a:p>
        </p:txBody>
      </p:sp>
      <p:sp>
        <p:nvSpPr>
          <p:cNvPr id="21511" name="Rectangle 7"/>
          <p:cNvSpPr>
            <a:spLocks noGrp="1" noChangeArrowheads="1"/>
          </p:cNvSpPr>
          <p:nvPr>
            <p:ph type="dt" sz="quarter" idx="2"/>
          </p:nvPr>
        </p:nvSpPr>
        <p:spPr/>
        <p:txBody>
          <a:bodyPr/>
          <a:lstStyle>
            <a:lvl1pPr>
              <a:defRPr/>
            </a:lvl1pPr>
          </a:lstStyle>
          <a:p>
            <a:endParaRPr lang="en-CA" dirty="0"/>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F98A2335-67F3-4CC4-A6E0-A9C3D934721F}" type="slidenum">
              <a:rPr lang="en-CA"/>
              <a:pPr/>
              <a:t>‹#›</a:t>
            </a:fld>
            <a:endParaRPr lang="en-CA" dirty="0"/>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5C8B939B-4771-4045-92A6-73BD93D70BF7}" type="slidenum">
              <a:rPr lang="en-CA"/>
              <a:pPr/>
              <a:t>‹#›</a:t>
            </a:fld>
            <a:endParaRPr lang="en-CA" dirty="0"/>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288C0926-9A15-4E9E-BE17-F03ACD5767C6}" type="slidenum">
              <a:rPr lang="en-CA"/>
              <a:pPr/>
              <a:t>‹#›</a:t>
            </a:fld>
            <a:endParaRPr lang="en-CA" dirty="0"/>
          </a:p>
        </p:txBody>
      </p:sp>
    </p:spTree>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CA" dirty="0"/>
          </a:p>
        </p:txBody>
      </p:sp>
      <p:sp>
        <p:nvSpPr>
          <p:cNvPr id="8" name="Footer Placeholder 7"/>
          <p:cNvSpPr>
            <a:spLocks noGrp="1"/>
          </p:cNvSpPr>
          <p:nvPr>
            <p:ph type="ftr" sz="quarter" idx="11"/>
          </p:nvPr>
        </p:nvSpPr>
        <p:spPr/>
        <p:txBody>
          <a:bodyPr/>
          <a:lstStyle>
            <a:lvl1pPr>
              <a:defRPr/>
            </a:lvl1pPr>
          </a:lstStyle>
          <a:p>
            <a:endParaRPr lang="en-CA" dirty="0"/>
          </a:p>
        </p:txBody>
      </p:sp>
      <p:sp>
        <p:nvSpPr>
          <p:cNvPr id="9" name="Slide Number Placeholder 8"/>
          <p:cNvSpPr>
            <a:spLocks noGrp="1"/>
          </p:cNvSpPr>
          <p:nvPr>
            <p:ph type="sldNum" sz="quarter" idx="12"/>
          </p:nvPr>
        </p:nvSpPr>
        <p:spPr/>
        <p:txBody>
          <a:bodyPr/>
          <a:lstStyle>
            <a:lvl1pPr>
              <a:defRPr/>
            </a:lvl1pPr>
          </a:lstStyle>
          <a:p>
            <a:fld id="{6D9E4EAA-9BD0-4E89-A15C-7CFF1EDAB540}" type="slidenum">
              <a:rPr lang="en-CA"/>
              <a:pPr/>
              <a:t>‹#›</a:t>
            </a:fld>
            <a:endParaRPr lang="en-CA" dirty="0"/>
          </a:p>
        </p:txBody>
      </p:sp>
    </p:spTree>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CA" dirty="0"/>
          </a:p>
        </p:txBody>
      </p:sp>
      <p:sp>
        <p:nvSpPr>
          <p:cNvPr id="4" name="Footer Placeholder 3"/>
          <p:cNvSpPr>
            <a:spLocks noGrp="1"/>
          </p:cNvSpPr>
          <p:nvPr>
            <p:ph type="ftr" sz="quarter" idx="11"/>
          </p:nvPr>
        </p:nvSpPr>
        <p:spPr/>
        <p:txBody>
          <a:bodyPr/>
          <a:lstStyle>
            <a:lvl1pPr>
              <a:defRPr/>
            </a:lvl1pPr>
          </a:lstStyle>
          <a:p>
            <a:endParaRPr lang="en-CA" dirty="0"/>
          </a:p>
        </p:txBody>
      </p:sp>
      <p:sp>
        <p:nvSpPr>
          <p:cNvPr id="5" name="Slide Number Placeholder 4"/>
          <p:cNvSpPr>
            <a:spLocks noGrp="1"/>
          </p:cNvSpPr>
          <p:nvPr>
            <p:ph type="sldNum" sz="quarter" idx="12"/>
          </p:nvPr>
        </p:nvSpPr>
        <p:spPr/>
        <p:txBody>
          <a:bodyPr/>
          <a:lstStyle>
            <a:lvl1pPr>
              <a:defRPr/>
            </a:lvl1pPr>
          </a:lstStyle>
          <a:p>
            <a:fld id="{4DC386C8-D320-4202-9D43-2EE55534AB17}" type="slidenum">
              <a:rPr lang="en-CA"/>
              <a:pPr/>
              <a:t>‹#›</a:t>
            </a:fld>
            <a:endParaRPr lang="en-CA" dirty="0"/>
          </a:p>
        </p:txBody>
      </p:sp>
    </p:spTree>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dirty="0"/>
          </a:p>
        </p:txBody>
      </p:sp>
      <p:sp>
        <p:nvSpPr>
          <p:cNvPr id="3" name="Footer Placeholder 2"/>
          <p:cNvSpPr>
            <a:spLocks noGrp="1"/>
          </p:cNvSpPr>
          <p:nvPr>
            <p:ph type="ftr" sz="quarter" idx="11"/>
          </p:nvPr>
        </p:nvSpPr>
        <p:spPr/>
        <p:txBody>
          <a:bodyPr/>
          <a:lstStyle>
            <a:lvl1pPr>
              <a:defRPr/>
            </a:lvl1pPr>
          </a:lstStyle>
          <a:p>
            <a:endParaRPr lang="en-CA" dirty="0"/>
          </a:p>
        </p:txBody>
      </p:sp>
      <p:sp>
        <p:nvSpPr>
          <p:cNvPr id="4" name="Slide Number Placeholder 3"/>
          <p:cNvSpPr>
            <a:spLocks noGrp="1"/>
          </p:cNvSpPr>
          <p:nvPr>
            <p:ph type="sldNum" sz="quarter" idx="12"/>
          </p:nvPr>
        </p:nvSpPr>
        <p:spPr/>
        <p:txBody>
          <a:bodyPr/>
          <a:lstStyle>
            <a:lvl1pPr>
              <a:defRPr/>
            </a:lvl1pPr>
          </a:lstStyle>
          <a:p>
            <a:fld id="{3C4E82F6-A3AD-4E6F-A5EC-4364877025CC}" type="slidenum">
              <a:rPr lang="en-CA"/>
              <a:pPr/>
              <a:t>‹#›</a:t>
            </a:fld>
            <a:endParaRPr lang="en-CA" dirty="0"/>
          </a:p>
        </p:txBody>
      </p:sp>
    </p:spTree>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D2C6ADCC-B956-46F2-8F88-3D9F5D08869A}" type="slidenum">
              <a:rPr lang="en-CA"/>
              <a:pPr/>
              <a:t>‹#›</a:t>
            </a:fld>
            <a:endParaRPr lang="en-CA" dirty="0"/>
          </a:p>
        </p:txBody>
      </p:sp>
    </p:spTree>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B353CF4C-0F67-45A7-99CE-E8CBB531139D}" type="slidenum">
              <a:rPr lang="en-CA"/>
              <a:pPr/>
              <a:t>‹#›</a:t>
            </a:fld>
            <a:endParaRPr lang="en-CA" dirty="0"/>
          </a:p>
        </p:txBody>
      </p:sp>
    </p:spTree>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133E6669-E7DE-4A7D-84CA-7E8B4C6ACA51}" type="slidenum">
              <a:rPr lang="en-CA"/>
              <a:pPr/>
              <a:t>‹#›</a:t>
            </a:fld>
            <a:endParaRPr lang="en-CA" dirty="0"/>
          </a:p>
        </p:txBody>
      </p:sp>
    </p:spTree>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123F400B-F1C5-463A-ABD8-A35DF8997A30}" type="slidenum">
              <a:rPr lang="en-CA"/>
              <a:pPr/>
              <a:t>‹#›</a:t>
            </a:fld>
            <a:endParaRPr lang="en-CA"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CA"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CA"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CF255A6-EE90-49E7-A6C6-1A72ED5F6293}" type="slidenum">
              <a:rPr lang="en-CA"/>
              <a:pPr/>
              <a:t>‹#›</a:t>
            </a:fld>
            <a:endParaRPr lang="en-CA" dirty="0"/>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spd="med">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20483"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2048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defRPr>
            </a:lvl1pPr>
          </a:lstStyle>
          <a:p>
            <a:endParaRPr lang="en-CA" dirty="0"/>
          </a:p>
        </p:txBody>
      </p:sp>
      <p:sp>
        <p:nvSpPr>
          <p:cNvPr id="2048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defRPr>
            </a:lvl1pPr>
          </a:lstStyle>
          <a:p>
            <a:endParaRPr lang="en-CA" dirty="0"/>
          </a:p>
        </p:txBody>
      </p:sp>
      <p:sp>
        <p:nvSpPr>
          <p:cNvPr id="2048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defRPr>
            </a:lvl1pPr>
          </a:lstStyle>
          <a:p>
            <a:fld id="{70A925ED-52F5-4B44-B607-B834466AF23A}" type="slidenum">
              <a:rPr lang="en-CA"/>
              <a:pPr/>
              <a:t>‹#›</a:t>
            </a:fld>
            <a:endParaRPr lang="en-CA" dirty="0"/>
          </a:p>
        </p:txBody>
      </p:sp>
    </p:spTree>
  </p:cSld>
  <p:clrMap bg1="dk2" tx1="lt1" bg2="dk1" tx2="lt2" accent1="accent1" accent2="accent2" accent3="accent3" accent4="accent4" accent5="accent5" accent6="accent6" hlink="hlink" folHlink="folHlink"/>
  <p:sldLayoutIdLst>
    <p:sldLayoutId id="214748365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fontAlgn="base">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381000"/>
            <a:ext cx="7772400" cy="1470025"/>
          </a:xfrm>
          <a:prstGeom prst="roundRect">
            <a:avLst/>
          </a:prstGeom>
          <a:solidFill>
            <a:schemeClr val="accent1"/>
          </a:solidFill>
          <a:scene3d>
            <a:camera prst="orthographicFront"/>
            <a:lightRig rig="threePt" dir="t"/>
          </a:scene3d>
          <a:sp3d>
            <a:bevelT w="114300" prst="artDeco"/>
          </a:sp3d>
        </p:spPr>
        <p:txBody>
          <a:bodyPr anchor="ctr" anchorCtr="0"/>
          <a:lstStyle/>
          <a:p>
            <a:r>
              <a:rPr lang="en-US" dirty="0" smtClean="0">
                <a:solidFill>
                  <a:schemeClr val="tx1"/>
                </a:solidFill>
              </a:rPr>
              <a:t> Triumph in Eden</a:t>
            </a:r>
            <a:endParaRPr lang="en-CA" dirty="0">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0"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0" y="5181600"/>
            <a:ext cx="9144000" cy="838200"/>
          </a:xfrm>
          <a:prstGeom prst="roundRect">
            <a:avLst/>
          </a:prstGeom>
          <a:solidFill>
            <a:schemeClr val="accent1"/>
          </a:solidFill>
          <a:scene3d>
            <a:camera prst="orthographicFront"/>
            <a:lightRig rig="threePt" dir="t"/>
          </a:scene3d>
          <a:sp3d>
            <a:bevelT w="114300" prst="artDeco"/>
          </a:sp3d>
        </p:spPr>
        <p:txBody>
          <a:bodyPr anchor="ctr" anchorCtr="0"/>
          <a:lstStyle/>
          <a:p>
            <a:pPr marL="52388" indent="-52388" algn="ctr">
              <a:buClr>
                <a:schemeClr val="bg1"/>
              </a:buClr>
              <a:buFontTx/>
              <a:buNone/>
            </a:pPr>
            <a:r>
              <a:rPr lang="en-US" dirty="0"/>
              <a:t>“be fruitful and multiply and replenish the earth”</a:t>
            </a:r>
            <a:endParaRPr lang="en-CA"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75">
                                            <p:bg/>
                                          </p:spTgt>
                                        </p:tgtEl>
                                        <p:attrNameLst>
                                          <p:attrName>style.visibility</p:attrName>
                                        </p:attrNameLst>
                                      </p:cBhvr>
                                      <p:to>
                                        <p:strVal val="visible"/>
                                      </p:to>
                                    </p:set>
                                    <p:animEffect transition="in" filter="fade">
                                      <p:cBhvr>
                                        <p:cTn id="7" dur="1000"/>
                                        <p:tgtEl>
                                          <p:spTgt spid="307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75">
                                            <p:txEl>
                                              <p:pRg st="0" end="0"/>
                                            </p:txEl>
                                          </p:spTgt>
                                        </p:tgtEl>
                                        <p:attrNameLst>
                                          <p:attrName>style.visibility</p:attrName>
                                        </p:attrNameLst>
                                      </p:cBhvr>
                                      <p:to>
                                        <p:strVal val="visible"/>
                                      </p:to>
                                    </p:set>
                                    <p:animEffect transition="in" filter="fade">
                                      <p:cBhvr>
                                        <p:cTn id="10" dur="1000"/>
                                        <p:tgtEl>
                                          <p:spTgt spid="30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dirty="0"/>
              <a:t>Day 5 </a:t>
            </a:r>
            <a:endParaRPr lang="en-CA" dirty="0"/>
          </a:p>
        </p:txBody>
      </p:sp>
      <p:sp>
        <p:nvSpPr>
          <p:cNvPr id="6" name="Rectangle 3"/>
          <p:cNvSpPr txBox="1">
            <a:spLocks noChangeArrowheads="1"/>
          </p:cNvSpPr>
          <p:nvPr/>
        </p:nvSpPr>
        <p:spPr bwMode="auto">
          <a:xfrm>
            <a:off x="533400" y="5105400"/>
            <a:ext cx="8229600" cy="1371600"/>
          </a:xfrm>
          <a:prstGeom prst="roundRect">
            <a:avLst/>
          </a:prstGeom>
          <a:solidFill>
            <a:schemeClr val="tx1"/>
          </a:solid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
                <a:schemeClr val="bg1"/>
              </a:buClr>
              <a:buSzTx/>
              <a:buFontTx/>
              <a:buNone/>
              <a:tabLst/>
              <a:defRPr/>
            </a:pPr>
            <a:r>
              <a:rPr kumimoji="0" lang="en-US" sz="2800" b="0" i="0" u="none" strike="noStrike" kern="0" cap="none" spc="0" normalizeH="0" baseline="0" noProof="0" dirty="0" smtClean="0">
                <a:ln>
                  <a:noFill/>
                </a:ln>
                <a:solidFill>
                  <a:schemeClr val="bg1"/>
                </a:solidFill>
                <a:effectLst/>
                <a:uLnTx/>
                <a:uFillTx/>
                <a:latin typeface="+mn-lt"/>
                <a:ea typeface="+mn-ea"/>
                <a:cs typeface="+mn-cs"/>
              </a:rPr>
              <a:t>The day of grace, when covenant language is used by the </a:t>
            </a:r>
            <a:r>
              <a:rPr kumimoji="0" lang="en-US" sz="2800" b="0" i="0" u="none" strike="noStrike" kern="0" cap="none" spc="0" normalizeH="0" baseline="0" noProof="0" dirty="0" smtClean="0">
                <a:ln>
                  <a:noFill/>
                </a:ln>
                <a:solidFill>
                  <a:schemeClr val="bg1"/>
                </a:solidFill>
                <a:effectLst/>
                <a:uLnTx/>
                <a:uFillTx/>
                <a:latin typeface="+mn-lt"/>
                <a:ea typeface="+mn-ea"/>
                <a:cs typeface="+mn-cs"/>
              </a:rPr>
              <a:t>Elohim</a:t>
            </a:r>
            <a:endParaRPr kumimoji="0" lang="en-CA" sz="2800" b="0" i="0" u="none" strike="noStrike" kern="0" cap="none" spc="0" normalizeH="0" baseline="0" noProof="0" dirty="0" smtClean="0">
              <a:ln>
                <a:noFill/>
              </a:ln>
              <a:solidFill>
                <a:schemeClr val="bg1"/>
              </a:solidFill>
              <a:effectLst/>
              <a:uLnTx/>
              <a:uFillTx/>
              <a:latin typeface="+mn-lt"/>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762000"/>
          </a:xfrm>
        </p:spPr>
        <p:txBody>
          <a:bodyPr/>
          <a:lstStyle/>
          <a:p>
            <a:r>
              <a:rPr lang="en-US" dirty="0"/>
              <a:t>Day 5 </a:t>
            </a:r>
            <a:endParaRPr lang="en-CA" dirty="0"/>
          </a:p>
        </p:txBody>
      </p:sp>
      <p:sp>
        <p:nvSpPr>
          <p:cNvPr id="4099" name="Rectangle 3"/>
          <p:cNvSpPr>
            <a:spLocks noGrp="1" noChangeArrowheads="1"/>
          </p:cNvSpPr>
          <p:nvPr>
            <p:ph type="body" idx="1"/>
          </p:nvPr>
        </p:nvSpPr>
        <p:spPr>
          <a:xfrm>
            <a:off x="457200" y="685800"/>
            <a:ext cx="8229600" cy="2133600"/>
          </a:xfrm>
          <a:prstGeom prst="roundRect">
            <a:avLst/>
          </a:prstGeom>
          <a:solidFill>
            <a:schemeClr val="tx1"/>
          </a:solidFill>
        </p:spPr>
        <p:txBody>
          <a:bodyPr/>
          <a:lstStyle/>
          <a:p>
            <a:pPr algn="ctr">
              <a:buClr>
                <a:schemeClr val="bg1"/>
              </a:buClr>
              <a:buFontTx/>
              <a:buNone/>
            </a:pPr>
            <a:r>
              <a:rPr lang="en-US" sz="2800" dirty="0" smtClean="0">
                <a:solidFill>
                  <a:schemeClr val="bg1"/>
                </a:solidFill>
              </a:rPr>
              <a:t>Gen 1:20-22</a:t>
            </a:r>
          </a:p>
          <a:p>
            <a:pPr algn="ctr">
              <a:buClr>
                <a:schemeClr val="bg1"/>
              </a:buClr>
              <a:buFontTx/>
              <a:buNone/>
            </a:pPr>
            <a:r>
              <a:rPr lang="en-US" sz="2800" dirty="0" smtClean="0">
                <a:solidFill>
                  <a:schemeClr val="bg1"/>
                </a:solidFill>
              </a:rPr>
              <a:t>Waters bring forth abundantly</a:t>
            </a:r>
          </a:p>
          <a:p>
            <a:pPr algn="ctr">
              <a:buClr>
                <a:schemeClr val="bg1"/>
              </a:buClr>
              <a:buFontTx/>
              <a:buNone/>
            </a:pPr>
            <a:r>
              <a:rPr lang="en-US" sz="2800" dirty="0" smtClean="0">
                <a:solidFill>
                  <a:schemeClr val="bg1"/>
                </a:solidFill>
              </a:rPr>
              <a:t>Great Whales &amp; every living creature</a:t>
            </a:r>
            <a:endParaRPr lang="en-CA" sz="2800" dirty="0">
              <a:solidFill>
                <a:schemeClr val="bg1"/>
              </a:solidFill>
            </a:endParaRPr>
          </a:p>
        </p:txBody>
      </p:sp>
      <p:sp>
        <p:nvSpPr>
          <p:cNvPr id="6" name="Rectangle 3"/>
          <p:cNvSpPr txBox="1">
            <a:spLocks noChangeArrowheads="1"/>
          </p:cNvSpPr>
          <p:nvPr/>
        </p:nvSpPr>
        <p:spPr bwMode="auto">
          <a:xfrm>
            <a:off x="381000" y="2971800"/>
            <a:ext cx="8229600" cy="1524000"/>
          </a:xfrm>
          <a:prstGeom prst="roundRect">
            <a:avLst/>
          </a:prstGeom>
          <a:solidFill>
            <a:schemeClr val="tx1"/>
          </a:solid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gn="ctr">
              <a:spcBef>
                <a:spcPct val="20000"/>
              </a:spcBef>
              <a:buClr>
                <a:schemeClr val="bg1"/>
              </a:buClr>
            </a:pPr>
            <a:r>
              <a:rPr kumimoji="0" lang="en-US" sz="2800" b="0" i="0" u="none" strike="noStrike" kern="0" cap="none" spc="0" normalizeH="0" baseline="0" noProof="0" dirty="0" smtClean="0">
                <a:ln>
                  <a:noFill/>
                </a:ln>
                <a:solidFill>
                  <a:schemeClr val="bg1"/>
                </a:solidFill>
                <a:effectLst/>
                <a:uLnTx/>
                <a:uFillTx/>
                <a:latin typeface="+mn-lt"/>
                <a:ea typeface="+mn-ea"/>
                <a:cs typeface="+mn-cs"/>
              </a:rPr>
              <a:t>Gen 1:22</a:t>
            </a:r>
            <a:r>
              <a:rPr kumimoji="0" lang="en-US" sz="2800" b="0" i="0" u="none" strike="noStrike" kern="0" cap="none" spc="0" normalizeH="0" noProof="0" dirty="0" smtClean="0">
                <a:ln>
                  <a:noFill/>
                </a:ln>
                <a:solidFill>
                  <a:schemeClr val="bg1"/>
                </a:solidFill>
                <a:effectLst/>
                <a:uLnTx/>
                <a:uFillTx/>
                <a:latin typeface="+mn-lt"/>
                <a:ea typeface="+mn-ea"/>
                <a:cs typeface="+mn-cs"/>
              </a:rPr>
              <a:t> </a:t>
            </a:r>
            <a:r>
              <a:rPr kumimoji="0" lang="en-US" sz="2800" b="0" i="0" u="none" strike="noStrike" kern="0" cap="none" spc="0" normalizeH="0" baseline="0" noProof="0" dirty="0" smtClean="0">
                <a:ln>
                  <a:noFill/>
                </a:ln>
                <a:solidFill>
                  <a:schemeClr val="bg1"/>
                </a:solidFill>
                <a:effectLst/>
                <a:uLnTx/>
                <a:uFillTx/>
                <a:latin typeface="+mn-lt"/>
                <a:ea typeface="+mn-ea"/>
                <a:cs typeface="+mn-cs"/>
              </a:rPr>
              <a:t>And God blessed them, saying, Be fruitful, and multiply, and fill the waters in the seas, and let fowl multiply in the earth.</a:t>
            </a: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762000"/>
          </a:xfrm>
        </p:spPr>
        <p:txBody>
          <a:bodyPr/>
          <a:lstStyle/>
          <a:p>
            <a:r>
              <a:rPr lang="en-US" dirty="0"/>
              <a:t>Day 5 </a:t>
            </a:r>
            <a:endParaRPr lang="en-CA" dirty="0"/>
          </a:p>
        </p:txBody>
      </p:sp>
      <p:sp>
        <p:nvSpPr>
          <p:cNvPr id="4099" name="Rectangle 3"/>
          <p:cNvSpPr>
            <a:spLocks noGrp="1" noChangeArrowheads="1"/>
          </p:cNvSpPr>
          <p:nvPr>
            <p:ph type="body" idx="1"/>
          </p:nvPr>
        </p:nvSpPr>
        <p:spPr>
          <a:xfrm>
            <a:off x="457200" y="0"/>
            <a:ext cx="8229600" cy="2514600"/>
          </a:xfrm>
          <a:prstGeom prst="roundRect">
            <a:avLst/>
          </a:prstGeom>
          <a:solidFill>
            <a:schemeClr val="tx1"/>
          </a:solidFill>
        </p:spPr>
        <p:txBody>
          <a:bodyPr/>
          <a:lstStyle/>
          <a:p>
            <a:pPr algn="ctr">
              <a:buClr>
                <a:schemeClr val="bg1"/>
              </a:buClr>
              <a:buFontTx/>
              <a:buNone/>
            </a:pPr>
            <a:r>
              <a:rPr lang="en-US" sz="2800" dirty="0" smtClean="0">
                <a:solidFill>
                  <a:schemeClr val="bg1"/>
                </a:solidFill>
              </a:rPr>
              <a:t>Gen 48:16 The Angel which redeemed me from all evil, bless the lads; and let my name be named on them, and the name of my fathers Abraham and Isaac; and let them grow into a multitude in the midst of the earth.</a:t>
            </a:r>
          </a:p>
        </p:txBody>
      </p:sp>
      <p:sp>
        <p:nvSpPr>
          <p:cNvPr id="6" name="Rectangle 3"/>
          <p:cNvSpPr txBox="1">
            <a:spLocks noChangeArrowheads="1"/>
          </p:cNvSpPr>
          <p:nvPr/>
        </p:nvSpPr>
        <p:spPr bwMode="auto">
          <a:xfrm>
            <a:off x="0" y="3733800"/>
            <a:ext cx="4343400" cy="1828800"/>
          </a:xfrm>
          <a:prstGeom prst="roundRect">
            <a:avLst/>
          </a:prstGeom>
          <a:solidFill>
            <a:schemeClr val="tx1"/>
          </a:solid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gn="ctr">
              <a:spcBef>
                <a:spcPct val="20000"/>
              </a:spcBef>
              <a:buClr>
                <a:schemeClr val="bg1"/>
              </a:buClr>
            </a:pPr>
            <a:r>
              <a:rPr kumimoji="0" lang="en-US" sz="3200" b="0" i="0" u="none" strike="noStrike" kern="0" cap="none" spc="0" normalizeH="0" baseline="0" noProof="0" dirty="0" smtClean="0">
                <a:ln>
                  <a:noFill/>
                </a:ln>
                <a:solidFill>
                  <a:schemeClr val="bg1"/>
                </a:solidFill>
                <a:effectLst/>
                <a:uLnTx/>
                <a:uFillTx/>
                <a:latin typeface="+mn-lt"/>
                <a:ea typeface="+mn-ea"/>
                <a:cs typeface="+mn-cs"/>
              </a:rPr>
              <a:t>Abundance, from a root to multiply by the myriad</a:t>
            </a:r>
          </a:p>
        </p:txBody>
      </p:sp>
      <p:cxnSp>
        <p:nvCxnSpPr>
          <p:cNvPr id="7" name="Straight Connector 6"/>
          <p:cNvCxnSpPr/>
          <p:nvPr/>
        </p:nvCxnSpPr>
        <p:spPr>
          <a:xfrm rot="5400000">
            <a:off x="1485900" y="2857500"/>
            <a:ext cx="1676400" cy="5334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3"/>
          <p:cNvSpPr txBox="1">
            <a:spLocks noChangeArrowheads="1"/>
          </p:cNvSpPr>
          <p:nvPr/>
        </p:nvSpPr>
        <p:spPr bwMode="auto">
          <a:xfrm>
            <a:off x="4800600" y="3733800"/>
            <a:ext cx="4343400" cy="2438400"/>
          </a:xfrm>
          <a:prstGeom prst="roundRect">
            <a:avLst/>
          </a:prstGeom>
          <a:solidFill>
            <a:schemeClr val="tx1"/>
          </a:solid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gn="ctr">
              <a:spcBef>
                <a:spcPct val="20000"/>
              </a:spcBef>
              <a:buClr>
                <a:schemeClr val="bg1"/>
              </a:buClr>
            </a:pPr>
            <a:r>
              <a:rPr kumimoji="0" lang="en-US" sz="3200" b="0" i="0" u="none" strike="noStrike" kern="0" cap="none" spc="0" normalizeH="0" baseline="0" noProof="0" dirty="0" smtClean="0">
                <a:ln>
                  <a:noFill/>
                </a:ln>
                <a:solidFill>
                  <a:schemeClr val="bg1"/>
                </a:solidFill>
                <a:effectLst/>
                <a:uLnTx/>
                <a:uFillTx/>
                <a:latin typeface="+mn-lt"/>
                <a:ea typeface="+mn-ea"/>
                <a:cs typeface="+mn-cs"/>
              </a:rPr>
              <a:t>To </a:t>
            </a:r>
            <a:r>
              <a:rPr kumimoji="0" lang="en-US" sz="3200" b="0" i="0" u="none" strike="noStrike" kern="0" cap="none" spc="0" normalizeH="0" baseline="0" noProof="0" dirty="0" smtClean="0">
                <a:ln>
                  <a:noFill/>
                </a:ln>
                <a:solidFill>
                  <a:schemeClr val="bg1"/>
                </a:solidFill>
                <a:effectLst/>
                <a:uLnTx/>
                <a:uFillTx/>
                <a:latin typeface="+mn-lt"/>
                <a:ea typeface="+mn-ea"/>
                <a:cs typeface="+mn-cs"/>
              </a:rPr>
              <a:t>move</a:t>
            </a:r>
            <a:r>
              <a:rPr lang="en-US" sz="3200" kern="0" dirty="0" smtClean="0">
                <a:solidFill>
                  <a:schemeClr val="bg1"/>
                </a:solidFill>
                <a:latin typeface="+mn-lt"/>
                <a:cs typeface="+mn-cs"/>
              </a:rPr>
              <a:t> </a:t>
            </a:r>
            <a:r>
              <a:rPr lang="en-US" sz="3200" kern="0" dirty="0" smtClean="0">
                <a:solidFill>
                  <a:schemeClr val="bg1"/>
                </a:solidFill>
                <a:latin typeface="+mn-lt"/>
                <a:cs typeface="+mn-cs"/>
              </a:rPr>
              <a:t>rapidly to spawn, become numerous, from a root - fish</a:t>
            </a:r>
            <a:endParaRPr kumimoji="0" lang="en-US" sz="3200" b="0" i="0" u="none" strike="noStrike" kern="0" cap="none" spc="0" normalizeH="0" baseline="0" noProof="0" dirty="0" smtClean="0">
              <a:ln>
                <a:noFill/>
              </a:ln>
              <a:solidFill>
                <a:schemeClr val="bg1"/>
              </a:solidFill>
              <a:effectLst/>
              <a:uLnTx/>
              <a:uFillTx/>
              <a:latin typeface="+mn-lt"/>
              <a:ea typeface="+mn-ea"/>
              <a:cs typeface="+mn-cs"/>
            </a:endParaRPr>
          </a:p>
        </p:txBody>
      </p:sp>
      <p:cxnSp>
        <p:nvCxnSpPr>
          <p:cNvPr id="9" name="Straight Connector 8"/>
          <p:cNvCxnSpPr/>
          <p:nvPr/>
        </p:nvCxnSpPr>
        <p:spPr>
          <a:xfrm rot="16200000" flipH="1">
            <a:off x="5715000" y="2438400"/>
            <a:ext cx="1981200" cy="9144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181600" y="1828800"/>
            <a:ext cx="2133600" cy="1588"/>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057400" y="2286000"/>
            <a:ext cx="1447800" cy="1588"/>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1000"/>
                                        <p:tgtEl>
                                          <p:spTgt spid="7"/>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1000"/>
                                        <p:tgtEl>
                                          <p:spTgt spid="9"/>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0"/>
            <a:ext cx="8229600" cy="2362200"/>
          </a:xfrm>
        </p:spPr>
        <p:txBody>
          <a:bodyPr/>
          <a:lstStyle/>
          <a:p>
            <a:pPr marL="0" indent="0">
              <a:buNone/>
            </a:pPr>
            <a:r>
              <a:rPr lang="en-US" sz="2800" dirty="0" smtClean="0"/>
              <a:t>Gen 1:29 And God said, Behold, I have given you every herb bearing seed, which is upon the face of all the earth, and every tree, in the which is the fruit of a tree yielding seed; to you it shall be for meat.</a:t>
            </a:r>
          </a:p>
        </p:txBody>
      </p:sp>
      <p:sp>
        <p:nvSpPr>
          <p:cNvPr id="4" name="Content Placeholder 2"/>
          <p:cNvSpPr txBox="1">
            <a:spLocks/>
          </p:cNvSpPr>
          <p:nvPr/>
        </p:nvSpPr>
        <p:spPr bwMode="auto">
          <a:xfrm>
            <a:off x="4495800" y="3124200"/>
            <a:ext cx="4648200" cy="3200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spcBef>
                <a:spcPct val="20000"/>
              </a:spcBef>
            </a:pPr>
            <a:r>
              <a:rPr kumimoji="0" lang="en-US" sz="2800" b="0" i="0" u="none" strike="noStrike" kern="0" cap="none" spc="0" normalizeH="0" baseline="0" noProof="0" dirty="0" smtClean="0">
                <a:ln>
                  <a:noFill/>
                </a:ln>
                <a:solidFill>
                  <a:schemeClr val="tx1"/>
                </a:solidFill>
                <a:effectLst/>
                <a:uLnTx/>
                <a:uFillTx/>
                <a:latin typeface="+mn-lt"/>
                <a:ea typeface="+mn-ea"/>
                <a:cs typeface="+mn-cs"/>
              </a:rPr>
              <a:t>zera</a:t>
            </a: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r>
              <a:rPr kumimoji="0" lang="en-US" sz="2800" b="0" i="0" u="none" strike="noStrike" kern="0" cap="none" spc="0" normalizeH="0" baseline="0" noProof="0" dirty="0" smtClean="0">
                <a:ln>
                  <a:noFill/>
                </a:ln>
                <a:solidFill>
                  <a:schemeClr val="tx1"/>
                </a:solidFill>
                <a:effectLst/>
                <a:uLnTx/>
                <a:uFillTx/>
                <a:latin typeface="+mn-lt"/>
                <a:ea typeface="+mn-ea"/>
                <a:cs typeface="+mn-cs"/>
              </a:rPr>
              <a:t>zeh</a:t>
            </a:r>
            <a:r>
              <a:rPr kumimoji="0" lang="en-US" sz="2800" b="0" i="0" u="none" strike="noStrike" kern="0" cap="none" spc="0" normalizeH="0" baseline="0" noProof="0" dirty="0" smtClean="0">
                <a:ln>
                  <a:noFill/>
                </a:ln>
                <a:solidFill>
                  <a:schemeClr val="tx1"/>
                </a:solidFill>
                <a:effectLst/>
                <a:uLnTx/>
                <a:uFillTx/>
                <a:latin typeface="+mn-lt"/>
                <a:ea typeface="+mn-ea"/>
                <a:cs typeface="+mn-cs"/>
              </a:rPr>
              <a:t>'-rah); seed; figuratively, fruit, plant, sowing-time, posterity:</a:t>
            </a:r>
          </a:p>
          <a:p>
            <a:pPr lvl="0">
              <a:spcBef>
                <a:spcPct val="20000"/>
              </a:spcBef>
            </a:pPr>
            <a:r>
              <a:rPr kumimoji="0" lang="en-US" sz="2800" b="0" i="0" u="none" strike="noStrike" kern="0" cap="none" spc="0" normalizeH="0" baseline="0" noProof="0" dirty="0" smtClean="0">
                <a:ln>
                  <a:noFill/>
                </a:ln>
                <a:solidFill>
                  <a:schemeClr val="tx1"/>
                </a:solidFill>
                <a:effectLst/>
                <a:uLnTx/>
                <a:uFillTx/>
                <a:latin typeface="+mn-lt"/>
                <a:ea typeface="+mn-ea"/>
                <a:cs typeface="+mn-cs"/>
              </a:rPr>
              <a:t>a primitive root; to sow; figuratively, to disseminate, plant, fructify:</a:t>
            </a:r>
          </a:p>
        </p:txBody>
      </p:sp>
      <p:sp>
        <p:nvSpPr>
          <p:cNvPr id="5" name="Content Placeholder 2"/>
          <p:cNvSpPr txBox="1">
            <a:spLocks/>
          </p:cNvSpPr>
          <p:nvPr/>
        </p:nvSpPr>
        <p:spPr bwMode="auto">
          <a:xfrm>
            <a:off x="0" y="3200400"/>
            <a:ext cx="38862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spcBef>
                <a:spcPct val="20000"/>
              </a:spcBef>
            </a:pPr>
            <a:r>
              <a:rPr kumimoji="0" lang="en-US" sz="2800" b="0" i="0" u="none" strike="noStrike" kern="0" cap="none" spc="0" normalizeH="0" baseline="0" noProof="0" dirty="0" smtClean="0">
                <a:ln>
                  <a:noFill/>
                </a:ln>
                <a:solidFill>
                  <a:schemeClr val="tx1"/>
                </a:solidFill>
                <a:effectLst/>
                <a:uLnTx/>
                <a:uFillTx/>
                <a:latin typeface="+mn-lt"/>
                <a:ea typeface="+mn-ea"/>
                <a:cs typeface="+mn-cs"/>
              </a:rPr>
              <a:t>`</a:t>
            </a:r>
            <a:r>
              <a:rPr kumimoji="0" lang="en-US" sz="2800" b="0" i="0" u="none" strike="noStrike" kern="0" cap="none" spc="0" normalizeH="0" baseline="0" noProof="0" dirty="0" smtClean="0">
                <a:ln>
                  <a:noFill/>
                </a:ln>
                <a:solidFill>
                  <a:schemeClr val="tx1"/>
                </a:solidFill>
                <a:effectLst/>
                <a:uLnTx/>
                <a:uFillTx/>
                <a:latin typeface="+mn-lt"/>
                <a:ea typeface="+mn-ea"/>
                <a:cs typeface="+mn-cs"/>
              </a:rPr>
              <a:t>eseb</a:t>
            </a:r>
            <a:r>
              <a:rPr kumimoji="0" lang="en-US" sz="2800" b="0" i="0" u="none" strike="noStrike" kern="0" cap="none" spc="0" normalizeH="0" baseline="0" noProof="0" dirty="0" smtClean="0">
                <a:ln>
                  <a:noFill/>
                </a:ln>
                <a:solidFill>
                  <a:schemeClr val="tx1"/>
                </a:solidFill>
                <a:effectLst/>
                <a:uLnTx/>
                <a:uFillTx/>
                <a:latin typeface="+mn-lt"/>
                <a:ea typeface="+mn-ea"/>
                <a:cs typeface="+mn-cs"/>
              </a:rPr>
              <a:t> (</a:t>
            </a:r>
            <a:r>
              <a:rPr kumimoji="0" lang="en-US" sz="2800" b="0" i="0" u="none" strike="noStrike" kern="0" cap="none" spc="0" normalizeH="0" baseline="0" noProof="0" dirty="0" smtClean="0">
                <a:ln>
                  <a:noFill/>
                </a:ln>
                <a:solidFill>
                  <a:schemeClr val="tx1"/>
                </a:solidFill>
                <a:effectLst/>
                <a:uLnTx/>
                <a:uFillTx/>
                <a:latin typeface="+mn-lt"/>
                <a:ea typeface="+mn-ea"/>
                <a:cs typeface="+mn-cs"/>
              </a:rPr>
              <a:t>eh'seb</a:t>
            </a:r>
            <a:r>
              <a:rPr kumimoji="0" lang="en-US" sz="2800" b="0" i="0" u="none" strike="noStrike" kern="0" cap="none" spc="0" normalizeH="0" baseline="0" noProof="0" dirty="0" smtClean="0">
                <a:ln>
                  <a:noFill/>
                </a:ln>
                <a:solidFill>
                  <a:schemeClr val="tx1"/>
                </a:solidFill>
                <a:effectLst/>
                <a:uLnTx/>
                <a:uFillTx/>
                <a:latin typeface="+mn-lt"/>
                <a:ea typeface="+mn-ea"/>
                <a:cs typeface="+mn-cs"/>
              </a:rPr>
              <a:t>); from an unused root meaning to glisten (or be green); grass (or any tender shoot):</a:t>
            </a:r>
          </a:p>
          <a:p>
            <a:pPr lvl="0">
              <a:spcBef>
                <a:spcPct val="20000"/>
              </a:spcBef>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lvl="0">
              <a:spcBef>
                <a:spcPct val="20000"/>
              </a:spcBef>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cxnSp>
        <p:nvCxnSpPr>
          <p:cNvPr id="7" name="Straight Connector 6"/>
          <p:cNvCxnSpPr/>
          <p:nvPr/>
        </p:nvCxnSpPr>
        <p:spPr>
          <a:xfrm>
            <a:off x="3429000" y="914400"/>
            <a:ext cx="762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3390900" y="1714500"/>
            <a:ext cx="2362200" cy="7620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295400" y="914400"/>
            <a:ext cx="762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76200" y="1905000"/>
            <a:ext cx="2362200" cy="38100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1000"/>
                                        <p:tgtEl>
                                          <p:spTgt spid="12"/>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1000"/>
                                        <p:tgtEl>
                                          <p:spTgt spid="13"/>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1000"/>
                                        <p:tgtEl>
                                          <p:spTgt spid="7"/>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1000"/>
                                        <p:tgtEl>
                                          <p:spTgt spid="9"/>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t="-17000" b="-17000"/>
          </a:stretch>
        </a:blip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4000" dirty="0"/>
              <a:t>Foundation of Yahweh’s covenant</a:t>
            </a:r>
            <a:endParaRPr lang="en-CA" sz="4000" dirty="0"/>
          </a:p>
        </p:txBody>
      </p:sp>
      <p:sp>
        <p:nvSpPr>
          <p:cNvPr id="6147" name="Rectangle 3"/>
          <p:cNvSpPr>
            <a:spLocks noGrp="1" noChangeArrowheads="1"/>
          </p:cNvSpPr>
          <p:nvPr>
            <p:ph type="body" idx="1"/>
          </p:nvPr>
        </p:nvSpPr>
        <p:spPr/>
        <p:txBody>
          <a:bodyPr/>
          <a:lstStyle/>
          <a:p>
            <a:pPr marL="0" indent="0" algn="ctr">
              <a:buClr>
                <a:schemeClr val="tx1"/>
              </a:buClr>
              <a:buFontTx/>
              <a:buNone/>
            </a:pPr>
            <a:r>
              <a:rPr lang="en-US" dirty="0"/>
              <a:t>Many out of one</a:t>
            </a:r>
          </a:p>
          <a:p>
            <a:pPr marL="0" indent="0">
              <a:buClr>
                <a:schemeClr val="tx1"/>
              </a:buClr>
              <a:buFontTx/>
              <a:buNone/>
            </a:pPr>
            <a:r>
              <a:rPr lang="en-US" dirty="0"/>
              <a:t>1 source of water into </a:t>
            </a:r>
            <a:r>
              <a:rPr lang="en-US" dirty="0" smtClean="0"/>
              <a:t>four </a:t>
            </a:r>
            <a:r>
              <a:rPr lang="en-US" dirty="0"/>
              <a:t>rivers</a:t>
            </a:r>
          </a:p>
          <a:p>
            <a:pPr marL="0" indent="0">
              <a:buClr>
                <a:schemeClr val="tx1"/>
              </a:buClr>
              <a:buFontTx/>
              <a:buNone/>
            </a:pPr>
            <a:r>
              <a:rPr lang="en-US" dirty="0"/>
              <a:t>1 throne four living ones</a:t>
            </a:r>
          </a:p>
          <a:p>
            <a:pPr marL="0" indent="0">
              <a:buClr>
                <a:schemeClr val="tx1"/>
              </a:buClr>
              <a:buFontTx/>
              <a:buNone/>
            </a:pPr>
            <a:r>
              <a:rPr lang="en-US" dirty="0"/>
              <a:t>1 mercy seat </a:t>
            </a:r>
            <a:r>
              <a:rPr lang="en-US" dirty="0" smtClean="0"/>
              <a:t>four </a:t>
            </a:r>
            <a:r>
              <a:rPr lang="en-US" dirty="0"/>
              <a:t>living ones</a:t>
            </a:r>
          </a:p>
          <a:p>
            <a:pPr marL="0" indent="0">
              <a:buClr>
                <a:schemeClr val="tx1"/>
              </a:buClr>
              <a:buFontTx/>
              <a:buNone/>
            </a:pPr>
            <a:r>
              <a:rPr lang="en-US" dirty="0"/>
              <a:t>1 seed manifested in the four faces </a:t>
            </a:r>
            <a:endParaRPr lang="en-CA"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147"/>
                                        </p:tgtEl>
                                        <p:attrNameLst>
                                          <p:attrName>style.visibility</p:attrName>
                                        </p:attrNameLst>
                                      </p:cBhvr>
                                      <p:to>
                                        <p:strVal val="visible"/>
                                      </p:to>
                                    </p:set>
                                    <p:animEffect transition="in" filter="fade">
                                      <p:cBhvr>
                                        <p:cTn id="7" dur="2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4724400" y="0"/>
            <a:ext cx="4419600" cy="6858000"/>
          </a:xfrm>
          <a:solidFill>
            <a:schemeClr val="tx1"/>
          </a:solidFill>
          <a:ln/>
        </p:spPr>
        <p:txBody>
          <a:bodyPr/>
          <a:lstStyle/>
          <a:p>
            <a:pPr>
              <a:buFontTx/>
              <a:buNone/>
            </a:pPr>
            <a:endParaRPr lang="en-US" dirty="0"/>
          </a:p>
        </p:txBody>
      </p:sp>
      <p:sp>
        <p:nvSpPr>
          <p:cNvPr id="7172" name="Text Box 4"/>
          <p:cNvSpPr txBox="1">
            <a:spLocks noChangeArrowheads="1"/>
          </p:cNvSpPr>
          <p:nvPr/>
        </p:nvSpPr>
        <p:spPr bwMode="auto">
          <a:xfrm>
            <a:off x="533400" y="2209800"/>
            <a:ext cx="3886200" cy="2430463"/>
          </a:xfrm>
          <a:prstGeom prst="rect">
            <a:avLst/>
          </a:prstGeom>
          <a:noFill/>
          <a:ln w="9525">
            <a:noFill/>
            <a:miter lim="800000"/>
            <a:headEnd/>
            <a:tailEnd/>
          </a:ln>
          <a:effectLst/>
        </p:spPr>
        <p:txBody>
          <a:bodyPr>
            <a:spAutoFit/>
          </a:bodyPr>
          <a:lstStyle/>
          <a:p>
            <a:pPr algn="ctr">
              <a:spcBef>
                <a:spcPct val="50000"/>
              </a:spcBef>
            </a:pPr>
            <a:r>
              <a:rPr lang="en-US" dirty="0"/>
              <a:t>RIGHTEOUSNESS</a:t>
            </a:r>
          </a:p>
          <a:p>
            <a:pPr algn="ctr">
              <a:spcBef>
                <a:spcPct val="50000"/>
              </a:spcBef>
            </a:pPr>
            <a:r>
              <a:rPr lang="en-US" dirty="0"/>
              <a:t>LIGHT</a:t>
            </a:r>
          </a:p>
          <a:p>
            <a:pPr algn="ctr">
              <a:spcBef>
                <a:spcPct val="50000"/>
              </a:spcBef>
            </a:pPr>
            <a:r>
              <a:rPr lang="en-US" dirty="0"/>
              <a:t>CHRIST</a:t>
            </a:r>
          </a:p>
          <a:p>
            <a:pPr algn="ctr">
              <a:spcBef>
                <a:spcPct val="50000"/>
              </a:spcBef>
            </a:pPr>
            <a:r>
              <a:rPr lang="en-US" dirty="0"/>
              <a:t>BELIEVER</a:t>
            </a:r>
          </a:p>
          <a:p>
            <a:pPr algn="ctr">
              <a:spcBef>
                <a:spcPct val="50000"/>
              </a:spcBef>
            </a:pPr>
            <a:r>
              <a:rPr lang="en-US" dirty="0"/>
              <a:t>TEMPLE OF GOD</a:t>
            </a:r>
          </a:p>
          <a:p>
            <a:pPr>
              <a:spcBef>
                <a:spcPct val="50000"/>
              </a:spcBef>
            </a:pPr>
            <a:endParaRPr lang="en-CA" dirty="0"/>
          </a:p>
        </p:txBody>
      </p:sp>
      <p:sp>
        <p:nvSpPr>
          <p:cNvPr id="7173" name="Text Box 5"/>
          <p:cNvSpPr txBox="1">
            <a:spLocks noChangeArrowheads="1"/>
          </p:cNvSpPr>
          <p:nvPr/>
        </p:nvSpPr>
        <p:spPr bwMode="auto">
          <a:xfrm>
            <a:off x="5257800" y="2209800"/>
            <a:ext cx="3352800" cy="2017713"/>
          </a:xfrm>
          <a:prstGeom prst="rect">
            <a:avLst/>
          </a:prstGeom>
          <a:noFill/>
          <a:ln w="9525">
            <a:noFill/>
            <a:miter lim="800000"/>
            <a:headEnd/>
            <a:tailEnd/>
          </a:ln>
          <a:effectLst/>
        </p:spPr>
        <p:txBody>
          <a:bodyPr>
            <a:spAutoFit/>
          </a:bodyPr>
          <a:lstStyle/>
          <a:p>
            <a:pPr algn="ctr">
              <a:spcBef>
                <a:spcPct val="50000"/>
              </a:spcBef>
            </a:pPr>
            <a:r>
              <a:rPr lang="en-US" dirty="0">
                <a:solidFill>
                  <a:srgbClr val="FF0000"/>
                </a:solidFill>
              </a:rPr>
              <a:t>UNRIGHTEOUSNESS</a:t>
            </a:r>
          </a:p>
          <a:p>
            <a:pPr algn="ctr">
              <a:spcBef>
                <a:spcPct val="50000"/>
              </a:spcBef>
            </a:pPr>
            <a:r>
              <a:rPr lang="en-US" dirty="0">
                <a:solidFill>
                  <a:srgbClr val="FF0000"/>
                </a:solidFill>
              </a:rPr>
              <a:t>DARKNESS</a:t>
            </a:r>
          </a:p>
          <a:p>
            <a:pPr algn="ctr">
              <a:spcBef>
                <a:spcPct val="50000"/>
              </a:spcBef>
            </a:pPr>
            <a:r>
              <a:rPr lang="en-US" dirty="0">
                <a:solidFill>
                  <a:srgbClr val="FF0000"/>
                </a:solidFill>
              </a:rPr>
              <a:t>BELIAL</a:t>
            </a:r>
          </a:p>
          <a:p>
            <a:pPr algn="ctr">
              <a:spcBef>
                <a:spcPct val="50000"/>
              </a:spcBef>
            </a:pPr>
            <a:r>
              <a:rPr lang="en-US" dirty="0">
                <a:solidFill>
                  <a:srgbClr val="FF0000"/>
                </a:solidFill>
              </a:rPr>
              <a:t>INFIDEL</a:t>
            </a:r>
          </a:p>
          <a:p>
            <a:pPr algn="ctr">
              <a:spcBef>
                <a:spcPct val="50000"/>
              </a:spcBef>
            </a:pPr>
            <a:r>
              <a:rPr lang="en-US" dirty="0">
                <a:solidFill>
                  <a:srgbClr val="FF0000"/>
                </a:solidFill>
              </a:rPr>
              <a:t>IDOLS</a:t>
            </a:r>
            <a:endParaRPr lang="en-CA" dirty="0">
              <a:solidFill>
                <a:srgbClr val="FF0000"/>
              </a:solidFill>
            </a:endParaRPr>
          </a:p>
        </p:txBody>
      </p:sp>
      <p:sp>
        <p:nvSpPr>
          <p:cNvPr id="7" name="Text Box 4"/>
          <p:cNvSpPr txBox="1">
            <a:spLocks noChangeArrowheads="1"/>
          </p:cNvSpPr>
          <p:nvPr/>
        </p:nvSpPr>
        <p:spPr bwMode="auto">
          <a:xfrm>
            <a:off x="381000" y="1"/>
            <a:ext cx="3962400" cy="584775"/>
          </a:xfrm>
          <a:prstGeom prst="rect">
            <a:avLst/>
          </a:prstGeom>
          <a:noFill/>
          <a:ln w="9525">
            <a:noFill/>
            <a:miter lim="800000"/>
            <a:headEnd/>
            <a:tailEnd/>
          </a:ln>
          <a:effectLst/>
        </p:spPr>
        <p:txBody>
          <a:bodyPr wrap="square">
            <a:spAutoFit/>
          </a:bodyPr>
          <a:lstStyle/>
          <a:p>
            <a:pPr algn="ctr">
              <a:spcBef>
                <a:spcPct val="50000"/>
              </a:spcBef>
            </a:pPr>
            <a:r>
              <a:rPr lang="en-US" sz="3200" dirty="0" smtClean="0"/>
              <a:t>The Triumph of Spirit</a:t>
            </a:r>
            <a:endParaRPr lang="en-CA" sz="3200" dirty="0"/>
          </a:p>
        </p:txBody>
      </p:sp>
      <p:sp>
        <p:nvSpPr>
          <p:cNvPr id="8" name="Text Box 4"/>
          <p:cNvSpPr txBox="1">
            <a:spLocks noChangeArrowheads="1"/>
          </p:cNvSpPr>
          <p:nvPr/>
        </p:nvSpPr>
        <p:spPr bwMode="auto">
          <a:xfrm>
            <a:off x="5029200" y="0"/>
            <a:ext cx="3962400" cy="584775"/>
          </a:xfrm>
          <a:prstGeom prst="rect">
            <a:avLst/>
          </a:prstGeom>
          <a:noFill/>
          <a:ln w="9525">
            <a:noFill/>
            <a:miter lim="800000"/>
            <a:headEnd/>
            <a:tailEnd/>
          </a:ln>
          <a:effectLst/>
        </p:spPr>
        <p:txBody>
          <a:bodyPr wrap="square">
            <a:spAutoFit/>
          </a:bodyPr>
          <a:lstStyle/>
          <a:p>
            <a:pPr algn="ctr">
              <a:spcBef>
                <a:spcPct val="50000"/>
              </a:spcBef>
            </a:pPr>
            <a:r>
              <a:rPr lang="en-US" sz="3200" dirty="0" smtClean="0">
                <a:solidFill>
                  <a:srgbClr val="FF0000"/>
                </a:solidFill>
              </a:rPr>
              <a:t>The Fall of Flesh</a:t>
            </a:r>
            <a:endParaRPr lang="en-CA" sz="3200" dirty="0">
              <a:solidFill>
                <a:srgbClr val="FF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172">
                                            <p:txEl>
                                              <p:pRg st="0" end="0"/>
                                            </p:txEl>
                                          </p:spTgt>
                                        </p:tgtEl>
                                        <p:attrNameLst>
                                          <p:attrName>style.visibility</p:attrName>
                                        </p:attrNameLst>
                                      </p:cBhvr>
                                      <p:to>
                                        <p:strVal val="visible"/>
                                      </p:to>
                                    </p:set>
                                    <p:animEffect transition="in" filter="fade">
                                      <p:cBhvr>
                                        <p:cTn id="11" dur="1000"/>
                                        <p:tgtEl>
                                          <p:spTgt spid="7172">
                                            <p:txEl>
                                              <p:pRg st="0" end="0"/>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172">
                                            <p:txEl>
                                              <p:pRg st="1" end="1"/>
                                            </p:txEl>
                                          </p:spTgt>
                                        </p:tgtEl>
                                        <p:attrNameLst>
                                          <p:attrName>style.visibility</p:attrName>
                                        </p:attrNameLst>
                                      </p:cBhvr>
                                      <p:to>
                                        <p:strVal val="visible"/>
                                      </p:to>
                                    </p:set>
                                    <p:animEffect transition="in" filter="fade">
                                      <p:cBhvr>
                                        <p:cTn id="15" dur="1000"/>
                                        <p:tgtEl>
                                          <p:spTgt spid="7172">
                                            <p:txEl>
                                              <p:pRg st="1" end="1"/>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7172">
                                            <p:txEl>
                                              <p:pRg st="2" end="2"/>
                                            </p:txEl>
                                          </p:spTgt>
                                        </p:tgtEl>
                                        <p:attrNameLst>
                                          <p:attrName>style.visibility</p:attrName>
                                        </p:attrNameLst>
                                      </p:cBhvr>
                                      <p:to>
                                        <p:strVal val="visible"/>
                                      </p:to>
                                    </p:set>
                                    <p:animEffect transition="in" filter="fade">
                                      <p:cBhvr>
                                        <p:cTn id="19" dur="1000"/>
                                        <p:tgtEl>
                                          <p:spTgt spid="7172">
                                            <p:txEl>
                                              <p:pRg st="2" end="2"/>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7172">
                                            <p:txEl>
                                              <p:pRg st="3" end="3"/>
                                            </p:txEl>
                                          </p:spTgt>
                                        </p:tgtEl>
                                        <p:attrNameLst>
                                          <p:attrName>style.visibility</p:attrName>
                                        </p:attrNameLst>
                                      </p:cBhvr>
                                      <p:to>
                                        <p:strVal val="visible"/>
                                      </p:to>
                                    </p:set>
                                    <p:animEffect transition="in" filter="fade">
                                      <p:cBhvr>
                                        <p:cTn id="23" dur="1000"/>
                                        <p:tgtEl>
                                          <p:spTgt spid="7172">
                                            <p:txEl>
                                              <p:pRg st="3" end="3"/>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7172">
                                            <p:txEl>
                                              <p:pRg st="4" end="4"/>
                                            </p:txEl>
                                          </p:spTgt>
                                        </p:tgtEl>
                                        <p:attrNameLst>
                                          <p:attrName>style.visibility</p:attrName>
                                        </p:attrNameLst>
                                      </p:cBhvr>
                                      <p:to>
                                        <p:strVal val="visible"/>
                                      </p:to>
                                    </p:set>
                                    <p:animEffect transition="in" filter="fade">
                                      <p:cBhvr>
                                        <p:cTn id="27" dur="1000"/>
                                        <p:tgtEl>
                                          <p:spTgt spid="7172">
                                            <p:txEl>
                                              <p:pRg st="4" end="4"/>
                                            </p:tx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fade">
                                      <p:cBhvr>
                                        <p:cTn id="31" dur="1000"/>
                                        <p:tgtEl>
                                          <p:spTgt spid="8">
                                            <p:txEl>
                                              <p:pRg st="0" end="0"/>
                                            </p:txEl>
                                          </p:spTgt>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7173">
                                            <p:txEl>
                                              <p:pRg st="0" end="0"/>
                                            </p:txEl>
                                          </p:spTgt>
                                        </p:tgtEl>
                                        <p:attrNameLst>
                                          <p:attrName>style.visibility</p:attrName>
                                        </p:attrNameLst>
                                      </p:cBhvr>
                                      <p:to>
                                        <p:strVal val="visible"/>
                                      </p:to>
                                    </p:set>
                                    <p:animEffect transition="in" filter="fade">
                                      <p:cBhvr>
                                        <p:cTn id="35" dur="1000"/>
                                        <p:tgtEl>
                                          <p:spTgt spid="7173">
                                            <p:txEl>
                                              <p:pRg st="0" end="0"/>
                                            </p:txEl>
                                          </p:spTgt>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7173">
                                            <p:txEl>
                                              <p:pRg st="1" end="1"/>
                                            </p:txEl>
                                          </p:spTgt>
                                        </p:tgtEl>
                                        <p:attrNameLst>
                                          <p:attrName>style.visibility</p:attrName>
                                        </p:attrNameLst>
                                      </p:cBhvr>
                                      <p:to>
                                        <p:strVal val="visible"/>
                                      </p:to>
                                    </p:set>
                                    <p:animEffect transition="in" filter="fade">
                                      <p:cBhvr>
                                        <p:cTn id="39" dur="1000"/>
                                        <p:tgtEl>
                                          <p:spTgt spid="7173">
                                            <p:txEl>
                                              <p:pRg st="1" end="1"/>
                                            </p:txEl>
                                          </p:spTgt>
                                        </p:tgtEl>
                                      </p:cBhvr>
                                    </p:animEffect>
                                  </p:childTnLst>
                                </p:cTn>
                              </p:par>
                            </p:childTnLst>
                          </p:cTn>
                        </p:par>
                        <p:par>
                          <p:cTn id="40" fill="hold">
                            <p:stCondLst>
                              <p:cond delay="9000"/>
                            </p:stCondLst>
                            <p:childTnLst>
                              <p:par>
                                <p:cTn id="41" presetID="10" presetClass="entr" presetSubtype="0" fill="hold" grpId="0" nodeType="afterEffect">
                                  <p:stCondLst>
                                    <p:cond delay="0"/>
                                  </p:stCondLst>
                                  <p:childTnLst>
                                    <p:set>
                                      <p:cBhvr>
                                        <p:cTn id="42" dur="1" fill="hold">
                                          <p:stCondLst>
                                            <p:cond delay="0"/>
                                          </p:stCondLst>
                                        </p:cTn>
                                        <p:tgtEl>
                                          <p:spTgt spid="7173">
                                            <p:txEl>
                                              <p:pRg st="2" end="2"/>
                                            </p:txEl>
                                          </p:spTgt>
                                        </p:tgtEl>
                                        <p:attrNameLst>
                                          <p:attrName>style.visibility</p:attrName>
                                        </p:attrNameLst>
                                      </p:cBhvr>
                                      <p:to>
                                        <p:strVal val="visible"/>
                                      </p:to>
                                    </p:set>
                                    <p:animEffect transition="in" filter="fade">
                                      <p:cBhvr>
                                        <p:cTn id="43" dur="1000"/>
                                        <p:tgtEl>
                                          <p:spTgt spid="7173">
                                            <p:txEl>
                                              <p:pRg st="2" end="2"/>
                                            </p:txEl>
                                          </p:spTgt>
                                        </p:tgtEl>
                                      </p:cBhvr>
                                    </p:animEffect>
                                  </p:childTnLst>
                                </p:cTn>
                              </p:par>
                            </p:childTnLst>
                          </p:cTn>
                        </p:par>
                        <p:par>
                          <p:cTn id="44" fill="hold">
                            <p:stCondLst>
                              <p:cond delay="10000"/>
                            </p:stCondLst>
                            <p:childTnLst>
                              <p:par>
                                <p:cTn id="45" presetID="10" presetClass="entr" presetSubtype="0" fill="hold" grpId="0" nodeType="afterEffect">
                                  <p:stCondLst>
                                    <p:cond delay="0"/>
                                  </p:stCondLst>
                                  <p:childTnLst>
                                    <p:set>
                                      <p:cBhvr>
                                        <p:cTn id="46" dur="1" fill="hold">
                                          <p:stCondLst>
                                            <p:cond delay="0"/>
                                          </p:stCondLst>
                                        </p:cTn>
                                        <p:tgtEl>
                                          <p:spTgt spid="7173">
                                            <p:txEl>
                                              <p:pRg st="3" end="3"/>
                                            </p:txEl>
                                          </p:spTgt>
                                        </p:tgtEl>
                                        <p:attrNameLst>
                                          <p:attrName>style.visibility</p:attrName>
                                        </p:attrNameLst>
                                      </p:cBhvr>
                                      <p:to>
                                        <p:strVal val="visible"/>
                                      </p:to>
                                    </p:set>
                                    <p:animEffect transition="in" filter="fade">
                                      <p:cBhvr>
                                        <p:cTn id="47" dur="1000"/>
                                        <p:tgtEl>
                                          <p:spTgt spid="7173">
                                            <p:txEl>
                                              <p:pRg st="3" end="3"/>
                                            </p:txEl>
                                          </p:spTgt>
                                        </p:tgtEl>
                                      </p:cBhvr>
                                    </p:animEffect>
                                  </p:childTnLst>
                                </p:cTn>
                              </p:par>
                            </p:childTnLst>
                          </p:cTn>
                        </p:par>
                        <p:par>
                          <p:cTn id="48" fill="hold">
                            <p:stCondLst>
                              <p:cond delay="11000"/>
                            </p:stCondLst>
                            <p:childTnLst>
                              <p:par>
                                <p:cTn id="49" presetID="10" presetClass="entr" presetSubtype="0" fill="hold" grpId="0" nodeType="afterEffect">
                                  <p:stCondLst>
                                    <p:cond delay="0"/>
                                  </p:stCondLst>
                                  <p:childTnLst>
                                    <p:set>
                                      <p:cBhvr>
                                        <p:cTn id="50" dur="1" fill="hold">
                                          <p:stCondLst>
                                            <p:cond delay="0"/>
                                          </p:stCondLst>
                                        </p:cTn>
                                        <p:tgtEl>
                                          <p:spTgt spid="7173">
                                            <p:txEl>
                                              <p:pRg st="4" end="4"/>
                                            </p:txEl>
                                          </p:spTgt>
                                        </p:tgtEl>
                                        <p:attrNameLst>
                                          <p:attrName>style.visibility</p:attrName>
                                        </p:attrNameLst>
                                      </p:cBhvr>
                                      <p:to>
                                        <p:strVal val="visible"/>
                                      </p:to>
                                    </p:set>
                                    <p:animEffect transition="in" filter="fade">
                                      <p:cBhvr>
                                        <p:cTn id="51" dur="1000"/>
                                        <p:tgtEl>
                                          <p:spTgt spid="717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uiExpand="1" build="p"/>
      <p:bldP spid="7173" grpId="0" uiExpand="1" build="p"/>
      <p:bldP spid="7" grpId="0" build="p"/>
      <p:bldP spid="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dirty="0"/>
              <a:t>Two ways of life</a:t>
            </a:r>
            <a:endParaRPr lang="en-CA" dirty="0"/>
          </a:p>
        </p:txBody>
      </p:sp>
      <p:sp>
        <p:nvSpPr>
          <p:cNvPr id="8197" name="Rectangle 5"/>
          <p:cNvSpPr>
            <a:spLocks noGrp="1" noChangeArrowheads="1"/>
          </p:cNvSpPr>
          <p:nvPr>
            <p:ph type="body" sz="half" idx="1"/>
          </p:nvPr>
        </p:nvSpPr>
        <p:spPr/>
        <p:txBody>
          <a:bodyPr/>
          <a:lstStyle/>
          <a:p>
            <a:pPr marL="0" indent="0" algn="ctr">
              <a:buClr>
                <a:schemeClr val="tx1"/>
              </a:buClr>
              <a:buFontTx/>
              <a:buNone/>
            </a:pPr>
            <a:r>
              <a:rPr lang="en-US" u="sng" dirty="0"/>
              <a:t>Seed of the woman</a:t>
            </a:r>
          </a:p>
          <a:p>
            <a:pPr marL="0" indent="0" algn="ctr">
              <a:buClr>
                <a:schemeClr val="tx1"/>
              </a:buClr>
              <a:buFontTx/>
              <a:buNone/>
            </a:pPr>
            <a:r>
              <a:rPr lang="en-US" dirty="0"/>
              <a:t>White </a:t>
            </a:r>
          </a:p>
          <a:p>
            <a:pPr marL="0" indent="0" algn="ctr">
              <a:buClr>
                <a:schemeClr val="tx1"/>
              </a:buClr>
              <a:buFontTx/>
              <a:buNone/>
            </a:pPr>
            <a:r>
              <a:rPr lang="en-US" dirty="0"/>
              <a:t>Life</a:t>
            </a:r>
          </a:p>
          <a:p>
            <a:pPr marL="0" indent="0" algn="ctr">
              <a:buClr>
                <a:schemeClr val="tx1"/>
              </a:buClr>
              <a:buFontTx/>
              <a:buNone/>
            </a:pPr>
            <a:r>
              <a:rPr lang="en-US" dirty="0"/>
              <a:t>Clean </a:t>
            </a:r>
          </a:p>
          <a:p>
            <a:pPr marL="0" indent="0" algn="ctr">
              <a:buClr>
                <a:schemeClr val="tx1"/>
              </a:buClr>
              <a:buFontTx/>
              <a:buNone/>
            </a:pPr>
            <a:r>
              <a:rPr lang="en-US" dirty="0"/>
              <a:t>Bride </a:t>
            </a:r>
          </a:p>
          <a:p>
            <a:pPr marL="0" indent="0" algn="ctr">
              <a:buClr>
                <a:schemeClr val="tx1"/>
              </a:buClr>
              <a:buFontTx/>
              <a:buNone/>
            </a:pPr>
            <a:r>
              <a:rPr lang="en-US" dirty="0"/>
              <a:t>Spirit </a:t>
            </a:r>
            <a:endParaRPr lang="en-CA" dirty="0"/>
          </a:p>
        </p:txBody>
      </p:sp>
      <p:sp>
        <p:nvSpPr>
          <p:cNvPr id="8198" name="Rectangle 6"/>
          <p:cNvSpPr>
            <a:spLocks noGrp="1" noChangeArrowheads="1"/>
          </p:cNvSpPr>
          <p:nvPr>
            <p:ph type="body" sz="half" idx="2"/>
          </p:nvPr>
        </p:nvSpPr>
        <p:spPr>
          <a:solidFill>
            <a:schemeClr val="tx1"/>
          </a:solidFill>
        </p:spPr>
        <p:txBody>
          <a:bodyPr/>
          <a:lstStyle/>
          <a:p>
            <a:pPr marL="0" indent="0" algn="ctr">
              <a:buClr>
                <a:schemeClr val="tx1"/>
              </a:buClr>
              <a:buFontTx/>
              <a:buNone/>
            </a:pPr>
            <a:r>
              <a:rPr lang="en-US" u="sng" dirty="0">
                <a:solidFill>
                  <a:srgbClr val="FF0000"/>
                </a:solidFill>
              </a:rPr>
              <a:t>Seed of the serpent</a:t>
            </a:r>
          </a:p>
          <a:p>
            <a:pPr marL="0" indent="0" algn="ctr">
              <a:buClr>
                <a:schemeClr val="tx1"/>
              </a:buClr>
              <a:buFontTx/>
              <a:buNone/>
            </a:pPr>
            <a:r>
              <a:rPr lang="en-US" dirty="0">
                <a:solidFill>
                  <a:srgbClr val="FF0000"/>
                </a:solidFill>
              </a:rPr>
              <a:t>Black</a:t>
            </a:r>
          </a:p>
          <a:p>
            <a:pPr marL="0" indent="0" algn="ctr">
              <a:buClr>
                <a:schemeClr val="tx1"/>
              </a:buClr>
              <a:buFontTx/>
              <a:buNone/>
            </a:pPr>
            <a:r>
              <a:rPr lang="en-US" dirty="0">
                <a:solidFill>
                  <a:srgbClr val="FF0000"/>
                </a:solidFill>
              </a:rPr>
              <a:t>Death </a:t>
            </a:r>
          </a:p>
          <a:p>
            <a:pPr marL="0" indent="0" algn="ctr">
              <a:buClr>
                <a:schemeClr val="tx1"/>
              </a:buClr>
              <a:buFontTx/>
              <a:buNone/>
            </a:pPr>
            <a:r>
              <a:rPr lang="en-US" dirty="0">
                <a:solidFill>
                  <a:srgbClr val="FF0000"/>
                </a:solidFill>
              </a:rPr>
              <a:t>Unclean </a:t>
            </a:r>
          </a:p>
          <a:p>
            <a:pPr marL="0" indent="0" algn="ctr">
              <a:buClr>
                <a:schemeClr val="tx1"/>
              </a:buClr>
              <a:buFontTx/>
              <a:buNone/>
            </a:pPr>
            <a:r>
              <a:rPr lang="en-US" dirty="0">
                <a:solidFill>
                  <a:srgbClr val="FF0000"/>
                </a:solidFill>
              </a:rPr>
              <a:t>Harlot </a:t>
            </a:r>
          </a:p>
          <a:p>
            <a:pPr marL="0" indent="0" algn="ctr">
              <a:buClr>
                <a:schemeClr val="tx1"/>
              </a:buClr>
              <a:buFontTx/>
              <a:buNone/>
            </a:pPr>
            <a:r>
              <a:rPr lang="en-US" dirty="0">
                <a:solidFill>
                  <a:srgbClr val="FF0000"/>
                </a:solidFill>
              </a:rPr>
              <a:t>Dust</a:t>
            </a:r>
            <a:r>
              <a:rPr lang="en-US" dirty="0">
                <a:solidFill>
                  <a:schemeClr val="bg1"/>
                </a:solidFill>
              </a:rPr>
              <a:t> </a:t>
            </a:r>
            <a:endParaRPr lang="en-CA" dirty="0">
              <a:solidFill>
                <a:schemeClr val="bg1"/>
              </a:solidFill>
            </a:endParaRPr>
          </a:p>
        </p:txBody>
      </p:sp>
      <p:sp>
        <p:nvSpPr>
          <p:cNvPr id="8199" name="Text Box 7"/>
          <p:cNvSpPr txBox="1">
            <a:spLocks noChangeArrowheads="1"/>
          </p:cNvSpPr>
          <p:nvPr/>
        </p:nvSpPr>
        <p:spPr bwMode="auto">
          <a:xfrm>
            <a:off x="4114800" y="1143000"/>
            <a:ext cx="304800" cy="5037138"/>
          </a:xfrm>
          <a:prstGeom prst="rect">
            <a:avLst/>
          </a:prstGeom>
          <a:noFill/>
          <a:ln w="9525">
            <a:noFill/>
            <a:miter lim="800000"/>
            <a:headEnd/>
            <a:tailEnd/>
          </a:ln>
          <a:effectLst/>
        </p:spPr>
        <p:txBody>
          <a:bodyPr>
            <a:spAutoFit/>
          </a:bodyPr>
          <a:lstStyle/>
          <a:p>
            <a:pPr>
              <a:spcBef>
                <a:spcPct val="50000"/>
              </a:spcBef>
            </a:pPr>
            <a:r>
              <a:rPr lang="en-US" dirty="0">
                <a:solidFill>
                  <a:srgbClr val="FF0000"/>
                </a:solidFill>
              </a:rPr>
              <a:t>ENMITY</a:t>
            </a:r>
          </a:p>
          <a:p>
            <a:pPr>
              <a:spcBef>
                <a:spcPct val="50000"/>
              </a:spcBef>
            </a:pPr>
            <a:r>
              <a:rPr lang="en-US" dirty="0">
                <a:solidFill>
                  <a:srgbClr val="FF0000"/>
                </a:solidFill>
              </a:rPr>
              <a:t>or</a:t>
            </a:r>
          </a:p>
          <a:p>
            <a:pPr>
              <a:spcBef>
                <a:spcPct val="50000"/>
              </a:spcBef>
            </a:pPr>
            <a:r>
              <a:rPr lang="en-US" dirty="0">
                <a:solidFill>
                  <a:srgbClr val="FF0000"/>
                </a:solidFill>
              </a:rPr>
              <a:t>HOSTILITY</a:t>
            </a:r>
            <a:endParaRPr lang="en-CA" dirty="0">
              <a:solidFill>
                <a:srgbClr val="FF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8197">
                                            <p:txEl>
                                              <p:pRg st="0" end="0"/>
                                            </p:txEl>
                                          </p:spTgt>
                                        </p:tgtEl>
                                        <p:attrNameLst>
                                          <p:attrName>style.visibility</p:attrName>
                                        </p:attrNameLst>
                                      </p:cBhvr>
                                      <p:to>
                                        <p:strVal val="visible"/>
                                      </p:to>
                                    </p:set>
                                    <p:animEffect transition="in" filter="fade">
                                      <p:cBhvr>
                                        <p:cTn id="7" dur="1000"/>
                                        <p:tgtEl>
                                          <p:spTgt spid="8197">
                                            <p:txEl>
                                              <p:pRg st="0" end="0"/>
                                            </p:txEl>
                                          </p:spTgt>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8197">
                                            <p:txEl>
                                              <p:pRg st="1" end="1"/>
                                            </p:txEl>
                                          </p:spTgt>
                                        </p:tgtEl>
                                        <p:attrNameLst>
                                          <p:attrName>style.visibility</p:attrName>
                                        </p:attrNameLst>
                                      </p:cBhvr>
                                      <p:to>
                                        <p:strVal val="visible"/>
                                      </p:to>
                                    </p:set>
                                    <p:animEffect transition="in" filter="fade">
                                      <p:cBhvr>
                                        <p:cTn id="10" dur="1000"/>
                                        <p:tgtEl>
                                          <p:spTgt spid="8197">
                                            <p:txEl>
                                              <p:pRg st="1" end="1"/>
                                            </p:txEl>
                                          </p:spTgt>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8197">
                                            <p:txEl>
                                              <p:pRg st="2" end="2"/>
                                            </p:txEl>
                                          </p:spTgt>
                                        </p:tgtEl>
                                        <p:attrNameLst>
                                          <p:attrName>style.visibility</p:attrName>
                                        </p:attrNameLst>
                                      </p:cBhvr>
                                      <p:to>
                                        <p:strVal val="visible"/>
                                      </p:to>
                                    </p:set>
                                    <p:animEffect transition="in" filter="fade">
                                      <p:cBhvr>
                                        <p:cTn id="13" dur="1000"/>
                                        <p:tgtEl>
                                          <p:spTgt spid="8197">
                                            <p:txEl>
                                              <p:pRg st="2" end="2"/>
                                            </p:txEl>
                                          </p:spTgt>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8197">
                                            <p:txEl>
                                              <p:pRg st="3" end="3"/>
                                            </p:txEl>
                                          </p:spTgt>
                                        </p:tgtEl>
                                        <p:attrNameLst>
                                          <p:attrName>style.visibility</p:attrName>
                                        </p:attrNameLst>
                                      </p:cBhvr>
                                      <p:to>
                                        <p:strVal val="visible"/>
                                      </p:to>
                                    </p:set>
                                    <p:animEffect transition="in" filter="fade">
                                      <p:cBhvr>
                                        <p:cTn id="16" dur="1000"/>
                                        <p:tgtEl>
                                          <p:spTgt spid="8197">
                                            <p:txEl>
                                              <p:pRg st="3" end="3"/>
                                            </p:txEl>
                                          </p:spTgt>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8197">
                                            <p:txEl>
                                              <p:pRg st="4" end="4"/>
                                            </p:txEl>
                                          </p:spTgt>
                                        </p:tgtEl>
                                        <p:attrNameLst>
                                          <p:attrName>style.visibility</p:attrName>
                                        </p:attrNameLst>
                                      </p:cBhvr>
                                      <p:to>
                                        <p:strVal val="visible"/>
                                      </p:to>
                                    </p:set>
                                    <p:animEffect transition="in" filter="fade">
                                      <p:cBhvr>
                                        <p:cTn id="19" dur="1000"/>
                                        <p:tgtEl>
                                          <p:spTgt spid="8197">
                                            <p:txEl>
                                              <p:pRg st="4" end="4"/>
                                            </p:txEl>
                                          </p:spTgt>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8197">
                                            <p:txEl>
                                              <p:pRg st="5" end="5"/>
                                            </p:txEl>
                                          </p:spTgt>
                                        </p:tgtEl>
                                        <p:attrNameLst>
                                          <p:attrName>style.visibility</p:attrName>
                                        </p:attrNameLst>
                                      </p:cBhvr>
                                      <p:to>
                                        <p:strVal val="visible"/>
                                      </p:to>
                                    </p:set>
                                    <p:animEffect transition="in" filter="fade">
                                      <p:cBhvr>
                                        <p:cTn id="22" dur="1000"/>
                                        <p:tgtEl>
                                          <p:spTgt spid="8197">
                                            <p:txEl>
                                              <p:pRg st="5" end="5"/>
                                            </p:txEl>
                                          </p:spTgt>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8198">
                                            <p:bg/>
                                          </p:spTgt>
                                        </p:tgtEl>
                                        <p:attrNameLst>
                                          <p:attrName>style.visibility</p:attrName>
                                        </p:attrNameLst>
                                      </p:cBhvr>
                                      <p:to>
                                        <p:strVal val="visible"/>
                                      </p:to>
                                    </p:set>
                                    <p:animEffect transition="in" filter="fade">
                                      <p:cBhvr>
                                        <p:cTn id="26" dur="1000"/>
                                        <p:tgtEl>
                                          <p:spTgt spid="8198">
                                            <p:bg/>
                                          </p:spTgt>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8198">
                                            <p:txEl>
                                              <p:pRg st="0" end="0"/>
                                            </p:txEl>
                                          </p:spTgt>
                                        </p:tgtEl>
                                        <p:attrNameLst>
                                          <p:attrName>style.visibility</p:attrName>
                                        </p:attrNameLst>
                                      </p:cBhvr>
                                      <p:to>
                                        <p:strVal val="visible"/>
                                      </p:to>
                                    </p:set>
                                    <p:animEffect transition="in" filter="fade">
                                      <p:cBhvr>
                                        <p:cTn id="30" dur="1000"/>
                                        <p:tgtEl>
                                          <p:spTgt spid="8198">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198">
                                            <p:txEl>
                                              <p:pRg st="1" end="1"/>
                                            </p:txEl>
                                          </p:spTgt>
                                        </p:tgtEl>
                                        <p:attrNameLst>
                                          <p:attrName>style.visibility</p:attrName>
                                        </p:attrNameLst>
                                      </p:cBhvr>
                                      <p:to>
                                        <p:strVal val="visible"/>
                                      </p:to>
                                    </p:set>
                                    <p:animEffect transition="in" filter="fade">
                                      <p:cBhvr>
                                        <p:cTn id="33" dur="1000"/>
                                        <p:tgtEl>
                                          <p:spTgt spid="8198">
                                            <p:txEl>
                                              <p:pRg st="1" end="1"/>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198">
                                            <p:txEl>
                                              <p:pRg st="2" end="2"/>
                                            </p:txEl>
                                          </p:spTgt>
                                        </p:tgtEl>
                                        <p:attrNameLst>
                                          <p:attrName>style.visibility</p:attrName>
                                        </p:attrNameLst>
                                      </p:cBhvr>
                                      <p:to>
                                        <p:strVal val="visible"/>
                                      </p:to>
                                    </p:set>
                                    <p:animEffect transition="in" filter="fade">
                                      <p:cBhvr>
                                        <p:cTn id="36" dur="1000"/>
                                        <p:tgtEl>
                                          <p:spTgt spid="8198">
                                            <p:txEl>
                                              <p:pRg st="2" end="2"/>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198">
                                            <p:txEl>
                                              <p:pRg st="3" end="3"/>
                                            </p:txEl>
                                          </p:spTgt>
                                        </p:tgtEl>
                                        <p:attrNameLst>
                                          <p:attrName>style.visibility</p:attrName>
                                        </p:attrNameLst>
                                      </p:cBhvr>
                                      <p:to>
                                        <p:strVal val="visible"/>
                                      </p:to>
                                    </p:set>
                                    <p:animEffect transition="in" filter="fade">
                                      <p:cBhvr>
                                        <p:cTn id="39" dur="1000"/>
                                        <p:tgtEl>
                                          <p:spTgt spid="8198">
                                            <p:txEl>
                                              <p:pRg st="3" end="3"/>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198">
                                            <p:txEl>
                                              <p:pRg st="4" end="4"/>
                                            </p:txEl>
                                          </p:spTgt>
                                        </p:tgtEl>
                                        <p:attrNameLst>
                                          <p:attrName>style.visibility</p:attrName>
                                        </p:attrNameLst>
                                      </p:cBhvr>
                                      <p:to>
                                        <p:strVal val="visible"/>
                                      </p:to>
                                    </p:set>
                                    <p:animEffect transition="in" filter="fade">
                                      <p:cBhvr>
                                        <p:cTn id="42" dur="1000"/>
                                        <p:tgtEl>
                                          <p:spTgt spid="8198">
                                            <p:txEl>
                                              <p:pRg st="4" end="4"/>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198">
                                            <p:txEl>
                                              <p:pRg st="5" end="5"/>
                                            </p:txEl>
                                          </p:spTgt>
                                        </p:tgtEl>
                                        <p:attrNameLst>
                                          <p:attrName>style.visibility</p:attrName>
                                        </p:attrNameLst>
                                      </p:cBhvr>
                                      <p:to>
                                        <p:strVal val="visible"/>
                                      </p:to>
                                    </p:set>
                                    <p:animEffect transition="in" filter="fade">
                                      <p:cBhvr>
                                        <p:cTn id="45" dur="1000"/>
                                        <p:tgtEl>
                                          <p:spTgt spid="8198">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8199"/>
                                        </p:tgtEl>
                                        <p:attrNameLst>
                                          <p:attrName>style.visibility</p:attrName>
                                        </p:attrNameLst>
                                      </p:cBhvr>
                                      <p:to>
                                        <p:strVal val="visible"/>
                                      </p:to>
                                    </p:set>
                                    <p:animEffect transition="in" filter="fade">
                                      <p:cBhvr>
                                        <p:cTn id="50" dur="1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uiExpand="1" build="p"/>
      <p:bldP spid="8198" grpId="0" uiExpand="1" build="p" animBg="1"/>
      <p:bldP spid="819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5410200" y="2819400"/>
            <a:ext cx="3352800" cy="1066800"/>
          </a:xfrm>
          <a:solidFill>
            <a:schemeClr val="tx1"/>
          </a:solidFill>
        </p:spPr>
        <p:txBody>
          <a:bodyPr/>
          <a:lstStyle/>
          <a:p>
            <a:pPr>
              <a:buClr>
                <a:schemeClr val="tx1"/>
              </a:buClr>
              <a:buFontTx/>
              <a:buNone/>
            </a:pPr>
            <a:r>
              <a:rPr lang="en-US" sz="6600" dirty="0">
                <a:solidFill>
                  <a:schemeClr val="bg1"/>
                </a:solidFill>
              </a:rPr>
              <a:t>promise</a:t>
            </a:r>
            <a:endParaRPr lang="en-CA" sz="6600" dirty="0">
              <a:solidFill>
                <a:schemeClr val="bg1"/>
              </a:solidFill>
            </a:endParaRPr>
          </a:p>
        </p:txBody>
      </p:sp>
      <p:sp>
        <p:nvSpPr>
          <p:cNvPr id="10244" name="Rectangle 4"/>
          <p:cNvSpPr>
            <a:spLocks noChangeArrowheads="1"/>
          </p:cNvSpPr>
          <p:nvPr/>
        </p:nvSpPr>
        <p:spPr bwMode="auto">
          <a:xfrm>
            <a:off x="3276600" y="2819400"/>
            <a:ext cx="2133600" cy="1066800"/>
          </a:xfrm>
          <a:prstGeom prst="rect">
            <a:avLst/>
          </a:prstGeom>
          <a:solidFill>
            <a:schemeClr val="tx1"/>
          </a:solidFill>
          <a:ln w="9525">
            <a:noFill/>
            <a:miter lim="800000"/>
            <a:headEnd/>
            <a:tailEnd/>
          </a:ln>
          <a:effectLst/>
        </p:spPr>
        <p:txBody>
          <a:bodyPr/>
          <a:lstStyle/>
          <a:p>
            <a:pPr marL="342900" indent="-342900" algn="r">
              <a:spcBef>
                <a:spcPct val="20000"/>
              </a:spcBef>
              <a:buClr>
                <a:schemeClr val="tx1"/>
              </a:buClr>
            </a:pPr>
            <a:r>
              <a:rPr lang="en-US" sz="6600" dirty="0">
                <a:solidFill>
                  <a:schemeClr val="bg1"/>
                </a:solidFill>
              </a:rPr>
              <a:t>Com</a:t>
            </a:r>
            <a:endParaRPr lang="en-CA" sz="6600" dirty="0">
              <a:solidFill>
                <a:schemeClr val="bg1"/>
              </a:solidFill>
            </a:endParaRPr>
          </a:p>
        </p:txBody>
      </p:sp>
      <p:sp>
        <p:nvSpPr>
          <p:cNvPr id="10245" name="Text Box 5"/>
          <p:cNvSpPr txBox="1">
            <a:spLocks noChangeArrowheads="1"/>
          </p:cNvSpPr>
          <p:nvPr/>
        </p:nvSpPr>
        <p:spPr bwMode="auto">
          <a:xfrm>
            <a:off x="228600" y="3844925"/>
            <a:ext cx="5562600" cy="3013075"/>
          </a:xfrm>
          <a:prstGeom prst="rect">
            <a:avLst/>
          </a:prstGeom>
          <a:solidFill>
            <a:schemeClr val="tx1"/>
          </a:solidFill>
          <a:ln w="9525">
            <a:noFill/>
            <a:miter lim="800000"/>
            <a:headEnd/>
            <a:tailEnd/>
          </a:ln>
          <a:effectLst/>
        </p:spPr>
        <p:txBody>
          <a:bodyPr>
            <a:spAutoFit/>
          </a:bodyPr>
          <a:lstStyle/>
          <a:p>
            <a:pPr>
              <a:spcBef>
                <a:spcPct val="50000"/>
              </a:spcBef>
            </a:pPr>
            <a:r>
              <a:rPr lang="en-CA" sz="2400" b="1" dirty="0">
                <a:solidFill>
                  <a:schemeClr val="bg1"/>
                </a:solidFill>
              </a:rPr>
              <a:t>1 a:</a:t>
            </a:r>
            <a:r>
              <a:rPr lang="en-CA" sz="2400" dirty="0">
                <a:solidFill>
                  <a:schemeClr val="bg1"/>
                </a:solidFill>
              </a:rPr>
              <a:t> settlement of differences by arbitration or by consent reached by mutual concessions </a:t>
            </a:r>
            <a:r>
              <a:rPr lang="en-CA" sz="2400" b="1" dirty="0">
                <a:solidFill>
                  <a:schemeClr val="bg1"/>
                </a:solidFill>
              </a:rPr>
              <a:t>b:</a:t>
            </a:r>
            <a:r>
              <a:rPr lang="en-CA" sz="2400" dirty="0">
                <a:solidFill>
                  <a:schemeClr val="bg1"/>
                </a:solidFill>
              </a:rPr>
              <a:t> something intermediate between or blending qualities of two different things</a:t>
            </a:r>
            <a:r>
              <a:rPr lang="en-CA" sz="2400" b="1" dirty="0">
                <a:solidFill>
                  <a:schemeClr val="bg1"/>
                </a:solidFill>
              </a:rPr>
              <a:t>2:</a:t>
            </a:r>
            <a:r>
              <a:rPr lang="en-CA" sz="2400" dirty="0">
                <a:solidFill>
                  <a:schemeClr val="bg1"/>
                </a:solidFill>
              </a:rPr>
              <a:t> a concession to something derogatory or prejudicial </a:t>
            </a:r>
            <a:r>
              <a:rPr lang="en-CA" sz="2400" b="1" dirty="0">
                <a:solidFill>
                  <a:schemeClr val="bg1"/>
                </a:solidFill>
              </a:rPr>
              <a:t>&lt;a </a:t>
            </a:r>
            <a:r>
              <a:rPr lang="en-CA" sz="2400" b="1" i="1" dirty="0">
                <a:solidFill>
                  <a:schemeClr val="bg1"/>
                </a:solidFill>
              </a:rPr>
              <a:t>compromise</a:t>
            </a:r>
            <a:r>
              <a:rPr lang="en-CA" sz="2400" b="1" dirty="0">
                <a:solidFill>
                  <a:schemeClr val="bg1"/>
                </a:solidFill>
              </a:rPr>
              <a:t> of principles&gt;</a:t>
            </a:r>
            <a:r>
              <a:rPr lang="en-CA" sz="2400" dirty="0">
                <a:solidFill>
                  <a:schemeClr val="bg1"/>
                </a:solidFill>
              </a:rPr>
              <a:t>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bg/>
                                          </p:spTgt>
                                        </p:tgtEl>
                                        <p:attrNameLst>
                                          <p:attrName>style.visibility</p:attrName>
                                        </p:attrNameLst>
                                      </p:cBhvr>
                                      <p:to>
                                        <p:strVal val="visible"/>
                                      </p:to>
                                    </p:set>
                                    <p:animEffect transition="in" filter="fade">
                                      <p:cBhvr>
                                        <p:cTn id="7" dur="1000"/>
                                        <p:tgtEl>
                                          <p:spTgt spid="1024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43">
                                            <p:txEl>
                                              <p:pRg st="0" end="0"/>
                                            </p:txEl>
                                          </p:spTgt>
                                        </p:tgtEl>
                                        <p:attrNameLst>
                                          <p:attrName>style.visibility</p:attrName>
                                        </p:attrNameLst>
                                      </p:cBhvr>
                                      <p:to>
                                        <p:strVal val="visible"/>
                                      </p:to>
                                    </p:set>
                                    <p:animEffect transition="in" filter="fade">
                                      <p:cBhvr>
                                        <p:cTn id="10" dur="1000"/>
                                        <p:tgtEl>
                                          <p:spTgt spid="1024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244"/>
                                        </p:tgtEl>
                                        <p:attrNameLst>
                                          <p:attrName>style.visibility</p:attrName>
                                        </p:attrNameLst>
                                      </p:cBhvr>
                                      <p:to>
                                        <p:strVal val="visible"/>
                                      </p:to>
                                    </p:set>
                                    <p:animEffect transition="in" filter="fade">
                                      <p:cBhvr>
                                        <p:cTn id="15" dur="1000"/>
                                        <p:tgtEl>
                                          <p:spTgt spid="1024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245"/>
                                        </p:tgtEl>
                                        <p:attrNameLst>
                                          <p:attrName>style.visibility</p:attrName>
                                        </p:attrNameLst>
                                      </p:cBhvr>
                                      <p:to>
                                        <p:strVal val="visible"/>
                                      </p:to>
                                    </p:set>
                                    <p:animEffect transition="in" filter="fade">
                                      <p:cBhvr>
                                        <p:cTn id="20" dur="10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animBg="1"/>
      <p:bldP spid="10244" grpId="0" animBg="1"/>
      <p:bldP spid="1024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66FF"/>
            </a:gs>
            <a:gs pos="100000">
              <a:schemeClr val="bg1"/>
            </a:gs>
          </a:gsLst>
          <a:lin ang="2700000" scaled="1"/>
        </a:gra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body" idx="1"/>
          </p:nvPr>
        </p:nvSpPr>
        <p:spPr>
          <a:xfrm>
            <a:off x="1447800" y="304800"/>
            <a:ext cx="7467600" cy="5715000"/>
          </a:xfrm>
        </p:spPr>
        <p:txBody>
          <a:bodyPr/>
          <a:lstStyle/>
          <a:p>
            <a:pPr>
              <a:buFontTx/>
              <a:buNone/>
            </a:pPr>
            <a:r>
              <a:rPr lang="en-US" dirty="0">
                <a:solidFill>
                  <a:srgbClr val="000000"/>
                </a:solidFill>
              </a:rPr>
              <a:t>Sinned = disobedience</a:t>
            </a:r>
          </a:p>
          <a:p>
            <a:pPr>
              <a:buFontTx/>
              <a:buNone/>
            </a:pPr>
            <a:r>
              <a:rPr lang="en-US" dirty="0">
                <a:solidFill>
                  <a:srgbClr val="000000"/>
                </a:solidFill>
              </a:rPr>
              <a:t>Eyes were opened = moral defilement</a:t>
            </a:r>
          </a:p>
          <a:p>
            <a:pPr>
              <a:buFontTx/>
              <a:buNone/>
            </a:pPr>
            <a:r>
              <a:rPr lang="en-US" dirty="0">
                <a:solidFill>
                  <a:srgbClr val="000000"/>
                </a:solidFill>
              </a:rPr>
              <a:t>Became </a:t>
            </a:r>
            <a:r>
              <a:rPr lang="en-US" dirty="0" smtClean="0">
                <a:solidFill>
                  <a:srgbClr val="000000"/>
                </a:solidFill>
              </a:rPr>
              <a:t>dying </a:t>
            </a:r>
            <a:r>
              <a:rPr lang="en-US" dirty="0">
                <a:solidFill>
                  <a:srgbClr val="000000"/>
                </a:solidFill>
              </a:rPr>
              <a:t>= Physical law/defilement</a:t>
            </a:r>
          </a:p>
          <a:p>
            <a:pPr>
              <a:buFontTx/>
              <a:buNone/>
            </a:pPr>
            <a:endParaRPr lang="en-US" dirty="0" smtClean="0">
              <a:solidFill>
                <a:srgbClr val="000000"/>
              </a:solidFill>
            </a:endParaRPr>
          </a:p>
          <a:p>
            <a:pPr>
              <a:buFontTx/>
              <a:buNone/>
            </a:pPr>
            <a:endParaRPr lang="en-US" dirty="0">
              <a:solidFill>
                <a:srgbClr val="000000"/>
              </a:solidFill>
            </a:endParaRPr>
          </a:p>
          <a:p>
            <a:pPr>
              <a:buFontTx/>
              <a:buNone/>
            </a:pPr>
            <a:r>
              <a:rPr lang="en-US" dirty="0">
                <a:solidFill>
                  <a:srgbClr val="000000"/>
                </a:solidFill>
              </a:rPr>
              <a:t>Righteousness = obedience</a:t>
            </a:r>
          </a:p>
          <a:p>
            <a:pPr>
              <a:buFontTx/>
              <a:buNone/>
            </a:pPr>
            <a:r>
              <a:rPr lang="en-US" dirty="0">
                <a:solidFill>
                  <a:srgbClr val="000000"/>
                </a:solidFill>
              </a:rPr>
              <a:t>Clean hearts = God manifestation</a:t>
            </a:r>
          </a:p>
          <a:p>
            <a:pPr>
              <a:buFontTx/>
              <a:buNone/>
            </a:pPr>
            <a:r>
              <a:rPr lang="en-US" dirty="0">
                <a:solidFill>
                  <a:srgbClr val="000000"/>
                </a:solidFill>
              </a:rPr>
              <a:t>Immortality = Gift of God</a:t>
            </a:r>
          </a:p>
          <a:p>
            <a:pPr>
              <a:buFontTx/>
              <a:buNone/>
            </a:pPr>
            <a:endParaRPr lang="en-CA" dirty="0">
              <a:solidFill>
                <a:srgbClr val="000000"/>
              </a:solidFill>
            </a:endParaRPr>
          </a:p>
        </p:txBody>
      </p:sp>
      <p:sp>
        <p:nvSpPr>
          <p:cNvPr id="24579" name="Text Box 3"/>
          <p:cNvSpPr txBox="1">
            <a:spLocks noChangeArrowheads="1"/>
          </p:cNvSpPr>
          <p:nvPr/>
        </p:nvSpPr>
        <p:spPr bwMode="auto">
          <a:xfrm>
            <a:off x="457200" y="381000"/>
            <a:ext cx="914400" cy="366713"/>
          </a:xfrm>
          <a:prstGeom prst="rect">
            <a:avLst/>
          </a:prstGeom>
          <a:noFill/>
          <a:ln w="9525">
            <a:noFill/>
            <a:miter lim="800000"/>
            <a:headEnd/>
            <a:tailEnd/>
          </a:ln>
          <a:effectLst/>
        </p:spPr>
        <p:txBody>
          <a:bodyPr>
            <a:spAutoFit/>
          </a:bodyPr>
          <a:lstStyle/>
          <a:p>
            <a:pPr>
              <a:spcBef>
                <a:spcPct val="50000"/>
              </a:spcBef>
            </a:pPr>
            <a:r>
              <a:rPr lang="en-US" dirty="0">
                <a:solidFill>
                  <a:schemeClr val="bg1"/>
                </a:solidFill>
                <a:latin typeface="Tahoma" pitchFamily="34" charset="0"/>
              </a:rPr>
              <a:t>M &amp; W</a:t>
            </a:r>
            <a:endParaRPr lang="en-CA" dirty="0">
              <a:solidFill>
                <a:schemeClr val="bg1"/>
              </a:solidFill>
              <a:latin typeface="Tahoma" pitchFamily="34" charset="0"/>
            </a:endParaRPr>
          </a:p>
        </p:txBody>
      </p:sp>
      <p:sp>
        <p:nvSpPr>
          <p:cNvPr id="24580" name="Text Box 4"/>
          <p:cNvSpPr txBox="1">
            <a:spLocks noChangeArrowheads="1"/>
          </p:cNvSpPr>
          <p:nvPr/>
        </p:nvSpPr>
        <p:spPr bwMode="auto">
          <a:xfrm>
            <a:off x="457200" y="990600"/>
            <a:ext cx="914400" cy="366713"/>
          </a:xfrm>
          <a:prstGeom prst="rect">
            <a:avLst/>
          </a:prstGeom>
          <a:noFill/>
          <a:ln w="9525">
            <a:noFill/>
            <a:miter lim="800000"/>
            <a:headEnd/>
            <a:tailEnd/>
          </a:ln>
          <a:effectLst/>
        </p:spPr>
        <p:txBody>
          <a:bodyPr>
            <a:spAutoFit/>
          </a:bodyPr>
          <a:lstStyle/>
          <a:p>
            <a:pPr>
              <a:spcBef>
                <a:spcPct val="50000"/>
              </a:spcBef>
            </a:pPr>
            <a:r>
              <a:rPr lang="en-US" dirty="0">
                <a:solidFill>
                  <a:schemeClr val="bg1"/>
                </a:solidFill>
                <a:latin typeface="Tahoma" pitchFamily="34" charset="0"/>
              </a:rPr>
              <a:t>M &amp; W</a:t>
            </a:r>
            <a:endParaRPr lang="en-CA" dirty="0">
              <a:solidFill>
                <a:schemeClr val="bg1"/>
              </a:solidFill>
              <a:latin typeface="Tahoma" pitchFamily="34" charset="0"/>
            </a:endParaRPr>
          </a:p>
        </p:txBody>
      </p:sp>
      <p:sp>
        <p:nvSpPr>
          <p:cNvPr id="24581" name="Text Box 5"/>
          <p:cNvSpPr txBox="1">
            <a:spLocks noChangeArrowheads="1"/>
          </p:cNvSpPr>
          <p:nvPr/>
        </p:nvSpPr>
        <p:spPr bwMode="auto">
          <a:xfrm>
            <a:off x="533400" y="3276600"/>
            <a:ext cx="914400" cy="366713"/>
          </a:xfrm>
          <a:prstGeom prst="rect">
            <a:avLst/>
          </a:prstGeom>
          <a:noFill/>
          <a:ln w="9525">
            <a:noFill/>
            <a:miter lim="800000"/>
            <a:headEnd/>
            <a:tailEnd/>
          </a:ln>
          <a:effectLst/>
        </p:spPr>
        <p:txBody>
          <a:bodyPr>
            <a:spAutoFit/>
          </a:bodyPr>
          <a:lstStyle/>
          <a:p>
            <a:pPr>
              <a:spcBef>
                <a:spcPct val="50000"/>
              </a:spcBef>
            </a:pPr>
            <a:r>
              <a:rPr lang="en-US" dirty="0">
                <a:solidFill>
                  <a:schemeClr val="bg1"/>
                </a:solidFill>
                <a:latin typeface="Tahoma" pitchFamily="34" charset="0"/>
              </a:rPr>
              <a:t>M &amp; W</a:t>
            </a:r>
            <a:endParaRPr lang="en-CA" dirty="0">
              <a:solidFill>
                <a:schemeClr val="bg1"/>
              </a:solidFill>
              <a:latin typeface="Tahoma" pitchFamily="34" charset="0"/>
            </a:endParaRPr>
          </a:p>
        </p:txBody>
      </p:sp>
      <p:sp>
        <p:nvSpPr>
          <p:cNvPr id="24582" name="Text Box 6"/>
          <p:cNvSpPr txBox="1">
            <a:spLocks noChangeArrowheads="1"/>
          </p:cNvSpPr>
          <p:nvPr/>
        </p:nvSpPr>
        <p:spPr bwMode="auto">
          <a:xfrm>
            <a:off x="533400" y="3886200"/>
            <a:ext cx="914400" cy="366713"/>
          </a:xfrm>
          <a:prstGeom prst="rect">
            <a:avLst/>
          </a:prstGeom>
          <a:noFill/>
          <a:ln w="9525">
            <a:noFill/>
            <a:miter lim="800000"/>
            <a:headEnd/>
            <a:tailEnd/>
          </a:ln>
          <a:effectLst/>
        </p:spPr>
        <p:txBody>
          <a:bodyPr>
            <a:spAutoFit/>
          </a:bodyPr>
          <a:lstStyle/>
          <a:p>
            <a:pPr>
              <a:spcBef>
                <a:spcPct val="50000"/>
              </a:spcBef>
            </a:pPr>
            <a:r>
              <a:rPr lang="en-US" dirty="0">
                <a:solidFill>
                  <a:schemeClr val="bg1"/>
                </a:solidFill>
                <a:latin typeface="Tahoma" pitchFamily="34" charset="0"/>
              </a:rPr>
              <a:t>M &amp; W</a:t>
            </a:r>
            <a:endParaRPr lang="en-CA" dirty="0">
              <a:solidFill>
                <a:schemeClr val="bg1"/>
              </a:solidFill>
              <a:latin typeface="Tahoma" pitchFamily="34" charset="0"/>
            </a:endParaRPr>
          </a:p>
        </p:txBody>
      </p:sp>
      <p:sp>
        <p:nvSpPr>
          <p:cNvPr id="24583" name="Text Box 7"/>
          <p:cNvSpPr txBox="1">
            <a:spLocks noChangeArrowheads="1"/>
          </p:cNvSpPr>
          <p:nvPr/>
        </p:nvSpPr>
        <p:spPr bwMode="auto">
          <a:xfrm>
            <a:off x="457200" y="1600200"/>
            <a:ext cx="914400" cy="366713"/>
          </a:xfrm>
          <a:prstGeom prst="rect">
            <a:avLst/>
          </a:prstGeom>
          <a:noFill/>
          <a:ln w="9525">
            <a:noFill/>
            <a:miter lim="800000"/>
            <a:headEnd/>
            <a:tailEnd/>
          </a:ln>
          <a:effectLst/>
        </p:spPr>
        <p:txBody>
          <a:bodyPr>
            <a:spAutoFit/>
          </a:bodyPr>
          <a:lstStyle/>
          <a:p>
            <a:pPr>
              <a:spcBef>
                <a:spcPct val="50000"/>
              </a:spcBef>
            </a:pPr>
            <a:r>
              <a:rPr lang="en-US" dirty="0">
                <a:solidFill>
                  <a:schemeClr val="bg1"/>
                </a:solidFill>
                <a:latin typeface="Tahoma" pitchFamily="34" charset="0"/>
              </a:rPr>
              <a:t>God</a:t>
            </a:r>
            <a:endParaRPr lang="en-CA" dirty="0">
              <a:solidFill>
                <a:schemeClr val="bg1"/>
              </a:solidFill>
              <a:latin typeface="Tahoma" pitchFamily="34" charset="0"/>
            </a:endParaRPr>
          </a:p>
        </p:txBody>
      </p:sp>
      <p:sp>
        <p:nvSpPr>
          <p:cNvPr id="24584" name="Text Box 8"/>
          <p:cNvSpPr txBox="1">
            <a:spLocks noChangeArrowheads="1"/>
          </p:cNvSpPr>
          <p:nvPr/>
        </p:nvSpPr>
        <p:spPr bwMode="auto">
          <a:xfrm>
            <a:off x="533400" y="4495800"/>
            <a:ext cx="914400" cy="366713"/>
          </a:xfrm>
          <a:prstGeom prst="rect">
            <a:avLst/>
          </a:prstGeom>
          <a:noFill/>
          <a:ln w="9525">
            <a:noFill/>
            <a:miter lim="800000"/>
            <a:headEnd/>
            <a:tailEnd/>
          </a:ln>
          <a:effectLst/>
        </p:spPr>
        <p:txBody>
          <a:bodyPr>
            <a:spAutoFit/>
          </a:bodyPr>
          <a:lstStyle/>
          <a:p>
            <a:pPr>
              <a:spcBef>
                <a:spcPct val="50000"/>
              </a:spcBef>
            </a:pPr>
            <a:r>
              <a:rPr lang="en-US" dirty="0">
                <a:solidFill>
                  <a:schemeClr val="bg1"/>
                </a:solidFill>
                <a:latin typeface="Tahoma" pitchFamily="34" charset="0"/>
              </a:rPr>
              <a:t>God</a:t>
            </a:r>
            <a:endParaRPr lang="en-CA" dirty="0">
              <a:solidFill>
                <a:schemeClr val="bg1"/>
              </a:solidFill>
              <a:latin typeface="Tahoma"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fade">
                                      <p:cBhvr>
                                        <p:cTn id="7" dur="1000"/>
                                        <p:tgtEl>
                                          <p:spTgt spid="24578">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4578">
                                            <p:txEl>
                                              <p:pRg st="1" end="1"/>
                                            </p:txEl>
                                          </p:spTgt>
                                        </p:tgtEl>
                                        <p:attrNameLst>
                                          <p:attrName>style.visibility</p:attrName>
                                        </p:attrNameLst>
                                      </p:cBhvr>
                                      <p:to>
                                        <p:strVal val="visible"/>
                                      </p:to>
                                    </p:set>
                                    <p:animEffect transition="in" filter="fade">
                                      <p:cBhvr>
                                        <p:cTn id="11" dur="1000"/>
                                        <p:tgtEl>
                                          <p:spTgt spid="24578">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4578">
                                            <p:txEl>
                                              <p:pRg st="2" end="2"/>
                                            </p:txEl>
                                          </p:spTgt>
                                        </p:tgtEl>
                                        <p:attrNameLst>
                                          <p:attrName>style.visibility</p:attrName>
                                        </p:attrNameLst>
                                      </p:cBhvr>
                                      <p:to>
                                        <p:strVal val="visible"/>
                                      </p:to>
                                    </p:set>
                                    <p:animEffect transition="in" filter="fade">
                                      <p:cBhvr>
                                        <p:cTn id="15" dur="1000"/>
                                        <p:tgtEl>
                                          <p:spTgt spid="24578">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4578">
                                            <p:txEl>
                                              <p:pRg st="5" end="5"/>
                                            </p:txEl>
                                          </p:spTgt>
                                        </p:tgtEl>
                                        <p:attrNameLst>
                                          <p:attrName>style.visibility</p:attrName>
                                        </p:attrNameLst>
                                      </p:cBhvr>
                                      <p:to>
                                        <p:strVal val="visible"/>
                                      </p:to>
                                    </p:set>
                                    <p:animEffect transition="in" filter="fade">
                                      <p:cBhvr>
                                        <p:cTn id="19" dur="1000"/>
                                        <p:tgtEl>
                                          <p:spTgt spid="24578">
                                            <p:txEl>
                                              <p:pRg st="5" end="5"/>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4578">
                                            <p:txEl>
                                              <p:pRg st="6" end="6"/>
                                            </p:txEl>
                                          </p:spTgt>
                                        </p:tgtEl>
                                        <p:attrNameLst>
                                          <p:attrName>style.visibility</p:attrName>
                                        </p:attrNameLst>
                                      </p:cBhvr>
                                      <p:to>
                                        <p:strVal val="visible"/>
                                      </p:to>
                                    </p:set>
                                    <p:animEffect transition="in" filter="fade">
                                      <p:cBhvr>
                                        <p:cTn id="23" dur="1000"/>
                                        <p:tgtEl>
                                          <p:spTgt spid="24578">
                                            <p:txEl>
                                              <p:pRg st="6" end="6"/>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24578">
                                            <p:txEl>
                                              <p:pRg st="7" end="7"/>
                                            </p:txEl>
                                          </p:spTgt>
                                        </p:tgtEl>
                                        <p:attrNameLst>
                                          <p:attrName>style.visibility</p:attrName>
                                        </p:attrNameLst>
                                      </p:cBhvr>
                                      <p:to>
                                        <p:strVal val="visible"/>
                                      </p:to>
                                    </p:set>
                                    <p:animEffect transition="in" filter="fade">
                                      <p:cBhvr>
                                        <p:cTn id="27" dur="1000"/>
                                        <p:tgtEl>
                                          <p:spTgt spid="24578">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4579"/>
                                        </p:tgtEl>
                                        <p:attrNameLst>
                                          <p:attrName>style.visibility</p:attrName>
                                        </p:attrNameLst>
                                      </p:cBhvr>
                                      <p:to>
                                        <p:strVal val="visible"/>
                                      </p:to>
                                    </p:set>
                                    <p:anim calcmode="lin" valueType="num">
                                      <p:cBhvr additive="base">
                                        <p:cTn id="32" dur="500" fill="hold"/>
                                        <p:tgtEl>
                                          <p:spTgt spid="24579"/>
                                        </p:tgtEl>
                                        <p:attrNameLst>
                                          <p:attrName>ppt_x</p:attrName>
                                        </p:attrNameLst>
                                      </p:cBhvr>
                                      <p:tavLst>
                                        <p:tav tm="0">
                                          <p:val>
                                            <p:strVal val="0-#ppt_w/2"/>
                                          </p:val>
                                        </p:tav>
                                        <p:tav tm="100000">
                                          <p:val>
                                            <p:strVal val="#ppt_x"/>
                                          </p:val>
                                        </p:tav>
                                      </p:tavLst>
                                    </p:anim>
                                    <p:anim calcmode="lin" valueType="num">
                                      <p:cBhvr additive="base">
                                        <p:cTn id="33" dur="500" fill="hold"/>
                                        <p:tgtEl>
                                          <p:spTgt spid="24579"/>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2" presetClass="entr" presetSubtype="8" fill="hold" grpId="0" nodeType="afterEffect">
                                  <p:stCondLst>
                                    <p:cond delay="0"/>
                                  </p:stCondLst>
                                  <p:childTnLst>
                                    <p:set>
                                      <p:cBhvr>
                                        <p:cTn id="36" dur="1" fill="hold">
                                          <p:stCondLst>
                                            <p:cond delay="0"/>
                                          </p:stCondLst>
                                        </p:cTn>
                                        <p:tgtEl>
                                          <p:spTgt spid="24580"/>
                                        </p:tgtEl>
                                        <p:attrNameLst>
                                          <p:attrName>style.visibility</p:attrName>
                                        </p:attrNameLst>
                                      </p:cBhvr>
                                      <p:to>
                                        <p:strVal val="visible"/>
                                      </p:to>
                                    </p:set>
                                    <p:anim calcmode="lin" valueType="num">
                                      <p:cBhvr additive="base">
                                        <p:cTn id="37" dur="500" fill="hold"/>
                                        <p:tgtEl>
                                          <p:spTgt spid="24580"/>
                                        </p:tgtEl>
                                        <p:attrNameLst>
                                          <p:attrName>ppt_x</p:attrName>
                                        </p:attrNameLst>
                                      </p:cBhvr>
                                      <p:tavLst>
                                        <p:tav tm="0">
                                          <p:val>
                                            <p:strVal val="0-#ppt_w/2"/>
                                          </p:val>
                                        </p:tav>
                                        <p:tav tm="100000">
                                          <p:val>
                                            <p:strVal val="#ppt_x"/>
                                          </p:val>
                                        </p:tav>
                                      </p:tavLst>
                                    </p:anim>
                                    <p:anim calcmode="lin" valueType="num">
                                      <p:cBhvr additive="base">
                                        <p:cTn id="38" dur="500" fill="hold"/>
                                        <p:tgtEl>
                                          <p:spTgt spid="24580"/>
                                        </p:tgtEl>
                                        <p:attrNameLst>
                                          <p:attrName>ppt_y</p:attrName>
                                        </p:attrNameLst>
                                      </p:cBhvr>
                                      <p:tavLst>
                                        <p:tav tm="0">
                                          <p:val>
                                            <p:strVal val="#ppt_y"/>
                                          </p:val>
                                        </p:tav>
                                        <p:tav tm="100000">
                                          <p:val>
                                            <p:strVal val="#ppt_y"/>
                                          </p:val>
                                        </p:tav>
                                      </p:tavLst>
                                    </p:anim>
                                  </p:childTnLst>
                                </p:cTn>
                              </p:par>
                            </p:childTnLst>
                          </p:cTn>
                        </p:par>
                        <p:par>
                          <p:cTn id="39" fill="hold">
                            <p:stCondLst>
                              <p:cond delay="1000"/>
                            </p:stCondLst>
                            <p:childTnLst>
                              <p:par>
                                <p:cTn id="40" presetID="2" presetClass="entr" presetSubtype="8" fill="hold" grpId="0" nodeType="afterEffect">
                                  <p:stCondLst>
                                    <p:cond delay="0"/>
                                  </p:stCondLst>
                                  <p:childTnLst>
                                    <p:set>
                                      <p:cBhvr>
                                        <p:cTn id="41" dur="1" fill="hold">
                                          <p:stCondLst>
                                            <p:cond delay="0"/>
                                          </p:stCondLst>
                                        </p:cTn>
                                        <p:tgtEl>
                                          <p:spTgt spid="24581"/>
                                        </p:tgtEl>
                                        <p:attrNameLst>
                                          <p:attrName>style.visibility</p:attrName>
                                        </p:attrNameLst>
                                      </p:cBhvr>
                                      <p:to>
                                        <p:strVal val="visible"/>
                                      </p:to>
                                    </p:set>
                                    <p:anim calcmode="lin" valueType="num">
                                      <p:cBhvr additive="base">
                                        <p:cTn id="42" dur="500" fill="hold"/>
                                        <p:tgtEl>
                                          <p:spTgt spid="24581"/>
                                        </p:tgtEl>
                                        <p:attrNameLst>
                                          <p:attrName>ppt_x</p:attrName>
                                        </p:attrNameLst>
                                      </p:cBhvr>
                                      <p:tavLst>
                                        <p:tav tm="0">
                                          <p:val>
                                            <p:strVal val="0-#ppt_w/2"/>
                                          </p:val>
                                        </p:tav>
                                        <p:tav tm="100000">
                                          <p:val>
                                            <p:strVal val="#ppt_x"/>
                                          </p:val>
                                        </p:tav>
                                      </p:tavLst>
                                    </p:anim>
                                    <p:anim calcmode="lin" valueType="num">
                                      <p:cBhvr additive="base">
                                        <p:cTn id="43" dur="500" fill="hold"/>
                                        <p:tgtEl>
                                          <p:spTgt spid="24581"/>
                                        </p:tgtEl>
                                        <p:attrNameLst>
                                          <p:attrName>ppt_y</p:attrName>
                                        </p:attrNameLst>
                                      </p:cBhvr>
                                      <p:tavLst>
                                        <p:tav tm="0">
                                          <p:val>
                                            <p:strVal val="#ppt_y"/>
                                          </p:val>
                                        </p:tav>
                                        <p:tav tm="100000">
                                          <p:val>
                                            <p:strVal val="#ppt_y"/>
                                          </p:val>
                                        </p:tav>
                                      </p:tavLst>
                                    </p:anim>
                                  </p:childTnLst>
                                </p:cTn>
                              </p:par>
                            </p:childTnLst>
                          </p:cTn>
                        </p:par>
                        <p:par>
                          <p:cTn id="44" fill="hold">
                            <p:stCondLst>
                              <p:cond delay="1500"/>
                            </p:stCondLst>
                            <p:childTnLst>
                              <p:par>
                                <p:cTn id="45" presetID="2" presetClass="entr" presetSubtype="8" fill="hold" grpId="0" nodeType="afterEffect">
                                  <p:stCondLst>
                                    <p:cond delay="0"/>
                                  </p:stCondLst>
                                  <p:childTnLst>
                                    <p:set>
                                      <p:cBhvr>
                                        <p:cTn id="46" dur="1" fill="hold">
                                          <p:stCondLst>
                                            <p:cond delay="0"/>
                                          </p:stCondLst>
                                        </p:cTn>
                                        <p:tgtEl>
                                          <p:spTgt spid="24582"/>
                                        </p:tgtEl>
                                        <p:attrNameLst>
                                          <p:attrName>style.visibility</p:attrName>
                                        </p:attrNameLst>
                                      </p:cBhvr>
                                      <p:to>
                                        <p:strVal val="visible"/>
                                      </p:to>
                                    </p:set>
                                    <p:anim calcmode="lin" valueType="num">
                                      <p:cBhvr additive="base">
                                        <p:cTn id="47" dur="500" fill="hold"/>
                                        <p:tgtEl>
                                          <p:spTgt spid="24582"/>
                                        </p:tgtEl>
                                        <p:attrNameLst>
                                          <p:attrName>ppt_x</p:attrName>
                                        </p:attrNameLst>
                                      </p:cBhvr>
                                      <p:tavLst>
                                        <p:tav tm="0">
                                          <p:val>
                                            <p:strVal val="0-#ppt_w/2"/>
                                          </p:val>
                                        </p:tav>
                                        <p:tav tm="100000">
                                          <p:val>
                                            <p:strVal val="#ppt_x"/>
                                          </p:val>
                                        </p:tav>
                                      </p:tavLst>
                                    </p:anim>
                                    <p:anim calcmode="lin" valueType="num">
                                      <p:cBhvr additive="base">
                                        <p:cTn id="48" dur="500" fill="hold"/>
                                        <p:tgtEl>
                                          <p:spTgt spid="2458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24583"/>
                                        </p:tgtEl>
                                        <p:attrNameLst>
                                          <p:attrName>style.visibility</p:attrName>
                                        </p:attrNameLst>
                                      </p:cBhvr>
                                      <p:to>
                                        <p:strVal val="visible"/>
                                      </p:to>
                                    </p:set>
                                    <p:animEffect transition="in" filter="wipe(left)">
                                      <p:cBhvr>
                                        <p:cTn id="53" dur="1000"/>
                                        <p:tgtEl>
                                          <p:spTgt spid="24583"/>
                                        </p:tgtEl>
                                      </p:cBhvr>
                                    </p:animEffect>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4584"/>
                                        </p:tgtEl>
                                        <p:attrNameLst>
                                          <p:attrName>style.visibility</p:attrName>
                                        </p:attrNameLst>
                                      </p:cBhvr>
                                      <p:to>
                                        <p:strVal val="visible"/>
                                      </p:to>
                                    </p:set>
                                    <p:animEffect transition="in" filter="wipe(left)">
                                      <p:cBhvr>
                                        <p:cTn id="57" dur="1000"/>
                                        <p:tgtEl>
                                          <p:spTgt spid="24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uiExpand="1" build="p"/>
      <p:bldP spid="24579" grpId="0"/>
      <p:bldP spid="24580" grpId="0"/>
      <p:bldP spid="24581" grpId="0"/>
      <p:bldP spid="24582" grpId="0"/>
      <p:bldP spid="24583" grpId="0"/>
      <p:bldP spid="2458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a:xfrm>
            <a:off x="457200" y="228600"/>
            <a:ext cx="8229600" cy="5897563"/>
          </a:xfrm>
        </p:spPr>
        <p:txBody>
          <a:bodyPr/>
          <a:lstStyle/>
          <a:p>
            <a:pPr marL="0" indent="0">
              <a:buClr>
                <a:schemeClr val="tx1"/>
              </a:buClr>
              <a:buFontTx/>
              <a:buNone/>
            </a:pPr>
            <a:r>
              <a:rPr lang="en-US" sz="2800" dirty="0">
                <a:solidFill>
                  <a:srgbClr val="FFFF00"/>
                </a:solidFill>
              </a:rPr>
              <a:t>“It was customary for Yahweh to answer men by fire, when any great principle, or new institution was to be established….the flaming sword in Eden was applied to a similar purpose, namely, to flash forth its fire for the consumption of the sacrifices offered by the family of Adam before Yahweh”.</a:t>
            </a:r>
          </a:p>
          <a:p>
            <a:pPr marL="0" indent="0">
              <a:buClr>
                <a:schemeClr val="tx1"/>
              </a:buClr>
              <a:buFontTx/>
              <a:buNone/>
            </a:pPr>
            <a:r>
              <a:rPr lang="en-US" sz="2800" dirty="0">
                <a:solidFill>
                  <a:srgbClr val="FFFF00"/>
                </a:solidFill>
              </a:rPr>
              <a:t>“From these passages it is evident that </a:t>
            </a:r>
            <a:r>
              <a:rPr lang="en-US" sz="2800" i="1" dirty="0">
                <a:solidFill>
                  <a:srgbClr val="FFFF00"/>
                </a:solidFill>
              </a:rPr>
              <a:t>fire </a:t>
            </a:r>
            <a:r>
              <a:rPr lang="en-US" sz="2800" dirty="0">
                <a:solidFill>
                  <a:srgbClr val="FFFF00"/>
                </a:solidFill>
              </a:rPr>
              <a:t>which is also light, is in symbolic representation that signifies the spirit of God…such glory, or brightness, so beautifully represented by Ezekiel and John, will cloth the Saints, as well as the Lord Jesus, when they appear in the Kingdom of God”</a:t>
            </a:r>
          </a:p>
          <a:p>
            <a:pPr marL="0" indent="0">
              <a:buClr>
                <a:schemeClr val="tx1"/>
              </a:buClr>
              <a:buFontTx/>
              <a:buNone/>
            </a:pPr>
            <a:r>
              <a:rPr lang="en-US" sz="2800" dirty="0">
                <a:solidFill>
                  <a:srgbClr val="FFFF00"/>
                </a:solidFill>
              </a:rPr>
              <a:t>Bro John Thomas Elpis Israel pg 152-154</a:t>
            </a:r>
            <a:endParaRPr lang="en-CA" sz="2800" dirty="0">
              <a:solidFill>
                <a:srgbClr val="FFFF00"/>
              </a:solidFill>
            </a:endParaRPr>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Ocean</Template>
  <TotalTime>1656</TotalTime>
  <Words>506</Words>
  <Application>Microsoft PowerPoint</Application>
  <PresentationFormat>On-screen Show (4:3)</PresentationFormat>
  <Paragraphs>71</Paragraphs>
  <Slides>14</Slides>
  <Notes>0</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Default Design</vt:lpstr>
      <vt:lpstr>Ocean</vt:lpstr>
      <vt:lpstr> Triumph in Eden</vt:lpstr>
      <vt:lpstr>Slide 2</vt:lpstr>
      <vt:lpstr>Slide 3</vt:lpstr>
      <vt:lpstr>Day 5 </vt:lpstr>
      <vt:lpstr>Day 5 </vt:lpstr>
      <vt:lpstr>Day 5 </vt:lpstr>
      <vt:lpstr>Slide 7</vt:lpstr>
      <vt:lpstr>Slide 8</vt:lpstr>
      <vt:lpstr>Foundation of Yahweh’s covenant</vt:lpstr>
      <vt:lpstr>Slide 10</vt:lpstr>
      <vt:lpstr>Two ways of life</vt:lpstr>
      <vt:lpstr>Slide 12</vt:lpstr>
      <vt:lpstr>Slide 13</vt:lpstr>
      <vt:lpstr>Slide 14</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Foundations in Eden</dc:title>
  <dc:creator>A &amp; M Jackson</dc:creator>
  <cp:lastModifiedBy>A &amp; M Jackson</cp:lastModifiedBy>
  <cp:revision>31</cp:revision>
  <dcterms:created xsi:type="dcterms:W3CDTF">2008-01-23T05:00:54Z</dcterms:created>
  <dcterms:modified xsi:type="dcterms:W3CDTF">2009-08-17T21:31:17Z</dcterms:modified>
</cp:coreProperties>
</file>