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0" r:id="rId4"/>
    <p:sldId id="258" r:id="rId5"/>
    <p:sldId id="268" r:id="rId6"/>
    <p:sldId id="260" r:id="rId7"/>
    <p:sldId id="259" r:id="rId8"/>
    <p:sldId id="269" r:id="rId9"/>
    <p:sldId id="261" r:id="rId10"/>
    <p:sldId id="262" r:id="rId11"/>
    <p:sldId id="266" r:id="rId12"/>
    <p:sldId id="264" r:id="rId13"/>
    <p:sldId id="265" r:id="rId14"/>
    <p:sldId id="267" r:id="rId15"/>
  </p:sldIdLst>
  <p:sldSz cx="9144000" cy="6858000" type="screen4x3"/>
  <p:notesSz cx="6858000" cy="9144000"/>
  <p:defaultTextStyle>
    <a:defPPr>
      <a:defRPr lang="en-CA"/>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6600"/>
    <a:srgbClr val="CCECFF"/>
    <a:srgbClr val="6600FF"/>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0" d="100"/>
          <a:sy n="70" d="100"/>
        </p:scale>
        <p:origin x="-52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5EDD7B4B-15EA-4966-80F8-E5DD004676A6}" type="slidenum">
              <a:rPr lang="en-CA"/>
              <a:pPr/>
              <a:t>‹#›</a:t>
            </a:fld>
            <a:endParaRPr lang="en-CA"/>
          </a:p>
        </p:txBody>
      </p:sp>
    </p:spTree>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4633E012-0828-4184-AE56-365809CD4291}" type="slidenum">
              <a:rPr lang="en-CA"/>
              <a:pPr/>
              <a:t>‹#›</a:t>
            </a:fld>
            <a:endParaRPr lang="en-CA"/>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3A5EFE7D-6FDD-4EF3-A0F5-282401F78AEE}" type="slidenum">
              <a:rPr lang="en-CA"/>
              <a:pPr/>
              <a:t>‹#›</a:t>
            </a:fld>
            <a:endParaRPr lang="en-CA"/>
          </a:p>
        </p:txBody>
      </p:sp>
    </p:spTree>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949175BB-0EEB-40B5-A2AC-79F716B45283}" type="slidenum">
              <a:rPr lang="en-CA"/>
              <a:pPr/>
              <a:t>‹#›</a:t>
            </a:fld>
            <a:endParaRPr lang="en-CA"/>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CA"/>
          </a:p>
        </p:txBody>
      </p:sp>
      <p:sp>
        <p:nvSpPr>
          <p:cNvPr id="8" name="Footer Placeholder 7"/>
          <p:cNvSpPr>
            <a:spLocks noGrp="1"/>
          </p:cNvSpPr>
          <p:nvPr>
            <p:ph type="ftr" sz="quarter" idx="11"/>
          </p:nvPr>
        </p:nvSpPr>
        <p:spPr/>
        <p:txBody>
          <a:bodyPr/>
          <a:lstStyle>
            <a:lvl1pPr>
              <a:defRPr/>
            </a:lvl1pPr>
          </a:lstStyle>
          <a:p>
            <a:endParaRPr lang="en-CA"/>
          </a:p>
        </p:txBody>
      </p:sp>
      <p:sp>
        <p:nvSpPr>
          <p:cNvPr id="9" name="Slide Number Placeholder 8"/>
          <p:cNvSpPr>
            <a:spLocks noGrp="1"/>
          </p:cNvSpPr>
          <p:nvPr>
            <p:ph type="sldNum" sz="quarter" idx="12"/>
          </p:nvPr>
        </p:nvSpPr>
        <p:spPr/>
        <p:txBody>
          <a:bodyPr/>
          <a:lstStyle>
            <a:lvl1pPr>
              <a:defRPr/>
            </a:lvl1pPr>
          </a:lstStyle>
          <a:p>
            <a:fld id="{28E1A7A7-4ACF-4516-A644-515A3497862B}" type="slidenum">
              <a:rPr lang="en-CA"/>
              <a:pPr/>
              <a:t>‹#›</a:t>
            </a:fld>
            <a:endParaRPr lang="en-CA"/>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CA"/>
          </a:p>
        </p:txBody>
      </p:sp>
      <p:sp>
        <p:nvSpPr>
          <p:cNvPr id="4" name="Footer Placeholder 3"/>
          <p:cNvSpPr>
            <a:spLocks noGrp="1"/>
          </p:cNvSpPr>
          <p:nvPr>
            <p:ph type="ftr" sz="quarter" idx="11"/>
          </p:nvPr>
        </p:nvSpPr>
        <p:spPr/>
        <p:txBody>
          <a:bodyPr/>
          <a:lstStyle>
            <a:lvl1pPr>
              <a:defRPr/>
            </a:lvl1pPr>
          </a:lstStyle>
          <a:p>
            <a:endParaRPr lang="en-CA"/>
          </a:p>
        </p:txBody>
      </p:sp>
      <p:sp>
        <p:nvSpPr>
          <p:cNvPr id="5" name="Slide Number Placeholder 4"/>
          <p:cNvSpPr>
            <a:spLocks noGrp="1"/>
          </p:cNvSpPr>
          <p:nvPr>
            <p:ph type="sldNum" sz="quarter" idx="12"/>
          </p:nvPr>
        </p:nvSpPr>
        <p:spPr/>
        <p:txBody>
          <a:bodyPr/>
          <a:lstStyle>
            <a:lvl1pPr>
              <a:defRPr/>
            </a:lvl1pPr>
          </a:lstStyle>
          <a:p>
            <a:fld id="{F214FF14-FE61-4091-B754-8CE1A0DA583D}" type="slidenum">
              <a:rPr lang="en-CA"/>
              <a:pPr/>
              <a:t>‹#›</a:t>
            </a:fld>
            <a:endParaRPr lang="en-CA"/>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CA"/>
          </a:p>
        </p:txBody>
      </p:sp>
      <p:sp>
        <p:nvSpPr>
          <p:cNvPr id="3" name="Footer Placeholder 2"/>
          <p:cNvSpPr>
            <a:spLocks noGrp="1"/>
          </p:cNvSpPr>
          <p:nvPr>
            <p:ph type="ftr" sz="quarter" idx="11"/>
          </p:nvPr>
        </p:nvSpPr>
        <p:spPr/>
        <p:txBody>
          <a:bodyPr/>
          <a:lstStyle>
            <a:lvl1pPr>
              <a:defRPr/>
            </a:lvl1pPr>
          </a:lstStyle>
          <a:p>
            <a:endParaRPr lang="en-CA"/>
          </a:p>
        </p:txBody>
      </p:sp>
      <p:sp>
        <p:nvSpPr>
          <p:cNvPr id="4" name="Slide Number Placeholder 3"/>
          <p:cNvSpPr>
            <a:spLocks noGrp="1"/>
          </p:cNvSpPr>
          <p:nvPr>
            <p:ph type="sldNum" sz="quarter" idx="12"/>
          </p:nvPr>
        </p:nvSpPr>
        <p:spPr/>
        <p:txBody>
          <a:bodyPr/>
          <a:lstStyle>
            <a:lvl1pPr>
              <a:defRPr/>
            </a:lvl1pPr>
          </a:lstStyle>
          <a:p>
            <a:fld id="{10721145-DD8E-4C00-94ED-2FB0AEB735E8}" type="slidenum">
              <a:rPr lang="en-CA"/>
              <a:pPr/>
              <a:t>‹#›</a:t>
            </a:fld>
            <a:endParaRPr lang="en-CA"/>
          </a:p>
        </p:txBody>
      </p:sp>
    </p:spTree>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5B33454B-03E3-4579-B065-5693F4DD9F07}" type="slidenum">
              <a:rPr lang="en-CA"/>
              <a:pPr/>
              <a:t>‹#›</a:t>
            </a:fld>
            <a:endParaRPr lang="en-CA"/>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CA"/>
          </a:p>
        </p:txBody>
      </p:sp>
      <p:sp>
        <p:nvSpPr>
          <p:cNvPr id="6" name="Footer Placeholder 5"/>
          <p:cNvSpPr>
            <a:spLocks noGrp="1"/>
          </p:cNvSpPr>
          <p:nvPr>
            <p:ph type="ftr" sz="quarter" idx="11"/>
          </p:nvPr>
        </p:nvSpPr>
        <p:spPr/>
        <p:txBody>
          <a:bodyPr/>
          <a:lstStyle>
            <a:lvl1pPr>
              <a:defRPr/>
            </a:lvl1pPr>
          </a:lstStyle>
          <a:p>
            <a:endParaRPr lang="en-CA"/>
          </a:p>
        </p:txBody>
      </p:sp>
      <p:sp>
        <p:nvSpPr>
          <p:cNvPr id="7" name="Slide Number Placeholder 6"/>
          <p:cNvSpPr>
            <a:spLocks noGrp="1"/>
          </p:cNvSpPr>
          <p:nvPr>
            <p:ph type="sldNum" sz="quarter" idx="12"/>
          </p:nvPr>
        </p:nvSpPr>
        <p:spPr/>
        <p:txBody>
          <a:bodyPr/>
          <a:lstStyle>
            <a:lvl1pPr>
              <a:defRPr/>
            </a:lvl1pPr>
          </a:lstStyle>
          <a:p>
            <a:fld id="{B6998731-104F-4524-BF69-56B56BC471A5}" type="slidenum">
              <a:rPr lang="en-CA"/>
              <a:pPr/>
              <a:t>‹#›</a:t>
            </a:fld>
            <a:endParaRPr lang="en-CA"/>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568304D3-F5D4-4479-8D6A-4050DE3C979E}" type="slidenum">
              <a:rPr lang="en-CA"/>
              <a:pPr/>
              <a:t>‹#›</a:t>
            </a:fld>
            <a:endParaRPr lang="en-CA"/>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CA"/>
          </a:p>
        </p:txBody>
      </p:sp>
      <p:sp>
        <p:nvSpPr>
          <p:cNvPr id="5" name="Footer Placeholder 4"/>
          <p:cNvSpPr>
            <a:spLocks noGrp="1"/>
          </p:cNvSpPr>
          <p:nvPr>
            <p:ph type="ftr" sz="quarter" idx="11"/>
          </p:nvPr>
        </p:nvSpPr>
        <p:spPr/>
        <p:txBody>
          <a:bodyPr/>
          <a:lstStyle>
            <a:lvl1pPr>
              <a:defRPr/>
            </a:lvl1pPr>
          </a:lstStyle>
          <a:p>
            <a:endParaRPr lang="en-CA"/>
          </a:p>
        </p:txBody>
      </p:sp>
      <p:sp>
        <p:nvSpPr>
          <p:cNvPr id="6" name="Slide Number Placeholder 5"/>
          <p:cNvSpPr>
            <a:spLocks noGrp="1"/>
          </p:cNvSpPr>
          <p:nvPr>
            <p:ph type="sldNum" sz="quarter" idx="12"/>
          </p:nvPr>
        </p:nvSpPr>
        <p:spPr/>
        <p:txBody>
          <a:bodyPr/>
          <a:lstStyle>
            <a:lvl1pPr>
              <a:defRPr/>
            </a:lvl1pPr>
          </a:lstStyle>
          <a:p>
            <a:fld id="{C452A407-C75A-4ACC-A6C0-44ED95972D68}" type="slidenum">
              <a:rPr lang="en-CA"/>
              <a:pPr/>
              <a:t>‹#›</a:t>
            </a:fld>
            <a:endParaRPr lang="en-CA"/>
          </a:p>
        </p:txBody>
      </p:sp>
    </p:spTree>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CA"/>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CA"/>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AD32B8D-A28B-4773-BB35-89B53C01BEE9}" type="slidenum">
              <a:rPr lang="en-CA"/>
              <a:pPr/>
              <a:t>‹#›</a:t>
            </a:fld>
            <a:endParaRPr lang="en-CA"/>
          </a:p>
        </p:txBody>
      </p:sp>
    </p:spTree>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a:xfrm>
            <a:off x="457200" y="6245225"/>
            <a:ext cx="2133600" cy="476250"/>
          </a:xfrm>
        </p:spPr>
        <p:txBody>
          <a:bodyPr/>
          <a:lstStyle>
            <a:lvl1pPr>
              <a:defRPr/>
            </a:lvl1pPr>
          </a:lstStyle>
          <a:p>
            <a:endParaRPr lang="en-CA"/>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endParaRPr lang="en-CA"/>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fld id="{BB96BC66-9006-4847-8873-B302D6C1034D}" type="slidenum">
              <a:rPr lang="en-CA"/>
              <a:pPr/>
              <a:t>‹#›</a:t>
            </a:fld>
            <a:endParaRPr lang="en-CA"/>
          </a:p>
        </p:txBody>
      </p:sp>
    </p:spTree>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600200"/>
            <a:ext cx="4038600" cy="21859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38588"/>
            <a:ext cx="4038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CA"/>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CA"/>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09E06246-A715-4783-A1E4-2121382E0FBA}" type="slidenum">
              <a:rPr lang="en-CA"/>
              <a:pPr/>
              <a:t>‹#›</a:t>
            </a:fld>
            <a:endParaRPr lang="en-CA"/>
          </a:p>
        </p:txBody>
      </p:sp>
    </p:spTree>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CA"/>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CA"/>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1E8C385F-04A8-4D09-B296-12716A5B2A4A}" type="slidenum">
              <a:rPr lang="en-CA"/>
              <a:pPr/>
              <a:t>‹#›</a:t>
            </a:fld>
            <a:endParaRPr lang="en-CA"/>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CA"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CA"/>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CA"/>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DC0BFFA2-2721-4ACF-8D0C-1ABAC38EF0C3}" type="slidenum">
              <a:rPr lang="en-CA"/>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ransition spd="med">
    <p:fade/>
  </p:transition>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bright_light"/>
          <p:cNvPicPr>
            <a:picLocks noChangeAspect="1" noChangeArrowheads="1"/>
          </p:cNvPicPr>
          <p:nvPr/>
        </p:nvPicPr>
        <p:blipFill>
          <a:blip r:embed="rId2"/>
          <a:srcRect/>
          <a:stretch>
            <a:fillRect/>
          </a:stretch>
        </p:blipFill>
        <p:spPr bwMode="auto">
          <a:xfrm>
            <a:off x="0" y="0"/>
            <a:ext cx="9144000" cy="6858000"/>
          </a:xfrm>
          <a:prstGeom prst="rect">
            <a:avLst/>
          </a:prstGeom>
          <a:noFill/>
        </p:spPr>
      </p:pic>
      <p:sp>
        <p:nvSpPr>
          <p:cNvPr id="2050" name="Rectangle 2"/>
          <p:cNvSpPr>
            <a:spLocks noGrp="1" noChangeArrowheads="1"/>
          </p:cNvSpPr>
          <p:nvPr>
            <p:ph type="ctrTitle"/>
          </p:nvPr>
        </p:nvSpPr>
        <p:spPr>
          <a:xfrm>
            <a:off x="838200" y="304800"/>
            <a:ext cx="7772400" cy="1470025"/>
          </a:xfrm>
          <a:prstGeom prst="roundRect">
            <a:avLst/>
          </a:prstGeom>
          <a:solidFill>
            <a:schemeClr val="accent2">
              <a:lumMod val="75000"/>
            </a:schemeClr>
          </a:solidFill>
          <a:effectLst>
            <a:outerShdw blurRad="76200" dir="18900000" sy="23000" kx="-1200000" algn="bl" rotWithShape="0">
              <a:prstClr val="black">
                <a:alpha val="20000"/>
              </a:prstClr>
            </a:outerShdw>
          </a:effectLst>
          <a:scene3d>
            <a:camera prst="orthographicFront"/>
            <a:lightRig rig="threePt" dir="t"/>
          </a:scene3d>
          <a:sp3d>
            <a:bevelT w="114300" prst="artDeco"/>
          </a:sp3d>
        </p:spPr>
        <p:txBody>
          <a:bodyPr/>
          <a:lstStyle/>
          <a:p>
            <a:r>
              <a:rPr lang="en-US" b="1" dirty="0" smtClean="0">
                <a:solidFill>
                  <a:schemeClr val="bg1"/>
                </a:solidFill>
              </a:rPr>
              <a:t>Man of Spirit, Friend of God</a:t>
            </a:r>
            <a:endParaRPr lang="en-CA" b="1"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50"/>
                                        </p:tgtEl>
                                        <p:attrNameLst>
                                          <p:attrName>style.visibility</p:attrName>
                                        </p:attrNameLst>
                                      </p:cBhvr>
                                      <p:to>
                                        <p:strVal val="visible"/>
                                      </p:to>
                                    </p:set>
                                    <p:animEffect transition="in" filter="fade">
                                      <p:cBhvr>
                                        <p:cTn id="10" dur="10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9" name="Text Box 7"/>
          <p:cNvSpPr txBox="1">
            <a:spLocks noChangeArrowheads="1"/>
          </p:cNvSpPr>
          <p:nvPr/>
        </p:nvSpPr>
        <p:spPr bwMode="auto">
          <a:xfrm>
            <a:off x="7086600" y="6488668"/>
            <a:ext cx="2057400" cy="369332"/>
          </a:xfrm>
          <a:prstGeom prst="rect">
            <a:avLst/>
          </a:prstGeom>
          <a:noFill/>
          <a:ln w="9525">
            <a:noFill/>
            <a:miter lim="800000"/>
            <a:headEnd/>
            <a:tailEnd/>
          </a:ln>
          <a:effectLst/>
        </p:spPr>
        <p:txBody>
          <a:bodyPr wrap="square">
            <a:spAutoFit/>
          </a:bodyPr>
          <a:lstStyle/>
          <a:p>
            <a:pPr>
              <a:spcBef>
                <a:spcPct val="50000"/>
              </a:spcBef>
            </a:pPr>
            <a:r>
              <a:rPr lang="en-US" dirty="0" err="1" smtClean="0"/>
              <a:t>Rechabites</a:t>
            </a:r>
            <a:r>
              <a:rPr lang="en-US" dirty="0" smtClean="0"/>
              <a:t> </a:t>
            </a:r>
            <a:r>
              <a:rPr lang="en-US" dirty="0" err="1" smtClean="0"/>
              <a:t>Jer</a:t>
            </a:r>
            <a:r>
              <a:rPr lang="en-US" dirty="0" smtClean="0"/>
              <a:t> 35</a:t>
            </a:r>
            <a:endParaRPr lang="en-CA" dirty="0"/>
          </a:p>
        </p:txBody>
      </p:sp>
      <p:cxnSp>
        <p:nvCxnSpPr>
          <p:cNvPr id="11" name="Shape 10"/>
          <p:cNvCxnSpPr>
            <a:stCxn id="3079" idx="0"/>
          </p:cNvCxnSpPr>
          <p:nvPr/>
        </p:nvCxnSpPr>
        <p:spPr>
          <a:xfrm rot="16200000" flipV="1">
            <a:off x="7557016" y="5930384"/>
            <a:ext cx="621268" cy="495300"/>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Text Box 7"/>
          <p:cNvSpPr txBox="1">
            <a:spLocks noChangeArrowheads="1"/>
          </p:cNvSpPr>
          <p:nvPr/>
        </p:nvSpPr>
        <p:spPr bwMode="auto">
          <a:xfrm>
            <a:off x="5638800" y="5486400"/>
            <a:ext cx="3505200" cy="369332"/>
          </a:xfrm>
          <a:prstGeom prst="rect">
            <a:avLst/>
          </a:prstGeom>
          <a:noFill/>
          <a:ln w="9525">
            <a:noFill/>
            <a:miter lim="800000"/>
            <a:headEnd/>
            <a:tailEnd/>
          </a:ln>
          <a:effectLst/>
        </p:spPr>
        <p:txBody>
          <a:bodyPr wrap="square">
            <a:spAutoFit/>
          </a:bodyPr>
          <a:lstStyle/>
          <a:p>
            <a:pPr>
              <a:spcBef>
                <a:spcPct val="50000"/>
              </a:spcBef>
            </a:pPr>
            <a:r>
              <a:rPr lang="en-US" dirty="0" err="1" smtClean="0"/>
              <a:t>Jehonadab</a:t>
            </a:r>
            <a:r>
              <a:rPr lang="en-US" dirty="0" smtClean="0"/>
              <a:t> 2 Kings 10:15, 23</a:t>
            </a:r>
            <a:endParaRPr lang="en-CA" dirty="0"/>
          </a:p>
        </p:txBody>
      </p:sp>
      <p:cxnSp>
        <p:nvCxnSpPr>
          <p:cNvPr id="14" name="Shape 10"/>
          <p:cNvCxnSpPr/>
          <p:nvPr/>
        </p:nvCxnSpPr>
        <p:spPr>
          <a:xfrm rot="16200000" flipV="1">
            <a:off x="7023616" y="5015984"/>
            <a:ext cx="621268" cy="495300"/>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Box 7"/>
          <p:cNvSpPr txBox="1">
            <a:spLocks noChangeArrowheads="1"/>
          </p:cNvSpPr>
          <p:nvPr/>
        </p:nvSpPr>
        <p:spPr bwMode="auto">
          <a:xfrm>
            <a:off x="5638800" y="4572000"/>
            <a:ext cx="2895600" cy="369332"/>
          </a:xfrm>
          <a:prstGeom prst="rect">
            <a:avLst/>
          </a:prstGeom>
          <a:noFill/>
          <a:ln w="9525">
            <a:noFill/>
            <a:miter lim="800000"/>
            <a:headEnd/>
            <a:tailEnd/>
          </a:ln>
          <a:effectLst/>
        </p:spPr>
        <p:txBody>
          <a:bodyPr wrap="square">
            <a:spAutoFit/>
          </a:bodyPr>
          <a:lstStyle/>
          <a:p>
            <a:pPr>
              <a:spcBef>
                <a:spcPct val="50000"/>
              </a:spcBef>
            </a:pPr>
            <a:r>
              <a:rPr lang="en-US" dirty="0" err="1" smtClean="0"/>
              <a:t>Rechab</a:t>
            </a:r>
            <a:r>
              <a:rPr lang="en-US" dirty="0" smtClean="0"/>
              <a:t> 1 </a:t>
            </a:r>
            <a:r>
              <a:rPr lang="en-US" dirty="0" err="1" smtClean="0"/>
              <a:t>Chron</a:t>
            </a:r>
            <a:r>
              <a:rPr lang="en-US" dirty="0" smtClean="0"/>
              <a:t> 2:55</a:t>
            </a:r>
            <a:endParaRPr lang="en-CA" dirty="0"/>
          </a:p>
        </p:txBody>
      </p:sp>
      <p:cxnSp>
        <p:nvCxnSpPr>
          <p:cNvPr id="16" name="Shape 10"/>
          <p:cNvCxnSpPr/>
          <p:nvPr/>
        </p:nvCxnSpPr>
        <p:spPr>
          <a:xfrm rot="16200000" flipV="1">
            <a:off x="6490216" y="3415784"/>
            <a:ext cx="621268" cy="495300"/>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5" idx="0"/>
          </p:cNvCxnSpPr>
          <p:nvPr/>
        </p:nvCxnSpPr>
        <p:spPr>
          <a:xfrm rot="5400000" flipH="1" flipV="1">
            <a:off x="6972300" y="4457700"/>
            <a:ext cx="228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Box 7"/>
          <p:cNvSpPr txBox="1">
            <a:spLocks noChangeArrowheads="1"/>
          </p:cNvSpPr>
          <p:nvPr/>
        </p:nvSpPr>
        <p:spPr bwMode="auto">
          <a:xfrm>
            <a:off x="5715000" y="3962400"/>
            <a:ext cx="2895600" cy="369332"/>
          </a:xfrm>
          <a:prstGeom prst="rect">
            <a:avLst/>
          </a:prstGeom>
          <a:noFill/>
          <a:ln w="9525">
            <a:noFill/>
            <a:miter lim="800000"/>
            <a:headEnd/>
            <a:tailEnd/>
          </a:ln>
          <a:effectLst/>
        </p:spPr>
        <p:txBody>
          <a:bodyPr wrap="square">
            <a:spAutoFit/>
          </a:bodyPr>
          <a:lstStyle/>
          <a:p>
            <a:pPr>
              <a:spcBef>
                <a:spcPct val="50000"/>
              </a:spcBef>
            </a:pPr>
            <a:r>
              <a:rPr lang="en-US" dirty="0" err="1" smtClean="0"/>
              <a:t>Hemath</a:t>
            </a:r>
            <a:r>
              <a:rPr lang="en-US" dirty="0" smtClean="0"/>
              <a:t> 1 </a:t>
            </a:r>
            <a:r>
              <a:rPr lang="en-US" dirty="0" err="1" smtClean="0"/>
              <a:t>Chron</a:t>
            </a:r>
            <a:r>
              <a:rPr lang="en-US" dirty="0" smtClean="0"/>
              <a:t> 2:55</a:t>
            </a:r>
            <a:endParaRPr lang="en-CA" dirty="0"/>
          </a:p>
        </p:txBody>
      </p:sp>
      <p:sp>
        <p:nvSpPr>
          <p:cNvPr id="20" name="Text Box 7"/>
          <p:cNvSpPr txBox="1">
            <a:spLocks noChangeArrowheads="1"/>
          </p:cNvSpPr>
          <p:nvPr/>
        </p:nvSpPr>
        <p:spPr bwMode="auto">
          <a:xfrm>
            <a:off x="5867400" y="2971800"/>
            <a:ext cx="1143000" cy="369332"/>
          </a:xfrm>
          <a:prstGeom prst="rect">
            <a:avLst/>
          </a:prstGeom>
          <a:noFill/>
          <a:ln w="9525">
            <a:noFill/>
            <a:miter lim="800000"/>
            <a:headEnd/>
            <a:tailEnd/>
          </a:ln>
          <a:effectLst/>
        </p:spPr>
        <p:txBody>
          <a:bodyPr wrap="square">
            <a:spAutoFit/>
          </a:bodyPr>
          <a:lstStyle/>
          <a:p>
            <a:pPr>
              <a:spcBef>
                <a:spcPct val="50000"/>
              </a:spcBef>
            </a:pPr>
            <a:r>
              <a:rPr lang="en-US" dirty="0" err="1" smtClean="0"/>
              <a:t>Kenites</a:t>
            </a:r>
            <a:endParaRPr lang="en-CA" dirty="0"/>
          </a:p>
        </p:txBody>
      </p:sp>
      <p:cxnSp>
        <p:nvCxnSpPr>
          <p:cNvPr id="22" name="Straight Arrow Connector 21"/>
          <p:cNvCxnSpPr/>
          <p:nvPr/>
        </p:nvCxnSpPr>
        <p:spPr>
          <a:xfrm rot="10800000" flipV="1">
            <a:off x="2209800" y="3124200"/>
            <a:ext cx="3657600" cy="32766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 name="Text Box 7"/>
          <p:cNvSpPr txBox="1">
            <a:spLocks noChangeArrowheads="1"/>
          </p:cNvSpPr>
          <p:nvPr/>
        </p:nvSpPr>
        <p:spPr bwMode="auto">
          <a:xfrm>
            <a:off x="1295400" y="6172200"/>
            <a:ext cx="1143000" cy="369332"/>
          </a:xfrm>
          <a:prstGeom prst="rect">
            <a:avLst/>
          </a:prstGeom>
          <a:noFill/>
          <a:ln w="9525">
            <a:noFill/>
            <a:miter lim="800000"/>
            <a:headEnd/>
            <a:tailEnd/>
          </a:ln>
          <a:effectLst/>
        </p:spPr>
        <p:txBody>
          <a:bodyPr wrap="square">
            <a:spAutoFit/>
          </a:bodyPr>
          <a:lstStyle/>
          <a:p>
            <a:pPr>
              <a:spcBef>
                <a:spcPct val="50000"/>
              </a:spcBef>
            </a:pPr>
            <a:r>
              <a:rPr lang="en-US" dirty="0" err="1" smtClean="0"/>
              <a:t>Kenites</a:t>
            </a:r>
            <a:endParaRPr lang="en-CA" dirty="0"/>
          </a:p>
        </p:txBody>
      </p:sp>
      <p:cxnSp>
        <p:nvCxnSpPr>
          <p:cNvPr id="27" name="Straight Connector 26"/>
          <p:cNvCxnSpPr/>
          <p:nvPr/>
        </p:nvCxnSpPr>
        <p:spPr>
          <a:xfrm rot="5400000" flipH="1" flipV="1">
            <a:off x="1562100" y="5981700"/>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0800000">
            <a:off x="1219200" y="5791200"/>
            <a:ext cx="1066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Text Box 7"/>
          <p:cNvSpPr txBox="1">
            <a:spLocks noChangeArrowheads="1"/>
          </p:cNvSpPr>
          <p:nvPr/>
        </p:nvSpPr>
        <p:spPr bwMode="auto">
          <a:xfrm>
            <a:off x="2057400" y="4800600"/>
            <a:ext cx="1295400" cy="923330"/>
          </a:xfrm>
          <a:prstGeom prst="rect">
            <a:avLst/>
          </a:prstGeom>
          <a:noFill/>
          <a:ln w="9525">
            <a:noFill/>
            <a:miter lim="800000"/>
            <a:headEnd/>
            <a:tailEnd/>
          </a:ln>
          <a:effectLst/>
        </p:spPr>
        <p:txBody>
          <a:bodyPr wrap="square">
            <a:spAutoFit/>
          </a:bodyPr>
          <a:lstStyle/>
          <a:p>
            <a:pPr>
              <a:spcBef>
                <a:spcPct val="50000"/>
              </a:spcBef>
            </a:pPr>
            <a:r>
              <a:rPr lang="en-US" dirty="0" err="1" smtClean="0"/>
              <a:t>Jael</a:t>
            </a:r>
            <a:r>
              <a:rPr lang="en-US" dirty="0" smtClean="0"/>
              <a:t>  Judges 5:24</a:t>
            </a:r>
            <a:endParaRPr lang="en-CA" dirty="0"/>
          </a:p>
        </p:txBody>
      </p:sp>
      <p:sp>
        <p:nvSpPr>
          <p:cNvPr id="33" name="Text Box 7"/>
          <p:cNvSpPr txBox="1">
            <a:spLocks noChangeArrowheads="1"/>
          </p:cNvSpPr>
          <p:nvPr/>
        </p:nvSpPr>
        <p:spPr bwMode="auto">
          <a:xfrm>
            <a:off x="762000" y="4800600"/>
            <a:ext cx="1066800" cy="923330"/>
          </a:xfrm>
          <a:prstGeom prst="rect">
            <a:avLst/>
          </a:prstGeom>
          <a:noFill/>
          <a:ln w="9525">
            <a:noFill/>
            <a:miter lim="800000"/>
            <a:headEnd/>
            <a:tailEnd/>
          </a:ln>
          <a:effectLst/>
        </p:spPr>
        <p:txBody>
          <a:bodyPr wrap="square">
            <a:spAutoFit/>
          </a:bodyPr>
          <a:lstStyle/>
          <a:p>
            <a:pPr>
              <a:spcBef>
                <a:spcPct val="50000"/>
              </a:spcBef>
            </a:pPr>
            <a:r>
              <a:rPr lang="en-US" dirty="0" smtClean="0"/>
              <a:t>Heber Judges 4:11</a:t>
            </a:r>
            <a:endParaRPr lang="en-CA" dirty="0"/>
          </a:p>
        </p:txBody>
      </p:sp>
      <p:cxnSp>
        <p:nvCxnSpPr>
          <p:cNvPr id="34" name="Shape 10"/>
          <p:cNvCxnSpPr/>
          <p:nvPr/>
        </p:nvCxnSpPr>
        <p:spPr>
          <a:xfrm rot="16200000" flipV="1">
            <a:off x="1346716" y="4368284"/>
            <a:ext cx="621268" cy="266700"/>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35" name="Text Box 7"/>
          <p:cNvSpPr txBox="1">
            <a:spLocks noChangeArrowheads="1"/>
          </p:cNvSpPr>
          <p:nvPr/>
        </p:nvSpPr>
        <p:spPr bwMode="auto">
          <a:xfrm>
            <a:off x="1219200" y="3276600"/>
            <a:ext cx="1143000" cy="923330"/>
          </a:xfrm>
          <a:prstGeom prst="rect">
            <a:avLst/>
          </a:prstGeom>
          <a:noFill/>
          <a:ln w="9525">
            <a:noFill/>
            <a:miter lim="800000"/>
            <a:headEnd/>
            <a:tailEnd/>
          </a:ln>
          <a:effectLst/>
        </p:spPr>
        <p:txBody>
          <a:bodyPr wrap="square">
            <a:spAutoFit/>
          </a:bodyPr>
          <a:lstStyle/>
          <a:p>
            <a:pPr>
              <a:spcBef>
                <a:spcPct val="50000"/>
              </a:spcBef>
            </a:pPr>
            <a:r>
              <a:rPr lang="en-US" dirty="0" err="1" smtClean="0"/>
              <a:t>Hobab</a:t>
            </a:r>
            <a:r>
              <a:rPr lang="en-US" dirty="0" smtClean="0"/>
              <a:t> Num 10:29 </a:t>
            </a:r>
            <a:endParaRPr lang="en-CA" dirty="0"/>
          </a:p>
        </p:txBody>
      </p:sp>
      <p:sp>
        <p:nvSpPr>
          <p:cNvPr id="37" name="Text Box 7"/>
          <p:cNvSpPr txBox="1">
            <a:spLocks noChangeArrowheads="1"/>
          </p:cNvSpPr>
          <p:nvPr/>
        </p:nvSpPr>
        <p:spPr bwMode="auto">
          <a:xfrm>
            <a:off x="0" y="3276600"/>
            <a:ext cx="1143000" cy="646331"/>
          </a:xfrm>
          <a:prstGeom prst="rect">
            <a:avLst/>
          </a:prstGeom>
          <a:noFill/>
          <a:ln w="9525">
            <a:noFill/>
            <a:miter lim="800000"/>
            <a:headEnd/>
            <a:tailEnd/>
          </a:ln>
          <a:effectLst/>
        </p:spPr>
        <p:txBody>
          <a:bodyPr wrap="square">
            <a:spAutoFit/>
          </a:bodyPr>
          <a:lstStyle/>
          <a:p>
            <a:pPr>
              <a:spcBef>
                <a:spcPct val="50000"/>
              </a:spcBef>
            </a:pPr>
            <a:r>
              <a:rPr lang="en-US" dirty="0" err="1" smtClean="0"/>
              <a:t>Jethro</a:t>
            </a:r>
            <a:r>
              <a:rPr lang="en-US" dirty="0" smtClean="0"/>
              <a:t> Ex 18:27 </a:t>
            </a:r>
            <a:endParaRPr lang="en-CA" dirty="0"/>
          </a:p>
        </p:txBody>
      </p:sp>
      <p:sp>
        <p:nvSpPr>
          <p:cNvPr id="38" name="Text Box 7"/>
          <p:cNvSpPr txBox="1">
            <a:spLocks noChangeArrowheads="1"/>
          </p:cNvSpPr>
          <p:nvPr/>
        </p:nvSpPr>
        <p:spPr bwMode="auto">
          <a:xfrm>
            <a:off x="2286000" y="3276600"/>
            <a:ext cx="1143000" cy="646331"/>
          </a:xfrm>
          <a:prstGeom prst="rect">
            <a:avLst/>
          </a:prstGeom>
          <a:noFill/>
          <a:ln w="9525">
            <a:noFill/>
            <a:miter lim="800000"/>
            <a:headEnd/>
            <a:tailEnd/>
          </a:ln>
          <a:effectLst/>
        </p:spPr>
        <p:txBody>
          <a:bodyPr wrap="square">
            <a:spAutoFit/>
          </a:bodyPr>
          <a:lstStyle/>
          <a:p>
            <a:pPr>
              <a:spcBef>
                <a:spcPct val="50000"/>
              </a:spcBef>
            </a:pPr>
            <a:r>
              <a:rPr lang="en-US" dirty="0" smtClean="0"/>
              <a:t>Zipporah10:29 </a:t>
            </a:r>
            <a:endParaRPr lang="en-CA" dirty="0"/>
          </a:p>
        </p:txBody>
      </p:sp>
      <p:sp>
        <p:nvSpPr>
          <p:cNvPr id="39" name="Text Box 7"/>
          <p:cNvSpPr txBox="1">
            <a:spLocks noChangeArrowheads="1"/>
          </p:cNvSpPr>
          <p:nvPr/>
        </p:nvSpPr>
        <p:spPr bwMode="auto">
          <a:xfrm>
            <a:off x="3657600" y="3276600"/>
            <a:ext cx="1295400" cy="646331"/>
          </a:xfrm>
          <a:prstGeom prst="rect">
            <a:avLst/>
          </a:prstGeom>
          <a:noFill/>
          <a:ln w="9525">
            <a:noFill/>
            <a:miter lim="800000"/>
            <a:headEnd/>
            <a:tailEnd/>
          </a:ln>
          <a:effectLst/>
        </p:spPr>
        <p:txBody>
          <a:bodyPr wrap="square">
            <a:spAutoFit/>
          </a:bodyPr>
          <a:lstStyle/>
          <a:p>
            <a:pPr>
              <a:spcBef>
                <a:spcPct val="50000"/>
              </a:spcBef>
            </a:pPr>
            <a:r>
              <a:rPr lang="en-US" dirty="0" smtClean="0"/>
              <a:t>6 daughters</a:t>
            </a:r>
            <a:endParaRPr lang="en-CA" dirty="0"/>
          </a:p>
        </p:txBody>
      </p:sp>
      <p:cxnSp>
        <p:nvCxnSpPr>
          <p:cNvPr id="40" name="Straight Connector 39"/>
          <p:cNvCxnSpPr/>
          <p:nvPr/>
        </p:nvCxnSpPr>
        <p:spPr>
          <a:xfrm rot="5400000" flipH="1" flipV="1">
            <a:off x="2476500" y="3162300"/>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rot="10800000">
            <a:off x="304800" y="2971800"/>
            <a:ext cx="3581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rot="5400000" flipH="1" flipV="1">
            <a:off x="3696494" y="3161506"/>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rot="5400000" flipH="1" flipV="1">
            <a:off x="1410494" y="3161506"/>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rot="5400000" flipH="1" flipV="1">
            <a:off x="115094" y="3161506"/>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rot="5400000" flipH="1" flipV="1">
            <a:off x="1943894" y="2780506"/>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 Box 7"/>
          <p:cNvSpPr txBox="1">
            <a:spLocks noChangeArrowheads="1"/>
          </p:cNvSpPr>
          <p:nvPr/>
        </p:nvSpPr>
        <p:spPr bwMode="auto">
          <a:xfrm>
            <a:off x="685800" y="2209800"/>
            <a:ext cx="2667000" cy="369332"/>
          </a:xfrm>
          <a:prstGeom prst="rect">
            <a:avLst/>
          </a:prstGeom>
          <a:noFill/>
          <a:ln w="9525">
            <a:noFill/>
            <a:miter lim="800000"/>
            <a:headEnd/>
            <a:tailEnd/>
          </a:ln>
          <a:effectLst/>
        </p:spPr>
        <p:txBody>
          <a:bodyPr wrap="square">
            <a:spAutoFit/>
          </a:bodyPr>
          <a:lstStyle/>
          <a:p>
            <a:pPr>
              <a:spcBef>
                <a:spcPct val="50000"/>
              </a:spcBef>
            </a:pPr>
            <a:r>
              <a:rPr lang="en-US" dirty="0" err="1" smtClean="0"/>
              <a:t>Raguel</a:t>
            </a:r>
            <a:r>
              <a:rPr lang="en-US" dirty="0" smtClean="0"/>
              <a:t> </a:t>
            </a:r>
            <a:r>
              <a:rPr lang="en-US" dirty="0" err="1" smtClean="0"/>
              <a:t>Reuel</a:t>
            </a:r>
            <a:r>
              <a:rPr lang="en-US" dirty="0" smtClean="0"/>
              <a:t> Ex 2:18</a:t>
            </a:r>
            <a:endParaRPr lang="en-CA" dirty="0"/>
          </a:p>
        </p:txBody>
      </p:sp>
      <p:cxnSp>
        <p:nvCxnSpPr>
          <p:cNvPr id="52" name="Straight Connector 51"/>
          <p:cNvCxnSpPr/>
          <p:nvPr/>
        </p:nvCxnSpPr>
        <p:spPr>
          <a:xfrm rot="5400000" flipH="1" flipV="1">
            <a:off x="1943894" y="2094706"/>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Text Box 7"/>
          <p:cNvSpPr txBox="1">
            <a:spLocks noChangeArrowheads="1"/>
          </p:cNvSpPr>
          <p:nvPr/>
        </p:nvSpPr>
        <p:spPr bwMode="auto">
          <a:xfrm>
            <a:off x="1295400" y="1524000"/>
            <a:ext cx="2057400" cy="369332"/>
          </a:xfrm>
          <a:prstGeom prst="rect">
            <a:avLst/>
          </a:prstGeom>
          <a:noFill/>
          <a:ln w="9525">
            <a:noFill/>
            <a:miter lim="800000"/>
            <a:headEnd/>
            <a:tailEnd/>
          </a:ln>
          <a:effectLst/>
        </p:spPr>
        <p:txBody>
          <a:bodyPr wrap="square">
            <a:spAutoFit/>
          </a:bodyPr>
          <a:lstStyle/>
          <a:p>
            <a:pPr>
              <a:spcBef>
                <a:spcPct val="50000"/>
              </a:spcBef>
            </a:pPr>
            <a:r>
              <a:rPr lang="en-US" dirty="0" smtClean="0"/>
              <a:t>Priest of </a:t>
            </a:r>
            <a:r>
              <a:rPr lang="en-US" dirty="0" err="1" smtClean="0"/>
              <a:t>Midian</a:t>
            </a:r>
            <a:endParaRPr lang="en-CA" dirty="0"/>
          </a:p>
        </p:txBody>
      </p:sp>
      <p:cxnSp>
        <p:nvCxnSpPr>
          <p:cNvPr id="54" name="Straight Connector 53"/>
          <p:cNvCxnSpPr/>
          <p:nvPr/>
        </p:nvCxnSpPr>
        <p:spPr>
          <a:xfrm rot="5400000" flipH="1" flipV="1">
            <a:off x="1943894" y="1408906"/>
            <a:ext cx="3810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Text Box 7"/>
          <p:cNvSpPr txBox="1">
            <a:spLocks noChangeArrowheads="1"/>
          </p:cNvSpPr>
          <p:nvPr/>
        </p:nvSpPr>
        <p:spPr bwMode="auto">
          <a:xfrm>
            <a:off x="533400" y="762000"/>
            <a:ext cx="3429000" cy="369332"/>
          </a:xfrm>
          <a:prstGeom prst="rect">
            <a:avLst/>
          </a:prstGeom>
          <a:noFill/>
          <a:ln w="9525">
            <a:noFill/>
            <a:miter lim="800000"/>
            <a:headEnd/>
            <a:tailEnd/>
          </a:ln>
          <a:effectLst/>
        </p:spPr>
        <p:txBody>
          <a:bodyPr wrap="square">
            <a:spAutoFit/>
          </a:bodyPr>
          <a:lstStyle/>
          <a:p>
            <a:pPr>
              <a:spcBef>
                <a:spcPct val="50000"/>
              </a:spcBef>
            </a:pPr>
            <a:r>
              <a:rPr lang="en-US" dirty="0" smtClean="0"/>
              <a:t>Abraham &amp; </a:t>
            </a:r>
            <a:r>
              <a:rPr lang="en-US" dirty="0" err="1" smtClean="0"/>
              <a:t>Keturah</a:t>
            </a:r>
            <a:r>
              <a:rPr lang="en-US" dirty="0" smtClean="0"/>
              <a:t>  Gen 25:2 </a:t>
            </a:r>
            <a:endParaRPr lang="en-CA" dirty="0"/>
          </a:p>
        </p:txBody>
      </p:sp>
      <p:sp>
        <p:nvSpPr>
          <p:cNvPr id="57" name="Text Box 7"/>
          <p:cNvSpPr txBox="1">
            <a:spLocks noChangeArrowheads="1"/>
          </p:cNvSpPr>
          <p:nvPr/>
        </p:nvSpPr>
        <p:spPr bwMode="auto">
          <a:xfrm>
            <a:off x="3200400" y="2209800"/>
            <a:ext cx="1828800" cy="408623"/>
          </a:xfrm>
          <a:prstGeom prst="roundRect">
            <a:avLst/>
          </a:prstGeom>
          <a:solidFill>
            <a:schemeClr val="accent1"/>
          </a:solidFill>
          <a:ln w="9525">
            <a:noFill/>
            <a:miter lim="800000"/>
            <a:headEnd/>
            <a:tailEnd/>
          </a:ln>
          <a:effectLst>
            <a:outerShdw blurRad="152400" dist="152400" dir="5400000" sx="90000" sy="-19000" rotWithShape="0">
              <a:prstClr val="black">
                <a:alpha val="15000"/>
              </a:prstClr>
            </a:outerShdw>
          </a:effectLst>
          <a:scene3d>
            <a:camera prst="orthographicFront"/>
            <a:lightRig rig="threePt" dir="t"/>
          </a:scene3d>
          <a:sp3d>
            <a:bevelT w="114300" prst="artDeco"/>
          </a:sp3d>
        </p:spPr>
        <p:txBody>
          <a:bodyPr wrap="square" anchor="ctr" anchorCtr="0">
            <a:spAutoFit/>
          </a:bodyPr>
          <a:lstStyle/>
          <a:p>
            <a:pPr algn="ctr">
              <a:spcBef>
                <a:spcPct val="50000"/>
              </a:spcBef>
            </a:pPr>
            <a:r>
              <a:rPr lang="en-US" dirty="0" smtClean="0"/>
              <a:t>Friend of God</a:t>
            </a:r>
            <a:endParaRPr lang="en-CA"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079"/>
                                        </p:tgtEl>
                                        <p:attrNameLst>
                                          <p:attrName>style.visibility</p:attrName>
                                        </p:attrNameLst>
                                      </p:cBhvr>
                                      <p:to>
                                        <p:strVal val="visible"/>
                                      </p:to>
                                    </p:set>
                                    <p:animEffect transition="in" filter="fade">
                                      <p:cBhvr>
                                        <p:cTn id="7" dur="1000"/>
                                        <p:tgtEl>
                                          <p:spTgt spid="307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10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down)">
                                      <p:cBhvr>
                                        <p:cTn id="39" dur="500"/>
                                        <p:tgtEl>
                                          <p:spTgt spid="16"/>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1" fill="hold" nodeType="click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up)">
                                      <p:cBhvr>
                                        <p:cTn id="48" dur="500"/>
                                        <p:tgtEl>
                                          <p:spTgt spid="22"/>
                                        </p:tgtEl>
                                      </p:cBhvr>
                                    </p:animEffec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fade">
                                      <p:cBhvr>
                                        <p:cTn id="52" dur="2000"/>
                                        <p:tgtEl>
                                          <p:spTgt spid="26"/>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wipe(down)">
                                      <p:cBhvr>
                                        <p:cTn id="57" dur="500"/>
                                        <p:tgtEl>
                                          <p:spTgt spid="27"/>
                                        </p:tgtEl>
                                      </p:cBhvr>
                                    </p:animEffect>
                                  </p:childTnLst>
                                </p:cTn>
                              </p:par>
                            </p:childTnLst>
                          </p:cTn>
                        </p:par>
                        <p:par>
                          <p:cTn id="58" fill="hold">
                            <p:stCondLst>
                              <p:cond delay="500"/>
                            </p:stCondLst>
                            <p:childTnLst>
                              <p:par>
                                <p:cTn id="59" presetID="22" presetClass="entr" presetSubtype="4" fill="hold" nodeType="after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wipe(down)">
                                      <p:cBhvr>
                                        <p:cTn id="61" dur="500"/>
                                        <p:tgtEl>
                                          <p:spTgt spid="29"/>
                                        </p:tgtEl>
                                      </p:cBhvr>
                                    </p:animEffect>
                                  </p:childTnLst>
                                </p:cTn>
                              </p:par>
                            </p:childTnLst>
                          </p:cTn>
                        </p:par>
                        <p:par>
                          <p:cTn id="62" fill="hold">
                            <p:stCondLst>
                              <p:cond delay="1000"/>
                            </p:stCondLst>
                            <p:childTnLst>
                              <p:par>
                                <p:cTn id="63" presetID="10" presetClass="entr" presetSubtype="0" fill="hold" grpId="0" nodeType="after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fade">
                                      <p:cBhvr>
                                        <p:cTn id="65" dur="2000"/>
                                        <p:tgtEl>
                                          <p:spTgt spid="32"/>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2000"/>
                                        <p:tgtEl>
                                          <p:spTgt spid="33"/>
                                        </p:tgtEl>
                                      </p:cBhvr>
                                    </p:animEffect>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34"/>
                                        </p:tgtEl>
                                        <p:attrNameLst>
                                          <p:attrName>style.visibility</p:attrName>
                                        </p:attrNameLst>
                                      </p:cBhvr>
                                      <p:to>
                                        <p:strVal val="visible"/>
                                      </p:to>
                                    </p:set>
                                    <p:animEffect transition="in" filter="wipe(down)">
                                      <p:cBhvr>
                                        <p:cTn id="73" dur="500"/>
                                        <p:tgtEl>
                                          <p:spTgt spid="34"/>
                                        </p:tgtEl>
                                      </p:cBhvr>
                                    </p:animEffect>
                                  </p:childTnLst>
                                </p:cTn>
                              </p:par>
                            </p:childTnLst>
                          </p:cTn>
                        </p:par>
                        <p:par>
                          <p:cTn id="74" fill="hold">
                            <p:stCondLst>
                              <p:cond delay="500"/>
                            </p:stCondLst>
                            <p:childTnLst>
                              <p:par>
                                <p:cTn id="75" presetID="10" presetClass="entr" presetSubtype="0" fill="hold" nodeType="afterEffect">
                                  <p:stCondLst>
                                    <p:cond delay="0"/>
                                  </p:stCondLst>
                                  <p:childTnLst>
                                    <p:set>
                                      <p:cBhvr>
                                        <p:cTn id="76" dur="1" fill="hold">
                                          <p:stCondLst>
                                            <p:cond delay="0"/>
                                          </p:stCondLst>
                                        </p:cTn>
                                        <p:tgtEl>
                                          <p:spTgt spid="35">
                                            <p:txEl>
                                              <p:pRg st="0" end="0"/>
                                            </p:txEl>
                                          </p:spTgt>
                                        </p:tgtEl>
                                        <p:attrNameLst>
                                          <p:attrName>style.visibility</p:attrName>
                                        </p:attrNameLst>
                                      </p:cBhvr>
                                      <p:to>
                                        <p:strVal val="visible"/>
                                      </p:to>
                                    </p:set>
                                    <p:animEffect transition="in" filter="fade">
                                      <p:cBhvr>
                                        <p:cTn id="77" dur="1000"/>
                                        <p:tgtEl>
                                          <p:spTgt spid="35">
                                            <p:txEl>
                                              <p:pRg st="0" end="0"/>
                                            </p:txEl>
                                          </p:spTgt>
                                        </p:tgtEl>
                                      </p:cBhvr>
                                    </p:animEffect>
                                  </p:childTnLst>
                                </p:cTn>
                              </p:par>
                            </p:childTnLst>
                          </p:cTn>
                        </p:par>
                        <p:par>
                          <p:cTn id="78" fill="hold">
                            <p:stCondLst>
                              <p:cond delay="1500"/>
                            </p:stCondLst>
                            <p:childTnLst>
                              <p:par>
                                <p:cTn id="79" presetID="10" presetClass="entr" presetSubtype="0" fill="hold" grpId="0" nodeType="after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fade">
                                      <p:cBhvr>
                                        <p:cTn id="81" dur="1000"/>
                                        <p:tgtEl>
                                          <p:spTgt spid="37"/>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fade">
                                      <p:cBhvr>
                                        <p:cTn id="84" dur="1000"/>
                                        <p:tgtEl>
                                          <p:spTgt spid="38"/>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fade">
                                      <p:cBhvr>
                                        <p:cTn id="87" dur="1000"/>
                                        <p:tgtEl>
                                          <p:spTgt spid="39"/>
                                        </p:tgtEl>
                                      </p:cBhvr>
                                    </p:animEffect>
                                  </p:childTnLst>
                                </p:cTn>
                              </p:par>
                            </p:childTnLst>
                          </p:cTn>
                        </p:par>
                      </p:childTnLst>
                    </p:cTn>
                  </p:par>
                  <p:par>
                    <p:cTn id="88" fill="hold">
                      <p:stCondLst>
                        <p:cond delay="indefinite"/>
                      </p:stCondLst>
                      <p:childTnLst>
                        <p:par>
                          <p:cTn id="89" fill="hold">
                            <p:stCondLst>
                              <p:cond delay="0"/>
                            </p:stCondLst>
                            <p:childTnLst>
                              <p:par>
                                <p:cTn id="90" presetID="22" presetClass="entr" presetSubtype="4" fill="hold" nodeType="clickEffect">
                                  <p:stCondLst>
                                    <p:cond delay="0"/>
                                  </p:stCondLst>
                                  <p:childTnLst>
                                    <p:set>
                                      <p:cBhvr>
                                        <p:cTn id="91" dur="1" fill="hold">
                                          <p:stCondLst>
                                            <p:cond delay="0"/>
                                          </p:stCondLst>
                                        </p:cTn>
                                        <p:tgtEl>
                                          <p:spTgt spid="46"/>
                                        </p:tgtEl>
                                        <p:attrNameLst>
                                          <p:attrName>style.visibility</p:attrName>
                                        </p:attrNameLst>
                                      </p:cBhvr>
                                      <p:to>
                                        <p:strVal val="visible"/>
                                      </p:to>
                                    </p:set>
                                    <p:animEffect transition="in" filter="wipe(down)">
                                      <p:cBhvr>
                                        <p:cTn id="92" dur="500"/>
                                        <p:tgtEl>
                                          <p:spTgt spid="46"/>
                                        </p:tgtEl>
                                      </p:cBhvr>
                                    </p:animEffect>
                                  </p:childTnLst>
                                </p:cTn>
                              </p:par>
                              <p:par>
                                <p:cTn id="93" presetID="22" presetClass="entr" presetSubtype="4" fill="hold" nodeType="withEffect">
                                  <p:stCondLst>
                                    <p:cond delay="0"/>
                                  </p:stCondLst>
                                  <p:childTnLst>
                                    <p:set>
                                      <p:cBhvr>
                                        <p:cTn id="94" dur="1" fill="hold">
                                          <p:stCondLst>
                                            <p:cond delay="0"/>
                                          </p:stCondLst>
                                        </p:cTn>
                                        <p:tgtEl>
                                          <p:spTgt spid="40"/>
                                        </p:tgtEl>
                                        <p:attrNameLst>
                                          <p:attrName>style.visibility</p:attrName>
                                        </p:attrNameLst>
                                      </p:cBhvr>
                                      <p:to>
                                        <p:strVal val="visible"/>
                                      </p:to>
                                    </p:set>
                                    <p:animEffect transition="in" filter="wipe(down)">
                                      <p:cBhvr>
                                        <p:cTn id="95" dur="500"/>
                                        <p:tgtEl>
                                          <p:spTgt spid="40"/>
                                        </p:tgtEl>
                                      </p:cBhvr>
                                    </p:animEffect>
                                  </p:childTnLst>
                                </p:cTn>
                              </p:par>
                              <p:par>
                                <p:cTn id="96" presetID="22" presetClass="entr" presetSubtype="4" fill="hold" nodeType="withEffect">
                                  <p:stCondLst>
                                    <p:cond delay="0"/>
                                  </p:stCondLst>
                                  <p:childTnLst>
                                    <p:set>
                                      <p:cBhvr>
                                        <p:cTn id="97" dur="1" fill="hold">
                                          <p:stCondLst>
                                            <p:cond delay="0"/>
                                          </p:stCondLst>
                                        </p:cTn>
                                        <p:tgtEl>
                                          <p:spTgt spid="47"/>
                                        </p:tgtEl>
                                        <p:attrNameLst>
                                          <p:attrName>style.visibility</p:attrName>
                                        </p:attrNameLst>
                                      </p:cBhvr>
                                      <p:to>
                                        <p:strVal val="visible"/>
                                      </p:to>
                                    </p:set>
                                    <p:animEffect transition="in" filter="wipe(down)">
                                      <p:cBhvr>
                                        <p:cTn id="98" dur="500"/>
                                        <p:tgtEl>
                                          <p:spTgt spid="47"/>
                                        </p:tgtEl>
                                      </p:cBhvr>
                                    </p:animEffect>
                                  </p:childTnLst>
                                </p:cTn>
                              </p:par>
                              <p:par>
                                <p:cTn id="99" presetID="22" presetClass="entr" presetSubtype="4" fill="hold" nodeType="withEffect">
                                  <p:stCondLst>
                                    <p:cond delay="0"/>
                                  </p:stCondLst>
                                  <p:childTnLst>
                                    <p:set>
                                      <p:cBhvr>
                                        <p:cTn id="100" dur="1" fill="hold">
                                          <p:stCondLst>
                                            <p:cond delay="0"/>
                                          </p:stCondLst>
                                        </p:cTn>
                                        <p:tgtEl>
                                          <p:spTgt spid="48"/>
                                        </p:tgtEl>
                                        <p:attrNameLst>
                                          <p:attrName>style.visibility</p:attrName>
                                        </p:attrNameLst>
                                      </p:cBhvr>
                                      <p:to>
                                        <p:strVal val="visible"/>
                                      </p:to>
                                    </p:set>
                                    <p:animEffect transition="in" filter="wipe(down)">
                                      <p:cBhvr>
                                        <p:cTn id="101" dur="500"/>
                                        <p:tgtEl>
                                          <p:spTgt spid="48"/>
                                        </p:tgtEl>
                                      </p:cBhvr>
                                    </p:animEffect>
                                  </p:childTnLst>
                                </p:cTn>
                              </p:par>
                            </p:childTnLst>
                          </p:cTn>
                        </p:par>
                        <p:par>
                          <p:cTn id="102" fill="hold">
                            <p:stCondLst>
                              <p:cond delay="500"/>
                            </p:stCondLst>
                            <p:childTnLst>
                              <p:par>
                                <p:cTn id="103" presetID="22" presetClass="entr" presetSubtype="4"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down)">
                                      <p:cBhvr>
                                        <p:cTn id="105" dur="1000"/>
                                        <p:tgtEl>
                                          <p:spTgt spid="41"/>
                                        </p:tgtEl>
                                      </p:cBhvr>
                                    </p:animEffect>
                                  </p:childTnLst>
                                </p:cTn>
                              </p:par>
                            </p:childTnLst>
                          </p:cTn>
                        </p:par>
                        <p:par>
                          <p:cTn id="106" fill="hold">
                            <p:stCondLst>
                              <p:cond delay="1500"/>
                            </p:stCondLst>
                            <p:childTnLst>
                              <p:par>
                                <p:cTn id="107" presetID="22" presetClass="entr" presetSubtype="4" fill="hold" nodeType="afterEffect">
                                  <p:stCondLst>
                                    <p:cond delay="0"/>
                                  </p:stCondLst>
                                  <p:childTnLst>
                                    <p:set>
                                      <p:cBhvr>
                                        <p:cTn id="108" dur="1" fill="hold">
                                          <p:stCondLst>
                                            <p:cond delay="0"/>
                                          </p:stCondLst>
                                        </p:cTn>
                                        <p:tgtEl>
                                          <p:spTgt spid="50"/>
                                        </p:tgtEl>
                                        <p:attrNameLst>
                                          <p:attrName>style.visibility</p:attrName>
                                        </p:attrNameLst>
                                      </p:cBhvr>
                                      <p:to>
                                        <p:strVal val="visible"/>
                                      </p:to>
                                    </p:set>
                                    <p:animEffect transition="in" filter="wipe(down)">
                                      <p:cBhvr>
                                        <p:cTn id="109" dur="1000"/>
                                        <p:tgtEl>
                                          <p:spTgt spid="50"/>
                                        </p:tgtEl>
                                      </p:cBhvr>
                                    </p:animEffect>
                                  </p:childTnLst>
                                </p:cTn>
                              </p:par>
                            </p:childTnLst>
                          </p:cTn>
                        </p:par>
                        <p:par>
                          <p:cTn id="110" fill="hold">
                            <p:stCondLst>
                              <p:cond delay="2500"/>
                            </p:stCondLst>
                            <p:childTnLst>
                              <p:par>
                                <p:cTn id="111" presetID="10" presetClass="entr" presetSubtype="0" fill="hold" grpId="0" nodeType="afterEffect">
                                  <p:stCondLst>
                                    <p:cond delay="0"/>
                                  </p:stCondLst>
                                  <p:childTnLst>
                                    <p:set>
                                      <p:cBhvr>
                                        <p:cTn id="112" dur="1" fill="hold">
                                          <p:stCondLst>
                                            <p:cond delay="0"/>
                                          </p:stCondLst>
                                        </p:cTn>
                                        <p:tgtEl>
                                          <p:spTgt spid="51"/>
                                        </p:tgtEl>
                                        <p:attrNameLst>
                                          <p:attrName>style.visibility</p:attrName>
                                        </p:attrNameLst>
                                      </p:cBhvr>
                                      <p:to>
                                        <p:strVal val="visible"/>
                                      </p:to>
                                    </p:set>
                                    <p:animEffect transition="in" filter="fade">
                                      <p:cBhvr>
                                        <p:cTn id="113" dur="2000"/>
                                        <p:tgtEl>
                                          <p:spTgt spid="51"/>
                                        </p:tgtEl>
                                      </p:cBhvr>
                                    </p:animEffect>
                                  </p:childTnLst>
                                </p:cTn>
                              </p:par>
                            </p:childTnLst>
                          </p:cTn>
                        </p:par>
                      </p:childTnLst>
                    </p:cTn>
                  </p:par>
                  <p:par>
                    <p:cTn id="114" fill="hold">
                      <p:stCondLst>
                        <p:cond delay="indefinite"/>
                      </p:stCondLst>
                      <p:childTnLst>
                        <p:par>
                          <p:cTn id="115" fill="hold">
                            <p:stCondLst>
                              <p:cond delay="0"/>
                            </p:stCondLst>
                            <p:childTnLst>
                              <p:par>
                                <p:cTn id="116" presetID="22" presetClass="entr" presetSubtype="4" fill="hold" nodeType="click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wipe(down)">
                                      <p:cBhvr>
                                        <p:cTn id="118" dur="500"/>
                                        <p:tgtEl>
                                          <p:spTgt spid="52"/>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53"/>
                                        </p:tgtEl>
                                        <p:attrNameLst>
                                          <p:attrName>style.visibility</p:attrName>
                                        </p:attrNameLst>
                                      </p:cBhvr>
                                      <p:to>
                                        <p:strVal val="visible"/>
                                      </p:to>
                                    </p:set>
                                    <p:animEffect transition="in" filter="fade">
                                      <p:cBhvr>
                                        <p:cTn id="122" dur="1000"/>
                                        <p:tgtEl>
                                          <p:spTgt spid="53"/>
                                        </p:tgtEl>
                                      </p:cBhvr>
                                    </p:animEffect>
                                  </p:childTnLst>
                                </p:cTn>
                              </p:par>
                            </p:childTnLst>
                          </p:cTn>
                        </p:par>
                      </p:childTnLst>
                    </p:cTn>
                  </p:par>
                  <p:par>
                    <p:cTn id="123" fill="hold">
                      <p:stCondLst>
                        <p:cond delay="indefinite"/>
                      </p:stCondLst>
                      <p:childTnLst>
                        <p:par>
                          <p:cTn id="124" fill="hold">
                            <p:stCondLst>
                              <p:cond delay="0"/>
                            </p:stCondLst>
                            <p:childTnLst>
                              <p:par>
                                <p:cTn id="125" presetID="22" presetClass="entr" presetSubtype="4" fill="hold" nodeType="clickEffect">
                                  <p:stCondLst>
                                    <p:cond delay="0"/>
                                  </p:stCondLst>
                                  <p:childTnLst>
                                    <p:set>
                                      <p:cBhvr>
                                        <p:cTn id="126" dur="1" fill="hold">
                                          <p:stCondLst>
                                            <p:cond delay="0"/>
                                          </p:stCondLst>
                                        </p:cTn>
                                        <p:tgtEl>
                                          <p:spTgt spid="54"/>
                                        </p:tgtEl>
                                        <p:attrNameLst>
                                          <p:attrName>style.visibility</p:attrName>
                                        </p:attrNameLst>
                                      </p:cBhvr>
                                      <p:to>
                                        <p:strVal val="visible"/>
                                      </p:to>
                                    </p:set>
                                    <p:animEffect transition="in" filter="wipe(down)">
                                      <p:cBhvr>
                                        <p:cTn id="127" dur="500"/>
                                        <p:tgtEl>
                                          <p:spTgt spid="54"/>
                                        </p:tgtEl>
                                      </p:cBhvr>
                                    </p:animEffect>
                                  </p:childTnLst>
                                </p:cTn>
                              </p:par>
                            </p:childTnLst>
                          </p:cTn>
                        </p:par>
                        <p:par>
                          <p:cTn id="128" fill="hold">
                            <p:stCondLst>
                              <p:cond delay="500"/>
                            </p:stCondLst>
                            <p:childTnLst>
                              <p:par>
                                <p:cTn id="129" presetID="10" presetClass="entr" presetSubtype="0" fill="hold" grpId="0" nodeType="afterEffect">
                                  <p:stCondLst>
                                    <p:cond delay="0"/>
                                  </p:stCondLst>
                                  <p:childTnLst>
                                    <p:set>
                                      <p:cBhvr>
                                        <p:cTn id="130" dur="1" fill="hold">
                                          <p:stCondLst>
                                            <p:cond delay="0"/>
                                          </p:stCondLst>
                                        </p:cTn>
                                        <p:tgtEl>
                                          <p:spTgt spid="55"/>
                                        </p:tgtEl>
                                        <p:attrNameLst>
                                          <p:attrName>style.visibility</p:attrName>
                                        </p:attrNameLst>
                                      </p:cBhvr>
                                      <p:to>
                                        <p:strVal val="visible"/>
                                      </p:to>
                                    </p:set>
                                    <p:animEffect transition="in" filter="fade">
                                      <p:cBhvr>
                                        <p:cTn id="131" dur="1000"/>
                                        <p:tgtEl>
                                          <p:spTgt spid="55"/>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grpId="0" nodeType="clickEffect">
                                  <p:stCondLst>
                                    <p:cond delay="0"/>
                                  </p:stCondLst>
                                  <p:childTnLst>
                                    <p:set>
                                      <p:cBhvr>
                                        <p:cTn id="135" dur="1" fill="hold">
                                          <p:stCondLst>
                                            <p:cond delay="0"/>
                                          </p:stCondLst>
                                        </p:cTn>
                                        <p:tgtEl>
                                          <p:spTgt spid="57"/>
                                        </p:tgtEl>
                                        <p:attrNameLst>
                                          <p:attrName>style.visibility</p:attrName>
                                        </p:attrNameLst>
                                      </p:cBhvr>
                                      <p:to>
                                        <p:strVal val="visible"/>
                                      </p:to>
                                    </p:set>
                                    <p:animEffect transition="in" filter="fade">
                                      <p:cBhvr>
                                        <p:cTn id="136" dur="10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p:bldP spid="13" grpId="0"/>
      <p:bldP spid="15" grpId="0"/>
      <p:bldP spid="19" grpId="0"/>
      <p:bldP spid="20" grpId="0"/>
      <p:bldP spid="26" grpId="0"/>
      <p:bldP spid="32" grpId="0"/>
      <p:bldP spid="33" grpId="0"/>
      <p:bldP spid="37" grpId="0"/>
      <p:bldP spid="38" grpId="0"/>
      <p:bldP spid="39" grpId="0"/>
      <p:bldP spid="51" grpId="0"/>
      <p:bldP spid="53" grpId="0"/>
      <p:bldP spid="55" grpId="0"/>
      <p:bldP spid="5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old man"/>
          <p:cNvPicPr>
            <a:picLocks noGrp="1" noChangeAspect="1" noChangeArrowheads="1"/>
          </p:cNvPicPr>
          <p:nvPr>
            <p:ph idx="1"/>
          </p:nvPr>
        </p:nvPicPr>
        <p:blipFill>
          <a:blip r:embed="rId2"/>
          <a:srcRect/>
          <a:stretch>
            <a:fillRect/>
          </a:stretch>
        </p:blipFill>
        <p:spPr>
          <a:xfrm>
            <a:off x="0" y="0"/>
            <a:ext cx="2143125" cy="2743200"/>
          </a:xfrm>
          <a:noFill/>
          <a:ln/>
        </p:spPr>
      </p:pic>
      <p:sp>
        <p:nvSpPr>
          <p:cNvPr id="3074" name="Rectangle 2"/>
          <p:cNvSpPr>
            <a:spLocks noGrp="1" noChangeArrowheads="1"/>
          </p:cNvSpPr>
          <p:nvPr>
            <p:ph type="title"/>
          </p:nvPr>
        </p:nvSpPr>
        <p:spPr>
          <a:xfrm>
            <a:off x="2286000" y="274638"/>
            <a:ext cx="6400800" cy="1143000"/>
          </a:xfrm>
        </p:spPr>
        <p:txBody>
          <a:bodyPr/>
          <a:lstStyle/>
          <a:p>
            <a:r>
              <a:rPr lang="en-US"/>
              <a:t>Abraham’s Obituary</a:t>
            </a:r>
            <a:endParaRPr lang="en-CA"/>
          </a:p>
        </p:txBody>
      </p:sp>
      <p:sp>
        <p:nvSpPr>
          <p:cNvPr id="3079" name="Text Box 7"/>
          <p:cNvSpPr txBox="1">
            <a:spLocks noChangeArrowheads="1"/>
          </p:cNvSpPr>
          <p:nvPr/>
        </p:nvSpPr>
        <p:spPr bwMode="auto">
          <a:xfrm>
            <a:off x="762000" y="2819400"/>
            <a:ext cx="7391400" cy="2976563"/>
          </a:xfrm>
          <a:prstGeom prst="rect">
            <a:avLst/>
          </a:prstGeom>
          <a:noFill/>
          <a:ln w="9525">
            <a:noFill/>
            <a:miter lim="800000"/>
            <a:headEnd/>
            <a:tailEnd/>
          </a:ln>
          <a:effectLst/>
        </p:spPr>
        <p:txBody>
          <a:bodyPr>
            <a:spAutoFit/>
          </a:bodyPr>
          <a:lstStyle/>
          <a:p>
            <a:pPr>
              <a:spcBef>
                <a:spcPct val="50000"/>
              </a:spcBef>
            </a:pPr>
            <a:r>
              <a:rPr lang="en-US" dirty="0"/>
              <a:t>The days of the years of his pilgrimage were 175, traveled throughout the middle east during his younger years, met with world leaders, fought battles, raised a family that walked in “THE WAY”, but above all was considered a close friend of Yahweh </a:t>
            </a:r>
            <a:r>
              <a:rPr lang="en-US" dirty="0" err="1"/>
              <a:t>Elohim</a:t>
            </a:r>
            <a:r>
              <a:rPr lang="en-US" dirty="0"/>
              <a:t>!</a:t>
            </a:r>
          </a:p>
          <a:p>
            <a:pPr>
              <a:spcBef>
                <a:spcPct val="50000"/>
              </a:spcBef>
            </a:pPr>
            <a:endParaRPr lang="en-US" dirty="0"/>
          </a:p>
          <a:p>
            <a:r>
              <a:rPr lang="en-US" dirty="0"/>
              <a:t>No distrust made him waver concerning the promise of God, but he grew strong in his faith as he gave glory to God, fully convinced that God was able to do what he had promised. That is why his faith was "counted to him as righteousness." </a:t>
            </a:r>
          </a:p>
          <a:p>
            <a:r>
              <a:rPr lang="en-US" dirty="0"/>
              <a:t>ESV</a:t>
            </a:r>
            <a:endParaRPr lang="en-CA"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100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1000"/>
                                        <p:tgtEl>
                                          <p:spTgt spid="3076"/>
                                        </p:tgtEl>
                                      </p:cBhvr>
                                    </p:animEffect>
                                  </p:childTnLst>
                                </p:cTn>
                              </p:par>
                            </p:childTnLst>
                          </p:cTn>
                        </p:par>
                        <p:par>
                          <p:cTn id="8" fill="hold">
                            <p:stCondLst>
                              <p:cond delay="2000"/>
                            </p:stCondLst>
                            <p:childTnLst>
                              <p:par>
                                <p:cTn id="9" presetID="10" presetClass="entr" presetSubtype="0" fill="hold" grpId="0" nodeType="afterEffect">
                                  <p:stCondLst>
                                    <p:cond delay="1000"/>
                                  </p:stCondLst>
                                  <p:childTnLst>
                                    <p:set>
                                      <p:cBhvr>
                                        <p:cTn id="10" dur="1" fill="hold">
                                          <p:stCondLst>
                                            <p:cond delay="0"/>
                                          </p:stCondLst>
                                        </p:cTn>
                                        <p:tgtEl>
                                          <p:spTgt spid="3079"/>
                                        </p:tgtEl>
                                        <p:attrNameLst>
                                          <p:attrName>style.visibility</p:attrName>
                                        </p:attrNameLst>
                                      </p:cBhvr>
                                      <p:to>
                                        <p:strVal val="visible"/>
                                      </p:to>
                                    </p:set>
                                    <p:animEffect transition="in" filter="fade">
                                      <p:cBhvr>
                                        <p:cTn id="11" dur="1000"/>
                                        <p:tgtEl>
                                          <p:spTgt spid="30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type="body" sz="half" idx="1"/>
          </p:nvPr>
        </p:nvSpPr>
        <p:spPr>
          <a:xfrm>
            <a:off x="0" y="533400"/>
            <a:ext cx="4038600" cy="1524000"/>
          </a:xfrm>
        </p:spPr>
        <p:txBody>
          <a:bodyPr/>
          <a:lstStyle/>
          <a:p>
            <a:pPr marL="0" indent="0">
              <a:buFontTx/>
              <a:buNone/>
            </a:pPr>
            <a:r>
              <a:rPr lang="en-US" sz="2800"/>
              <a:t>Sichem = a ridge, the neck as a place of burden</a:t>
            </a:r>
          </a:p>
          <a:p>
            <a:pPr marL="0" indent="0">
              <a:buFontTx/>
              <a:buNone/>
            </a:pPr>
            <a:endParaRPr lang="en-CA" sz="2800"/>
          </a:p>
        </p:txBody>
      </p:sp>
      <p:pic>
        <p:nvPicPr>
          <p:cNvPr id="5124" name="Picture 4" descr="livingwater2"/>
          <p:cNvPicPr>
            <a:picLocks noGrp="1" noChangeAspect="1" noChangeArrowheads="1"/>
          </p:cNvPicPr>
          <p:nvPr>
            <p:ph sz="quarter" idx="2"/>
          </p:nvPr>
        </p:nvPicPr>
        <p:blipFill>
          <a:blip r:embed="rId2"/>
          <a:srcRect/>
          <a:stretch>
            <a:fillRect/>
          </a:stretch>
        </p:blipFill>
        <p:spPr>
          <a:xfrm>
            <a:off x="0" y="3771900"/>
            <a:ext cx="4114800" cy="3086100"/>
          </a:xfrm>
          <a:noFill/>
          <a:ln/>
        </p:spPr>
      </p:pic>
      <p:sp>
        <p:nvSpPr>
          <p:cNvPr id="5127" name="Rectangle 7"/>
          <p:cNvSpPr>
            <a:spLocks noChangeArrowheads="1"/>
          </p:cNvSpPr>
          <p:nvPr/>
        </p:nvSpPr>
        <p:spPr bwMode="auto">
          <a:xfrm>
            <a:off x="4495800" y="4876800"/>
            <a:ext cx="4038600" cy="990600"/>
          </a:xfrm>
          <a:prstGeom prst="rect">
            <a:avLst/>
          </a:prstGeom>
          <a:noFill/>
          <a:ln w="9525">
            <a:noFill/>
            <a:miter lim="800000"/>
            <a:headEnd/>
            <a:tailEnd/>
          </a:ln>
          <a:effectLst/>
        </p:spPr>
        <p:txBody>
          <a:bodyPr/>
          <a:lstStyle/>
          <a:p>
            <a:pPr>
              <a:spcBef>
                <a:spcPct val="20000"/>
              </a:spcBef>
            </a:pPr>
            <a:r>
              <a:rPr lang="en-US" sz="2800"/>
              <a:t>Moreh = from teacher, a root to flow as water</a:t>
            </a:r>
          </a:p>
          <a:p>
            <a:pPr>
              <a:spcBef>
                <a:spcPct val="20000"/>
              </a:spcBef>
            </a:pPr>
            <a:endParaRPr lang="en-CA" sz="2800"/>
          </a:p>
        </p:txBody>
      </p:sp>
      <p:pic>
        <p:nvPicPr>
          <p:cNvPr id="5132" name="Picture 12" descr="OXEN"/>
          <p:cNvPicPr>
            <a:picLocks noGrp="1" noChangeAspect="1" noChangeArrowheads="1"/>
          </p:cNvPicPr>
          <p:nvPr>
            <p:ph sz="quarter" idx="3"/>
          </p:nvPr>
        </p:nvPicPr>
        <p:blipFill>
          <a:blip r:embed="rId3"/>
          <a:srcRect/>
          <a:stretch>
            <a:fillRect/>
          </a:stretch>
        </p:blipFill>
        <p:spPr>
          <a:xfrm>
            <a:off x="4419600" y="0"/>
            <a:ext cx="4724400" cy="3109913"/>
          </a:xfrm>
          <a:noFill/>
          <a:ln/>
        </p:spPr>
      </p:pic>
    </p:spTree>
  </p:cSld>
  <p:clrMapOvr>
    <a:masterClrMapping/>
  </p:clrMapOvr>
  <p:transition spd="med">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5123" name="Rectangle 3"/>
          <p:cNvSpPr>
            <a:spLocks noGrp="1" noChangeArrowheads="1"/>
          </p:cNvSpPr>
          <p:nvPr>
            <p:ph type="body" sz="half" idx="1"/>
          </p:nvPr>
        </p:nvSpPr>
        <p:spPr>
          <a:xfrm>
            <a:off x="0" y="0"/>
            <a:ext cx="7162800" cy="2895600"/>
          </a:xfrm>
        </p:spPr>
        <p:txBody>
          <a:bodyPr/>
          <a:lstStyle/>
          <a:p>
            <a:pPr marL="0" indent="0">
              <a:buFontTx/>
              <a:buNone/>
            </a:pPr>
            <a:r>
              <a:rPr lang="en-US" sz="2800" smtClean="0"/>
              <a:t>Gen 12:8 And he removed from thence unto a mountain on the east of Bethel, and pitched his tent, having Bethel on the west, and Hai on the east: and there he builded an altar unto the Lord, and called upon the name of the Lord.</a:t>
            </a:r>
            <a:endParaRPr lang="en-US" sz="2800" dirty="0" smtClean="0"/>
          </a:p>
        </p:txBody>
      </p:sp>
      <p:sp>
        <p:nvSpPr>
          <p:cNvPr id="5127" name="Rectangle 7"/>
          <p:cNvSpPr>
            <a:spLocks noChangeArrowheads="1"/>
          </p:cNvSpPr>
          <p:nvPr/>
        </p:nvSpPr>
        <p:spPr bwMode="auto">
          <a:xfrm>
            <a:off x="609600" y="5257800"/>
            <a:ext cx="8534400" cy="1600200"/>
          </a:xfrm>
          <a:prstGeom prst="rect">
            <a:avLst/>
          </a:prstGeom>
          <a:noFill/>
          <a:ln w="9525">
            <a:noFill/>
            <a:miter lim="800000"/>
            <a:headEnd/>
            <a:tailEnd/>
          </a:ln>
          <a:effectLst/>
        </p:spPr>
        <p:txBody>
          <a:bodyPr/>
          <a:lstStyle/>
          <a:p>
            <a:pPr>
              <a:spcBef>
                <a:spcPct val="20000"/>
              </a:spcBef>
            </a:pPr>
            <a:r>
              <a:rPr lang="en-US" sz="2800" dirty="0" smtClean="0"/>
              <a:t>Gen 13:4 Unto the place of the altar, which he had made there at the first: and there Abram called on the name of the Lord.</a:t>
            </a:r>
          </a:p>
        </p:txBody>
      </p:sp>
      <p:cxnSp>
        <p:nvCxnSpPr>
          <p:cNvPr id="13" name="Straight Connector 12"/>
          <p:cNvCxnSpPr/>
          <p:nvPr/>
        </p:nvCxnSpPr>
        <p:spPr>
          <a:xfrm>
            <a:off x="4343400" y="2133600"/>
            <a:ext cx="24384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2590800"/>
            <a:ext cx="28956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685800" y="6553200"/>
            <a:ext cx="33528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010400" y="6172200"/>
            <a:ext cx="1600200" cy="1588"/>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ectangle 7"/>
          <p:cNvSpPr>
            <a:spLocks noChangeArrowheads="1"/>
          </p:cNvSpPr>
          <p:nvPr/>
        </p:nvSpPr>
        <p:spPr bwMode="auto">
          <a:xfrm>
            <a:off x="0" y="2895600"/>
            <a:ext cx="4648200" cy="2209800"/>
          </a:xfrm>
          <a:prstGeom prst="rect">
            <a:avLst/>
          </a:prstGeom>
          <a:noFill/>
          <a:ln w="9525">
            <a:noFill/>
            <a:miter lim="800000"/>
            <a:headEnd/>
            <a:tailEnd/>
          </a:ln>
          <a:effectLst/>
        </p:spPr>
        <p:txBody>
          <a:bodyPr/>
          <a:lstStyle/>
          <a:p>
            <a:pPr>
              <a:spcBef>
                <a:spcPct val="20000"/>
              </a:spcBef>
            </a:pPr>
            <a:r>
              <a:rPr lang="en-US" sz="2800" dirty="0" smtClean="0"/>
              <a:t>Gen 3:15 I will put</a:t>
            </a:r>
          </a:p>
          <a:p>
            <a:pPr>
              <a:spcBef>
                <a:spcPct val="20000"/>
              </a:spcBef>
            </a:pPr>
            <a:r>
              <a:rPr lang="en-US" sz="2800" dirty="0" smtClean="0"/>
              <a:t>Gen 9:11 I will establish</a:t>
            </a:r>
          </a:p>
          <a:p>
            <a:pPr>
              <a:spcBef>
                <a:spcPct val="20000"/>
              </a:spcBef>
            </a:pPr>
            <a:r>
              <a:rPr lang="en-US" sz="2800" dirty="0" smtClean="0"/>
              <a:t>Gen 12:2 I will make</a:t>
            </a:r>
          </a:p>
          <a:p>
            <a:pPr>
              <a:spcBef>
                <a:spcPct val="20000"/>
              </a:spcBef>
            </a:pPr>
            <a:r>
              <a:rPr lang="en-US" sz="2800" dirty="0" smtClean="0"/>
              <a:t>Gen 12:3 I will bless</a:t>
            </a:r>
          </a:p>
        </p:txBody>
      </p:sp>
      <p:sp>
        <p:nvSpPr>
          <p:cNvPr id="21" name="Explosion 1 20"/>
          <p:cNvSpPr/>
          <p:nvPr/>
        </p:nvSpPr>
        <p:spPr>
          <a:xfrm>
            <a:off x="4114800" y="2590800"/>
            <a:ext cx="5029200" cy="2819400"/>
          </a:xfrm>
          <a:prstGeom prst="irregularSeal1">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solidFill>
                  <a:schemeClr val="tx1"/>
                </a:solidFill>
              </a:rPr>
              <a:t>Yahweh I will be</a:t>
            </a:r>
            <a:endParaRPr lang="en-US" sz="2800" dirty="0">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1000"/>
                                        <p:tgtEl>
                                          <p:spTgt spid="13"/>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left)">
                                      <p:cBhvr>
                                        <p:cTn id="11" dur="1000"/>
                                        <p:tgtEl>
                                          <p:spTgt spid="14"/>
                                        </p:tgtEl>
                                      </p:cBhvr>
                                    </p:animEffect>
                                  </p:childTnLst>
                                </p:cTn>
                              </p:par>
                            </p:childTnLst>
                          </p:cTn>
                        </p:par>
                        <p:par>
                          <p:cTn id="12" fill="hold">
                            <p:stCondLst>
                              <p:cond delay="2000"/>
                            </p:stCondLst>
                            <p:childTnLst>
                              <p:par>
                                <p:cTn id="13" presetID="22" presetClass="entr" presetSubtype="8"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wipe(left)">
                                      <p:cBhvr>
                                        <p:cTn id="15" dur="1000"/>
                                        <p:tgtEl>
                                          <p:spTgt spid="18"/>
                                        </p:tgtEl>
                                      </p:cBhvr>
                                    </p:animEffect>
                                  </p:childTnLst>
                                </p:cTn>
                              </p:par>
                            </p:childTnLst>
                          </p:cTn>
                        </p:par>
                        <p:par>
                          <p:cTn id="16" fill="hold">
                            <p:stCondLst>
                              <p:cond delay="3000"/>
                            </p:stCondLst>
                            <p:childTnLst>
                              <p:par>
                                <p:cTn id="17" presetID="22" presetClass="entr" presetSubtype="8" fill="hold"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left)">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0"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ppt_w</p:attrName>
                                        </p:attrNameLst>
                                      </p:cBhvr>
                                      <p:tavLst>
                                        <p:tav tm="0">
                                          <p:val>
                                            <p:fltVal val="0"/>
                                          </p:val>
                                        </p:tav>
                                        <p:tav tm="100000">
                                          <p:val>
                                            <p:strVal val="#ppt_w"/>
                                          </p:val>
                                        </p:tav>
                                      </p:tavLst>
                                    </p:anim>
                                    <p:anim calcmode="lin" valueType="num">
                                      <p:cBhvr>
                                        <p:cTn id="25" dur="500" fill="hold"/>
                                        <p:tgtEl>
                                          <p:spTgt spid="21"/>
                                        </p:tgtEl>
                                        <p:attrNameLst>
                                          <p:attrName>ppt_h</p:attrName>
                                        </p:attrNameLst>
                                      </p:cBhvr>
                                      <p:tavLst>
                                        <p:tav tm="0">
                                          <p:val>
                                            <p:fltVal val="0"/>
                                          </p:val>
                                        </p:tav>
                                        <p:tav tm="100000">
                                          <p:val>
                                            <p:strVal val="#ppt_h"/>
                                          </p:val>
                                        </p:tav>
                                      </p:tavLst>
                                    </p:anim>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20">
                                            <p:txEl>
                                              <p:pRg st="0" end="0"/>
                                            </p:txEl>
                                          </p:spTgt>
                                        </p:tgtEl>
                                        <p:attrNameLst>
                                          <p:attrName>style.visibility</p:attrName>
                                        </p:attrNameLst>
                                      </p:cBhvr>
                                      <p:to>
                                        <p:strVal val="visible"/>
                                      </p:to>
                                    </p:set>
                                    <p:animEffect transition="in" filter="fade">
                                      <p:cBhvr>
                                        <p:cTn id="31" dur="1000"/>
                                        <p:tgtEl>
                                          <p:spTgt spid="20">
                                            <p:txEl>
                                              <p:pRg st="0" end="0"/>
                                            </p:txEl>
                                          </p:spTgt>
                                        </p:tgtEl>
                                      </p:cBhvr>
                                    </p:animEffect>
                                  </p:childTnLst>
                                </p:cTn>
                              </p:par>
                            </p:childTnLst>
                          </p:cTn>
                        </p:par>
                        <p:par>
                          <p:cTn id="32" fill="hold">
                            <p:stCondLst>
                              <p:cond delay="1000"/>
                            </p:stCondLst>
                            <p:childTnLst>
                              <p:par>
                                <p:cTn id="33" presetID="10" presetClass="entr" presetSubtype="0" fill="hold" grpId="0" nodeType="afterEffect">
                                  <p:stCondLst>
                                    <p:cond delay="0"/>
                                  </p:stCondLst>
                                  <p:childTnLst>
                                    <p:set>
                                      <p:cBhvr>
                                        <p:cTn id="34" dur="1" fill="hold">
                                          <p:stCondLst>
                                            <p:cond delay="0"/>
                                          </p:stCondLst>
                                        </p:cTn>
                                        <p:tgtEl>
                                          <p:spTgt spid="20">
                                            <p:txEl>
                                              <p:pRg st="1" end="1"/>
                                            </p:txEl>
                                          </p:spTgt>
                                        </p:tgtEl>
                                        <p:attrNameLst>
                                          <p:attrName>style.visibility</p:attrName>
                                        </p:attrNameLst>
                                      </p:cBhvr>
                                      <p:to>
                                        <p:strVal val="visible"/>
                                      </p:to>
                                    </p:set>
                                    <p:animEffect transition="in" filter="fade">
                                      <p:cBhvr>
                                        <p:cTn id="35" dur="1000"/>
                                        <p:tgtEl>
                                          <p:spTgt spid="20">
                                            <p:txEl>
                                              <p:pRg st="1" end="1"/>
                                            </p:txEl>
                                          </p:spTgt>
                                        </p:tgtEl>
                                      </p:cBhvr>
                                    </p:animEffect>
                                  </p:childTnLst>
                                </p:cTn>
                              </p:par>
                            </p:childTnLst>
                          </p:cTn>
                        </p:par>
                        <p:par>
                          <p:cTn id="36" fill="hold">
                            <p:stCondLst>
                              <p:cond delay="2000"/>
                            </p:stCondLst>
                            <p:childTnLst>
                              <p:par>
                                <p:cTn id="37" presetID="10" presetClass="entr" presetSubtype="0" fill="hold" grpId="0" nodeType="afterEffect">
                                  <p:stCondLst>
                                    <p:cond delay="0"/>
                                  </p:stCondLst>
                                  <p:childTnLst>
                                    <p:set>
                                      <p:cBhvr>
                                        <p:cTn id="38" dur="1" fill="hold">
                                          <p:stCondLst>
                                            <p:cond delay="0"/>
                                          </p:stCondLst>
                                        </p:cTn>
                                        <p:tgtEl>
                                          <p:spTgt spid="20">
                                            <p:txEl>
                                              <p:pRg st="2" end="2"/>
                                            </p:txEl>
                                          </p:spTgt>
                                        </p:tgtEl>
                                        <p:attrNameLst>
                                          <p:attrName>style.visibility</p:attrName>
                                        </p:attrNameLst>
                                      </p:cBhvr>
                                      <p:to>
                                        <p:strVal val="visible"/>
                                      </p:to>
                                    </p:set>
                                    <p:animEffect transition="in" filter="fade">
                                      <p:cBhvr>
                                        <p:cTn id="39" dur="1000"/>
                                        <p:tgtEl>
                                          <p:spTgt spid="20">
                                            <p:txEl>
                                              <p:pRg st="2" end="2"/>
                                            </p:txEl>
                                          </p:spTgt>
                                        </p:tgtEl>
                                      </p:cBhvr>
                                    </p:animEffect>
                                  </p:childTnLst>
                                </p:cTn>
                              </p:par>
                            </p:childTnLst>
                          </p:cTn>
                        </p:par>
                        <p:par>
                          <p:cTn id="40" fill="hold">
                            <p:stCondLst>
                              <p:cond delay="3000"/>
                            </p:stCondLst>
                            <p:childTnLst>
                              <p:par>
                                <p:cTn id="41" presetID="10" presetClass="entr" presetSubtype="0" fill="hold" grpId="0" nodeType="afterEffect">
                                  <p:stCondLst>
                                    <p:cond delay="0"/>
                                  </p:stCondLst>
                                  <p:childTnLst>
                                    <p:set>
                                      <p:cBhvr>
                                        <p:cTn id="42" dur="1" fill="hold">
                                          <p:stCondLst>
                                            <p:cond delay="0"/>
                                          </p:stCondLst>
                                        </p:cTn>
                                        <p:tgtEl>
                                          <p:spTgt spid="20">
                                            <p:txEl>
                                              <p:pRg st="3" end="3"/>
                                            </p:txEl>
                                          </p:spTgt>
                                        </p:tgtEl>
                                        <p:attrNameLst>
                                          <p:attrName>style.visibility</p:attrName>
                                        </p:attrNameLst>
                                      </p:cBhvr>
                                      <p:to>
                                        <p:strVal val="visible"/>
                                      </p:to>
                                    </p:set>
                                    <p:animEffect transition="in" filter="fade">
                                      <p:cBhvr>
                                        <p:cTn id="43" dur="10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uiExpand="1" build="allAtOnce"/>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9220" name="Picture 4" descr="middle_east"/>
          <p:cNvPicPr>
            <a:picLocks noGrp="1" noChangeAspect="1" noChangeArrowheads="1"/>
          </p:cNvPicPr>
          <p:nvPr>
            <p:ph/>
          </p:nvPr>
        </p:nvPicPr>
        <p:blipFill>
          <a:blip r:embed="rId3"/>
          <a:srcRect/>
          <a:stretch>
            <a:fillRect/>
          </a:stretch>
        </p:blipFill>
        <p:spPr>
          <a:xfrm>
            <a:off x="1371600" y="0"/>
            <a:ext cx="5672138" cy="6858000"/>
          </a:xfrm>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20"/>
                                        </p:tgtEl>
                                        <p:attrNameLst>
                                          <p:attrName>style.visibility</p:attrName>
                                        </p:attrNameLst>
                                      </p:cBhvr>
                                      <p:to>
                                        <p:strVal val="visible"/>
                                      </p:to>
                                    </p:set>
                                    <p:animEffect transition="in" filter="fade">
                                      <p:cBhvr>
                                        <p:cTn id="7" dur="2000"/>
                                        <p:tgtEl>
                                          <p:spTgt spid="9220"/>
                                        </p:tgtEl>
                                      </p:cBhvr>
                                    </p:animEffect>
                                  </p:childTnLst>
                                  <p:subTnLst>
                                    <p:set>
                                      <p:cBhvr override="childStyle">
                                        <p:cTn dur="1" fill="hold" display="0" masterRel="nextClick" afterEffect="1"/>
                                        <p:tgtEl>
                                          <p:spTgt spid="9220"/>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Tree>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953000" y="0"/>
            <a:ext cx="4191000" cy="4114800"/>
          </a:xfrm>
        </p:spPr>
        <p:txBody>
          <a:bodyPr/>
          <a:lstStyle/>
          <a:p>
            <a:pPr marL="0" indent="0">
              <a:buNone/>
            </a:pPr>
            <a:r>
              <a:rPr lang="en-US" sz="2800" dirty="0" smtClean="0"/>
              <a:t>Gal 3:8 And the scripture, foreseeing that God would justify the heathen through faith, preached before the gospel unto Abraham, saying, In thee shall all nations be blessed.</a:t>
            </a:r>
          </a:p>
        </p:txBody>
      </p:sp>
      <p:sp>
        <p:nvSpPr>
          <p:cNvPr id="4" name="Content Placeholder 2"/>
          <p:cNvSpPr txBox="1">
            <a:spLocks/>
          </p:cNvSpPr>
          <p:nvPr/>
        </p:nvSpPr>
        <p:spPr bwMode="auto">
          <a:xfrm>
            <a:off x="304800" y="4267200"/>
            <a:ext cx="6096000" cy="1143000"/>
          </a:xfrm>
          <a:prstGeom prst="roundRect">
            <a:avLst/>
          </a:prstGeom>
          <a:solidFill>
            <a:schemeClr val="accent2">
              <a:lumMod val="75000"/>
            </a:schemeClr>
          </a:solidFill>
          <a:ln w="9525">
            <a:noFill/>
            <a:miter lim="800000"/>
            <a:headEnd/>
            <a:tailEnd/>
          </a:ln>
          <a:effectLst/>
          <a:scene3d>
            <a:camera prst="orthographicFront"/>
            <a:lightRig rig="threePt" dir="t"/>
          </a:scene3d>
          <a:sp3d>
            <a:bevelT w="114300" prst="artDeco"/>
          </a:sp3d>
        </p:spPr>
        <p:txBody>
          <a:bodyPr vert="horz" wrap="square" lIns="91440" tIns="45720" rIns="91440" bIns="45720" numCol="1" anchor="ctr" anchorCtr="0" compatLnSpc="1">
            <a:prstTxWarp prst="textNoShape">
              <a:avLst/>
            </a:prstTxWarp>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2800" b="0" i="0" u="none" strike="noStrike" kern="0" cap="none" spc="0" normalizeH="0" baseline="0" noProof="0" dirty="0" smtClean="0">
                <a:ln>
                  <a:noFill/>
                </a:ln>
                <a:solidFill>
                  <a:schemeClr val="bg1"/>
                </a:solidFill>
                <a:effectLst/>
                <a:uLnTx/>
                <a:uFillTx/>
                <a:latin typeface="+mn-lt"/>
                <a:ea typeface="+mn-ea"/>
                <a:cs typeface="+mn-cs"/>
              </a:rPr>
              <a:t>To announce good news in advance</a:t>
            </a:r>
          </a:p>
        </p:txBody>
      </p:sp>
      <p:cxnSp>
        <p:nvCxnSpPr>
          <p:cNvPr id="6" name="Straight Arrow Connector 5"/>
          <p:cNvCxnSpPr>
            <a:endCxn id="4" idx="0"/>
          </p:cNvCxnSpPr>
          <p:nvPr/>
        </p:nvCxnSpPr>
        <p:spPr>
          <a:xfrm rot="5400000">
            <a:off x="3314700" y="2552700"/>
            <a:ext cx="1752600" cy="1676400"/>
          </a:xfrm>
          <a:prstGeom prst="straightConnector1">
            <a:avLst/>
          </a:prstGeom>
          <a:ln w="508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up)">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10243" name="Rectangle 3"/>
          <p:cNvSpPr>
            <a:spLocks noGrp="1" noChangeArrowheads="1"/>
          </p:cNvSpPr>
          <p:nvPr>
            <p:ph type="body" idx="1"/>
          </p:nvPr>
        </p:nvSpPr>
        <p:spPr>
          <a:xfrm>
            <a:off x="2743200" y="1600200"/>
            <a:ext cx="609600" cy="2590800"/>
          </a:xfrm>
        </p:spPr>
        <p:txBody>
          <a:bodyPr/>
          <a:lstStyle/>
          <a:p>
            <a:pPr marL="0" indent="0">
              <a:lnSpc>
                <a:spcPct val="90000"/>
              </a:lnSpc>
              <a:buFontTx/>
              <a:buNone/>
            </a:pPr>
            <a:r>
              <a:rPr lang="en-US" sz="4400">
                <a:solidFill>
                  <a:srgbClr val="FFFF00"/>
                </a:solidFill>
              </a:rPr>
              <a:t>N</a:t>
            </a:r>
          </a:p>
          <a:p>
            <a:pPr marL="0" indent="0">
              <a:lnSpc>
                <a:spcPct val="90000"/>
              </a:lnSpc>
              <a:buFontTx/>
              <a:buNone/>
            </a:pPr>
            <a:r>
              <a:rPr lang="en-US" sz="4400">
                <a:solidFill>
                  <a:srgbClr val="FFFF00"/>
                </a:solidFill>
              </a:rPr>
              <a:t>ORTH</a:t>
            </a:r>
            <a:endParaRPr lang="en-CA" sz="4400">
              <a:solidFill>
                <a:srgbClr val="FFFF00"/>
              </a:solidFill>
            </a:endParaRPr>
          </a:p>
        </p:txBody>
      </p:sp>
      <p:sp>
        <p:nvSpPr>
          <p:cNvPr id="10244" name="Rectangle 4"/>
          <p:cNvSpPr>
            <a:spLocks noChangeArrowheads="1"/>
          </p:cNvSpPr>
          <p:nvPr/>
        </p:nvSpPr>
        <p:spPr bwMode="auto">
          <a:xfrm>
            <a:off x="3581400" y="1600200"/>
            <a:ext cx="609600" cy="2590800"/>
          </a:xfrm>
          <a:prstGeom prst="rect">
            <a:avLst/>
          </a:prstGeom>
          <a:noFill/>
          <a:ln w="9525">
            <a:noFill/>
            <a:miter lim="800000"/>
            <a:headEnd/>
            <a:tailEnd/>
          </a:ln>
          <a:effectLst/>
        </p:spPr>
        <p:txBody>
          <a:bodyPr/>
          <a:lstStyle/>
          <a:p>
            <a:pPr>
              <a:lnSpc>
                <a:spcPct val="90000"/>
              </a:lnSpc>
              <a:spcBef>
                <a:spcPct val="20000"/>
              </a:spcBef>
            </a:pPr>
            <a:r>
              <a:rPr lang="en-US" sz="4400">
                <a:solidFill>
                  <a:srgbClr val="FFFF00"/>
                </a:solidFill>
              </a:rPr>
              <a:t>EAST</a:t>
            </a:r>
            <a:endParaRPr lang="en-CA" sz="4400">
              <a:solidFill>
                <a:srgbClr val="FFFF00"/>
              </a:solidFill>
            </a:endParaRPr>
          </a:p>
        </p:txBody>
      </p:sp>
      <p:sp>
        <p:nvSpPr>
          <p:cNvPr id="10245" name="Rectangle 5"/>
          <p:cNvSpPr>
            <a:spLocks noChangeArrowheads="1"/>
          </p:cNvSpPr>
          <p:nvPr/>
        </p:nvSpPr>
        <p:spPr bwMode="auto">
          <a:xfrm>
            <a:off x="4495800" y="1600200"/>
            <a:ext cx="685800" cy="2590800"/>
          </a:xfrm>
          <a:prstGeom prst="rect">
            <a:avLst/>
          </a:prstGeom>
          <a:noFill/>
          <a:ln w="9525">
            <a:noFill/>
            <a:miter lim="800000"/>
            <a:headEnd/>
            <a:tailEnd/>
          </a:ln>
          <a:effectLst/>
        </p:spPr>
        <p:txBody>
          <a:bodyPr/>
          <a:lstStyle/>
          <a:p>
            <a:pPr>
              <a:lnSpc>
                <a:spcPct val="90000"/>
              </a:lnSpc>
              <a:spcBef>
                <a:spcPct val="20000"/>
              </a:spcBef>
            </a:pPr>
            <a:r>
              <a:rPr lang="en-US" sz="4400">
                <a:solidFill>
                  <a:srgbClr val="FFFF00"/>
                </a:solidFill>
              </a:rPr>
              <a:t>WEST</a:t>
            </a:r>
            <a:endParaRPr lang="en-CA" sz="4400">
              <a:solidFill>
                <a:srgbClr val="FFFF00"/>
              </a:solidFill>
            </a:endParaRPr>
          </a:p>
        </p:txBody>
      </p:sp>
      <p:sp>
        <p:nvSpPr>
          <p:cNvPr id="10246" name="Rectangle 6"/>
          <p:cNvSpPr>
            <a:spLocks noChangeArrowheads="1"/>
          </p:cNvSpPr>
          <p:nvPr/>
        </p:nvSpPr>
        <p:spPr bwMode="auto">
          <a:xfrm>
            <a:off x="5410200" y="1600200"/>
            <a:ext cx="609600" cy="2590800"/>
          </a:xfrm>
          <a:prstGeom prst="rect">
            <a:avLst/>
          </a:prstGeom>
          <a:noFill/>
          <a:ln w="9525">
            <a:noFill/>
            <a:miter lim="800000"/>
            <a:headEnd/>
            <a:tailEnd/>
          </a:ln>
          <a:effectLst/>
        </p:spPr>
        <p:txBody>
          <a:bodyPr/>
          <a:lstStyle/>
          <a:p>
            <a:pPr>
              <a:lnSpc>
                <a:spcPct val="90000"/>
              </a:lnSpc>
              <a:spcBef>
                <a:spcPct val="20000"/>
              </a:spcBef>
            </a:pPr>
            <a:r>
              <a:rPr lang="en-US" sz="4400" dirty="0">
                <a:solidFill>
                  <a:srgbClr val="FFFF00"/>
                </a:solidFill>
              </a:rPr>
              <a:t>SOUTH</a:t>
            </a:r>
            <a:endParaRPr lang="en-CA" sz="4400" dirty="0">
              <a:solidFill>
                <a:srgbClr val="FFFF00"/>
              </a:solidFill>
            </a:endParaRPr>
          </a:p>
        </p:txBody>
      </p:sp>
      <p:sp>
        <p:nvSpPr>
          <p:cNvPr id="7" name="AutoShape 9"/>
          <p:cNvSpPr>
            <a:spLocks noChangeArrowheads="1"/>
          </p:cNvSpPr>
          <p:nvPr/>
        </p:nvSpPr>
        <p:spPr bwMode="auto">
          <a:xfrm>
            <a:off x="2667000" y="1600200"/>
            <a:ext cx="3352800" cy="685800"/>
          </a:xfrm>
          <a:prstGeom prst="bevel">
            <a:avLst>
              <a:gd name="adj" fmla="val 12500"/>
            </a:avLst>
          </a:prstGeom>
          <a:solidFill>
            <a:srgbClr val="00FF00"/>
          </a:solidFill>
          <a:ln w="9525">
            <a:solidFill>
              <a:schemeClr val="tx1"/>
            </a:solidFill>
            <a:miter lim="800000"/>
            <a:headEnd/>
            <a:tailEnd/>
          </a:ln>
          <a:effectLst/>
        </p:spPr>
        <p:txBody>
          <a:bodyPr wrap="none" anchor="ctr"/>
          <a:lstStyle/>
          <a:p>
            <a:r>
              <a:rPr lang="en-US" sz="4400" dirty="0" smtClean="0"/>
              <a:t>N   E   W   S</a:t>
            </a:r>
            <a:endParaRPr lang="en-US" sz="44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fade">
                                      <p:cBhvr>
                                        <p:cTn id="7" dur="1000"/>
                                        <p:tgtEl>
                                          <p:spTgt spid="10243"/>
                                        </p:tgtEl>
                                      </p:cBhvr>
                                    </p:animEffect>
                                  </p:childTnLst>
                                </p:cTn>
                              </p:par>
                            </p:childTnLst>
                          </p:cTn>
                        </p:par>
                        <p:par>
                          <p:cTn id="8" fill="hold">
                            <p:stCondLst>
                              <p:cond delay="1000"/>
                            </p:stCondLst>
                            <p:childTnLst>
                              <p:par>
                                <p:cTn id="9" presetID="10" presetClass="entr" presetSubtype="0" fill="hold" grpId="0" nodeType="afterEffect">
                                  <p:stCondLst>
                                    <p:cond delay="500"/>
                                  </p:stCondLst>
                                  <p:childTnLst>
                                    <p:set>
                                      <p:cBhvr>
                                        <p:cTn id="10" dur="1" fill="hold">
                                          <p:stCondLst>
                                            <p:cond delay="0"/>
                                          </p:stCondLst>
                                        </p:cTn>
                                        <p:tgtEl>
                                          <p:spTgt spid="10244"/>
                                        </p:tgtEl>
                                        <p:attrNameLst>
                                          <p:attrName>style.visibility</p:attrName>
                                        </p:attrNameLst>
                                      </p:cBhvr>
                                      <p:to>
                                        <p:strVal val="visible"/>
                                      </p:to>
                                    </p:set>
                                    <p:animEffect transition="in" filter="fade">
                                      <p:cBhvr>
                                        <p:cTn id="11" dur="1000"/>
                                        <p:tgtEl>
                                          <p:spTgt spid="10244"/>
                                        </p:tgtEl>
                                      </p:cBhvr>
                                    </p:animEffect>
                                  </p:childTnLst>
                                </p:cTn>
                              </p:par>
                            </p:childTnLst>
                          </p:cTn>
                        </p:par>
                        <p:par>
                          <p:cTn id="12" fill="hold">
                            <p:stCondLst>
                              <p:cond delay="2500"/>
                            </p:stCondLst>
                            <p:childTnLst>
                              <p:par>
                                <p:cTn id="13" presetID="10" presetClass="entr" presetSubtype="0" fill="hold" grpId="0" nodeType="afterEffect">
                                  <p:stCondLst>
                                    <p:cond delay="500"/>
                                  </p:stCondLst>
                                  <p:childTnLst>
                                    <p:set>
                                      <p:cBhvr>
                                        <p:cTn id="14" dur="1" fill="hold">
                                          <p:stCondLst>
                                            <p:cond delay="0"/>
                                          </p:stCondLst>
                                        </p:cTn>
                                        <p:tgtEl>
                                          <p:spTgt spid="10245"/>
                                        </p:tgtEl>
                                        <p:attrNameLst>
                                          <p:attrName>style.visibility</p:attrName>
                                        </p:attrNameLst>
                                      </p:cBhvr>
                                      <p:to>
                                        <p:strVal val="visible"/>
                                      </p:to>
                                    </p:set>
                                    <p:animEffect transition="in" filter="fade">
                                      <p:cBhvr>
                                        <p:cTn id="15" dur="1000"/>
                                        <p:tgtEl>
                                          <p:spTgt spid="10245"/>
                                        </p:tgtEl>
                                      </p:cBhvr>
                                    </p:animEffect>
                                  </p:childTnLst>
                                </p:cTn>
                              </p:par>
                            </p:childTnLst>
                          </p:cTn>
                        </p:par>
                        <p:par>
                          <p:cTn id="16" fill="hold">
                            <p:stCondLst>
                              <p:cond delay="4000"/>
                            </p:stCondLst>
                            <p:childTnLst>
                              <p:par>
                                <p:cTn id="17" presetID="10" presetClass="entr" presetSubtype="0" fill="hold" grpId="0" nodeType="afterEffect">
                                  <p:stCondLst>
                                    <p:cond delay="500"/>
                                  </p:stCondLst>
                                  <p:childTnLst>
                                    <p:set>
                                      <p:cBhvr>
                                        <p:cTn id="18" dur="1" fill="hold">
                                          <p:stCondLst>
                                            <p:cond delay="0"/>
                                          </p:stCondLst>
                                        </p:cTn>
                                        <p:tgtEl>
                                          <p:spTgt spid="10246"/>
                                        </p:tgtEl>
                                        <p:attrNameLst>
                                          <p:attrName>style.visibility</p:attrName>
                                        </p:attrNameLst>
                                      </p:cBhvr>
                                      <p:to>
                                        <p:strVal val="visible"/>
                                      </p:to>
                                    </p:set>
                                    <p:animEffect transition="in" filter="fade">
                                      <p:cBhvr>
                                        <p:cTn id="19" dur="1000"/>
                                        <p:tgtEl>
                                          <p:spTgt spid="10246"/>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uiExpand="1"/>
      <p:bldP spid="10244" grpId="0"/>
      <p:bldP spid="10245" grpId="0"/>
      <p:bldP spid="10246"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0"/>
        </a:gradFill>
        <a:effectLst/>
      </p:bgPr>
    </p:bg>
    <p:spTree>
      <p:nvGrpSpPr>
        <p:cNvPr id="1" name=""/>
        <p:cNvGrpSpPr/>
        <p:nvPr/>
      </p:nvGrpSpPr>
      <p:grpSpPr>
        <a:xfrm>
          <a:off x="0" y="0"/>
          <a:ext cx="0" cy="0"/>
          <a:chOff x="0" y="0"/>
          <a:chExt cx="0" cy="0"/>
        </a:xfrm>
      </p:grpSpPr>
      <p:pic>
        <p:nvPicPr>
          <p:cNvPr id="11268" name="Picture 4" descr="black%20dirt"/>
          <p:cNvPicPr>
            <a:picLocks noGrp="1" noChangeAspect="1" noChangeArrowheads="1"/>
          </p:cNvPicPr>
          <p:nvPr>
            <p:ph sz="half" idx="1"/>
          </p:nvPr>
        </p:nvPicPr>
        <p:blipFill>
          <a:blip r:embed="rId2"/>
          <a:srcRect/>
          <a:stretch>
            <a:fillRect/>
          </a:stretch>
        </p:blipFill>
        <p:spPr>
          <a:xfrm>
            <a:off x="0" y="4114800"/>
            <a:ext cx="9144000" cy="2743200"/>
          </a:xfrm>
          <a:noFill/>
          <a:ln/>
        </p:spPr>
      </p:pic>
      <p:pic>
        <p:nvPicPr>
          <p:cNvPr id="11271" name="Picture 7" descr="foggy_stars"/>
          <p:cNvPicPr>
            <a:picLocks noGrp="1" noChangeAspect="1" noChangeArrowheads="1"/>
          </p:cNvPicPr>
          <p:nvPr>
            <p:ph sz="quarter" idx="2"/>
          </p:nvPr>
        </p:nvPicPr>
        <p:blipFill>
          <a:blip r:embed="rId3"/>
          <a:srcRect/>
          <a:stretch>
            <a:fillRect/>
          </a:stretch>
        </p:blipFill>
        <p:spPr>
          <a:xfrm>
            <a:off x="0" y="4763"/>
            <a:ext cx="9144000" cy="2662237"/>
          </a:xfrm>
          <a:noFill/>
          <a:ln/>
        </p:spPr>
      </p:pic>
      <p:pic>
        <p:nvPicPr>
          <p:cNvPr id="11274" name="Picture 10" descr="sandy_beach2"/>
          <p:cNvPicPr>
            <a:picLocks noGrp="1" noChangeAspect="1" noChangeArrowheads="1"/>
          </p:cNvPicPr>
          <p:nvPr>
            <p:ph sz="quarter" idx="3"/>
          </p:nvPr>
        </p:nvPicPr>
        <p:blipFill>
          <a:blip r:embed="rId4"/>
          <a:srcRect/>
          <a:stretch>
            <a:fillRect/>
          </a:stretch>
        </p:blipFill>
        <p:spPr>
          <a:xfrm>
            <a:off x="0" y="1524000"/>
            <a:ext cx="9144000" cy="3200400"/>
          </a:xfrm>
          <a:noFill/>
          <a:ln/>
        </p:spPr>
      </p:pic>
      <p:sp>
        <p:nvSpPr>
          <p:cNvPr id="11277" name="Text Box 13"/>
          <p:cNvSpPr txBox="1">
            <a:spLocks noChangeArrowheads="1"/>
          </p:cNvSpPr>
          <p:nvPr/>
        </p:nvSpPr>
        <p:spPr bwMode="auto">
          <a:xfrm>
            <a:off x="0" y="5667375"/>
            <a:ext cx="3048000" cy="1190625"/>
          </a:xfrm>
          <a:prstGeom prst="rect">
            <a:avLst/>
          </a:prstGeom>
          <a:solidFill>
            <a:srgbClr val="CC6600"/>
          </a:solidFill>
          <a:ln w="9525">
            <a:noFill/>
            <a:miter lim="800000"/>
            <a:headEnd/>
            <a:tailEnd/>
          </a:ln>
          <a:effectLst/>
        </p:spPr>
        <p:txBody>
          <a:bodyPr>
            <a:spAutoFit/>
          </a:bodyPr>
          <a:lstStyle/>
          <a:p>
            <a:pPr algn="ctr">
              <a:spcBef>
                <a:spcPct val="50000"/>
              </a:spcBef>
            </a:pPr>
            <a:r>
              <a:rPr lang="en-US" sz="3600" dirty="0">
                <a:solidFill>
                  <a:schemeClr val="bg1"/>
                </a:solidFill>
              </a:rPr>
              <a:t>DUST OF THE EARTH</a:t>
            </a:r>
            <a:endParaRPr lang="en-CA" sz="3600" dirty="0">
              <a:solidFill>
                <a:schemeClr val="bg1"/>
              </a:solidFill>
            </a:endParaRPr>
          </a:p>
        </p:txBody>
      </p:sp>
      <p:sp>
        <p:nvSpPr>
          <p:cNvPr id="11278" name="Text Box 14"/>
          <p:cNvSpPr txBox="1">
            <a:spLocks noChangeArrowheads="1"/>
          </p:cNvSpPr>
          <p:nvPr/>
        </p:nvSpPr>
        <p:spPr bwMode="auto">
          <a:xfrm>
            <a:off x="2286000" y="0"/>
            <a:ext cx="3886200" cy="1733014"/>
          </a:xfrm>
          <a:prstGeom prst="hexagon">
            <a:avLst/>
          </a:prstGeom>
          <a:solidFill>
            <a:schemeClr val="tx1"/>
          </a:solidFill>
          <a:ln w="9525">
            <a:noFill/>
            <a:miter lim="800000"/>
            <a:headEnd/>
            <a:tailEnd/>
          </a:ln>
          <a:effectLst/>
          <a:scene3d>
            <a:camera prst="orthographicFront"/>
            <a:lightRig rig="threePt" dir="t"/>
          </a:scene3d>
          <a:sp3d>
            <a:bevelT w="114300" prst="artDeco"/>
          </a:sp3d>
        </p:spPr>
        <p:txBody>
          <a:bodyPr wrap="square">
            <a:spAutoFit/>
          </a:bodyPr>
          <a:lstStyle/>
          <a:p>
            <a:pPr algn="ctr">
              <a:spcBef>
                <a:spcPct val="50000"/>
              </a:spcBef>
            </a:pPr>
            <a:r>
              <a:rPr lang="en-US" sz="4000" dirty="0">
                <a:solidFill>
                  <a:schemeClr val="bg1"/>
                </a:solidFill>
              </a:rPr>
              <a:t>STARS OF HEAVEN</a:t>
            </a:r>
            <a:endParaRPr lang="en-CA" sz="4000" dirty="0">
              <a:solidFill>
                <a:schemeClr val="bg1"/>
              </a:solidFill>
            </a:endParaRPr>
          </a:p>
        </p:txBody>
      </p:sp>
      <p:sp>
        <p:nvSpPr>
          <p:cNvPr id="11279" name="Text Box 15"/>
          <p:cNvSpPr txBox="1">
            <a:spLocks noChangeArrowheads="1"/>
          </p:cNvSpPr>
          <p:nvPr/>
        </p:nvSpPr>
        <p:spPr bwMode="auto">
          <a:xfrm>
            <a:off x="7239000" y="1752600"/>
            <a:ext cx="1600200" cy="915988"/>
          </a:xfrm>
          <a:prstGeom prst="rect">
            <a:avLst/>
          </a:prstGeom>
          <a:noFill/>
          <a:ln w="9525">
            <a:noFill/>
            <a:miter lim="800000"/>
            <a:headEnd/>
            <a:tailEnd/>
          </a:ln>
          <a:effectLst/>
        </p:spPr>
        <p:txBody>
          <a:bodyPr>
            <a:spAutoFit/>
          </a:bodyPr>
          <a:lstStyle/>
          <a:p>
            <a:pPr algn="ctr">
              <a:spcBef>
                <a:spcPct val="50000"/>
              </a:spcBef>
            </a:pPr>
            <a:r>
              <a:rPr lang="en-US"/>
              <a:t>SAND ON THE SEA SHORE</a:t>
            </a:r>
            <a:endParaRPr lang="en-CA"/>
          </a:p>
        </p:txBody>
      </p:sp>
      <p:sp>
        <p:nvSpPr>
          <p:cNvPr id="8" name="Text Box 13"/>
          <p:cNvSpPr txBox="1">
            <a:spLocks noChangeArrowheads="1"/>
          </p:cNvSpPr>
          <p:nvPr/>
        </p:nvSpPr>
        <p:spPr bwMode="auto">
          <a:xfrm>
            <a:off x="4800600" y="4724400"/>
            <a:ext cx="4343400" cy="1815882"/>
          </a:xfrm>
          <a:prstGeom prst="rect">
            <a:avLst/>
          </a:prstGeom>
          <a:solidFill>
            <a:srgbClr val="CC6600"/>
          </a:solidFill>
          <a:ln w="9525">
            <a:noFill/>
            <a:miter lim="800000"/>
            <a:headEnd/>
            <a:tailEnd/>
          </a:ln>
          <a:effectLst/>
        </p:spPr>
        <p:txBody>
          <a:bodyPr wrap="square">
            <a:spAutoFit/>
          </a:bodyPr>
          <a:lstStyle/>
          <a:p>
            <a:pPr algn="ctr">
              <a:spcBef>
                <a:spcPct val="50000"/>
              </a:spcBef>
            </a:pPr>
            <a:r>
              <a:rPr lang="en-US" sz="2800" dirty="0" smtClean="0">
                <a:solidFill>
                  <a:schemeClr val="bg1"/>
                </a:solidFill>
              </a:rPr>
              <a:t>`</a:t>
            </a:r>
            <a:r>
              <a:rPr lang="en-US" sz="2800" dirty="0" err="1" smtClean="0">
                <a:solidFill>
                  <a:schemeClr val="bg1"/>
                </a:solidFill>
              </a:rPr>
              <a:t>aphar</a:t>
            </a:r>
            <a:r>
              <a:rPr lang="en-US" sz="2800" dirty="0" smtClean="0">
                <a:solidFill>
                  <a:schemeClr val="bg1"/>
                </a:solidFill>
              </a:rPr>
              <a:t> (aw-far'): meaning either to be gray or perhaps rather to pulverize; </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277"/>
                                        </p:tgtEl>
                                        <p:attrNameLst>
                                          <p:attrName>style.visibility</p:attrName>
                                        </p:attrNameLst>
                                      </p:cBhvr>
                                      <p:to>
                                        <p:strVal val="visible"/>
                                      </p:to>
                                    </p:set>
                                    <p:animEffect transition="in" filter="fade">
                                      <p:cBhvr>
                                        <p:cTn id="7" dur="1000"/>
                                        <p:tgtEl>
                                          <p:spTgt spid="1127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10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1271"/>
                                        </p:tgtEl>
                                        <p:attrNameLst>
                                          <p:attrName>style.visibility</p:attrName>
                                        </p:attrNameLst>
                                      </p:cBhvr>
                                      <p:to>
                                        <p:strVal val="visible"/>
                                      </p:to>
                                    </p:set>
                                    <p:animEffect transition="in" filter="fade">
                                      <p:cBhvr>
                                        <p:cTn id="16" dur="1000"/>
                                        <p:tgtEl>
                                          <p:spTgt spid="11271"/>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278"/>
                                        </p:tgtEl>
                                        <p:attrNameLst>
                                          <p:attrName>style.visibility</p:attrName>
                                        </p:attrNameLst>
                                      </p:cBhvr>
                                      <p:to>
                                        <p:strVal val="visible"/>
                                      </p:to>
                                    </p:set>
                                    <p:animEffect transition="in" filter="fade">
                                      <p:cBhvr>
                                        <p:cTn id="20" dur="1000"/>
                                        <p:tgtEl>
                                          <p:spTgt spid="1127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1274"/>
                                        </p:tgtEl>
                                        <p:attrNameLst>
                                          <p:attrName>style.visibility</p:attrName>
                                        </p:attrNameLst>
                                      </p:cBhvr>
                                      <p:to>
                                        <p:strVal val="visible"/>
                                      </p:to>
                                    </p:set>
                                    <p:animEffect transition="in" filter="fade">
                                      <p:cBhvr>
                                        <p:cTn id="25" dur="1000"/>
                                        <p:tgtEl>
                                          <p:spTgt spid="11274"/>
                                        </p:tgtEl>
                                      </p:cBhvr>
                                    </p:animEffect>
                                  </p:childTnLst>
                                </p:cTn>
                              </p:par>
                            </p:childTnLst>
                          </p:cTn>
                        </p:par>
                        <p:par>
                          <p:cTn id="26" fill="hold">
                            <p:stCondLst>
                              <p:cond delay="1000"/>
                            </p:stCondLst>
                            <p:childTnLst>
                              <p:par>
                                <p:cTn id="27" presetID="10" presetClass="entr" presetSubtype="0" fill="hold" grpId="0" nodeType="afterEffect">
                                  <p:stCondLst>
                                    <p:cond delay="0"/>
                                  </p:stCondLst>
                                  <p:childTnLst>
                                    <p:set>
                                      <p:cBhvr>
                                        <p:cTn id="28" dur="1" fill="hold">
                                          <p:stCondLst>
                                            <p:cond delay="0"/>
                                          </p:stCondLst>
                                        </p:cTn>
                                        <p:tgtEl>
                                          <p:spTgt spid="11279"/>
                                        </p:tgtEl>
                                        <p:attrNameLst>
                                          <p:attrName>style.visibility</p:attrName>
                                        </p:attrNameLst>
                                      </p:cBhvr>
                                      <p:to>
                                        <p:strVal val="visible"/>
                                      </p:to>
                                    </p:set>
                                    <p:animEffect transition="in" filter="fade">
                                      <p:cBhvr>
                                        <p:cTn id="29" dur="1000"/>
                                        <p:tgtEl>
                                          <p:spTgt spid="112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7" grpId="0" animBg="1"/>
      <p:bldP spid="11278" grpId="0" animBg="1"/>
      <p:bldP spid="11279" grpId="0"/>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00FF"/>
            </a:gs>
            <a:gs pos="100000">
              <a:srgbClr val="FFFFFF"/>
            </a:gs>
          </a:gsLst>
          <a:lin ang="2700000" scaled="1"/>
        </a:gradFill>
        <a:effectLst/>
      </p:bgPr>
    </p:bg>
    <p:spTree>
      <p:nvGrpSpPr>
        <p:cNvPr id="1" name=""/>
        <p:cNvGrpSpPr/>
        <p:nvPr/>
      </p:nvGrpSpPr>
      <p:grpSpPr>
        <a:xfrm>
          <a:off x="0" y="0"/>
          <a:ext cx="0" cy="0"/>
          <a:chOff x="0" y="0"/>
          <a:chExt cx="0" cy="0"/>
        </a:xfrm>
      </p:grpSpPr>
      <p:sp>
        <p:nvSpPr>
          <p:cNvPr id="20483" name="Rectangle 3"/>
          <p:cNvSpPr>
            <a:spLocks noGrp="1" noChangeArrowheads="1"/>
          </p:cNvSpPr>
          <p:nvPr>
            <p:ph type="body" sz="half" idx="1"/>
          </p:nvPr>
        </p:nvSpPr>
        <p:spPr>
          <a:xfrm>
            <a:off x="457200" y="228600"/>
            <a:ext cx="8229600" cy="2819400"/>
          </a:xfrm>
        </p:spPr>
        <p:txBody>
          <a:bodyPr/>
          <a:lstStyle/>
          <a:p>
            <a:pPr marL="0" indent="0" algn="ctr">
              <a:lnSpc>
                <a:spcPct val="80000"/>
              </a:lnSpc>
              <a:buFontTx/>
              <a:buNone/>
            </a:pPr>
            <a:r>
              <a:rPr lang="en-US" sz="2800" u="sng" dirty="0"/>
              <a:t>She Judged him Faithful Who had promised</a:t>
            </a:r>
          </a:p>
          <a:p>
            <a:pPr marL="0" indent="0">
              <a:lnSpc>
                <a:spcPct val="80000"/>
              </a:lnSpc>
              <a:buFontTx/>
              <a:buNone/>
            </a:pPr>
            <a:endParaRPr lang="en-US" sz="2800" dirty="0"/>
          </a:p>
          <a:p>
            <a:pPr marL="0" indent="0">
              <a:lnSpc>
                <a:spcPct val="80000"/>
              </a:lnSpc>
              <a:buFontTx/>
              <a:buNone/>
            </a:pPr>
            <a:r>
              <a:rPr lang="en-US" sz="2800" dirty="0"/>
              <a:t>Strength = force, or miraculous power</a:t>
            </a:r>
          </a:p>
          <a:p>
            <a:pPr marL="0" indent="0">
              <a:lnSpc>
                <a:spcPct val="80000"/>
              </a:lnSpc>
              <a:buFontTx/>
              <a:buNone/>
            </a:pPr>
            <a:endParaRPr lang="en-US" sz="2800" dirty="0"/>
          </a:p>
          <a:p>
            <a:pPr marL="0" indent="0">
              <a:lnSpc>
                <a:spcPct val="80000"/>
              </a:lnSpc>
              <a:buFontTx/>
              <a:buNone/>
            </a:pPr>
            <a:r>
              <a:rPr lang="en-US" sz="2800" dirty="0"/>
              <a:t>Faithful = trustworthy from a root, convince</a:t>
            </a:r>
          </a:p>
          <a:p>
            <a:pPr marL="0" indent="0">
              <a:lnSpc>
                <a:spcPct val="80000"/>
              </a:lnSpc>
              <a:buFontTx/>
              <a:buNone/>
            </a:pPr>
            <a:endParaRPr lang="en-US" sz="2800" dirty="0"/>
          </a:p>
          <a:p>
            <a:pPr marL="0" indent="0">
              <a:lnSpc>
                <a:spcPct val="80000"/>
              </a:lnSpc>
              <a:buFontTx/>
              <a:buNone/>
            </a:pPr>
            <a:r>
              <a:rPr lang="en-US" sz="2800" dirty="0"/>
              <a:t>Promised = to </a:t>
            </a:r>
            <a:r>
              <a:rPr lang="en-US" sz="2800" dirty="0" smtClean="0"/>
              <a:t>announce</a:t>
            </a:r>
            <a:endParaRPr lang="en-CA" sz="2800" dirty="0"/>
          </a:p>
        </p:txBody>
      </p:sp>
      <p:sp>
        <p:nvSpPr>
          <p:cNvPr id="20488" name="Rectangle 8"/>
          <p:cNvSpPr>
            <a:spLocks noChangeArrowheads="1"/>
          </p:cNvSpPr>
          <p:nvPr/>
        </p:nvSpPr>
        <p:spPr bwMode="auto">
          <a:xfrm>
            <a:off x="685800" y="3505200"/>
            <a:ext cx="8229600" cy="2362200"/>
          </a:xfrm>
          <a:prstGeom prst="rect">
            <a:avLst/>
          </a:prstGeom>
          <a:noFill/>
          <a:ln w="9525">
            <a:noFill/>
            <a:miter lim="800000"/>
            <a:headEnd/>
            <a:tailEnd/>
          </a:ln>
          <a:effectLst/>
        </p:spPr>
        <p:txBody>
          <a:bodyPr/>
          <a:lstStyle/>
          <a:p>
            <a:pPr>
              <a:spcBef>
                <a:spcPct val="20000"/>
              </a:spcBef>
            </a:pPr>
            <a:r>
              <a:rPr lang="en-US" sz="2800" dirty="0"/>
              <a:t>Through Faith also, Sara herself got hold of a miraculous power and (was delivered of a child) (when she was) past age because she deemed him trustworthy who had given a divine assurance of good!!!</a:t>
            </a:r>
            <a:endParaRPr lang="en-CA" sz="2800" dirty="0"/>
          </a:p>
        </p:txBody>
      </p:sp>
      <p:sp>
        <p:nvSpPr>
          <p:cNvPr id="20489" name="Rectangle 9"/>
          <p:cNvSpPr>
            <a:spLocks noChangeArrowheads="1"/>
          </p:cNvSpPr>
          <p:nvPr/>
        </p:nvSpPr>
        <p:spPr bwMode="auto">
          <a:xfrm>
            <a:off x="685800" y="3505200"/>
            <a:ext cx="8229600" cy="2362200"/>
          </a:xfrm>
          <a:prstGeom prst="rect">
            <a:avLst/>
          </a:prstGeom>
          <a:noFill/>
          <a:ln w="9525">
            <a:noFill/>
            <a:miter lim="800000"/>
            <a:headEnd/>
            <a:tailEnd/>
          </a:ln>
          <a:effectLst/>
        </p:spPr>
        <p:txBody>
          <a:bodyPr/>
          <a:lstStyle/>
          <a:p>
            <a:pPr>
              <a:spcBef>
                <a:spcPct val="20000"/>
              </a:spcBef>
            </a:pPr>
            <a:r>
              <a:rPr lang="en-US" sz="2800" dirty="0"/>
              <a:t>Through Faith also, Sara herself got hold of a miraculous power, past age, because she deemed him trustworthy who had given a divine assurance of good!!!</a:t>
            </a:r>
          </a:p>
          <a:p>
            <a:pPr>
              <a:spcBef>
                <a:spcPct val="20000"/>
              </a:spcBef>
            </a:pPr>
            <a:endParaRPr lang="en-CA" sz="2800" dirty="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488"/>
                                        </p:tgtEl>
                                        <p:attrNameLst>
                                          <p:attrName>style.visibility</p:attrName>
                                        </p:attrNameLst>
                                      </p:cBhvr>
                                      <p:to>
                                        <p:strVal val="visible"/>
                                      </p:to>
                                    </p:set>
                                    <p:animEffect transition="in" filter="fade">
                                      <p:cBhvr>
                                        <p:cTn id="7" dur="1000"/>
                                        <p:tgtEl>
                                          <p:spTgt spid="2048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9"/>
                                        </p:tgtEl>
                                        <p:attrNameLst>
                                          <p:attrName>style.visibility</p:attrName>
                                        </p:attrNameLst>
                                      </p:cBhvr>
                                      <p:to>
                                        <p:strVal val="visible"/>
                                      </p:to>
                                    </p:set>
                                    <p:animEffect transition="in" filter="fade">
                                      <p:cBhvr>
                                        <p:cTn id="12" dur="2000"/>
                                        <p:tgtEl>
                                          <p:spTgt spid="20489"/>
                                        </p:tgtEl>
                                      </p:cBhvr>
                                    </p:animEffect>
                                  </p:childTnLst>
                                </p:cTn>
                              </p:par>
                              <p:par>
                                <p:cTn id="13" presetID="10" presetClass="exit" presetSubtype="0" fill="hold" grpId="1" nodeType="withEffect">
                                  <p:stCondLst>
                                    <p:cond delay="0"/>
                                  </p:stCondLst>
                                  <p:childTnLst>
                                    <p:animEffect transition="out" filter="fade">
                                      <p:cBhvr>
                                        <p:cTn id="14" dur="2000"/>
                                        <p:tgtEl>
                                          <p:spTgt spid="20488"/>
                                        </p:tgtEl>
                                      </p:cBhvr>
                                    </p:animEffect>
                                    <p:set>
                                      <p:cBhvr>
                                        <p:cTn id="15" dur="1" fill="hold">
                                          <p:stCondLst>
                                            <p:cond delay="1999"/>
                                          </p:stCondLst>
                                        </p:cTn>
                                        <p:tgtEl>
                                          <p:spTgt spid="204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8" grpId="0"/>
      <p:bldP spid="20488" grpId="1"/>
      <p:bldP spid="2048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00FF"/>
            </a:gs>
            <a:gs pos="100000">
              <a:srgbClr val="CCECFF"/>
            </a:gs>
          </a:gsLst>
          <a:lin ang="2700000" scaled="1"/>
        </a:gradFill>
        <a:effectLst/>
      </p:bgPr>
    </p:bg>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t>SEPARATE &amp; HOLY</a:t>
            </a:r>
            <a:endParaRPr lang="en-CA"/>
          </a:p>
        </p:txBody>
      </p:sp>
      <p:sp>
        <p:nvSpPr>
          <p:cNvPr id="16387" name="Rectangle 3"/>
          <p:cNvSpPr>
            <a:spLocks noGrp="1" noChangeArrowheads="1"/>
          </p:cNvSpPr>
          <p:nvPr>
            <p:ph type="body" idx="1"/>
          </p:nvPr>
        </p:nvSpPr>
        <p:spPr/>
        <p:txBody>
          <a:bodyPr/>
          <a:lstStyle/>
          <a:p>
            <a:pPr marL="0" indent="0">
              <a:buFontTx/>
              <a:buNone/>
            </a:pPr>
            <a:r>
              <a:rPr lang="en-US"/>
              <a:t>We DO NOT belong to this world, we have to stay at arms length from it and its ideals. Yahweh’s requirement was acted out in the life of Abraham, come out from among them and be separate. He NEVER compromised his heirship by considering the land he dwelt on as his, for the hope that was set before him he endured all Yahweh brought into his life.</a:t>
            </a:r>
            <a:endParaRPr lang="en-CA"/>
          </a:p>
        </p:txBody>
      </p:sp>
    </p:spTree>
  </p:cSld>
  <p:clrMapOvr>
    <a:masterClrMapping/>
  </p:clrMapOvr>
  <p:transition spd="med">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0">
          <a:gsLst>
            <a:gs pos="0">
              <a:srgbClr val="6600FF"/>
            </a:gs>
            <a:gs pos="100000">
              <a:srgbClr val="CCECFF"/>
            </a:gs>
          </a:gsLst>
          <a:lin ang="2700000" scaled="1"/>
        </a:gra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sz="4000"/>
              <a:t>When Christ returns will he find the Faith?</a:t>
            </a:r>
            <a:endParaRPr lang="en-CA" sz="4000"/>
          </a:p>
        </p:txBody>
      </p:sp>
      <p:sp>
        <p:nvSpPr>
          <p:cNvPr id="17411" name="Rectangle 3"/>
          <p:cNvSpPr>
            <a:spLocks noGrp="1" noChangeArrowheads="1"/>
          </p:cNvSpPr>
          <p:nvPr>
            <p:ph type="body" idx="1"/>
          </p:nvPr>
        </p:nvSpPr>
        <p:spPr>
          <a:xfrm>
            <a:off x="457200" y="1600200"/>
            <a:ext cx="8229600" cy="4876800"/>
          </a:xfrm>
        </p:spPr>
        <p:txBody>
          <a:bodyPr/>
          <a:lstStyle/>
          <a:p>
            <a:pPr marL="0" indent="0">
              <a:buFontTx/>
              <a:buNone/>
            </a:pPr>
            <a:r>
              <a:rPr lang="en-US"/>
              <a:t>Are you to proud to accept the help of the Angels?</a:t>
            </a:r>
          </a:p>
          <a:p>
            <a:pPr marL="0" indent="0">
              <a:buFontTx/>
              <a:buNone/>
            </a:pPr>
            <a:r>
              <a:rPr lang="en-US"/>
              <a:t>What are you going to do with the prosperous ease?</a:t>
            </a:r>
          </a:p>
          <a:p>
            <a:pPr marL="0" indent="0">
              <a:buFontTx/>
              <a:buNone/>
            </a:pPr>
            <a:r>
              <a:rPr lang="en-US"/>
              <a:t>Are you soaring in the knowledge of this world?</a:t>
            </a:r>
          </a:p>
          <a:p>
            <a:pPr marL="0" indent="0">
              <a:buFontTx/>
              <a:buNone/>
            </a:pPr>
            <a:r>
              <a:rPr lang="en-US"/>
              <a:t>Are you taking care of the young and poor in spirit?</a:t>
            </a:r>
          </a:p>
          <a:p>
            <a:pPr marL="0" indent="0">
              <a:buFontTx/>
              <a:buNone/>
            </a:pPr>
            <a:endParaRPr lang="en-CA"/>
          </a:p>
        </p:txBody>
      </p:sp>
    </p:spTree>
  </p:cSld>
  <p:clrMapOvr>
    <a:masterClrMapping/>
  </p:clrMapOvr>
  <p:transition spd="med">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2531" name="Rectangle 3"/>
          <p:cNvSpPr>
            <a:spLocks noGrp="1" noChangeArrowheads="1"/>
          </p:cNvSpPr>
          <p:nvPr>
            <p:ph type="body" idx="1"/>
          </p:nvPr>
        </p:nvSpPr>
        <p:spPr>
          <a:xfrm>
            <a:off x="381000" y="0"/>
            <a:ext cx="8229600" cy="2286000"/>
          </a:xfrm>
          <a:prstGeom prst="roundRect">
            <a:avLst/>
          </a:prstGeom>
          <a:solidFill>
            <a:schemeClr val="accent5">
              <a:lumMod val="75000"/>
              <a:alpha val="75000"/>
            </a:schemeClr>
          </a:solidFill>
          <a:scene3d>
            <a:camera prst="orthographicFront"/>
            <a:lightRig rig="threePt" dir="t"/>
          </a:scene3d>
          <a:sp3d>
            <a:bevelT w="114300" prst="artDeco"/>
          </a:sp3d>
        </p:spPr>
        <p:txBody>
          <a:bodyPr anchor="ctr" anchorCtr="0"/>
          <a:lstStyle/>
          <a:p>
            <a:pPr marL="0" indent="0" algn="ctr">
              <a:spcBef>
                <a:spcPct val="0"/>
              </a:spcBef>
              <a:buFontTx/>
              <a:buNone/>
            </a:pPr>
            <a:r>
              <a:rPr lang="en-US" sz="2400" dirty="0"/>
              <a:t>No distrust will make us waver concerning the divine assurance of good, but we will grow strong in our faith as we give glory to God, fully convinced that God is able to do what he has promised. In this way our faith will be "counted to us as righteousness." </a:t>
            </a:r>
          </a:p>
        </p:txBody>
      </p:sp>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2282</TotalTime>
  <Words>647</Words>
  <Application>Microsoft PowerPoint</Application>
  <PresentationFormat>On-screen Show (4:3)</PresentationFormat>
  <Paragraphs>60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Default Design</vt:lpstr>
      <vt:lpstr>Man of Spirit, Friend of God</vt:lpstr>
      <vt:lpstr>Slide 2</vt:lpstr>
      <vt:lpstr>Abraham’s Obituary</vt:lpstr>
      <vt:lpstr>Slide 4</vt:lpstr>
      <vt:lpstr>Slide 5</vt:lpstr>
      <vt:lpstr>Slide 6</vt:lpstr>
      <vt:lpstr>Slide 7</vt:lpstr>
      <vt:lpstr>Slide 8</vt:lpstr>
      <vt:lpstr>Slide 9</vt:lpstr>
      <vt:lpstr>Slide 10</vt:lpstr>
      <vt:lpstr>Slide 11</vt:lpstr>
      <vt:lpstr>SEPARATE &amp; HOLY</vt:lpstr>
      <vt:lpstr>When Christ returns will he find the Faith?</vt:lpstr>
      <vt:lpstr>Slide 14</vt:lpstr>
    </vt:vector>
  </TitlesOfParts>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 &amp; M Jackson</dc:creator>
  <cp:lastModifiedBy>A &amp; M Jackson</cp:lastModifiedBy>
  <cp:revision>36</cp:revision>
  <dcterms:created xsi:type="dcterms:W3CDTF">2008-01-25T03:54:39Z</dcterms:created>
  <dcterms:modified xsi:type="dcterms:W3CDTF">2009-08-18T19:22:31Z</dcterms:modified>
</cp:coreProperties>
</file>