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50" r:id="rId2"/>
  </p:sldMasterIdLst>
  <p:notesMasterIdLst>
    <p:notesMasterId r:id="rId14"/>
  </p:notesMasterIdLst>
  <p:sldIdLst>
    <p:sldId id="256" r:id="rId3"/>
    <p:sldId id="265" r:id="rId4"/>
    <p:sldId id="266" r:id="rId5"/>
    <p:sldId id="261" r:id="rId6"/>
    <p:sldId id="264" r:id="rId7"/>
    <p:sldId id="263" r:id="rId8"/>
    <p:sldId id="262" r:id="rId9"/>
    <p:sldId id="257" r:id="rId10"/>
    <p:sldId id="259" r:id="rId11"/>
    <p:sldId id="260" r:id="rId12"/>
    <p:sldId id="258" r:id="rId1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FF3300"/>
    <a:srgbClr val="006666"/>
    <a:srgbClr val="000066"/>
    <a:srgbClr val="66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15620"/>
    <p:restoredTop sz="94833" autoAdjust="0"/>
  </p:normalViewPr>
  <p:slideViewPr>
    <p:cSldViewPr>
      <p:cViewPr varScale="1">
        <p:scale>
          <a:sx n="71" d="100"/>
          <a:sy n="71" d="100"/>
        </p:scale>
        <p:origin x="-768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3E3082-3AE1-4550-A834-61C2999B9F2D}" type="datetimeFigureOut">
              <a:rPr lang="en-US" smtClean="0"/>
              <a:pPr/>
              <a:t>1/2/2009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142323-865C-4AB7-8882-BA8A613EC29A}" type="slidenum">
              <a:rPr lang="en-CA" smtClean="0"/>
              <a:pPr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142323-865C-4AB7-8882-BA8A613EC29A}" type="slidenum">
              <a:rPr lang="en-CA" smtClean="0"/>
              <a:pPr/>
              <a:t>10</a:t>
            </a:fld>
            <a:endParaRPr lang="en-C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27CCA5-9664-4B9E-B5FA-336B460CF03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8991B8-FF84-46B4-8E31-A1CFB235DC4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0CE019-1EEB-4F64-8917-2F04D5C53F6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60D00A-7314-47B8-B0AB-CECAA7D6F94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E79A79-79CE-4D3A-B66B-E8B28B1DBBB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E9485A-7CBB-4D4C-BD2F-A570D0EAAAD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15C8BB-D130-46EE-918E-B063E517F7E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CE359B-66D0-44BF-ADC2-F5CB4DDB2EC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7ECF06-03C6-496E-91C4-22FD64AF0DB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D8ED39-0542-494A-B42C-3DFABA895DA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D8228B-642C-4E6F-9D9C-9B1DAAAC74B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116BE0-03E4-4170-94D8-05B847D0D76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FF1329-BE3C-4C14-9B82-7E872CFD028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E2C315-7010-40C4-BF65-063510619C1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63A2B8-C532-4384-9569-79407FD8B6F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347A39-DCC1-4AA4-B5B1-F664617F3D6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ABFD29-D3B6-4E97-88D2-55669FD6CBA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3C712E-D179-4E48-A4CE-E326DF42109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AC57F8-EFB9-45E7-9E90-E445341F91A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C857A3-9139-4686-9858-1C3A619EAEA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6C4693-0E85-4DA7-A24C-80E1DF8764B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4231FB-5F5E-48EF-B15E-7088853E92F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7054A07F-084C-48EC-98CC-EA26B8567906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4242" name="Picture 146" descr="revelation_content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0" y="0"/>
            <a:ext cx="9145588" cy="6859588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F4345CBD-8273-4B50-BF64-4B95AE4A27DC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15443" name="Picture 83" descr="generic_content_b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0" y="0"/>
            <a:ext cx="9145588" cy="6859588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 smtClean="0">
                <a:latin typeface="Constantia" pitchFamily="18" charset="0"/>
              </a:rPr>
              <a:t>Detroit CYC</a:t>
            </a:r>
          </a:p>
          <a:p>
            <a:r>
              <a:rPr lang="en-CA" dirty="0" smtClean="0">
                <a:latin typeface="Constantia" pitchFamily="18" charset="0"/>
              </a:rPr>
              <a:t>Attica, Michigan</a:t>
            </a:r>
          </a:p>
          <a:p>
            <a:r>
              <a:rPr lang="en-CA" dirty="0" smtClean="0">
                <a:latin typeface="Constantia" pitchFamily="18" charset="0"/>
              </a:rPr>
              <a:t>Jan. 2009</a:t>
            </a:r>
            <a:endParaRPr lang="en-CA" dirty="0">
              <a:latin typeface="Constantia" pitchFamily="18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428596" y="1928802"/>
            <a:ext cx="83058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4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onstantia" pitchFamily="18" charset="0"/>
                <a:ea typeface="+mj-ea"/>
                <a:cs typeface="+mj-cs"/>
              </a:rPr>
              <a:t>The Things Thou Hast Seen!</a:t>
            </a:r>
            <a:endParaRPr kumimoji="0" lang="en-CA" sz="44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onstantia" pitchFamily="18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edit1.png"/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1255593" y="2326333"/>
            <a:ext cx="1285884" cy="1285884"/>
          </a:xfrm>
        </p:spPr>
      </p:pic>
      <p:pic>
        <p:nvPicPr>
          <p:cNvPr id="5" name="Picture 4" descr="ok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5593" y="3826531"/>
            <a:ext cx="1285884" cy="1285884"/>
          </a:xfrm>
          <a:prstGeom prst="rect">
            <a:avLst/>
          </a:prstGeom>
        </p:spPr>
      </p:pic>
      <p:pic>
        <p:nvPicPr>
          <p:cNvPr id="7" name="Picture 6" descr="apply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5593" y="5326729"/>
            <a:ext cx="1362076" cy="136207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571736" y="2786058"/>
            <a:ext cx="49317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 dirty="0" smtClean="0">
                <a:latin typeface="Constantia" pitchFamily="18" charset="0"/>
              </a:rPr>
              <a:t>Bible Mark, Cross Reference, Meanings etc.</a:t>
            </a:r>
            <a:endParaRPr lang="en-CA" sz="2000" dirty="0">
              <a:latin typeface="Constantia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71736" y="4286256"/>
            <a:ext cx="30033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 dirty="0" smtClean="0">
                <a:latin typeface="Constantia" pitchFamily="18" charset="0"/>
              </a:rPr>
              <a:t>Tip, Key Word/Verse etc.</a:t>
            </a:r>
            <a:endParaRPr lang="en-CA" sz="2000" dirty="0">
              <a:latin typeface="Constantia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714612" y="5715016"/>
            <a:ext cx="41510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 dirty="0" smtClean="0">
                <a:latin typeface="Constantia" pitchFamily="18" charset="0"/>
              </a:rPr>
              <a:t>Lesson For Us, Personal Application</a:t>
            </a:r>
            <a:endParaRPr lang="en-CA" sz="2000" dirty="0"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/>
          </p:cNvSpPr>
          <p:nvPr/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nstantia" pitchFamily="18" charset="0"/>
              </a:rPr>
              <a:t>	But saints are separated from the world, and it becomes them not to let the mind dwell on the sins of the world. </a:t>
            </a:r>
            <a:r>
              <a:rPr kumimoji="0" lang="en-CA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nstantia" pitchFamily="18" charset="0"/>
              </a:rPr>
              <a:t>The mind insensibly is affected by the stream of thought passing through it, and it is desirable to have the stream as pure as possible</a:t>
            </a:r>
            <a:r>
              <a:rPr kumimoji="0" lang="en-CA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nstantia" pitchFamily="18" charset="0"/>
              </a:rPr>
              <a:t>. A mind familiarised by pictures of evil is not strongly fortified if sin should assail.  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8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nstantia" pitchFamily="18" charset="0"/>
              </a:rPr>
              <a:t>				</a:t>
            </a:r>
            <a:r>
              <a:rPr kumimoji="0" lang="en-CA" sz="1800" i="1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nstantia" pitchFamily="18" charset="0"/>
              </a:rPr>
              <a:t>Vol. 69</a:t>
            </a:r>
            <a:r>
              <a:rPr kumimoji="0" lang="en-CA" sz="180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nstantia" pitchFamily="18" charset="0"/>
              </a:rPr>
              <a:t>: </a:t>
            </a:r>
            <a:r>
              <a:rPr kumimoji="0" lang="en-CA" sz="1800" i="1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nstantia" pitchFamily="18" charset="0"/>
              </a:rPr>
              <a:t>The </a:t>
            </a:r>
            <a:r>
              <a:rPr kumimoji="0" lang="en-CA" sz="1800" i="1" u="none" strike="noStrike" kern="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nstantia" pitchFamily="18" charset="0"/>
              </a:rPr>
              <a:t>Christadelphian</a:t>
            </a:r>
            <a:r>
              <a:rPr kumimoji="0" lang="en-CA" sz="1800" i="1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nstantia" pitchFamily="18" charset="0"/>
              </a:rPr>
              <a:t> : Volume 69</a:t>
            </a:r>
            <a:r>
              <a:rPr kumimoji="0" lang="en-CA" sz="180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nstantia" pitchFamily="18" charset="0"/>
              </a:rPr>
              <a:t>. 2001, c1932. 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CA" sz="32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71538" y="1142984"/>
            <a:ext cx="7000924" cy="501675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CA" sz="3200" b="1" dirty="0" smtClean="0">
                <a:latin typeface="Constantia" pitchFamily="18" charset="0"/>
              </a:rPr>
              <a:t>The Revelation of </a:t>
            </a:r>
            <a:r>
              <a:rPr lang="en-CA" sz="3200" b="1" dirty="0" smtClean="0">
                <a:solidFill>
                  <a:srgbClr val="FFFF00"/>
                </a:solidFill>
                <a:latin typeface="Constantia" pitchFamily="18" charset="0"/>
              </a:rPr>
              <a:t>Jesus Christ</a:t>
            </a:r>
            <a:r>
              <a:rPr lang="en-CA" sz="3200" b="1" dirty="0" smtClean="0">
                <a:latin typeface="Constantia" pitchFamily="18" charset="0"/>
              </a:rPr>
              <a:t>, which </a:t>
            </a:r>
            <a:r>
              <a:rPr lang="en-CA" sz="3200" b="1" dirty="0" smtClean="0">
                <a:solidFill>
                  <a:srgbClr val="FFFF00"/>
                </a:solidFill>
                <a:latin typeface="Constantia" pitchFamily="18" charset="0"/>
              </a:rPr>
              <a:t>God gave </a:t>
            </a:r>
            <a:r>
              <a:rPr lang="en-CA" sz="3200" b="1" dirty="0" smtClean="0">
                <a:latin typeface="Constantia" pitchFamily="18" charset="0"/>
              </a:rPr>
              <a:t>unto him, to </a:t>
            </a:r>
            <a:r>
              <a:rPr lang="en-CA" sz="3200" b="1" dirty="0" smtClean="0">
                <a:solidFill>
                  <a:srgbClr val="FFFF00"/>
                </a:solidFill>
                <a:latin typeface="Constantia" pitchFamily="18" charset="0"/>
              </a:rPr>
              <a:t>show </a:t>
            </a:r>
            <a:r>
              <a:rPr lang="en-CA" sz="3200" b="1" dirty="0" smtClean="0">
                <a:solidFill>
                  <a:srgbClr val="FFFF00"/>
                </a:solidFill>
                <a:latin typeface="Constantia" pitchFamily="18" charset="0"/>
              </a:rPr>
              <a:t>unto his servants</a:t>
            </a:r>
            <a:r>
              <a:rPr lang="en-CA" sz="3200" b="1" dirty="0" smtClean="0">
                <a:latin typeface="Constantia" pitchFamily="18" charset="0"/>
              </a:rPr>
              <a:t> things which must </a:t>
            </a:r>
            <a:r>
              <a:rPr lang="en-CA" sz="3200" b="1" dirty="0" smtClean="0">
                <a:solidFill>
                  <a:srgbClr val="FFFF00"/>
                </a:solidFill>
                <a:latin typeface="Constantia" pitchFamily="18" charset="0"/>
              </a:rPr>
              <a:t>shortly</a:t>
            </a:r>
            <a:r>
              <a:rPr lang="en-CA" sz="3200" b="1" dirty="0" smtClean="0">
                <a:latin typeface="Constantia" pitchFamily="18" charset="0"/>
              </a:rPr>
              <a:t> come to pass; and he sent and </a:t>
            </a:r>
            <a:r>
              <a:rPr lang="en-CA" sz="3200" b="1" dirty="0" smtClean="0">
                <a:solidFill>
                  <a:srgbClr val="FFFF00"/>
                </a:solidFill>
                <a:latin typeface="Constantia" pitchFamily="18" charset="0"/>
              </a:rPr>
              <a:t>signified it </a:t>
            </a:r>
            <a:r>
              <a:rPr lang="en-CA" sz="3200" b="1" dirty="0" smtClean="0">
                <a:latin typeface="Constantia" pitchFamily="18" charset="0"/>
              </a:rPr>
              <a:t>by his angel unto his </a:t>
            </a:r>
            <a:r>
              <a:rPr lang="en-CA" sz="3200" b="1" dirty="0" smtClean="0">
                <a:solidFill>
                  <a:srgbClr val="FFFF00"/>
                </a:solidFill>
                <a:latin typeface="Constantia" pitchFamily="18" charset="0"/>
              </a:rPr>
              <a:t>servant John</a:t>
            </a:r>
            <a:r>
              <a:rPr lang="en-CA" sz="3200" b="1" dirty="0" smtClean="0">
                <a:latin typeface="Constantia" pitchFamily="18" charset="0"/>
              </a:rPr>
              <a:t>: Who </a:t>
            </a:r>
            <a:r>
              <a:rPr lang="en-CA" sz="3200" b="1" dirty="0" smtClean="0">
                <a:solidFill>
                  <a:srgbClr val="FFFF00"/>
                </a:solidFill>
                <a:latin typeface="Constantia" pitchFamily="18" charset="0"/>
              </a:rPr>
              <a:t>bare record </a:t>
            </a:r>
            <a:r>
              <a:rPr lang="en-CA" sz="3200" b="1" dirty="0" smtClean="0">
                <a:latin typeface="Constantia" pitchFamily="18" charset="0"/>
              </a:rPr>
              <a:t>of the word of God, and of the testimony of Jesus Christ, and of </a:t>
            </a:r>
            <a:r>
              <a:rPr lang="en-CA" sz="3200" b="1" dirty="0" smtClean="0">
                <a:solidFill>
                  <a:srgbClr val="FFFF00"/>
                </a:solidFill>
                <a:latin typeface="Constantia" pitchFamily="18" charset="0"/>
              </a:rPr>
              <a:t>all things that he saw.</a:t>
            </a:r>
          </a:p>
          <a:p>
            <a:pPr algn="ctr"/>
            <a:endParaRPr lang="en-CA" sz="3200" b="1" dirty="0" smtClean="0"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3"/>
          <p:cNvSpPr txBox="1">
            <a:spLocks/>
          </p:cNvSpPr>
          <p:nvPr/>
        </p:nvSpPr>
        <p:spPr>
          <a:xfrm>
            <a:off x="428596" y="1285860"/>
            <a:ext cx="8229600" cy="4525963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CA" sz="2800" b="1" i="1" kern="0" dirty="0" smtClean="0">
                <a:latin typeface="+mn-lt"/>
              </a:rPr>
              <a:t>“Of Jesus Christ which God gave unto Him…”</a:t>
            </a:r>
          </a:p>
          <a:p>
            <a:pPr marL="1257300" lvl="2" indent="-342900">
              <a:spcBef>
                <a:spcPct val="20000"/>
              </a:spcBef>
              <a:buFontTx/>
              <a:buChar char="•"/>
            </a:pPr>
            <a:r>
              <a:rPr kumimoji="0" lang="en-CA" sz="280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nstantia" pitchFamily="18" charset="0"/>
              </a:rPr>
              <a:t>Teaches</a:t>
            </a:r>
            <a:r>
              <a:rPr kumimoji="0" lang="en-CA" sz="280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Constantia" pitchFamily="18" charset="0"/>
              </a:rPr>
              <a:t> us that Christ was dependant upon God for his Knowledge.</a:t>
            </a:r>
          </a:p>
          <a:p>
            <a:pPr marL="1257300" lvl="2" indent="-342900">
              <a:spcBef>
                <a:spcPct val="20000"/>
              </a:spcBef>
              <a:buFontTx/>
              <a:buChar char="•"/>
            </a:pPr>
            <a:r>
              <a:rPr lang="en-CA" sz="2800" kern="0" dirty="0" smtClean="0">
                <a:latin typeface="Constantia" pitchFamily="18" charset="0"/>
              </a:rPr>
              <a:t>Previously certain knowledge was hidden from the Lord </a:t>
            </a:r>
            <a:r>
              <a:rPr lang="en-CA" sz="2800" kern="0" dirty="0" smtClean="0">
                <a:solidFill>
                  <a:srgbClr val="C00000"/>
                </a:solidFill>
                <a:latin typeface="Constantia" pitchFamily="18" charset="0"/>
              </a:rPr>
              <a:t>Cp. Mk. 13:32; Acts 1:7</a:t>
            </a:r>
            <a:r>
              <a:rPr lang="en-CA" sz="2800" kern="0" dirty="0" smtClean="0">
                <a:latin typeface="Constantia" pitchFamily="18" charset="0"/>
              </a:rPr>
              <a:t>, but having overcome and raised to life eternal, the FULL revelation of the Fathers purpose was given to him. </a:t>
            </a:r>
            <a:r>
              <a:rPr lang="en-CA" sz="2800" kern="0" dirty="0" smtClean="0">
                <a:solidFill>
                  <a:srgbClr val="C00000"/>
                </a:solidFill>
                <a:latin typeface="Constantia" pitchFamily="18" charset="0"/>
              </a:rPr>
              <a:t>Cp. Rev. 5:5</a:t>
            </a:r>
            <a:endParaRPr kumimoji="0" lang="en-CA" sz="2800" u="none" strike="noStrike" kern="0" cap="none" spc="0" normalizeH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onstantia" pitchFamily="18" charset="0"/>
            </a:endParaRPr>
          </a:p>
          <a:p>
            <a:pPr marL="1257300" lvl="2" indent="-342900">
              <a:spcBef>
                <a:spcPct val="20000"/>
              </a:spcBef>
              <a:buFontTx/>
              <a:buChar char="•"/>
            </a:pPr>
            <a:r>
              <a:rPr lang="en-CA" sz="2800" b="1" kern="0" dirty="0" smtClean="0">
                <a:latin typeface="Constantia" pitchFamily="18" charset="0"/>
              </a:rPr>
              <a:t>    </a:t>
            </a:r>
            <a:r>
              <a:rPr lang="en-CA" sz="2800" kern="0" dirty="0" smtClean="0">
                <a:latin typeface="Constantia" pitchFamily="18" charset="0"/>
              </a:rPr>
              <a:t>   Proves that Jesus is not co-equal with His Father.</a:t>
            </a:r>
            <a:endParaRPr kumimoji="0" lang="en-CA" sz="280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Constantia" pitchFamily="18" charset="0"/>
            </a:endParaRPr>
          </a:p>
        </p:txBody>
      </p:sp>
      <p:sp>
        <p:nvSpPr>
          <p:cNvPr id="4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CA" dirty="0" smtClean="0">
                <a:latin typeface="Constantia" pitchFamily="18" charset="0"/>
              </a:rPr>
              <a:t>Introduction</a:t>
            </a:r>
            <a:endParaRPr lang="en-CA" dirty="0">
              <a:latin typeface="Constantia" pitchFamily="18" charset="0"/>
            </a:endParaRPr>
          </a:p>
        </p:txBody>
      </p:sp>
      <p:pic>
        <p:nvPicPr>
          <p:cNvPr id="5" name="Picture 4" descr="ok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5326" y="4941807"/>
            <a:ext cx="568690" cy="5686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71538" y="1142984"/>
            <a:ext cx="7000924" cy="501675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CA" sz="3200" b="1" dirty="0" smtClean="0">
                <a:latin typeface="Constantia" pitchFamily="18" charset="0"/>
              </a:rPr>
              <a:t>The Revelation of </a:t>
            </a:r>
            <a:r>
              <a:rPr lang="en-CA" sz="3200" b="1" dirty="0" smtClean="0">
                <a:solidFill>
                  <a:srgbClr val="FFFF00"/>
                </a:solidFill>
                <a:latin typeface="Constantia" pitchFamily="18" charset="0"/>
              </a:rPr>
              <a:t>Jesus Christ</a:t>
            </a:r>
            <a:r>
              <a:rPr lang="en-CA" sz="3200" b="1" dirty="0" smtClean="0">
                <a:latin typeface="Constantia" pitchFamily="18" charset="0"/>
              </a:rPr>
              <a:t>, which </a:t>
            </a:r>
            <a:r>
              <a:rPr lang="en-CA" sz="3200" b="1" dirty="0" smtClean="0">
                <a:solidFill>
                  <a:srgbClr val="FFFF00"/>
                </a:solidFill>
                <a:latin typeface="Constantia" pitchFamily="18" charset="0"/>
              </a:rPr>
              <a:t>God gave </a:t>
            </a:r>
            <a:r>
              <a:rPr lang="en-CA" sz="3200" b="1" dirty="0" smtClean="0">
                <a:latin typeface="Constantia" pitchFamily="18" charset="0"/>
              </a:rPr>
              <a:t>unto him, to </a:t>
            </a:r>
            <a:r>
              <a:rPr lang="en-CA" sz="3200" b="1" dirty="0" smtClean="0">
                <a:solidFill>
                  <a:srgbClr val="FFFF00"/>
                </a:solidFill>
                <a:latin typeface="Constantia" pitchFamily="18" charset="0"/>
              </a:rPr>
              <a:t>show </a:t>
            </a:r>
            <a:r>
              <a:rPr lang="en-CA" sz="3200" b="1" dirty="0" smtClean="0">
                <a:solidFill>
                  <a:srgbClr val="FFFF00"/>
                </a:solidFill>
                <a:latin typeface="Constantia" pitchFamily="18" charset="0"/>
              </a:rPr>
              <a:t>unto his servants</a:t>
            </a:r>
            <a:r>
              <a:rPr lang="en-CA" sz="3200" b="1" dirty="0" smtClean="0">
                <a:latin typeface="Constantia" pitchFamily="18" charset="0"/>
              </a:rPr>
              <a:t> things which must </a:t>
            </a:r>
            <a:r>
              <a:rPr lang="en-CA" sz="3200" b="1" dirty="0" smtClean="0">
                <a:solidFill>
                  <a:srgbClr val="FFFF00"/>
                </a:solidFill>
                <a:latin typeface="Constantia" pitchFamily="18" charset="0"/>
              </a:rPr>
              <a:t>shortly</a:t>
            </a:r>
            <a:r>
              <a:rPr lang="en-CA" sz="3200" b="1" dirty="0" smtClean="0">
                <a:latin typeface="Constantia" pitchFamily="18" charset="0"/>
              </a:rPr>
              <a:t> come to pass; and he sent and </a:t>
            </a:r>
            <a:r>
              <a:rPr lang="en-CA" sz="3200" b="1" dirty="0" smtClean="0">
                <a:solidFill>
                  <a:srgbClr val="FFFF00"/>
                </a:solidFill>
                <a:latin typeface="Constantia" pitchFamily="18" charset="0"/>
              </a:rPr>
              <a:t>signified it </a:t>
            </a:r>
            <a:r>
              <a:rPr lang="en-CA" sz="3200" b="1" dirty="0" smtClean="0">
                <a:latin typeface="Constantia" pitchFamily="18" charset="0"/>
              </a:rPr>
              <a:t>by his angel unto his </a:t>
            </a:r>
            <a:r>
              <a:rPr lang="en-CA" sz="3200" b="1" dirty="0" smtClean="0">
                <a:solidFill>
                  <a:srgbClr val="FFFF00"/>
                </a:solidFill>
                <a:latin typeface="Constantia" pitchFamily="18" charset="0"/>
              </a:rPr>
              <a:t>servant John</a:t>
            </a:r>
            <a:r>
              <a:rPr lang="en-CA" sz="3200" b="1" dirty="0" smtClean="0">
                <a:latin typeface="Constantia" pitchFamily="18" charset="0"/>
              </a:rPr>
              <a:t>: Who </a:t>
            </a:r>
            <a:r>
              <a:rPr lang="en-CA" sz="3200" b="1" dirty="0" smtClean="0">
                <a:solidFill>
                  <a:srgbClr val="FFFF00"/>
                </a:solidFill>
                <a:latin typeface="Constantia" pitchFamily="18" charset="0"/>
              </a:rPr>
              <a:t>bare record </a:t>
            </a:r>
            <a:r>
              <a:rPr lang="en-CA" sz="3200" b="1" dirty="0" smtClean="0">
                <a:latin typeface="Constantia" pitchFamily="18" charset="0"/>
              </a:rPr>
              <a:t>of the word of God, and of the testimony of Jesus Christ, and of </a:t>
            </a:r>
            <a:r>
              <a:rPr lang="en-CA" sz="3200" b="1" dirty="0" smtClean="0">
                <a:solidFill>
                  <a:srgbClr val="FFFF00"/>
                </a:solidFill>
                <a:latin typeface="Constantia" pitchFamily="18" charset="0"/>
              </a:rPr>
              <a:t>all things that he saw.</a:t>
            </a:r>
          </a:p>
          <a:p>
            <a:pPr algn="ctr"/>
            <a:endParaRPr lang="en-CA" sz="3200" b="1" dirty="0" smtClean="0"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ccess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976" y="1714488"/>
            <a:ext cx="1290638" cy="1290638"/>
          </a:xfrm>
          <a:prstGeom prst="rect">
            <a:avLst/>
          </a:prstGeom>
        </p:spPr>
      </p:pic>
      <p:pic>
        <p:nvPicPr>
          <p:cNvPr id="4" name="Picture 3" descr="clos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0364" y="3786190"/>
            <a:ext cx="1357322" cy="1357322"/>
          </a:xfrm>
          <a:prstGeom prst="rect">
            <a:avLst/>
          </a:prstGeom>
        </p:spPr>
      </p:pic>
      <p:pic>
        <p:nvPicPr>
          <p:cNvPr id="5" name="Picture 4" descr="construction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1538" y="3786190"/>
            <a:ext cx="1357322" cy="1357322"/>
          </a:xfrm>
          <a:prstGeom prst="rect">
            <a:avLst/>
          </a:prstGeom>
        </p:spPr>
      </p:pic>
      <p:pic>
        <p:nvPicPr>
          <p:cNvPr id="6" name="Picture 5" descr="mail3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0628" y="1714488"/>
            <a:ext cx="1285884" cy="1285884"/>
          </a:xfrm>
          <a:prstGeom prst="rect">
            <a:avLst/>
          </a:prstGeom>
        </p:spPr>
      </p:pic>
      <p:pic>
        <p:nvPicPr>
          <p:cNvPr id="7" name="Picture 6" descr="sound-off1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00628" y="3786190"/>
            <a:ext cx="1357322" cy="1357322"/>
          </a:xfrm>
          <a:prstGeom prst="rect">
            <a:avLst/>
          </a:prstGeom>
        </p:spPr>
      </p:pic>
      <p:pic>
        <p:nvPicPr>
          <p:cNvPr id="8" name="Picture 7" descr="lock2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29454" y="1714488"/>
            <a:ext cx="1357322" cy="1357322"/>
          </a:xfrm>
          <a:prstGeom prst="rect">
            <a:avLst/>
          </a:prstGeom>
        </p:spPr>
      </p:pic>
      <p:pic>
        <p:nvPicPr>
          <p:cNvPr id="9" name="Picture 8" descr="copyright1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28926" y="1643050"/>
            <a:ext cx="1428760" cy="1428760"/>
          </a:xfrm>
          <a:prstGeom prst="rect">
            <a:avLst/>
          </a:prstGeom>
        </p:spPr>
      </p:pic>
      <p:pic>
        <p:nvPicPr>
          <p:cNvPr id="10" name="Picture 9" descr="face-sad1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29454" y="3786190"/>
            <a:ext cx="1428760" cy="14287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6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>
                <a:latin typeface="Constantia" pitchFamily="18" charset="0"/>
              </a:rPr>
              <a:t>Introduction</a:t>
            </a:r>
            <a:endParaRPr lang="en-CA" dirty="0">
              <a:latin typeface="Constantia" pitchFamily="18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05117" y="1277472"/>
            <a:ext cx="8229600" cy="4525963"/>
          </a:xfrm>
        </p:spPr>
        <p:txBody>
          <a:bodyPr/>
          <a:lstStyle/>
          <a:p>
            <a:r>
              <a:rPr lang="en-CA" sz="2800" dirty="0" smtClean="0">
                <a:latin typeface="Constantia" pitchFamily="18" charset="0"/>
              </a:rPr>
              <a:t>The book of Revelation should not be neglected. Unfortunately, it is neglected by many who believe that it is beyond their comprehension or grasp. </a:t>
            </a:r>
          </a:p>
          <a:p>
            <a:r>
              <a:rPr lang="en-CA" sz="2800" dirty="0" smtClean="0">
                <a:latin typeface="Constantia" pitchFamily="18" charset="0"/>
              </a:rPr>
              <a:t>More than any other book of the Bible, divine “blessings” are given to those who apply themselves to a study and an understanding of the Revelation.</a:t>
            </a:r>
          </a:p>
          <a:p>
            <a:r>
              <a:rPr lang="en-CA" sz="2800" dirty="0" smtClean="0">
                <a:latin typeface="Constantia" pitchFamily="18" charset="0"/>
              </a:rPr>
              <a:t>John in </a:t>
            </a:r>
            <a:r>
              <a:rPr lang="en-CA" sz="2800" dirty="0" err="1" smtClean="0">
                <a:latin typeface="Constantia" pitchFamily="18" charset="0"/>
              </a:rPr>
              <a:t>Patmos</a:t>
            </a:r>
            <a:r>
              <a:rPr lang="en-CA" sz="2800" dirty="0" smtClean="0">
                <a:latin typeface="Constantia" pitchFamily="18" charset="0"/>
              </a:rPr>
              <a:t> was told that the wise who come to understand the things revealed unto him will be “blessed.” </a:t>
            </a:r>
            <a:r>
              <a:rPr lang="en-CA" sz="2800" dirty="0" smtClean="0">
                <a:solidFill>
                  <a:srgbClr val="C00000"/>
                </a:solidFill>
                <a:latin typeface="Constantia" pitchFamily="18" charset="0"/>
              </a:rPr>
              <a:t>Cp. Rev. 1:3</a:t>
            </a:r>
            <a:endParaRPr lang="en-CA" sz="2800" dirty="0">
              <a:solidFill>
                <a:srgbClr val="C00000"/>
              </a:solidFill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57422" y="3143248"/>
            <a:ext cx="4405616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err="1" smtClean="0">
                <a:latin typeface="Constantia" pitchFamily="18" charset="0"/>
              </a:rPr>
              <a:t>Patmos</a:t>
            </a:r>
            <a:endParaRPr lang="en-CA" dirty="0">
              <a:latin typeface="Constantia" pitchFamily="18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861206" y="2995417"/>
            <a:ext cx="3448050" cy="3762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Rectangle 7"/>
          <p:cNvSpPr/>
          <p:nvPr/>
        </p:nvSpPr>
        <p:spPr>
          <a:xfrm>
            <a:off x="1142976" y="1285860"/>
            <a:ext cx="71438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latin typeface="Constantia" pitchFamily="18" charset="0"/>
              </a:rPr>
              <a:t>Patmos</a:t>
            </a:r>
            <a:r>
              <a:rPr lang="en-US" dirty="0" smtClean="0">
                <a:latin typeface="Constantia" pitchFamily="18" charset="0"/>
              </a:rPr>
              <a:t> belongs to the Dodecanese (</a:t>
            </a:r>
            <a:r>
              <a:rPr lang="en-CA" dirty="0" smtClean="0">
                <a:latin typeface="Constantia" pitchFamily="18" charset="0"/>
              </a:rPr>
              <a:t>The </a:t>
            </a:r>
            <a:r>
              <a:rPr lang="en-CA" b="1" dirty="0" smtClean="0">
                <a:latin typeface="Constantia" pitchFamily="18" charset="0"/>
              </a:rPr>
              <a:t>Dodecanese</a:t>
            </a:r>
            <a:r>
              <a:rPr lang="en-CA" dirty="0" smtClean="0">
                <a:latin typeface="Constantia" pitchFamily="18" charset="0"/>
              </a:rPr>
              <a:t> = Gk: literally</a:t>
            </a:r>
          </a:p>
          <a:p>
            <a:r>
              <a:rPr lang="en-CA" dirty="0" smtClean="0">
                <a:latin typeface="Constantia" pitchFamily="18" charset="0"/>
              </a:rPr>
              <a:t> "twelve islands" and are a group of 12 larger plus 150 smaller Greek</a:t>
            </a:r>
          </a:p>
          <a:p>
            <a:r>
              <a:rPr lang="en-CA" dirty="0" smtClean="0">
                <a:latin typeface="Constantia" pitchFamily="18" charset="0"/>
              </a:rPr>
              <a:t> islands in the Aegean Sea, off the southwest coast of Turkey)</a:t>
            </a:r>
            <a:r>
              <a:rPr lang="en-US" dirty="0" smtClean="0">
                <a:latin typeface="Constantia" pitchFamily="18" charset="0"/>
              </a:rPr>
              <a:t>. </a:t>
            </a:r>
          </a:p>
          <a:p>
            <a:r>
              <a:rPr lang="en-US" dirty="0" smtClean="0">
                <a:latin typeface="Constantia" pitchFamily="18" charset="0"/>
              </a:rPr>
              <a:t>The designations and legends associated with early Patmos easily </a:t>
            </a:r>
          </a:p>
          <a:p>
            <a:r>
              <a:rPr lang="en-US" dirty="0" smtClean="0">
                <a:latin typeface="Constantia" pitchFamily="18" charset="0"/>
              </a:rPr>
              <a:t>override the sparse documentation available, which is often woven </a:t>
            </a:r>
          </a:p>
          <a:p>
            <a:r>
              <a:rPr lang="en-US" dirty="0" smtClean="0">
                <a:latin typeface="Constantia" pitchFamily="18" charset="0"/>
              </a:rPr>
              <a:t>around the fortunes of dominant city-states, such as Miletus and Rhodes. </a:t>
            </a:r>
            <a:endParaRPr lang="en-CA" dirty="0" smtClean="0"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err="1" smtClean="0">
                <a:latin typeface="Constantia" pitchFamily="18" charset="0"/>
              </a:rPr>
              <a:t>Patmos</a:t>
            </a:r>
            <a:endParaRPr lang="en-CA" dirty="0">
              <a:latin typeface="Constantia" pitchFamily="18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86578" y="1182487"/>
            <a:ext cx="2066913" cy="154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86578" y="3611379"/>
            <a:ext cx="2071449" cy="20404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"I was in the isle that is called Patmos", Rev. 1:9</a:t>
            </a:r>
            <a:endParaRPr kumimoji="0" lang="en-C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"I was in the isle that is called Patmos", Rev. 1:9</a:t>
            </a:r>
            <a:endParaRPr kumimoji="0" lang="en-C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2910" y="1182486"/>
            <a:ext cx="5924565" cy="44471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6786578" y="2682685"/>
            <a:ext cx="243752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>
                <a:latin typeface="Constantia" pitchFamily="18" charset="0"/>
              </a:rPr>
              <a:t>"</a:t>
            </a:r>
            <a:r>
              <a:rPr lang="en-CA" i="1" dirty="0" smtClean="0">
                <a:latin typeface="Constantia" pitchFamily="18" charset="0"/>
              </a:rPr>
              <a:t>I was in the isle </a:t>
            </a:r>
          </a:p>
          <a:p>
            <a:r>
              <a:rPr lang="en-CA" i="1" dirty="0" smtClean="0">
                <a:latin typeface="Constantia" pitchFamily="18" charset="0"/>
              </a:rPr>
              <a:t>that is called </a:t>
            </a:r>
            <a:r>
              <a:rPr lang="en-CA" i="1" dirty="0" err="1" smtClean="0">
                <a:latin typeface="Constantia" pitchFamily="18" charset="0"/>
              </a:rPr>
              <a:t>Patmos</a:t>
            </a:r>
            <a:r>
              <a:rPr lang="en-CA" dirty="0" smtClean="0">
                <a:latin typeface="Constantia" pitchFamily="18" charset="0"/>
              </a:rPr>
              <a:t>" </a:t>
            </a:r>
          </a:p>
          <a:p>
            <a:r>
              <a:rPr lang="en-CA" dirty="0" smtClean="0">
                <a:solidFill>
                  <a:srgbClr val="C00000"/>
                </a:solidFill>
                <a:latin typeface="Constantia" pitchFamily="18" charset="0"/>
              </a:rPr>
              <a:t>Rev. 1:9</a:t>
            </a:r>
          </a:p>
          <a:p>
            <a:endParaRPr lang="en-CA" dirty="0">
              <a:latin typeface="Constantia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71472" y="5617035"/>
            <a:ext cx="6484660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dirty="0" smtClean="0">
                <a:latin typeface="Constantia" pitchFamily="18" charset="0"/>
              </a:rPr>
              <a:t>The </a:t>
            </a:r>
            <a:r>
              <a:rPr lang="en-CA" sz="1400" b="1" dirty="0" smtClean="0">
                <a:latin typeface="Constantia" pitchFamily="18" charset="0"/>
              </a:rPr>
              <a:t>Cave of the Apocalypse</a:t>
            </a:r>
            <a:r>
              <a:rPr lang="en-CA" sz="1400" dirty="0" smtClean="0">
                <a:latin typeface="Constantia" pitchFamily="18" charset="0"/>
              </a:rPr>
              <a:t> is situated about halfway up the mountain, </a:t>
            </a:r>
          </a:p>
          <a:p>
            <a:r>
              <a:rPr lang="en-CA" sz="1400" dirty="0" smtClean="0">
                <a:latin typeface="Constantia" pitchFamily="18" charset="0"/>
              </a:rPr>
              <a:t>on the Greek island of </a:t>
            </a:r>
            <a:r>
              <a:rPr lang="en-CA" sz="1400" dirty="0" err="1" smtClean="0">
                <a:latin typeface="Constantia" pitchFamily="18" charset="0"/>
              </a:rPr>
              <a:t>Patmos</a:t>
            </a:r>
            <a:r>
              <a:rPr lang="en-CA" sz="1400" dirty="0" smtClean="0">
                <a:latin typeface="Constantia" pitchFamily="18" charset="0"/>
              </a:rPr>
              <a:t>, along the road between the villages of </a:t>
            </a:r>
            <a:r>
              <a:rPr lang="en-CA" sz="1400" dirty="0" err="1" smtClean="0">
                <a:latin typeface="Constantia" pitchFamily="18" charset="0"/>
              </a:rPr>
              <a:t>Chora</a:t>
            </a:r>
            <a:endParaRPr lang="en-CA" sz="1400" dirty="0" smtClean="0">
              <a:latin typeface="Constantia" pitchFamily="18" charset="0"/>
            </a:endParaRPr>
          </a:p>
          <a:p>
            <a:r>
              <a:rPr lang="en-CA" sz="1400" dirty="0" smtClean="0">
                <a:latin typeface="Constantia" pitchFamily="18" charset="0"/>
              </a:rPr>
              <a:t>and </a:t>
            </a:r>
            <a:r>
              <a:rPr lang="en-CA" sz="1400" dirty="0" err="1" smtClean="0">
                <a:latin typeface="Constantia" pitchFamily="18" charset="0"/>
              </a:rPr>
              <a:t>Skala</a:t>
            </a:r>
            <a:r>
              <a:rPr lang="en-CA" sz="1400" dirty="0" smtClean="0">
                <a:latin typeface="Constantia" pitchFamily="18" charset="0"/>
              </a:rPr>
              <a:t>. This grotto is believed to mark the spot where John of </a:t>
            </a:r>
            <a:r>
              <a:rPr lang="en-CA" sz="1400" dirty="0" err="1" smtClean="0">
                <a:latin typeface="Constantia" pitchFamily="18" charset="0"/>
              </a:rPr>
              <a:t>Patmos</a:t>
            </a:r>
            <a:endParaRPr lang="en-CA" sz="1400" dirty="0" smtClean="0">
              <a:latin typeface="Constantia" pitchFamily="18" charset="0"/>
            </a:endParaRPr>
          </a:p>
          <a:p>
            <a:r>
              <a:rPr lang="en-CA" sz="1400" dirty="0" smtClean="0">
                <a:latin typeface="Constantia" pitchFamily="18" charset="0"/>
              </a:rPr>
              <a:t>received his visions that he recorded in the Book of Revelation. In 1999, UNESCO </a:t>
            </a:r>
          </a:p>
          <a:p>
            <a:r>
              <a:rPr lang="en-CA" sz="1400" dirty="0" smtClean="0">
                <a:latin typeface="Constantia" pitchFamily="18" charset="0"/>
              </a:rPr>
              <a:t>declared the cave a joint World Heritage Site</a:t>
            </a:r>
            <a:endParaRPr lang="en-CA" sz="1400" dirty="0"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95600" y="1388792"/>
            <a:ext cx="3819276" cy="49691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itle 1"/>
          <p:cNvSpPr txBox="1">
            <a:spLocks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4400" b="0" i="0" u="none" strike="noStrike" kern="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onstantia" pitchFamily="18" charset="0"/>
                <a:ea typeface="+mj-ea"/>
                <a:cs typeface="+mj-cs"/>
              </a:rPr>
              <a:t>Patmos</a:t>
            </a:r>
            <a:endParaRPr kumimoji="0" lang="en-CA" sz="44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onstantia" pitchFamily="18" charset="0"/>
              <a:ea typeface="+mj-ea"/>
              <a:cs typeface="+mj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857752" y="1357298"/>
            <a:ext cx="4286248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CA" b="1" dirty="0" smtClean="0">
                <a:latin typeface="Constantia" pitchFamily="18" charset="0"/>
              </a:rPr>
              <a:t>It has a population of 2,984 and an </a:t>
            </a:r>
          </a:p>
          <a:p>
            <a:r>
              <a:rPr lang="en-CA" b="1" dirty="0" smtClean="0">
                <a:latin typeface="Constantia" pitchFamily="18" charset="0"/>
              </a:rPr>
              <a:t>area of 34.05 km (13 square miles). </a:t>
            </a:r>
          </a:p>
          <a:p>
            <a:endParaRPr lang="en-CA" sz="1000" b="1" dirty="0" smtClean="0">
              <a:latin typeface="Constantia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CA" b="1" dirty="0" smtClean="0">
                <a:latin typeface="Constantia" pitchFamily="18" charset="0"/>
              </a:rPr>
              <a:t>The highest point is </a:t>
            </a:r>
            <a:r>
              <a:rPr lang="en-CA" b="1" dirty="0" err="1" smtClean="0">
                <a:latin typeface="Constantia" pitchFamily="18" charset="0"/>
              </a:rPr>
              <a:t>Profitis</a:t>
            </a:r>
            <a:r>
              <a:rPr lang="en-CA" b="1" dirty="0" smtClean="0">
                <a:latin typeface="Constantia" pitchFamily="18" charset="0"/>
              </a:rPr>
              <a:t> </a:t>
            </a:r>
            <a:r>
              <a:rPr lang="en-CA" b="1" dirty="0" err="1" smtClean="0">
                <a:latin typeface="Constantia" pitchFamily="18" charset="0"/>
              </a:rPr>
              <a:t>Ilias</a:t>
            </a:r>
            <a:r>
              <a:rPr lang="en-CA" b="1" dirty="0" smtClean="0">
                <a:latin typeface="Constantia" pitchFamily="18" charset="0"/>
              </a:rPr>
              <a:t>, </a:t>
            </a:r>
          </a:p>
          <a:p>
            <a:r>
              <a:rPr lang="en-CA" b="1" dirty="0" smtClean="0">
                <a:latin typeface="Constantia" pitchFamily="18" charset="0"/>
              </a:rPr>
              <a:t>269 meters above sea level. </a:t>
            </a:r>
          </a:p>
          <a:p>
            <a:endParaRPr lang="en-CA" sz="1000" b="1" dirty="0" smtClean="0">
              <a:latin typeface="Constantia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CA" b="1" dirty="0" smtClean="0">
                <a:latin typeface="Constantia" pitchFamily="18" charset="0"/>
              </a:rPr>
              <a:t>The Municipality of </a:t>
            </a:r>
            <a:r>
              <a:rPr lang="en-CA" b="1" dirty="0" err="1" smtClean="0">
                <a:latin typeface="Constantia" pitchFamily="18" charset="0"/>
              </a:rPr>
              <a:t>Patmos</a:t>
            </a:r>
            <a:r>
              <a:rPr lang="en-CA" b="1" dirty="0" smtClean="0">
                <a:latin typeface="Constantia" pitchFamily="18" charset="0"/>
              </a:rPr>
              <a:t>, </a:t>
            </a:r>
          </a:p>
          <a:p>
            <a:r>
              <a:rPr lang="en-CA" b="1" dirty="0" smtClean="0">
                <a:latin typeface="Constantia" pitchFamily="18" charset="0"/>
              </a:rPr>
              <a:t>includes the offshore islands of </a:t>
            </a:r>
            <a:r>
              <a:rPr lang="en-CA" b="1" dirty="0" err="1" smtClean="0">
                <a:latin typeface="Constantia" pitchFamily="18" charset="0"/>
              </a:rPr>
              <a:t>Arkoi</a:t>
            </a:r>
            <a:r>
              <a:rPr lang="en-CA" b="1" dirty="0" smtClean="0">
                <a:latin typeface="Constantia" pitchFamily="18" charset="0"/>
              </a:rPr>
              <a:t> (pop. 54), Marathi (pop. 6), and several uninhabited islets, has a total population of 3,044 and a combined land area of 45.039 km².</a:t>
            </a:r>
          </a:p>
          <a:p>
            <a:endParaRPr lang="en-CA" sz="1000" b="1" dirty="0" smtClean="0">
              <a:latin typeface="Constantia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CA" b="1" dirty="0" err="1" smtClean="0">
                <a:latin typeface="Constantia" pitchFamily="18" charset="0"/>
              </a:rPr>
              <a:t>Patmos</a:t>
            </a:r>
            <a:r>
              <a:rPr lang="en-CA" b="1" dirty="0" smtClean="0">
                <a:latin typeface="Constantia" pitchFamily="18" charset="0"/>
              </a:rPr>
              <a:t>' main communities are </a:t>
            </a:r>
          </a:p>
          <a:p>
            <a:r>
              <a:rPr lang="en-CA" b="1" dirty="0" err="1" smtClean="0">
                <a:latin typeface="Constantia" pitchFamily="18" charset="0"/>
              </a:rPr>
              <a:t>Chora</a:t>
            </a:r>
            <a:r>
              <a:rPr lang="en-CA" b="1" dirty="0" smtClean="0">
                <a:latin typeface="Constantia" pitchFamily="18" charset="0"/>
              </a:rPr>
              <a:t> (the capital city), and </a:t>
            </a:r>
            <a:r>
              <a:rPr lang="en-CA" b="1" dirty="0" err="1" smtClean="0">
                <a:latin typeface="Constantia" pitchFamily="18" charset="0"/>
              </a:rPr>
              <a:t>Skala</a:t>
            </a:r>
            <a:r>
              <a:rPr lang="en-CA" b="1" dirty="0" smtClean="0">
                <a:latin typeface="Constantia" pitchFamily="18" charset="0"/>
              </a:rPr>
              <a:t>, </a:t>
            </a:r>
          </a:p>
          <a:p>
            <a:r>
              <a:rPr lang="en-CA" b="1" dirty="0" smtClean="0">
                <a:latin typeface="Constantia" pitchFamily="18" charset="0"/>
              </a:rPr>
              <a:t>the only commercial port. </a:t>
            </a:r>
          </a:p>
          <a:p>
            <a:endParaRPr lang="en-CA" sz="1000" b="1" dirty="0" smtClean="0">
              <a:latin typeface="Constantia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CA" b="1" dirty="0" smtClean="0">
                <a:latin typeface="Constantia" pitchFamily="18" charset="0"/>
              </a:rPr>
              <a:t>The churches and communities </a:t>
            </a:r>
          </a:p>
          <a:p>
            <a:r>
              <a:rPr lang="en-CA" b="1" dirty="0" smtClean="0">
                <a:latin typeface="Constantia" pitchFamily="18" charset="0"/>
              </a:rPr>
              <a:t>on </a:t>
            </a:r>
            <a:r>
              <a:rPr lang="en-CA" b="1" dirty="0" err="1" smtClean="0">
                <a:latin typeface="Constantia" pitchFamily="18" charset="0"/>
              </a:rPr>
              <a:t>Patmos</a:t>
            </a:r>
            <a:r>
              <a:rPr lang="en-CA" b="1" dirty="0" smtClean="0">
                <a:latin typeface="Constantia" pitchFamily="18" charset="0"/>
              </a:rPr>
              <a:t> are of the </a:t>
            </a:r>
          </a:p>
          <a:p>
            <a:r>
              <a:rPr lang="en-CA" b="1" dirty="0" smtClean="0">
                <a:latin typeface="Constantia" pitchFamily="18" charset="0"/>
              </a:rPr>
              <a:t>Eastern Orthodox tradition.</a:t>
            </a:r>
            <a:endParaRPr lang="en-CA" b="1" dirty="0"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Custom Design">
  <a:themeElements>
    <a:clrScheme name="1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3973</TotalTime>
  <Words>617</Words>
  <Application>Microsoft Office PowerPoint</Application>
  <PresentationFormat>On-screen Show (4:3)</PresentationFormat>
  <Paragraphs>56</Paragraphs>
  <Slides>11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3" baseType="lpstr">
      <vt:lpstr>Custom Design</vt:lpstr>
      <vt:lpstr>1_Custom Design</vt:lpstr>
      <vt:lpstr>Slide 1</vt:lpstr>
      <vt:lpstr>Slide 2</vt:lpstr>
      <vt:lpstr>Slide 3</vt:lpstr>
      <vt:lpstr>Slide 4</vt:lpstr>
      <vt:lpstr>Introduction</vt:lpstr>
      <vt:lpstr>Slide 6</vt:lpstr>
      <vt:lpstr>Slide 7</vt:lpstr>
      <vt:lpstr>Introduction</vt:lpstr>
      <vt:lpstr>Patmos</vt:lpstr>
      <vt:lpstr>Patmos</vt:lpstr>
      <vt:lpstr>Slide 11</vt:lpstr>
    </vt:vector>
  </TitlesOfParts>
  <Company>sundaysource.org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Jonathan R. Bailey</dc:creator>
  <cp:lastModifiedBy>Jamin</cp:lastModifiedBy>
  <cp:revision>173</cp:revision>
  <dcterms:created xsi:type="dcterms:W3CDTF">2005-04-15T19:25:47Z</dcterms:created>
  <dcterms:modified xsi:type="dcterms:W3CDTF">2009-01-02T17:57:21Z</dcterms:modified>
</cp:coreProperties>
</file>