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6" r:id="rId4"/>
    <p:sldId id="259" r:id="rId5"/>
    <p:sldId id="257" r:id="rId6"/>
    <p:sldId id="260" r:id="rId7"/>
    <p:sldId id="261" r:id="rId8"/>
    <p:sldId id="262" r:id="rId9"/>
    <p:sldId id="263" r:id="rId10"/>
    <p:sldId id="264" r:id="rId11"/>
    <p:sldId id="265" r:id="rId12"/>
    <p:sldId id="266" r:id="rId13"/>
    <p:sldId id="258" r:id="rId14"/>
    <p:sldId id="267" r:id="rId15"/>
    <p:sldId id="268" r:id="rId16"/>
    <p:sldId id="269"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7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5" name="Rectangle 5"/>
          <p:cNvSpPr>
            <a:spLocks noGrp="1" noChangeArrowheads="1"/>
          </p:cNvSpPr>
          <p:nvPr>
            <p:ph type="ftr" sz="quarter" idx="11"/>
          </p:nvPr>
        </p:nvSpPr>
        <p:spPr>
          <a:ln/>
        </p:spPr>
        <p:txBody>
          <a:bodyPr/>
          <a:lstStyle>
            <a:lvl1pPr>
              <a:defRPr/>
            </a:lvl1pPr>
          </a:lstStyle>
          <a:p>
            <a:endParaRPr lang="en-CA"/>
          </a:p>
        </p:txBody>
      </p:sp>
      <p:sp>
        <p:nvSpPr>
          <p:cNvPr id="6"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5" name="Rectangle 5"/>
          <p:cNvSpPr>
            <a:spLocks noGrp="1" noChangeArrowheads="1"/>
          </p:cNvSpPr>
          <p:nvPr>
            <p:ph type="ftr" sz="quarter" idx="11"/>
          </p:nvPr>
        </p:nvSpPr>
        <p:spPr>
          <a:ln/>
        </p:spPr>
        <p:txBody>
          <a:bodyPr/>
          <a:lstStyle>
            <a:lvl1pPr>
              <a:defRPr/>
            </a:lvl1pPr>
          </a:lstStyle>
          <a:p>
            <a:endParaRPr lang="en-CA"/>
          </a:p>
        </p:txBody>
      </p:sp>
      <p:sp>
        <p:nvSpPr>
          <p:cNvPr id="6"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5" name="Rectangle 5"/>
          <p:cNvSpPr>
            <a:spLocks noGrp="1" noChangeArrowheads="1"/>
          </p:cNvSpPr>
          <p:nvPr>
            <p:ph type="ftr" sz="quarter" idx="11"/>
          </p:nvPr>
        </p:nvSpPr>
        <p:spPr>
          <a:ln/>
        </p:spPr>
        <p:txBody>
          <a:bodyPr/>
          <a:lstStyle>
            <a:lvl1pPr>
              <a:defRPr/>
            </a:lvl1pPr>
          </a:lstStyle>
          <a:p>
            <a:endParaRPr lang="en-CA"/>
          </a:p>
        </p:txBody>
      </p:sp>
      <p:sp>
        <p:nvSpPr>
          <p:cNvPr id="6"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6" name="Rectangle 5"/>
          <p:cNvSpPr>
            <a:spLocks noGrp="1" noChangeArrowheads="1"/>
          </p:cNvSpPr>
          <p:nvPr>
            <p:ph type="ftr" sz="quarter" idx="11"/>
          </p:nvPr>
        </p:nvSpPr>
        <p:spPr>
          <a:ln/>
        </p:spPr>
        <p:txBody>
          <a:bodyPr/>
          <a:lstStyle>
            <a:lvl1pPr>
              <a:defRPr/>
            </a:lvl1pPr>
          </a:lstStyle>
          <a:p>
            <a:endParaRPr lang="en-CA"/>
          </a:p>
        </p:txBody>
      </p:sp>
      <p:sp>
        <p:nvSpPr>
          <p:cNvPr id="7"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8" name="Rectangle 5"/>
          <p:cNvSpPr>
            <a:spLocks noGrp="1" noChangeArrowheads="1"/>
          </p:cNvSpPr>
          <p:nvPr>
            <p:ph type="ftr" sz="quarter" idx="11"/>
          </p:nvPr>
        </p:nvSpPr>
        <p:spPr>
          <a:ln/>
        </p:spPr>
        <p:txBody>
          <a:bodyPr/>
          <a:lstStyle>
            <a:lvl1pPr>
              <a:defRPr/>
            </a:lvl1pPr>
          </a:lstStyle>
          <a:p>
            <a:endParaRPr lang="en-CA"/>
          </a:p>
        </p:txBody>
      </p:sp>
      <p:sp>
        <p:nvSpPr>
          <p:cNvPr id="9"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4" name="Rectangle 5"/>
          <p:cNvSpPr>
            <a:spLocks noGrp="1" noChangeArrowheads="1"/>
          </p:cNvSpPr>
          <p:nvPr>
            <p:ph type="ftr" sz="quarter" idx="11"/>
          </p:nvPr>
        </p:nvSpPr>
        <p:spPr>
          <a:ln/>
        </p:spPr>
        <p:txBody>
          <a:bodyPr/>
          <a:lstStyle>
            <a:lvl1pPr>
              <a:defRPr/>
            </a:lvl1pPr>
          </a:lstStyle>
          <a:p>
            <a:endParaRPr lang="en-CA"/>
          </a:p>
        </p:txBody>
      </p:sp>
      <p:sp>
        <p:nvSpPr>
          <p:cNvPr id="5"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3" name="Rectangle 5"/>
          <p:cNvSpPr>
            <a:spLocks noGrp="1" noChangeArrowheads="1"/>
          </p:cNvSpPr>
          <p:nvPr>
            <p:ph type="ftr" sz="quarter" idx="11"/>
          </p:nvPr>
        </p:nvSpPr>
        <p:spPr>
          <a:ln/>
        </p:spPr>
        <p:txBody>
          <a:bodyPr/>
          <a:lstStyle>
            <a:lvl1pPr>
              <a:defRPr/>
            </a:lvl1pPr>
          </a:lstStyle>
          <a:p>
            <a:endParaRPr lang="en-CA"/>
          </a:p>
        </p:txBody>
      </p:sp>
      <p:sp>
        <p:nvSpPr>
          <p:cNvPr id="4"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6" name="Rectangle 5"/>
          <p:cNvSpPr>
            <a:spLocks noGrp="1" noChangeArrowheads="1"/>
          </p:cNvSpPr>
          <p:nvPr>
            <p:ph type="ftr" sz="quarter" idx="11"/>
          </p:nvPr>
        </p:nvSpPr>
        <p:spPr>
          <a:ln/>
        </p:spPr>
        <p:txBody>
          <a:bodyPr/>
          <a:lstStyle>
            <a:lvl1pPr>
              <a:defRPr/>
            </a:lvl1pPr>
          </a:lstStyle>
          <a:p>
            <a:endParaRPr lang="en-CA"/>
          </a:p>
        </p:txBody>
      </p:sp>
      <p:sp>
        <p:nvSpPr>
          <p:cNvPr id="7"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6" name="Rectangle 5"/>
          <p:cNvSpPr>
            <a:spLocks noGrp="1" noChangeArrowheads="1"/>
          </p:cNvSpPr>
          <p:nvPr>
            <p:ph type="ftr" sz="quarter" idx="11"/>
          </p:nvPr>
        </p:nvSpPr>
        <p:spPr>
          <a:ln/>
        </p:spPr>
        <p:txBody>
          <a:bodyPr/>
          <a:lstStyle>
            <a:lvl1pPr>
              <a:defRPr/>
            </a:lvl1pPr>
          </a:lstStyle>
          <a:p>
            <a:endParaRPr lang="en-CA"/>
          </a:p>
        </p:txBody>
      </p:sp>
      <p:sp>
        <p:nvSpPr>
          <p:cNvPr id="7"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5" name="Rectangle 5"/>
          <p:cNvSpPr>
            <a:spLocks noGrp="1" noChangeArrowheads="1"/>
          </p:cNvSpPr>
          <p:nvPr>
            <p:ph type="ftr" sz="quarter" idx="11"/>
          </p:nvPr>
        </p:nvSpPr>
        <p:spPr>
          <a:ln/>
        </p:spPr>
        <p:txBody>
          <a:bodyPr/>
          <a:lstStyle>
            <a:lvl1pPr>
              <a:defRPr/>
            </a:lvl1pPr>
          </a:lstStyle>
          <a:p>
            <a:endParaRPr lang="en-CA"/>
          </a:p>
        </p:txBody>
      </p:sp>
      <p:sp>
        <p:nvSpPr>
          <p:cNvPr id="6"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fld id="{2A44B196-D93C-407F-8565-A2D34497658E}" type="datetimeFigureOut">
              <a:rPr lang="en-US" smtClean="0"/>
              <a:pPr/>
              <a:t>1/1/2009</a:t>
            </a:fld>
            <a:endParaRPr lang="en-CA"/>
          </a:p>
        </p:txBody>
      </p:sp>
      <p:sp>
        <p:nvSpPr>
          <p:cNvPr id="5" name="Rectangle 5"/>
          <p:cNvSpPr>
            <a:spLocks noGrp="1" noChangeArrowheads="1"/>
          </p:cNvSpPr>
          <p:nvPr>
            <p:ph type="ftr" sz="quarter" idx="11"/>
          </p:nvPr>
        </p:nvSpPr>
        <p:spPr>
          <a:ln/>
        </p:spPr>
        <p:txBody>
          <a:bodyPr/>
          <a:lstStyle>
            <a:lvl1pPr>
              <a:defRPr/>
            </a:lvl1pPr>
          </a:lstStyle>
          <a:p>
            <a:endParaRPr lang="en-CA"/>
          </a:p>
        </p:txBody>
      </p:sp>
      <p:sp>
        <p:nvSpPr>
          <p:cNvPr id="6" name="Rectangle 6"/>
          <p:cNvSpPr>
            <a:spLocks noGrp="1" noChangeArrowheads="1"/>
          </p:cNvSpPr>
          <p:nvPr>
            <p:ph type="sldNum" sz="quarter" idx="12"/>
          </p:nvPr>
        </p:nvSpPr>
        <p:spPr>
          <a:ln/>
        </p:spPr>
        <p:txBody>
          <a:bodyPr/>
          <a:lstStyle>
            <a:lvl1pPr>
              <a:defRPr/>
            </a:lvl1pPr>
          </a:lstStyle>
          <a:p>
            <a:fld id="{0A15E009-9538-47AF-B03F-0ACF32ED55C2}" type="slidenum">
              <a:rPr lang="en-CA" smtClean="0"/>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FE64B43-0343-4EF1-A56C-7FF3E79345E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6C7B58-4F30-44D7-8C63-6A1308FEFA2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3A573C-7CB4-43EB-B1B5-16D6B1B7C4E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7C210DF-5BAB-4B32-B672-D208A21C2387}"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8E4B5E1-FA34-451D-80F8-BD6C8961DAE4}"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72BCC43-DBD5-4B7F-ACA7-DDB4F72F5BD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A912062-5F13-4177-943F-2D0635E4DBB1}"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59C23DD-F852-44E1-A907-1496993309A0}"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6C42ED-D26C-4F1B-916A-BFA2F51AF18A}"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85C9F59-4311-4CB2-B3BE-0F1BABAE216B}"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AA03DA-53CD-4D83-903D-BBECAA40FBBE}"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D1471EE-A75A-4A83-8C03-45FC8B64A85D}"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3C3B12-C57F-4FC1-9218-D4E730350D62}"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D4113AE-A9D2-4ACE-9715-64BFA0BE1200}"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1E1CD4E-FA78-4853-8363-88134B0EB7FF}"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6359089-7878-474C-B791-4A5EB3468B01}"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C32F837-F51F-4C38-BC21-7F9771CD1EF4}"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48367ED-BB35-4413-B28C-A554E6AC425D}"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4EBF63-CD23-48C9-83BB-3E068FB68DE7}"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ED612BC-B7B9-4628-8210-A48F06A6F401}"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B81AABA-A20D-4339-A4C3-80BDF025FE8A}"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322B80-9E60-46DB-A689-D7CC81CE408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fld id="{2A44B196-D93C-407F-8565-A2D34497658E}" type="datetimeFigureOut">
              <a:rPr lang="en-US" smtClean="0"/>
              <a:pPr/>
              <a:t>1/1/2009</a:t>
            </a:fld>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fld id="{0A15E009-9538-47AF-B03F-0ACF32ED55C2}" type="slidenum">
              <a:rPr lang="en-CA" smtClean="0"/>
              <a:pPr/>
              <a:t>‹#›</a:t>
            </a:fld>
            <a:endParaRPr lang="en-CA"/>
          </a:p>
        </p:txBody>
      </p:sp>
      <p:pic>
        <p:nvPicPr>
          <p:cNvPr id="1031" name="Picture 144" descr="revelation_title"/>
          <p:cNvPicPr>
            <a:picLocks noChangeAspect="1" noChangeArrowheads="1"/>
          </p:cNvPicPr>
          <p:nvPr/>
        </p:nvPicPr>
        <p:blipFill>
          <a:blip r:embed="rId13"/>
          <a:srcRect/>
          <a:stretch>
            <a:fillRect/>
          </a:stretch>
        </p:blipFill>
        <p:spPr bwMode="auto">
          <a:xfrm>
            <a:off x="0" y="0"/>
            <a:ext cx="9145588"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5B736A9E-B80B-468D-B10D-119AECB89100}" type="slidenum">
              <a:rPr lang="en-US"/>
              <a:pPr>
                <a:defRPr/>
              </a:pPr>
              <a:t>‹#›</a:t>
            </a:fld>
            <a:endParaRPr lang="en-US"/>
          </a:p>
        </p:txBody>
      </p:sp>
      <p:pic>
        <p:nvPicPr>
          <p:cNvPr id="2055" name="Picture 146" descr="revelation_content"/>
          <p:cNvPicPr>
            <a:picLocks noChangeAspect="1" noChangeArrowheads="1"/>
          </p:cNvPicPr>
          <p:nvPr/>
        </p:nvPicPr>
        <p:blipFill>
          <a:blip r:embed="rId13"/>
          <a:srcRect/>
          <a:stretch>
            <a:fillRect/>
          </a:stretch>
        </p:blipFill>
        <p:spPr bwMode="auto">
          <a:xfrm>
            <a:off x="0" y="0"/>
            <a:ext cx="9145588"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1536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1536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Arial" charset="0"/>
              </a:defRPr>
            </a:lvl1pPr>
          </a:lstStyle>
          <a:p>
            <a:pPr>
              <a:defRPr/>
            </a:pPr>
            <a:fld id="{7E26B11F-A848-4A8B-B76C-41B27E24FCF1}" type="slidenum">
              <a:rPr lang="en-US"/>
              <a:pPr>
                <a:defRPr/>
              </a:pPr>
              <a:t>‹#›</a:t>
            </a:fld>
            <a:endParaRPr lang="en-US"/>
          </a:p>
        </p:txBody>
      </p:sp>
      <p:pic>
        <p:nvPicPr>
          <p:cNvPr id="3079" name="Picture 83" descr="generic_content_b"/>
          <p:cNvPicPr>
            <a:picLocks noChangeAspect="1" noChangeArrowheads="1"/>
          </p:cNvPicPr>
          <p:nvPr/>
        </p:nvPicPr>
        <p:blipFill>
          <a:blip r:embed="rId13"/>
          <a:srcRect/>
          <a:stretch>
            <a:fillRect/>
          </a:stretch>
        </p:blipFill>
        <p:spPr bwMode="auto">
          <a:xfrm>
            <a:off x="0" y="0"/>
            <a:ext cx="9145588"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00034" y="4143380"/>
            <a:ext cx="8305800" cy="1981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6000" b="1" i="0" u="none" strike="noStrike" kern="0" cap="none" spc="0" normalizeH="0" baseline="0" noProof="0" dirty="0" smtClean="0">
                <a:ln>
                  <a:noFill/>
                </a:ln>
                <a:solidFill>
                  <a:schemeClr val="tx2"/>
                </a:solidFill>
                <a:effectLst/>
                <a:uLnTx/>
                <a:uFillTx/>
                <a:latin typeface="Constantia" pitchFamily="18" charset="0"/>
                <a:ea typeface="+mj-ea"/>
                <a:cs typeface="+mj-cs"/>
              </a:rPr>
              <a:t>1 -3</a:t>
            </a:r>
            <a:endParaRPr kumimoji="0" lang="en-CA" sz="6000" b="1" i="0" u="none" strike="noStrike" kern="0" cap="none" spc="0" normalizeH="0" baseline="0" noProof="0" dirty="0">
              <a:ln>
                <a:noFill/>
              </a:ln>
              <a:solidFill>
                <a:schemeClr val="tx2"/>
              </a:solidFill>
              <a:effectLst/>
              <a:uLnTx/>
              <a:uFillTx/>
              <a:latin typeface="Constantia" pitchFamily="18" charset="0"/>
              <a:ea typeface="+mj-ea"/>
              <a:cs typeface="+mj-cs"/>
            </a:endParaRPr>
          </a:p>
        </p:txBody>
      </p:sp>
      <p:sp>
        <p:nvSpPr>
          <p:cNvPr id="3" name="Title 1"/>
          <p:cNvSpPr txBox="1">
            <a:spLocks/>
          </p:cNvSpPr>
          <p:nvPr/>
        </p:nvSpPr>
        <p:spPr bwMode="auto">
          <a:xfrm>
            <a:off x="533726" y="-136480"/>
            <a:ext cx="8305800" cy="1981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CA" sz="3200" b="1" kern="0" dirty="0" smtClean="0">
                <a:solidFill>
                  <a:schemeClr val="tx2"/>
                </a:solidFill>
                <a:latin typeface="Constantia" pitchFamily="18" charset="0"/>
                <a:ea typeface="+mj-ea"/>
                <a:cs typeface="+mj-cs"/>
              </a:rPr>
              <a:t>“The Alpha &amp; Omega”</a:t>
            </a:r>
            <a:endParaRPr kumimoji="0" lang="en-CA" sz="3200" b="1" i="0" u="none" strike="noStrike" kern="0" cap="none" spc="0" normalizeH="0" baseline="0" noProof="0" dirty="0">
              <a:ln>
                <a:noFill/>
              </a:ln>
              <a:solidFill>
                <a:schemeClr val="tx2"/>
              </a:solidFill>
              <a:effectLst/>
              <a:uLnTx/>
              <a:uFillTx/>
              <a:latin typeface="Constantia" pitchFamily="18" charset="0"/>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tantia" pitchFamily="18" charset="0"/>
              </a:rPr>
              <a:t>John</a:t>
            </a:r>
            <a:endParaRPr lang="en-CA" dirty="0">
              <a:latin typeface="Constantia" pitchFamily="18" charset="0"/>
            </a:endParaRPr>
          </a:p>
        </p:txBody>
      </p:sp>
      <p:sp>
        <p:nvSpPr>
          <p:cNvPr id="4" name="TextBox 3"/>
          <p:cNvSpPr txBox="1"/>
          <p:nvPr/>
        </p:nvSpPr>
        <p:spPr>
          <a:xfrm>
            <a:off x="707064" y="1452169"/>
            <a:ext cx="8286808" cy="5262979"/>
          </a:xfrm>
          <a:prstGeom prst="rect">
            <a:avLst/>
          </a:prstGeom>
          <a:noFill/>
        </p:spPr>
        <p:txBody>
          <a:bodyPr wrap="square" rtlCol="0">
            <a:spAutoFit/>
          </a:bodyPr>
          <a:lstStyle/>
          <a:p>
            <a:pPr>
              <a:buFont typeface="Arial" pitchFamily="34" charset="0"/>
              <a:buChar char="•"/>
            </a:pPr>
            <a:r>
              <a:rPr lang="en-CA" sz="2200" b="1" dirty="0" smtClean="0">
                <a:solidFill>
                  <a:schemeClr val="bg1"/>
                </a:solidFill>
                <a:latin typeface="Constantia" pitchFamily="18" charset="0"/>
              </a:rPr>
              <a:t> John and his brother James, it would appear met Jesus through the preaching of John the Baptist </a:t>
            </a:r>
            <a:r>
              <a:rPr lang="en-CA" sz="2200" dirty="0" smtClean="0">
                <a:solidFill>
                  <a:schemeClr val="bg1"/>
                </a:solidFill>
                <a:latin typeface="Constantia" pitchFamily="18" charset="0"/>
              </a:rPr>
              <a:t> </a:t>
            </a:r>
            <a:r>
              <a:rPr lang="en-CA" sz="2200" b="1" dirty="0" smtClean="0">
                <a:solidFill>
                  <a:srgbClr val="C00000"/>
                </a:solidFill>
                <a:latin typeface="Constantia" pitchFamily="18" charset="0"/>
              </a:rPr>
              <a:t>John 1:35-37</a:t>
            </a:r>
          </a:p>
          <a:p>
            <a:pPr>
              <a:buFont typeface="Arial" pitchFamily="34" charset="0"/>
              <a:buChar char="•"/>
            </a:pPr>
            <a:endParaRPr lang="en-CA" sz="1000" b="1" dirty="0" smtClean="0">
              <a:solidFill>
                <a:srgbClr val="C00000"/>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Left his fishing nets on the Sea of Galilee to follow Jesus </a:t>
            </a:r>
            <a:r>
              <a:rPr lang="en-CA" sz="2200" b="1" dirty="0" smtClean="0">
                <a:solidFill>
                  <a:srgbClr val="C00000"/>
                </a:solidFill>
                <a:latin typeface="Constantia" pitchFamily="18" charset="0"/>
              </a:rPr>
              <a:t>Matt. 4:21-22.</a:t>
            </a:r>
            <a:r>
              <a:rPr lang="en-CA" sz="2200" b="1" dirty="0" smtClean="0">
                <a:solidFill>
                  <a:schemeClr val="bg1"/>
                </a:solidFill>
                <a:latin typeface="Constantia" pitchFamily="18" charset="0"/>
              </a:rPr>
              <a:t> </a:t>
            </a:r>
          </a:p>
          <a:p>
            <a:pPr>
              <a:buFont typeface="Arial" pitchFamily="34" charset="0"/>
              <a:buChar char="•"/>
            </a:pPr>
            <a:endParaRPr lang="en-CA" sz="1000" b="1" dirty="0" smtClean="0">
              <a:solidFill>
                <a:schemeClr val="bg1"/>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Travelled with Jesus during his ministry – heard the teachings, saw miracles and the transfiguration. </a:t>
            </a:r>
            <a:r>
              <a:rPr lang="en-CA" sz="2200" b="1" dirty="0" smtClean="0">
                <a:solidFill>
                  <a:srgbClr val="C00000"/>
                </a:solidFill>
                <a:latin typeface="Constantia" pitchFamily="18" charset="0"/>
              </a:rPr>
              <a:t>Matt. 17:1-7</a:t>
            </a:r>
          </a:p>
          <a:p>
            <a:pPr>
              <a:buFont typeface="Arial" pitchFamily="34" charset="0"/>
              <a:buChar char="•"/>
            </a:pPr>
            <a:endParaRPr lang="en-CA" sz="1000" b="1" dirty="0" smtClean="0">
              <a:solidFill>
                <a:srgbClr val="C00000"/>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Stayed with Jesus for the final week of His life. </a:t>
            </a:r>
            <a:r>
              <a:rPr lang="en-CA" sz="2200" b="1" dirty="0" smtClean="0">
                <a:solidFill>
                  <a:srgbClr val="C00000"/>
                </a:solidFill>
                <a:latin typeface="Constantia" pitchFamily="18" charset="0"/>
              </a:rPr>
              <a:t>John 19:25-27</a:t>
            </a:r>
          </a:p>
          <a:p>
            <a:pPr>
              <a:buFont typeface="Arial" pitchFamily="34" charset="0"/>
              <a:buChar char="•"/>
            </a:pPr>
            <a:endParaRPr lang="en-CA" sz="1000" b="1" dirty="0" smtClean="0">
              <a:solidFill>
                <a:srgbClr val="C00000"/>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Worked with Simon Peter as a leader of the early Jerusalem ecclesia. </a:t>
            </a:r>
            <a:r>
              <a:rPr lang="en-CA" sz="2200" b="1" dirty="0" smtClean="0">
                <a:solidFill>
                  <a:srgbClr val="C00000"/>
                </a:solidFill>
                <a:latin typeface="Constantia" pitchFamily="18" charset="0"/>
              </a:rPr>
              <a:t>Acts 3-4</a:t>
            </a:r>
          </a:p>
          <a:p>
            <a:pPr>
              <a:buFont typeface="Arial" pitchFamily="34" charset="0"/>
              <a:buChar char="•"/>
            </a:pPr>
            <a:endParaRPr lang="en-CA" sz="1000" b="1" dirty="0" smtClean="0">
              <a:solidFill>
                <a:srgbClr val="C00000"/>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Not heard from in Acts after the death of his brother James. </a:t>
            </a:r>
            <a:r>
              <a:rPr lang="en-CA" sz="2200" b="1" dirty="0" smtClean="0">
                <a:solidFill>
                  <a:srgbClr val="C00000"/>
                </a:solidFill>
                <a:latin typeface="Constantia" pitchFamily="18" charset="0"/>
              </a:rPr>
              <a:t>Acts 12:1-2</a:t>
            </a:r>
          </a:p>
          <a:p>
            <a:pPr>
              <a:buFont typeface="Arial" pitchFamily="34" charset="0"/>
              <a:buChar char="•"/>
            </a:pPr>
            <a:endParaRPr lang="en-CA" sz="1000" b="1" dirty="0" smtClean="0">
              <a:solidFill>
                <a:srgbClr val="C00000"/>
              </a:solidFill>
              <a:latin typeface="Constantia" pitchFamily="18" charset="0"/>
            </a:endParaRPr>
          </a:p>
          <a:p>
            <a:pPr>
              <a:buFont typeface="Arial" pitchFamily="34" charset="0"/>
              <a:buChar char="•"/>
            </a:pPr>
            <a:r>
              <a:rPr lang="en-CA" sz="2200" b="1" dirty="0" smtClean="0">
                <a:solidFill>
                  <a:schemeClr val="bg1"/>
                </a:solidFill>
                <a:latin typeface="Constantia" pitchFamily="18" charset="0"/>
              </a:rPr>
              <a:t> Banished for a time on the isle of </a:t>
            </a:r>
            <a:r>
              <a:rPr lang="en-CA" sz="2200" b="1" dirty="0" err="1" smtClean="0">
                <a:solidFill>
                  <a:schemeClr val="bg1"/>
                </a:solidFill>
                <a:latin typeface="Constantia" pitchFamily="18" charset="0"/>
              </a:rPr>
              <a:t>Patmos</a:t>
            </a:r>
            <a:r>
              <a:rPr lang="en-CA" sz="2200" b="1" dirty="0" smtClean="0">
                <a:solidFill>
                  <a:schemeClr val="bg1"/>
                </a:solidFill>
                <a:latin typeface="Constantia" pitchFamily="18" charset="0"/>
              </a:rPr>
              <a:t>. </a:t>
            </a:r>
            <a:r>
              <a:rPr lang="en-CA" sz="2200" b="1" dirty="0" smtClean="0">
                <a:solidFill>
                  <a:srgbClr val="C00000"/>
                </a:solidFill>
                <a:latin typeface="Constantia" pitchFamily="18" charset="0"/>
              </a:rPr>
              <a:t>Rev. 1:9</a:t>
            </a:r>
          </a:p>
        </p:txBody>
      </p:sp>
      <p:pic>
        <p:nvPicPr>
          <p:cNvPr id="5" name="Picture 4" descr="apply1.png"/>
          <p:cNvPicPr>
            <a:picLocks noChangeAspect="1"/>
          </p:cNvPicPr>
          <p:nvPr/>
        </p:nvPicPr>
        <p:blipFill>
          <a:blip r:embed="rId2" cstate="print"/>
          <a:stretch>
            <a:fillRect/>
          </a:stretch>
        </p:blipFill>
        <p:spPr>
          <a:xfrm>
            <a:off x="163776" y="2289190"/>
            <a:ext cx="601763" cy="60176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714348" y="3565480"/>
            <a:ext cx="8001056" cy="2364706"/>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
        <p:nvSpPr>
          <p:cNvPr id="9" name="Rounded Rectangle 8"/>
          <p:cNvSpPr/>
          <p:nvPr/>
        </p:nvSpPr>
        <p:spPr>
          <a:xfrm>
            <a:off x="714348" y="1715344"/>
            <a:ext cx="8001056" cy="1428760"/>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pic>
        <p:nvPicPr>
          <p:cNvPr id="2" name="Content Placeholder 3" descr="edit1.png"/>
          <p:cNvPicPr>
            <a:picLocks noChangeAspect="1"/>
          </p:cNvPicPr>
          <p:nvPr/>
        </p:nvPicPr>
        <p:blipFill>
          <a:blip r:embed="rId2" cstate="print">
            <a:duotone>
              <a:prstClr val="black"/>
              <a:srgbClr val="D9C3A5">
                <a:tint val="50000"/>
                <a:satMod val="180000"/>
              </a:srgbClr>
            </a:duotone>
          </a:blip>
          <a:stretch>
            <a:fillRect/>
          </a:stretch>
        </p:blipFill>
        <p:spPr>
          <a:xfrm>
            <a:off x="2773604" y="600976"/>
            <a:ext cx="500066" cy="500066"/>
          </a:xfrm>
          <a:prstGeom prst="rect">
            <a:avLst/>
          </a:prstGeom>
        </p:spPr>
      </p:pic>
      <p:sp>
        <p:nvSpPr>
          <p:cNvPr id="6" name="Title 5"/>
          <p:cNvSpPr>
            <a:spLocks noGrp="1"/>
          </p:cNvSpPr>
          <p:nvPr>
            <p:ph type="title"/>
          </p:nvPr>
        </p:nvSpPr>
        <p:spPr/>
        <p:txBody>
          <a:bodyPr/>
          <a:lstStyle/>
          <a:p>
            <a:r>
              <a:rPr lang="en-CA" b="1" dirty="0" smtClean="0">
                <a:latin typeface="Constantia" pitchFamily="18" charset="0"/>
              </a:rPr>
              <a:t>Break-Up</a:t>
            </a:r>
            <a:endParaRPr lang="en-CA" b="1" dirty="0">
              <a:latin typeface="Constantia" pitchFamily="18" charset="0"/>
            </a:endParaRPr>
          </a:p>
        </p:txBody>
      </p:sp>
      <p:sp>
        <p:nvSpPr>
          <p:cNvPr id="8" name="TextBox 7"/>
          <p:cNvSpPr txBox="1"/>
          <p:nvPr/>
        </p:nvSpPr>
        <p:spPr>
          <a:xfrm>
            <a:off x="1122656" y="1824528"/>
            <a:ext cx="8286808" cy="4154984"/>
          </a:xfrm>
          <a:prstGeom prst="rect">
            <a:avLst/>
          </a:prstGeom>
          <a:noFill/>
        </p:spPr>
        <p:txBody>
          <a:bodyPr wrap="square" rtlCol="0">
            <a:spAutoFit/>
          </a:bodyPr>
          <a:lstStyle/>
          <a:p>
            <a:r>
              <a:rPr lang="en-CA" sz="2400" b="1" dirty="0" smtClean="0">
                <a:solidFill>
                  <a:schemeClr val="bg1"/>
                </a:solidFill>
                <a:latin typeface="Constantia" pitchFamily="18" charset="0"/>
              </a:rPr>
              <a:t>Key Passage</a:t>
            </a:r>
            <a:r>
              <a:rPr lang="en-CA" sz="2400" dirty="0" smtClean="0">
                <a:solidFill>
                  <a:schemeClr val="bg1"/>
                </a:solidFill>
                <a:latin typeface="Constantia" pitchFamily="18" charset="0"/>
              </a:rPr>
              <a:t>: </a:t>
            </a:r>
            <a:r>
              <a:rPr lang="en-CA" sz="2400" b="1" dirty="0" smtClean="0">
                <a:solidFill>
                  <a:srgbClr val="C00000"/>
                </a:solidFill>
                <a:latin typeface="Constantia" pitchFamily="18" charset="0"/>
              </a:rPr>
              <a:t>Rev. 1:1</a:t>
            </a:r>
          </a:p>
          <a:p>
            <a:r>
              <a:rPr lang="en-CA" sz="2400" b="1" dirty="0" smtClean="0">
                <a:solidFill>
                  <a:schemeClr val="bg1"/>
                </a:solidFill>
                <a:latin typeface="Constantia" pitchFamily="18" charset="0"/>
              </a:rPr>
              <a:t>Scope &amp; Plan of the Prophecy</a:t>
            </a:r>
            <a:r>
              <a:rPr lang="en-CA" sz="2400" dirty="0" smtClean="0">
                <a:solidFill>
                  <a:schemeClr val="bg1"/>
                </a:solidFill>
                <a:latin typeface="Constantia" pitchFamily="18" charset="0"/>
              </a:rPr>
              <a:t>:</a:t>
            </a:r>
            <a:r>
              <a:rPr lang="en-CA" sz="2400" dirty="0" smtClean="0">
                <a:latin typeface="Constantia" pitchFamily="18" charset="0"/>
              </a:rPr>
              <a:t> </a:t>
            </a:r>
            <a:r>
              <a:rPr lang="en-CA" sz="2400" b="1" dirty="0" smtClean="0">
                <a:solidFill>
                  <a:srgbClr val="C00000"/>
                </a:solidFill>
                <a:latin typeface="Constantia" pitchFamily="18" charset="0"/>
              </a:rPr>
              <a:t>Rev. 1:19</a:t>
            </a:r>
          </a:p>
          <a:p>
            <a:r>
              <a:rPr lang="en-CA" sz="2400" b="1" dirty="0" smtClean="0">
                <a:solidFill>
                  <a:schemeClr val="bg1"/>
                </a:solidFill>
                <a:latin typeface="Constantia" pitchFamily="18" charset="0"/>
              </a:rPr>
              <a:t>Era of commencement</a:t>
            </a:r>
            <a:r>
              <a:rPr lang="en-CA" sz="2400" dirty="0" smtClean="0">
                <a:solidFill>
                  <a:schemeClr val="bg1"/>
                </a:solidFill>
                <a:latin typeface="Constantia" pitchFamily="18" charset="0"/>
              </a:rPr>
              <a:t>:</a:t>
            </a:r>
            <a:r>
              <a:rPr lang="en-CA" sz="2400" dirty="0" smtClean="0">
                <a:latin typeface="Constantia" pitchFamily="18" charset="0"/>
              </a:rPr>
              <a:t> </a:t>
            </a:r>
            <a:r>
              <a:rPr lang="en-CA" sz="2400" b="1" dirty="0" smtClean="0">
                <a:solidFill>
                  <a:srgbClr val="C00000"/>
                </a:solidFill>
                <a:latin typeface="Constantia" pitchFamily="18" charset="0"/>
              </a:rPr>
              <a:t>Rev. 1:3</a:t>
            </a:r>
          </a:p>
          <a:p>
            <a:endParaRPr lang="en-CA" sz="2400" b="1" dirty="0" smtClean="0">
              <a:solidFill>
                <a:srgbClr val="FFFF00"/>
              </a:solidFill>
              <a:latin typeface="Constantia" pitchFamily="18" charset="0"/>
            </a:endParaRPr>
          </a:p>
          <a:p>
            <a:endParaRPr lang="en-CA" sz="2400" dirty="0" smtClean="0">
              <a:latin typeface="Constantia" pitchFamily="18" charset="0"/>
            </a:endParaRPr>
          </a:p>
          <a:p>
            <a:pPr marL="342900" indent="-342900"/>
            <a:r>
              <a:rPr lang="en-CA" sz="2400" b="1" dirty="0" smtClean="0">
                <a:solidFill>
                  <a:schemeClr val="bg1"/>
                </a:solidFill>
                <a:latin typeface="Constantia" pitchFamily="18" charset="0"/>
              </a:rPr>
              <a:t>Jesus Christ and the Redeemed</a:t>
            </a:r>
            <a:r>
              <a:rPr lang="en-CA" sz="2400" dirty="0" smtClean="0">
                <a:latin typeface="Constantia" pitchFamily="18" charset="0"/>
              </a:rPr>
              <a:t> </a:t>
            </a:r>
            <a:r>
              <a:rPr lang="en-CA" sz="2400" b="1" dirty="0" smtClean="0">
                <a:solidFill>
                  <a:srgbClr val="C00000"/>
                </a:solidFill>
                <a:latin typeface="Constantia" pitchFamily="18" charset="0"/>
              </a:rPr>
              <a:t>(Ch.1)</a:t>
            </a:r>
          </a:p>
          <a:p>
            <a:pPr marL="800100" lvl="1" indent="-342900">
              <a:buAutoNum type="alphaLcParenBoth"/>
            </a:pPr>
            <a:r>
              <a:rPr lang="en-CA" sz="2400" dirty="0" smtClean="0">
                <a:solidFill>
                  <a:schemeClr val="bg1"/>
                </a:solidFill>
                <a:latin typeface="Constantia" pitchFamily="18" charset="0"/>
              </a:rPr>
              <a:t>Prologue</a:t>
            </a:r>
            <a:r>
              <a:rPr lang="en-CA" sz="2400" dirty="0" smtClean="0">
                <a:latin typeface="Constantia" pitchFamily="18" charset="0"/>
              </a:rPr>
              <a:t> </a:t>
            </a:r>
            <a:r>
              <a:rPr lang="en-CA" sz="2400" dirty="0" smtClean="0">
                <a:solidFill>
                  <a:srgbClr val="C00000"/>
                </a:solidFill>
                <a:latin typeface="Constantia" pitchFamily="18" charset="0"/>
              </a:rPr>
              <a:t>Vv. 1-3</a:t>
            </a:r>
          </a:p>
          <a:p>
            <a:pPr marL="800100" lvl="1" indent="-342900">
              <a:buAutoNum type="alphaLcParenBoth"/>
            </a:pPr>
            <a:r>
              <a:rPr lang="en-CA" sz="2400" dirty="0" smtClean="0">
                <a:solidFill>
                  <a:schemeClr val="bg1"/>
                </a:solidFill>
                <a:latin typeface="Constantia" pitchFamily="18" charset="0"/>
              </a:rPr>
              <a:t>Salutation</a:t>
            </a:r>
            <a:r>
              <a:rPr lang="en-CA" sz="2400" dirty="0" smtClean="0">
                <a:latin typeface="Constantia" pitchFamily="18" charset="0"/>
              </a:rPr>
              <a:t> </a:t>
            </a:r>
            <a:r>
              <a:rPr lang="en-CA" sz="2400" dirty="0" smtClean="0">
                <a:solidFill>
                  <a:srgbClr val="C00000"/>
                </a:solidFill>
                <a:latin typeface="Constantia" pitchFamily="18" charset="0"/>
              </a:rPr>
              <a:t>Vv. 4-8</a:t>
            </a:r>
          </a:p>
          <a:p>
            <a:pPr marL="800100" lvl="1" indent="-342900">
              <a:buAutoNum type="alphaLcParenBoth"/>
            </a:pPr>
            <a:r>
              <a:rPr lang="en-CA" sz="2400" dirty="0" smtClean="0">
                <a:solidFill>
                  <a:schemeClr val="bg1"/>
                </a:solidFill>
                <a:latin typeface="Constantia" pitchFamily="18" charset="0"/>
              </a:rPr>
              <a:t>Introduction</a:t>
            </a:r>
            <a:r>
              <a:rPr lang="en-CA" sz="2400" dirty="0" smtClean="0">
                <a:latin typeface="Constantia" pitchFamily="18" charset="0"/>
              </a:rPr>
              <a:t> </a:t>
            </a:r>
            <a:r>
              <a:rPr lang="en-CA" sz="2400" dirty="0" smtClean="0">
                <a:solidFill>
                  <a:srgbClr val="C00000"/>
                </a:solidFill>
                <a:latin typeface="Constantia" pitchFamily="18" charset="0"/>
              </a:rPr>
              <a:t>V.9</a:t>
            </a:r>
          </a:p>
          <a:p>
            <a:pPr marL="800100" lvl="1" indent="-342900">
              <a:buAutoNum type="alphaLcParenBoth"/>
            </a:pPr>
            <a:r>
              <a:rPr lang="en-CA" sz="2400" dirty="0" smtClean="0">
                <a:solidFill>
                  <a:schemeClr val="bg1"/>
                </a:solidFill>
                <a:latin typeface="Constantia" pitchFamily="18" charset="0"/>
              </a:rPr>
              <a:t>The Initial Vision – 	Multitudinous Christ</a:t>
            </a:r>
            <a:r>
              <a:rPr lang="en-CA" sz="2400" dirty="0" smtClean="0">
                <a:latin typeface="Constantia" pitchFamily="18" charset="0"/>
              </a:rPr>
              <a:t> </a:t>
            </a:r>
          </a:p>
          <a:p>
            <a:pPr marL="800100" lvl="1" indent="-342900"/>
            <a:r>
              <a:rPr lang="en-CA" sz="2400" dirty="0" smtClean="0">
                <a:solidFill>
                  <a:srgbClr val="FFFF00"/>
                </a:solidFill>
                <a:latin typeface="Constantia" pitchFamily="18" charset="0"/>
              </a:rPr>
              <a:t>					</a:t>
            </a:r>
            <a:r>
              <a:rPr lang="en-CA" sz="2400" dirty="0" smtClean="0">
                <a:solidFill>
                  <a:srgbClr val="C00000"/>
                </a:solidFill>
                <a:latin typeface="Constantia" pitchFamily="18" charset="0"/>
              </a:rPr>
              <a:t>Vv. 10-20</a:t>
            </a:r>
            <a:endParaRPr lang="en-CA" sz="2400" dirty="0">
              <a:solidFill>
                <a:srgbClr val="C00000"/>
              </a:solidFill>
              <a:latin typeface="Constant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tantia" pitchFamily="18" charset="0"/>
              </a:rPr>
              <a:t>Psalm 50</a:t>
            </a:r>
            <a:endParaRPr lang="en-CA" dirty="0">
              <a:latin typeface="Constantia" pitchFamily="18" charset="0"/>
            </a:endParaRPr>
          </a:p>
        </p:txBody>
      </p:sp>
      <p:sp>
        <p:nvSpPr>
          <p:cNvPr id="1026" name="Rectangle 2"/>
          <p:cNvSpPr>
            <a:spLocks noChangeArrowheads="1"/>
          </p:cNvSpPr>
          <p:nvPr/>
        </p:nvSpPr>
        <p:spPr bwMode="auto">
          <a:xfrm>
            <a:off x="500034" y="1436618"/>
            <a:ext cx="8582671" cy="329320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600" b="1" dirty="0" smtClean="0">
                <a:solidFill>
                  <a:schemeClr val="bg1"/>
                </a:solidFill>
                <a:latin typeface="Constantia" pitchFamily="18" charset="0"/>
                <a:ea typeface="Times New Roman" pitchFamily="18" charset="0"/>
                <a:cs typeface="Times New Roman" pitchFamily="18" charset="0"/>
              </a:rPr>
              <a:t>A</a:t>
            </a: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triple summons: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endParaRPr>
          </a:p>
          <a:p>
            <a:pPr marL="228600" marR="0" lvl="0" indent="-2286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The “world” as a whole </a:t>
            </a:r>
            <a:r>
              <a:rPr kumimoji="0" lang="en-US" sz="2600" b="1" i="0" u="none" strike="noStrike" cap="none" normalizeH="0" baseline="0" dirty="0" smtClean="0">
                <a:ln>
                  <a:noFill/>
                </a:ln>
                <a:solidFill>
                  <a:srgbClr val="C00000"/>
                </a:solidFill>
                <a:effectLst/>
                <a:latin typeface="Constantia" pitchFamily="18" charset="0"/>
                <a:ea typeface="Times New Roman" pitchFamily="18" charset="0"/>
                <a:cs typeface="Times New Roman" pitchFamily="18" charset="0"/>
              </a:rPr>
              <a:t>(v 1)</a:t>
            </a: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is summoned to observe </a:t>
            </a:r>
          </a:p>
          <a:p>
            <a:pPr marL="228600" marR="0" lvl="0" indent="-228600" algn="l" defTabSz="914400" rtl="0" eaLnBrk="1" fontAlgn="base" latinLnBrk="0" hangingPunct="1">
              <a:lnSpc>
                <a:spcPct val="100000"/>
              </a:lnSpc>
              <a:spcBef>
                <a:spcPct val="0"/>
              </a:spcBef>
              <a:spcAft>
                <a:spcPct val="0"/>
              </a:spcAft>
              <a:buClrTx/>
              <a:buSzTx/>
              <a:tabLst/>
            </a:pP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what is about to happen; </a:t>
            </a:r>
          </a:p>
          <a:p>
            <a:pPr marL="228600" marR="0" lvl="0" indent="-2286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“Heavens” and “earth” are summoned, as witnesses </a:t>
            </a:r>
          </a:p>
          <a:p>
            <a:pPr marL="228600" marR="0" lvl="0" indent="-228600" algn="l" defTabSz="914400" rtl="0" eaLnBrk="1" fontAlgn="base" latinLnBrk="0" hangingPunct="1">
              <a:lnSpc>
                <a:spcPct val="100000"/>
              </a:lnSpc>
              <a:spcBef>
                <a:spcPct val="0"/>
              </a:spcBef>
              <a:spcAft>
                <a:spcPct val="0"/>
              </a:spcAft>
              <a:buClrTx/>
              <a:buSzTx/>
              <a:tabLst/>
            </a:pP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of the covenant event </a:t>
            </a:r>
            <a:r>
              <a:rPr kumimoji="0" lang="en-US" sz="2600" b="1" i="0" u="none" strike="noStrike" cap="none" normalizeH="0" baseline="0" dirty="0" smtClean="0">
                <a:ln>
                  <a:noFill/>
                </a:ln>
                <a:solidFill>
                  <a:srgbClr val="C00000"/>
                </a:solidFill>
                <a:effectLst/>
                <a:latin typeface="Constantia" pitchFamily="18" charset="0"/>
                <a:ea typeface="Times New Roman" pitchFamily="18" charset="0"/>
                <a:cs typeface="Times New Roman" pitchFamily="18" charset="0"/>
              </a:rPr>
              <a:t>(v 4)</a:t>
            </a: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and finally </a:t>
            </a:r>
          </a:p>
          <a:p>
            <a:pPr marL="228600" marR="0" lvl="0" indent="-22860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The people themselves are summoned to gather in </a:t>
            </a:r>
          </a:p>
          <a:p>
            <a:pPr marL="228600" marR="0" lvl="0" indent="-228600" algn="l" defTabSz="914400" rtl="0" eaLnBrk="1" fontAlgn="base" latinLnBrk="0" hangingPunct="1">
              <a:lnSpc>
                <a:spcPct val="100000"/>
              </a:lnSpc>
              <a:spcBef>
                <a:spcPct val="0"/>
              </a:spcBef>
              <a:spcAft>
                <a:spcPct val="0"/>
              </a:spcAft>
              <a:buClrTx/>
              <a:buSzTx/>
              <a:tabLst/>
            </a:pPr>
            <a:r>
              <a:rPr lang="en-US" sz="2600" b="1" dirty="0" smtClean="0">
                <a:solidFill>
                  <a:schemeClr val="bg1"/>
                </a:solidFill>
                <a:latin typeface="Constantia" pitchFamily="18" charset="0"/>
                <a:ea typeface="Times New Roman" pitchFamily="18" charset="0"/>
                <a:cs typeface="Times New Roman" pitchFamily="18" charset="0"/>
              </a:rPr>
              <a:t>	t</a:t>
            </a: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he divine presence </a:t>
            </a:r>
            <a:r>
              <a:rPr kumimoji="0" lang="en-US" sz="2600" b="1" i="0" u="none" strike="noStrike" cap="none" normalizeH="0" baseline="0" dirty="0" smtClean="0">
                <a:ln>
                  <a:noFill/>
                </a:ln>
                <a:solidFill>
                  <a:srgbClr val="C00000"/>
                </a:solidFill>
                <a:effectLst/>
                <a:latin typeface="Constantia" pitchFamily="18" charset="0"/>
                <a:ea typeface="Times New Roman" pitchFamily="18" charset="0"/>
                <a:cs typeface="Times New Roman" pitchFamily="18" charset="0"/>
              </a:rPr>
              <a:t>(v 5)</a:t>
            </a:r>
            <a:r>
              <a:rPr kumimoji="0" lang="en-US" sz="2600" b="1" i="0" u="none" strike="noStrike" cap="none" normalizeH="0" baseline="0" dirty="0" smtClean="0">
                <a:ln>
                  <a:noFill/>
                </a:ln>
                <a:solidFill>
                  <a:schemeClr val="bg1"/>
                </a:solidFill>
                <a:effectLst/>
                <a:latin typeface="Constantia" pitchFamily="18" charset="0"/>
                <a:ea typeface="Times New Roman" pitchFamily="18" charset="0"/>
                <a:cs typeface="Times New Roman" pitchFamily="18" charset="0"/>
              </a:rPr>
              <a:t> </a:t>
            </a:r>
            <a:endParaRPr kumimoji="0" lang="en-US" sz="2600" b="1" i="0" u="none" strike="noStrike" cap="none" normalizeH="0" baseline="0" dirty="0" smtClean="0">
              <a:ln>
                <a:noFill/>
              </a:ln>
              <a:solidFill>
                <a:schemeClr val="bg1"/>
              </a:solidFill>
              <a:effectLst/>
              <a:latin typeface="Constantia" pitchFamily="18"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14364"/>
            <a:ext cx="8229600" cy="1143000"/>
          </a:xfrm>
        </p:spPr>
        <p:txBody>
          <a:bodyPr/>
          <a:lstStyle/>
          <a:p>
            <a:r>
              <a:rPr lang="en-CA" sz="3600" b="1" dirty="0" err="1" smtClean="0">
                <a:latin typeface="Constantia" pitchFamily="18" charset="0"/>
              </a:rPr>
              <a:t>Psa</a:t>
            </a:r>
            <a:r>
              <a:rPr lang="en-CA" sz="3600" b="1" dirty="0" smtClean="0">
                <a:latin typeface="Constantia" pitchFamily="18" charset="0"/>
              </a:rPr>
              <a:t>. 50:23</a:t>
            </a:r>
            <a:br>
              <a:rPr lang="en-CA" sz="3600" b="1" dirty="0" smtClean="0">
                <a:latin typeface="Constantia" pitchFamily="18" charset="0"/>
              </a:rPr>
            </a:br>
            <a:r>
              <a:rPr lang="en-CA" sz="3600" b="1" dirty="0" smtClean="0">
                <a:latin typeface="Constantia" pitchFamily="18" charset="0"/>
              </a:rPr>
              <a:t>The Aim is to Overcome!</a:t>
            </a:r>
            <a:endParaRPr lang="en-CA" sz="3600" b="1" dirty="0">
              <a:latin typeface="Constantia" pitchFamily="18" charset="0"/>
            </a:endParaRPr>
          </a:p>
        </p:txBody>
      </p:sp>
      <p:sp>
        <p:nvSpPr>
          <p:cNvPr id="3" name="TextBox 2"/>
          <p:cNvSpPr txBox="1"/>
          <p:nvPr/>
        </p:nvSpPr>
        <p:spPr>
          <a:xfrm>
            <a:off x="642910" y="2082969"/>
            <a:ext cx="8286808" cy="5632311"/>
          </a:xfrm>
          <a:prstGeom prst="rect">
            <a:avLst/>
          </a:prstGeom>
          <a:noFill/>
        </p:spPr>
        <p:txBody>
          <a:bodyPr wrap="square" rtlCol="0">
            <a:spAutoFit/>
          </a:bodyPr>
          <a:lstStyle/>
          <a:p>
            <a:r>
              <a:rPr lang="en-CA" b="1" dirty="0" smtClean="0">
                <a:solidFill>
                  <a:schemeClr val="bg1"/>
                </a:solidFill>
                <a:latin typeface="Constantia" pitchFamily="18" charset="0"/>
              </a:rPr>
              <a:t>He that hath an ear, let him hear what the Spirit </a:t>
            </a:r>
            <a:r>
              <a:rPr lang="en-CA" b="1" dirty="0" err="1" smtClean="0">
                <a:solidFill>
                  <a:schemeClr val="bg1"/>
                </a:solidFill>
                <a:latin typeface="Constantia" pitchFamily="18" charset="0"/>
              </a:rPr>
              <a:t>saith</a:t>
            </a:r>
            <a:r>
              <a:rPr lang="en-CA" b="1" dirty="0" smtClean="0">
                <a:solidFill>
                  <a:schemeClr val="bg1"/>
                </a:solidFill>
                <a:latin typeface="Constantia" pitchFamily="18" charset="0"/>
              </a:rPr>
              <a:t> unto the churches; To him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will I give to eat of the tree of life, which is in the midst of the paradise of God. </a:t>
            </a:r>
            <a:r>
              <a:rPr lang="en-CA" b="1" dirty="0" smtClean="0">
                <a:solidFill>
                  <a:srgbClr val="C00000"/>
                </a:solidFill>
                <a:latin typeface="Constantia" pitchFamily="18" charset="0"/>
              </a:rPr>
              <a:t>Rev. 2:7</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He that hath an ear, let him hear what the Spirit </a:t>
            </a:r>
            <a:r>
              <a:rPr lang="en-CA" b="1" dirty="0" err="1" smtClean="0">
                <a:solidFill>
                  <a:schemeClr val="bg1"/>
                </a:solidFill>
                <a:latin typeface="Constantia" pitchFamily="18" charset="0"/>
              </a:rPr>
              <a:t>saith</a:t>
            </a:r>
            <a:r>
              <a:rPr lang="en-CA" b="1" dirty="0" smtClean="0">
                <a:solidFill>
                  <a:schemeClr val="bg1"/>
                </a:solidFill>
                <a:latin typeface="Constantia" pitchFamily="18" charset="0"/>
              </a:rPr>
              <a:t> unto the churches; He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shall not be hurt of the second death. </a:t>
            </a:r>
            <a:r>
              <a:rPr lang="en-CA" b="1" dirty="0" smtClean="0">
                <a:solidFill>
                  <a:srgbClr val="C00000"/>
                </a:solidFill>
                <a:latin typeface="Constantia" pitchFamily="18" charset="0"/>
              </a:rPr>
              <a:t>Rev. 2:11</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He that hath an ear, let him hear what the Spirit </a:t>
            </a:r>
            <a:r>
              <a:rPr lang="en-CA" b="1" dirty="0" err="1" smtClean="0">
                <a:solidFill>
                  <a:schemeClr val="bg1"/>
                </a:solidFill>
                <a:latin typeface="Constantia" pitchFamily="18" charset="0"/>
              </a:rPr>
              <a:t>saith</a:t>
            </a:r>
            <a:r>
              <a:rPr lang="en-CA" b="1" dirty="0" smtClean="0">
                <a:solidFill>
                  <a:schemeClr val="bg1"/>
                </a:solidFill>
                <a:latin typeface="Constantia" pitchFamily="18" charset="0"/>
              </a:rPr>
              <a:t> unto the churches; To him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will I give to eat of the hidden manna, and will give him a white stone, and in the stone a new name written, which no man </a:t>
            </a:r>
            <a:r>
              <a:rPr lang="en-CA" b="1" dirty="0" err="1" smtClean="0">
                <a:solidFill>
                  <a:schemeClr val="bg1"/>
                </a:solidFill>
                <a:latin typeface="Constantia" pitchFamily="18" charset="0"/>
              </a:rPr>
              <a:t>knoweth</a:t>
            </a:r>
            <a:r>
              <a:rPr lang="en-CA" b="1" dirty="0" smtClean="0">
                <a:solidFill>
                  <a:schemeClr val="bg1"/>
                </a:solidFill>
                <a:latin typeface="Constantia" pitchFamily="18" charset="0"/>
              </a:rPr>
              <a:t> saving he that </a:t>
            </a:r>
            <a:r>
              <a:rPr lang="en-CA" b="1" dirty="0" err="1" smtClean="0">
                <a:solidFill>
                  <a:schemeClr val="bg1"/>
                </a:solidFill>
                <a:latin typeface="Constantia" pitchFamily="18" charset="0"/>
              </a:rPr>
              <a:t>receiveth</a:t>
            </a:r>
            <a:r>
              <a:rPr lang="en-CA" b="1" dirty="0" smtClean="0">
                <a:solidFill>
                  <a:schemeClr val="bg1"/>
                </a:solidFill>
                <a:latin typeface="Constantia" pitchFamily="18" charset="0"/>
              </a:rPr>
              <a:t> it. </a:t>
            </a:r>
            <a:r>
              <a:rPr lang="en-CA" b="1" dirty="0" smtClean="0">
                <a:solidFill>
                  <a:srgbClr val="C00000"/>
                </a:solidFill>
                <a:latin typeface="Constantia" pitchFamily="18" charset="0"/>
              </a:rPr>
              <a:t>Rev. 2:17</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And he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and </a:t>
            </a:r>
            <a:r>
              <a:rPr lang="en-CA" b="1" dirty="0" err="1" smtClean="0">
                <a:solidFill>
                  <a:schemeClr val="bg1"/>
                </a:solidFill>
                <a:latin typeface="Constantia" pitchFamily="18" charset="0"/>
              </a:rPr>
              <a:t>keepeth</a:t>
            </a:r>
            <a:r>
              <a:rPr lang="en-CA" b="1" dirty="0" smtClean="0">
                <a:solidFill>
                  <a:schemeClr val="bg1"/>
                </a:solidFill>
                <a:latin typeface="Constantia" pitchFamily="18" charset="0"/>
              </a:rPr>
              <a:t> my works unto the end, to him will I give power over the nations: </a:t>
            </a:r>
            <a:r>
              <a:rPr lang="en-CA" b="1" dirty="0" smtClean="0">
                <a:solidFill>
                  <a:srgbClr val="C00000"/>
                </a:solidFill>
                <a:latin typeface="Constantia" pitchFamily="18" charset="0"/>
              </a:rPr>
              <a:t>Rev. 2:26</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a:t>
            </a:r>
          </a:p>
          <a:p>
            <a:endParaRPr lang="en-CA" b="1" dirty="0" smtClean="0">
              <a:solidFill>
                <a:schemeClr val="bg1"/>
              </a:solidFill>
              <a:latin typeface="Constantia" pitchFamily="18" charset="0"/>
            </a:endParaRPr>
          </a:p>
          <a:p>
            <a:endParaRPr lang="en-CA" b="1" dirty="0" smtClean="0">
              <a:solidFill>
                <a:schemeClr val="bg1"/>
              </a:solidFill>
              <a:latin typeface="Constantia" pitchFamily="18" charset="0"/>
            </a:endParaRPr>
          </a:p>
          <a:p>
            <a:endParaRPr lang="en-CA" b="1" dirty="0" smtClean="0">
              <a:solidFill>
                <a:schemeClr val="bg1"/>
              </a:solidFill>
              <a:latin typeface="Constantia" pitchFamily="18" charset="0"/>
            </a:endParaRPr>
          </a:p>
          <a:p>
            <a:endParaRPr lang="en-CA" b="1"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76602" y="1987629"/>
            <a:ext cx="8143932" cy="5078313"/>
          </a:xfrm>
          <a:prstGeom prst="rect">
            <a:avLst/>
          </a:prstGeom>
          <a:noFill/>
        </p:spPr>
        <p:txBody>
          <a:bodyPr wrap="square" rtlCol="0">
            <a:spAutoFit/>
          </a:bodyPr>
          <a:lstStyle/>
          <a:p>
            <a:r>
              <a:rPr lang="en-CA" b="1" dirty="0" smtClean="0">
                <a:solidFill>
                  <a:schemeClr val="bg1"/>
                </a:solidFill>
                <a:latin typeface="Constantia" pitchFamily="18" charset="0"/>
              </a:rPr>
              <a:t>He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the same shall be clothed in white raiment; and I will not blot out his name out of the book of life, but I will confess his name before my Father, and before his angels  </a:t>
            </a:r>
            <a:r>
              <a:rPr lang="en-CA" b="1" dirty="0" smtClean="0">
                <a:solidFill>
                  <a:srgbClr val="C00000"/>
                </a:solidFill>
                <a:latin typeface="Constantia" pitchFamily="18" charset="0"/>
              </a:rPr>
              <a:t>Rev. 3:5</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Him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will I make a pillar in the temple of my God, and he shall go no more out: and I will write upon him the name of my God, and the name of the city of my God, which is new Jerusalem, which cometh down out of heaven from my God: and I will write upon him my new name. </a:t>
            </a:r>
            <a:r>
              <a:rPr lang="en-CA" b="1" dirty="0" smtClean="0">
                <a:solidFill>
                  <a:srgbClr val="C00000"/>
                </a:solidFill>
                <a:latin typeface="Constantia" pitchFamily="18" charset="0"/>
              </a:rPr>
              <a:t>Rev. 3:12</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To him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will I grant to sit with me in my throne, even as I also overcame, and am set down with my Father in his throne. </a:t>
            </a:r>
            <a:r>
              <a:rPr lang="en-CA" b="1" dirty="0" smtClean="0">
                <a:solidFill>
                  <a:srgbClr val="C00000"/>
                </a:solidFill>
                <a:latin typeface="Constantia" pitchFamily="18" charset="0"/>
              </a:rPr>
              <a:t>Rev. 3:21</a:t>
            </a:r>
          </a:p>
          <a:p>
            <a:endParaRPr lang="en-CA" b="1" dirty="0" smtClean="0">
              <a:solidFill>
                <a:schemeClr val="bg1"/>
              </a:solidFill>
              <a:latin typeface="Constantia" pitchFamily="18" charset="0"/>
            </a:endParaRPr>
          </a:p>
          <a:p>
            <a:r>
              <a:rPr lang="en-CA" b="1" dirty="0" smtClean="0">
                <a:solidFill>
                  <a:schemeClr val="bg1"/>
                </a:solidFill>
                <a:latin typeface="Constantia" pitchFamily="18" charset="0"/>
              </a:rPr>
              <a:t>He that </a:t>
            </a:r>
            <a:r>
              <a:rPr lang="en-CA" b="1" dirty="0" err="1" smtClean="0">
                <a:solidFill>
                  <a:srgbClr val="FFFF00"/>
                </a:solidFill>
                <a:latin typeface="Constantia" pitchFamily="18" charset="0"/>
              </a:rPr>
              <a:t>overcometh</a:t>
            </a:r>
            <a:r>
              <a:rPr lang="en-CA" b="1" dirty="0" smtClean="0">
                <a:solidFill>
                  <a:schemeClr val="bg1"/>
                </a:solidFill>
                <a:latin typeface="Constantia" pitchFamily="18" charset="0"/>
              </a:rPr>
              <a:t> shall inherit all things; and I will be his God, and he shall be my son. </a:t>
            </a:r>
            <a:r>
              <a:rPr lang="en-CA" b="1" dirty="0" smtClean="0">
                <a:solidFill>
                  <a:srgbClr val="C00000"/>
                </a:solidFill>
                <a:latin typeface="Constantia" pitchFamily="18" charset="0"/>
              </a:rPr>
              <a:t>Rev. 21:7</a:t>
            </a:r>
          </a:p>
          <a:p>
            <a:endParaRPr lang="en-CA" b="1" dirty="0" smtClean="0">
              <a:solidFill>
                <a:schemeClr val="bg1"/>
              </a:solidFill>
              <a:latin typeface="Constantia" pitchFamily="18" charset="0"/>
            </a:endParaRPr>
          </a:p>
          <a:p>
            <a:endParaRPr lang="en-CA" b="1" dirty="0" smtClean="0">
              <a:solidFill>
                <a:schemeClr val="bg1"/>
              </a:solidFill>
              <a:latin typeface="Constantia" pitchFamily="18" charset="0"/>
            </a:endParaRPr>
          </a:p>
          <a:p>
            <a:endParaRPr lang="en-CA" b="1" dirty="0">
              <a:solidFill>
                <a:schemeClr val="bg1"/>
              </a:solidFill>
              <a:latin typeface="Constantia" pitchFamily="18" charset="0"/>
            </a:endParaRPr>
          </a:p>
        </p:txBody>
      </p:sp>
      <p:sp>
        <p:nvSpPr>
          <p:cNvPr id="5" name="Title 1"/>
          <p:cNvSpPr>
            <a:spLocks noGrp="1"/>
          </p:cNvSpPr>
          <p:nvPr>
            <p:ph type="title"/>
          </p:nvPr>
        </p:nvSpPr>
        <p:spPr>
          <a:xfrm>
            <a:off x="457200" y="783460"/>
            <a:ext cx="8229600" cy="1143000"/>
          </a:xfrm>
        </p:spPr>
        <p:txBody>
          <a:bodyPr/>
          <a:lstStyle/>
          <a:p>
            <a:r>
              <a:rPr lang="en-CA" sz="3600" b="1" dirty="0" err="1" smtClean="0">
                <a:latin typeface="Constantia" pitchFamily="18" charset="0"/>
              </a:rPr>
              <a:t>Psa</a:t>
            </a:r>
            <a:r>
              <a:rPr lang="en-CA" sz="3600" b="1" dirty="0" smtClean="0">
                <a:latin typeface="Constantia" pitchFamily="18" charset="0"/>
              </a:rPr>
              <a:t>. 50:23</a:t>
            </a:r>
            <a:br>
              <a:rPr lang="en-CA" sz="3600" b="1" dirty="0" smtClean="0">
                <a:latin typeface="Constantia" pitchFamily="18" charset="0"/>
              </a:rPr>
            </a:br>
            <a:r>
              <a:rPr lang="en-CA" sz="3600" b="1" dirty="0" smtClean="0">
                <a:latin typeface="Constantia" pitchFamily="18" charset="0"/>
              </a:rPr>
              <a:t>The Aim is to Overcome!</a:t>
            </a:r>
            <a:endParaRPr lang="en-CA" sz="3600" b="1" dirty="0">
              <a:latin typeface="Constant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97470"/>
            <a:ext cx="8229600" cy="1143000"/>
          </a:xfrm>
        </p:spPr>
        <p:txBody>
          <a:bodyPr/>
          <a:lstStyle/>
          <a:p>
            <a:r>
              <a:rPr lang="en-CA" dirty="0" smtClean="0">
                <a:latin typeface="Constantia" pitchFamily="18" charset="0"/>
              </a:rPr>
              <a:t>Increase in Knowledge…</a:t>
            </a:r>
            <a:endParaRPr lang="en-CA" dirty="0">
              <a:latin typeface="Constantia" pitchFamily="18" charset="0"/>
            </a:endParaRPr>
          </a:p>
        </p:txBody>
      </p:sp>
      <p:sp>
        <p:nvSpPr>
          <p:cNvPr id="5" name="TextBox 4"/>
          <p:cNvSpPr txBox="1"/>
          <p:nvPr/>
        </p:nvSpPr>
        <p:spPr>
          <a:xfrm>
            <a:off x="1488230" y="1643050"/>
            <a:ext cx="7572428" cy="2677656"/>
          </a:xfrm>
          <a:prstGeom prst="rect">
            <a:avLst/>
          </a:prstGeom>
          <a:noFill/>
        </p:spPr>
        <p:txBody>
          <a:bodyPr wrap="square" rtlCol="0">
            <a:spAutoFit/>
          </a:bodyPr>
          <a:lstStyle/>
          <a:p>
            <a:r>
              <a:rPr lang="en-CA" sz="2800" dirty="0" smtClean="0">
                <a:latin typeface="Constantia" pitchFamily="18" charset="0"/>
              </a:rPr>
              <a:t>An increasing knowledge of the Truth is a constant need:</a:t>
            </a:r>
          </a:p>
          <a:p>
            <a:r>
              <a:rPr lang="en-CA" sz="2800" dirty="0" smtClean="0">
                <a:latin typeface="Constantia" pitchFamily="18" charset="0"/>
              </a:rPr>
              <a:t>	</a:t>
            </a:r>
            <a:r>
              <a:rPr lang="en-CA" sz="2800" dirty="0" smtClean="0">
                <a:solidFill>
                  <a:srgbClr val="C00000"/>
                </a:solidFill>
                <a:latin typeface="Constantia" pitchFamily="18" charset="0"/>
              </a:rPr>
              <a:t>Col. 1:10</a:t>
            </a:r>
          </a:p>
          <a:p>
            <a:r>
              <a:rPr lang="en-CA" sz="2800" dirty="0" smtClean="0">
                <a:solidFill>
                  <a:srgbClr val="C00000"/>
                </a:solidFill>
                <a:latin typeface="Constantia" pitchFamily="18" charset="0"/>
              </a:rPr>
              <a:t>	Acts 20:32</a:t>
            </a:r>
          </a:p>
          <a:p>
            <a:endParaRPr lang="en-CA" sz="2800" dirty="0" smtClean="0">
              <a:latin typeface="Constantia" pitchFamily="18" charset="0"/>
            </a:endParaRPr>
          </a:p>
          <a:p>
            <a:endParaRPr lang="en-CA" sz="2800" dirty="0">
              <a:latin typeface="Constantia" pitchFamily="18" charset="0"/>
            </a:endParaRPr>
          </a:p>
        </p:txBody>
      </p:sp>
      <p:pic>
        <p:nvPicPr>
          <p:cNvPr id="6" name="Picture 5" descr="apply1.png"/>
          <p:cNvPicPr>
            <a:picLocks noChangeAspect="1"/>
          </p:cNvPicPr>
          <p:nvPr/>
        </p:nvPicPr>
        <p:blipFill>
          <a:blip r:embed="rId2" cstate="print"/>
          <a:stretch>
            <a:fillRect/>
          </a:stretch>
        </p:blipFill>
        <p:spPr>
          <a:xfrm>
            <a:off x="832528" y="1784214"/>
            <a:ext cx="601763" cy="601763"/>
          </a:xfrm>
          <a:prstGeom prst="rect">
            <a:avLst/>
          </a:prstGeom>
        </p:spPr>
      </p:pic>
      <p:sp>
        <p:nvSpPr>
          <p:cNvPr id="7" name="Rounded Rectangle 6"/>
          <p:cNvSpPr/>
          <p:nvPr/>
        </p:nvSpPr>
        <p:spPr>
          <a:xfrm>
            <a:off x="714348" y="1632826"/>
            <a:ext cx="8001056" cy="1857388"/>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a:off x="714348" y="4019918"/>
            <a:ext cx="8001056" cy="1867386"/>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1453682" y="4071942"/>
            <a:ext cx="7715304" cy="1815882"/>
          </a:xfrm>
          <a:prstGeom prst="rect">
            <a:avLst/>
          </a:prstGeom>
          <a:noFill/>
        </p:spPr>
        <p:txBody>
          <a:bodyPr wrap="square" rtlCol="0">
            <a:spAutoFit/>
          </a:bodyPr>
          <a:lstStyle/>
          <a:p>
            <a:r>
              <a:rPr lang="en-CA" sz="2800" dirty="0" smtClean="0">
                <a:latin typeface="Constantia" pitchFamily="18" charset="0"/>
              </a:rPr>
              <a:t>Because it is the means chosen by God for the sanctification of his “saints.”</a:t>
            </a:r>
          </a:p>
          <a:p>
            <a:r>
              <a:rPr lang="en-CA" sz="2800" dirty="0" smtClean="0">
                <a:latin typeface="Constantia" pitchFamily="18" charset="0"/>
              </a:rPr>
              <a:t>	</a:t>
            </a:r>
            <a:r>
              <a:rPr lang="en-CA" sz="2800" dirty="0" smtClean="0">
                <a:solidFill>
                  <a:srgbClr val="C00000"/>
                </a:solidFill>
                <a:latin typeface="Constantia" pitchFamily="18" charset="0"/>
              </a:rPr>
              <a:t>John 17:17</a:t>
            </a:r>
          </a:p>
          <a:p>
            <a:r>
              <a:rPr lang="en-CA" sz="2800" dirty="0" smtClean="0">
                <a:solidFill>
                  <a:srgbClr val="C00000"/>
                </a:solidFill>
                <a:latin typeface="Constantia" pitchFamily="18" charset="0"/>
              </a:rPr>
              <a:t>	1 </a:t>
            </a:r>
            <a:r>
              <a:rPr lang="en-CA" sz="2800" dirty="0" err="1" smtClean="0">
                <a:solidFill>
                  <a:srgbClr val="C00000"/>
                </a:solidFill>
                <a:latin typeface="Constantia" pitchFamily="18" charset="0"/>
              </a:rPr>
              <a:t>Thess</a:t>
            </a:r>
            <a:r>
              <a:rPr lang="en-CA" sz="2800" dirty="0" smtClean="0">
                <a:solidFill>
                  <a:srgbClr val="C00000"/>
                </a:solidFill>
                <a:latin typeface="Constantia" pitchFamily="18" charset="0"/>
              </a:rPr>
              <a:t>. 2:13</a:t>
            </a:r>
            <a:endParaRPr lang="en-CA" sz="2800"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2062"/>
            <a:ext cx="8229600" cy="1143000"/>
          </a:xfrm>
        </p:spPr>
        <p:txBody>
          <a:bodyPr/>
          <a:lstStyle/>
          <a:p>
            <a:r>
              <a:rPr lang="en-CA" sz="3500" b="1" dirty="0" smtClean="0">
                <a:latin typeface="Constantia" pitchFamily="18" charset="0"/>
              </a:rPr>
              <a:t>“…which is, which was </a:t>
            </a:r>
            <a:br>
              <a:rPr lang="en-CA" sz="3500" b="1" dirty="0" smtClean="0">
                <a:latin typeface="Constantia" pitchFamily="18" charset="0"/>
              </a:rPr>
            </a:br>
            <a:r>
              <a:rPr lang="en-CA" sz="3500" b="1" dirty="0" smtClean="0">
                <a:latin typeface="Constantia" pitchFamily="18" charset="0"/>
              </a:rPr>
              <a:t>and is to come”</a:t>
            </a:r>
            <a:endParaRPr lang="en-CA" sz="3500" b="1" dirty="0">
              <a:latin typeface="Constantia" pitchFamily="18" charset="0"/>
            </a:endParaRPr>
          </a:p>
        </p:txBody>
      </p:sp>
      <p:sp>
        <p:nvSpPr>
          <p:cNvPr id="3" name="Content Placeholder 2"/>
          <p:cNvSpPr>
            <a:spLocks noGrp="1"/>
          </p:cNvSpPr>
          <p:nvPr>
            <p:ph idx="1"/>
          </p:nvPr>
        </p:nvSpPr>
        <p:spPr>
          <a:xfrm>
            <a:off x="634624" y="1600200"/>
            <a:ext cx="8229600" cy="4525963"/>
          </a:xfrm>
        </p:spPr>
        <p:txBody>
          <a:bodyPr/>
          <a:lstStyle/>
          <a:p>
            <a:r>
              <a:rPr lang="en-CA" sz="2800" dirty="0" smtClean="0">
                <a:solidFill>
                  <a:schemeClr val="bg1"/>
                </a:solidFill>
                <a:latin typeface="Constantia" pitchFamily="18" charset="0"/>
              </a:rPr>
              <a:t>He</a:t>
            </a:r>
            <a:r>
              <a:rPr lang="en-CA" sz="2800" dirty="0" smtClean="0">
                <a:latin typeface="Constantia" pitchFamily="18" charset="0"/>
              </a:rPr>
              <a:t> </a:t>
            </a:r>
            <a:r>
              <a:rPr lang="en-CA" sz="2800" dirty="0" smtClean="0">
                <a:solidFill>
                  <a:srgbClr val="FFFF00"/>
                </a:solidFill>
                <a:latin typeface="Constantia" pitchFamily="18" charset="0"/>
              </a:rPr>
              <a:t>is</a:t>
            </a:r>
            <a:r>
              <a:rPr lang="en-CA" sz="2800" dirty="0" smtClean="0">
                <a:latin typeface="Constantia" pitchFamily="18" charset="0"/>
              </a:rPr>
              <a:t> </a:t>
            </a:r>
            <a:r>
              <a:rPr lang="en-CA" sz="2800" dirty="0" smtClean="0">
                <a:solidFill>
                  <a:schemeClr val="bg1"/>
                </a:solidFill>
                <a:latin typeface="Constantia" pitchFamily="18" charset="0"/>
              </a:rPr>
              <a:t>manifested now in the Lord Jesus Christ. </a:t>
            </a:r>
            <a:r>
              <a:rPr lang="en-CA" sz="2800" dirty="0" smtClean="0">
                <a:solidFill>
                  <a:srgbClr val="C00000"/>
                </a:solidFill>
                <a:latin typeface="Constantia" pitchFamily="18" charset="0"/>
              </a:rPr>
              <a:t>Cp John 8:42</a:t>
            </a:r>
          </a:p>
          <a:p>
            <a:r>
              <a:rPr lang="en-CA" sz="2800" dirty="0" smtClean="0">
                <a:solidFill>
                  <a:schemeClr val="bg1"/>
                </a:solidFill>
                <a:latin typeface="Constantia" pitchFamily="18" charset="0"/>
              </a:rPr>
              <a:t>He</a:t>
            </a:r>
            <a:r>
              <a:rPr lang="en-CA" sz="2800" dirty="0" smtClean="0">
                <a:latin typeface="Constantia" pitchFamily="18" charset="0"/>
              </a:rPr>
              <a:t> </a:t>
            </a:r>
            <a:r>
              <a:rPr lang="en-CA" sz="2800" dirty="0" smtClean="0">
                <a:solidFill>
                  <a:srgbClr val="FFFF00"/>
                </a:solidFill>
                <a:latin typeface="Constantia" pitchFamily="18" charset="0"/>
              </a:rPr>
              <a:t>was</a:t>
            </a:r>
            <a:r>
              <a:rPr lang="en-CA" sz="2800" dirty="0" smtClean="0">
                <a:latin typeface="Constantia" pitchFamily="18" charset="0"/>
              </a:rPr>
              <a:t> </a:t>
            </a:r>
            <a:r>
              <a:rPr lang="en-CA" sz="2800" dirty="0" smtClean="0">
                <a:solidFill>
                  <a:schemeClr val="bg1"/>
                </a:solidFill>
                <a:latin typeface="Constantia" pitchFamily="18" charset="0"/>
              </a:rPr>
              <a:t>proclaimed to Moses at the bush. </a:t>
            </a:r>
            <a:r>
              <a:rPr lang="en-CA" sz="2800" dirty="0" smtClean="0">
                <a:solidFill>
                  <a:srgbClr val="C00000"/>
                </a:solidFill>
                <a:latin typeface="Constantia" pitchFamily="18" charset="0"/>
              </a:rPr>
              <a:t>Cp. Ex. 3:14</a:t>
            </a:r>
          </a:p>
          <a:p>
            <a:r>
              <a:rPr lang="en-CA" sz="2800" dirty="0" smtClean="0">
                <a:solidFill>
                  <a:schemeClr val="bg1"/>
                </a:solidFill>
                <a:latin typeface="Constantia" pitchFamily="18" charset="0"/>
              </a:rPr>
              <a:t>He is </a:t>
            </a:r>
            <a:r>
              <a:rPr lang="en-CA" sz="2800" dirty="0" smtClean="0">
                <a:solidFill>
                  <a:srgbClr val="FFFF00"/>
                </a:solidFill>
                <a:latin typeface="Constantia" pitchFamily="18" charset="0"/>
              </a:rPr>
              <a:t>to come</a:t>
            </a:r>
            <a:r>
              <a:rPr lang="en-CA" sz="2800" dirty="0" smtClean="0">
                <a:latin typeface="Constantia" pitchFamily="18" charset="0"/>
              </a:rPr>
              <a:t> </a:t>
            </a:r>
            <a:r>
              <a:rPr lang="en-CA" sz="2800" dirty="0" smtClean="0">
                <a:solidFill>
                  <a:schemeClr val="bg1"/>
                </a:solidFill>
                <a:latin typeface="Constantia" pitchFamily="18" charset="0"/>
              </a:rPr>
              <a:t>in that his glory will be revealed in the multitudinous company of the redeemed (you and I). </a:t>
            </a:r>
            <a:r>
              <a:rPr lang="en-CA" sz="2800" dirty="0" smtClean="0">
                <a:solidFill>
                  <a:srgbClr val="C00000"/>
                </a:solidFill>
                <a:latin typeface="Constantia" pitchFamily="18" charset="0"/>
              </a:rPr>
              <a:t>Cp. 2 Pet. 1:4, Rev. 3:12, Rom. 5:2</a:t>
            </a:r>
          </a:p>
          <a:p>
            <a:r>
              <a:rPr lang="en-CA" sz="2800" dirty="0" smtClean="0">
                <a:solidFill>
                  <a:schemeClr val="bg1"/>
                </a:solidFill>
                <a:latin typeface="Constantia" pitchFamily="18" charset="0"/>
              </a:rPr>
              <a:t>And expressed throughout the prophecy as:</a:t>
            </a:r>
            <a:endParaRPr lang="en-CA" sz="2800" dirty="0">
              <a:solidFill>
                <a:schemeClr val="bg1"/>
              </a:solidFill>
              <a:latin typeface="Constantia" pitchFamily="18" charset="0"/>
            </a:endParaRPr>
          </a:p>
        </p:txBody>
      </p:sp>
      <p:pic>
        <p:nvPicPr>
          <p:cNvPr id="4" name="Content Placeholder 3" descr="edit1.png"/>
          <p:cNvPicPr>
            <a:picLocks noChangeAspect="1"/>
          </p:cNvPicPr>
          <p:nvPr/>
        </p:nvPicPr>
        <p:blipFill>
          <a:blip r:embed="rId2" cstate="print">
            <a:duotone>
              <a:prstClr val="black"/>
              <a:srgbClr val="D9C3A5">
                <a:tint val="50000"/>
                <a:satMod val="180000"/>
              </a:srgbClr>
            </a:duotone>
          </a:blip>
          <a:stretch>
            <a:fillRect/>
          </a:stretch>
        </p:blipFill>
        <p:spPr>
          <a:xfrm>
            <a:off x="1572580" y="546384"/>
            <a:ext cx="500066" cy="500066"/>
          </a:xfrm>
          <a:prstGeom prst="rect">
            <a:avLst/>
          </a:prstGeom>
        </p:spPr>
      </p:pic>
      <p:pic>
        <p:nvPicPr>
          <p:cNvPr id="5" name="Picture 2"/>
          <p:cNvPicPr>
            <a:picLocks noChangeAspect="1" noChangeArrowheads="1"/>
          </p:cNvPicPr>
          <p:nvPr/>
        </p:nvPicPr>
        <p:blipFill>
          <a:blip r:embed="rId3"/>
          <a:srcRect/>
          <a:stretch>
            <a:fillRect/>
          </a:stretch>
        </p:blipFill>
        <p:spPr bwMode="auto">
          <a:xfrm>
            <a:off x="1210674" y="5531648"/>
            <a:ext cx="7077813" cy="8524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CA" b="1" dirty="0" smtClean="0">
                <a:solidFill>
                  <a:schemeClr val="bg1"/>
                </a:solidFill>
                <a:latin typeface="Constantia" pitchFamily="18" charset="0"/>
              </a:rPr>
              <a:t>In the Revelation God is set before us in the several phases of manifestation in which he has and will reveal himself:</a:t>
            </a:r>
          </a:p>
          <a:p>
            <a:endParaRPr lang="en-CA" sz="1200" b="1" dirty="0" smtClean="0">
              <a:solidFill>
                <a:schemeClr val="bg1"/>
              </a:solidFill>
              <a:latin typeface="Constantia" pitchFamily="18" charset="0"/>
            </a:endParaRPr>
          </a:p>
          <a:p>
            <a:pPr lvl="1"/>
            <a:r>
              <a:rPr lang="en-CA" b="1" dirty="0" smtClean="0">
                <a:solidFill>
                  <a:schemeClr val="bg1"/>
                </a:solidFill>
                <a:latin typeface="Constantia" pitchFamily="18" charset="0"/>
              </a:rPr>
              <a:t>Firstly in the word</a:t>
            </a:r>
          </a:p>
          <a:p>
            <a:pPr lvl="1"/>
            <a:r>
              <a:rPr lang="en-CA" b="1" dirty="0" smtClean="0">
                <a:solidFill>
                  <a:schemeClr val="bg1"/>
                </a:solidFill>
                <a:latin typeface="Constantia" pitchFamily="18" charset="0"/>
              </a:rPr>
              <a:t>Secondly, in the Lord Jesus Christ</a:t>
            </a:r>
          </a:p>
          <a:p>
            <a:pPr lvl="1"/>
            <a:r>
              <a:rPr lang="en-CA" b="1" dirty="0" smtClean="0">
                <a:solidFill>
                  <a:schemeClr val="bg1"/>
                </a:solidFill>
                <a:latin typeface="Constantia" pitchFamily="18" charset="0"/>
              </a:rPr>
              <a:t>Thirdly, in the redeemed </a:t>
            </a:r>
          </a:p>
          <a:p>
            <a:pPr lvl="1"/>
            <a:endParaRPr lang="en-CA" sz="1200" b="1" dirty="0" smtClean="0">
              <a:solidFill>
                <a:schemeClr val="bg1"/>
              </a:solidFill>
              <a:latin typeface="Constantia" pitchFamily="18" charset="0"/>
            </a:endParaRPr>
          </a:p>
          <a:p>
            <a:r>
              <a:rPr lang="en-CA" b="1" dirty="0" smtClean="0">
                <a:solidFill>
                  <a:schemeClr val="bg1"/>
                </a:solidFill>
                <a:latin typeface="Constantia" pitchFamily="18" charset="0"/>
              </a:rPr>
              <a:t>Through Isaiah he declared “</a:t>
            </a:r>
            <a:r>
              <a:rPr lang="en-CA" b="1" dirty="0" smtClean="0">
                <a:solidFill>
                  <a:srgbClr val="FFFF00"/>
                </a:solidFill>
                <a:latin typeface="Constantia" pitchFamily="18" charset="0"/>
              </a:rPr>
              <a:t>I am the first and with the Last.</a:t>
            </a:r>
            <a:r>
              <a:rPr lang="en-CA" b="1" dirty="0" smtClean="0">
                <a:solidFill>
                  <a:schemeClr val="bg1"/>
                </a:solidFill>
                <a:latin typeface="Constantia" pitchFamily="18" charset="0"/>
              </a:rPr>
              <a:t>” </a:t>
            </a:r>
            <a:r>
              <a:rPr lang="en-CA" b="1" dirty="0" smtClean="0">
                <a:solidFill>
                  <a:srgbClr val="C00000"/>
                </a:solidFill>
                <a:latin typeface="Constantia" pitchFamily="18" charset="0"/>
              </a:rPr>
              <a:t>Cp. </a:t>
            </a:r>
            <a:r>
              <a:rPr lang="en-CA" b="1" dirty="0" err="1" smtClean="0">
                <a:solidFill>
                  <a:srgbClr val="C00000"/>
                </a:solidFill>
                <a:latin typeface="Constantia" pitchFamily="18" charset="0"/>
              </a:rPr>
              <a:t>Isa</a:t>
            </a:r>
            <a:r>
              <a:rPr lang="en-CA" b="1" dirty="0" smtClean="0">
                <a:solidFill>
                  <a:srgbClr val="C00000"/>
                </a:solidFill>
                <a:latin typeface="Constantia" pitchFamily="18" charset="0"/>
              </a:rPr>
              <a:t>. 41:4</a:t>
            </a:r>
          </a:p>
          <a:p>
            <a:pPr lvl="1"/>
            <a:endParaRPr lang="en-CA" b="1" dirty="0" smtClean="0">
              <a:solidFill>
                <a:schemeClr val="bg1"/>
              </a:solidFill>
              <a:latin typeface="Constantia" pitchFamily="18" charset="0"/>
            </a:endParaRPr>
          </a:p>
          <a:p>
            <a:pPr lvl="1"/>
            <a:endParaRPr lang="en-CA" b="1" dirty="0">
              <a:solidFill>
                <a:schemeClr val="bg1"/>
              </a:solidFill>
              <a:latin typeface="Constantia" pitchFamily="18" charset="0"/>
            </a:endParaRPr>
          </a:p>
        </p:txBody>
      </p:sp>
      <p:sp>
        <p:nvSpPr>
          <p:cNvPr id="4" name="Title 1"/>
          <p:cNvSpPr>
            <a:spLocks noGrp="1"/>
          </p:cNvSpPr>
          <p:nvPr>
            <p:ph type="title"/>
          </p:nvPr>
        </p:nvSpPr>
        <p:spPr>
          <a:xfrm>
            <a:off x="457200" y="424766"/>
            <a:ext cx="8229600" cy="1143000"/>
          </a:xfrm>
        </p:spPr>
        <p:txBody>
          <a:bodyPr/>
          <a:lstStyle/>
          <a:p>
            <a:r>
              <a:rPr lang="en-CA" sz="3500" b="1" dirty="0" smtClean="0">
                <a:latin typeface="Constantia" pitchFamily="18" charset="0"/>
              </a:rPr>
              <a:t>“…which is, which was </a:t>
            </a:r>
            <a:br>
              <a:rPr lang="en-CA" sz="3500" b="1" dirty="0" smtClean="0">
                <a:latin typeface="Constantia" pitchFamily="18" charset="0"/>
              </a:rPr>
            </a:br>
            <a:r>
              <a:rPr lang="en-CA" sz="3500" b="1" dirty="0" smtClean="0">
                <a:latin typeface="Constantia" pitchFamily="18" charset="0"/>
              </a:rPr>
              <a:t>and is to come”</a:t>
            </a:r>
            <a:endParaRPr lang="en-CA" sz="3500" b="1" dirty="0">
              <a:latin typeface="Constantia" pitchFamily="18" charset="0"/>
            </a:endParaRPr>
          </a:p>
        </p:txBody>
      </p:sp>
      <p:pic>
        <p:nvPicPr>
          <p:cNvPr id="6" name="Picture 5" descr="ok3.png"/>
          <p:cNvPicPr>
            <a:picLocks noChangeAspect="1"/>
          </p:cNvPicPr>
          <p:nvPr/>
        </p:nvPicPr>
        <p:blipFill>
          <a:blip r:embed="rId2" cstate="print"/>
          <a:stretch>
            <a:fillRect/>
          </a:stretch>
        </p:blipFill>
        <p:spPr>
          <a:xfrm>
            <a:off x="1558621" y="511787"/>
            <a:ext cx="517103" cy="517103"/>
          </a:xfrm>
          <a:prstGeom prst="rect">
            <a:avLst/>
          </a:prstGeom>
        </p:spPr>
      </p:pic>
      <p:sp>
        <p:nvSpPr>
          <p:cNvPr id="7" name="Rounded Rectangle 6"/>
          <p:cNvSpPr/>
          <p:nvPr/>
        </p:nvSpPr>
        <p:spPr>
          <a:xfrm>
            <a:off x="714348" y="3337518"/>
            <a:ext cx="8001056" cy="1639876"/>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4880" y="315582"/>
            <a:ext cx="8229600" cy="1143000"/>
          </a:xfrm>
        </p:spPr>
        <p:txBody>
          <a:bodyPr/>
          <a:lstStyle/>
          <a:p>
            <a:r>
              <a:rPr lang="en-CA" dirty="0" smtClean="0">
                <a:latin typeface="Constantia" pitchFamily="18" charset="0"/>
              </a:rPr>
              <a:t>“I am Alpha &amp; Omega…”</a:t>
            </a:r>
            <a:endParaRPr lang="en-CA" dirty="0">
              <a:latin typeface="Constantia" pitchFamily="18" charset="0"/>
            </a:endParaRPr>
          </a:p>
        </p:txBody>
      </p:sp>
      <p:pic>
        <p:nvPicPr>
          <p:cNvPr id="43010" name="Picture 2"/>
          <p:cNvPicPr>
            <a:picLocks noGrp="1" noChangeAspect="1" noChangeArrowheads="1"/>
          </p:cNvPicPr>
          <p:nvPr>
            <p:ph idx="1"/>
          </p:nvPr>
        </p:nvPicPr>
        <p:blipFill>
          <a:blip r:embed="rId2"/>
          <a:srcRect/>
          <a:stretch>
            <a:fillRect/>
          </a:stretch>
        </p:blipFill>
        <p:spPr bwMode="auto">
          <a:xfrm>
            <a:off x="3692988" y="1291942"/>
            <a:ext cx="1879144" cy="922612"/>
          </a:xfrm>
          <a:prstGeom prst="rect">
            <a:avLst/>
          </a:prstGeom>
          <a:noFill/>
          <a:ln w="9525">
            <a:noFill/>
            <a:miter lim="800000"/>
            <a:headEnd/>
            <a:tailEnd/>
          </a:ln>
          <a:effectLst/>
        </p:spPr>
      </p:pic>
      <p:sp>
        <p:nvSpPr>
          <p:cNvPr id="5" name="TextBox 4"/>
          <p:cNvSpPr txBox="1"/>
          <p:nvPr/>
        </p:nvSpPr>
        <p:spPr>
          <a:xfrm>
            <a:off x="928662" y="2308152"/>
            <a:ext cx="7786742" cy="5016758"/>
          </a:xfrm>
          <a:prstGeom prst="rect">
            <a:avLst/>
          </a:prstGeom>
          <a:noFill/>
        </p:spPr>
        <p:txBody>
          <a:bodyPr wrap="square" rtlCol="0">
            <a:spAutoFit/>
          </a:bodyPr>
          <a:lstStyle/>
          <a:p>
            <a:pPr>
              <a:buFont typeface="Arial" pitchFamily="34" charset="0"/>
              <a:buChar char="•"/>
            </a:pPr>
            <a:r>
              <a:rPr lang="en-CA" sz="2000" b="1" dirty="0" smtClean="0">
                <a:solidFill>
                  <a:schemeClr val="bg1"/>
                </a:solidFill>
                <a:latin typeface="Constantia" pitchFamily="18" charset="0"/>
              </a:rPr>
              <a:t>There are twenty-four letters of the Greek alphabet</a:t>
            </a:r>
          </a:p>
          <a:p>
            <a:endParaRPr lang="en-CA" sz="1000" b="1" dirty="0" smtClean="0">
              <a:solidFill>
                <a:schemeClr val="bg1"/>
              </a:solidFill>
              <a:latin typeface="Constantia" pitchFamily="18" charset="0"/>
            </a:endParaRPr>
          </a:p>
          <a:p>
            <a:pPr>
              <a:buFont typeface="Arial" pitchFamily="34" charset="0"/>
              <a:buChar char="•"/>
            </a:pPr>
            <a:r>
              <a:rPr lang="en-CA" sz="2000" b="1" dirty="0" smtClean="0">
                <a:solidFill>
                  <a:schemeClr val="bg1"/>
                </a:solidFill>
                <a:latin typeface="Constantia" pitchFamily="18" charset="0"/>
              </a:rPr>
              <a:t>King David divided priests and Levites into a series of 24 orders. </a:t>
            </a:r>
            <a:r>
              <a:rPr lang="en-CA" sz="2000" b="1" dirty="0" smtClean="0">
                <a:solidFill>
                  <a:srgbClr val="C00000"/>
                </a:solidFill>
                <a:latin typeface="Constantia" pitchFamily="18" charset="0"/>
              </a:rPr>
              <a:t>Cp. 1 </a:t>
            </a:r>
            <a:r>
              <a:rPr lang="en-CA" sz="2000" b="1" dirty="0" err="1" smtClean="0">
                <a:solidFill>
                  <a:srgbClr val="C00000"/>
                </a:solidFill>
                <a:latin typeface="Constantia" pitchFamily="18" charset="0"/>
              </a:rPr>
              <a:t>Chron</a:t>
            </a:r>
            <a:r>
              <a:rPr lang="en-CA" sz="2000" b="1" dirty="0" smtClean="0">
                <a:solidFill>
                  <a:srgbClr val="C00000"/>
                </a:solidFill>
                <a:latin typeface="Constantia" pitchFamily="18" charset="0"/>
              </a:rPr>
              <a:t>. 24:4; 25:1, 31.</a:t>
            </a:r>
          </a:p>
          <a:p>
            <a:endParaRPr lang="en-CA" sz="1000" b="1" dirty="0" smtClean="0">
              <a:solidFill>
                <a:srgbClr val="C00000"/>
              </a:solidFill>
              <a:latin typeface="Constantia" pitchFamily="18" charset="0"/>
            </a:endParaRPr>
          </a:p>
          <a:p>
            <a:pPr>
              <a:buFont typeface="Arial" pitchFamily="34" charset="0"/>
              <a:buChar char="•"/>
            </a:pPr>
            <a:r>
              <a:rPr lang="en-CA" sz="2000" b="1" dirty="0" smtClean="0">
                <a:solidFill>
                  <a:schemeClr val="bg1"/>
                </a:solidFill>
                <a:latin typeface="Constantia" pitchFamily="18" charset="0"/>
              </a:rPr>
              <a:t>Their duties were to minister to the people in all forms of service, including teaching. </a:t>
            </a:r>
            <a:r>
              <a:rPr lang="en-CA" sz="2000" b="1" dirty="0" smtClean="0">
                <a:solidFill>
                  <a:srgbClr val="C00000"/>
                </a:solidFill>
                <a:latin typeface="Constantia" pitchFamily="18" charset="0"/>
              </a:rPr>
              <a:t>Cp. 2 </a:t>
            </a:r>
            <a:r>
              <a:rPr lang="en-CA" sz="2000" b="1" dirty="0" err="1" smtClean="0">
                <a:solidFill>
                  <a:srgbClr val="C00000"/>
                </a:solidFill>
                <a:latin typeface="Constantia" pitchFamily="18" charset="0"/>
              </a:rPr>
              <a:t>Chron</a:t>
            </a:r>
            <a:r>
              <a:rPr lang="en-CA" sz="2000" b="1" dirty="0" smtClean="0">
                <a:solidFill>
                  <a:srgbClr val="C00000"/>
                </a:solidFill>
                <a:latin typeface="Constantia" pitchFamily="18" charset="0"/>
              </a:rPr>
              <a:t>. 15:3 </a:t>
            </a:r>
            <a:r>
              <a:rPr lang="en-CA" sz="2000" b="1" dirty="0" smtClean="0">
                <a:solidFill>
                  <a:schemeClr val="bg1"/>
                </a:solidFill>
                <a:latin typeface="Constantia" pitchFamily="18" charset="0"/>
              </a:rPr>
              <a:t>musical arrangements. </a:t>
            </a:r>
            <a:r>
              <a:rPr lang="en-CA" sz="2000" b="1" dirty="0" smtClean="0">
                <a:solidFill>
                  <a:srgbClr val="C00000"/>
                </a:solidFill>
                <a:latin typeface="Constantia" pitchFamily="18" charset="0"/>
              </a:rPr>
              <a:t>Cp. 1 </a:t>
            </a:r>
            <a:r>
              <a:rPr lang="en-CA" sz="2000" b="1" dirty="0" err="1" smtClean="0">
                <a:solidFill>
                  <a:srgbClr val="C00000"/>
                </a:solidFill>
                <a:latin typeface="Constantia" pitchFamily="18" charset="0"/>
              </a:rPr>
              <a:t>Chron</a:t>
            </a:r>
            <a:r>
              <a:rPr lang="en-CA" sz="2000" b="1" dirty="0" smtClean="0">
                <a:solidFill>
                  <a:srgbClr val="C00000"/>
                </a:solidFill>
                <a:latin typeface="Constantia" pitchFamily="18" charset="0"/>
              </a:rPr>
              <a:t>. 25: 1, 31 </a:t>
            </a:r>
            <a:r>
              <a:rPr lang="en-CA" sz="2000" b="1" dirty="0" smtClean="0">
                <a:solidFill>
                  <a:schemeClr val="bg1"/>
                </a:solidFill>
                <a:latin typeface="Constantia" pitchFamily="18" charset="0"/>
              </a:rPr>
              <a:t>etc.</a:t>
            </a:r>
          </a:p>
          <a:p>
            <a:endParaRPr lang="en-CA" sz="1000" b="1" dirty="0" smtClean="0">
              <a:solidFill>
                <a:schemeClr val="bg1"/>
              </a:solidFill>
              <a:latin typeface="Constantia" pitchFamily="18" charset="0"/>
            </a:endParaRPr>
          </a:p>
          <a:p>
            <a:pPr>
              <a:buFont typeface="Arial" pitchFamily="34" charset="0"/>
              <a:buChar char="•"/>
            </a:pPr>
            <a:r>
              <a:rPr lang="en-CA" sz="2000" b="1" dirty="0" smtClean="0">
                <a:solidFill>
                  <a:schemeClr val="bg1"/>
                </a:solidFill>
                <a:latin typeface="Constantia" pitchFamily="18" charset="0"/>
              </a:rPr>
              <a:t>The twenty-four elders represent the Royal Priesthood in the kingdom. </a:t>
            </a:r>
            <a:r>
              <a:rPr lang="en-CA" sz="2000" b="1" dirty="0" smtClean="0">
                <a:solidFill>
                  <a:srgbClr val="C00000"/>
                </a:solidFill>
                <a:latin typeface="Constantia" pitchFamily="18" charset="0"/>
              </a:rPr>
              <a:t>Cp. Rev. 5:9-10; 14:3. </a:t>
            </a:r>
            <a:r>
              <a:rPr lang="en-CA" sz="2000" b="1" dirty="0" smtClean="0">
                <a:solidFill>
                  <a:srgbClr val="FFFF00"/>
                </a:solidFill>
                <a:latin typeface="Constantia" pitchFamily="18" charset="0"/>
              </a:rPr>
              <a:t>God manifest in a people</a:t>
            </a:r>
          </a:p>
          <a:p>
            <a:pPr>
              <a:buFont typeface="Arial" pitchFamily="34" charset="0"/>
              <a:buChar char="•"/>
            </a:pPr>
            <a:endParaRPr lang="en-CA" sz="1000" b="1" dirty="0" smtClean="0">
              <a:solidFill>
                <a:srgbClr val="FFFF00"/>
              </a:solidFill>
              <a:latin typeface="Constantia" pitchFamily="18" charset="0"/>
            </a:endParaRPr>
          </a:p>
          <a:p>
            <a:pPr>
              <a:buFont typeface="Arial" pitchFamily="34" charset="0"/>
              <a:buChar char="•"/>
            </a:pPr>
            <a:r>
              <a:rPr lang="en-CA" sz="2000" b="1" dirty="0" smtClean="0">
                <a:solidFill>
                  <a:schemeClr val="bg1"/>
                </a:solidFill>
                <a:latin typeface="Constantia" pitchFamily="18" charset="0"/>
              </a:rPr>
              <a:t>Jesus is the author &amp; finisher of our faith. </a:t>
            </a:r>
            <a:r>
              <a:rPr lang="en-CA" sz="2000" b="1" dirty="0" smtClean="0">
                <a:solidFill>
                  <a:srgbClr val="C00000"/>
                </a:solidFill>
                <a:latin typeface="Constantia" pitchFamily="18" charset="0"/>
              </a:rPr>
              <a:t>Cp. Heb. 12:2 </a:t>
            </a:r>
            <a:r>
              <a:rPr lang="en-CA" sz="2000" b="1" dirty="0" smtClean="0">
                <a:solidFill>
                  <a:schemeClr val="bg1"/>
                </a:solidFill>
                <a:latin typeface="Constantia" pitchFamily="18" charset="0"/>
              </a:rPr>
              <a:t>and to Him we should look. God is manifested in the Lord Jesus Christ and he </a:t>
            </a:r>
            <a:r>
              <a:rPr lang="en-CA" sz="2000" b="1" dirty="0" smtClean="0">
                <a:solidFill>
                  <a:srgbClr val="FFFF00"/>
                </a:solidFill>
                <a:latin typeface="Constantia" pitchFamily="18" charset="0"/>
              </a:rPr>
              <a:t>“will be” </a:t>
            </a:r>
            <a:r>
              <a:rPr lang="en-CA" sz="2000" b="1" dirty="0" smtClean="0">
                <a:solidFill>
                  <a:schemeClr val="bg1"/>
                </a:solidFill>
                <a:latin typeface="Constantia" pitchFamily="18" charset="0"/>
              </a:rPr>
              <a:t>(Yahweh)manifested in you and I. </a:t>
            </a:r>
            <a:r>
              <a:rPr lang="en-CA" sz="2000" b="1" dirty="0" smtClean="0">
                <a:solidFill>
                  <a:srgbClr val="C00000"/>
                </a:solidFill>
                <a:latin typeface="Constantia" pitchFamily="18" charset="0"/>
              </a:rPr>
              <a:t>Cp. Rom. 8:19 note </a:t>
            </a:r>
            <a:r>
              <a:rPr lang="en-CA" sz="2000" b="1" dirty="0" err="1" smtClean="0">
                <a:solidFill>
                  <a:srgbClr val="C00000"/>
                </a:solidFill>
                <a:latin typeface="Constantia" pitchFamily="18" charset="0"/>
              </a:rPr>
              <a:t>Isa</a:t>
            </a:r>
            <a:r>
              <a:rPr lang="en-CA" sz="2000" b="1" dirty="0" smtClean="0">
                <a:solidFill>
                  <a:srgbClr val="C00000"/>
                </a:solidFill>
                <a:latin typeface="Constantia" pitchFamily="18" charset="0"/>
              </a:rPr>
              <a:t>. 44:6 with </a:t>
            </a:r>
            <a:r>
              <a:rPr lang="en-CA" sz="2000" b="1" dirty="0" err="1" smtClean="0">
                <a:solidFill>
                  <a:srgbClr val="C00000"/>
                </a:solidFill>
                <a:latin typeface="Constantia" pitchFamily="18" charset="0"/>
              </a:rPr>
              <a:t>Isa</a:t>
            </a:r>
            <a:r>
              <a:rPr lang="en-CA" sz="2000" b="1" dirty="0" smtClean="0">
                <a:solidFill>
                  <a:srgbClr val="C00000"/>
                </a:solidFill>
                <a:latin typeface="Constantia" pitchFamily="18" charset="0"/>
              </a:rPr>
              <a:t>. 41:4 </a:t>
            </a:r>
          </a:p>
          <a:p>
            <a:pPr>
              <a:buFont typeface="Arial" pitchFamily="34" charset="0"/>
              <a:buChar char="•"/>
            </a:pPr>
            <a:endParaRPr lang="en-CA" sz="2000" b="1" dirty="0" smtClean="0">
              <a:solidFill>
                <a:srgbClr val="FFFF00"/>
              </a:solidFill>
              <a:latin typeface="Constantia" pitchFamily="18" charset="0"/>
            </a:endParaRPr>
          </a:p>
          <a:p>
            <a:pPr>
              <a:buFont typeface="Arial" pitchFamily="34" charset="0"/>
              <a:buChar char="•"/>
            </a:pPr>
            <a:endParaRPr lang="en-CA" sz="2000" b="1" dirty="0">
              <a:solidFill>
                <a:schemeClr val="bg1"/>
              </a:solidFill>
              <a:latin typeface="Constantia" pitchFamily="18" charset="0"/>
            </a:endParaRPr>
          </a:p>
        </p:txBody>
      </p:sp>
      <p:pic>
        <p:nvPicPr>
          <p:cNvPr id="6" name="Content Placeholder 3" descr="edit1.png"/>
          <p:cNvPicPr>
            <a:picLocks noChangeAspect="1"/>
          </p:cNvPicPr>
          <p:nvPr/>
        </p:nvPicPr>
        <p:blipFill>
          <a:blip r:embed="rId3" cstate="print">
            <a:duotone>
              <a:prstClr val="black"/>
              <a:srgbClr val="D9C3A5">
                <a:tint val="50000"/>
                <a:satMod val="180000"/>
              </a:srgbClr>
            </a:duotone>
          </a:blip>
          <a:stretch>
            <a:fillRect/>
          </a:stretch>
        </p:blipFill>
        <p:spPr>
          <a:xfrm>
            <a:off x="1477044" y="655568"/>
            <a:ext cx="500066" cy="50006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981623" y="858693"/>
            <a:ext cx="5090708" cy="3927629"/>
          </a:xfrm>
          <a:prstGeom prst="rect">
            <a:avLst/>
          </a:prstGeom>
          <a:noFill/>
          <a:ln w="9525">
            <a:noFill/>
            <a:miter lim="800000"/>
            <a:headEnd/>
            <a:tailEnd/>
          </a:ln>
          <a:effectLst/>
        </p:spPr>
      </p:pic>
      <p:sp>
        <p:nvSpPr>
          <p:cNvPr id="3" name="TextBox 2"/>
          <p:cNvSpPr txBox="1"/>
          <p:nvPr/>
        </p:nvSpPr>
        <p:spPr>
          <a:xfrm>
            <a:off x="1500166" y="5715016"/>
            <a:ext cx="5929354" cy="400110"/>
          </a:xfrm>
          <a:prstGeom prst="rect">
            <a:avLst/>
          </a:prstGeom>
          <a:solidFill>
            <a:schemeClr val="bg2">
              <a:lumMod val="60000"/>
              <a:lumOff val="40000"/>
            </a:schemeClr>
          </a:solidFill>
          <a:ln>
            <a:noFill/>
          </a:ln>
          <a:effectLst>
            <a:glow rad="228600">
              <a:schemeClr val="accent1">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CA" sz="2000" b="1" dirty="0" smtClean="0">
                <a:solidFill>
                  <a:srgbClr val="C00000"/>
                </a:solidFill>
                <a:latin typeface="Constantia" pitchFamily="18" charset="0"/>
              </a:rPr>
              <a:t>“One like unto the Son of Man”</a:t>
            </a:r>
            <a:endParaRPr lang="en-CA" sz="2000" b="1" dirty="0">
              <a:solidFill>
                <a:srgbClr val="C00000"/>
              </a:solidFill>
              <a:latin typeface="Constantia" pitchFamily="18" charset="0"/>
            </a:endParaRPr>
          </a:p>
        </p:txBody>
      </p:sp>
      <p:sp>
        <p:nvSpPr>
          <p:cNvPr id="4" name="Rounded Rectangle 3"/>
          <p:cNvSpPr/>
          <p:nvPr/>
        </p:nvSpPr>
        <p:spPr>
          <a:xfrm>
            <a:off x="1000100" y="5429264"/>
            <a:ext cx="6929486" cy="1000132"/>
          </a:xfrm>
          <a:prstGeom prst="roundRect">
            <a:avLst>
              <a:gd name="adj" fmla="val 5000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235437" y="214290"/>
            <a:ext cx="2222226" cy="1714512"/>
          </a:xfrm>
          <a:prstGeom prst="rect">
            <a:avLst/>
          </a:prstGeom>
          <a:noFill/>
          <a:ln w="9525">
            <a:noFill/>
            <a:miter lim="800000"/>
            <a:headEnd/>
            <a:tailEnd/>
          </a:ln>
          <a:effectLst/>
        </p:spPr>
      </p:pic>
      <p:sp>
        <p:nvSpPr>
          <p:cNvPr id="3" name="TextBox 2"/>
          <p:cNvSpPr txBox="1"/>
          <p:nvPr/>
        </p:nvSpPr>
        <p:spPr>
          <a:xfrm>
            <a:off x="1500166" y="5715016"/>
            <a:ext cx="5929354" cy="400110"/>
          </a:xfrm>
          <a:prstGeom prst="rect">
            <a:avLst/>
          </a:prstGeom>
          <a:solidFill>
            <a:schemeClr val="bg2">
              <a:lumMod val="60000"/>
              <a:lumOff val="40000"/>
            </a:schemeClr>
          </a:solidFill>
          <a:ln>
            <a:noFill/>
          </a:ln>
          <a:effectLst>
            <a:glow rad="228600">
              <a:schemeClr val="accent1">
                <a:satMod val="175000"/>
                <a:alpha val="40000"/>
              </a:schemeClr>
            </a:glow>
            <a:outerShdw blurRad="40000" dist="20000" dir="5400000" rotWithShape="0">
              <a:srgbClr val="000000">
                <a:alpha val="38000"/>
              </a:srgbClr>
            </a:outerShdw>
          </a:effectLst>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n-CA" sz="2000" b="1" dirty="0" smtClean="0">
                <a:solidFill>
                  <a:srgbClr val="C00000"/>
                </a:solidFill>
                <a:latin typeface="Constantia" pitchFamily="18" charset="0"/>
              </a:rPr>
              <a:t>“One like unto the Son of Man”</a:t>
            </a:r>
            <a:endParaRPr lang="en-CA" sz="2000" b="1" dirty="0">
              <a:solidFill>
                <a:srgbClr val="C00000"/>
              </a:solidFill>
              <a:latin typeface="Constantia" pitchFamily="18" charset="0"/>
            </a:endParaRPr>
          </a:p>
        </p:txBody>
      </p:sp>
      <p:sp>
        <p:nvSpPr>
          <p:cNvPr id="4" name="Rounded Rectangle 3"/>
          <p:cNvSpPr/>
          <p:nvPr/>
        </p:nvSpPr>
        <p:spPr>
          <a:xfrm>
            <a:off x="1000100" y="5429264"/>
            <a:ext cx="6929486" cy="1000132"/>
          </a:xfrm>
          <a:prstGeom prst="roundRect">
            <a:avLst>
              <a:gd name="adj" fmla="val 5000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2591780" y="280818"/>
            <a:ext cx="5572164" cy="1569660"/>
          </a:xfrm>
          <a:prstGeom prst="rect">
            <a:avLst/>
          </a:prstGeom>
          <a:noFill/>
        </p:spPr>
        <p:txBody>
          <a:bodyPr wrap="square" rtlCol="0">
            <a:spAutoFit/>
          </a:bodyPr>
          <a:lstStyle/>
          <a:p>
            <a:pPr algn="ctr"/>
            <a:r>
              <a:rPr lang="en-CA" sz="3200" b="1" dirty="0" smtClean="0">
                <a:solidFill>
                  <a:srgbClr val="C00000"/>
                </a:solidFill>
                <a:latin typeface="Constantia" pitchFamily="18" charset="0"/>
              </a:rPr>
              <a:t>The  Initial Vision – </a:t>
            </a:r>
          </a:p>
          <a:p>
            <a:pPr algn="ctr"/>
            <a:r>
              <a:rPr lang="en-CA" sz="3200" b="1" dirty="0" smtClean="0">
                <a:solidFill>
                  <a:srgbClr val="C00000"/>
                </a:solidFill>
                <a:latin typeface="Constantia" pitchFamily="18" charset="0"/>
              </a:rPr>
              <a:t>The Multitudinous Christ. </a:t>
            </a:r>
          </a:p>
          <a:p>
            <a:pPr algn="ctr"/>
            <a:r>
              <a:rPr lang="en-CA" sz="3200" b="1" dirty="0" smtClean="0">
                <a:solidFill>
                  <a:srgbClr val="C00000"/>
                </a:solidFill>
                <a:latin typeface="Constantia" pitchFamily="18" charset="0"/>
              </a:rPr>
              <a:t>Vv 10 – 20</a:t>
            </a:r>
          </a:p>
        </p:txBody>
      </p:sp>
      <p:sp>
        <p:nvSpPr>
          <p:cNvPr id="6" name="TextBox 5"/>
          <p:cNvSpPr txBox="1"/>
          <p:nvPr/>
        </p:nvSpPr>
        <p:spPr>
          <a:xfrm>
            <a:off x="571472" y="1927946"/>
            <a:ext cx="8072494" cy="3416320"/>
          </a:xfrm>
          <a:prstGeom prst="rect">
            <a:avLst/>
          </a:prstGeom>
          <a:noFill/>
        </p:spPr>
        <p:txBody>
          <a:bodyPr wrap="square" rtlCol="0">
            <a:spAutoFit/>
          </a:bodyPr>
          <a:lstStyle/>
          <a:p>
            <a:pPr algn="just"/>
            <a:r>
              <a:rPr lang="en-CA" sz="2400" dirty="0" smtClean="0">
                <a:solidFill>
                  <a:schemeClr val="bg1"/>
                </a:solidFill>
                <a:latin typeface="Constantia" pitchFamily="18" charset="0"/>
              </a:rPr>
              <a:t>“A trumpet sound causes John to look behind him. He observes “one like unto” the Son of Man. The vision is similar to that seen by Daniel (Dan. 10)…The vision is so striking that it over awes John, causing him to fall down in a faint. He is restored by the voice of one like unto the Son of Man and in being raised to his feet again, he figuratively enacts his own death and </a:t>
            </a:r>
            <a:r>
              <a:rPr lang="en-CA" sz="2400" dirty="0" err="1" smtClean="0">
                <a:solidFill>
                  <a:schemeClr val="bg1"/>
                </a:solidFill>
                <a:latin typeface="Constantia" pitchFamily="18" charset="0"/>
              </a:rPr>
              <a:t>ressuection</a:t>
            </a:r>
            <a:r>
              <a:rPr lang="en-CA" sz="2400" dirty="0" smtClean="0">
                <a:solidFill>
                  <a:schemeClr val="bg1"/>
                </a:solidFill>
                <a:latin typeface="Constantia" pitchFamily="18" charset="0"/>
              </a:rPr>
              <a:t>. This </a:t>
            </a:r>
            <a:r>
              <a:rPr lang="en-CA" sz="2400" dirty="0" err="1" smtClean="0">
                <a:solidFill>
                  <a:schemeClr val="bg1"/>
                </a:solidFill>
                <a:latin typeface="Constantia" pitchFamily="18" charset="0"/>
              </a:rPr>
              <a:t>vison</a:t>
            </a:r>
            <a:r>
              <a:rPr lang="en-CA" sz="2400" dirty="0" smtClean="0">
                <a:solidFill>
                  <a:schemeClr val="bg1"/>
                </a:solidFill>
                <a:latin typeface="Constantia" pitchFamily="18" charset="0"/>
              </a:rPr>
              <a:t> therefore, symbolises the future glory of the elect, raised from the dead and made one with Christ.”   </a:t>
            </a:r>
            <a:r>
              <a:rPr lang="en-CA" sz="1400" i="1" dirty="0" smtClean="0">
                <a:solidFill>
                  <a:schemeClr val="bg1"/>
                </a:solidFill>
                <a:latin typeface="Constantia" pitchFamily="18" charset="0"/>
              </a:rPr>
              <a:t>The Apocalypse Epitomised, H. P. Mansfield</a:t>
            </a:r>
            <a:endParaRPr lang="en-CA" sz="2400" i="1"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latin typeface="Constantia" pitchFamily="18" charset="0"/>
              </a:rPr>
              <a:t>“…one like unto…”</a:t>
            </a:r>
            <a:endParaRPr lang="en-CA" b="1" dirty="0">
              <a:latin typeface="Constantia" pitchFamily="18" charset="0"/>
            </a:endParaRPr>
          </a:p>
        </p:txBody>
      </p:sp>
      <p:sp>
        <p:nvSpPr>
          <p:cNvPr id="3" name="Content Placeholder 2"/>
          <p:cNvSpPr>
            <a:spLocks noGrp="1"/>
          </p:cNvSpPr>
          <p:nvPr>
            <p:ph idx="1"/>
          </p:nvPr>
        </p:nvSpPr>
        <p:spPr>
          <a:xfrm>
            <a:off x="620976" y="1600200"/>
            <a:ext cx="8229600" cy="4525963"/>
          </a:xfrm>
        </p:spPr>
        <p:txBody>
          <a:bodyPr/>
          <a:lstStyle/>
          <a:p>
            <a:r>
              <a:rPr lang="en-US" sz="2800" b="1" dirty="0" smtClean="0">
                <a:solidFill>
                  <a:schemeClr val="bg1"/>
                </a:solidFill>
                <a:latin typeface="Constantia" pitchFamily="18" charset="0"/>
              </a:rPr>
              <a:t>“…The first is that described in </a:t>
            </a:r>
            <a:r>
              <a:rPr lang="en-US" sz="2800" b="1" dirty="0" smtClean="0">
                <a:solidFill>
                  <a:srgbClr val="C00000"/>
                </a:solidFill>
                <a:latin typeface="Constantia" pitchFamily="18" charset="0"/>
              </a:rPr>
              <a:t>chap. ﻿1:13–16﻿</a:t>
            </a:r>
            <a:r>
              <a:rPr lang="en-US" sz="2800" b="1" dirty="0" smtClean="0">
                <a:latin typeface="Constantia" pitchFamily="18" charset="0"/>
              </a:rPr>
              <a:t>, </a:t>
            </a:r>
            <a:r>
              <a:rPr lang="en-US" sz="2800" b="1" dirty="0" smtClean="0">
                <a:solidFill>
                  <a:schemeClr val="bg1"/>
                </a:solidFill>
                <a:latin typeface="Constantia" pitchFamily="18" charset="0"/>
              </a:rPr>
              <a:t>and styled “﻿Son of Man.﻿” This </a:t>
            </a:r>
            <a:r>
              <a:rPr lang="en-US" sz="2800" b="1" dirty="0" smtClean="0">
                <a:solidFill>
                  <a:srgbClr val="FFFF00"/>
                </a:solidFill>
                <a:latin typeface="Constantia" pitchFamily="18" charset="0"/>
              </a:rPr>
              <a:t>does not</a:t>
            </a:r>
            <a:r>
              <a:rPr lang="en-US" sz="2800" b="1" dirty="0" smtClean="0">
                <a:latin typeface="Constantia" pitchFamily="18" charset="0"/>
              </a:rPr>
              <a:t> </a:t>
            </a:r>
            <a:r>
              <a:rPr lang="en-US" sz="2800" b="1" dirty="0" smtClean="0">
                <a:solidFill>
                  <a:schemeClr val="bg1"/>
                </a:solidFill>
                <a:latin typeface="Constantia" pitchFamily="18" charset="0"/>
              </a:rPr>
              <a:t>represent an individual man. It represents </a:t>
            </a:r>
            <a:r>
              <a:rPr lang="en-US" sz="2800" b="1" i="1" dirty="0" smtClean="0">
                <a:solidFill>
                  <a:srgbClr val="FFFF00"/>
                </a:solidFill>
                <a:latin typeface="Constantia" pitchFamily="18" charset="0"/>
              </a:rPr>
              <a:t>many in One</a:t>
            </a:r>
            <a:r>
              <a:rPr lang="en-US" sz="2800" b="1" dirty="0" smtClean="0">
                <a:latin typeface="Constantia" pitchFamily="18" charset="0"/>
              </a:rPr>
              <a:t>. </a:t>
            </a:r>
            <a:r>
              <a:rPr lang="en-US" sz="2800" b="1" dirty="0" smtClean="0">
                <a:solidFill>
                  <a:schemeClr val="bg1"/>
                </a:solidFill>
                <a:latin typeface="Constantia" pitchFamily="18" charset="0"/>
              </a:rPr>
              <a:t>What John saw among the </a:t>
            </a:r>
            <a:r>
              <a:rPr lang="en-US" sz="2800" b="1" dirty="0" err="1" smtClean="0">
                <a:solidFill>
                  <a:schemeClr val="bg1"/>
                </a:solidFill>
                <a:latin typeface="Constantia" pitchFamily="18" charset="0"/>
              </a:rPr>
              <a:t>lightstands</a:t>
            </a:r>
            <a:r>
              <a:rPr lang="en-US" sz="2800" b="1" dirty="0" smtClean="0">
                <a:solidFill>
                  <a:schemeClr val="bg1"/>
                </a:solidFill>
                <a:latin typeface="Constantia" pitchFamily="18" charset="0"/>
              </a:rPr>
              <a:t> was a similitude or likeness—</a:t>
            </a:r>
            <a:r>
              <a:rPr lang="en-US" sz="2800" b="1" i="1" dirty="0" err="1" smtClean="0">
                <a:solidFill>
                  <a:schemeClr val="bg1"/>
                </a:solidFill>
                <a:latin typeface="Constantia" pitchFamily="18" charset="0"/>
              </a:rPr>
              <a:t>omoion</a:t>
            </a:r>
            <a:r>
              <a:rPr lang="en-US" sz="2800" b="1" i="1" dirty="0" smtClean="0">
                <a:solidFill>
                  <a:schemeClr val="bg1"/>
                </a:solidFill>
                <a:latin typeface="Constantia" pitchFamily="18" charset="0"/>
              </a:rPr>
              <a:t> </a:t>
            </a:r>
            <a:r>
              <a:rPr lang="en-US" sz="2800" b="1" i="1" dirty="0" err="1" smtClean="0">
                <a:solidFill>
                  <a:schemeClr val="bg1"/>
                </a:solidFill>
                <a:latin typeface="Constantia" pitchFamily="18" charset="0"/>
              </a:rPr>
              <a:t>huio</a:t>
            </a:r>
            <a:r>
              <a:rPr lang="en-US" sz="2800" b="1" i="1" dirty="0" smtClean="0">
                <a:solidFill>
                  <a:schemeClr val="bg1"/>
                </a:solidFill>
                <a:latin typeface="Constantia" pitchFamily="18" charset="0"/>
              </a:rPr>
              <a:t> </a:t>
            </a:r>
            <a:r>
              <a:rPr lang="en-US" sz="2800" b="1" i="1" dirty="0" err="1" smtClean="0">
                <a:solidFill>
                  <a:schemeClr val="bg1"/>
                </a:solidFill>
                <a:latin typeface="Constantia" pitchFamily="18" charset="0"/>
              </a:rPr>
              <a:t>anthropou</a:t>
            </a:r>
            <a:r>
              <a:rPr lang="en-US" sz="2800" b="1" i="1" dirty="0" smtClean="0">
                <a:solidFill>
                  <a:schemeClr val="bg1"/>
                </a:solidFill>
                <a:latin typeface="Constantia" pitchFamily="18" charset="0"/>
              </a:rPr>
              <a:t>, like to a Son of man</a:t>
            </a:r>
            <a:r>
              <a:rPr lang="en-US" sz="2800" b="1" dirty="0" smtClean="0">
                <a:solidFill>
                  <a:schemeClr val="bg1"/>
                </a:solidFill>
                <a:latin typeface="Constantia" pitchFamily="18" charset="0"/>
              </a:rPr>
              <a:t>. The voice John heard proclaimed the reality of this likeness to be “﻿</a:t>
            </a:r>
            <a:r>
              <a:rPr lang="en-US" sz="2800" b="1" cap="small" dirty="0" smtClean="0">
                <a:solidFill>
                  <a:schemeClr val="bg1"/>
                </a:solidFill>
                <a:latin typeface="Constantia" pitchFamily="18" charset="0"/>
              </a:rPr>
              <a:t>the Last</a:t>
            </a:r>
            <a:r>
              <a:rPr lang="en-US" sz="2800" b="1" dirty="0" smtClean="0">
                <a:solidFill>
                  <a:schemeClr val="bg1"/>
                </a:solidFill>
                <a:latin typeface="Constantia" pitchFamily="18" charset="0"/>
              </a:rPr>
              <a:t>﻿”—the Spirit in the last manifestation; the </a:t>
            </a:r>
            <a:r>
              <a:rPr lang="en-US" sz="2800" b="1" cap="small" dirty="0" smtClean="0">
                <a:solidFill>
                  <a:schemeClr val="bg1"/>
                </a:solidFill>
                <a:latin typeface="Constantia" pitchFamily="18" charset="0"/>
              </a:rPr>
              <a:t>One </a:t>
            </a:r>
            <a:r>
              <a:rPr lang="en-CA" sz="2800" b="1" cap="small" dirty="0" smtClean="0">
                <a:solidFill>
                  <a:schemeClr val="bg1"/>
                </a:solidFill>
                <a:latin typeface="Constantia" pitchFamily="18" charset="0"/>
              </a:rPr>
              <a:t>Yahweh</a:t>
            </a:r>
            <a:r>
              <a:rPr lang="en-CA" sz="2800" b="1" dirty="0" smtClean="0">
                <a:solidFill>
                  <a:schemeClr val="bg1"/>
                </a:solidFill>
                <a:latin typeface="Constantia" pitchFamily="18" charset="0"/>
              </a:rPr>
              <a:t> </a:t>
            </a:r>
            <a:r>
              <a:rPr lang="en-US" sz="2800" b="1" i="1" dirty="0" smtClean="0">
                <a:solidFill>
                  <a:schemeClr val="bg1"/>
                </a:solidFill>
                <a:latin typeface="Constantia" pitchFamily="18" charset="0"/>
              </a:rPr>
              <a:t>in many</a:t>
            </a:r>
            <a:r>
              <a:rPr lang="en-US" sz="2800" b="1" dirty="0" smtClean="0">
                <a:solidFill>
                  <a:schemeClr val="bg1"/>
                </a:solidFill>
                <a:latin typeface="Constantia" pitchFamily="18" charset="0"/>
              </a:rPr>
              <a:t> </a:t>
            </a:r>
            <a:r>
              <a:rPr lang="en-CA" sz="2800" b="1" i="1" dirty="0" smtClean="0">
                <a:solidFill>
                  <a:schemeClr val="bg1"/>
                </a:solidFill>
                <a:latin typeface="Constantia" pitchFamily="18" charset="0"/>
              </a:rPr>
              <a:t>Elohim…”		</a:t>
            </a:r>
            <a:r>
              <a:rPr lang="en-CA" sz="1400" b="1" i="1" dirty="0" smtClean="0">
                <a:solidFill>
                  <a:schemeClr val="bg1"/>
                </a:solidFill>
                <a:latin typeface="Constantia" pitchFamily="18" charset="0"/>
              </a:rPr>
              <a:t>Bro. John Thomas  - Eureka Vol. 1, Pg. 111</a:t>
            </a:r>
            <a:endParaRPr lang="en-CA" sz="1400" b="1" dirty="0">
              <a:solidFill>
                <a:schemeClr val="bg1"/>
              </a:solidFill>
              <a:latin typeface="Constanti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7470"/>
            <a:ext cx="8229600" cy="1143000"/>
          </a:xfrm>
        </p:spPr>
        <p:txBody>
          <a:bodyPr/>
          <a:lstStyle/>
          <a:p>
            <a:r>
              <a:rPr lang="en-CA" dirty="0" smtClean="0">
                <a:latin typeface="Constantia" pitchFamily="18" charset="0"/>
              </a:rPr>
              <a:t>“Clothed with a garment…”</a:t>
            </a:r>
            <a:endParaRPr lang="en-CA" dirty="0">
              <a:latin typeface="Constantia" pitchFamily="18" charset="0"/>
            </a:endParaRPr>
          </a:p>
        </p:txBody>
      </p:sp>
      <p:sp>
        <p:nvSpPr>
          <p:cNvPr id="3" name="Content Placeholder 2"/>
          <p:cNvSpPr>
            <a:spLocks noGrp="1"/>
          </p:cNvSpPr>
          <p:nvPr>
            <p:ph idx="1"/>
          </p:nvPr>
        </p:nvSpPr>
        <p:spPr>
          <a:xfrm>
            <a:off x="593680" y="1409128"/>
            <a:ext cx="8229600" cy="4525963"/>
          </a:xfrm>
        </p:spPr>
        <p:txBody>
          <a:bodyPr/>
          <a:lstStyle/>
          <a:p>
            <a:r>
              <a:rPr lang="en-CA" dirty="0" smtClean="0">
                <a:latin typeface="Constantia" pitchFamily="18" charset="0"/>
              </a:rPr>
              <a:t>It teaches us that we must be figuratively covered with the “garment of salvation.” </a:t>
            </a:r>
            <a:r>
              <a:rPr lang="en-CA" dirty="0" smtClean="0">
                <a:solidFill>
                  <a:srgbClr val="C00000"/>
                </a:solidFill>
                <a:latin typeface="Constantia" pitchFamily="18" charset="0"/>
              </a:rPr>
              <a:t>Cp. </a:t>
            </a:r>
            <a:r>
              <a:rPr lang="en-CA" dirty="0" err="1" smtClean="0">
                <a:solidFill>
                  <a:srgbClr val="C00000"/>
                </a:solidFill>
                <a:latin typeface="Constantia" pitchFamily="18" charset="0"/>
              </a:rPr>
              <a:t>Isa</a:t>
            </a:r>
            <a:r>
              <a:rPr lang="en-CA" dirty="0" smtClean="0">
                <a:solidFill>
                  <a:srgbClr val="C00000"/>
                </a:solidFill>
                <a:latin typeface="Constantia" pitchFamily="18" charset="0"/>
              </a:rPr>
              <a:t>. 61:10</a:t>
            </a:r>
          </a:p>
          <a:p>
            <a:r>
              <a:rPr lang="en-CA" dirty="0" smtClean="0">
                <a:latin typeface="Constantia" pitchFamily="18" charset="0"/>
              </a:rPr>
              <a:t>Which we put on at baptism. </a:t>
            </a:r>
            <a:r>
              <a:rPr lang="en-CA" dirty="0" smtClean="0">
                <a:solidFill>
                  <a:srgbClr val="C00000"/>
                </a:solidFill>
                <a:latin typeface="Constantia" pitchFamily="18" charset="0"/>
              </a:rPr>
              <a:t>Cp. Gal 3:27</a:t>
            </a:r>
          </a:p>
          <a:p>
            <a:r>
              <a:rPr lang="en-CA" dirty="0" smtClean="0">
                <a:latin typeface="Constantia" pitchFamily="18" charset="0"/>
              </a:rPr>
              <a:t>Our covering by which our sins are hidden or forgiven are found in Christ.</a:t>
            </a:r>
          </a:p>
          <a:p>
            <a:r>
              <a:rPr lang="en-CA" dirty="0" smtClean="0">
                <a:latin typeface="Constantia" pitchFamily="18" charset="0"/>
              </a:rPr>
              <a:t>We must keep the Christ-Robe unspotted from the world. </a:t>
            </a:r>
            <a:r>
              <a:rPr lang="en-CA" dirty="0" smtClean="0">
                <a:solidFill>
                  <a:srgbClr val="C00000"/>
                </a:solidFill>
                <a:latin typeface="Constantia" pitchFamily="18" charset="0"/>
              </a:rPr>
              <a:t>Cp. Rev. 3:4; Jude 23.</a:t>
            </a:r>
          </a:p>
          <a:p>
            <a:pPr>
              <a:buNone/>
            </a:pPr>
            <a:endParaRPr lang="en-CA" dirty="0">
              <a:latin typeface="Constantia" pitchFamily="18" charset="0"/>
            </a:endParaRPr>
          </a:p>
        </p:txBody>
      </p:sp>
      <p:grpSp>
        <p:nvGrpSpPr>
          <p:cNvPr id="9" name="Group 8"/>
          <p:cNvGrpSpPr/>
          <p:nvPr/>
        </p:nvGrpSpPr>
        <p:grpSpPr>
          <a:xfrm>
            <a:off x="785786" y="2143116"/>
            <a:ext cx="8143932" cy="1000132"/>
            <a:chOff x="642910" y="5715872"/>
            <a:chExt cx="8143932" cy="1000132"/>
          </a:xfrm>
        </p:grpSpPr>
        <p:grpSp>
          <p:nvGrpSpPr>
            <p:cNvPr id="8" name="Group 7"/>
            <p:cNvGrpSpPr/>
            <p:nvPr/>
          </p:nvGrpSpPr>
          <p:grpSpPr>
            <a:xfrm>
              <a:off x="642910" y="5786454"/>
              <a:ext cx="8143932" cy="642943"/>
              <a:chOff x="642910" y="5786454"/>
              <a:chExt cx="8143932" cy="642943"/>
            </a:xfrm>
          </p:grpSpPr>
          <p:pic>
            <p:nvPicPr>
              <p:cNvPr id="5" name="Picture 4" descr="ok3.png"/>
              <p:cNvPicPr>
                <a:picLocks noChangeAspect="1"/>
              </p:cNvPicPr>
              <p:nvPr/>
            </p:nvPicPr>
            <p:blipFill>
              <a:blip r:embed="rId2" cstate="print"/>
              <a:stretch>
                <a:fillRect/>
              </a:stretch>
            </p:blipFill>
            <p:spPr>
              <a:xfrm>
                <a:off x="1099025" y="5854695"/>
                <a:ext cx="428628" cy="428628"/>
              </a:xfrm>
              <a:prstGeom prst="rect">
                <a:avLst/>
              </a:prstGeom>
            </p:spPr>
          </p:pic>
          <p:sp>
            <p:nvSpPr>
              <p:cNvPr id="4" name="Content Placeholder 2"/>
              <p:cNvSpPr txBox="1">
                <a:spLocks/>
              </p:cNvSpPr>
              <p:nvPr/>
            </p:nvSpPr>
            <p:spPr bwMode="auto">
              <a:xfrm>
                <a:off x="642910" y="5786454"/>
                <a:ext cx="8143932" cy="6429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tabLst/>
                  <a:defRPr/>
                </a:pPr>
                <a:r>
                  <a:rPr lang="en-CA" sz="2600" b="1" kern="0" dirty="0" smtClean="0">
                    <a:latin typeface="Constantia" pitchFamily="18" charset="0"/>
                  </a:rPr>
                  <a:t>            Are you Dating?</a:t>
                </a:r>
                <a:r>
                  <a:rPr kumimoji="0" lang="en-CA" sz="2600" b="1" i="0" u="none" strike="noStrike" kern="0" cap="none" spc="0" normalizeH="0" baseline="0" noProof="0" dirty="0" smtClean="0">
                    <a:ln>
                      <a:noFill/>
                    </a:ln>
                    <a:solidFill>
                      <a:schemeClr val="tx1"/>
                    </a:solidFill>
                    <a:effectLst/>
                    <a:uLnTx/>
                    <a:uFillTx/>
                    <a:latin typeface="Constantia" pitchFamily="18" charset="0"/>
                    <a:ea typeface="+mn-ea"/>
                    <a:cs typeface="+mn-cs"/>
                  </a:rPr>
                  <a:t> </a:t>
                </a:r>
                <a:r>
                  <a:rPr kumimoji="0" lang="en-CA" sz="2600" b="0" i="0" u="none" strike="noStrike" kern="0" cap="none" spc="0" normalizeH="0" baseline="0" noProof="0" dirty="0" smtClean="0">
                    <a:ln>
                      <a:noFill/>
                    </a:ln>
                    <a:solidFill>
                      <a:schemeClr val="tx1"/>
                    </a:solidFill>
                    <a:effectLst/>
                    <a:uLnTx/>
                    <a:uFillTx/>
                    <a:latin typeface="Constantia" pitchFamily="18" charset="0"/>
                    <a:ea typeface="+mn-ea"/>
                    <a:cs typeface="+mn-cs"/>
                  </a:rPr>
                  <a:t>If</a:t>
                </a:r>
                <a:r>
                  <a:rPr kumimoji="0" lang="en-CA" sz="2600" b="0" i="0" u="none" strike="noStrike" kern="0" cap="none" spc="0" normalizeH="0" noProof="0" dirty="0" smtClean="0">
                    <a:ln>
                      <a:noFill/>
                    </a:ln>
                    <a:solidFill>
                      <a:schemeClr val="tx1"/>
                    </a:solidFill>
                    <a:effectLst/>
                    <a:uLnTx/>
                    <a:uFillTx/>
                    <a:latin typeface="Constantia" pitchFamily="18" charset="0"/>
                    <a:ea typeface="+mn-ea"/>
                    <a:cs typeface="+mn-cs"/>
                  </a:rPr>
                  <a:t> it needs to be covered </a:t>
                </a:r>
              </a:p>
              <a:p>
                <a:pPr marL="342900" marR="0" lvl="0" indent="-342900" algn="l" defTabSz="914400" rtl="0" eaLnBrk="1" fontAlgn="base" latinLnBrk="0" hangingPunct="1">
                  <a:lnSpc>
                    <a:spcPct val="100000"/>
                  </a:lnSpc>
                  <a:spcBef>
                    <a:spcPct val="20000"/>
                  </a:spcBef>
                  <a:spcAft>
                    <a:spcPct val="0"/>
                  </a:spcAft>
                  <a:buClrTx/>
                  <a:buSzTx/>
                  <a:tabLst/>
                  <a:defRPr/>
                </a:pPr>
                <a:r>
                  <a:rPr kumimoji="0" lang="en-CA" sz="2600" b="0" i="0" u="none" strike="noStrike" kern="0" cap="none" spc="0" normalizeH="0" noProof="0" dirty="0" smtClean="0">
                    <a:ln>
                      <a:noFill/>
                    </a:ln>
                    <a:solidFill>
                      <a:schemeClr val="tx1"/>
                    </a:solidFill>
                    <a:effectLst/>
                    <a:uLnTx/>
                    <a:uFillTx/>
                    <a:latin typeface="Constantia" pitchFamily="18" charset="0"/>
                    <a:ea typeface="+mn-ea"/>
                    <a:cs typeface="+mn-cs"/>
                  </a:rPr>
                  <a:t>           don’t touch it.</a:t>
                </a:r>
                <a:endParaRPr kumimoji="0" lang="en-CA" sz="2600" b="0" i="0" u="none" strike="noStrike" kern="0" cap="none" spc="0" normalizeH="0" baseline="0" noProof="0" dirty="0">
                  <a:ln>
                    <a:noFill/>
                  </a:ln>
                  <a:solidFill>
                    <a:schemeClr val="tx1"/>
                  </a:solidFill>
                  <a:effectLst/>
                  <a:uLnTx/>
                  <a:uFillTx/>
                  <a:latin typeface="Constantia" pitchFamily="18" charset="0"/>
                  <a:ea typeface="+mn-ea"/>
                  <a:cs typeface="+mn-cs"/>
                </a:endParaRPr>
              </a:p>
            </p:txBody>
          </p:sp>
        </p:grpSp>
        <p:sp>
          <p:nvSpPr>
            <p:cNvPr id="6" name="Rounded Rectangle 5"/>
            <p:cNvSpPr/>
            <p:nvPr/>
          </p:nvSpPr>
          <p:spPr>
            <a:xfrm>
              <a:off x="846774" y="5715872"/>
              <a:ext cx="7572428" cy="1000132"/>
            </a:xfrm>
            <a:prstGeom prst="roundRect">
              <a:avLst>
                <a:gd name="adj" fmla="val 26802"/>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3">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3">
                                            <p:txEl>
                                              <p:pRg st="0" end="0"/>
                                            </p:txEl>
                                          </p:spTgt>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1" dur="500"/>
                                        <p:tgtEl>
                                          <p:spTgt spid="3">
                                            <p:txEl>
                                              <p:pRg st="1" end="1"/>
                                            </p:txEl>
                                          </p:spTgt>
                                        </p:tgtEl>
                                        <p:attrNameLst>
                                          <p:attrName>ppt_y</p:attrName>
                                        </p:attrNameLst>
                                      </p:cBhvr>
                                      <p:tavLst>
                                        <p:tav tm="0">
                                          <p:val>
                                            <p:strVal val="ppt_y"/>
                                          </p:val>
                                        </p:tav>
                                        <p:tav tm="100000">
                                          <p:val>
                                            <p:strVal val="1+ppt_h/2"/>
                                          </p:val>
                                        </p:tav>
                                      </p:tavLst>
                                    </p:anim>
                                    <p:set>
                                      <p:cBhvr>
                                        <p:cTn id="12" dur="1" fill="hold">
                                          <p:stCondLst>
                                            <p:cond delay="499"/>
                                          </p:stCondLst>
                                        </p:cTn>
                                        <p:tgtEl>
                                          <p:spTgt spid="3">
                                            <p:txEl>
                                              <p:pRg st="1" end="1"/>
                                            </p:txEl>
                                          </p:spTgt>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p:tgtEl>
                                          <p:spTgt spid="3">
                                            <p:txEl>
                                              <p:pRg st="2" end="2"/>
                                            </p:txEl>
                                          </p:spTgt>
                                        </p:tgtEl>
                                        <p:attrNameLst>
                                          <p:attrName>ppt_y</p:attrName>
                                        </p:attrNameLst>
                                      </p:cBhvr>
                                      <p:tavLst>
                                        <p:tav tm="0">
                                          <p:val>
                                            <p:strVal val="ppt_y"/>
                                          </p:val>
                                        </p:tav>
                                        <p:tav tm="100000">
                                          <p:val>
                                            <p:strVal val="1+ppt_h/2"/>
                                          </p:val>
                                        </p:tav>
                                      </p:tavLst>
                                    </p:anim>
                                    <p:set>
                                      <p:cBhvr>
                                        <p:cTn id="16" dur="1" fill="hold">
                                          <p:stCondLst>
                                            <p:cond delay="499"/>
                                          </p:stCondLst>
                                        </p:cTn>
                                        <p:tgtEl>
                                          <p:spTgt spid="3">
                                            <p:txEl>
                                              <p:pRg st="2" end="2"/>
                                            </p:txEl>
                                          </p:spTgt>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p:tgtEl>
                                          <p:spTgt spid="3">
                                            <p:txEl>
                                              <p:pRg st="3" end="3"/>
                                            </p:txEl>
                                          </p:spTgt>
                                        </p:tgtEl>
                                        <p:attrNameLst>
                                          <p:attrName>ppt_y</p:attrName>
                                        </p:attrNameLst>
                                      </p:cBhvr>
                                      <p:tavLst>
                                        <p:tav tm="0">
                                          <p:val>
                                            <p:strVal val="ppt_y"/>
                                          </p:val>
                                        </p:tav>
                                        <p:tav tm="100000">
                                          <p:val>
                                            <p:strVal val="1+ppt_h/2"/>
                                          </p:val>
                                        </p:tav>
                                      </p:tavLst>
                                    </p:anim>
                                    <p:set>
                                      <p:cBhvr>
                                        <p:cTn id="20" dur="1" fill="hold">
                                          <p:stCondLst>
                                            <p:cond delay="499"/>
                                          </p:stCondLst>
                                        </p:cTn>
                                        <p:tgtEl>
                                          <p:spTgt spid="3">
                                            <p:txEl>
                                              <p:pRg st="3" end="3"/>
                                            </p:txEl>
                                          </p:spTgt>
                                        </p:tgtEl>
                                        <p:attrNameLst>
                                          <p:attrName>style.visibility</p:attrName>
                                        </p:attrNameLst>
                                      </p:cBhvr>
                                      <p:to>
                                        <p:strVal val="hidden"/>
                                      </p:to>
                                    </p:set>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descr="edit1.png"/>
          <p:cNvPicPr>
            <a:picLocks noChangeAspect="1"/>
          </p:cNvPicPr>
          <p:nvPr/>
        </p:nvPicPr>
        <p:blipFill>
          <a:blip r:embed="rId2" cstate="print">
            <a:duotone>
              <a:prstClr val="black"/>
              <a:srgbClr val="D9C3A5">
                <a:tint val="50000"/>
                <a:satMod val="180000"/>
              </a:srgbClr>
            </a:duotone>
          </a:blip>
          <a:stretch>
            <a:fillRect/>
          </a:stretch>
        </p:blipFill>
        <p:spPr>
          <a:xfrm>
            <a:off x="4239652" y="642918"/>
            <a:ext cx="500066" cy="500066"/>
          </a:xfrm>
          <a:prstGeom prst="rect">
            <a:avLst/>
          </a:prstGeom>
        </p:spPr>
      </p:pic>
      <p:grpSp>
        <p:nvGrpSpPr>
          <p:cNvPr id="12" name="Group 11"/>
          <p:cNvGrpSpPr/>
          <p:nvPr/>
        </p:nvGrpSpPr>
        <p:grpSpPr>
          <a:xfrm>
            <a:off x="785786" y="500042"/>
            <a:ext cx="3429024" cy="1857388"/>
            <a:chOff x="785786" y="500042"/>
            <a:chExt cx="3429024" cy="1857388"/>
          </a:xfrm>
        </p:grpSpPr>
        <p:sp>
          <p:nvSpPr>
            <p:cNvPr id="6" name="TextBox 5"/>
            <p:cNvSpPr txBox="1"/>
            <p:nvPr/>
          </p:nvSpPr>
          <p:spPr>
            <a:xfrm>
              <a:off x="994610" y="567089"/>
              <a:ext cx="3159536" cy="1754326"/>
            </a:xfrm>
            <a:prstGeom prst="rect">
              <a:avLst/>
            </a:prstGeom>
            <a:noFill/>
          </p:spPr>
          <p:txBody>
            <a:bodyPr wrap="square" rtlCol="0">
              <a:spAutoFit/>
            </a:bodyPr>
            <a:lstStyle/>
            <a:p>
              <a:pPr algn="just"/>
              <a:r>
                <a:rPr lang="en-CA" dirty="0" smtClean="0">
                  <a:solidFill>
                    <a:schemeClr val="bg1"/>
                  </a:solidFill>
                  <a:latin typeface="Constantia" pitchFamily="18" charset="0"/>
                </a:rPr>
                <a:t>V13</a:t>
              </a:r>
              <a:r>
                <a:rPr lang="en-CA" dirty="0" smtClean="0">
                  <a:latin typeface="Constantia" pitchFamily="18" charset="0"/>
                </a:rPr>
                <a:t>. </a:t>
              </a:r>
              <a:r>
                <a:rPr lang="en-CA" i="1" dirty="0" smtClean="0">
                  <a:solidFill>
                    <a:schemeClr val="bg1"/>
                  </a:solidFill>
                  <a:latin typeface="Constantia" pitchFamily="18" charset="0"/>
                </a:rPr>
                <a:t>“Golden Girdle”</a:t>
              </a:r>
              <a:r>
                <a:rPr lang="en-CA" dirty="0" smtClean="0">
                  <a:solidFill>
                    <a:schemeClr val="bg1"/>
                  </a:solidFill>
                  <a:latin typeface="Constantia" pitchFamily="18" charset="0"/>
                </a:rPr>
                <a:t> – Gold is a symbol of tried faith</a:t>
              </a:r>
              <a:r>
                <a:rPr lang="en-CA" dirty="0" smtClean="0">
                  <a:latin typeface="Constantia" pitchFamily="18" charset="0"/>
                </a:rPr>
                <a:t>. </a:t>
              </a:r>
              <a:r>
                <a:rPr lang="en-CA" dirty="0" smtClean="0">
                  <a:solidFill>
                    <a:srgbClr val="C00000"/>
                  </a:solidFill>
                  <a:latin typeface="Constantia" pitchFamily="18" charset="0"/>
                </a:rPr>
                <a:t>Cp. 1 Pet.1:7</a:t>
              </a:r>
              <a:r>
                <a:rPr lang="en-CA" dirty="0" smtClean="0">
                  <a:solidFill>
                    <a:schemeClr val="bg1"/>
                  </a:solidFill>
                  <a:latin typeface="Constantia" pitchFamily="18" charset="0"/>
                </a:rPr>
                <a:t>, without which no man can please God.</a:t>
              </a:r>
              <a:r>
                <a:rPr lang="en-CA" dirty="0" smtClean="0">
                  <a:latin typeface="Constantia" pitchFamily="18" charset="0"/>
                </a:rPr>
                <a:t> </a:t>
              </a:r>
              <a:r>
                <a:rPr lang="en-CA" dirty="0" smtClean="0">
                  <a:solidFill>
                    <a:srgbClr val="C00000"/>
                  </a:solidFill>
                  <a:latin typeface="Constantia" pitchFamily="18" charset="0"/>
                </a:rPr>
                <a:t>Cp. Heb 11:6.</a:t>
              </a:r>
              <a:r>
                <a:rPr lang="en-CA" dirty="0" smtClean="0">
                  <a:latin typeface="Constantia" pitchFamily="18" charset="0"/>
                </a:rPr>
                <a:t> </a:t>
              </a:r>
              <a:r>
                <a:rPr lang="en-CA" dirty="0" smtClean="0">
                  <a:solidFill>
                    <a:srgbClr val="FFFF00"/>
                  </a:solidFill>
                  <a:latin typeface="Constantia" pitchFamily="18" charset="0"/>
                </a:rPr>
                <a:t>Faith binds and completes the robe of righteousness.</a:t>
              </a:r>
              <a:endParaRPr lang="en-CA" dirty="0">
                <a:solidFill>
                  <a:srgbClr val="FFFF00"/>
                </a:solidFill>
                <a:latin typeface="Constantia" pitchFamily="18" charset="0"/>
              </a:endParaRPr>
            </a:p>
          </p:txBody>
        </p:sp>
        <p:sp>
          <p:nvSpPr>
            <p:cNvPr id="11" name="Rounded Rectangle 10"/>
            <p:cNvSpPr/>
            <p:nvPr/>
          </p:nvSpPr>
          <p:spPr>
            <a:xfrm>
              <a:off x="785786" y="500042"/>
              <a:ext cx="3429024" cy="1857388"/>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grpSp>
        <p:nvGrpSpPr>
          <p:cNvPr id="24" name="Group 23"/>
          <p:cNvGrpSpPr/>
          <p:nvPr/>
        </p:nvGrpSpPr>
        <p:grpSpPr>
          <a:xfrm>
            <a:off x="513682" y="2554898"/>
            <a:ext cx="2643206" cy="4252176"/>
            <a:chOff x="513682" y="2554898"/>
            <a:chExt cx="2643206" cy="4252176"/>
          </a:xfrm>
        </p:grpSpPr>
        <p:sp>
          <p:nvSpPr>
            <p:cNvPr id="7" name="TextBox 6"/>
            <p:cNvSpPr txBox="1"/>
            <p:nvPr/>
          </p:nvSpPr>
          <p:spPr>
            <a:xfrm>
              <a:off x="571472" y="2559757"/>
              <a:ext cx="2582218" cy="4247317"/>
            </a:xfrm>
            <a:prstGeom prst="rect">
              <a:avLst/>
            </a:prstGeom>
            <a:noFill/>
          </p:spPr>
          <p:txBody>
            <a:bodyPr wrap="square" rtlCol="0">
              <a:spAutoFit/>
            </a:bodyPr>
            <a:lstStyle/>
            <a:p>
              <a:pPr algn="just"/>
              <a:r>
                <a:rPr lang="en-CA" dirty="0" smtClean="0">
                  <a:solidFill>
                    <a:schemeClr val="bg1"/>
                  </a:solidFill>
                  <a:latin typeface="Constantia" pitchFamily="18" charset="0"/>
                </a:rPr>
                <a:t>V14</a:t>
              </a:r>
              <a:r>
                <a:rPr lang="en-CA" dirty="0" smtClean="0">
                  <a:latin typeface="Constantia" pitchFamily="18" charset="0"/>
                </a:rPr>
                <a:t>. </a:t>
              </a:r>
              <a:r>
                <a:rPr lang="en-CA" i="1" dirty="0" smtClean="0">
                  <a:latin typeface="Constantia" pitchFamily="18" charset="0"/>
                </a:rPr>
                <a:t>“</a:t>
              </a:r>
              <a:r>
                <a:rPr lang="en-CA" i="1" dirty="0" smtClean="0">
                  <a:solidFill>
                    <a:schemeClr val="bg1"/>
                  </a:solidFill>
                  <a:latin typeface="Constantia" pitchFamily="18" charset="0"/>
                </a:rPr>
                <a:t>Head and hair, white like wool”</a:t>
              </a:r>
              <a:r>
                <a:rPr lang="en-CA" dirty="0" smtClean="0">
                  <a:solidFill>
                    <a:schemeClr val="bg1"/>
                  </a:solidFill>
                  <a:latin typeface="Constantia" pitchFamily="18" charset="0"/>
                </a:rPr>
                <a:t> – Christ is the Head of the Body.</a:t>
              </a:r>
              <a:r>
                <a:rPr lang="en-CA" dirty="0" smtClean="0">
                  <a:latin typeface="Constantia" pitchFamily="18" charset="0"/>
                </a:rPr>
                <a:t> </a:t>
              </a:r>
              <a:r>
                <a:rPr lang="en-CA" dirty="0" smtClean="0">
                  <a:solidFill>
                    <a:srgbClr val="C00000"/>
                  </a:solidFill>
                  <a:latin typeface="Constantia" pitchFamily="18" charset="0"/>
                </a:rPr>
                <a:t>Cp.  Eph. 5:23</a:t>
              </a:r>
              <a:r>
                <a:rPr lang="en-CA" dirty="0" smtClean="0">
                  <a:solidFill>
                    <a:schemeClr val="bg1"/>
                  </a:solidFill>
                  <a:latin typeface="Constantia" pitchFamily="18" charset="0"/>
                </a:rPr>
                <a:t>, every member should be motivated by his thinking. </a:t>
              </a:r>
              <a:r>
                <a:rPr lang="en-CA" dirty="0" smtClean="0">
                  <a:solidFill>
                    <a:srgbClr val="C00000"/>
                  </a:solidFill>
                  <a:latin typeface="Constantia" pitchFamily="18" charset="0"/>
                </a:rPr>
                <a:t>Cp. Phil. 2:5</a:t>
              </a:r>
              <a:r>
                <a:rPr lang="en-CA" dirty="0" smtClean="0">
                  <a:latin typeface="Constantia" pitchFamily="18" charset="0"/>
                </a:rPr>
                <a:t>. </a:t>
              </a:r>
              <a:r>
                <a:rPr lang="en-CA" dirty="0" smtClean="0">
                  <a:solidFill>
                    <a:schemeClr val="bg1"/>
                  </a:solidFill>
                  <a:latin typeface="Constantia" pitchFamily="18" charset="0"/>
                </a:rPr>
                <a:t>“</a:t>
              </a:r>
              <a:r>
                <a:rPr lang="en-CA" i="1" dirty="0" smtClean="0">
                  <a:solidFill>
                    <a:schemeClr val="bg1"/>
                  </a:solidFill>
                  <a:latin typeface="Constantia" pitchFamily="18" charset="0"/>
                </a:rPr>
                <a:t>White as wool”</a:t>
              </a:r>
              <a:r>
                <a:rPr lang="en-CA" dirty="0" smtClean="0">
                  <a:solidFill>
                    <a:schemeClr val="bg1"/>
                  </a:solidFill>
                  <a:latin typeface="Constantia" pitchFamily="18" charset="0"/>
                </a:rPr>
                <a:t> Rep’s his righteousness Cp. </a:t>
              </a:r>
              <a:r>
                <a:rPr lang="en-CA" dirty="0" err="1" smtClean="0">
                  <a:solidFill>
                    <a:schemeClr val="bg1"/>
                  </a:solidFill>
                  <a:latin typeface="Constantia" pitchFamily="18" charset="0"/>
                </a:rPr>
                <a:t>Isa</a:t>
              </a:r>
              <a:r>
                <a:rPr lang="en-CA" dirty="0" smtClean="0">
                  <a:solidFill>
                    <a:schemeClr val="bg1"/>
                  </a:solidFill>
                  <a:latin typeface="Constantia" pitchFamily="18" charset="0"/>
                </a:rPr>
                <a:t>. 1:18. Ultimately every member of the Body must appear  as he is and be united as one with the head. </a:t>
              </a:r>
              <a:r>
                <a:rPr lang="en-CA" dirty="0" smtClean="0">
                  <a:solidFill>
                    <a:srgbClr val="C00000"/>
                  </a:solidFill>
                  <a:latin typeface="Constantia" pitchFamily="18" charset="0"/>
                </a:rPr>
                <a:t>Cp. John 17:21</a:t>
              </a:r>
              <a:endParaRPr lang="en-CA" dirty="0">
                <a:solidFill>
                  <a:srgbClr val="C00000"/>
                </a:solidFill>
                <a:latin typeface="Constantia" pitchFamily="18" charset="0"/>
              </a:endParaRPr>
            </a:p>
          </p:txBody>
        </p:sp>
        <p:sp>
          <p:nvSpPr>
            <p:cNvPr id="13" name="Rounded Rectangle 12"/>
            <p:cNvSpPr/>
            <p:nvPr/>
          </p:nvSpPr>
          <p:spPr>
            <a:xfrm>
              <a:off x="513682" y="2554898"/>
              <a:ext cx="2643206" cy="4214842"/>
            </a:xfrm>
            <a:prstGeom prst="roundRect">
              <a:avLst>
                <a:gd name="adj" fmla="val 898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grpSp>
        <p:nvGrpSpPr>
          <p:cNvPr id="16" name="Group 15"/>
          <p:cNvGrpSpPr/>
          <p:nvPr/>
        </p:nvGrpSpPr>
        <p:grpSpPr>
          <a:xfrm>
            <a:off x="5000628" y="357166"/>
            <a:ext cx="3929090" cy="2500330"/>
            <a:chOff x="5000628" y="357166"/>
            <a:chExt cx="3929090" cy="2500330"/>
          </a:xfrm>
        </p:grpSpPr>
        <p:sp>
          <p:nvSpPr>
            <p:cNvPr id="8" name="TextBox 7"/>
            <p:cNvSpPr txBox="1"/>
            <p:nvPr/>
          </p:nvSpPr>
          <p:spPr>
            <a:xfrm>
              <a:off x="5072066" y="500042"/>
              <a:ext cx="3857652" cy="2308324"/>
            </a:xfrm>
            <a:prstGeom prst="rect">
              <a:avLst/>
            </a:prstGeom>
            <a:noFill/>
          </p:spPr>
          <p:txBody>
            <a:bodyPr wrap="square" rtlCol="0">
              <a:spAutoFit/>
            </a:bodyPr>
            <a:lstStyle/>
            <a:p>
              <a:pPr algn="just"/>
              <a:r>
                <a:rPr lang="en-CA" dirty="0" smtClean="0">
                  <a:solidFill>
                    <a:schemeClr val="bg1"/>
                  </a:solidFill>
                  <a:latin typeface="Constantia" pitchFamily="18" charset="0"/>
                </a:rPr>
                <a:t>V14. </a:t>
              </a:r>
              <a:r>
                <a:rPr lang="en-CA" i="1" dirty="0" smtClean="0">
                  <a:solidFill>
                    <a:schemeClr val="bg1"/>
                  </a:solidFill>
                  <a:latin typeface="Constantia" pitchFamily="18" charset="0"/>
                </a:rPr>
                <a:t>“White as Snow”</a:t>
              </a:r>
              <a:r>
                <a:rPr lang="en-CA" dirty="0" smtClean="0">
                  <a:solidFill>
                    <a:schemeClr val="bg1"/>
                  </a:solidFill>
                  <a:latin typeface="Constantia" pitchFamily="18" charset="0"/>
                </a:rPr>
                <a:t> – The High Priest had a white mitre of linen. </a:t>
              </a:r>
              <a:r>
                <a:rPr lang="en-CA" dirty="0" smtClean="0">
                  <a:solidFill>
                    <a:srgbClr val="C00000"/>
                  </a:solidFill>
                  <a:latin typeface="Constantia" pitchFamily="18" charset="0"/>
                </a:rPr>
                <a:t>Cp. Ex. 28:39 </a:t>
              </a:r>
              <a:r>
                <a:rPr lang="en-CA" dirty="0" smtClean="0">
                  <a:solidFill>
                    <a:srgbClr val="FFFF00"/>
                  </a:solidFill>
                  <a:latin typeface="Constantia" pitchFamily="18" charset="0"/>
                </a:rPr>
                <a:t>pointing forward</a:t>
              </a:r>
              <a:r>
                <a:rPr lang="en-CA" dirty="0" smtClean="0">
                  <a:latin typeface="Constantia" pitchFamily="18" charset="0"/>
                </a:rPr>
                <a:t> </a:t>
              </a:r>
              <a:r>
                <a:rPr lang="en-CA" dirty="0" smtClean="0">
                  <a:solidFill>
                    <a:schemeClr val="bg1"/>
                  </a:solidFill>
                  <a:latin typeface="Constantia" pitchFamily="18" charset="0"/>
                </a:rPr>
                <a:t>to the perfection of Christ mentality. Snow is used to describe the </a:t>
              </a:r>
              <a:r>
                <a:rPr lang="en-CA" dirty="0" smtClean="0">
                  <a:solidFill>
                    <a:srgbClr val="FFFF00"/>
                  </a:solidFill>
                  <a:latin typeface="Constantia" pitchFamily="18" charset="0"/>
                </a:rPr>
                <a:t>refreshing effect </a:t>
              </a:r>
              <a:r>
                <a:rPr lang="en-CA" dirty="0" smtClean="0">
                  <a:solidFill>
                    <a:schemeClr val="bg1"/>
                  </a:solidFill>
                  <a:latin typeface="Constantia" pitchFamily="18" charset="0"/>
                </a:rPr>
                <a:t>of Gods word </a:t>
              </a:r>
              <a:r>
                <a:rPr lang="en-CA" dirty="0" smtClean="0">
                  <a:solidFill>
                    <a:srgbClr val="C00000"/>
                  </a:solidFill>
                  <a:latin typeface="Constantia" pitchFamily="18" charset="0"/>
                </a:rPr>
                <a:t>Cp. </a:t>
              </a:r>
              <a:r>
                <a:rPr lang="en-CA" dirty="0" err="1" smtClean="0">
                  <a:solidFill>
                    <a:srgbClr val="C00000"/>
                  </a:solidFill>
                  <a:latin typeface="Constantia" pitchFamily="18" charset="0"/>
                </a:rPr>
                <a:t>Isa</a:t>
              </a:r>
              <a:r>
                <a:rPr lang="en-CA" dirty="0" smtClean="0">
                  <a:solidFill>
                    <a:srgbClr val="C00000"/>
                  </a:solidFill>
                  <a:latin typeface="Constantia" pitchFamily="18" charset="0"/>
                </a:rPr>
                <a:t>. 55:10</a:t>
              </a:r>
              <a:r>
                <a:rPr lang="en-CA" dirty="0" smtClean="0">
                  <a:latin typeface="Constantia" pitchFamily="18" charset="0"/>
                </a:rPr>
                <a:t>, </a:t>
              </a:r>
              <a:r>
                <a:rPr lang="en-CA" dirty="0" smtClean="0">
                  <a:solidFill>
                    <a:srgbClr val="FFFF00"/>
                  </a:solidFill>
                  <a:latin typeface="Constantia" pitchFamily="18" charset="0"/>
                </a:rPr>
                <a:t>Purity</a:t>
              </a:r>
              <a:r>
                <a:rPr lang="en-CA" dirty="0" smtClean="0">
                  <a:latin typeface="Constantia" pitchFamily="18" charset="0"/>
                </a:rPr>
                <a:t> </a:t>
              </a:r>
              <a:r>
                <a:rPr lang="en-CA" dirty="0" smtClean="0">
                  <a:solidFill>
                    <a:srgbClr val="C00000"/>
                  </a:solidFill>
                  <a:latin typeface="Constantia" pitchFamily="18" charset="0"/>
                </a:rPr>
                <a:t>Cp. Ps. 51:7 </a:t>
              </a:r>
              <a:r>
                <a:rPr lang="en-CA" dirty="0" smtClean="0">
                  <a:solidFill>
                    <a:srgbClr val="FFFF00"/>
                  </a:solidFill>
                  <a:latin typeface="Constantia" pitchFamily="18" charset="0"/>
                </a:rPr>
                <a:t>Divine Glory</a:t>
              </a:r>
              <a:r>
                <a:rPr lang="en-CA" dirty="0" smtClean="0">
                  <a:latin typeface="Constantia" pitchFamily="18" charset="0"/>
                </a:rPr>
                <a:t> </a:t>
              </a:r>
              <a:r>
                <a:rPr lang="en-CA" dirty="0" smtClean="0">
                  <a:solidFill>
                    <a:srgbClr val="C00000"/>
                  </a:solidFill>
                  <a:latin typeface="Constantia" pitchFamily="18" charset="0"/>
                </a:rPr>
                <a:t>Cp.  Matt 28:3</a:t>
              </a:r>
              <a:r>
                <a:rPr lang="en-CA" dirty="0" smtClean="0">
                  <a:solidFill>
                    <a:schemeClr val="bg1"/>
                  </a:solidFill>
                  <a:latin typeface="Constantia" pitchFamily="18" charset="0"/>
                </a:rPr>
                <a:t>. Snow rep’ flesh purified.</a:t>
              </a:r>
              <a:endParaRPr lang="en-CA" dirty="0">
                <a:solidFill>
                  <a:schemeClr val="bg1"/>
                </a:solidFill>
                <a:latin typeface="Constantia" pitchFamily="18" charset="0"/>
              </a:endParaRPr>
            </a:p>
          </p:txBody>
        </p:sp>
        <p:sp>
          <p:nvSpPr>
            <p:cNvPr id="15" name="Rounded Rectangle 14"/>
            <p:cNvSpPr/>
            <p:nvPr/>
          </p:nvSpPr>
          <p:spPr>
            <a:xfrm>
              <a:off x="5000628" y="357166"/>
              <a:ext cx="3929090" cy="2500330"/>
            </a:xfrm>
            <a:prstGeom prst="roundRect">
              <a:avLst>
                <a:gd name="adj" fmla="val 18790"/>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grpSp>
        <p:nvGrpSpPr>
          <p:cNvPr id="22" name="Group 21"/>
          <p:cNvGrpSpPr/>
          <p:nvPr/>
        </p:nvGrpSpPr>
        <p:grpSpPr>
          <a:xfrm>
            <a:off x="6313808" y="2928934"/>
            <a:ext cx="2714644" cy="3786214"/>
            <a:chOff x="6313808" y="2928934"/>
            <a:chExt cx="2714644" cy="3786214"/>
          </a:xfrm>
        </p:grpSpPr>
        <p:sp>
          <p:nvSpPr>
            <p:cNvPr id="9" name="TextBox 8"/>
            <p:cNvSpPr txBox="1"/>
            <p:nvPr/>
          </p:nvSpPr>
          <p:spPr>
            <a:xfrm>
              <a:off x="6335580" y="2967470"/>
              <a:ext cx="2681808" cy="3693319"/>
            </a:xfrm>
            <a:prstGeom prst="rect">
              <a:avLst/>
            </a:prstGeom>
            <a:noFill/>
          </p:spPr>
          <p:txBody>
            <a:bodyPr wrap="square" rtlCol="0">
              <a:spAutoFit/>
            </a:bodyPr>
            <a:lstStyle/>
            <a:p>
              <a:pPr algn="just"/>
              <a:r>
                <a:rPr lang="en-CA" dirty="0" smtClean="0">
                  <a:solidFill>
                    <a:schemeClr val="bg1"/>
                  </a:solidFill>
                  <a:latin typeface="Constantia" pitchFamily="18" charset="0"/>
                </a:rPr>
                <a:t>V14. </a:t>
              </a:r>
              <a:r>
                <a:rPr lang="en-CA" i="1" dirty="0" smtClean="0">
                  <a:solidFill>
                    <a:schemeClr val="bg1"/>
                  </a:solidFill>
                  <a:latin typeface="Constantia" pitchFamily="18" charset="0"/>
                </a:rPr>
                <a:t>“Eyes as a flame of fire”</a:t>
              </a:r>
              <a:r>
                <a:rPr lang="en-CA" dirty="0" smtClean="0">
                  <a:solidFill>
                    <a:schemeClr val="bg1"/>
                  </a:solidFill>
                  <a:latin typeface="Constantia" pitchFamily="18" charset="0"/>
                </a:rPr>
                <a:t> The eye is the Symbol of </a:t>
              </a:r>
              <a:r>
                <a:rPr lang="en-CA" dirty="0" smtClean="0">
                  <a:solidFill>
                    <a:srgbClr val="FFFF00"/>
                  </a:solidFill>
                  <a:latin typeface="Constantia" pitchFamily="18" charset="0"/>
                </a:rPr>
                <a:t>intelligence</a:t>
              </a:r>
              <a:r>
                <a:rPr lang="en-CA" dirty="0" smtClean="0">
                  <a:latin typeface="Constantia" pitchFamily="18" charset="0"/>
                </a:rPr>
                <a:t> </a:t>
              </a:r>
              <a:r>
                <a:rPr lang="en-CA" dirty="0" smtClean="0">
                  <a:solidFill>
                    <a:schemeClr val="bg1"/>
                  </a:solidFill>
                  <a:latin typeface="Constantia" pitchFamily="18" charset="0"/>
                </a:rPr>
                <a:t>and</a:t>
              </a:r>
              <a:r>
                <a:rPr lang="en-CA" dirty="0" smtClean="0">
                  <a:latin typeface="Constantia" pitchFamily="18" charset="0"/>
                </a:rPr>
                <a:t> </a:t>
              </a:r>
              <a:r>
                <a:rPr lang="en-CA" dirty="0" smtClean="0">
                  <a:solidFill>
                    <a:srgbClr val="FFFF00"/>
                  </a:solidFill>
                  <a:latin typeface="Constantia" pitchFamily="18" charset="0"/>
                </a:rPr>
                <a:t>investigation</a:t>
              </a:r>
              <a:r>
                <a:rPr lang="en-CA" dirty="0" smtClean="0">
                  <a:solidFill>
                    <a:schemeClr val="bg1"/>
                  </a:solidFill>
                  <a:latin typeface="Constantia" pitchFamily="18" charset="0"/>
                </a:rPr>
                <a:t>.  In the past the angels have acted as the eyes of God, supervising over the developments of Gods plan.  The symbol rep’s the eyes of the multitudinous Christ, flashing with fire of anger.  </a:t>
              </a:r>
              <a:r>
                <a:rPr lang="en-CA" dirty="0" smtClean="0">
                  <a:solidFill>
                    <a:srgbClr val="C00000"/>
                  </a:solidFill>
                  <a:latin typeface="Constantia" pitchFamily="18" charset="0"/>
                </a:rPr>
                <a:t>Cp. </a:t>
              </a:r>
              <a:r>
                <a:rPr lang="en-CA" dirty="0" err="1" smtClean="0">
                  <a:solidFill>
                    <a:srgbClr val="C00000"/>
                  </a:solidFill>
                  <a:latin typeface="Constantia" pitchFamily="18" charset="0"/>
                </a:rPr>
                <a:t>Isa</a:t>
              </a:r>
              <a:r>
                <a:rPr lang="en-CA" dirty="0" smtClean="0">
                  <a:solidFill>
                    <a:srgbClr val="C00000"/>
                  </a:solidFill>
                  <a:latin typeface="Constantia" pitchFamily="18" charset="0"/>
                </a:rPr>
                <a:t>. 30:27</a:t>
              </a:r>
              <a:endParaRPr lang="en-CA" dirty="0">
                <a:solidFill>
                  <a:srgbClr val="C00000"/>
                </a:solidFill>
                <a:latin typeface="Constantia" pitchFamily="18" charset="0"/>
              </a:endParaRPr>
            </a:p>
          </p:txBody>
        </p:sp>
        <p:sp>
          <p:nvSpPr>
            <p:cNvPr id="18" name="Rounded Rectangle 17"/>
            <p:cNvSpPr/>
            <p:nvPr/>
          </p:nvSpPr>
          <p:spPr>
            <a:xfrm>
              <a:off x="6313808" y="2928934"/>
              <a:ext cx="2714644" cy="3786214"/>
            </a:xfrm>
            <a:prstGeom prst="roundRect">
              <a:avLst>
                <a:gd name="adj" fmla="val 6121"/>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grpSp>
        <p:nvGrpSpPr>
          <p:cNvPr id="23" name="Group 22"/>
          <p:cNvGrpSpPr/>
          <p:nvPr/>
        </p:nvGrpSpPr>
        <p:grpSpPr>
          <a:xfrm>
            <a:off x="3214678" y="3360760"/>
            <a:ext cx="2928958" cy="3442648"/>
            <a:chOff x="3214678" y="3360760"/>
            <a:chExt cx="2928958" cy="3442648"/>
          </a:xfrm>
        </p:grpSpPr>
        <p:sp>
          <p:nvSpPr>
            <p:cNvPr id="10" name="TextBox 9"/>
            <p:cNvSpPr txBox="1"/>
            <p:nvPr/>
          </p:nvSpPr>
          <p:spPr>
            <a:xfrm>
              <a:off x="3214678" y="3370532"/>
              <a:ext cx="2928958" cy="3416320"/>
            </a:xfrm>
            <a:prstGeom prst="rect">
              <a:avLst/>
            </a:prstGeom>
            <a:noFill/>
          </p:spPr>
          <p:txBody>
            <a:bodyPr wrap="square" rtlCol="0">
              <a:spAutoFit/>
            </a:bodyPr>
            <a:lstStyle/>
            <a:p>
              <a:pPr algn="just"/>
              <a:r>
                <a:rPr lang="en-CA" dirty="0" smtClean="0">
                  <a:solidFill>
                    <a:schemeClr val="bg1"/>
                  </a:solidFill>
                  <a:latin typeface="Constantia" pitchFamily="18" charset="0"/>
                </a:rPr>
                <a:t>V15. </a:t>
              </a:r>
              <a:r>
                <a:rPr lang="en-CA" i="1" dirty="0" smtClean="0">
                  <a:solidFill>
                    <a:schemeClr val="bg1"/>
                  </a:solidFill>
                  <a:latin typeface="Constantia" pitchFamily="18" charset="0"/>
                </a:rPr>
                <a:t>“Feet like fine brass”</a:t>
              </a:r>
              <a:r>
                <a:rPr lang="en-CA" dirty="0" smtClean="0">
                  <a:solidFill>
                    <a:schemeClr val="bg1"/>
                  </a:solidFill>
                  <a:latin typeface="Constantia" pitchFamily="18" charset="0"/>
                </a:rPr>
                <a:t> – Are those saints marching forth to execute Gods judgement. The “feet” of </a:t>
              </a:r>
              <a:r>
                <a:rPr lang="en-CA" dirty="0" smtClean="0">
                  <a:solidFill>
                    <a:srgbClr val="C00000"/>
                  </a:solidFill>
                  <a:latin typeface="Constantia" pitchFamily="18" charset="0"/>
                </a:rPr>
                <a:t>Zech. 14:4 </a:t>
              </a:r>
              <a:r>
                <a:rPr lang="en-CA" dirty="0" smtClean="0">
                  <a:solidFill>
                    <a:schemeClr val="bg1"/>
                  </a:solidFill>
                  <a:latin typeface="Constantia" pitchFamily="18" charset="0"/>
                </a:rPr>
                <a:t>are those bearing the name of God. Brass is a symbol of </a:t>
              </a:r>
              <a:r>
                <a:rPr lang="en-CA" dirty="0" smtClean="0">
                  <a:solidFill>
                    <a:srgbClr val="FFFF00"/>
                  </a:solidFill>
                  <a:latin typeface="Constantia" pitchFamily="18" charset="0"/>
                </a:rPr>
                <a:t>flesh purified </a:t>
              </a:r>
              <a:r>
                <a:rPr lang="en-CA" dirty="0" smtClean="0">
                  <a:solidFill>
                    <a:schemeClr val="bg1"/>
                  </a:solidFill>
                  <a:latin typeface="Constantia" pitchFamily="18" charset="0"/>
                </a:rPr>
                <a:t>by fire.  Flesh must be purified before judgement upon the nations to bring them into subjection with Christ. </a:t>
              </a:r>
              <a:r>
                <a:rPr lang="en-CA" dirty="0" smtClean="0">
                  <a:solidFill>
                    <a:srgbClr val="C00000"/>
                  </a:solidFill>
                  <a:latin typeface="Constantia" pitchFamily="18" charset="0"/>
                </a:rPr>
                <a:t>Mal. 4:1-3</a:t>
              </a:r>
              <a:endParaRPr lang="en-CA" dirty="0">
                <a:solidFill>
                  <a:srgbClr val="C00000"/>
                </a:solidFill>
                <a:latin typeface="Constantia" pitchFamily="18" charset="0"/>
              </a:endParaRPr>
            </a:p>
          </p:txBody>
        </p:sp>
        <p:sp>
          <p:nvSpPr>
            <p:cNvPr id="20" name="Rounded Rectangle 19"/>
            <p:cNvSpPr/>
            <p:nvPr/>
          </p:nvSpPr>
          <p:spPr>
            <a:xfrm>
              <a:off x="3214678" y="3360760"/>
              <a:ext cx="2928958" cy="3442648"/>
            </a:xfrm>
            <a:prstGeom prst="roundRect">
              <a:avLst>
                <a:gd name="adj" fmla="val 2277"/>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003">
              <a:schemeClr val="dk1"/>
            </a:fillRef>
            <a:effectRef idx="0">
              <a:schemeClr val="accent1"/>
            </a:effectRef>
            <a:fontRef idx="minor">
              <a:schemeClr val="lt1"/>
            </a:fontRef>
          </p:style>
          <p:txBody>
            <a:bodyPr rtlCol="0" anchor="ctr"/>
            <a:lstStyle/>
            <a:p>
              <a:pPr algn="ctr"/>
              <a:endParaRPr lang="en-CA"/>
            </a:p>
          </p:txBody>
        </p:sp>
      </p:grpSp>
      <p:pic>
        <p:nvPicPr>
          <p:cNvPr id="4" name="Picture 2"/>
          <p:cNvPicPr>
            <a:picLocks noChangeAspect="1" noChangeArrowheads="1"/>
          </p:cNvPicPr>
          <p:nvPr/>
        </p:nvPicPr>
        <p:blipFill>
          <a:blip r:embed="rId3" cstate="print"/>
          <a:srcRect/>
          <a:stretch>
            <a:fillRect/>
          </a:stretch>
        </p:blipFill>
        <p:spPr bwMode="auto">
          <a:xfrm>
            <a:off x="3356456" y="2029473"/>
            <a:ext cx="1644172" cy="126852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6974_Revelatio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6974_Revelation</Template>
  <TotalTime>12404</TotalTime>
  <Words>1443</Words>
  <Application>Microsoft Office PowerPoint</Application>
  <PresentationFormat>On-screen Show (4:3)</PresentationFormat>
  <Paragraphs>108</Paragraphs>
  <Slides>15</Slides>
  <Notes>0</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6974_Revelation</vt:lpstr>
      <vt:lpstr>Custom Design</vt:lpstr>
      <vt:lpstr>1_Custom Design</vt:lpstr>
      <vt:lpstr>Slide 1</vt:lpstr>
      <vt:lpstr>John</vt:lpstr>
      <vt:lpstr>Break-Up</vt:lpstr>
      <vt:lpstr>Psalm 50</vt:lpstr>
      <vt:lpstr>Psa. 50:23 The Aim is to Overcome!</vt:lpstr>
      <vt:lpstr>Psa. 50:23 The Aim is to Overcome!</vt:lpstr>
      <vt:lpstr>Increase in Knowledge…</vt:lpstr>
      <vt:lpstr>“…which is, which was  and is to come”</vt:lpstr>
      <vt:lpstr>“…which is, which was  and is to come”</vt:lpstr>
      <vt:lpstr>“I am Alpha &amp; Omega…”</vt:lpstr>
      <vt:lpstr>Slide 11</vt:lpstr>
      <vt:lpstr>Slide 12</vt:lpstr>
      <vt:lpstr>“…one like unto…”</vt:lpstr>
      <vt:lpstr>“Clothed with a garment…”</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Jamin</dc:creator>
  <cp:lastModifiedBy>Jamin</cp:lastModifiedBy>
  <cp:revision>27</cp:revision>
  <dcterms:created xsi:type="dcterms:W3CDTF">2008-12-14T23:59:47Z</dcterms:created>
  <dcterms:modified xsi:type="dcterms:W3CDTF">2009-01-01T15:46:32Z</dcterms:modified>
</cp:coreProperties>
</file>