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63" r:id="rId3"/>
    <p:sldMasterId id="2147483675" r:id="rId4"/>
  </p:sldMasterIdLst>
  <p:notesMasterIdLst>
    <p:notesMasterId r:id="rId38"/>
  </p:notesMasterIdLst>
  <p:sldIdLst>
    <p:sldId id="257" r:id="rId5"/>
    <p:sldId id="322" r:id="rId6"/>
    <p:sldId id="324" r:id="rId7"/>
    <p:sldId id="323" r:id="rId8"/>
    <p:sldId id="287" r:id="rId9"/>
    <p:sldId id="288" r:id="rId10"/>
    <p:sldId id="289" r:id="rId11"/>
    <p:sldId id="318" r:id="rId12"/>
    <p:sldId id="319" r:id="rId13"/>
    <p:sldId id="320" r:id="rId14"/>
    <p:sldId id="299" r:id="rId15"/>
    <p:sldId id="300" r:id="rId16"/>
    <p:sldId id="301" r:id="rId17"/>
    <p:sldId id="302" r:id="rId18"/>
    <p:sldId id="278" r:id="rId19"/>
    <p:sldId id="331" r:id="rId20"/>
    <p:sldId id="303" r:id="rId21"/>
    <p:sldId id="304" r:id="rId22"/>
    <p:sldId id="305" r:id="rId23"/>
    <p:sldId id="306" r:id="rId24"/>
    <p:sldId id="307" r:id="rId25"/>
    <p:sldId id="308" r:id="rId26"/>
    <p:sldId id="284" r:id="rId27"/>
    <p:sldId id="285" r:id="rId28"/>
    <p:sldId id="286" r:id="rId29"/>
    <p:sldId id="325" r:id="rId30"/>
    <p:sldId id="326" r:id="rId31"/>
    <p:sldId id="327" r:id="rId32"/>
    <p:sldId id="328" r:id="rId33"/>
    <p:sldId id="329" r:id="rId34"/>
    <p:sldId id="330" r:id="rId35"/>
    <p:sldId id="321" r:id="rId36"/>
    <p:sldId id="310" r:id="rId37"/>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CC66"/>
    <a:srgbClr val="FFFF00"/>
    <a:srgbClr val="FF00FF"/>
    <a:srgbClr val="FF99CC"/>
    <a:srgbClr val="99FF66"/>
    <a:srgbClr val="CCCCFF"/>
    <a:srgbClr val="FF0000"/>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877" autoAdjust="0"/>
    <p:restoredTop sz="94624" autoAdjust="0"/>
  </p:normalViewPr>
  <p:slideViewPr>
    <p:cSldViewPr>
      <p:cViewPr varScale="1">
        <p:scale>
          <a:sx n="69" d="100"/>
          <a:sy n="69" d="100"/>
        </p:scale>
        <p:origin x="-67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44960-7F4B-4F59-A18A-3F9DDF83DD5F}" type="datetimeFigureOut">
              <a:rPr lang="en-US" smtClean="0"/>
              <a:pPr/>
              <a:t>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036922-81A1-47D8-B000-C6F14626F3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50C78-E3DB-4FAE-BA7D-9BE32AE632AE}" type="slidenum">
              <a:rPr lang="en-AU"/>
              <a:pPr/>
              <a:t>4</a:t>
            </a:fld>
            <a:endParaRPr lang="en-AU"/>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0" y="6215082"/>
            <a:ext cx="4500562" cy="64291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endParaRPr kumimoji="1" lang="en-US" sz="2400">
              <a:latin typeface="Times New Roman" pitchFamily="18" charset="0"/>
            </a:endParaRPr>
          </a:p>
        </p:txBody>
      </p:sp>
      <p:sp>
        <p:nvSpPr>
          <p:cNvPr id="6147" name="Rectangle 3"/>
          <p:cNvSpPr>
            <a:spLocks noGrp="1" noChangeArrowheads="1"/>
          </p:cNvSpPr>
          <p:nvPr>
            <p:ph type="ctrTitle" sz="quarter"/>
          </p:nvPr>
        </p:nvSpPr>
        <p:spPr>
          <a:xfrm>
            <a:off x="0" y="0"/>
            <a:ext cx="9142413" cy="928670"/>
          </a:xfrm>
        </p:spPr>
        <p:txBody>
          <a:bodyPr anchor="b"/>
          <a:lstStyle>
            <a:lvl1pPr algn="ctr">
              <a:lnSpc>
                <a:spcPct val="80000"/>
              </a:lnSpc>
              <a:defRPr sz="4400">
                <a:solidFill>
                  <a:srgbClr val="FFFF00"/>
                </a:solidFill>
                <a:effectLst>
                  <a:outerShdw blurRad="38100" dist="38100" dir="2700000" algn="tl">
                    <a:srgbClr val="FFFFFF"/>
                  </a:outerShdw>
                </a:effectLst>
                <a:latin typeface="Arial" charset="0"/>
              </a:defRPr>
            </a:lvl1pPr>
          </a:lstStyle>
          <a:p>
            <a:r>
              <a:rPr lang="en-AU"/>
              <a:t>Click to edit Master title style</a:t>
            </a:r>
          </a:p>
        </p:txBody>
      </p:sp>
      <p:sp>
        <p:nvSpPr>
          <p:cNvPr id="6148" name="Rectangle 4"/>
          <p:cNvSpPr>
            <a:spLocks noGrp="1" noChangeArrowheads="1"/>
          </p:cNvSpPr>
          <p:nvPr>
            <p:ph type="subTitle" sz="quarter" idx="1"/>
          </p:nvPr>
        </p:nvSpPr>
        <p:spPr>
          <a:xfrm>
            <a:off x="179388" y="908050"/>
            <a:ext cx="8785225" cy="5473700"/>
          </a:xfrm>
        </p:spPr>
        <p:txBody>
          <a:bodyPr/>
          <a:lstStyle>
            <a:lvl1pPr marL="531813" indent="-531813">
              <a:buClr>
                <a:srgbClr val="FFFF00"/>
              </a:buClr>
              <a:buSzTx/>
              <a:buFont typeface="Wingdings" pitchFamily="2" charset="2"/>
              <a:buChar char="v"/>
              <a:defRPr sz="3200" b="1"/>
            </a:lvl1pPr>
          </a:lstStyle>
          <a:p>
            <a:r>
              <a:rPr lang="en-AU" dirty="0"/>
              <a:t>Click to edit Master subtitle style</a:t>
            </a:r>
          </a:p>
        </p:txBody>
      </p:sp>
      <p:sp>
        <p:nvSpPr>
          <p:cNvPr id="6149" name="Rectangle 5"/>
          <p:cNvSpPr>
            <a:spLocks noGrp="1" noChangeArrowheads="1"/>
          </p:cNvSpPr>
          <p:nvPr>
            <p:ph type="ftr" sz="quarter" idx="3"/>
          </p:nvPr>
        </p:nvSpPr>
        <p:spPr>
          <a:xfrm>
            <a:off x="-145919" y="6429396"/>
            <a:ext cx="3932101" cy="384154"/>
          </a:xfrm>
        </p:spPr>
        <p:txBody>
          <a:bodyPr/>
          <a:lstStyle>
            <a:lvl1pPr>
              <a:defRPr sz="2800" b="1">
                <a:solidFill>
                  <a:srgbClr val="FF9900"/>
                </a:solidFill>
                <a:latin typeface="Monotype Corsiva" pitchFamily="66" charset="0"/>
              </a:defRPr>
            </a:lvl1pPr>
          </a:lstStyle>
          <a:p>
            <a:r>
              <a:rPr lang="en-AU" dirty="0" smtClean="0"/>
              <a:t>The Role of Sisters</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AU"/>
          </a:p>
        </p:txBody>
      </p:sp>
      <p:sp>
        <p:nvSpPr>
          <p:cNvPr id="6" name="Rectangle 6"/>
          <p:cNvSpPr>
            <a:spLocks noGrp="1" noChangeArrowheads="1"/>
          </p:cNvSpPr>
          <p:nvPr>
            <p:ph type="ftr" sz="quarter" idx="11"/>
          </p:nvPr>
        </p:nvSpPr>
        <p:spPr>
          <a:ln/>
        </p:spPr>
        <p:txBody>
          <a:bodyPr/>
          <a:lstStyle>
            <a:lvl1pPr>
              <a:defRPr/>
            </a:lvl1pPr>
          </a:lstStyle>
          <a:p>
            <a:pPr>
              <a:defRPr/>
            </a:pPr>
            <a:endParaRPr lang="en-AU"/>
          </a:p>
        </p:txBody>
      </p:sp>
      <p:sp>
        <p:nvSpPr>
          <p:cNvPr id="7" name="Rectangle 7"/>
          <p:cNvSpPr>
            <a:spLocks noGrp="1" noChangeArrowheads="1"/>
          </p:cNvSpPr>
          <p:nvPr>
            <p:ph type="sldNum" sz="quarter" idx="12"/>
          </p:nvPr>
        </p:nvSpPr>
        <p:spPr>
          <a:ln/>
        </p:spPr>
        <p:txBody>
          <a:bodyPr/>
          <a:lstStyle>
            <a:lvl1pPr>
              <a:defRPr/>
            </a:lvl1pPr>
          </a:lstStyle>
          <a:p>
            <a:pPr>
              <a:defRPr/>
            </a:pPr>
            <a:fld id="{3FA06E6B-3F96-484B-A98F-5AFEE13C89E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p>
        </p:txBody>
      </p:sp>
      <p:sp>
        <p:nvSpPr>
          <p:cNvPr id="5" name="Rectangle 6"/>
          <p:cNvSpPr>
            <a:spLocks noGrp="1" noChangeArrowheads="1"/>
          </p:cNvSpPr>
          <p:nvPr>
            <p:ph type="ftr" sz="quarter" idx="11"/>
          </p:nvPr>
        </p:nvSpPr>
        <p:spPr>
          <a:ln/>
        </p:spPr>
        <p:txBody>
          <a:bodyPr/>
          <a:lstStyle>
            <a:lvl1pPr>
              <a:defRPr/>
            </a:lvl1pPr>
          </a:lstStyle>
          <a:p>
            <a:pPr>
              <a:defRPr/>
            </a:pP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fld id="{723CE1FD-D392-493A-A369-50029C912129}"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p>
        </p:txBody>
      </p:sp>
      <p:sp>
        <p:nvSpPr>
          <p:cNvPr id="5" name="Rectangle 6"/>
          <p:cNvSpPr>
            <a:spLocks noGrp="1" noChangeArrowheads="1"/>
          </p:cNvSpPr>
          <p:nvPr>
            <p:ph type="ftr" sz="quarter" idx="11"/>
          </p:nvPr>
        </p:nvSpPr>
        <p:spPr>
          <a:ln/>
        </p:spPr>
        <p:txBody>
          <a:bodyPr/>
          <a:lstStyle>
            <a:lvl1pPr>
              <a:defRPr/>
            </a:lvl1pPr>
          </a:lstStyle>
          <a:p>
            <a:pPr>
              <a:defRPr/>
            </a:pP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fld id="{A4331479-CFBA-4839-B166-2A0A8CF697FC}" type="slidenum">
              <a:rPr lang="en-AU"/>
              <a:pPr>
                <a:defRPr/>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1B0217AB-82E0-4851-8F13-D865D3071F25}" type="slidenum">
              <a:rPr lang="en-AU"/>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5601F37-458F-44EE-952B-B142C9931CB1}" type="slidenum">
              <a:rPr lang="en-AU"/>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7C8E70B-2511-491A-B5DE-1452B04347F8}" type="slidenum">
              <a:rPr lang="en-AU"/>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76DDD50-B1AB-45B2-ACCE-88E00E722C0C}" type="slidenum">
              <a:rPr lang="en-AU"/>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028EA1BA-6582-4C94-AC8E-12B57AF5A8C2}" type="slidenum">
              <a:rPr lang="en-AU"/>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94F3526B-82E0-4515-9381-4972FFF83661}" type="slidenum">
              <a:rPr lang="en-AU"/>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701C190E-F0BA-4A67-9CC6-25D754DF55DB}"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rc 2"/>
          <p:cNvSpPr>
            <a:spLocks/>
          </p:cNvSpPr>
          <p:nvPr/>
        </p:nvSpPr>
        <p:spPr bwMode="auto">
          <a:xfrm>
            <a:off x="0" y="6286520"/>
            <a:ext cx="6000760" cy="571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defRPr/>
            </a:pPr>
            <a:endParaRPr kumimoji="1" lang="en-US" sz="2400">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000">
                <a:solidFill>
                  <a:srgbClr val="FFFF00"/>
                </a:solidFill>
                <a:effectLst>
                  <a:outerShdw blurRad="38100" dist="38100" dir="2700000" algn="tl">
                    <a:srgbClr val="FFFFFF"/>
                  </a:outerShdw>
                </a:effectLst>
                <a:latin typeface="Arial" charset="0"/>
              </a:defRPr>
            </a:lvl1pPr>
          </a:lstStyle>
          <a:p>
            <a:r>
              <a:rPr lang="en-AU"/>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spcBef>
                <a:spcPct val="0"/>
              </a:spcBef>
              <a:spcAft>
                <a:spcPct val="15000"/>
              </a:spcAft>
              <a:buClr>
                <a:srgbClr val="FFFF00"/>
              </a:buClr>
              <a:buSzTx/>
              <a:buFont typeface="Wingdings" pitchFamily="2" charset="2"/>
              <a:buChar char="v"/>
              <a:defRPr sz="3200" b="1"/>
            </a:lvl1pPr>
          </a:lstStyle>
          <a:p>
            <a:r>
              <a:rPr lang="en-AU"/>
              <a:t>Click to edit Master subtitle style</a:t>
            </a:r>
          </a:p>
        </p:txBody>
      </p:sp>
      <p:sp>
        <p:nvSpPr>
          <p:cNvPr id="5" name="Rectangle 5"/>
          <p:cNvSpPr>
            <a:spLocks noGrp="1" noChangeArrowheads="1"/>
          </p:cNvSpPr>
          <p:nvPr>
            <p:ph type="ftr" sz="quarter" idx="10"/>
          </p:nvPr>
        </p:nvSpPr>
        <p:spPr>
          <a:xfrm>
            <a:off x="-32" y="6534150"/>
            <a:ext cx="5410205" cy="323850"/>
          </a:xfrm>
        </p:spPr>
        <p:txBody>
          <a:bodyPr/>
          <a:lstStyle>
            <a:lvl1pPr algn="l">
              <a:defRPr sz="2800" b="1" smtClean="0">
                <a:solidFill>
                  <a:srgbClr val="FF9900"/>
                </a:solidFill>
                <a:latin typeface="Monotype Corsiva" pitchFamily="66" charset="0"/>
              </a:defRPr>
            </a:lvl1pPr>
          </a:lstStyle>
          <a:p>
            <a:pPr>
              <a:defRPr/>
            </a:pPr>
            <a:r>
              <a:rPr lang="en-AU" dirty="0" smtClean="0"/>
              <a:t>Look unto the Rock whence ye are hewn</a:t>
            </a:r>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933F1AEF-5516-44A6-B844-3990E470BCC1}" type="slidenum">
              <a:rPr lang="en-AU"/>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C97B65A6-97DC-4756-AF92-4A982051C726}" type="slidenum">
              <a:rPr lang="en-AU"/>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C7F7898D-6B57-41D9-BF55-D229BACFFCB4}" type="slidenum">
              <a:rPr lang="en-AU"/>
              <a:pPr/>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8C01FCE-270F-4BBE-86A8-FDA1E7BD01D4}" type="slidenum">
              <a:rPr lang="en-AU"/>
              <a:pPr/>
              <a:t>‹#›</a:t>
            </a:fld>
            <a:endParaRPr lang="en-A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765175"/>
            <a:ext cx="41910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765175"/>
            <a:ext cx="41910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p>
        </p:txBody>
      </p:sp>
      <p:sp>
        <p:nvSpPr>
          <p:cNvPr id="5" name="Rectangle 6"/>
          <p:cNvSpPr>
            <a:spLocks noGrp="1" noChangeArrowheads="1"/>
          </p:cNvSpPr>
          <p:nvPr>
            <p:ph type="ftr" sz="quarter" idx="11"/>
          </p:nvPr>
        </p:nvSpPr>
        <p:spPr>
          <a:ln/>
        </p:spPr>
        <p:txBody>
          <a:bodyPr/>
          <a:lstStyle>
            <a:lvl1pPr>
              <a:defRPr/>
            </a:lvl1pPr>
          </a:lstStyle>
          <a:p>
            <a:pPr>
              <a:defRPr/>
            </a:pP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fld id="{B9BDCEDF-C0DF-4326-83DB-D1ADF825D79D}" type="slidenum">
              <a:rPr lang="en-AU"/>
              <a:pPr>
                <a:defRPr/>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81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381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AU"/>
          </a:p>
        </p:txBody>
      </p:sp>
      <p:sp>
        <p:nvSpPr>
          <p:cNvPr id="5" name="Rectangle 6"/>
          <p:cNvSpPr>
            <a:spLocks noGrp="1" noChangeArrowheads="1"/>
          </p:cNvSpPr>
          <p:nvPr>
            <p:ph type="ftr" sz="quarter" idx="11"/>
          </p:nvPr>
        </p:nvSpPr>
        <p:spPr>
          <a:ln/>
        </p:spPr>
        <p:txBody>
          <a:bodyPr/>
          <a:lstStyle>
            <a:lvl1pPr>
              <a:defRPr/>
            </a:lvl1pPr>
          </a:lstStyle>
          <a:p>
            <a:pPr>
              <a:defRPr/>
            </a:pP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fld id="{9F31FA78-836D-443A-B169-729D526520F0}"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AU"/>
          </a:p>
        </p:txBody>
      </p:sp>
      <p:sp>
        <p:nvSpPr>
          <p:cNvPr id="6" name="Rectangle 6"/>
          <p:cNvSpPr>
            <a:spLocks noGrp="1" noChangeArrowheads="1"/>
          </p:cNvSpPr>
          <p:nvPr>
            <p:ph type="ftr" sz="quarter" idx="11"/>
          </p:nvPr>
        </p:nvSpPr>
        <p:spPr>
          <a:ln/>
        </p:spPr>
        <p:txBody>
          <a:bodyPr/>
          <a:lstStyle>
            <a:lvl1pPr>
              <a:defRPr/>
            </a:lvl1pPr>
          </a:lstStyle>
          <a:p>
            <a:pPr>
              <a:defRPr/>
            </a:pPr>
            <a:endParaRPr lang="en-AU"/>
          </a:p>
        </p:txBody>
      </p:sp>
      <p:sp>
        <p:nvSpPr>
          <p:cNvPr id="7" name="Rectangle 7"/>
          <p:cNvSpPr>
            <a:spLocks noGrp="1" noChangeArrowheads="1"/>
          </p:cNvSpPr>
          <p:nvPr>
            <p:ph type="sldNum" sz="quarter" idx="12"/>
          </p:nvPr>
        </p:nvSpPr>
        <p:spPr>
          <a:ln/>
        </p:spPr>
        <p:txBody>
          <a:bodyPr/>
          <a:lstStyle>
            <a:lvl1pPr>
              <a:defRPr/>
            </a:lvl1pPr>
          </a:lstStyle>
          <a:p>
            <a:pPr>
              <a:defRPr/>
            </a:pPr>
            <a:fld id="{A36D4809-68F1-46A4-B260-181F643F55B1}"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AU"/>
          </a:p>
        </p:txBody>
      </p:sp>
      <p:sp>
        <p:nvSpPr>
          <p:cNvPr id="8" name="Rectangle 6"/>
          <p:cNvSpPr>
            <a:spLocks noGrp="1" noChangeArrowheads="1"/>
          </p:cNvSpPr>
          <p:nvPr>
            <p:ph type="ftr" sz="quarter" idx="11"/>
          </p:nvPr>
        </p:nvSpPr>
        <p:spPr>
          <a:ln/>
        </p:spPr>
        <p:txBody>
          <a:bodyPr/>
          <a:lstStyle>
            <a:lvl1pPr>
              <a:defRPr/>
            </a:lvl1pPr>
          </a:lstStyle>
          <a:p>
            <a:pPr>
              <a:defRPr/>
            </a:pPr>
            <a:endParaRPr lang="en-AU"/>
          </a:p>
        </p:txBody>
      </p:sp>
      <p:sp>
        <p:nvSpPr>
          <p:cNvPr id="9" name="Rectangle 7"/>
          <p:cNvSpPr>
            <a:spLocks noGrp="1" noChangeArrowheads="1"/>
          </p:cNvSpPr>
          <p:nvPr>
            <p:ph type="sldNum" sz="quarter" idx="12"/>
          </p:nvPr>
        </p:nvSpPr>
        <p:spPr>
          <a:ln/>
        </p:spPr>
        <p:txBody>
          <a:bodyPr/>
          <a:lstStyle>
            <a:lvl1pPr>
              <a:defRPr/>
            </a:lvl1pPr>
          </a:lstStyle>
          <a:p>
            <a:pPr>
              <a:defRPr/>
            </a:pPr>
            <a:fld id="{DD40BA6D-9E68-4556-9D93-B742142D763E}"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AU"/>
          </a:p>
        </p:txBody>
      </p:sp>
      <p:sp>
        <p:nvSpPr>
          <p:cNvPr id="4" name="Rectangle 6"/>
          <p:cNvSpPr>
            <a:spLocks noGrp="1" noChangeArrowheads="1"/>
          </p:cNvSpPr>
          <p:nvPr>
            <p:ph type="ftr" sz="quarter" idx="11"/>
          </p:nvPr>
        </p:nvSpPr>
        <p:spPr>
          <a:ln/>
        </p:spPr>
        <p:txBody>
          <a:bodyPr/>
          <a:lstStyle>
            <a:lvl1pPr>
              <a:defRPr/>
            </a:lvl1pPr>
          </a:lstStyle>
          <a:p>
            <a:pPr>
              <a:defRPr/>
            </a:pPr>
            <a:endParaRPr lang="en-AU"/>
          </a:p>
        </p:txBody>
      </p:sp>
      <p:sp>
        <p:nvSpPr>
          <p:cNvPr id="5" name="Rectangle 7"/>
          <p:cNvSpPr>
            <a:spLocks noGrp="1" noChangeArrowheads="1"/>
          </p:cNvSpPr>
          <p:nvPr>
            <p:ph type="sldNum" sz="quarter" idx="12"/>
          </p:nvPr>
        </p:nvSpPr>
        <p:spPr>
          <a:ln/>
        </p:spPr>
        <p:txBody>
          <a:bodyPr/>
          <a:lstStyle>
            <a:lvl1pPr>
              <a:defRPr/>
            </a:lvl1pPr>
          </a:lstStyle>
          <a:p>
            <a:pPr>
              <a:defRPr/>
            </a:pPr>
            <a:fld id="{971C5554-88EF-490A-9763-3D7F628F3045}"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AU"/>
          </a:p>
        </p:txBody>
      </p:sp>
      <p:sp>
        <p:nvSpPr>
          <p:cNvPr id="3" name="Rectangle 6"/>
          <p:cNvSpPr>
            <a:spLocks noGrp="1" noChangeArrowheads="1"/>
          </p:cNvSpPr>
          <p:nvPr>
            <p:ph type="ftr" sz="quarter" idx="11"/>
          </p:nvPr>
        </p:nvSpPr>
        <p:spPr>
          <a:ln/>
        </p:spPr>
        <p:txBody>
          <a:bodyPr/>
          <a:lstStyle>
            <a:lvl1pPr>
              <a:defRPr/>
            </a:lvl1pPr>
          </a:lstStyle>
          <a:p>
            <a:pPr>
              <a:defRPr/>
            </a:pPr>
            <a:endParaRPr lang="en-AU"/>
          </a:p>
        </p:txBody>
      </p:sp>
      <p:sp>
        <p:nvSpPr>
          <p:cNvPr id="4" name="Rectangle 7"/>
          <p:cNvSpPr>
            <a:spLocks noGrp="1" noChangeArrowheads="1"/>
          </p:cNvSpPr>
          <p:nvPr>
            <p:ph type="sldNum" sz="quarter" idx="12"/>
          </p:nvPr>
        </p:nvSpPr>
        <p:spPr>
          <a:ln/>
        </p:spPr>
        <p:txBody>
          <a:bodyPr/>
          <a:lstStyle>
            <a:lvl1pPr>
              <a:defRPr/>
            </a:lvl1pPr>
          </a:lstStyle>
          <a:p>
            <a:pPr>
              <a:defRPr/>
            </a:pPr>
            <a:fld id="{6B7FD323-B92D-4B46-A0D1-B3E44ABC0E65}"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AU"/>
          </a:p>
        </p:txBody>
      </p:sp>
      <p:sp>
        <p:nvSpPr>
          <p:cNvPr id="6" name="Rectangle 6"/>
          <p:cNvSpPr>
            <a:spLocks noGrp="1" noChangeArrowheads="1"/>
          </p:cNvSpPr>
          <p:nvPr>
            <p:ph type="ftr" sz="quarter" idx="11"/>
          </p:nvPr>
        </p:nvSpPr>
        <p:spPr>
          <a:ln/>
        </p:spPr>
        <p:txBody>
          <a:bodyPr/>
          <a:lstStyle>
            <a:lvl1pPr>
              <a:defRPr/>
            </a:lvl1pPr>
          </a:lstStyle>
          <a:p>
            <a:pPr>
              <a:defRPr/>
            </a:pPr>
            <a:endParaRPr lang="en-AU"/>
          </a:p>
        </p:txBody>
      </p:sp>
      <p:sp>
        <p:nvSpPr>
          <p:cNvPr id="7" name="Rectangle 7"/>
          <p:cNvSpPr>
            <a:spLocks noGrp="1" noChangeArrowheads="1"/>
          </p:cNvSpPr>
          <p:nvPr>
            <p:ph type="sldNum" sz="quarter" idx="12"/>
          </p:nvPr>
        </p:nvSpPr>
        <p:spPr>
          <a:ln/>
        </p:spPr>
        <p:txBody>
          <a:bodyPr/>
          <a:lstStyle>
            <a:lvl1pPr>
              <a:defRPr/>
            </a:lvl1pPr>
          </a:lstStyle>
          <a:p>
            <a:pPr>
              <a:defRPr/>
            </a:pPr>
            <a:fld id="{E0F1A15D-CAF9-4982-8A66-81BCDA9D1C1B}"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endParaRPr kumimoji="1" lang="en-US" sz="2400">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endParaRPr lang="en-AU"/>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endParaRPr lang="en-AU"/>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fld id="{9ABB9B17-8F7D-4761-BF92-4BD6E9D80035}"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50"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defRPr/>
            </a:pPr>
            <a:endParaRPr kumimoji="1" lang="en-US" sz="2400">
              <a:latin typeface="Times New Roman" pitchFamily="18"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vl1pPr>
          </a:lstStyle>
          <a:p>
            <a:pPr>
              <a:defRPr/>
            </a:pPr>
            <a:endParaRPr lang="en-AU"/>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smtClean="0"/>
            </a:lvl1pPr>
          </a:lstStyle>
          <a:p>
            <a:pPr>
              <a:defRPr/>
            </a:pPr>
            <a:endParaRPr lang="en-AU"/>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vl1pPr>
          </a:lstStyle>
          <a:p>
            <a:pPr>
              <a:defRPr/>
            </a:pPr>
            <a:fld id="{4EC75EBB-8206-434D-BFC0-C02A725F5839}" type="slidenum">
              <a:rPr lang="en-AU"/>
              <a:pPr>
                <a:defRPr/>
              </a:pPr>
              <a:t>‹#›</a:t>
            </a:fld>
            <a:endParaRPr lang="en-AU"/>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832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83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AU"/>
          </a:p>
        </p:txBody>
      </p:sp>
      <p:sp>
        <p:nvSpPr>
          <p:cNvPr id="183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AU"/>
          </a:p>
        </p:txBody>
      </p:sp>
      <p:sp>
        <p:nvSpPr>
          <p:cNvPr id="183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5F392FF-4F0B-4CB5-9CBE-0DDFAE262440}"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4" name="Rectangle 2"/>
          <p:cNvSpPr>
            <a:spLocks noChangeArrowheads="1"/>
          </p:cNvSpPr>
          <p:nvPr userDrawn="1"/>
        </p:nvSpPr>
        <p:spPr bwMode="auto">
          <a:xfrm>
            <a:off x="0" y="0"/>
            <a:ext cx="9144000" cy="6237288"/>
          </a:xfrm>
          <a:prstGeom prst="rect">
            <a:avLst/>
          </a:prstGeom>
          <a:solidFill>
            <a:srgbClr val="000000"/>
          </a:solidFill>
          <a:ln w="9525">
            <a:noFill/>
            <a:miter lim="800000"/>
            <a:headEnd/>
            <a:tailEnd/>
          </a:ln>
          <a:effectLst/>
        </p:spPr>
        <p:txBody>
          <a:bodyPr wrap="none" anchor="ctr"/>
          <a:lstStyle/>
          <a:p>
            <a:endParaRPr lang="en-US"/>
          </a:p>
        </p:txBody>
      </p:sp>
      <p:sp>
        <p:nvSpPr>
          <p:cNvPr id="320515" name="Rectangle 3"/>
          <p:cNvSpPr>
            <a:spLocks noChangeArrowheads="1"/>
          </p:cNvSpPr>
          <p:nvPr userDrawn="1"/>
        </p:nvSpPr>
        <p:spPr bwMode="auto">
          <a:xfrm>
            <a:off x="0" y="6237288"/>
            <a:ext cx="9144000" cy="620712"/>
          </a:xfrm>
          <a:prstGeom prst="rect">
            <a:avLst/>
          </a:prstGeom>
          <a:gradFill rotWithShape="1">
            <a:gsLst>
              <a:gs pos="0">
                <a:srgbClr val="000000"/>
              </a:gs>
              <a:gs pos="100000">
                <a:schemeClr val="accent2"/>
              </a:gs>
            </a:gsLst>
            <a:lin ang="5400000" scaled="1"/>
          </a:gradFill>
          <a:ln w="9525">
            <a:noFill/>
            <a:miter lim="800000"/>
            <a:headEnd/>
            <a:tailEnd/>
          </a:ln>
          <a:effectLst/>
        </p:spPr>
        <p:txBody>
          <a:bodyPr wrap="none" anchor="ctr"/>
          <a:lstStyle/>
          <a:p>
            <a:endParaRPr lang="en-US"/>
          </a:p>
        </p:txBody>
      </p:sp>
      <p:sp>
        <p:nvSpPr>
          <p:cNvPr id="320516" name="Rectangle 4"/>
          <p:cNvSpPr>
            <a:spLocks noGrp="1" noChangeArrowheads="1"/>
          </p:cNvSpPr>
          <p:nvPr>
            <p:ph type="title"/>
          </p:nvPr>
        </p:nvSpPr>
        <p:spPr bwMode="auto">
          <a:xfrm>
            <a:off x="0" y="0"/>
            <a:ext cx="9144000"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320517" name="Rectangle 5"/>
          <p:cNvSpPr>
            <a:spLocks noGrp="1" noChangeArrowheads="1"/>
          </p:cNvSpPr>
          <p:nvPr>
            <p:ph type="body" idx="1"/>
          </p:nvPr>
        </p:nvSpPr>
        <p:spPr bwMode="auto">
          <a:xfrm>
            <a:off x="358775" y="765175"/>
            <a:ext cx="8534400" cy="561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p:txBody>
      </p:sp>
      <p:grpSp>
        <p:nvGrpSpPr>
          <p:cNvPr id="2" name="Group 6"/>
          <p:cNvGrpSpPr>
            <a:grpSpLocks/>
          </p:cNvGrpSpPr>
          <p:nvPr userDrawn="1"/>
        </p:nvGrpSpPr>
        <p:grpSpPr bwMode="auto">
          <a:xfrm>
            <a:off x="0" y="6381750"/>
            <a:ext cx="9144000" cy="495300"/>
            <a:chOff x="0" y="3792"/>
            <a:chExt cx="4944" cy="540"/>
          </a:xfrm>
        </p:grpSpPr>
        <p:sp>
          <p:nvSpPr>
            <p:cNvPr id="32051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endParaRPr lang="en-US"/>
            </a:p>
          </p:txBody>
        </p:sp>
        <p:grpSp>
          <p:nvGrpSpPr>
            <p:cNvPr id="3" name="Group 8"/>
            <p:cNvGrpSpPr>
              <a:grpSpLocks/>
            </p:cNvGrpSpPr>
            <p:nvPr userDrawn="1"/>
          </p:nvGrpSpPr>
          <p:grpSpPr bwMode="auto">
            <a:xfrm>
              <a:off x="2486" y="3792"/>
              <a:ext cx="2458" cy="540"/>
              <a:chOff x="2486" y="3792"/>
              <a:chExt cx="2458" cy="540"/>
            </a:xfrm>
          </p:grpSpPr>
          <p:sp>
            <p:nvSpPr>
              <p:cNvPr id="32052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endParaRPr lang="en-US"/>
              </a:p>
            </p:txBody>
          </p:sp>
          <p:sp>
            <p:nvSpPr>
              <p:cNvPr id="32052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endParaRPr lang="en-US"/>
              </a:p>
            </p:txBody>
          </p:sp>
          <p:sp>
            <p:nvSpPr>
              <p:cNvPr id="32052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endParaRPr lang="en-US"/>
              </a:p>
            </p:txBody>
          </p:sp>
          <p:sp>
            <p:nvSpPr>
              <p:cNvPr id="32052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endParaRPr lang="en-US"/>
              </a:p>
            </p:txBody>
          </p:sp>
          <p:sp>
            <p:nvSpPr>
              <p:cNvPr id="32052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endParaRPr lang="en-US"/>
              </a:p>
            </p:txBody>
          </p:sp>
        </p:grpSp>
        <p:sp>
          <p:nvSpPr>
            <p:cNvPr id="32052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endParaRPr lang="en-US"/>
            </a:p>
          </p:txBody>
        </p:sp>
      </p:grpSp>
      <p:sp>
        <p:nvSpPr>
          <p:cNvPr id="320528" name="Rectangle 16"/>
          <p:cNvSpPr>
            <a:spLocks noChangeArrowheads="1"/>
          </p:cNvSpPr>
          <p:nvPr/>
        </p:nvSpPr>
        <p:spPr bwMode="auto">
          <a:xfrm>
            <a:off x="-144463" y="6442075"/>
            <a:ext cx="4932363" cy="404813"/>
          </a:xfrm>
          <a:prstGeom prst="rect">
            <a:avLst/>
          </a:prstGeom>
          <a:noFill/>
          <a:ln w="9525">
            <a:noFill/>
            <a:miter lim="800000"/>
            <a:headEnd/>
            <a:tailEnd/>
          </a:ln>
          <a:effectLst/>
        </p:spPr>
        <p:txBody>
          <a:bodyPr/>
          <a:lstStyle/>
          <a:p>
            <a:pPr algn="ctr"/>
            <a:r>
              <a:rPr lang="en-AU" sz="2800" b="1">
                <a:solidFill>
                  <a:srgbClr val="FFCC00"/>
                </a:solidFill>
                <a:effectLst>
                  <a:outerShdw blurRad="38100" dist="38100" dir="2700000" algn="tl">
                    <a:srgbClr val="C0C0C0"/>
                  </a:outerShdw>
                </a:effectLst>
                <a:latin typeface="Monotype Corsiva" pitchFamily="66" charset="0"/>
              </a:rPr>
              <a:t>The Letters to the Seven Ecclesias</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3600" b="1">
          <a:solidFill>
            <a:srgbClr val="FFFF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FFFF00"/>
          </a:solidFill>
          <a:effectLst>
            <a:outerShdw blurRad="38100" dist="38100" dir="2700000" algn="tl">
              <a:srgbClr val="C0C0C0"/>
            </a:outerShdw>
          </a:effectLst>
          <a:latin typeface="Arial" charset="0"/>
          <a:cs typeface="Arial" charset="0"/>
        </a:defRPr>
      </a:lvl2pPr>
      <a:lvl3pPr algn="ctr" rtl="0" fontAlgn="base">
        <a:spcBef>
          <a:spcPct val="0"/>
        </a:spcBef>
        <a:spcAft>
          <a:spcPct val="0"/>
        </a:spcAft>
        <a:defRPr sz="3600" b="1">
          <a:solidFill>
            <a:srgbClr val="FFFF00"/>
          </a:solidFill>
          <a:effectLst>
            <a:outerShdw blurRad="38100" dist="38100" dir="2700000" algn="tl">
              <a:srgbClr val="C0C0C0"/>
            </a:outerShdw>
          </a:effectLst>
          <a:latin typeface="Arial" charset="0"/>
          <a:cs typeface="Arial" charset="0"/>
        </a:defRPr>
      </a:lvl3pPr>
      <a:lvl4pPr algn="ctr" rtl="0" fontAlgn="base">
        <a:spcBef>
          <a:spcPct val="0"/>
        </a:spcBef>
        <a:spcAft>
          <a:spcPct val="0"/>
        </a:spcAft>
        <a:defRPr sz="3600" b="1">
          <a:solidFill>
            <a:srgbClr val="FFFF00"/>
          </a:solidFill>
          <a:effectLst>
            <a:outerShdw blurRad="38100" dist="38100" dir="2700000" algn="tl">
              <a:srgbClr val="C0C0C0"/>
            </a:outerShdw>
          </a:effectLst>
          <a:latin typeface="Arial" charset="0"/>
          <a:cs typeface="Arial" charset="0"/>
        </a:defRPr>
      </a:lvl4pPr>
      <a:lvl5pPr algn="ctr" rtl="0" fontAlgn="base">
        <a:spcBef>
          <a:spcPct val="0"/>
        </a:spcBef>
        <a:spcAft>
          <a:spcPct val="0"/>
        </a:spcAft>
        <a:defRPr sz="3600" b="1">
          <a:solidFill>
            <a:srgbClr val="FFFF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600" b="1">
          <a:solidFill>
            <a:srgbClr val="FFFF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600" b="1">
          <a:solidFill>
            <a:srgbClr val="FFFF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600" b="1">
          <a:solidFill>
            <a:srgbClr val="FFFF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600" b="1">
          <a:solidFill>
            <a:srgbClr val="FFFF00"/>
          </a:solidFill>
          <a:effectLst>
            <a:outerShdw blurRad="38100" dist="38100" dir="2700000" algn="tl">
              <a:srgbClr val="C0C0C0"/>
            </a:outerShdw>
          </a:effectLst>
          <a:latin typeface="Arial" charset="0"/>
          <a:cs typeface="Arial" charset="0"/>
        </a:defRPr>
      </a:lvl9pPr>
    </p:titleStyle>
    <p:bodyStyle>
      <a:lvl1pPr marL="342900" indent="-342900" algn="l" rtl="0" fontAlgn="base">
        <a:spcBef>
          <a:spcPct val="20000"/>
        </a:spcBef>
        <a:spcAft>
          <a:spcPct val="0"/>
        </a:spcAft>
        <a:defRPr sz="2800" b="1">
          <a:solidFill>
            <a:schemeClr val="bg1"/>
          </a:solidFill>
          <a:latin typeface="+mn-lt"/>
          <a:ea typeface="+mn-ea"/>
          <a:cs typeface="+mn-cs"/>
        </a:defRPr>
      </a:lvl1pPr>
      <a:lvl2pPr marL="742950" indent="-285750" algn="l" rtl="0" fontAlgn="base">
        <a:spcBef>
          <a:spcPct val="20000"/>
        </a:spcBef>
        <a:spcAft>
          <a:spcPct val="0"/>
        </a:spcAft>
        <a:buChar char="–"/>
        <a:defRPr sz="2800" b="1">
          <a:solidFill>
            <a:schemeClr val="bg1"/>
          </a:solidFill>
          <a:latin typeface="+mn-lt"/>
          <a:cs typeface="+mn-cs"/>
        </a:defRPr>
      </a:lvl2pPr>
      <a:lvl3pPr marL="1143000" indent="-228600" algn="l" rtl="0" fontAlgn="base">
        <a:spcBef>
          <a:spcPct val="20000"/>
        </a:spcBef>
        <a:spcAft>
          <a:spcPct val="0"/>
        </a:spcAft>
        <a:buChar char="•"/>
        <a:defRPr sz="2800" b="1">
          <a:solidFill>
            <a:schemeClr val="bg1"/>
          </a:solidFill>
          <a:latin typeface="+mn-lt"/>
          <a:cs typeface="+mn-cs"/>
        </a:defRPr>
      </a:lvl3pPr>
      <a:lvl4pPr marL="1600200" indent="-228600" algn="l" rtl="0" fontAlgn="base">
        <a:spcBef>
          <a:spcPct val="20000"/>
        </a:spcBef>
        <a:spcAft>
          <a:spcPct val="0"/>
        </a:spcAft>
        <a:buChar char="–"/>
        <a:defRPr sz="2800" b="1">
          <a:solidFill>
            <a:schemeClr val="bg1"/>
          </a:solidFill>
          <a:latin typeface="+mn-lt"/>
          <a:cs typeface="+mn-cs"/>
        </a:defRPr>
      </a:lvl4pPr>
      <a:lvl5pPr marL="2057400" indent="-228600" algn="l" rtl="0" fontAlgn="base">
        <a:spcBef>
          <a:spcPct val="20000"/>
        </a:spcBef>
        <a:spcAft>
          <a:spcPct val="0"/>
        </a:spcAft>
        <a:buChar char="»"/>
        <a:defRPr sz="2800" b="1">
          <a:solidFill>
            <a:schemeClr val="bg1"/>
          </a:solidFill>
          <a:latin typeface="+mn-lt"/>
          <a:cs typeface="+mn-cs"/>
        </a:defRPr>
      </a:lvl5pPr>
      <a:lvl6pPr marL="2514600" indent="-228600" algn="l" rtl="0" fontAlgn="base">
        <a:spcBef>
          <a:spcPct val="20000"/>
        </a:spcBef>
        <a:spcAft>
          <a:spcPct val="0"/>
        </a:spcAft>
        <a:buChar char="»"/>
        <a:defRPr sz="2800" b="1">
          <a:solidFill>
            <a:schemeClr val="bg1"/>
          </a:solidFill>
          <a:latin typeface="+mn-lt"/>
          <a:cs typeface="+mn-cs"/>
        </a:defRPr>
      </a:lvl6pPr>
      <a:lvl7pPr marL="2971800" indent="-228600" algn="l" rtl="0" fontAlgn="base">
        <a:spcBef>
          <a:spcPct val="20000"/>
        </a:spcBef>
        <a:spcAft>
          <a:spcPct val="0"/>
        </a:spcAft>
        <a:buChar char="»"/>
        <a:defRPr sz="2800" b="1">
          <a:solidFill>
            <a:schemeClr val="bg1"/>
          </a:solidFill>
          <a:latin typeface="+mn-lt"/>
          <a:cs typeface="+mn-cs"/>
        </a:defRPr>
      </a:lvl7pPr>
      <a:lvl8pPr marL="3429000" indent="-228600" algn="l" rtl="0" fontAlgn="base">
        <a:spcBef>
          <a:spcPct val="20000"/>
        </a:spcBef>
        <a:spcAft>
          <a:spcPct val="0"/>
        </a:spcAft>
        <a:buChar char="»"/>
        <a:defRPr sz="2800" b="1">
          <a:solidFill>
            <a:schemeClr val="bg1"/>
          </a:solidFill>
          <a:latin typeface="+mn-lt"/>
          <a:cs typeface="+mn-cs"/>
        </a:defRPr>
      </a:lvl8pPr>
      <a:lvl9pPr marL="3886200" indent="-228600" algn="l" rtl="0" fontAlgn="base">
        <a:spcBef>
          <a:spcPct val="20000"/>
        </a:spcBef>
        <a:spcAft>
          <a:spcPct val="0"/>
        </a:spcAft>
        <a:buChar char="»"/>
        <a:defRPr sz="28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
        <p:nvSpPr>
          <p:cNvPr id="7171" name="WordArt 3"/>
          <p:cNvSpPr>
            <a:spLocks noChangeArrowheads="1" noChangeShapeType="1" noTextEdit="1"/>
          </p:cNvSpPr>
          <p:nvPr/>
        </p:nvSpPr>
        <p:spPr bwMode="auto">
          <a:xfrm>
            <a:off x="1071538" y="857232"/>
            <a:ext cx="7358114" cy="3000396"/>
          </a:xfrm>
          <a:prstGeom prst="rect">
            <a:avLst/>
          </a:prstGeom>
        </p:spPr>
        <p:txBody>
          <a:bodyPr wrap="none" fromWordArt="1">
            <a:prstTxWarp prst="textPlain">
              <a:avLst>
                <a:gd name="adj" fmla="val 50194"/>
              </a:avLst>
            </a:prstTxWarp>
          </a:bodyPr>
          <a:lstStyle/>
          <a:p>
            <a:pPr algn="ctr"/>
            <a:r>
              <a:rPr lang="en-AU" sz="5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Modern challenges</a:t>
            </a:r>
          </a:p>
          <a:p>
            <a:pPr algn="ctr"/>
            <a:r>
              <a:rPr lang="en-AU" sz="5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to fundamental</a:t>
            </a:r>
          </a:p>
          <a:p>
            <a:pPr algn="ctr"/>
            <a:r>
              <a:rPr lang="en-AU" sz="5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principles</a:t>
            </a:r>
            <a:endParaRPr lang="en-AU" sz="5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Subtitle 4"/>
          <p:cNvSpPr>
            <a:spLocks noGrp="1"/>
          </p:cNvSpPr>
          <p:nvPr>
            <p:ph type="subTitle" sz="quarter" idx="1"/>
          </p:nvPr>
        </p:nvSpPr>
        <p:spPr>
          <a:xfrm>
            <a:off x="357158" y="4214818"/>
            <a:ext cx="8143931" cy="2071702"/>
          </a:xfrm>
        </p:spPr>
        <p:txBody>
          <a:bodyPr/>
          <a:lstStyle/>
          <a:p>
            <a:pPr algn="ctr">
              <a:buNone/>
            </a:pPr>
            <a:r>
              <a:rPr lang="en-AU" sz="5400" b="0" dirty="0" smtClean="0">
                <a:solidFill>
                  <a:srgbClr val="FFFF00"/>
                </a:solidFill>
                <a:latin typeface="Arial Black" pitchFamily="34" charset="0"/>
              </a:rPr>
              <a:t>“...because of the angels...”</a:t>
            </a:r>
            <a:endParaRPr lang="en-AU" sz="5400" b="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000108"/>
          </a:xfrm>
        </p:spPr>
        <p:txBody>
          <a:bodyPr/>
          <a:lstStyle/>
          <a:p>
            <a:r>
              <a:rPr lang="en-AU" dirty="0" smtClean="0"/>
              <a:t>Contemporary Arguments</a:t>
            </a:r>
            <a:endParaRPr lang="en-AU" dirty="0">
              <a:solidFill>
                <a:srgbClr val="FF0000"/>
              </a:solidFill>
            </a:endParaRPr>
          </a:p>
        </p:txBody>
      </p:sp>
      <p:sp>
        <p:nvSpPr>
          <p:cNvPr id="25603" name="Rectangle 3"/>
          <p:cNvSpPr>
            <a:spLocks noGrp="1" noChangeArrowheads="1"/>
          </p:cNvSpPr>
          <p:nvPr>
            <p:ph type="subTitle" idx="1"/>
          </p:nvPr>
        </p:nvSpPr>
        <p:spPr>
          <a:xfrm>
            <a:off x="214282" y="1071547"/>
            <a:ext cx="8713788" cy="5143535"/>
          </a:xfrm>
        </p:spPr>
        <p:txBody>
          <a:bodyPr/>
          <a:lstStyle/>
          <a:p>
            <a:pPr marL="627063" indent="-627063"/>
            <a:r>
              <a:rPr lang="en-AU" dirty="0" smtClean="0"/>
              <a:t>Women of the church say Paul (an unmarried man) was prejudiced against women – hence his biased teachings.</a:t>
            </a:r>
          </a:p>
          <a:p>
            <a:pPr marL="627063" indent="-627063"/>
            <a:r>
              <a:rPr lang="en-AU" dirty="0" smtClean="0"/>
              <a:t>Some </a:t>
            </a:r>
            <a:r>
              <a:rPr lang="en-AU" dirty="0" err="1" smtClean="0"/>
              <a:t>Christadelphians</a:t>
            </a:r>
            <a:r>
              <a:rPr lang="en-AU" dirty="0" smtClean="0"/>
              <a:t> say Paul’s comments are ‘site specific’; i.e. written to one ecclesia to address a local issue.</a:t>
            </a:r>
          </a:p>
          <a:p>
            <a:pPr marL="627063" indent="-627063"/>
            <a:r>
              <a:rPr lang="en-AU" dirty="0" smtClean="0"/>
              <a:t>Others say that Paul’s teachings are not matched by those of Christ on the subject of woman’s role.</a:t>
            </a:r>
            <a:endParaRPr lang="en-AU" dirty="0"/>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41565"/>
            <a:ext cx="9144000" cy="857232"/>
          </a:xfrm>
        </p:spPr>
        <p:txBody>
          <a:bodyPr/>
          <a:lstStyle/>
          <a:p>
            <a:r>
              <a:rPr lang="en-AU" dirty="0" smtClean="0"/>
              <a:t>Equality of women with men</a:t>
            </a:r>
            <a:endParaRPr lang="en-AU" dirty="0"/>
          </a:p>
        </p:txBody>
      </p:sp>
      <p:sp>
        <p:nvSpPr>
          <p:cNvPr id="5" name="TextBox 4"/>
          <p:cNvSpPr txBox="1"/>
          <p:nvPr/>
        </p:nvSpPr>
        <p:spPr>
          <a:xfrm>
            <a:off x="353960" y="872730"/>
            <a:ext cx="8358246" cy="5413790"/>
          </a:xfrm>
          <a:prstGeom prst="rect">
            <a:avLst/>
          </a:prstGeom>
          <a:noFill/>
        </p:spPr>
        <p:txBody>
          <a:bodyPr wrap="square" rtlCol="0">
            <a:spAutoFit/>
          </a:bodyPr>
          <a:lstStyle/>
          <a:p>
            <a:pPr algn="just">
              <a:lnSpc>
                <a:spcPct val="95000"/>
              </a:lnSpc>
            </a:pPr>
            <a:r>
              <a:rPr lang="en-AU" sz="2800" b="1" dirty="0" smtClean="0">
                <a:latin typeface="Bookman Old Style" pitchFamily="18" charset="0"/>
              </a:rPr>
              <a:t>We hear much in some parts of the world of the political rights and equality of women with men; and of their preaching and teaching in public assemblies. We need wonder at nothing which emanates from the unenlightened thinking of sinful flesh.</a:t>
            </a:r>
          </a:p>
          <a:p>
            <a:pPr algn="just">
              <a:lnSpc>
                <a:spcPct val="95000"/>
              </a:lnSpc>
            </a:pPr>
            <a:r>
              <a:rPr lang="en-AU" sz="2800" b="1" dirty="0" smtClean="0">
                <a:latin typeface="Bookman Old Style" pitchFamily="18" charset="0"/>
              </a:rPr>
              <a:t> There is no absurdity too monstrous to be sanctified by </a:t>
            </a:r>
            <a:r>
              <a:rPr lang="en-AU" sz="2800" b="1" dirty="0" err="1" smtClean="0">
                <a:latin typeface="Bookman Old Style" pitchFamily="18" charset="0"/>
              </a:rPr>
              <a:t>unspiritualized</a:t>
            </a:r>
            <a:r>
              <a:rPr lang="en-AU" sz="2800" b="1" dirty="0" smtClean="0">
                <a:latin typeface="Bookman Old Style" pitchFamily="18" charset="0"/>
              </a:rPr>
              <a:t> animal intellect. Men do not think according to God's thinking, and therefore it is they run into the most unscriptural conceits; among which may be enumerated the political and social equality of women. </a:t>
            </a:r>
            <a:endParaRPr lang="en-AU" sz="2800" b="1" dirty="0">
              <a:latin typeface="Bookman Old Style" pitchFamily="18" charset="0"/>
            </a:endParaRPr>
          </a:p>
        </p:txBody>
      </p:sp>
      <p:sp>
        <p:nvSpPr>
          <p:cNvPr id="7"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928670"/>
          </a:xfrm>
        </p:spPr>
        <p:txBody>
          <a:bodyPr/>
          <a:lstStyle/>
          <a:p>
            <a:r>
              <a:rPr lang="en-AU" dirty="0" smtClean="0"/>
              <a:t>"because of the angels"</a:t>
            </a:r>
            <a:endParaRPr lang="en-AU" dirty="0"/>
          </a:p>
        </p:txBody>
      </p:sp>
      <p:sp>
        <p:nvSpPr>
          <p:cNvPr id="5" name="TextBox 4"/>
          <p:cNvSpPr txBox="1"/>
          <p:nvPr/>
        </p:nvSpPr>
        <p:spPr>
          <a:xfrm>
            <a:off x="285720" y="857232"/>
            <a:ext cx="8501122" cy="5413790"/>
          </a:xfrm>
          <a:prstGeom prst="rect">
            <a:avLst/>
          </a:prstGeom>
          <a:noFill/>
        </p:spPr>
        <p:txBody>
          <a:bodyPr wrap="square" rtlCol="0">
            <a:spAutoFit/>
          </a:bodyPr>
          <a:lstStyle/>
          <a:p>
            <a:pPr algn="just">
              <a:lnSpc>
                <a:spcPct val="95000"/>
              </a:lnSpc>
            </a:pPr>
            <a:r>
              <a:rPr lang="en-AU" sz="2800" b="1" dirty="0" smtClean="0">
                <a:latin typeface="Bookman Old Style" pitchFamily="18" charset="0"/>
              </a:rPr>
              <a:t>Trained to usefulness, of cultivated intellect, and with moral sentiments purified and ennobled by the nurture and admonition of the Lord's truth, women are "helps meet" for the </a:t>
            </a:r>
            <a:r>
              <a:rPr lang="en-AU" sz="2800" b="1" dirty="0" err="1" smtClean="0">
                <a:latin typeface="Bookman Old Style" pitchFamily="18" charset="0"/>
              </a:rPr>
              <a:t>Elohim</a:t>
            </a:r>
            <a:r>
              <a:rPr lang="en-AU" sz="2800" b="1" dirty="0" smtClean="0">
                <a:latin typeface="Bookman Old Style" pitchFamily="18" charset="0"/>
              </a:rPr>
              <a:t>; </a:t>
            </a:r>
            <a:r>
              <a:rPr lang="en-AU" sz="2800" b="1" dirty="0" smtClean="0">
                <a:solidFill>
                  <a:srgbClr val="00FF00"/>
                </a:solidFill>
                <a:latin typeface="Bookman Old Style" pitchFamily="18" charset="0"/>
              </a:rPr>
              <a:t>and much too good for men of ordinary stamp</a:t>
            </a:r>
            <a:r>
              <a:rPr lang="en-AU" sz="2800" b="1" dirty="0" smtClean="0">
                <a:latin typeface="Bookman Old Style" pitchFamily="18" charset="0"/>
              </a:rPr>
              <a:t>.</a:t>
            </a:r>
          </a:p>
          <a:p>
            <a:pPr algn="just">
              <a:lnSpc>
                <a:spcPct val="95000"/>
              </a:lnSpc>
            </a:pPr>
            <a:r>
              <a:rPr lang="en-AU" sz="2800" b="1" dirty="0" smtClean="0">
                <a:latin typeface="Bookman Old Style" pitchFamily="18" charset="0"/>
              </a:rPr>
              <a:t> The sex is susceptible of this exaltation; though I despair of witnessing it in many instances till "the Age to come." But, even women of this </a:t>
            </a:r>
            <a:r>
              <a:rPr lang="en-AU" sz="2800" b="1" dirty="0" err="1" smtClean="0">
                <a:latin typeface="Bookman Old Style" pitchFamily="18" charset="0"/>
              </a:rPr>
              <a:t>excellency</a:t>
            </a:r>
            <a:r>
              <a:rPr lang="en-AU" sz="2800" b="1" dirty="0" smtClean="0">
                <a:latin typeface="Bookman Old Style" pitchFamily="18" charset="0"/>
              </a:rPr>
              <a:t> of mind and disposition, were it possible for such to do so, would be guilty of indiscretion, presumption, and…….</a:t>
            </a:r>
            <a:endParaRPr lang="en-AU" sz="2800" b="1" dirty="0">
              <a:latin typeface="Bookman Old Style" pitchFamily="18" charset="0"/>
            </a:endParaRPr>
          </a:p>
        </p:txBody>
      </p:sp>
      <p:sp>
        <p:nvSpPr>
          <p:cNvPr id="7"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3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000108"/>
          </a:xfrm>
        </p:spPr>
        <p:txBody>
          <a:bodyPr/>
          <a:lstStyle/>
          <a:p>
            <a:r>
              <a:rPr lang="en-AU" dirty="0" smtClean="0"/>
              <a:t>"species of actresses"</a:t>
            </a:r>
            <a:endParaRPr lang="en-AU" dirty="0">
              <a:solidFill>
                <a:srgbClr val="FF0000"/>
              </a:solidFill>
            </a:endParaRPr>
          </a:p>
        </p:txBody>
      </p:sp>
      <p:sp>
        <p:nvSpPr>
          <p:cNvPr id="5" name="TextBox 4"/>
          <p:cNvSpPr txBox="1"/>
          <p:nvPr/>
        </p:nvSpPr>
        <p:spPr>
          <a:xfrm>
            <a:off x="285720" y="1000108"/>
            <a:ext cx="8501122" cy="5410712"/>
          </a:xfrm>
          <a:prstGeom prst="rect">
            <a:avLst/>
          </a:prstGeom>
          <a:noFill/>
        </p:spPr>
        <p:txBody>
          <a:bodyPr wrap="square" rtlCol="0">
            <a:spAutoFit/>
          </a:bodyPr>
          <a:lstStyle/>
          <a:p>
            <a:pPr algn="just">
              <a:lnSpc>
                <a:spcPct val="90000"/>
              </a:lnSpc>
            </a:pPr>
            <a:r>
              <a:rPr lang="en-AU" sz="3200" b="1" dirty="0" smtClean="0">
                <a:latin typeface="Bookman Old Style" pitchFamily="18" charset="0"/>
              </a:rPr>
              <a:t>rebellion against God's law, in assuming equality of rank, equality of rights, and authority over man, which is implied in teaching and preaching.</a:t>
            </a:r>
          </a:p>
          <a:p>
            <a:pPr algn="just">
              <a:lnSpc>
                <a:spcPct val="90000"/>
              </a:lnSpc>
            </a:pPr>
            <a:r>
              <a:rPr lang="en-AU" sz="3200" b="1" dirty="0" smtClean="0">
                <a:latin typeface="Bookman Old Style" pitchFamily="18" charset="0"/>
              </a:rPr>
              <a:t>It is the old ambition of the sex to be equal to the gods; but in taking steps to attain it, they involved themselves in subjection to men. </a:t>
            </a:r>
            <a:r>
              <a:rPr lang="en-AU" sz="3200" b="1" dirty="0" smtClean="0">
                <a:solidFill>
                  <a:srgbClr val="00FF00"/>
                </a:solidFill>
                <a:latin typeface="Bookman Old Style" pitchFamily="18" charset="0"/>
              </a:rPr>
              <a:t>Preaching, and lecturing, women, are but species of actresses, who exhibit upon the boards for the amusement of sinful and foolish men</a:t>
            </a:r>
            <a:r>
              <a:rPr lang="en-AU" sz="3200" b="1" dirty="0" smtClean="0">
                <a:latin typeface="Bookman Old Style" pitchFamily="18" charset="0"/>
              </a:rPr>
              <a:t>.…</a:t>
            </a:r>
            <a:endParaRPr lang="en-AU" sz="3200" b="1" dirty="0">
              <a:latin typeface="Bookman Old Style" pitchFamily="18" charset="0"/>
            </a:endParaRPr>
          </a:p>
        </p:txBody>
      </p:sp>
      <p:sp>
        <p:nvSpPr>
          <p:cNvPr id="7"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4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400"/>
                                  </p:iterate>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000108"/>
          </a:xfrm>
        </p:spPr>
        <p:txBody>
          <a:bodyPr/>
          <a:lstStyle/>
          <a:p>
            <a:r>
              <a:rPr lang="en-AU" sz="4800" dirty="0" smtClean="0"/>
              <a:t>True adornment</a:t>
            </a:r>
            <a:endParaRPr lang="en-AU" sz="4800" dirty="0">
              <a:solidFill>
                <a:srgbClr val="FF0000"/>
              </a:solidFill>
            </a:endParaRPr>
          </a:p>
        </p:txBody>
      </p:sp>
      <p:sp>
        <p:nvSpPr>
          <p:cNvPr id="5" name="TextBox 4"/>
          <p:cNvSpPr txBox="1"/>
          <p:nvPr/>
        </p:nvSpPr>
        <p:spPr>
          <a:xfrm>
            <a:off x="428596" y="1000108"/>
            <a:ext cx="8215370" cy="3046988"/>
          </a:xfrm>
          <a:prstGeom prst="rect">
            <a:avLst/>
          </a:prstGeom>
          <a:noFill/>
        </p:spPr>
        <p:txBody>
          <a:bodyPr wrap="square" rtlCol="0">
            <a:spAutoFit/>
          </a:bodyPr>
          <a:lstStyle/>
          <a:p>
            <a:pPr algn="just"/>
            <a:r>
              <a:rPr lang="en-AU" sz="3200" b="1" dirty="0" smtClean="0">
                <a:latin typeface="Bookman Old Style" pitchFamily="18" charset="0"/>
              </a:rPr>
              <a:t>They aim at an equality for which they are not physically constituted; they degrade themselves by the exhibition, and in proportion as they rise in assurance, they sink in all that really adorns a woman. </a:t>
            </a:r>
            <a:endParaRPr lang="en-AU" sz="3200" b="1" dirty="0">
              <a:latin typeface="Bookman Old Style" pitchFamily="18" charset="0"/>
            </a:endParaRPr>
          </a:p>
        </p:txBody>
      </p:sp>
      <p:sp>
        <p:nvSpPr>
          <p:cNvPr id="8" name="TextBox 7"/>
          <p:cNvSpPr txBox="1"/>
          <p:nvPr/>
        </p:nvSpPr>
        <p:spPr>
          <a:xfrm>
            <a:off x="3571868" y="4181781"/>
            <a:ext cx="5072098" cy="461665"/>
          </a:xfrm>
          <a:prstGeom prst="rect">
            <a:avLst/>
          </a:prstGeom>
          <a:noFill/>
        </p:spPr>
        <p:txBody>
          <a:bodyPr wrap="square" rtlCol="0">
            <a:spAutoFit/>
          </a:bodyPr>
          <a:lstStyle/>
          <a:p>
            <a:r>
              <a:rPr lang="en-AU" sz="2400" b="1" dirty="0" smtClean="0">
                <a:solidFill>
                  <a:srgbClr val="FF99CC"/>
                </a:solidFill>
              </a:rPr>
              <a:t>Bro. John Thomas - </a:t>
            </a:r>
            <a:r>
              <a:rPr lang="en-AU" sz="2400" b="1" dirty="0" err="1" smtClean="0">
                <a:solidFill>
                  <a:srgbClr val="FF99CC"/>
                </a:solidFill>
              </a:rPr>
              <a:t>Elpis</a:t>
            </a:r>
            <a:r>
              <a:rPr lang="en-AU" sz="2400" b="1" dirty="0" smtClean="0">
                <a:solidFill>
                  <a:srgbClr val="FF99CC"/>
                </a:solidFill>
              </a:rPr>
              <a:t> Israel </a:t>
            </a:r>
            <a:endParaRPr lang="en-AU" sz="2400" b="1" dirty="0">
              <a:solidFill>
                <a:srgbClr val="FF99CC"/>
              </a:solidFill>
            </a:endParaRPr>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4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000108"/>
          </a:xfrm>
        </p:spPr>
        <p:txBody>
          <a:bodyPr/>
          <a:lstStyle/>
          <a:p>
            <a:r>
              <a:rPr lang="en-AU" dirty="0" smtClean="0"/>
              <a:t>The teachings of Paul</a:t>
            </a:r>
            <a:endParaRPr lang="en-AU" dirty="0">
              <a:solidFill>
                <a:srgbClr val="FF0000"/>
              </a:solidFill>
            </a:endParaRPr>
          </a:p>
        </p:txBody>
      </p:sp>
      <p:sp>
        <p:nvSpPr>
          <p:cNvPr id="25603" name="Rectangle 3"/>
          <p:cNvSpPr>
            <a:spLocks noGrp="1" noChangeArrowheads="1"/>
          </p:cNvSpPr>
          <p:nvPr>
            <p:ph type="subTitle" idx="1"/>
          </p:nvPr>
        </p:nvSpPr>
        <p:spPr>
          <a:xfrm>
            <a:off x="214282" y="1000108"/>
            <a:ext cx="8713788" cy="5286412"/>
          </a:xfrm>
        </p:spPr>
        <p:txBody>
          <a:bodyPr/>
          <a:lstStyle/>
          <a:p>
            <a:pPr marL="627063" indent="-627063"/>
            <a:r>
              <a:rPr lang="en-AU" dirty="0" smtClean="0">
                <a:ln w="22225">
                  <a:solidFill>
                    <a:schemeClr val="tx1"/>
                  </a:solidFill>
                </a:ln>
                <a:solidFill>
                  <a:srgbClr val="FF0000"/>
                </a:solidFill>
              </a:rPr>
              <a:t>1 Cor. 14:37-38 </a:t>
            </a:r>
            <a:r>
              <a:rPr lang="en-AU" dirty="0" smtClean="0"/>
              <a:t>– Paul’s teachings are those of God and Christ (see also </a:t>
            </a:r>
            <a:r>
              <a:rPr lang="en-AU" dirty="0" smtClean="0">
                <a:ln w="22225">
                  <a:solidFill>
                    <a:schemeClr val="tx1"/>
                  </a:solidFill>
                </a:ln>
                <a:solidFill>
                  <a:srgbClr val="FF0000"/>
                </a:solidFill>
              </a:rPr>
              <a:t>1 Cor. 7:10</a:t>
            </a:r>
            <a:r>
              <a:rPr lang="en-AU" dirty="0" smtClean="0">
                <a:ln>
                  <a:solidFill>
                    <a:schemeClr val="tx1"/>
                  </a:solidFill>
                </a:ln>
                <a:solidFill>
                  <a:srgbClr val="FF0000"/>
                </a:solidFill>
              </a:rPr>
              <a:t> </a:t>
            </a:r>
            <a:r>
              <a:rPr lang="en-AU" dirty="0" smtClean="0"/>
              <a:t>and contrast </a:t>
            </a:r>
            <a:r>
              <a:rPr lang="en-AU" dirty="0" smtClean="0">
                <a:ln w="22225">
                  <a:solidFill>
                    <a:schemeClr val="tx1"/>
                  </a:solidFill>
                </a:ln>
                <a:solidFill>
                  <a:srgbClr val="FF0000"/>
                </a:solidFill>
              </a:rPr>
              <a:t>Vv. 6, 25</a:t>
            </a:r>
            <a:r>
              <a:rPr lang="en-AU" dirty="0" smtClean="0"/>
              <a:t>).</a:t>
            </a:r>
          </a:p>
          <a:p>
            <a:pPr marL="627063" indent="-627063"/>
            <a:r>
              <a:rPr lang="en-AU" dirty="0" smtClean="0"/>
              <a:t>Principle – </a:t>
            </a:r>
            <a:r>
              <a:rPr lang="en-AU" dirty="0" smtClean="0">
                <a:ln w="22225">
                  <a:solidFill>
                    <a:schemeClr val="tx1"/>
                  </a:solidFill>
                </a:ln>
                <a:solidFill>
                  <a:srgbClr val="FF0000"/>
                </a:solidFill>
              </a:rPr>
              <a:t>Luke 10:16</a:t>
            </a:r>
            <a:r>
              <a:rPr lang="en-AU" dirty="0" smtClean="0"/>
              <a:t>.</a:t>
            </a:r>
          </a:p>
          <a:p>
            <a:pPr marL="627063" indent="-627063"/>
            <a:r>
              <a:rPr lang="en-AU" dirty="0" smtClean="0"/>
              <a:t>Paul’s teachings on women are for all </a:t>
            </a:r>
            <a:r>
              <a:rPr lang="en-AU" dirty="0" err="1" smtClean="0"/>
              <a:t>ecclesias</a:t>
            </a:r>
            <a:r>
              <a:rPr lang="en-AU" dirty="0" smtClean="0"/>
              <a:t> and for every era – </a:t>
            </a:r>
            <a:r>
              <a:rPr lang="en-AU" dirty="0" smtClean="0">
                <a:ln w="22225">
                  <a:solidFill>
                    <a:schemeClr val="tx1"/>
                  </a:solidFill>
                </a:ln>
                <a:solidFill>
                  <a:srgbClr val="FF0000"/>
                </a:solidFill>
              </a:rPr>
              <a:t>1 Cor. 14:33-34; 7:17; 11:16</a:t>
            </a:r>
            <a:r>
              <a:rPr lang="en-AU" dirty="0" smtClean="0"/>
              <a:t>.</a:t>
            </a:r>
          </a:p>
          <a:p>
            <a:pPr marL="627063" indent="-627063"/>
            <a:r>
              <a:rPr lang="en-AU" dirty="0" smtClean="0"/>
              <a:t>Paul uses the Old Testament as the primary source of his authority – </a:t>
            </a:r>
            <a:r>
              <a:rPr lang="en-AU" dirty="0" smtClean="0">
                <a:ln w="22225">
                  <a:solidFill>
                    <a:schemeClr val="tx1"/>
                  </a:solidFill>
                </a:ln>
                <a:solidFill>
                  <a:srgbClr val="FF0000"/>
                </a:solidFill>
              </a:rPr>
              <a:t>1 Cor. 14:34; 1 Tim. 2:11-14</a:t>
            </a:r>
            <a:r>
              <a:rPr lang="en-AU" dirty="0" smtClean="0"/>
              <a:t>.</a:t>
            </a:r>
            <a:endParaRPr lang="en-AU" dirty="0"/>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928670"/>
          </a:xfrm>
        </p:spPr>
        <p:txBody>
          <a:bodyPr/>
          <a:lstStyle/>
          <a:p>
            <a:r>
              <a:rPr lang="en-AU" dirty="0" smtClean="0"/>
              <a:t>The Divine Hierarchy</a:t>
            </a:r>
            <a:endParaRPr lang="en-AU" dirty="0">
              <a:solidFill>
                <a:srgbClr val="FF0000"/>
              </a:solidFill>
            </a:endParaRPr>
          </a:p>
        </p:txBody>
      </p:sp>
      <p:sp>
        <p:nvSpPr>
          <p:cNvPr id="25603" name="Rectangle 3"/>
          <p:cNvSpPr>
            <a:spLocks noGrp="1" noChangeArrowheads="1"/>
          </p:cNvSpPr>
          <p:nvPr>
            <p:ph type="subTitle" idx="1"/>
          </p:nvPr>
        </p:nvSpPr>
        <p:spPr>
          <a:xfrm>
            <a:off x="3714744" y="944688"/>
            <a:ext cx="5072098" cy="5214974"/>
          </a:xfrm>
        </p:spPr>
        <p:txBody>
          <a:bodyPr/>
          <a:lstStyle/>
          <a:p>
            <a:pPr marL="0" indent="0" algn="just">
              <a:lnSpc>
                <a:spcPct val="85000"/>
              </a:lnSpc>
              <a:spcBef>
                <a:spcPts val="0"/>
              </a:spcBef>
              <a:buNone/>
            </a:pPr>
            <a:r>
              <a:rPr lang="en-US" sz="2800" dirty="0" smtClean="0">
                <a:latin typeface="Bookman Old Style" pitchFamily="18" charset="0"/>
              </a:rPr>
              <a:t>But I would have you know, that the </a:t>
            </a:r>
            <a:r>
              <a:rPr lang="en-US" sz="2800" dirty="0" smtClean="0">
                <a:solidFill>
                  <a:srgbClr val="00FFFF"/>
                </a:solidFill>
                <a:latin typeface="Bookman Old Style" pitchFamily="18" charset="0"/>
              </a:rPr>
              <a:t>head</a:t>
            </a:r>
            <a:r>
              <a:rPr lang="en-US" sz="2800" dirty="0" smtClean="0">
                <a:latin typeface="Bookman Old Style" pitchFamily="18" charset="0"/>
              </a:rPr>
              <a:t> of every man is </a:t>
            </a:r>
            <a:r>
              <a:rPr lang="en-US" sz="2800" dirty="0" smtClean="0">
                <a:solidFill>
                  <a:srgbClr val="FFFF00"/>
                </a:solidFill>
                <a:latin typeface="Bookman Old Style" pitchFamily="18" charset="0"/>
              </a:rPr>
              <a:t>Christ</a:t>
            </a:r>
            <a:r>
              <a:rPr lang="en-US" sz="2800" dirty="0" smtClean="0">
                <a:latin typeface="Bookman Old Style" pitchFamily="18" charset="0"/>
              </a:rPr>
              <a:t>; and the </a:t>
            </a:r>
            <a:r>
              <a:rPr lang="en-US" sz="2800" dirty="0" smtClean="0">
                <a:solidFill>
                  <a:srgbClr val="00FFFF"/>
                </a:solidFill>
                <a:latin typeface="Bookman Old Style" pitchFamily="18" charset="0"/>
              </a:rPr>
              <a:t>head</a:t>
            </a:r>
            <a:r>
              <a:rPr lang="en-US" sz="2800" dirty="0" smtClean="0">
                <a:latin typeface="Bookman Old Style" pitchFamily="18" charset="0"/>
              </a:rPr>
              <a:t> of the </a:t>
            </a:r>
            <a:r>
              <a:rPr lang="en-US" sz="2800" dirty="0" smtClean="0">
                <a:solidFill>
                  <a:srgbClr val="FFFF00"/>
                </a:solidFill>
                <a:latin typeface="Bookman Old Style" pitchFamily="18" charset="0"/>
              </a:rPr>
              <a:t>woman</a:t>
            </a:r>
            <a:r>
              <a:rPr lang="en-US" sz="2800" dirty="0" smtClean="0">
                <a:latin typeface="Bookman Old Style" pitchFamily="18" charset="0"/>
              </a:rPr>
              <a:t> is the </a:t>
            </a:r>
            <a:r>
              <a:rPr lang="en-US" sz="2800" dirty="0" smtClean="0">
                <a:solidFill>
                  <a:srgbClr val="FFFF00"/>
                </a:solidFill>
                <a:latin typeface="Bookman Old Style" pitchFamily="18" charset="0"/>
              </a:rPr>
              <a:t>man</a:t>
            </a:r>
            <a:r>
              <a:rPr lang="en-US" sz="2800" dirty="0" smtClean="0">
                <a:latin typeface="Bookman Old Style" pitchFamily="18" charset="0"/>
              </a:rPr>
              <a:t>; and the </a:t>
            </a:r>
            <a:r>
              <a:rPr lang="en-US" sz="2800" dirty="0" smtClean="0">
                <a:solidFill>
                  <a:srgbClr val="00FFFF"/>
                </a:solidFill>
                <a:latin typeface="Bookman Old Style" pitchFamily="18" charset="0"/>
              </a:rPr>
              <a:t>head</a:t>
            </a:r>
            <a:r>
              <a:rPr lang="en-US" sz="2800" dirty="0" smtClean="0">
                <a:latin typeface="Bookman Old Style" pitchFamily="18" charset="0"/>
              </a:rPr>
              <a:t> of Christ is </a:t>
            </a:r>
            <a:r>
              <a:rPr lang="en-US" sz="2800" dirty="0" smtClean="0">
                <a:solidFill>
                  <a:srgbClr val="FFFF00"/>
                </a:solidFill>
                <a:latin typeface="Bookman Old Style" pitchFamily="18" charset="0"/>
              </a:rPr>
              <a:t>God</a:t>
            </a:r>
            <a:r>
              <a:rPr lang="en-US" sz="2800" dirty="0" smtClean="0">
                <a:latin typeface="Bookman Old Style" pitchFamily="18" charset="0"/>
              </a:rPr>
              <a:t>. </a:t>
            </a:r>
          </a:p>
          <a:p>
            <a:pPr marL="0" indent="0" algn="just">
              <a:lnSpc>
                <a:spcPct val="85000"/>
              </a:lnSpc>
              <a:spcBef>
                <a:spcPts val="0"/>
              </a:spcBef>
              <a:buNone/>
            </a:pPr>
            <a:r>
              <a:rPr lang="en-US" sz="2800" dirty="0" smtClean="0">
                <a:latin typeface="Bookman Old Style" pitchFamily="18" charset="0"/>
              </a:rPr>
              <a:t>Every </a:t>
            </a:r>
            <a:r>
              <a:rPr lang="en-US" sz="2800" dirty="0" smtClean="0">
                <a:latin typeface="Bookman Old Style" pitchFamily="18" charset="0"/>
              </a:rPr>
              <a:t>man praying or prophesying, having his </a:t>
            </a:r>
            <a:r>
              <a:rPr lang="en-US" sz="2800" dirty="0" smtClean="0">
                <a:solidFill>
                  <a:srgbClr val="00FF00"/>
                </a:solidFill>
                <a:latin typeface="Bookman Old Style" pitchFamily="18" charset="0"/>
              </a:rPr>
              <a:t>head</a:t>
            </a:r>
            <a:r>
              <a:rPr lang="en-US" sz="2800" dirty="0" smtClean="0">
                <a:latin typeface="Bookman Old Style" pitchFamily="18" charset="0"/>
              </a:rPr>
              <a:t> covered, </a:t>
            </a:r>
            <a:r>
              <a:rPr lang="en-US" sz="2800" dirty="0" err="1" smtClean="0">
                <a:latin typeface="Bookman Old Style" pitchFamily="18" charset="0"/>
              </a:rPr>
              <a:t>dishonour</a:t>
            </a:r>
            <a:r>
              <a:rPr lang="en-US" sz="2800" dirty="0" smtClean="0">
                <a:latin typeface="Bookman Old Style" pitchFamily="18" charset="0"/>
              </a:rPr>
              <a:t>-eth </a:t>
            </a:r>
            <a:r>
              <a:rPr lang="en-US" sz="2800" dirty="0" smtClean="0">
                <a:latin typeface="Bookman Old Style" pitchFamily="18" charset="0"/>
              </a:rPr>
              <a:t>his </a:t>
            </a:r>
            <a:r>
              <a:rPr lang="en-US" sz="2800" dirty="0" smtClean="0">
                <a:solidFill>
                  <a:srgbClr val="00FFFF"/>
                </a:solidFill>
                <a:latin typeface="Bookman Old Style" pitchFamily="18" charset="0"/>
              </a:rPr>
              <a:t>head</a:t>
            </a:r>
            <a:r>
              <a:rPr lang="en-US" sz="2800" dirty="0" smtClean="0">
                <a:latin typeface="Bookman Old Style" pitchFamily="18" charset="0"/>
              </a:rPr>
              <a:t>. </a:t>
            </a:r>
          </a:p>
          <a:p>
            <a:pPr marL="0" indent="0" algn="just">
              <a:lnSpc>
                <a:spcPct val="85000"/>
              </a:lnSpc>
              <a:spcBef>
                <a:spcPts val="0"/>
              </a:spcBef>
              <a:buNone/>
            </a:pPr>
            <a:r>
              <a:rPr lang="en-US" sz="2800" dirty="0" smtClean="0">
                <a:latin typeface="Bookman Old Style" pitchFamily="18" charset="0"/>
              </a:rPr>
              <a:t>But </a:t>
            </a:r>
            <a:r>
              <a:rPr lang="en-US" sz="2800" dirty="0" smtClean="0">
                <a:latin typeface="Bookman Old Style" pitchFamily="18" charset="0"/>
              </a:rPr>
              <a:t>every woman that </a:t>
            </a:r>
            <a:r>
              <a:rPr lang="en-US" sz="2800" dirty="0" err="1" smtClean="0">
                <a:latin typeface="Bookman Old Style" pitchFamily="18" charset="0"/>
              </a:rPr>
              <a:t>prayeth</a:t>
            </a:r>
            <a:r>
              <a:rPr lang="en-US" sz="2800" dirty="0" smtClean="0">
                <a:latin typeface="Bookman Old Style" pitchFamily="18" charset="0"/>
              </a:rPr>
              <a:t> or </a:t>
            </a:r>
            <a:r>
              <a:rPr lang="en-US" sz="2800" dirty="0" err="1" smtClean="0">
                <a:latin typeface="Bookman Old Style" pitchFamily="18" charset="0"/>
              </a:rPr>
              <a:t>prophesieth</a:t>
            </a:r>
            <a:r>
              <a:rPr lang="en-US" sz="2800" dirty="0" smtClean="0">
                <a:latin typeface="Bookman Old Style" pitchFamily="18" charset="0"/>
              </a:rPr>
              <a:t> with her </a:t>
            </a:r>
            <a:r>
              <a:rPr lang="en-US" sz="2800" dirty="0" smtClean="0">
                <a:solidFill>
                  <a:srgbClr val="00FF00"/>
                </a:solidFill>
                <a:latin typeface="Bookman Old Style" pitchFamily="18" charset="0"/>
              </a:rPr>
              <a:t>head</a:t>
            </a:r>
            <a:r>
              <a:rPr lang="en-US" sz="2800" dirty="0" smtClean="0">
                <a:latin typeface="Bookman Old Style" pitchFamily="18" charset="0"/>
              </a:rPr>
              <a:t> uncovered </a:t>
            </a:r>
            <a:r>
              <a:rPr lang="en-US" sz="2800" dirty="0" err="1" smtClean="0">
                <a:solidFill>
                  <a:srgbClr val="FFFF00"/>
                </a:solidFill>
                <a:latin typeface="Bookman Old Style" pitchFamily="18" charset="0"/>
              </a:rPr>
              <a:t>dishonoureth</a:t>
            </a:r>
            <a:r>
              <a:rPr lang="en-US" sz="2800" dirty="0" smtClean="0">
                <a:latin typeface="Bookman Old Style" pitchFamily="18" charset="0"/>
              </a:rPr>
              <a:t> her </a:t>
            </a:r>
            <a:r>
              <a:rPr lang="en-US" sz="2800" dirty="0" smtClean="0">
                <a:solidFill>
                  <a:srgbClr val="00FFFF"/>
                </a:solidFill>
                <a:latin typeface="Bookman Old Style" pitchFamily="18" charset="0"/>
              </a:rPr>
              <a:t>head</a:t>
            </a:r>
            <a:r>
              <a:rPr lang="en-US" sz="2800" dirty="0" smtClean="0">
                <a:latin typeface="Bookman Old Style" pitchFamily="18" charset="0"/>
              </a:rPr>
              <a:t>…</a:t>
            </a:r>
            <a:endParaRPr lang="en-AU" sz="2800" dirty="0">
              <a:latin typeface="Bookman Old Style" pitchFamily="18" charset="0"/>
            </a:endParaRPr>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
        <p:nvSpPr>
          <p:cNvPr id="5" name="Rounded Rectangle 4"/>
          <p:cNvSpPr/>
          <p:nvPr/>
        </p:nvSpPr>
        <p:spPr>
          <a:xfrm>
            <a:off x="571472" y="1571612"/>
            <a:ext cx="2428892" cy="928694"/>
          </a:xfrm>
          <a:prstGeom prst="roundRect">
            <a:avLst/>
          </a:prstGeom>
          <a:solidFill>
            <a:schemeClr val="tx2">
              <a:lumMod val="7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bg1"/>
                </a:solidFill>
                <a:latin typeface="Arial Black" pitchFamily="34" charset="0"/>
              </a:rPr>
              <a:t>Yahweh</a:t>
            </a:r>
            <a:endParaRPr lang="en-US" sz="3600" dirty="0">
              <a:solidFill>
                <a:schemeClr val="bg1"/>
              </a:solidFill>
              <a:latin typeface="Arial Black" pitchFamily="34" charset="0"/>
            </a:endParaRPr>
          </a:p>
        </p:txBody>
      </p:sp>
      <p:sp>
        <p:nvSpPr>
          <p:cNvPr id="7" name="Rounded Rectangle 6"/>
          <p:cNvSpPr/>
          <p:nvPr/>
        </p:nvSpPr>
        <p:spPr>
          <a:xfrm>
            <a:off x="571472" y="2786058"/>
            <a:ext cx="2428892" cy="928694"/>
          </a:xfrm>
          <a:prstGeom prst="roundRect">
            <a:avLst/>
          </a:prstGeom>
          <a:solidFill>
            <a:schemeClr val="tx2">
              <a:lumMod val="7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bg1"/>
                </a:solidFill>
                <a:latin typeface="Arial Black" pitchFamily="34" charset="0"/>
              </a:rPr>
              <a:t>Christ</a:t>
            </a:r>
            <a:endParaRPr lang="en-US" sz="3600" dirty="0">
              <a:solidFill>
                <a:schemeClr val="bg1"/>
              </a:solidFill>
              <a:latin typeface="Arial Black" pitchFamily="34" charset="0"/>
            </a:endParaRPr>
          </a:p>
        </p:txBody>
      </p:sp>
      <p:sp>
        <p:nvSpPr>
          <p:cNvPr id="8" name="Rounded Rectangle 7"/>
          <p:cNvSpPr/>
          <p:nvPr/>
        </p:nvSpPr>
        <p:spPr>
          <a:xfrm>
            <a:off x="571472" y="4000504"/>
            <a:ext cx="2428892" cy="928694"/>
          </a:xfrm>
          <a:prstGeom prst="roundRect">
            <a:avLst/>
          </a:prstGeom>
          <a:solidFill>
            <a:schemeClr val="tx2">
              <a:lumMod val="7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bg1"/>
                </a:solidFill>
                <a:latin typeface="Arial Black" pitchFamily="34" charset="0"/>
              </a:rPr>
              <a:t>Man</a:t>
            </a:r>
            <a:endParaRPr lang="en-US" sz="3600" dirty="0">
              <a:solidFill>
                <a:schemeClr val="bg1"/>
              </a:solidFill>
              <a:latin typeface="Arial Black" pitchFamily="34" charset="0"/>
            </a:endParaRPr>
          </a:p>
        </p:txBody>
      </p:sp>
      <p:sp>
        <p:nvSpPr>
          <p:cNvPr id="9" name="Rounded Rectangle 8"/>
          <p:cNvSpPr/>
          <p:nvPr/>
        </p:nvSpPr>
        <p:spPr>
          <a:xfrm>
            <a:off x="571472" y="5214950"/>
            <a:ext cx="2428892" cy="928694"/>
          </a:xfrm>
          <a:prstGeom prst="roundRect">
            <a:avLst/>
          </a:prstGeom>
          <a:solidFill>
            <a:schemeClr val="tx2">
              <a:lumMod val="7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bg1"/>
                </a:solidFill>
                <a:latin typeface="Arial Black" pitchFamily="34" charset="0"/>
              </a:rPr>
              <a:t>Woman</a:t>
            </a:r>
            <a:endParaRPr lang="en-US" sz="3600" dirty="0">
              <a:solidFill>
                <a:schemeClr val="bg1"/>
              </a:solidFill>
              <a:latin typeface="Arial Black" pitchFamily="34" charset="0"/>
            </a:endParaRPr>
          </a:p>
        </p:txBody>
      </p:sp>
      <p:sp>
        <p:nvSpPr>
          <p:cNvPr id="10" name="TextBox 9"/>
          <p:cNvSpPr txBox="1"/>
          <p:nvPr/>
        </p:nvSpPr>
        <p:spPr>
          <a:xfrm>
            <a:off x="214282" y="857232"/>
            <a:ext cx="3329438" cy="646331"/>
          </a:xfrm>
          <a:prstGeom prst="rect">
            <a:avLst/>
          </a:prstGeom>
          <a:noFill/>
        </p:spPr>
        <p:txBody>
          <a:bodyPr wrap="none" rtlCol="0">
            <a:spAutoFit/>
          </a:bodyPr>
          <a:lstStyle/>
          <a:p>
            <a:r>
              <a:rPr lang="en-AU" sz="3600" dirty="0" smtClean="0">
                <a:ln w="28575">
                  <a:solidFill>
                    <a:schemeClr val="tx1"/>
                  </a:solidFill>
                </a:ln>
                <a:solidFill>
                  <a:srgbClr val="FF0000"/>
                </a:solidFill>
                <a:latin typeface="Arial Black" pitchFamily="34" charset="0"/>
              </a:rPr>
              <a:t>1 Cor. 11:1-7</a:t>
            </a:r>
            <a:endParaRPr lang="en-US" sz="3600" dirty="0">
              <a:ln w="28575">
                <a:solidFill>
                  <a:schemeClr val="tx1"/>
                </a:solidFill>
              </a:ln>
              <a:solidFill>
                <a:srgbClr val="FF0000"/>
              </a:solidFill>
              <a:latin typeface="Arial Black" pitchFamily="34" charset="0"/>
            </a:endParaRPr>
          </a:p>
        </p:txBody>
      </p:sp>
      <p:sp>
        <p:nvSpPr>
          <p:cNvPr id="11" name="TextBox 10"/>
          <p:cNvSpPr txBox="1"/>
          <p:nvPr/>
        </p:nvSpPr>
        <p:spPr>
          <a:xfrm>
            <a:off x="3786182" y="6143644"/>
            <a:ext cx="5165197" cy="461665"/>
          </a:xfrm>
          <a:prstGeom prst="rect">
            <a:avLst/>
          </a:prstGeom>
          <a:noFill/>
        </p:spPr>
        <p:txBody>
          <a:bodyPr wrap="none" rtlCol="0">
            <a:spAutoFit/>
          </a:bodyPr>
          <a:lstStyle/>
          <a:p>
            <a:r>
              <a:rPr lang="en-AU" sz="2400" dirty="0" err="1" smtClean="0">
                <a:solidFill>
                  <a:srgbClr val="FFFF00"/>
                </a:solidFill>
                <a:latin typeface="Impact" pitchFamily="34" charset="0"/>
              </a:rPr>
              <a:t>kataischuno</a:t>
            </a:r>
            <a:r>
              <a:rPr lang="en-AU" sz="2400" dirty="0" smtClean="0">
                <a:solidFill>
                  <a:srgbClr val="FFFF00"/>
                </a:solidFill>
                <a:latin typeface="Impact" pitchFamily="34" charset="0"/>
              </a:rPr>
              <a:t> – to shame down; disgrace</a:t>
            </a:r>
            <a:endParaRPr lang="en-US" sz="2400" dirty="0">
              <a:solidFill>
                <a:srgbClr val="FFFF00"/>
              </a:solidFill>
              <a:latin typeface="Impact" pitchFamily="34" charset="0"/>
            </a:endParaRPr>
          </a:p>
        </p:txBody>
      </p:sp>
      <p:sp>
        <p:nvSpPr>
          <p:cNvPr id="28" name="Isosceles Triangle 27"/>
          <p:cNvSpPr/>
          <p:nvPr/>
        </p:nvSpPr>
        <p:spPr>
          <a:xfrm rot="17717687" flipV="1">
            <a:off x="3357554" y="6000768"/>
            <a:ext cx="357190" cy="428628"/>
          </a:xfrm>
          <a:prstGeom prst="triangle">
            <a:avLst/>
          </a:prstGeom>
          <a:solidFill>
            <a:schemeClr val="tx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857232"/>
          </a:xfrm>
        </p:spPr>
        <p:txBody>
          <a:bodyPr/>
          <a:lstStyle/>
          <a:p>
            <a:r>
              <a:rPr lang="en-AU" dirty="0" smtClean="0"/>
              <a:t>"…as also saith the Law"</a:t>
            </a:r>
            <a:endParaRPr lang="en-AU" dirty="0">
              <a:solidFill>
                <a:srgbClr val="FF0000"/>
              </a:solidFill>
            </a:endParaRPr>
          </a:p>
        </p:txBody>
      </p:sp>
      <p:sp>
        <p:nvSpPr>
          <p:cNvPr id="5" name="TextBox 4"/>
          <p:cNvSpPr txBox="1"/>
          <p:nvPr/>
        </p:nvSpPr>
        <p:spPr>
          <a:xfrm>
            <a:off x="428596" y="822986"/>
            <a:ext cx="8286808" cy="5693866"/>
          </a:xfrm>
          <a:prstGeom prst="rect">
            <a:avLst/>
          </a:prstGeom>
          <a:noFill/>
        </p:spPr>
        <p:txBody>
          <a:bodyPr wrap="square" rtlCol="0">
            <a:spAutoFit/>
          </a:bodyPr>
          <a:lstStyle/>
          <a:p>
            <a:pPr algn="just"/>
            <a:r>
              <a:rPr lang="en-AU" sz="2800" b="1" dirty="0" smtClean="0">
                <a:latin typeface="Bookman Old Style" pitchFamily="18" charset="0"/>
              </a:rPr>
              <a:t>The law, which forms a part of the foundation of the world, says to the woman, </a:t>
            </a:r>
            <a:r>
              <a:rPr lang="en-AU" sz="2800" b="1" i="1" dirty="0" smtClean="0">
                <a:solidFill>
                  <a:srgbClr val="FFFF00"/>
                </a:solidFill>
                <a:latin typeface="Bookman Old Style" pitchFamily="18" charset="0"/>
              </a:rPr>
              <a:t>"He shall reign over thee." </a:t>
            </a:r>
            <a:r>
              <a:rPr lang="en-AU" sz="2800" b="1" dirty="0" smtClean="0">
                <a:latin typeface="Bookman Old Style" pitchFamily="18" charset="0"/>
              </a:rPr>
              <a:t>The nature of this subjection is well exhibited in the Mosaic law (</a:t>
            </a:r>
            <a:r>
              <a:rPr lang="en-AU" sz="2800" b="1" dirty="0" smtClean="0">
                <a:ln w="22225">
                  <a:solidFill>
                    <a:schemeClr val="tx1"/>
                  </a:solidFill>
                </a:ln>
                <a:solidFill>
                  <a:srgbClr val="FF0000"/>
                </a:solidFill>
                <a:latin typeface="Bookman Old Style" pitchFamily="18" charset="0"/>
              </a:rPr>
              <a:t>Num. 30:3-15</a:t>
            </a:r>
            <a:r>
              <a:rPr lang="en-AU" sz="2800" b="1" dirty="0" smtClean="0">
                <a:latin typeface="Bookman Old Style" pitchFamily="18" charset="0"/>
              </a:rPr>
              <a:t>).</a:t>
            </a:r>
          </a:p>
          <a:p>
            <a:pPr algn="just">
              <a:lnSpc>
                <a:spcPct val="95000"/>
              </a:lnSpc>
            </a:pPr>
            <a:r>
              <a:rPr lang="en-AU" sz="2800" b="1" dirty="0" smtClean="0">
                <a:latin typeface="Bookman Old Style" pitchFamily="18" charset="0"/>
              </a:rPr>
              <a:t>A daughter being yet in her youth in her father's house, could only make a vow subject to his will. If he held his peace, and said nothing for or against, she was bound by her word; but if when he heard it, he disallowed it, she was not bound to perform; and the Lord forgave the failure of the vow. The same law applied to a wife. </a:t>
            </a:r>
            <a:endParaRPr lang="en-AU" sz="2800" b="1" dirty="0">
              <a:latin typeface="Bookman Old Style" pitchFamily="18" charset="0"/>
            </a:endParaRPr>
          </a:p>
        </p:txBody>
      </p:sp>
      <p:sp>
        <p:nvSpPr>
          <p:cNvPr id="7"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785794"/>
          </a:xfrm>
        </p:spPr>
        <p:txBody>
          <a:bodyPr/>
          <a:lstStyle/>
          <a:p>
            <a:r>
              <a:rPr lang="en-AU" sz="3600" dirty="0" smtClean="0"/>
              <a:t>Commanded to be under obedience</a:t>
            </a:r>
            <a:endParaRPr lang="en-AU" sz="3600" dirty="0">
              <a:solidFill>
                <a:srgbClr val="FF0000"/>
              </a:solidFill>
            </a:endParaRPr>
          </a:p>
        </p:txBody>
      </p:sp>
      <p:sp>
        <p:nvSpPr>
          <p:cNvPr id="5" name="TextBox 4"/>
          <p:cNvSpPr txBox="1"/>
          <p:nvPr/>
        </p:nvSpPr>
        <p:spPr>
          <a:xfrm>
            <a:off x="370806" y="714356"/>
            <a:ext cx="8286808" cy="5693866"/>
          </a:xfrm>
          <a:prstGeom prst="rect">
            <a:avLst/>
          </a:prstGeom>
          <a:noFill/>
        </p:spPr>
        <p:txBody>
          <a:bodyPr wrap="square" rtlCol="0">
            <a:spAutoFit/>
          </a:bodyPr>
          <a:lstStyle/>
          <a:p>
            <a:pPr algn="just"/>
            <a:r>
              <a:rPr lang="en-AU" sz="2800" b="1" dirty="0" smtClean="0">
                <a:latin typeface="Bookman Old Style" pitchFamily="18" charset="0"/>
              </a:rPr>
              <a:t>A widow, or divorced woman, were both bound to fulfil, unless their husbands had made them void before separation. If not, being subject to God, they had no release. This throws light upon the apostle's instructions concerning women. </a:t>
            </a:r>
            <a:r>
              <a:rPr lang="en-AU" sz="2800" b="1" dirty="0" smtClean="0">
                <a:solidFill>
                  <a:srgbClr val="FFFF00"/>
                </a:solidFill>
                <a:latin typeface="Bookman Old Style" pitchFamily="18" charset="0"/>
              </a:rPr>
              <a:t>"They are commanded to be under obedience, as also saith the law."</a:t>
            </a:r>
            <a:r>
              <a:rPr lang="en-AU" sz="2800" b="1" dirty="0" smtClean="0">
                <a:latin typeface="Bookman Old Style" pitchFamily="18" charset="0"/>
              </a:rPr>
              <a:t> And </a:t>
            </a:r>
            <a:r>
              <a:rPr lang="en-AU" sz="2800" b="1" dirty="0" smtClean="0">
                <a:solidFill>
                  <a:srgbClr val="FFFF00"/>
                </a:solidFill>
                <a:latin typeface="Bookman Old Style" pitchFamily="18" charset="0"/>
              </a:rPr>
              <a:t>"let the woman learn in silence with all subjection. But I suffer not a woman to teach, nor to </a:t>
            </a:r>
            <a:r>
              <a:rPr lang="en-AU" sz="2800" b="1" i="1" dirty="0" smtClean="0">
                <a:solidFill>
                  <a:srgbClr val="FFFF00"/>
                </a:solidFill>
                <a:latin typeface="Bookman Old Style" pitchFamily="18" charset="0"/>
              </a:rPr>
              <a:t>usurp authority </a:t>
            </a:r>
            <a:r>
              <a:rPr lang="en-AU" sz="2800" b="1" dirty="0" smtClean="0">
                <a:solidFill>
                  <a:srgbClr val="FFFF00"/>
                </a:solidFill>
                <a:latin typeface="Bookman Old Style" pitchFamily="18" charset="0"/>
              </a:rPr>
              <a:t>over the man, but to be in silence." </a:t>
            </a:r>
            <a:r>
              <a:rPr lang="en-AU" sz="2800" b="1" dirty="0" smtClean="0">
                <a:latin typeface="Bookman Old Style" pitchFamily="18" charset="0"/>
              </a:rPr>
              <a:t>The reason he gives for imposing silence and subjection, is remarkable. </a:t>
            </a:r>
            <a:endParaRPr lang="en-AU" sz="2800" b="1" dirty="0">
              <a:latin typeface="Bookman Old Style" pitchFamily="18" charset="0"/>
            </a:endParaRPr>
          </a:p>
        </p:txBody>
      </p:sp>
      <p:sp>
        <p:nvSpPr>
          <p:cNvPr id="7"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928670"/>
          </a:xfrm>
        </p:spPr>
        <p:txBody>
          <a:bodyPr/>
          <a:lstStyle/>
          <a:p>
            <a:r>
              <a:rPr lang="en-AU" dirty="0" smtClean="0"/>
              <a:t>"Adam was first formed"</a:t>
            </a:r>
            <a:endParaRPr lang="en-AU" dirty="0">
              <a:solidFill>
                <a:srgbClr val="FF0000"/>
              </a:solidFill>
            </a:endParaRPr>
          </a:p>
        </p:txBody>
      </p:sp>
      <p:sp>
        <p:nvSpPr>
          <p:cNvPr id="5" name="TextBox 4"/>
          <p:cNvSpPr txBox="1"/>
          <p:nvPr/>
        </p:nvSpPr>
        <p:spPr>
          <a:xfrm>
            <a:off x="414948" y="928670"/>
            <a:ext cx="8286808" cy="5413790"/>
          </a:xfrm>
          <a:prstGeom prst="rect">
            <a:avLst/>
          </a:prstGeom>
          <a:noFill/>
        </p:spPr>
        <p:txBody>
          <a:bodyPr wrap="square" rtlCol="0">
            <a:spAutoFit/>
          </a:bodyPr>
          <a:lstStyle/>
          <a:p>
            <a:pPr algn="just">
              <a:lnSpc>
                <a:spcPct val="95000"/>
              </a:lnSpc>
            </a:pPr>
            <a:r>
              <a:rPr lang="en-AU" sz="2800" b="1" dirty="0" smtClean="0">
                <a:solidFill>
                  <a:srgbClr val="00FF00"/>
                </a:solidFill>
                <a:latin typeface="Bookman Old Style" pitchFamily="18" charset="0"/>
              </a:rPr>
              <a:t>He adduces the priority of Adam's formation; and the unhappy consequences of Eve's talkativeness and leadership in transgression</a:t>
            </a:r>
            <a:r>
              <a:rPr lang="en-AU" sz="2800" b="1" dirty="0" smtClean="0">
                <a:latin typeface="Bookman Old Style" pitchFamily="18" charset="0"/>
              </a:rPr>
              <a:t>; as it is written, </a:t>
            </a:r>
            <a:r>
              <a:rPr lang="en-AU" sz="2800" b="1" dirty="0" smtClean="0">
                <a:solidFill>
                  <a:srgbClr val="FFFF00"/>
                </a:solidFill>
                <a:latin typeface="Bookman Old Style" pitchFamily="18" charset="0"/>
              </a:rPr>
              <a:t>"Adam was first formed, then Eve. And Adam was not deceived, but the woman being deceived was in the transgression"</a:t>
            </a:r>
            <a:r>
              <a:rPr lang="en-AU" sz="2800" b="1" dirty="0" smtClean="0">
                <a:latin typeface="Bookman Old Style" pitchFamily="18" charset="0"/>
              </a:rPr>
              <a:t> (</a:t>
            </a:r>
            <a:r>
              <a:rPr lang="en-AU" sz="2800" b="1" dirty="0" smtClean="0">
                <a:ln w="22225">
                  <a:solidFill>
                    <a:schemeClr val="tx1"/>
                  </a:solidFill>
                </a:ln>
                <a:solidFill>
                  <a:srgbClr val="FF0000"/>
                </a:solidFill>
                <a:latin typeface="Bookman Old Style" pitchFamily="18" charset="0"/>
              </a:rPr>
              <a:t>I Tim. 2:11-14</a:t>
            </a:r>
            <a:r>
              <a:rPr lang="en-AU" sz="2800" b="1" dirty="0" smtClean="0">
                <a:latin typeface="Bookman Old Style" pitchFamily="18" charset="0"/>
              </a:rPr>
              <a:t>) first. </a:t>
            </a:r>
          </a:p>
          <a:p>
            <a:pPr algn="just">
              <a:lnSpc>
                <a:spcPct val="95000"/>
              </a:lnSpc>
            </a:pPr>
            <a:r>
              <a:rPr lang="en-AU" sz="2800" b="1" dirty="0" smtClean="0">
                <a:latin typeface="Bookman Old Style" pitchFamily="18" charset="0"/>
              </a:rPr>
              <a:t>And then, as to their public ministrations, he says, </a:t>
            </a:r>
            <a:r>
              <a:rPr lang="en-AU" sz="2800" b="1" dirty="0" smtClean="0">
                <a:solidFill>
                  <a:srgbClr val="FFFF00"/>
                </a:solidFill>
                <a:latin typeface="Bookman Old Style" pitchFamily="18" charset="0"/>
              </a:rPr>
              <a:t>"Let women keep silence in the congregations; for it is not permitted unto them to speak; but to be under obedience, as saith the law. </a:t>
            </a:r>
            <a:endParaRPr lang="en-AU" sz="2800" b="1" dirty="0">
              <a:solidFill>
                <a:srgbClr val="FFFF00"/>
              </a:solidFill>
              <a:latin typeface="Bookman Old Style" pitchFamily="18" charset="0"/>
            </a:endParaRPr>
          </a:p>
        </p:txBody>
      </p:sp>
      <p:sp>
        <p:nvSpPr>
          <p:cNvPr id="7"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3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2" name="Rectangle 8"/>
          <p:cNvSpPr>
            <a:spLocks noGrp="1" noChangeArrowheads="1"/>
          </p:cNvSpPr>
          <p:nvPr>
            <p:ph type="title"/>
          </p:nvPr>
        </p:nvSpPr>
        <p:spPr>
          <a:xfrm>
            <a:off x="384868" y="87603"/>
            <a:ext cx="8358214" cy="1341133"/>
          </a:xfrm>
        </p:spPr>
        <p:txBody>
          <a:bodyPr/>
          <a:lstStyle/>
          <a:p>
            <a:pPr algn="ctr">
              <a:lnSpc>
                <a:spcPct val="90000"/>
              </a:lnSpc>
            </a:pPr>
            <a:r>
              <a:rPr lang="en-AU" dirty="0">
                <a:solidFill>
                  <a:srgbClr val="FFFF00"/>
                </a:solidFill>
                <a:effectLst>
                  <a:outerShdw blurRad="38100" dist="38100" dir="2700000" algn="tl">
                    <a:srgbClr val="C0C0C0"/>
                  </a:outerShdw>
                </a:effectLst>
                <a:latin typeface="+mn-lt"/>
              </a:rPr>
              <a:t>John’s</a:t>
            </a:r>
            <a:r>
              <a:rPr lang="en-AU" dirty="0">
                <a:latin typeface="+mn-lt"/>
              </a:rPr>
              <a:t> </a:t>
            </a:r>
            <a:r>
              <a:rPr lang="en-AU" dirty="0">
                <a:solidFill>
                  <a:srgbClr val="FFFF00"/>
                </a:solidFill>
                <a:effectLst>
                  <a:outerShdw blurRad="38100" dist="38100" dir="2700000" algn="tl">
                    <a:srgbClr val="C0C0C0"/>
                  </a:outerShdw>
                </a:effectLst>
                <a:latin typeface="+mn-lt"/>
              </a:rPr>
              <a:t>writing interrupted by </a:t>
            </a:r>
            <a:r>
              <a:rPr lang="en-AU" dirty="0" smtClean="0">
                <a:solidFill>
                  <a:srgbClr val="FFFF00"/>
                </a:solidFill>
                <a:effectLst>
                  <a:outerShdw blurRad="38100" dist="38100" dir="2700000" algn="tl">
                    <a:srgbClr val="C0C0C0"/>
                  </a:outerShdw>
                </a:effectLst>
                <a:latin typeface="+mn-lt"/>
              </a:rPr>
              <a:t>Christ – </a:t>
            </a:r>
            <a:r>
              <a:rPr lang="en-AU" dirty="0" smtClean="0">
                <a:ln w="28575">
                  <a:solidFill>
                    <a:schemeClr val="tx1"/>
                  </a:solidFill>
                </a:ln>
                <a:solidFill>
                  <a:srgbClr val="FF0000"/>
                </a:solidFill>
                <a:latin typeface="+mn-lt"/>
              </a:rPr>
              <a:t>Rev. 16:15</a:t>
            </a:r>
            <a:endParaRPr lang="en-AU" dirty="0">
              <a:ln w="28575">
                <a:solidFill>
                  <a:schemeClr val="tx1"/>
                </a:solidFill>
              </a:ln>
              <a:solidFill>
                <a:srgbClr val="FF0000"/>
              </a:solidFill>
              <a:latin typeface="+mn-lt"/>
            </a:endParaRPr>
          </a:p>
        </p:txBody>
      </p:sp>
      <p:pic>
        <p:nvPicPr>
          <p:cNvPr id="98311" name="Picture 7" descr="Ezra the scribe"/>
          <p:cNvPicPr>
            <a:picLocks noGrp="1" noChangeAspect="1" noChangeArrowheads="1"/>
          </p:cNvPicPr>
          <p:nvPr>
            <p:ph idx="1"/>
          </p:nvPr>
        </p:nvPicPr>
        <p:blipFill>
          <a:blip r:embed="rId2"/>
          <a:srcRect/>
          <a:stretch>
            <a:fillRect/>
          </a:stretch>
        </p:blipFill>
        <p:spPr>
          <a:xfrm>
            <a:off x="-180975" y="1477987"/>
            <a:ext cx="9324975" cy="5380037"/>
          </a:xfrm>
          <a:noFill/>
          <a:ln/>
        </p:spPr>
      </p:pic>
      <p:sp>
        <p:nvSpPr>
          <p:cNvPr id="98314" name="Text Box 10"/>
          <p:cNvSpPr txBox="1">
            <a:spLocks noChangeArrowheads="1"/>
          </p:cNvSpPr>
          <p:nvPr/>
        </p:nvSpPr>
        <p:spPr bwMode="auto">
          <a:xfrm>
            <a:off x="179388" y="1382144"/>
            <a:ext cx="4356100" cy="3046988"/>
          </a:xfrm>
          <a:prstGeom prst="rect">
            <a:avLst/>
          </a:prstGeom>
          <a:noFill/>
          <a:ln w="9525">
            <a:noFill/>
            <a:miter lim="800000"/>
            <a:headEnd/>
            <a:tailEnd/>
          </a:ln>
          <a:effectLst/>
        </p:spPr>
        <p:txBody>
          <a:bodyPr>
            <a:spAutoFit/>
          </a:bodyPr>
          <a:lstStyle/>
          <a:p>
            <a:pPr>
              <a:spcBef>
                <a:spcPct val="50000"/>
              </a:spcBef>
            </a:pPr>
            <a:r>
              <a:rPr lang="en-AU" sz="3200" b="1" dirty="0">
                <a:solidFill>
                  <a:srgbClr val="FFFF00"/>
                </a:solidFill>
                <a:latin typeface="Bookman Old Style" pitchFamily="18" charset="0"/>
              </a:rPr>
              <a:t>“And I saw three unclean spirits like frogs</a:t>
            </a:r>
            <a:r>
              <a:rPr lang="en-AU" sz="3200" b="1" dirty="0">
                <a:latin typeface="Bookman Old Style" pitchFamily="18" charset="0"/>
              </a:rPr>
              <a:t>….. </a:t>
            </a:r>
            <a:r>
              <a:rPr lang="en-AU" sz="3200" b="1" i="1" dirty="0">
                <a:solidFill>
                  <a:srgbClr val="00FF00"/>
                </a:solidFill>
                <a:latin typeface="Bookman Old Style" pitchFamily="18" charset="0"/>
              </a:rPr>
              <a:t>Behold, I come as a thief</a:t>
            </a:r>
            <a:r>
              <a:rPr lang="en-AU" sz="3200" b="1" dirty="0">
                <a:latin typeface="Bookman Old Style" pitchFamily="18" charset="0"/>
              </a:rPr>
              <a:t>….. </a:t>
            </a:r>
            <a:r>
              <a:rPr lang="en-AU" sz="3200" b="1" dirty="0">
                <a:solidFill>
                  <a:srgbClr val="FFFF00"/>
                </a:solidFill>
                <a:latin typeface="Bookman Old Style" pitchFamily="18" charset="0"/>
              </a:rPr>
              <a:t>And he gathered them together”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928670"/>
          </a:xfrm>
        </p:spPr>
        <p:txBody>
          <a:bodyPr/>
          <a:lstStyle/>
          <a:p>
            <a:r>
              <a:rPr lang="en-AU" dirty="0" smtClean="0"/>
              <a:t>Exercising gift of teaching</a:t>
            </a:r>
            <a:endParaRPr lang="en-AU" dirty="0">
              <a:solidFill>
                <a:srgbClr val="FF0000"/>
              </a:solidFill>
            </a:endParaRPr>
          </a:p>
        </p:txBody>
      </p:sp>
      <p:sp>
        <p:nvSpPr>
          <p:cNvPr id="5" name="TextBox 4"/>
          <p:cNvSpPr txBox="1"/>
          <p:nvPr/>
        </p:nvSpPr>
        <p:spPr>
          <a:xfrm>
            <a:off x="285720" y="1000108"/>
            <a:ext cx="8501122" cy="5262979"/>
          </a:xfrm>
          <a:prstGeom prst="rect">
            <a:avLst/>
          </a:prstGeom>
          <a:noFill/>
        </p:spPr>
        <p:txBody>
          <a:bodyPr wrap="square" rtlCol="0">
            <a:spAutoFit/>
          </a:bodyPr>
          <a:lstStyle/>
          <a:p>
            <a:pPr algn="just"/>
            <a:r>
              <a:rPr lang="en-AU" sz="2800" b="1" dirty="0" smtClean="0">
                <a:solidFill>
                  <a:srgbClr val="FFFF00"/>
                </a:solidFill>
                <a:latin typeface="Bookman Old Style" pitchFamily="18" charset="0"/>
              </a:rPr>
              <a:t>And if they will learn any thing, let them ask their husbands at home: for it is a shame for women to speak in the congregation" </a:t>
            </a:r>
            <a:r>
              <a:rPr lang="en-AU" sz="2800" b="1" dirty="0" smtClean="0">
                <a:latin typeface="Bookman Old Style" pitchFamily="18" charset="0"/>
              </a:rPr>
              <a:t>(</a:t>
            </a:r>
            <a:r>
              <a:rPr lang="en-AU" sz="2800" b="1" dirty="0" smtClean="0">
                <a:ln w="22225">
                  <a:solidFill>
                    <a:schemeClr val="tx1"/>
                  </a:solidFill>
                </a:ln>
                <a:solidFill>
                  <a:srgbClr val="FF0000"/>
                </a:solidFill>
                <a:latin typeface="Bookman Old Style" pitchFamily="18" charset="0"/>
              </a:rPr>
              <a:t>1 Cor. 14:34-35</a:t>
            </a:r>
            <a:r>
              <a:rPr lang="en-AU" sz="2800" b="1" dirty="0" smtClean="0">
                <a:latin typeface="Bookman Old Style" pitchFamily="18" charset="0"/>
              </a:rPr>
              <a:t>). It is true, that in another place the apostle says, </a:t>
            </a:r>
            <a:r>
              <a:rPr lang="en-AU" sz="2800" b="1" dirty="0" smtClean="0">
                <a:solidFill>
                  <a:srgbClr val="FFFF00"/>
                </a:solidFill>
                <a:latin typeface="Bookman Old Style" pitchFamily="18" charset="0"/>
              </a:rPr>
              <a:t>"let the aged women be teachers of good things;" </a:t>
            </a:r>
            <a:r>
              <a:rPr lang="en-AU" sz="2800" b="1" dirty="0" smtClean="0">
                <a:latin typeface="Bookman Old Style" pitchFamily="18" charset="0"/>
              </a:rPr>
              <a:t>but then this teaching is not to be in the congregation, or in the brazen attitude of a public oratrix. They are to exercise their gift of teaching privately among their own sex, </a:t>
            </a:r>
            <a:r>
              <a:rPr lang="en-AU" sz="2800" b="1" dirty="0" smtClean="0">
                <a:solidFill>
                  <a:srgbClr val="FFFF00"/>
                </a:solidFill>
                <a:latin typeface="Bookman Old Style" pitchFamily="18" charset="0"/>
              </a:rPr>
              <a:t>"that they may teach the young women to be sober, to love their...</a:t>
            </a:r>
            <a:endParaRPr lang="en-AU" sz="2800" b="1" dirty="0">
              <a:solidFill>
                <a:srgbClr val="FFFF00"/>
              </a:solidFill>
              <a:latin typeface="Bookman Old Style" pitchFamily="18" charset="0"/>
            </a:endParaRPr>
          </a:p>
        </p:txBody>
      </p:sp>
      <p:sp>
        <p:nvSpPr>
          <p:cNvPr id="7"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000108"/>
          </a:xfrm>
        </p:spPr>
        <p:txBody>
          <a:bodyPr/>
          <a:lstStyle/>
          <a:p>
            <a:r>
              <a:rPr lang="en-AU" dirty="0" smtClean="0"/>
              <a:t>Repudiate God-aspiring Eve</a:t>
            </a:r>
            <a:endParaRPr lang="en-AU" dirty="0">
              <a:solidFill>
                <a:srgbClr val="FF0000"/>
              </a:solidFill>
            </a:endParaRPr>
          </a:p>
        </p:txBody>
      </p:sp>
      <p:sp>
        <p:nvSpPr>
          <p:cNvPr id="5" name="TextBox 4"/>
          <p:cNvSpPr txBox="1"/>
          <p:nvPr/>
        </p:nvSpPr>
        <p:spPr>
          <a:xfrm>
            <a:off x="428596" y="1000108"/>
            <a:ext cx="8286808" cy="5170646"/>
          </a:xfrm>
          <a:prstGeom prst="rect">
            <a:avLst/>
          </a:prstGeom>
          <a:noFill/>
        </p:spPr>
        <p:txBody>
          <a:bodyPr wrap="square" rtlCol="0">
            <a:spAutoFit/>
          </a:bodyPr>
          <a:lstStyle/>
          <a:p>
            <a:pPr algn="just"/>
            <a:r>
              <a:rPr lang="en-AU" sz="3000" b="1" dirty="0" smtClean="0">
                <a:solidFill>
                  <a:srgbClr val="FFFF00"/>
                </a:solidFill>
                <a:latin typeface="Bookman Old Style" pitchFamily="18" charset="0"/>
              </a:rPr>
              <a:t>…husbands, to love their children, to be discreet, chaste, keepers at home, good, obedient to their own husbands, that the word of God </a:t>
            </a:r>
            <a:r>
              <a:rPr lang="en-AU" sz="3000" b="1" dirty="0" smtClean="0">
                <a:latin typeface="Bookman Old Style" pitchFamily="18" charset="0"/>
              </a:rPr>
              <a:t>(which they profess) </a:t>
            </a:r>
            <a:r>
              <a:rPr lang="en-AU" sz="3000" b="1" dirty="0" smtClean="0">
                <a:solidFill>
                  <a:srgbClr val="FFFF00"/>
                </a:solidFill>
                <a:latin typeface="Bookman Old Style" pitchFamily="18" charset="0"/>
              </a:rPr>
              <a:t>be not blasphemed" </a:t>
            </a:r>
            <a:r>
              <a:rPr lang="en-AU" sz="3000" b="1" dirty="0" smtClean="0">
                <a:latin typeface="Bookman Old Style" pitchFamily="18" charset="0"/>
              </a:rPr>
              <a:t>(</a:t>
            </a:r>
            <a:r>
              <a:rPr lang="en-AU" sz="3000" b="1" dirty="0" smtClean="0">
                <a:ln w="22225">
                  <a:solidFill>
                    <a:schemeClr val="tx1"/>
                  </a:solidFill>
                </a:ln>
                <a:solidFill>
                  <a:srgbClr val="FF0000"/>
                </a:solidFill>
                <a:latin typeface="Bookman Old Style" pitchFamily="18" charset="0"/>
              </a:rPr>
              <a:t>Tit. 2:4-5</a:t>
            </a:r>
            <a:r>
              <a:rPr lang="en-AU" sz="3000" b="1" dirty="0" smtClean="0">
                <a:latin typeface="Bookman Old Style" pitchFamily="18" charset="0"/>
              </a:rPr>
              <a:t>). </a:t>
            </a:r>
          </a:p>
          <a:p>
            <a:pPr algn="just"/>
            <a:r>
              <a:rPr lang="en-AU" sz="3000" b="1" dirty="0" smtClean="0">
                <a:latin typeface="Bookman Old Style" pitchFamily="18" charset="0"/>
              </a:rPr>
              <a:t>Christian women should not copy after the god-aspiring Eve, but after </a:t>
            </a:r>
            <a:r>
              <a:rPr lang="en-AU" sz="3000" b="1" dirty="0" smtClean="0">
                <a:solidFill>
                  <a:srgbClr val="00FF00"/>
                </a:solidFill>
                <a:latin typeface="Bookman Old Style" pitchFamily="18" charset="0"/>
              </a:rPr>
              <a:t>Sarah</a:t>
            </a:r>
            <a:r>
              <a:rPr lang="en-AU" sz="3000" b="1" dirty="0" smtClean="0">
                <a:latin typeface="Bookman Old Style" pitchFamily="18" charset="0"/>
              </a:rPr>
              <a:t>, the faithful mother of Israel, who submitted herself in all things to Abraham, </a:t>
            </a:r>
            <a:r>
              <a:rPr lang="en-AU" sz="3000" b="1" dirty="0" smtClean="0">
                <a:solidFill>
                  <a:srgbClr val="FFFF00"/>
                </a:solidFill>
                <a:latin typeface="Bookman Old Style" pitchFamily="18" charset="0"/>
              </a:rPr>
              <a:t>"calling him lord" </a:t>
            </a:r>
            <a:r>
              <a:rPr lang="en-AU" sz="3000" b="1" dirty="0" smtClean="0">
                <a:latin typeface="Bookman Old Style" pitchFamily="18" charset="0"/>
              </a:rPr>
              <a:t>(</a:t>
            </a:r>
            <a:r>
              <a:rPr lang="en-AU" sz="3000" b="1" dirty="0" smtClean="0">
                <a:ln w="22225">
                  <a:solidFill>
                    <a:schemeClr val="tx1"/>
                  </a:solidFill>
                </a:ln>
                <a:solidFill>
                  <a:srgbClr val="FF0000"/>
                </a:solidFill>
                <a:latin typeface="Bookman Old Style" pitchFamily="18" charset="0"/>
              </a:rPr>
              <a:t>Gen. 18:12</a:t>
            </a:r>
            <a:r>
              <a:rPr lang="en-AU" sz="3000" b="1" dirty="0" smtClean="0">
                <a:latin typeface="Bookman Old Style" pitchFamily="18" charset="0"/>
              </a:rPr>
              <a:t>).</a:t>
            </a:r>
            <a:endParaRPr lang="en-AU" sz="3000" b="1" dirty="0">
              <a:latin typeface="Bookman Old Style" pitchFamily="18" charset="0"/>
            </a:endParaRPr>
          </a:p>
        </p:txBody>
      </p:sp>
      <p:sp>
        <p:nvSpPr>
          <p:cNvPr id="7"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3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000108"/>
          </a:xfrm>
        </p:spPr>
        <p:txBody>
          <a:bodyPr/>
          <a:lstStyle/>
          <a:p>
            <a:r>
              <a:rPr lang="en-AU" dirty="0" smtClean="0"/>
              <a:t>The example of Sarah</a:t>
            </a:r>
            <a:endParaRPr lang="en-AU" dirty="0">
              <a:solidFill>
                <a:srgbClr val="FF0000"/>
              </a:solidFill>
            </a:endParaRPr>
          </a:p>
        </p:txBody>
      </p:sp>
      <p:sp>
        <p:nvSpPr>
          <p:cNvPr id="5" name="TextBox 4"/>
          <p:cNvSpPr txBox="1"/>
          <p:nvPr/>
        </p:nvSpPr>
        <p:spPr>
          <a:xfrm>
            <a:off x="384454" y="1071546"/>
            <a:ext cx="8286808" cy="4247317"/>
          </a:xfrm>
          <a:prstGeom prst="rect">
            <a:avLst/>
          </a:prstGeom>
          <a:noFill/>
        </p:spPr>
        <p:txBody>
          <a:bodyPr wrap="square" rtlCol="0">
            <a:spAutoFit/>
          </a:bodyPr>
          <a:lstStyle/>
          <a:p>
            <a:pPr algn="just"/>
            <a:r>
              <a:rPr lang="en-AU" sz="3000" b="1" dirty="0" smtClean="0">
                <a:latin typeface="Bookman Old Style" pitchFamily="18" charset="0"/>
              </a:rPr>
              <a:t>Nor should their obedience be restricted to Christian husbands only. They should also obey them </a:t>
            </a:r>
            <a:r>
              <a:rPr lang="en-AU" sz="3000" b="1" dirty="0" smtClean="0">
                <a:solidFill>
                  <a:srgbClr val="FFFF00"/>
                </a:solidFill>
                <a:latin typeface="Bookman Old Style" pitchFamily="18" charset="0"/>
              </a:rPr>
              <a:t>"without the word;" </a:t>
            </a:r>
            <a:r>
              <a:rPr lang="en-AU" sz="3000" b="1" dirty="0" smtClean="0">
                <a:latin typeface="Bookman Old Style" pitchFamily="18" charset="0"/>
              </a:rPr>
              <a:t>that is, those who have not submitted to it, in order that they may be won over to the faith when they behold the chaste and respectful </a:t>
            </a:r>
            <a:r>
              <a:rPr lang="en-AU" sz="3000" b="1" dirty="0" err="1" smtClean="0">
                <a:latin typeface="Bookman Old Style" pitchFamily="18" charset="0"/>
              </a:rPr>
              <a:t>behavior</a:t>
            </a:r>
            <a:r>
              <a:rPr lang="en-AU" sz="3000" b="1" dirty="0" smtClean="0">
                <a:latin typeface="Bookman Old Style" pitchFamily="18" charset="0"/>
              </a:rPr>
              <a:t> of their wives, produced by a belief of the truth (</a:t>
            </a:r>
            <a:r>
              <a:rPr lang="en-AU" sz="3000" b="1" dirty="0" smtClean="0">
                <a:ln w="22225">
                  <a:solidFill>
                    <a:schemeClr val="tx1"/>
                  </a:solidFill>
                </a:ln>
                <a:solidFill>
                  <a:srgbClr val="FF0000"/>
                </a:solidFill>
                <a:latin typeface="Bookman Old Style" pitchFamily="18" charset="0"/>
              </a:rPr>
              <a:t>I Pet. 3:1-6</a:t>
            </a:r>
            <a:r>
              <a:rPr lang="en-AU" sz="3000" b="1" dirty="0" smtClean="0">
                <a:latin typeface="Bookman Old Style" pitchFamily="18" charset="0"/>
              </a:rPr>
              <a:t>).</a:t>
            </a:r>
            <a:endParaRPr lang="en-AU" sz="3000" b="1" dirty="0">
              <a:latin typeface="Bookman Old Style" pitchFamily="18" charset="0"/>
            </a:endParaRPr>
          </a:p>
        </p:txBody>
      </p:sp>
      <p:sp>
        <p:nvSpPr>
          <p:cNvPr id="7" name="TextBox 6"/>
          <p:cNvSpPr txBox="1"/>
          <p:nvPr/>
        </p:nvSpPr>
        <p:spPr>
          <a:xfrm>
            <a:off x="3786182" y="5110475"/>
            <a:ext cx="5072098" cy="461665"/>
          </a:xfrm>
          <a:prstGeom prst="rect">
            <a:avLst/>
          </a:prstGeom>
          <a:noFill/>
        </p:spPr>
        <p:txBody>
          <a:bodyPr wrap="square" rtlCol="0">
            <a:spAutoFit/>
          </a:bodyPr>
          <a:lstStyle/>
          <a:p>
            <a:r>
              <a:rPr lang="en-AU" sz="2400" b="1" dirty="0" smtClean="0">
                <a:solidFill>
                  <a:srgbClr val="FF99CC"/>
                </a:solidFill>
              </a:rPr>
              <a:t>Bro. John Thomas - </a:t>
            </a:r>
            <a:r>
              <a:rPr lang="en-AU" sz="2400" b="1" dirty="0" err="1" smtClean="0">
                <a:solidFill>
                  <a:srgbClr val="FF99CC"/>
                </a:solidFill>
              </a:rPr>
              <a:t>Elpis</a:t>
            </a:r>
            <a:r>
              <a:rPr lang="en-AU" sz="2400" b="1" dirty="0" smtClean="0">
                <a:solidFill>
                  <a:srgbClr val="FF99CC"/>
                </a:solidFill>
              </a:rPr>
              <a:t> Israel </a:t>
            </a:r>
            <a:endParaRPr lang="en-AU" sz="2400" b="1" dirty="0">
              <a:solidFill>
                <a:srgbClr val="FF99CC"/>
              </a:solidFill>
            </a:endParaRPr>
          </a:p>
        </p:txBody>
      </p:sp>
      <p:sp>
        <p:nvSpPr>
          <p:cNvPr id="8"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54592"/>
            <a:ext cx="9144000" cy="1367748"/>
          </a:xfrm>
        </p:spPr>
        <p:txBody>
          <a:bodyPr/>
          <a:lstStyle/>
          <a:p>
            <a:pPr>
              <a:lnSpc>
                <a:spcPts val="5000"/>
              </a:lnSpc>
            </a:pPr>
            <a:r>
              <a:rPr lang="en-AU" dirty="0" smtClean="0"/>
              <a:t>Contrasting </a:t>
            </a:r>
            <a:r>
              <a:rPr lang="en-AU" dirty="0" err="1" smtClean="0"/>
              <a:t>Christadelphian</a:t>
            </a:r>
            <a:r>
              <a:rPr lang="en-AU" dirty="0" smtClean="0"/>
              <a:t> Homes</a:t>
            </a:r>
            <a:endParaRPr lang="en-AU" dirty="0">
              <a:solidFill>
                <a:srgbClr val="FF0000"/>
              </a:solidFill>
            </a:endParaRPr>
          </a:p>
        </p:txBody>
      </p:sp>
      <p:graphicFrame>
        <p:nvGraphicFramePr>
          <p:cNvPr id="5" name="Table 4"/>
          <p:cNvGraphicFramePr>
            <a:graphicFrameLocks noGrp="1"/>
          </p:cNvGraphicFramePr>
          <p:nvPr/>
        </p:nvGraphicFramePr>
        <p:xfrm>
          <a:off x="142844" y="1457004"/>
          <a:ext cx="8786874" cy="4754880"/>
        </p:xfrm>
        <a:graphic>
          <a:graphicData uri="http://schemas.openxmlformats.org/drawingml/2006/table">
            <a:tbl>
              <a:tblPr firstRow="1" bandRow="1">
                <a:tableStyleId>{5C22544A-7EE6-4342-B048-85BDC9FD1C3A}</a:tableStyleId>
              </a:tblPr>
              <a:tblGrid>
                <a:gridCol w="4393437"/>
                <a:gridCol w="4393437"/>
              </a:tblGrid>
              <a:tr h="4502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3600" dirty="0" smtClean="0">
                          <a:solidFill>
                            <a:srgbClr val="00FF00"/>
                          </a:solidFill>
                        </a:rPr>
                        <a:t>Sarah</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3600" dirty="0" smtClean="0">
                          <a:ln>
                            <a:solidFill>
                              <a:schemeClr val="tx1"/>
                            </a:solidFill>
                          </a:ln>
                          <a:solidFill>
                            <a:srgbClr val="FFC000"/>
                          </a:solidFill>
                        </a:rPr>
                        <a:t>Lot's Wife</a:t>
                      </a:r>
                    </a:p>
                  </a:txBody>
                  <a:tcPr>
                    <a:solidFill>
                      <a:schemeClr val="bg1"/>
                    </a:solidFill>
                  </a:tcPr>
                </a:tc>
              </a:tr>
              <a:tr h="45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dirty="0" smtClean="0">
                          <a:solidFill>
                            <a:schemeClr val="tx1"/>
                          </a:solidFill>
                        </a:rPr>
                        <a:t>Content to dwell in tents (</a:t>
                      </a:r>
                      <a:r>
                        <a:rPr lang="en-AU" sz="2800" b="1" dirty="0" smtClean="0">
                          <a:ln w="22225">
                            <a:solidFill>
                              <a:schemeClr val="tx1"/>
                            </a:solidFill>
                          </a:ln>
                          <a:solidFill>
                            <a:srgbClr val="FF0000"/>
                          </a:solidFill>
                        </a:rPr>
                        <a:t>Gen. 24:67</a:t>
                      </a:r>
                      <a:r>
                        <a:rPr lang="en-AU" sz="2800" b="1" dirty="0" smtClean="0">
                          <a:solidFill>
                            <a:schemeClr val="tx1"/>
                          </a:solidFill>
                        </a:rPr>
                        <a:t>)</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dirty="0" smtClean="0">
                          <a:solidFill>
                            <a:schemeClr val="tx1"/>
                          </a:solidFill>
                        </a:rPr>
                        <a:t>Loved the materialism of Sodom (</a:t>
                      </a:r>
                      <a:r>
                        <a:rPr lang="en-AU" sz="2800" b="1" kern="1200" dirty="0" smtClean="0">
                          <a:ln w="22225">
                            <a:solidFill>
                              <a:schemeClr val="tx1"/>
                            </a:solidFill>
                          </a:ln>
                          <a:solidFill>
                            <a:srgbClr val="FF0000"/>
                          </a:solidFill>
                          <a:latin typeface="+mn-lt"/>
                          <a:ea typeface="+mn-ea"/>
                          <a:cs typeface="+mn-cs"/>
                        </a:rPr>
                        <a:t>Luke 17:31-32</a:t>
                      </a:r>
                      <a:r>
                        <a:rPr lang="en-AU" sz="2800" b="1" dirty="0" smtClean="0">
                          <a:solidFill>
                            <a:schemeClr val="tx1"/>
                          </a:solidFill>
                        </a:rPr>
                        <a:t>)</a:t>
                      </a:r>
                    </a:p>
                  </a:txBody>
                  <a:tcPr>
                    <a:solidFill>
                      <a:schemeClr val="bg1"/>
                    </a:solidFill>
                  </a:tcPr>
                </a:tc>
              </a:tr>
              <a:tr h="45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i="0" dirty="0" smtClean="0">
                          <a:solidFill>
                            <a:schemeClr val="tx1"/>
                          </a:solidFill>
                        </a:rPr>
                        <a:t>Laboured with Abraham to show hospitality (</a:t>
                      </a:r>
                      <a:r>
                        <a:rPr lang="en-AU" sz="2800" b="1" kern="1200" dirty="0" smtClean="0">
                          <a:ln w="22225">
                            <a:solidFill>
                              <a:schemeClr val="tx1"/>
                            </a:solidFill>
                          </a:ln>
                          <a:solidFill>
                            <a:srgbClr val="FF0000"/>
                          </a:solidFill>
                          <a:latin typeface="+mn-lt"/>
                          <a:ea typeface="+mn-ea"/>
                          <a:cs typeface="+mn-cs"/>
                        </a:rPr>
                        <a:t>Gen. 18:6</a:t>
                      </a:r>
                      <a:r>
                        <a:rPr lang="en-AU" sz="2800" b="1" i="0" dirty="0" smtClean="0">
                          <a:solidFill>
                            <a:schemeClr val="tx1"/>
                          </a:solidFill>
                        </a:rPr>
                        <a:t>)</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i="0" dirty="0" smtClean="0">
                          <a:solidFill>
                            <a:schemeClr val="tx1"/>
                          </a:solidFill>
                        </a:rPr>
                        <a:t>Invisible, though present, when Lot entertained angels unawares (</a:t>
                      </a:r>
                      <a:r>
                        <a:rPr lang="en-AU" sz="2800" b="1" kern="1200" dirty="0" smtClean="0">
                          <a:ln w="22225">
                            <a:solidFill>
                              <a:schemeClr val="tx1"/>
                            </a:solidFill>
                          </a:ln>
                          <a:solidFill>
                            <a:srgbClr val="FF0000"/>
                          </a:solidFill>
                          <a:latin typeface="+mn-lt"/>
                          <a:ea typeface="+mn-ea"/>
                          <a:cs typeface="+mn-cs"/>
                        </a:rPr>
                        <a:t>Gen. 19:3</a:t>
                      </a:r>
                      <a:r>
                        <a:rPr lang="en-AU" sz="2800" b="1" i="0" dirty="0" smtClean="0">
                          <a:solidFill>
                            <a:schemeClr val="tx1"/>
                          </a:solidFill>
                        </a:rPr>
                        <a:t>)</a:t>
                      </a:r>
                    </a:p>
                  </a:txBody>
                  <a:tcPr>
                    <a:solidFill>
                      <a:schemeClr val="bg1"/>
                    </a:solidFill>
                  </a:tcPr>
                </a:tc>
              </a:tr>
              <a:tr h="45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i="0" dirty="0" smtClean="0">
                          <a:solidFill>
                            <a:schemeClr val="tx1"/>
                          </a:solidFill>
                        </a:rPr>
                        <a:t>Faithfully followed Abraham whithersoever he went (</a:t>
                      </a:r>
                      <a:r>
                        <a:rPr lang="en-AU" sz="2800" b="1" kern="1200" dirty="0" smtClean="0">
                          <a:ln w="22225">
                            <a:solidFill>
                              <a:schemeClr val="tx1"/>
                            </a:solidFill>
                          </a:ln>
                          <a:solidFill>
                            <a:srgbClr val="FF0000"/>
                          </a:solidFill>
                          <a:latin typeface="+mn-lt"/>
                          <a:ea typeface="+mn-ea"/>
                          <a:cs typeface="+mn-cs"/>
                        </a:rPr>
                        <a:t>Gen. 20:1-2</a:t>
                      </a:r>
                      <a:r>
                        <a:rPr lang="en-AU" sz="2800" b="1" i="0" dirty="0" smtClean="0">
                          <a:solidFill>
                            <a:schemeClr val="tx1"/>
                          </a:solidFill>
                        </a:rPr>
                        <a:t>)</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dirty="0" smtClean="0">
                          <a:solidFill>
                            <a:schemeClr val="tx1"/>
                          </a:solidFill>
                        </a:rPr>
                        <a:t>Reluctantly left Sodom even under angelic compulsion (</a:t>
                      </a:r>
                      <a:r>
                        <a:rPr lang="en-AU" sz="2800" b="1" kern="1200" dirty="0" smtClean="0">
                          <a:ln w="22225">
                            <a:solidFill>
                              <a:schemeClr val="tx1"/>
                            </a:solidFill>
                          </a:ln>
                          <a:solidFill>
                            <a:srgbClr val="FF0000"/>
                          </a:solidFill>
                          <a:latin typeface="+mn-lt"/>
                          <a:ea typeface="+mn-ea"/>
                          <a:cs typeface="+mn-cs"/>
                        </a:rPr>
                        <a:t>Gen. 19:16</a:t>
                      </a:r>
                      <a:r>
                        <a:rPr lang="en-AU" sz="2800" b="1" dirty="0" smtClean="0">
                          <a:solidFill>
                            <a:schemeClr val="tx1"/>
                          </a:solidFill>
                        </a:rPr>
                        <a:t>)</a:t>
                      </a:r>
                    </a:p>
                  </a:txBody>
                  <a:tcPr>
                    <a:solidFill>
                      <a:schemeClr val="bg1"/>
                    </a:solidFill>
                  </a:tcPr>
                </a:tc>
              </a:tr>
            </a:tbl>
          </a:graphicData>
        </a:graphic>
      </p:graphicFrame>
      <p:sp>
        <p:nvSpPr>
          <p:cNvPr id="7"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42844" y="969614"/>
          <a:ext cx="8786874" cy="5181600"/>
        </p:xfrm>
        <a:graphic>
          <a:graphicData uri="http://schemas.openxmlformats.org/drawingml/2006/table">
            <a:tbl>
              <a:tblPr firstRow="1" bandRow="1">
                <a:tableStyleId>{5C22544A-7EE6-4342-B048-85BDC9FD1C3A}</a:tableStyleId>
              </a:tblPr>
              <a:tblGrid>
                <a:gridCol w="4393437"/>
                <a:gridCol w="4393437"/>
              </a:tblGrid>
              <a:tr h="4502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3600" dirty="0" smtClean="0">
                          <a:solidFill>
                            <a:srgbClr val="00FF00"/>
                          </a:solidFill>
                        </a:rPr>
                        <a:t>Sarah</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3600" dirty="0" smtClean="0">
                          <a:ln>
                            <a:solidFill>
                              <a:schemeClr val="tx1"/>
                            </a:solidFill>
                          </a:ln>
                          <a:solidFill>
                            <a:srgbClr val="FFC000"/>
                          </a:solidFill>
                        </a:rPr>
                        <a:t>Lot's Wife</a:t>
                      </a:r>
                    </a:p>
                  </a:txBody>
                  <a:tcPr>
                    <a:solidFill>
                      <a:schemeClr val="bg1"/>
                    </a:solidFill>
                  </a:tcPr>
                </a:tc>
              </a:tr>
              <a:tr h="45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i="0" dirty="0" smtClean="0">
                          <a:solidFill>
                            <a:schemeClr val="tx1"/>
                          </a:solidFill>
                        </a:rPr>
                        <a:t>Called Abraham "Lord" in her heart (</a:t>
                      </a:r>
                      <a:r>
                        <a:rPr lang="en-AU" sz="2800" b="1" kern="1200" dirty="0" smtClean="0">
                          <a:ln w="22225">
                            <a:solidFill>
                              <a:schemeClr val="tx1"/>
                            </a:solidFill>
                          </a:ln>
                          <a:solidFill>
                            <a:srgbClr val="FF0000"/>
                          </a:solidFill>
                          <a:latin typeface="+mn-lt"/>
                          <a:ea typeface="+mn-ea"/>
                          <a:cs typeface="+mn-cs"/>
                        </a:rPr>
                        <a:t>Gen. 18:12</a:t>
                      </a:r>
                      <a:r>
                        <a:rPr lang="en-AU" sz="2800" b="1" i="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2800" b="1" dirty="0" smtClean="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i="0" dirty="0" smtClean="0">
                          <a:solidFill>
                            <a:schemeClr val="tx1"/>
                          </a:solidFill>
                        </a:rPr>
                        <a:t>Left her heart in Sodom and turned back from behind Lot</a:t>
                      </a:r>
                    </a:p>
                  </a:txBody>
                  <a:tcPr>
                    <a:solidFill>
                      <a:schemeClr val="bg1"/>
                    </a:solidFill>
                  </a:tcPr>
                </a:tc>
              </a:tr>
              <a:tr h="45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dirty="0" smtClean="0">
                          <a:solidFill>
                            <a:schemeClr val="tx1"/>
                          </a:solidFill>
                        </a:rPr>
                        <a:t>Trusted God when forsaken by husband (</a:t>
                      </a:r>
                      <a:r>
                        <a:rPr lang="en-AU" sz="2800" b="1" kern="1200" dirty="0" smtClean="0">
                          <a:ln w="22225">
                            <a:solidFill>
                              <a:schemeClr val="tx1"/>
                            </a:solidFill>
                          </a:ln>
                          <a:solidFill>
                            <a:srgbClr val="FF0000"/>
                          </a:solidFill>
                          <a:latin typeface="+mn-lt"/>
                          <a:ea typeface="+mn-ea"/>
                          <a:cs typeface="+mn-cs"/>
                        </a:rPr>
                        <a:t>1 Pet. 3:5-6</a:t>
                      </a:r>
                      <a:r>
                        <a:rPr lang="en-AU" sz="2800" b="1" dirty="0" smtClean="0">
                          <a:solidFill>
                            <a:schemeClr val="tx1"/>
                          </a:solidFill>
                        </a:rPr>
                        <a:t>)</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dirty="0" smtClean="0">
                          <a:solidFill>
                            <a:schemeClr val="tx1"/>
                          </a:solidFill>
                        </a:rPr>
                        <a:t>Trusted in uncertain riches when with her husband</a:t>
                      </a:r>
                    </a:p>
                  </a:txBody>
                  <a:tcPr>
                    <a:solidFill>
                      <a:schemeClr val="bg1"/>
                    </a:solidFill>
                  </a:tcPr>
                </a:tc>
              </a:tr>
              <a:tr h="45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i="0" dirty="0" smtClean="0">
                          <a:solidFill>
                            <a:schemeClr val="tx1"/>
                          </a:solidFill>
                        </a:rPr>
                        <a:t>Subject to husband even when he failed to honour the weaker vessel (</a:t>
                      </a:r>
                      <a:r>
                        <a:rPr lang="en-AU" sz="2800" b="1" kern="1200" dirty="0" smtClean="0">
                          <a:ln w="22225">
                            <a:solidFill>
                              <a:schemeClr val="tx1"/>
                            </a:solidFill>
                          </a:ln>
                          <a:solidFill>
                            <a:srgbClr val="FF0000"/>
                          </a:solidFill>
                          <a:latin typeface="+mn-lt"/>
                          <a:ea typeface="+mn-ea"/>
                          <a:cs typeface="+mn-cs"/>
                        </a:rPr>
                        <a:t>1 Pet. 3:5-7</a:t>
                      </a:r>
                      <a:r>
                        <a:rPr lang="en-AU" sz="2800" b="1" i="0" dirty="0" smtClean="0">
                          <a:solidFill>
                            <a:schemeClr val="tx1"/>
                          </a:solidFill>
                        </a:rPr>
                        <a:t>)</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i="0" dirty="0" smtClean="0">
                          <a:solidFill>
                            <a:schemeClr val="tx1"/>
                          </a:solidFill>
                        </a:rPr>
                        <a:t>Independent when Lot's presence vital to her survival (</a:t>
                      </a:r>
                      <a:r>
                        <a:rPr lang="en-AU" sz="2800" b="1" kern="1200" dirty="0" smtClean="0">
                          <a:ln w="22225">
                            <a:solidFill>
                              <a:schemeClr val="tx1"/>
                            </a:solidFill>
                          </a:ln>
                          <a:solidFill>
                            <a:srgbClr val="FF0000"/>
                          </a:solidFill>
                          <a:latin typeface="+mn-lt"/>
                          <a:ea typeface="+mn-ea"/>
                          <a:cs typeface="+mn-cs"/>
                        </a:rPr>
                        <a:t>Gen. 19:26</a:t>
                      </a:r>
                      <a:r>
                        <a:rPr lang="en-AU" sz="2800" b="1" i="0" dirty="0" smtClean="0">
                          <a:solidFill>
                            <a:schemeClr val="tx1"/>
                          </a:solidFill>
                        </a:rPr>
                        <a:t>)</a:t>
                      </a:r>
                    </a:p>
                  </a:txBody>
                  <a:tcPr>
                    <a:solidFill>
                      <a:schemeClr val="bg1"/>
                    </a:solidFill>
                  </a:tcPr>
                </a:tc>
              </a:tr>
            </a:tbl>
          </a:graphicData>
        </a:graphic>
      </p:graphicFrame>
      <p:sp>
        <p:nvSpPr>
          <p:cNvPr id="6" name="Rectangle 2"/>
          <p:cNvSpPr txBox="1">
            <a:spLocks noChangeArrowheads="1"/>
          </p:cNvSpPr>
          <p:nvPr/>
        </p:nvSpPr>
        <p:spPr bwMode="auto">
          <a:xfrm>
            <a:off x="0" y="0"/>
            <a:ext cx="9144000" cy="928670"/>
          </a:xfrm>
          <a:prstGeom prst="rect">
            <a:avLst/>
          </a:prstGeom>
          <a:noFill/>
          <a:ln w="9525">
            <a:noFill/>
            <a:miter lim="800000"/>
            <a:headEnd/>
            <a:tailEnd/>
          </a:ln>
        </p:spPr>
        <p:txBody>
          <a:bodyPr vert="horz" wrap="square" lIns="92075" tIns="46037" rIns="92075" bIns="46037" numCol="1" anchor="b" anchorCtr="0" compatLnSpc="1">
            <a:prstTxWarp prst="textNoShape">
              <a:avLst/>
            </a:prstTxWarp>
          </a:bodyPr>
          <a:lstStyle/>
          <a:p>
            <a:pPr marL="0" marR="0" lvl="0" indent="0" algn="ctr" defTabSz="914400" rtl="0" eaLnBrk="1" fontAlgn="base" latinLnBrk="0" hangingPunct="1">
              <a:lnSpc>
                <a:spcPts val="5000"/>
              </a:lnSpc>
              <a:spcBef>
                <a:spcPct val="0"/>
              </a:spcBef>
              <a:spcAft>
                <a:spcPct val="0"/>
              </a:spcAft>
              <a:buClrTx/>
              <a:buSzTx/>
              <a:buFontTx/>
              <a:buNone/>
              <a:tabLst/>
              <a:defRPr/>
            </a:pPr>
            <a:r>
              <a:rPr kumimoji="0" lang="en-AU" sz="3600" b="1" i="0" u="none" strike="noStrike" kern="0" cap="none" spc="0" normalizeH="0" baseline="0" noProof="0" dirty="0" smtClean="0">
                <a:ln>
                  <a:noFill/>
                </a:ln>
                <a:solidFill>
                  <a:srgbClr val="FFFF00"/>
                </a:solidFill>
                <a:effectLst>
                  <a:outerShdw blurRad="38100" dist="38100" dir="2700000" algn="tl">
                    <a:srgbClr val="FFFFFF"/>
                  </a:outerShdw>
                </a:effectLst>
                <a:uLnTx/>
                <a:uFillTx/>
                <a:latin typeface="Arial" charset="0"/>
                <a:ea typeface="+mj-ea"/>
                <a:cs typeface="+mj-cs"/>
              </a:rPr>
              <a:t>Contrasting </a:t>
            </a:r>
            <a:r>
              <a:rPr kumimoji="0" lang="en-AU" sz="3600" b="1" i="0" u="none" strike="noStrike" kern="0" cap="none" spc="0" normalizeH="0" baseline="0" noProof="0" dirty="0" err="1" smtClean="0">
                <a:ln>
                  <a:noFill/>
                </a:ln>
                <a:solidFill>
                  <a:srgbClr val="FFFF00"/>
                </a:solidFill>
                <a:effectLst>
                  <a:outerShdw blurRad="38100" dist="38100" dir="2700000" algn="tl">
                    <a:srgbClr val="FFFFFF"/>
                  </a:outerShdw>
                </a:effectLst>
                <a:uLnTx/>
                <a:uFillTx/>
                <a:latin typeface="Arial" charset="0"/>
                <a:ea typeface="+mj-ea"/>
                <a:cs typeface="+mj-cs"/>
              </a:rPr>
              <a:t>Christadelphian</a:t>
            </a:r>
            <a:r>
              <a:rPr kumimoji="0" lang="en-AU" sz="3600" b="1" i="0" u="none" strike="noStrike" kern="0" cap="none" spc="0" normalizeH="0" baseline="0" noProof="0" dirty="0" smtClean="0">
                <a:ln>
                  <a:noFill/>
                </a:ln>
                <a:solidFill>
                  <a:srgbClr val="FFFF00"/>
                </a:solidFill>
                <a:effectLst>
                  <a:outerShdw blurRad="38100" dist="38100" dir="2700000" algn="tl">
                    <a:srgbClr val="FFFFFF"/>
                  </a:outerShdw>
                </a:effectLst>
                <a:uLnTx/>
                <a:uFillTx/>
                <a:latin typeface="Arial" charset="0"/>
                <a:ea typeface="+mj-ea"/>
                <a:cs typeface="+mj-cs"/>
              </a:rPr>
              <a:t> Homes</a:t>
            </a:r>
            <a:endParaRPr kumimoji="0" lang="en-AU" sz="3600" b="1" i="0" u="none" strike="noStrike" kern="0" cap="none" spc="0" normalizeH="0" baseline="0" noProof="0" dirty="0">
              <a:ln>
                <a:noFill/>
              </a:ln>
              <a:solidFill>
                <a:srgbClr val="FF0000"/>
              </a:solidFill>
              <a:effectLst>
                <a:outerShdw blurRad="38100" dist="38100" dir="2700000" algn="tl">
                  <a:srgbClr val="FFFFFF"/>
                </a:outerShdw>
              </a:effectLst>
              <a:uLnTx/>
              <a:uFillTx/>
              <a:latin typeface="Arial" charset="0"/>
              <a:ea typeface="+mj-ea"/>
              <a:cs typeface="+mj-cs"/>
            </a:endParaRPr>
          </a:p>
        </p:txBody>
      </p:sp>
      <p:sp>
        <p:nvSpPr>
          <p:cNvPr id="8"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14282" y="1285860"/>
          <a:ext cx="8715436" cy="3383280"/>
        </p:xfrm>
        <a:graphic>
          <a:graphicData uri="http://schemas.openxmlformats.org/drawingml/2006/table">
            <a:tbl>
              <a:tblPr firstRow="1" bandRow="1">
                <a:tableStyleId>{5C22544A-7EE6-4342-B048-85BDC9FD1C3A}</a:tableStyleId>
              </a:tblPr>
              <a:tblGrid>
                <a:gridCol w="4357718"/>
                <a:gridCol w="4357718"/>
              </a:tblGrid>
              <a:tr h="4502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3600" dirty="0" smtClean="0">
                          <a:solidFill>
                            <a:srgbClr val="00FF00"/>
                          </a:solidFill>
                        </a:rPr>
                        <a:t>Sarah</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3600" dirty="0" smtClean="0">
                          <a:ln>
                            <a:solidFill>
                              <a:schemeClr val="tx1"/>
                            </a:solidFill>
                          </a:ln>
                          <a:solidFill>
                            <a:srgbClr val="FFC000"/>
                          </a:solidFill>
                        </a:rPr>
                        <a:t>Lot's Wife</a:t>
                      </a:r>
                    </a:p>
                  </a:txBody>
                  <a:tcPr>
                    <a:solidFill>
                      <a:schemeClr val="bg1"/>
                    </a:solidFill>
                  </a:tcPr>
                </a:tc>
              </a:tr>
              <a:tr h="45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dirty="0" smtClean="0">
                          <a:solidFill>
                            <a:schemeClr val="tx1"/>
                          </a:solidFill>
                        </a:rPr>
                        <a:t>Prayers heard by God and delivered (</a:t>
                      </a:r>
                      <a:r>
                        <a:rPr lang="en-AU" sz="2800" b="1" kern="1200" dirty="0" smtClean="0">
                          <a:ln w="22225">
                            <a:solidFill>
                              <a:schemeClr val="tx1"/>
                            </a:solidFill>
                          </a:ln>
                          <a:solidFill>
                            <a:srgbClr val="FF0000"/>
                          </a:solidFill>
                          <a:latin typeface="+mn-lt"/>
                          <a:ea typeface="+mn-ea"/>
                          <a:cs typeface="+mn-cs"/>
                        </a:rPr>
                        <a:t>Gen. 12:17; 20:18</a:t>
                      </a:r>
                      <a:r>
                        <a:rPr lang="en-AU" sz="2800" b="1" dirty="0" smtClean="0">
                          <a:solidFill>
                            <a:schemeClr val="tx1"/>
                          </a:solidFill>
                        </a:rPr>
                        <a:t>)</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dirty="0" smtClean="0">
                          <a:solidFill>
                            <a:schemeClr val="tx1"/>
                          </a:solidFill>
                        </a:rPr>
                        <a:t>Prayer-less in the hour of need and forsaken (</a:t>
                      </a:r>
                      <a:r>
                        <a:rPr lang="en-AU" sz="2800" b="1" kern="1200" dirty="0" smtClean="0">
                          <a:ln w="22225">
                            <a:solidFill>
                              <a:schemeClr val="tx1"/>
                            </a:solidFill>
                          </a:ln>
                          <a:solidFill>
                            <a:srgbClr val="FF0000"/>
                          </a:solidFill>
                          <a:latin typeface="+mn-lt"/>
                          <a:ea typeface="+mn-ea"/>
                          <a:cs typeface="+mn-cs"/>
                        </a:rPr>
                        <a:t>Gen. 19:26</a:t>
                      </a:r>
                      <a:r>
                        <a:rPr lang="en-AU" sz="2800" b="1" dirty="0" smtClean="0">
                          <a:solidFill>
                            <a:schemeClr val="tx1"/>
                          </a:solidFill>
                        </a:rPr>
                        <a:t>)</a:t>
                      </a:r>
                    </a:p>
                  </a:txBody>
                  <a:tcPr>
                    <a:solidFill>
                      <a:schemeClr val="bg1"/>
                    </a:solidFill>
                  </a:tcPr>
                </a:tc>
              </a:tr>
              <a:tr h="45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i="0" dirty="0" smtClean="0">
                          <a:solidFill>
                            <a:schemeClr val="tx1"/>
                          </a:solidFill>
                        </a:rPr>
                        <a:t>The "well" from whence we are digged (</a:t>
                      </a:r>
                      <a:r>
                        <a:rPr lang="en-AU" sz="2800" b="1" kern="1200" dirty="0" smtClean="0">
                          <a:ln w="22225">
                            <a:solidFill>
                              <a:schemeClr val="tx1"/>
                            </a:solidFill>
                          </a:ln>
                          <a:solidFill>
                            <a:srgbClr val="FF0000"/>
                          </a:solidFill>
                          <a:latin typeface="+mn-lt"/>
                          <a:ea typeface="+mn-ea"/>
                          <a:cs typeface="+mn-cs"/>
                        </a:rPr>
                        <a:t>Isa. 51:1-2</a:t>
                      </a:r>
                      <a:r>
                        <a:rPr lang="en-AU" sz="2800" b="1" i="0" dirty="0" smtClean="0">
                          <a:solidFill>
                            <a:schemeClr val="tx1"/>
                          </a:solidFill>
                        </a:rPr>
                        <a:t>)</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i="0" dirty="0" smtClean="0">
                          <a:solidFill>
                            <a:schemeClr val="tx1"/>
                          </a:solidFill>
                        </a:rPr>
                        <a:t>Became a solitary and sterile pillar of salt (</a:t>
                      </a:r>
                      <a:r>
                        <a:rPr lang="en-AU" sz="2800" b="1" kern="1200" dirty="0" smtClean="0">
                          <a:ln w="22225">
                            <a:solidFill>
                              <a:schemeClr val="tx1"/>
                            </a:solidFill>
                          </a:ln>
                          <a:solidFill>
                            <a:srgbClr val="FF0000"/>
                          </a:solidFill>
                          <a:latin typeface="+mn-lt"/>
                          <a:ea typeface="+mn-ea"/>
                          <a:cs typeface="+mn-cs"/>
                        </a:rPr>
                        <a:t>Gen. 19:26</a:t>
                      </a:r>
                      <a:r>
                        <a:rPr lang="en-AU" sz="2800" b="1" i="0" dirty="0" smtClean="0">
                          <a:solidFill>
                            <a:schemeClr val="tx1"/>
                          </a:solidFill>
                        </a:rPr>
                        <a:t>)</a:t>
                      </a:r>
                    </a:p>
                  </a:txBody>
                  <a:tcPr>
                    <a:solidFill>
                      <a:schemeClr val="bg1"/>
                    </a:solidFill>
                  </a:tcPr>
                </a:tc>
              </a:tr>
            </a:tbl>
          </a:graphicData>
        </a:graphic>
      </p:graphicFrame>
      <p:sp>
        <p:nvSpPr>
          <p:cNvPr id="6" name="Rectangle 2"/>
          <p:cNvSpPr txBox="1">
            <a:spLocks noChangeArrowheads="1"/>
          </p:cNvSpPr>
          <p:nvPr/>
        </p:nvSpPr>
        <p:spPr bwMode="auto">
          <a:xfrm>
            <a:off x="0" y="71414"/>
            <a:ext cx="9144000" cy="928670"/>
          </a:xfrm>
          <a:prstGeom prst="rect">
            <a:avLst/>
          </a:prstGeom>
          <a:noFill/>
          <a:ln w="9525">
            <a:noFill/>
            <a:miter lim="800000"/>
            <a:headEnd/>
            <a:tailEnd/>
          </a:ln>
        </p:spPr>
        <p:txBody>
          <a:bodyPr vert="horz" wrap="square" lIns="92075" tIns="46037" rIns="92075" bIns="46037" numCol="1" anchor="b" anchorCtr="0" compatLnSpc="1">
            <a:prstTxWarp prst="textNoShape">
              <a:avLst/>
            </a:prstTxWarp>
          </a:bodyPr>
          <a:lstStyle/>
          <a:p>
            <a:pPr marL="0" marR="0" lvl="0" indent="0" algn="ctr" defTabSz="914400" rtl="0" eaLnBrk="1" fontAlgn="base" latinLnBrk="0" hangingPunct="1">
              <a:lnSpc>
                <a:spcPts val="5000"/>
              </a:lnSpc>
              <a:spcBef>
                <a:spcPct val="0"/>
              </a:spcBef>
              <a:spcAft>
                <a:spcPct val="0"/>
              </a:spcAft>
              <a:buClrTx/>
              <a:buSzTx/>
              <a:buFontTx/>
              <a:buNone/>
              <a:tabLst/>
              <a:defRPr/>
            </a:pPr>
            <a:r>
              <a:rPr kumimoji="0" lang="en-AU" sz="4000" b="1" i="0" u="none" strike="noStrike" kern="0" cap="none" spc="0" normalizeH="0" baseline="0" noProof="0" dirty="0" smtClean="0">
                <a:ln>
                  <a:noFill/>
                </a:ln>
                <a:solidFill>
                  <a:srgbClr val="FFFF00"/>
                </a:solidFill>
                <a:effectLst>
                  <a:outerShdw blurRad="38100" dist="38100" dir="2700000" algn="tl">
                    <a:srgbClr val="FFFFFF"/>
                  </a:outerShdw>
                </a:effectLst>
                <a:uLnTx/>
                <a:uFillTx/>
                <a:latin typeface="Arial" charset="0"/>
                <a:ea typeface="+mj-ea"/>
                <a:cs typeface="+mj-cs"/>
              </a:rPr>
              <a:t>Contrasting </a:t>
            </a:r>
            <a:r>
              <a:rPr kumimoji="0" lang="en-AU" sz="4000" b="1" i="0" u="none" strike="noStrike" kern="0" cap="none" spc="0" normalizeH="0" baseline="0" noProof="0" dirty="0" err="1" smtClean="0">
                <a:ln>
                  <a:noFill/>
                </a:ln>
                <a:solidFill>
                  <a:srgbClr val="FFFF00"/>
                </a:solidFill>
                <a:effectLst>
                  <a:outerShdw blurRad="38100" dist="38100" dir="2700000" algn="tl">
                    <a:srgbClr val="FFFFFF"/>
                  </a:outerShdw>
                </a:effectLst>
                <a:uLnTx/>
                <a:uFillTx/>
                <a:latin typeface="Arial" charset="0"/>
                <a:ea typeface="+mj-ea"/>
                <a:cs typeface="+mj-cs"/>
              </a:rPr>
              <a:t>Christadelphian</a:t>
            </a:r>
            <a:r>
              <a:rPr kumimoji="0" lang="en-AU" sz="4000" b="1" i="0" u="none" strike="noStrike" kern="0" cap="none" spc="0" normalizeH="0" baseline="0" noProof="0" dirty="0" smtClean="0">
                <a:ln>
                  <a:noFill/>
                </a:ln>
                <a:solidFill>
                  <a:srgbClr val="FFFF00"/>
                </a:solidFill>
                <a:effectLst>
                  <a:outerShdw blurRad="38100" dist="38100" dir="2700000" algn="tl">
                    <a:srgbClr val="FFFFFF"/>
                  </a:outerShdw>
                </a:effectLst>
                <a:uLnTx/>
                <a:uFillTx/>
                <a:latin typeface="Arial" charset="0"/>
                <a:ea typeface="+mj-ea"/>
                <a:cs typeface="+mj-cs"/>
              </a:rPr>
              <a:t> Homes</a:t>
            </a:r>
            <a:endParaRPr kumimoji="0" lang="en-AU" sz="4000" b="1" i="0" u="none" strike="noStrike" kern="0" cap="none" spc="0" normalizeH="0" baseline="0" noProof="0" dirty="0">
              <a:ln>
                <a:noFill/>
              </a:ln>
              <a:solidFill>
                <a:srgbClr val="FF0000"/>
              </a:solidFill>
              <a:effectLst>
                <a:outerShdw blurRad="38100" dist="38100" dir="2700000" algn="tl">
                  <a:srgbClr val="FFFFFF"/>
                </a:outerShdw>
              </a:effectLst>
              <a:uLnTx/>
              <a:uFillTx/>
              <a:latin typeface="Arial" charset="0"/>
              <a:ea typeface="+mj-ea"/>
              <a:cs typeface="+mj-cs"/>
            </a:endParaRPr>
          </a:p>
        </p:txBody>
      </p:sp>
      <p:sp>
        <p:nvSpPr>
          <p:cNvPr id="8"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93" name="Rectangle 17"/>
          <p:cNvSpPr>
            <a:spLocks noGrp="1" noChangeArrowheads="1"/>
          </p:cNvSpPr>
          <p:nvPr>
            <p:ph type="subTitle" idx="1"/>
          </p:nvPr>
        </p:nvSpPr>
        <p:spPr>
          <a:xfrm>
            <a:off x="142844" y="765175"/>
            <a:ext cx="8713788" cy="5545138"/>
          </a:xfrm>
        </p:spPr>
        <p:txBody>
          <a:bodyPr/>
          <a:lstStyle/>
          <a:p>
            <a:pPr marL="539750" indent="-539750">
              <a:spcBef>
                <a:spcPts val="0"/>
              </a:spcBef>
              <a:buClr>
                <a:srgbClr val="FFFF00"/>
              </a:buClr>
              <a:buFont typeface="Wingdings" pitchFamily="2" charset="2"/>
              <a:buChar char="v"/>
            </a:pPr>
            <a:r>
              <a:rPr lang="en-AU" sz="3000" dirty="0"/>
              <a:t>His name means “intelligent” or “wise” – the characteristic of the serpent – </a:t>
            </a:r>
            <a:r>
              <a:rPr lang="en-AU" sz="3000" dirty="0">
                <a:ln w="28575">
                  <a:solidFill>
                    <a:schemeClr val="tx1"/>
                  </a:solidFill>
                </a:ln>
                <a:solidFill>
                  <a:srgbClr val="FF0000"/>
                </a:solidFill>
              </a:rPr>
              <a:t>Gen. </a:t>
            </a:r>
            <a:r>
              <a:rPr lang="en-AU" sz="3000" dirty="0" smtClean="0">
                <a:ln w="28575">
                  <a:solidFill>
                    <a:schemeClr val="tx1"/>
                  </a:solidFill>
                </a:ln>
                <a:solidFill>
                  <a:srgbClr val="FF0000"/>
                </a:solidFill>
              </a:rPr>
              <a:t>3:1.</a:t>
            </a:r>
            <a:endParaRPr lang="en-AU" sz="3000" dirty="0">
              <a:ln w="28575">
                <a:solidFill>
                  <a:schemeClr val="tx1"/>
                </a:solidFill>
              </a:ln>
              <a:solidFill>
                <a:srgbClr val="FF0000"/>
              </a:solidFill>
            </a:endParaRPr>
          </a:p>
          <a:p>
            <a:pPr marL="539750" indent="-539750">
              <a:spcBef>
                <a:spcPts val="0"/>
              </a:spcBef>
              <a:buClr>
                <a:srgbClr val="FFFF00"/>
              </a:buClr>
              <a:buFont typeface="Wingdings" pitchFamily="2" charset="2"/>
              <a:buChar char="v"/>
            </a:pPr>
            <a:r>
              <a:rPr lang="en-AU" sz="3000" dirty="0" err="1"/>
              <a:t>Jabin</a:t>
            </a:r>
            <a:r>
              <a:rPr lang="en-AU" sz="3000" dirty="0"/>
              <a:t> is a dynastic name – there were two who ruled from </a:t>
            </a:r>
            <a:r>
              <a:rPr lang="en-AU" sz="3000" dirty="0" err="1"/>
              <a:t>Hazor</a:t>
            </a:r>
            <a:r>
              <a:rPr lang="en-AU" sz="3000" dirty="0"/>
              <a:t> (“village”) – Cp. </a:t>
            </a:r>
            <a:r>
              <a:rPr lang="en-AU" sz="3000" dirty="0">
                <a:ln w="28575">
                  <a:solidFill>
                    <a:schemeClr val="tx1"/>
                  </a:solidFill>
                </a:ln>
                <a:solidFill>
                  <a:srgbClr val="FF0000"/>
                </a:solidFill>
              </a:rPr>
              <a:t>Josh. </a:t>
            </a:r>
            <a:r>
              <a:rPr lang="en-AU" sz="3000" dirty="0" smtClean="0">
                <a:ln w="28575">
                  <a:solidFill>
                    <a:schemeClr val="tx1"/>
                  </a:solidFill>
                </a:ln>
                <a:solidFill>
                  <a:srgbClr val="FF0000"/>
                </a:solidFill>
              </a:rPr>
              <a:t>11:1.</a:t>
            </a:r>
            <a:endParaRPr lang="en-AU" sz="3000" dirty="0">
              <a:ln w="28575">
                <a:solidFill>
                  <a:schemeClr val="tx1"/>
                </a:solidFill>
              </a:ln>
              <a:solidFill>
                <a:srgbClr val="FF0000"/>
              </a:solidFill>
            </a:endParaRPr>
          </a:p>
          <a:p>
            <a:pPr marL="539750" indent="-539750">
              <a:spcBef>
                <a:spcPts val="0"/>
              </a:spcBef>
              <a:buClr>
                <a:srgbClr val="FFFF00"/>
              </a:buClr>
              <a:buFont typeface="Wingdings" pitchFamily="2" charset="2"/>
              <a:buChar char="v"/>
            </a:pPr>
            <a:r>
              <a:rPr lang="en-AU" sz="3000" dirty="0"/>
              <a:t>In both contexts – </a:t>
            </a:r>
            <a:r>
              <a:rPr lang="en-AU" sz="3000" dirty="0">
                <a:ln w="28575">
                  <a:solidFill>
                    <a:schemeClr val="tx1"/>
                  </a:solidFill>
                </a:ln>
                <a:solidFill>
                  <a:srgbClr val="FF0000"/>
                </a:solidFill>
              </a:rPr>
              <a:t>Josh. 11 </a:t>
            </a:r>
            <a:r>
              <a:rPr lang="en-AU" sz="3000" dirty="0"/>
              <a:t>and </a:t>
            </a:r>
            <a:r>
              <a:rPr lang="en-AU" sz="3000" dirty="0">
                <a:ln w="28575">
                  <a:solidFill>
                    <a:schemeClr val="tx1"/>
                  </a:solidFill>
                </a:ln>
                <a:solidFill>
                  <a:srgbClr val="FF0000"/>
                </a:solidFill>
              </a:rPr>
              <a:t>Jud. 4 </a:t>
            </a:r>
            <a:r>
              <a:rPr lang="en-AU" sz="3000" dirty="0" err="1"/>
              <a:t>Jabin</a:t>
            </a:r>
            <a:r>
              <a:rPr lang="en-AU" sz="3000" dirty="0"/>
              <a:t> is a type of the serpent in political manifestation (cp. </a:t>
            </a:r>
            <a:r>
              <a:rPr lang="en-AU" sz="3000" dirty="0">
                <a:ln w="28575">
                  <a:solidFill>
                    <a:schemeClr val="tx1"/>
                  </a:solidFill>
                </a:ln>
                <a:solidFill>
                  <a:srgbClr val="FF0000"/>
                </a:solidFill>
              </a:rPr>
              <a:t>Rev. 20</a:t>
            </a:r>
            <a:r>
              <a:rPr lang="en-AU" sz="3000" dirty="0" smtClean="0"/>
              <a:t>).</a:t>
            </a:r>
            <a:endParaRPr lang="en-AU" sz="3000" dirty="0"/>
          </a:p>
          <a:p>
            <a:pPr marL="539750" indent="-539750">
              <a:spcBef>
                <a:spcPts val="0"/>
              </a:spcBef>
              <a:buClr>
                <a:srgbClr val="FFFF00"/>
              </a:buClr>
              <a:buFont typeface="Wingdings" pitchFamily="2" charset="2"/>
              <a:buChar char="v"/>
            </a:pPr>
            <a:r>
              <a:rPr lang="en-AU" sz="3000" dirty="0"/>
              <a:t>“Canaan” = “humiliated”. Monarch of humiliation – </a:t>
            </a:r>
            <a:r>
              <a:rPr lang="en-AU" sz="3000" dirty="0">
                <a:ln w="28575">
                  <a:solidFill>
                    <a:schemeClr val="tx1"/>
                  </a:solidFill>
                </a:ln>
                <a:solidFill>
                  <a:srgbClr val="FF0000"/>
                </a:solidFill>
              </a:rPr>
              <a:t>Phil. </a:t>
            </a:r>
            <a:r>
              <a:rPr lang="en-AU" sz="3000" dirty="0" smtClean="0">
                <a:ln w="28575">
                  <a:solidFill>
                    <a:schemeClr val="tx1"/>
                  </a:solidFill>
                </a:ln>
                <a:solidFill>
                  <a:srgbClr val="FF0000"/>
                </a:solidFill>
              </a:rPr>
              <a:t>3:21.</a:t>
            </a:r>
            <a:endParaRPr lang="en-AU" sz="3000" dirty="0">
              <a:ln w="28575">
                <a:solidFill>
                  <a:schemeClr val="tx1"/>
                </a:solidFill>
              </a:ln>
              <a:solidFill>
                <a:srgbClr val="FF0000"/>
              </a:solidFill>
            </a:endParaRPr>
          </a:p>
          <a:p>
            <a:pPr marL="539750" indent="-539750">
              <a:spcBef>
                <a:spcPts val="0"/>
              </a:spcBef>
              <a:buClr>
                <a:srgbClr val="FFFF00"/>
              </a:buClr>
              <a:buFont typeface="Wingdings" pitchFamily="2" charset="2"/>
              <a:buChar char="v"/>
            </a:pPr>
            <a:r>
              <a:rPr lang="en-AU" sz="3000" dirty="0">
                <a:ln w="28575">
                  <a:solidFill>
                    <a:schemeClr val="tx1"/>
                  </a:solidFill>
                </a:ln>
                <a:solidFill>
                  <a:srgbClr val="FF0000"/>
                </a:solidFill>
              </a:rPr>
              <a:t>Judges 4</a:t>
            </a:r>
            <a:r>
              <a:rPr lang="en-AU" sz="3000" dirty="0"/>
              <a:t> is an enacted parable of the overthrow of the serpent power by Christ.</a:t>
            </a:r>
          </a:p>
        </p:txBody>
      </p:sp>
      <p:sp>
        <p:nvSpPr>
          <p:cNvPr id="101394" name="Rectangle 18"/>
          <p:cNvSpPr>
            <a:spLocks noGrp="1" noChangeArrowheads="1"/>
          </p:cNvSpPr>
          <p:nvPr>
            <p:ph type="ctrTitle"/>
          </p:nvPr>
        </p:nvSpPr>
        <p:spPr/>
        <p:txBody>
          <a:bodyPr/>
          <a:lstStyle/>
          <a:p>
            <a:r>
              <a:rPr lang="en-AU" dirty="0" err="1"/>
              <a:t>Jabin</a:t>
            </a:r>
            <a:r>
              <a:rPr lang="en-AU" dirty="0"/>
              <a:t> King of Canaan</a:t>
            </a:r>
          </a:p>
        </p:txBody>
      </p:sp>
      <p:sp>
        <p:nvSpPr>
          <p:cNvPr id="5"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3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3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ctrTitle"/>
          </p:nvPr>
        </p:nvSpPr>
        <p:spPr>
          <a:xfrm>
            <a:off x="0" y="0"/>
            <a:ext cx="9142413" cy="857232"/>
          </a:xfrm>
        </p:spPr>
        <p:txBody>
          <a:bodyPr/>
          <a:lstStyle/>
          <a:p>
            <a:r>
              <a:rPr lang="en-AU" dirty="0" err="1"/>
              <a:t>Jabin</a:t>
            </a:r>
            <a:r>
              <a:rPr lang="en-AU" dirty="0"/>
              <a:t> represents the Serpent</a:t>
            </a:r>
          </a:p>
        </p:txBody>
      </p:sp>
      <p:graphicFrame>
        <p:nvGraphicFramePr>
          <p:cNvPr id="126004" name="Group 52"/>
          <p:cNvGraphicFramePr>
            <a:graphicFrameLocks noGrp="1"/>
          </p:cNvGraphicFramePr>
          <p:nvPr/>
        </p:nvGraphicFramePr>
        <p:xfrm>
          <a:off x="250825" y="891560"/>
          <a:ext cx="8713788" cy="5394960"/>
        </p:xfrm>
        <a:graphic>
          <a:graphicData uri="http://schemas.openxmlformats.org/drawingml/2006/table">
            <a:tbl>
              <a:tblPr/>
              <a:tblGrid>
                <a:gridCol w="4357688"/>
                <a:gridCol w="4356100"/>
              </a:tblGrid>
              <a:tr h="3698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dirty="0" smtClean="0">
                          <a:ln>
                            <a:noFill/>
                          </a:ln>
                          <a:solidFill>
                            <a:srgbClr val="00FF00"/>
                          </a:solidFill>
                          <a:effectLst/>
                          <a:latin typeface="Arial Black" pitchFamily="34" charset="0"/>
                        </a:rPr>
                        <a:t>Joshua 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Revelation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V.1 </a:t>
                      </a:r>
                      <a:r>
                        <a:rPr kumimoji="0" lang="en-AU" sz="2400" b="1" i="0" u="none" strike="noStrike" cap="none" normalizeH="0" baseline="0" dirty="0" smtClean="0">
                          <a:ln>
                            <a:noFill/>
                          </a:ln>
                          <a:solidFill>
                            <a:schemeClr val="tx1"/>
                          </a:solidFill>
                          <a:effectLst/>
                          <a:latin typeface="Arial" charset="0"/>
                        </a:rPr>
                        <a:t>– </a:t>
                      </a:r>
                      <a:r>
                        <a:rPr kumimoji="0" lang="en-AU" sz="2400" b="1" i="0" u="none" strike="noStrike" cap="none" normalizeH="0" baseline="0" dirty="0" err="1" smtClean="0">
                          <a:ln>
                            <a:noFill/>
                          </a:ln>
                          <a:solidFill>
                            <a:schemeClr val="tx1"/>
                          </a:solidFill>
                          <a:effectLst/>
                          <a:latin typeface="Arial" charset="0"/>
                        </a:rPr>
                        <a:t>Jabin</a:t>
                      </a:r>
                      <a:r>
                        <a:rPr kumimoji="0" lang="en-AU" sz="2400" b="1" i="0" u="none" strike="noStrike" cap="none" normalizeH="0" baseline="0" dirty="0" smtClean="0">
                          <a:ln>
                            <a:noFill/>
                          </a:ln>
                          <a:solidFill>
                            <a:schemeClr val="tx1"/>
                          </a:solidFill>
                          <a:effectLst/>
                          <a:latin typeface="Arial" charset="0"/>
                        </a:rPr>
                        <a:t> – “Intelligent”, “wise”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V.2</a:t>
                      </a:r>
                      <a:r>
                        <a:rPr kumimoji="0" lang="en-AU" sz="2400" b="1" i="0" u="none" strike="noStrike" cap="none" normalizeH="0" baseline="0" dirty="0" smtClean="0">
                          <a:ln>
                            <a:noFill/>
                          </a:ln>
                          <a:solidFill>
                            <a:schemeClr val="tx1"/>
                          </a:solidFill>
                          <a:effectLst/>
                          <a:latin typeface="Arial" charset="0"/>
                        </a:rPr>
                        <a:t> – The old serpent – “more subtle” </a:t>
                      </a: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Gen. 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V.2-3</a:t>
                      </a:r>
                      <a:r>
                        <a:rPr kumimoji="0" lang="en-AU" sz="2400" b="1" i="0" u="none" strike="noStrike" cap="none" normalizeH="0" baseline="0" dirty="0" smtClean="0">
                          <a:ln>
                            <a:noFill/>
                          </a:ln>
                          <a:solidFill>
                            <a:schemeClr val="tx1"/>
                          </a:solidFill>
                          <a:effectLst/>
                          <a:latin typeface="Arial" charset="0"/>
                        </a:rPr>
                        <a:t> – from north, south, east, west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V.8</a:t>
                      </a:r>
                      <a:r>
                        <a:rPr kumimoji="0" lang="en-AU" sz="2400" b="1" i="0" u="none" strike="noStrike" cap="none" normalizeH="0" baseline="0" dirty="0" smtClean="0">
                          <a:ln>
                            <a:noFill/>
                          </a:ln>
                          <a:solidFill>
                            <a:schemeClr val="tx1"/>
                          </a:solidFill>
                          <a:effectLst/>
                          <a:latin typeface="Arial" charset="0"/>
                        </a:rPr>
                        <a:t> – </a:t>
                      </a:r>
                      <a:r>
                        <a:rPr kumimoji="0" lang="en-AU" sz="2400" b="1" i="0" u="none" strike="noStrike" kern="1200" cap="none" normalizeH="0" baseline="0" dirty="0" smtClean="0">
                          <a:ln>
                            <a:noFill/>
                          </a:ln>
                          <a:solidFill>
                            <a:schemeClr val="tx1"/>
                          </a:solidFill>
                          <a:effectLst/>
                          <a:latin typeface="Arial" charset="0"/>
                          <a:ea typeface="+mn-ea"/>
                          <a:cs typeface="+mn-cs"/>
                        </a:rPr>
                        <a:t>gather</a:t>
                      </a:r>
                      <a:r>
                        <a:rPr kumimoji="0" lang="en-AU" sz="2400" b="1" i="0" u="none" strike="noStrike" cap="none" normalizeH="0" baseline="0" dirty="0" smtClean="0">
                          <a:ln>
                            <a:noFill/>
                          </a:ln>
                          <a:solidFill>
                            <a:schemeClr val="tx1"/>
                          </a:solidFill>
                          <a:effectLst/>
                          <a:latin typeface="Arial" charset="0"/>
                        </a:rPr>
                        <a:t> from four quarters of the earth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V.4 </a:t>
                      </a:r>
                      <a:r>
                        <a:rPr kumimoji="0" lang="en-AU" sz="2400" b="1" i="0" u="none" strike="noStrike" kern="1200" cap="none" normalizeH="0" baseline="0" dirty="0" smtClean="0">
                          <a:ln>
                            <a:noFill/>
                          </a:ln>
                          <a:solidFill>
                            <a:schemeClr val="tx1"/>
                          </a:solidFill>
                          <a:effectLst/>
                          <a:latin typeface="Arial" charset="0"/>
                          <a:ea typeface="+mn-ea"/>
                          <a:cs typeface="+mn-cs"/>
                        </a:rPr>
                        <a:t>– even as the sand on the sea shore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V.8</a:t>
                      </a:r>
                      <a:r>
                        <a:rPr kumimoji="0" lang="en-AU" sz="2400" b="1" i="0" u="none" strike="noStrike" cap="none" normalizeH="0" baseline="0" dirty="0" smtClean="0">
                          <a:ln>
                            <a:noFill/>
                          </a:ln>
                          <a:solidFill>
                            <a:schemeClr val="tx1"/>
                          </a:solidFill>
                          <a:effectLst/>
                          <a:latin typeface="Arial" charset="0"/>
                        </a:rPr>
                        <a:t> – as the sand of the sea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V.5</a:t>
                      </a:r>
                      <a:r>
                        <a:rPr kumimoji="0" lang="en-AU" sz="2400" b="1" i="0" u="none" strike="noStrike" cap="none" normalizeH="0" baseline="0" dirty="0" smtClean="0">
                          <a:ln>
                            <a:noFill/>
                          </a:ln>
                          <a:solidFill>
                            <a:schemeClr val="tx1"/>
                          </a:solidFill>
                          <a:effectLst/>
                          <a:latin typeface="Arial" charset="0"/>
                        </a:rPr>
                        <a:t> – met together, pitched together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V.9 </a:t>
                      </a:r>
                      <a:r>
                        <a:rPr kumimoji="0" lang="en-AU" sz="2400" b="1" i="0" u="none" strike="noStrike" kern="1200" cap="none" normalizeH="0" baseline="0" dirty="0" smtClean="0">
                          <a:ln>
                            <a:noFill/>
                          </a:ln>
                          <a:solidFill>
                            <a:schemeClr val="tx1"/>
                          </a:solidFill>
                          <a:effectLst/>
                          <a:latin typeface="Arial" charset="0"/>
                          <a:ea typeface="+mn-ea"/>
                          <a:cs typeface="+mn-cs"/>
                        </a:rPr>
                        <a:t>– went upon the breadth of the earth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V.5 </a:t>
                      </a:r>
                      <a:r>
                        <a:rPr kumimoji="0" lang="en-AU" sz="2400" b="1" i="0" u="none" strike="noStrike" cap="none" normalizeH="0" baseline="0" dirty="0" smtClean="0">
                          <a:ln>
                            <a:noFill/>
                          </a:ln>
                          <a:solidFill>
                            <a:schemeClr val="tx1"/>
                          </a:solidFill>
                          <a:effectLst/>
                          <a:latin typeface="Arial" charset="0"/>
                        </a:rPr>
                        <a:t>– </a:t>
                      </a:r>
                      <a:r>
                        <a:rPr kumimoji="0" lang="en-AU" sz="2400" b="1" i="0" u="none" strike="noStrike" cap="none" normalizeH="0" baseline="0" dirty="0" err="1" smtClean="0">
                          <a:ln>
                            <a:noFill/>
                          </a:ln>
                          <a:solidFill>
                            <a:schemeClr val="tx1"/>
                          </a:solidFill>
                          <a:effectLst/>
                          <a:latin typeface="Arial" charset="0"/>
                        </a:rPr>
                        <a:t>Merom</a:t>
                      </a:r>
                      <a:r>
                        <a:rPr kumimoji="0" lang="en-AU" sz="2400" b="1" i="0" u="none" strike="noStrike" cap="none" normalizeH="0" baseline="0" dirty="0" smtClean="0">
                          <a:ln>
                            <a:noFill/>
                          </a:ln>
                          <a:solidFill>
                            <a:schemeClr val="tx1"/>
                          </a:solidFill>
                          <a:effectLst/>
                          <a:latin typeface="Arial" charset="0"/>
                        </a:rPr>
                        <a:t> – “height” or “elevation”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V.9</a:t>
                      </a:r>
                      <a:r>
                        <a:rPr kumimoji="0" lang="en-AU" sz="2400" b="1" i="0" u="none" strike="noStrike" cap="none" normalizeH="0" baseline="0" dirty="0" smtClean="0">
                          <a:ln>
                            <a:noFill/>
                          </a:ln>
                          <a:solidFill>
                            <a:schemeClr val="tx1"/>
                          </a:solidFill>
                          <a:effectLst/>
                          <a:latin typeface="Arial" charset="0"/>
                        </a:rPr>
                        <a:t> – the beloved city – Zion (elevation - </a:t>
                      </a: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Ps.48:2</a:t>
                      </a:r>
                      <a:r>
                        <a:rPr kumimoji="0" lang="en-AU" sz="24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V.6</a:t>
                      </a:r>
                      <a:r>
                        <a:rPr kumimoji="0" lang="en-AU" sz="2400" b="1" i="0" u="none" strike="noStrike" cap="none" normalizeH="0" baseline="0" dirty="0" smtClean="0">
                          <a:ln>
                            <a:noFill/>
                          </a:ln>
                          <a:solidFill>
                            <a:schemeClr val="tx1"/>
                          </a:solidFill>
                          <a:effectLst/>
                          <a:latin typeface="Arial" charset="0"/>
                        </a:rPr>
                        <a:t> – burned chariots with fire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V.9</a:t>
                      </a:r>
                      <a:r>
                        <a:rPr kumimoji="0" lang="en-AU" sz="2400" b="1" i="0" u="none" strike="noStrike" cap="none" normalizeH="0" baseline="0" dirty="0" smtClean="0">
                          <a:ln>
                            <a:noFill/>
                          </a:ln>
                          <a:solidFill>
                            <a:schemeClr val="tx1"/>
                          </a:solidFill>
                          <a:effectLst/>
                          <a:latin typeface="Arial" charset="0"/>
                        </a:rPr>
                        <a:t> – fire from God out of heaven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0" y="142875"/>
            <a:ext cx="9144000" cy="765175"/>
          </a:xfrm>
        </p:spPr>
        <p:txBody>
          <a:bodyPr/>
          <a:lstStyle/>
          <a:p>
            <a:r>
              <a:rPr lang="en-AU" sz="4000" dirty="0" err="1"/>
              <a:t>Jabin</a:t>
            </a:r>
            <a:r>
              <a:rPr lang="en-AU" sz="4000" dirty="0"/>
              <a:t> represents the Serpent – cont.</a:t>
            </a:r>
          </a:p>
        </p:txBody>
      </p:sp>
      <p:graphicFrame>
        <p:nvGraphicFramePr>
          <p:cNvPr id="127008" name="Group 32"/>
          <p:cNvGraphicFramePr>
            <a:graphicFrameLocks noGrp="1"/>
          </p:cNvGraphicFramePr>
          <p:nvPr/>
        </p:nvGraphicFramePr>
        <p:xfrm>
          <a:off x="250825" y="1135063"/>
          <a:ext cx="8713788" cy="3383280"/>
        </p:xfrm>
        <a:graphic>
          <a:graphicData uri="http://schemas.openxmlformats.org/drawingml/2006/table">
            <a:tbl>
              <a:tblPr/>
              <a:tblGrid>
                <a:gridCol w="4357688"/>
                <a:gridCol w="4356100"/>
              </a:tblGrid>
              <a:tr h="3698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dirty="0" smtClean="0">
                          <a:ln>
                            <a:noFill/>
                          </a:ln>
                          <a:solidFill>
                            <a:srgbClr val="00FF00"/>
                          </a:solidFill>
                          <a:effectLst/>
                          <a:latin typeface="Arial Black" pitchFamily="34" charset="0"/>
                        </a:rPr>
                        <a:t>Joshua 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AU" sz="2400" b="0" i="0" u="none" strike="noStrike" cap="none" normalizeH="0" baseline="0" smtClean="0">
                          <a:ln>
                            <a:noFill/>
                          </a:ln>
                          <a:solidFill>
                            <a:srgbClr val="00FF00"/>
                          </a:solidFill>
                          <a:effectLst/>
                          <a:latin typeface="Arial Black" pitchFamily="34" charset="0"/>
                        </a:rPr>
                        <a:t>Revelation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w="22225">
                            <a:solidFill>
                              <a:schemeClr val="tx1"/>
                            </a:solidFill>
                          </a:ln>
                          <a:solidFill>
                            <a:srgbClr val="FF0000"/>
                          </a:solidFill>
                          <a:effectLst>
                            <a:outerShdw blurRad="38100" dist="38100" dir="2700000" algn="tl">
                              <a:srgbClr val="FFFFFF"/>
                            </a:outerShdw>
                          </a:effectLst>
                          <a:latin typeface="Arial" charset="0"/>
                        </a:rPr>
                        <a:t>V.8</a:t>
                      </a:r>
                      <a:r>
                        <a:rPr kumimoji="0" lang="en-AU" sz="2400" b="1" i="0" u="none" strike="noStrike" cap="none" normalizeH="0" baseline="0" dirty="0" smtClean="0">
                          <a:ln>
                            <a:noFill/>
                          </a:ln>
                          <a:solidFill>
                            <a:schemeClr val="tx1"/>
                          </a:solidFill>
                          <a:effectLst/>
                          <a:latin typeface="Arial" charset="0"/>
                        </a:rPr>
                        <a:t> – </a:t>
                      </a:r>
                      <a:r>
                        <a:rPr kumimoji="0" lang="en-AU" sz="2400" b="1" i="0" u="none" strike="noStrike" cap="none" normalizeH="0" baseline="0" dirty="0" err="1" smtClean="0">
                          <a:ln>
                            <a:noFill/>
                          </a:ln>
                          <a:solidFill>
                            <a:schemeClr val="tx1"/>
                          </a:solidFill>
                          <a:effectLst/>
                          <a:latin typeface="Arial" charset="0"/>
                        </a:rPr>
                        <a:t>Mishrephoth</a:t>
                      </a:r>
                      <a:r>
                        <a:rPr kumimoji="0" lang="en-AU" sz="2400" b="1" i="0" u="none" strike="noStrike" cap="none" normalizeH="0" baseline="0" dirty="0" smtClean="0">
                          <a:ln>
                            <a:noFill/>
                          </a:ln>
                          <a:solidFill>
                            <a:schemeClr val="tx1"/>
                          </a:solidFill>
                          <a:effectLst/>
                          <a:latin typeface="Arial" charset="0"/>
                        </a:rPr>
                        <a:t>-maim – “burnings of waters”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V.10</a:t>
                      </a:r>
                      <a:r>
                        <a:rPr kumimoji="0" lang="en-AU" sz="2400" b="1" i="0" u="none" strike="noStrike" cap="none" normalizeH="0" baseline="0" dirty="0" smtClean="0">
                          <a:ln>
                            <a:noFill/>
                          </a:ln>
                          <a:solidFill>
                            <a:schemeClr val="tx1"/>
                          </a:solidFill>
                          <a:effectLst/>
                          <a:latin typeface="Arial" charset="0"/>
                        </a:rPr>
                        <a:t> – cast into the lake of fire and brimstone</a:t>
                      </a:r>
                      <a:endParaRPr kumimoji="0" lang="en-AU" sz="2400" b="1" i="0" u="none" strike="noStrike" cap="none" normalizeH="0" baseline="0" dirty="0" smtClean="0">
                        <a:ln>
                          <a:noFill/>
                        </a:ln>
                        <a:solidFill>
                          <a:srgbClr val="FF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V.8 </a:t>
                      </a:r>
                      <a:r>
                        <a:rPr kumimoji="0" lang="en-AU" sz="2400" b="1" i="0" u="none" strike="noStrike" cap="none" normalizeH="0" baseline="0" dirty="0" smtClean="0">
                          <a:ln>
                            <a:noFill/>
                          </a:ln>
                          <a:solidFill>
                            <a:schemeClr val="tx1"/>
                          </a:solidFill>
                          <a:effectLst/>
                          <a:latin typeface="Arial" charset="0"/>
                        </a:rPr>
                        <a:t>– left none remaining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V.8</a:t>
                      </a:r>
                      <a:r>
                        <a:rPr kumimoji="0" lang="en-AU" sz="2400" b="1" i="0" u="none" strike="noStrike" cap="none" normalizeH="0" baseline="0" dirty="0" smtClean="0">
                          <a:ln>
                            <a:noFill/>
                          </a:ln>
                          <a:solidFill>
                            <a:schemeClr val="tx1"/>
                          </a:solidFill>
                          <a:effectLst/>
                          <a:latin typeface="Arial" charset="0"/>
                        </a:rPr>
                        <a:t> – the second death – mortality abolished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V.11</a:t>
                      </a:r>
                      <a:r>
                        <a:rPr kumimoji="0" lang="en-AU" sz="2400" b="1" i="0" u="none" strike="noStrike" cap="none" normalizeH="0" baseline="0" dirty="0" smtClean="0">
                          <a:ln>
                            <a:noFill/>
                          </a:ln>
                          <a:solidFill>
                            <a:schemeClr val="tx1"/>
                          </a:solidFill>
                          <a:effectLst/>
                          <a:latin typeface="Arial" charset="0"/>
                        </a:rPr>
                        <a:t> – left none to breathe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V.15 </a:t>
                      </a:r>
                      <a:r>
                        <a:rPr kumimoji="0" lang="en-AU" sz="2400" b="1" i="0" u="none" strike="noStrike" cap="none" normalizeH="0" baseline="0" dirty="0" smtClean="0">
                          <a:ln>
                            <a:noFill/>
                          </a:ln>
                          <a:solidFill>
                            <a:schemeClr val="tx1"/>
                          </a:solidFill>
                          <a:effectLst/>
                          <a:latin typeface="Arial" charset="0"/>
                        </a:rPr>
                        <a:t>– no mortals remain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V.23</a:t>
                      </a:r>
                      <a:r>
                        <a:rPr kumimoji="0" lang="en-AU" sz="2400" b="1" i="0" u="none" strike="noStrike" cap="none" normalizeH="0" baseline="0" dirty="0" smtClean="0">
                          <a:ln>
                            <a:noFill/>
                          </a:ln>
                          <a:solidFill>
                            <a:schemeClr val="tx1"/>
                          </a:solidFill>
                          <a:effectLst/>
                          <a:latin typeface="Arial" charset="0"/>
                        </a:rPr>
                        <a:t> – the land rested from war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AU" sz="2400" b="1" i="0" u="none" strike="noStrike" cap="none" normalizeH="0" baseline="0" dirty="0" smtClean="0">
                          <a:ln>
                            <a:noFill/>
                          </a:ln>
                          <a:solidFill>
                            <a:schemeClr val="tx1"/>
                          </a:solidFill>
                          <a:effectLst/>
                          <a:latin typeface="Arial" charset="0"/>
                        </a:rPr>
                        <a:t>The serpent destroyed – no sin and death – </a:t>
                      </a:r>
                      <a:r>
                        <a:rPr kumimoji="0" lang="en-AU" sz="2400" b="1" i="0" u="none" strike="noStrike" kern="1200" cap="none" normalizeH="0" baseline="0" dirty="0" smtClean="0">
                          <a:ln w="22225">
                            <a:solidFill>
                              <a:schemeClr val="tx1"/>
                            </a:solidFill>
                          </a:ln>
                          <a:solidFill>
                            <a:srgbClr val="FF0000"/>
                          </a:solidFill>
                          <a:effectLst>
                            <a:outerShdw blurRad="38100" dist="38100" dir="2700000" algn="tl">
                              <a:srgbClr val="FFFFFF"/>
                            </a:outerShdw>
                          </a:effectLst>
                          <a:latin typeface="Arial" charset="0"/>
                          <a:ea typeface="+mn-ea"/>
                          <a:cs typeface="+mn-cs"/>
                        </a:rPr>
                        <a:t>Gen. 3:15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7010" name="Text Box 34"/>
          <p:cNvSpPr txBox="1">
            <a:spLocks noChangeArrowheads="1"/>
          </p:cNvSpPr>
          <p:nvPr/>
        </p:nvSpPr>
        <p:spPr bwMode="auto">
          <a:xfrm>
            <a:off x="250825" y="4652963"/>
            <a:ext cx="8713788" cy="1373187"/>
          </a:xfrm>
          <a:prstGeom prst="rect">
            <a:avLst/>
          </a:prstGeom>
          <a:noFill/>
          <a:ln w="9525">
            <a:noFill/>
            <a:miter lim="800000"/>
            <a:headEnd/>
            <a:tailEnd/>
          </a:ln>
          <a:effectLst/>
        </p:spPr>
        <p:txBody>
          <a:bodyPr>
            <a:spAutoFit/>
          </a:bodyPr>
          <a:lstStyle/>
          <a:p>
            <a:pPr>
              <a:spcBef>
                <a:spcPct val="50000"/>
              </a:spcBef>
            </a:pPr>
            <a:r>
              <a:rPr lang="en-AU" sz="2800" b="1">
                <a:solidFill>
                  <a:srgbClr val="FFFF66"/>
                </a:solidFill>
              </a:rPr>
              <a:t>Joshua 11 is the basis for Revelation 20 – it foreshadows the final conflict between Christ and the serpent in political manifestation.</a:t>
            </a:r>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6"/>
          <p:cNvSpPr>
            <a:spLocks noGrp="1" noChangeArrowheads="1"/>
          </p:cNvSpPr>
          <p:nvPr>
            <p:ph type="ftr" sz="quarter" idx="3"/>
          </p:nvPr>
        </p:nvSpPr>
        <p:spPr/>
        <p:txBody>
          <a:bodyPr/>
          <a:lstStyle/>
          <a:p>
            <a:r>
              <a:rPr lang="en-AU"/>
              <a:t>The Judges of Israel</a:t>
            </a:r>
          </a:p>
        </p:txBody>
      </p:sp>
      <p:sp>
        <p:nvSpPr>
          <p:cNvPr id="124930" name="Rectangle 2"/>
          <p:cNvSpPr>
            <a:spLocks noGrp="1" noChangeArrowheads="1"/>
          </p:cNvSpPr>
          <p:nvPr>
            <p:ph type="subTitle" idx="1"/>
          </p:nvPr>
        </p:nvSpPr>
        <p:spPr>
          <a:xfrm>
            <a:off x="0" y="686646"/>
            <a:ext cx="9144000" cy="2519363"/>
          </a:xfrm>
        </p:spPr>
        <p:txBody>
          <a:bodyPr/>
          <a:lstStyle/>
          <a:p>
            <a:pPr marL="449263" indent="-449263">
              <a:buClr>
                <a:srgbClr val="FFFF66"/>
              </a:buClr>
              <a:buFont typeface="Wingdings" pitchFamily="2" charset="2"/>
              <a:buChar char="v"/>
            </a:pPr>
            <a:r>
              <a:rPr lang="en-AU" sz="2800" dirty="0"/>
              <a:t>Name means “warlike array” or “a field of battle</a:t>
            </a:r>
            <a:r>
              <a:rPr lang="en-AU" sz="2800" dirty="0" smtClean="0"/>
              <a:t>”.</a:t>
            </a:r>
            <a:endParaRPr lang="en-AU" sz="2800" dirty="0"/>
          </a:p>
          <a:p>
            <a:pPr marL="449263" indent="-449263">
              <a:buClr>
                <a:srgbClr val="FFFF66"/>
              </a:buClr>
              <a:buFont typeface="Wingdings" pitchFamily="2" charset="2"/>
              <a:buChar char="v"/>
            </a:pPr>
            <a:r>
              <a:rPr lang="en-AU" sz="2800" dirty="0" err="1"/>
              <a:t>Harosheth</a:t>
            </a:r>
            <a:r>
              <a:rPr lang="en-AU" sz="2800" dirty="0"/>
              <a:t> signifies “Mechanical work</a:t>
            </a:r>
            <a:r>
              <a:rPr lang="en-AU" sz="2800" dirty="0" smtClean="0"/>
              <a:t>”.</a:t>
            </a:r>
            <a:endParaRPr lang="en-AU" sz="2800" dirty="0"/>
          </a:p>
          <a:p>
            <a:pPr marL="449263" indent="-449263">
              <a:buClr>
                <a:srgbClr val="FFFF66"/>
              </a:buClr>
              <a:buFont typeface="Wingdings" pitchFamily="2" charset="2"/>
              <a:buChar char="v"/>
            </a:pPr>
            <a:r>
              <a:rPr lang="en-AU" sz="2800" dirty="0"/>
              <a:t>As </a:t>
            </a:r>
            <a:r>
              <a:rPr lang="en-AU" sz="2800" dirty="0" err="1"/>
              <a:t>Jabin’s</a:t>
            </a:r>
            <a:r>
              <a:rPr lang="en-AU" sz="2800" dirty="0"/>
              <a:t> captain he represents </a:t>
            </a:r>
            <a:r>
              <a:rPr lang="en-AU" sz="2800" dirty="0">
                <a:solidFill>
                  <a:srgbClr val="00FF00"/>
                </a:solidFill>
              </a:rPr>
              <a:t>the seed of the serpent</a:t>
            </a:r>
            <a:r>
              <a:rPr lang="en-AU" sz="2800" dirty="0"/>
              <a:t> in violent </a:t>
            </a:r>
            <a:r>
              <a:rPr lang="en-AU" sz="2800" dirty="0" smtClean="0"/>
              <a:t>political. Manifestation.</a:t>
            </a:r>
            <a:endParaRPr lang="en-AU" sz="2800" dirty="0"/>
          </a:p>
          <a:p>
            <a:pPr marL="449263" indent="-449263">
              <a:buClr>
                <a:srgbClr val="FFFF66"/>
              </a:buClr>
              <a:buFont typeface="Wingdings" pitchFamily="2" charset="2"/>
              <a:buChar char="v"/>
            </a:pPr>
            <a:r>
              <a:rPr lang="en-AU" sz="2800" dirty="0"/>
              <a:t>Chariots of iron point in type to </a:t>
            </a:r>
            <a:r>
              <a:rPr lang="en-AU" sz="2800" dirty="0" smtClean="0"/>
              <a:t>Rome.</a:t>
            </a:r>
            <a:endParaRPr lang="en-AU" sz="2800" dirty="0"/>
          </a:p>
        </p:txBody>
      </p:sp>
      <p:sp>
        <p:nvSpPr>
          <p:cNvPr id="124931" name="Rectangle 3"/>
          <p:cNvSpPr>
            <a:spLocks noGrp="1" noChangeArrowheads="1"/>
          </p:cNvSpPr>
          <p:nvPr>
            <p:ph type="ctrTitle"/>
          </p:nvPr>
        </p:nvSpPr>
        <p:spPr>
          <a:xfrm>
            <a:off x="0" y="-142900"/>
            <a:ext cx="9142413" cy="928670"/>
          </a:xfrm>
        </p:spPr>
        <p:txBody>
          <a:bodyPr/>
          <a:lstStyle/>
          <a:p>
            <a:r>
              <a:rPr lang="en-AU" sz="4000" dirty="0" err="1"/>
              <a:t>Sisera</a:t>
            </a:r>
            <a:r>
              <a:rPr lang="en-AU" sz="4000" dirty="0"/>
              <a:t> – “Seed of the Serpent”</a:t>
            </a:r>
          </a:p>
        </p:txBody>
      </p:sp>
      <p:graphicFrame>
        <p:nvGraphicFramePr>
          <p:cNvPr id="124932" name="Object 4"/>
          <p:cNvGraphicFramePr>
            <a:graphicFrameLocks noChangeAspect="1"/>
          </p:cNvGraphicFramePr>
          <p:nvPr/>
        </p:nvGraphicFramePr>
        <p:xfrm>
          <a:off x="-32" y="3186113"/>
          <a:ext cx="6877051" cy="3671887"/>
        </p:xfrm>
        <a:graphic>
          <a:graphicData uri="http://schemas.openxmlformats.org/presentationml/2006/ole">
            <p:oleObj spid="_x0000_s1026" name="Photo Editor Photo" r:id="rId3" imgW="6904762" imgH="3685714" progId="">
              <p:embed/>
            </p:oleObj>
          </a:graphicData>
        </a:graphic>
      </p:graphicFrame>
      <p:sp>
        <p:nvSpPr>
          <p:cNvPr id="124933" name="Freeform 5"/>
          <p:cNvSpPr>
            <a:spLocks/>
          </p:cNvSpPr>
          <p:nvPr/>
        </p:nvSpPr>
        <p:spPr bwMode="auto">
          <a:xfrm>
            <a:off x="1571625" y="3471863"/>
            <a:ext cx="871538" cy="1971675"/>
          </a:xfrm>
          <a:custGeom>
            <a:avLst/>
            <a:gdLst/>
            <a:ahLst/>
            <a:cxnLst>
              <a:cxn ang="0">
                <a:pos x="225" y="1242"/>
              </a:cxn>
              <a:cxn ang="0">
                <a:pos x="225" y="864"/>
              </a:cxn>
              <a:cxn ang="0">
                <a:pos x="135" y="774"/>
              </a:cxn>
              <a:cxn ang="0">
                <a:pos x="108" y="756"/>
              </a:cxn>
              <a:cxn ang="0">
                <a:pos x="72" y="711"/>
              </a:cxn>
              <a:cxn ang="0">
                <a:pos x="27" y="657"/>
              </a:cxn>
              <a:cxn ang="0">
                <a:pos x="9" y="603"/>
              </a:cxn>
              <a:cxn ang="0">
                <a:pos x="0" y="576"/>
              </a:cxn>
              <a:cxn ang="0">
                <a:pos x="63" y="396"/>
              </a:cxn>
              <a:cxn ang="0">
                <a:pos x="72" y="369"/>
              </a:cxn>
              <a:cxn ang="0">
                <a:pos x="162" y="279"/>
              </a:cxn>
              <a:cxn ang="0">
                <a:pos x="270" y="243"/>
              </a:cxn>
              <a:cxn ang="0">
                <a:pos x="369" y="171"/>
              </a:cxn>
              <a:cxn ang="0">
                <a:pos x="396" y="162"/>
              </a:cxn>
              <a:cxn ang="0">
                <a:pos x="450" y="126"/>
              </a:cxn>
              <a:cxn ang="0">
                <a:pos x="513" y="45"/>
              </a:cxn>
              <a:cxn ang="0">
                <a:pos x="522" y="18"/>
              </a:cxn>
              <a:cxn ang="0">
                <a:pos x="549" y="0"/>
              </a:cxn>
            </a:cxnLst>
            <a:rect l="0" t="0" r="r" b="b"/>
            <a:pathLst>
              <a:path w="549" h="1242">
                <a:moveTo>
                  <a:pt x="225" y="1242"/>
                </a:moveTo>
                <a:cubicBezTo>
                  <a:pt x="228" y="1172"/>
                  <a:pt x="244" y="952"/>
                  <a:pt x="225" y="864"/>
                </a:cubicBezTo>
                <a:cubicBezTo>
                  <a:pt x="215" y="817"/>
                  <a:pt x="169" y="797"/>
                  <a:pt x="135" y="774"/>
                </a:cubicBezTo>
                <a:cubicBezTo>
                  <a:pt x="126" y="768"/>
                  <a:pt x="108" y="756"/>
                  <a:pt x="108" y="756"/>
                </a:cubicBezTo>
                <a:cubicBezTo>
                  <a:pt x="87" y="692"/>
                  <a:pt x="117" y="765"/>
                  <a:pt x="72" y="711"/>
                </a:cubicBezTo>
                <a:cubicBezTo>
                  <a:pt x="15" y="642"/>
                  <a:pt x="93" y="701"/>
                  <a:pt x="27" y="657"/>
                </a:cubicBezTo>
                <a:cubicBezTo>
                  <a:pt x="21" y="639"/>
                  <a:pt x="15" y="621"/>
                  <a:pt x="9" y="603"/>
                </a:cubicBezTo>
                <a:cubicBezTo>
                  <a:pt x="6" y="594"/>
                  <a:pt x="0" y="576"/>
                  <a:pt x="0" y="576"/>
                </a:cubicBezTo>
                <a:cubicBezTo>
                  <a:pt x="10" y="497"/>
                  <a:pt x="20" y="460"/>
                  <a:pt x="63" y="396"/>
                </a:cubicBezTo>
                <a:cubicBezTo>
                  <a:pt x="68" y="388"/>
                  <a:pt x="67" y="377"/>
                  <a:pt x="72" y="369"/>
                </a:cubicBezTo>
                <a:cubicBezTo>
                  <a:pt x="94" y="330"/>
                  <a:pt x="116" y="294"/>
                  <a:pt x="162" y="279"/>
                </a:cubicBezTo>
                <a:cubicBezTo>
                  <a:pt x="187" y="271"/>
                  <a:pt x="246" y="259"/>
                  <a:pt x="270" y="243"/>
                </a:cubicBezTo>
                <a:cubicBezTo>
                  <a:pt x="304" y="220"/>
                  <a:pt x="330" y="184"/>
                  <a:pt x="369" y="171"/>
                </a:cubicBezTo>
                <a:cubicBezTo>
                  <a:pt x="378" y="168"/>
                  <a:pt x="388" y="167"/>
                  <a:pt x="396" y="162"/>
                </a:cubicBezTo>
                <a:cubicBezTo>
                  <a:pt x="415" y="151"/>
                  <a:pt x="450" y="126"/>
                  <a:pt x="450" y="126"/>
                </a:cubicBezTo>
                <a:cubicBezTo>
                  <a:pt x="469" y="97"/>
                  <a:pt x="498" y="76"/>
                  <a:pt x="513" y="45"/>
                </a:cubicBezTo>
                <a:cubicBezTo>
                  <a:pt x="517" y="37"/>
                  <a:pt x="516" y="25"/>
                  <a:pt x="522" y="18"/>
                </a:cubicBezTo>
                <a:cubicBezTo>
                  <a:pt x="529" y="10"/>
                  <a:pt x="549" y="0"/>
                  <a:pt x="549" y="0"/>
                </a:cubicBezTo>
              </a:path>
            </a:pathLst>
          </a:custGeom>
          <a:noFill/>
          <a:ln w="57150" cmpd="sng">
            <a:solidFill>
              <a:srgbClr val="FF0000"/>
            </a:solidFill>
            <a:round/>
            <a:headEnd type="none" w="med" len="med"/>
            <a:tailEnd type="triangle" w="med" len="med"/>
          </a:ln>
          <a:effectLst/>
        </p:spPr>
        <p:txBody>
          <a:bodyPr/>
          <a:lstStyle/>
          <a:p>
            <a:endParaRPr lang="en-US"/>
          </a:p>
        </p:txBody>
      </p:sp>
      <p:sp>
        <p:nvSpPr>
          <p:cNvPr id="124934" name="Freeform 6"/>
          <p:cNvSpPr>
            <a:spLocks/>
          </p:cNvSpPr>
          <p:nvPr/>
        </p:nvSpPr>
        <p:spPr bwMode="auto">
          <a:xfrm>
            <a:off x="2071688" y="3457575"/>
            <a:ext cx="1143000" cy="1871663"/>
          </a:xfrm>
          <a:custGeom>
            <a:avLst/>
            <a:gdLst/>
            <a:ahLst/>
            <a:cxnLst>
              <a:cxn ang="0">
                <a:pos x="0" y="1179"/>
              </a:cxn>
              <a:cxn ang="0">
                <a:pos x="27" y="1125"/>
              </a:cxn>
              <a:cxn ang="0">
                <a:pos x="36" y="1053"/>
              </a:cxn>
              <a:cxn ang="0">
                <a:pos x="45" y="1026"/>
              </a:cxn>
              <a:cxn ang="0">
                <a:pos x="54" y="990"/>
              </a:cxn>
              <a:cxn ang="0">
                <a:pos x="99" y="738"/>
              </a:cxn>
              <a:cxn ang="0">
                <a:pos x="144" y="630"/>
              </a:cxn>
              <a:cxn ang="0">
                <a:pos x="207" y="567"/>
              </a:cxn>
              <a:cxn ang="0">
                <a:pos x="279" y="486"/>
              </a:cxn>
              <a:cxn ang="0">
                <a:pos x="585" y="261"/>
              </a:cxn>
              <a:cxn ang="0">
                <a:pos x="684" y="162"/>
              </a:cxn>
              <a:cxn ang="0">
                <a:pos x="702" y="108"/>
              </a:cxn>
              <a:cxn ang="0">
                <a:pos x="711" y="81"/>
              </a:cxn>
              <a:cxn ang="0">
                <a:pos x="720" y="0"/>
              </a:cxn>
            </a:cxnLst>
            <a:rect l="0" t="0" r="r" b="b"/>
            <a:pathLst>
              <a:path w="720" h="1179">
                <a:moveTo>
                  <a:pt x="0" y="1179"/>
                </a:moveTo>
                <a:cubicBezTo>
                  <a:pt x="6" y="1160"/>
                  <a:pt x="22" y="1144"/>
                  <a:pt x="27" y="1125"/>
                </a:cubicBezTo>
                <a:cubicBezTo>
                  <a:pt x="33" y="1102"/>
                  <a:pt x="32" y="1077"/>
                  <a:pt x="36" y="1053"/>
                </a:cubicBezTo>
                <a:cubicBezTo>
                  <a:pt x="38" y="1044"/>
                  <a:pt x="42" y="1035"/>
                  <a:pt x="45" y="1026"/>
                </a:cubicBezTo>
                <a:cubicBezTo>
                  <a:pt x="48" y="1014"/>
                  <a:pt x="52" y="1002"/>
                  <a:pt x="54" y="990"/>
                </a:cubicBezTo>
                <a:cubicBezTo>
                  <a:pt x="68" y="907"/>
                  <a:pt x="77" y="820"/>
                  <a:pt x="99" y="738"/>
                </a:cubicBezTo>
                <a:cubicBezTo>
                  <a:pt x="104" y="719"/>
                  <a:pt x="132" y="645"/>
                  <a:pt x="144" y="630"/>
                </a:cubicBezTo>
                <a:cubicBezTo>
                  <a:pt x="163" y="607"/>
                  <a:pt x="207" y="567"/>
                  <a:pt x="207" y="567"/>
                </a:cubicBezTo>
                <a:cubicBezTo>
                  <a:pt x="220" y="527"/>
                  <a:pt x="252" y="518"/>
                  <a:pt x="279" y="486"/>
                </a:cubicBezTo>
                <a:cubicBezTo>
                  <a:pt x="374" y="372"/>
                  <a:pt x="463" y="329"/>
                  <a:pt x="585" y="261"/>
                </a:cubicBezTo>
                <a:cubicBezTo>
                  <a:pt x="628" y="237"/>
                  <a:pt x="664" y="208"/>
                  <a:pt x="684" y="162"/>
                </a:cubicBezTo>
                <a:cubicBezTo>
                  <a:pt x="692" y="145"/>
                  <a:pt x="696" y="126"/>
                  <a:pt x="702" y="108"/>
                </a:cubicBezTo>
                <a:cubicBezTo>
                  <a:pt x="705" y="99"/>
                  <a:pt x="711" y="81"/>
                  <a:pt x="711" y="81"/>
                </a:cubicBezTo>
                <a:cubicBezTo>
                  <a:pt x="714" y="54"/>
                  <a:pt x="720" y="0"/>
                  <a:pt x="720" y="0"/>
                </a:cubicBezTo>
              </a:path>
            </a:pathLst>
          </a:custGeom>
          <a:noFill/>
          <a:ln w="57150" cmpd="sng">
            <a:solidFill>
              <a:srgbClr val="FF0000"/>
            </a:solidFill>
            <a:round/>
            <a:headEnd type="none" w="med" len="med"/>
            <a:tailEnd type="triangle" w="med" len="med"/>
          </a:ln>
          <a:effectLst/>
        </p:spPr>
        <p:txBody>
          <a:bodyPr/>
          <a:lstStyle/>
          <a:p>
            <a:endParaRPr lang="en-US"/>
          </a:p>
        </p:txBody>
      </p:sp>
      <p:sp>
        <p:nvSpPr>
          <p:cNvPr id="124935" name="Freeform 7"/>
          <p:cNvSpPr>
            <a:spLocks/>
          </p:cNvSpPr>
          <p:nvPr/>
        </p:nvSpPr>
        <p:spPr bwMode="auto">
          <a:xfrm>
            <a:off x="2043113" y="5614988"/>
            <a:ext cx="223837" cy="942975"/>
          </a:xfrm>
          <a:custGeom>
            <a:avLst/>
            <a:gdLst/>
            <a:ahLst/>
            <a:cxnLst>
              <a:cxn ang="0">
                <a:pos x="18" y="0"/>
              </a:cxn>
              <a:cxn ang="0">
                <a:pos x="117" y="135"/>
              </a:cxn>
              <a:cxn ang="0">
                <a:pos x="135" y="189"/>
              </a:cxn>
              <a:cxn ang="0">
                <a:pos x="81" y="297"/>
              </a:cxn>
              <a:cxn ang="0">
                <a:pos x="27" y="333"/>
              </a:cxn>
              <a:cxn ang="0">
                <a:pos x="0" y="351"/>
              </a:cxn>
              <a:cxn ang="0">
                <a:pos x="45" y="477"/>
              </a:cxn>
              <a:cxn ang="0">
                <a:pos x="90" y="558"/>
              </a:cxn>
              <a:cxn ang="0">
                <a:pos x="99" y="594"/>
              </a:cxn>
            </a:cxnLst>
            <a:rect l="0" t="0" r="r" b="b"/>
            <a:pathLst>
              <a:path w="141" h="594">
                <a:moveTo>
                  <a:pt x="18" y="0"/>
                </a:moveTo>
                <a:cubicBezTo>
                  <a:pt x="35" y="52"/>
                  <a:pt x="78" y="96"/>
                  <a:pt x="117" y="135"/>
                </a:cubicBezTo>
                <a:cubicBezTo>
                  <a:pt x="123" y="153"/>
                  <a:pt x="141" y="171"/>
                  <a:pt x="135" y="189"/>
                </a:cubicBezTo>
                <a:cubicBezTo>
                  <a:pt x="125" y="220"/>
                  <a:pt x="111" y="277"/>
                  <a:pt x="81" y="297"/>
                </a:cubicBezTo>
                <a:cubicBezTo>
                  <a:pt x="63" y="309"/>
                  <a:pt x="45" y="321"/>
                  <a:pt x="27" y="333"/>
                </a:cubicBezTo>
                <a:cubicBezTo>
                  <a:pt x="18" y="339"/>
                  <a:pt x="0" y="351"/>
                  <a:pt x="0" y="351"/>
                </a:cubicBezTo>
                <a:cubicBezTo>
                  <a:pt x="11" y="406"/>
                  <a:pt x="24" y="431"/>
                  <a:pt x="45" y="477"/>
                </a:cubicBezTo>
                <a:cubicBezTo>
                  <a:pt x="80" y="556"/>
                  <a:pt x="41" y="509"/>
                  <a:pt x="90" y="558"/>
                </a:cubicBezTo>
                <a:cubicBezTo>
                  <a:pt x="100" y="588"/>
                  <a:pt x="99" y="576"/>
                  <a:pt x="99" y="594"/>
                </a:cubicBezTo>
              </a:path>
            </a:pathLst>
          </a:custGeom>
          <a:noFill/>
          <a:ln w="57150" cmpd="sng">
            <a:solidFill>
              <a:srgbClr val="FF0000"/>
            </a:solidFill>
            <a:round/>
            <a:headEnd type="none" w="med" len="med"/>
            <a:tailEnd type="triangle" w="med" len="med"/>
          </a:ln>
          <a:effectLst/>
        </p:spPr>
        <p:txBody>
          <a:bodyPr/>
          <a:lstStyle/>
          <a:p>
            <a:endParaRPr lang="en-US"/>
          </a:p>
        </p:txBody>
      </p:sp>
      <p:sp>
        <p:nvSpPr>
          <p:cNvPr id="124936" name="Freeform 8"/>
          <p:cNvSpPr>
            <a:spLocks/>
          </p:cNvSpPr>
          <p:nvPr/>
        </p:nvSpPr>
        <p:spPr bwMode="auto">
          <a:xfrm>
            <a:off x="2100263" y="3414713"/>
            <a:ext cx="3186112" cy="2103437"/>
          </a:xfrm>
          <a:custGeom>
            <a:avLst/>
            <a:gdLst/>
            <a:ahLst/>
            <a:cxnLst>
              <a:cxn ang="0">
                <a:pos x="0" y="1296"/>
              </a:cxn>
              <a:cxn ang="0">
                <a:pos x="54" y="1323"/>
              </a:cxn>
              <a:cxn ang="0">
                <a:pos x="117" y="1296"/>
              </a:cxn>
              <a:cxn ang="0">
                <a:pos x="207" y="1251"/>
              </a:cxn>
              <a:cxn ang="0">
                <a:pos x="252" y="1206"/>
              </a:cxn>
              <a:cxn ang="0">
                <a:pos x="297" y="1161"/>
              </a:cxn>
              <a:cxn ang="0">
                <a:pos x="648" y="1008"/>
              </a:cxn>
              <a:cxn ang="0">
                <a:pos x="729" y="837"/>
              </a:cxn>
              <a:cxn ang="0">
                <a:pos x="738" y="621"/>
              </a:cxn>
              <a:cxn ang="0">
                <a:pos x="756" y="495"/>
              </a:cxn>
              <a:cxn ang="0">
                <a:pos x="810" y="459"/>
              </a:cxn>
              <a:cxn ang="0">
                <a:pos x="918" y="369"/>
              </a:cxn>
              <a:cxn ang="0">
                <a:pos x="1026" y="333"/>
              </a:cxn>
              <a:cxn ang="0">
                <a:pos x="1413" y="315"/>
              </a:cxn>
              <a:cxn ang="0">
                <a:pos x="1602" y="270"/>
              </a:cxn>
              <a:cxn ang="0">
                <a:pos x="1629" y="252"/>
              </a:cxn>
              <a:cxn ang="0">
                <a:pos x="1674" y="243"/>
              </a:cxn>
              <a:cxn ang="0">
                <a:pos x="1692" y="216"/>
              </a:cxn>
              <a:cxn ang="0">
                <a:pos x="1773" y="153"/>
              </a:cxn>
              <a:cxn ang="0">
                <a:pos x="1845" y="81"/>
              </a:cxn>
              <a:cxn ang="0">
                <a:pos x="2007" y="0"/>
              </a:cxn>
            </a:cxnLst>
            <a:rect l="0" t="0" r="r" b="b"/>
            <a:pathLst>
              <a:path w="2007" h="1325">
                <a:moveTo>
                  <a:pt x="0" y="1296"/>
                </a:moveTo>
                <a:cubicBezTo>
                  <a:pt x="19" y="1302"/>
                  <a:pt x="34" y="1320"/>
                  <a:pt x="54" y="1323"/>
                </a:cubicBezTo>
                <a:cubicBezTo>
                  <a:pt x="64" y="1325"/>
                  <a:pt x="115" y="1297"/>
                  <a:pt x="117" y="1296"/>
                </a:cubicBezTo>
                <a:cubicBezTo>
                  <a:pt x="194" y="1250"/>
                  <a:pt x="143" y="1267"/>
                  <a:pt x="207" y="1251"/>
                </a:cubicBezTo>
                <a:cubicBezTo>
                  <a:pt x="255" y="1179"/>
                  <a:pt x="192" y="1266"/>
                  <a:pt x="252" y="1206"/>
                </a:cubicBezTo>
                <a:cubicBezTo>
                  <a:pt x="312" y="1146"/>
                  <a:pt x="225" y="1209"/>
                  <a:pt x="297" y="1161"/>
                </a:cubicBezTo>
                <a:cubicBezTo>
                  <a:pt x="376" y="1042"/>
                  <a:pt x="517" y="1024"/>
                  <a:pt x="648" y="1008"/>
                </a:cubicBezTo>
                <a:cubicBezTo>
                  <a:pt x="705" y="970"/>
                  <a:pt x="716" y="901"/>
                  <a:pt x="729" y="837"/>
                </a:cubicBezTo>
                <a:cubicBezTo>
                  <a:pt x="732" y="765"/>
                  <a:pt x="734" y="693"/>
                  <a:pt x="738" y="621"/>
                </a:cubicBezTo>
                <a:cubicBezTo>
                  <a:pt x="740" y="579"/>
                  <a:pt x="726" y="525"/>
                  <a:pt x="756" y="495"/>
                </a:cubicBezTo>
                <a:cubicBezTo>
                  <a:pt x="771" y="480"/>
                  <a:pt x="792" y="471"/>
                  <a:pt x="810" y="459"/>
                </a:cubicBezTo>
                <a:cubicBezTo>
                  <a:pt x="846" y="435"/>
                  <a:pt x="880" y="390"/>
                  <a:pt x="918" y="369"/>
                </a:cubicBezTo>
                <a:cubicBezTo>
                  <a:pt x="932" y="361"/>
                  <a:pt x="1003" y="334"/>
                  <a:pt x="1026" y="333"/>
                </a:cubicBezTo>
                <a:cubicBezTo>
                  <a:pt x="1155" y="327"/>
                  <a:pt x="1413" y="315"/>
                  <a:pt x="1413" y="315"/>
                </a:cubicBezTo>
                <a:cubicBezTo>
                  <a:pt x="1476" y="299"/>
                  <a:pt x="1539" y="286"/>
                  <a:pt x="1602" y="270"/>
                </a:cubicBezTo>
                <a:cubicBezTo>
                  <a:pt x="1611" y="264"/>
                  <a:pt x="1619" y="256"/>
                  <a:pt x="1629" y="252"/>
                </a:cubicBezTo>
                <a:cubicBezTo>
                  <a:pt x="1643" y="247"/>
                  <a:pt x="1661" y="251"/>
                  <a:pt x="1674" y="243"/>
                </a:cubicBezTo>
                <a:cubicBezTo>
                  <a:pt x="1683" y="238"/>
                  <a:pt x="1684" y="224"/>
                  <a:pt x="1692" y="216"/>
                </a:cubicBezTo>
                <a:cubicBezTo>
                  <a:pt x="1715" y="193"/>
                  <a:pt x="1750" y="176"/>
                  <a:pt x="1773" y="153"/>
                </a:cubicBezTo>
                <a:cubicBezTo>
                  <a:pt x="1804" y="122"/>
                  <a:pt x="1803" y="95"/>
                  <a:pt x="1845" y="81"/>
                </a:cubicBezTo>
                <a:cubicBezTo>
                  <a:pt x="1886" y="40"/>
                  <a:pt x="1947" y="0"/>
                  <a:pt x="2007" y="0"/>
                </a:cubicBezTo>
              </a:path>
            </a:pathLst>
          </a:custGeom>
          <a:noFill/>
          <a:ln w="57150" cmpd="sng">
            <a:solidFill>
              <a:srgbClr val="FF0000"/>
            </a:solidFill>
            <a:round/>
            <a:headEnd type="none" w="med" len="med"/>
            <a:tailEnd type="triangle" w="med" len="med"/>
          </a:ln>
          <a:effectLst/>
        </p:spPr>
        <p:txBody>
          <a:bodyPr/>
          <a:lstStyle/>
          <a:p>
            <a:endParaRPr lang="en-US"/>
          </a:p>
        </p:txBody>
      </p:sp>
      <p:sp>
        <p:nvSpPr>
          <p:cNvPr id="124937" name="Freeform 9"/>
          <p:cNvSpPr>
            <a:spLocks/>
          </p:cNvSpPr>
          <p:nvPr/>
        </p:nvSpPr>
        <p:spPr bwMode="auto">
          <a:xfrm>
            <a:off x="2085975" y="4429125"/>
            <a:ext cx="3057525" cy="2233613"/>
          </a:xfrm>
          <a:custGeom>
            <a:avLst/>
            <a:gdLst/>
            <a:ahLst/>
            <a:cxnLst>
              <a:cxn ang="0">
                <a:pos x="0" y="720"/>
              </a:cxn>
              <a:cxn ang="0">
                <a:pos x="81" y="783"/>
              </a:cxn>
              <a:cxn ang="0">
                <a:pos x="144" y="801"/>
              </a:cxn>
              <a:cxn ang="0">
                <a:pos x="252" y="864"/>
              </a:cxn>
              <a:cxn ang="0">
                <a:pos x="324" y="972"/>
              </a:cxn>
              <a:cxn ang="0">
                <a:pos x="423" y="1116"/>
              </a:cxn>
              <a:cxn ang="0">
                <a:pos x="432" y="1143"/>
              </a:cxn>
              <a:cxn ang="0">
                <a:pos x="513" y="1260"/>
              </a:cxn>
              <a:cxn ang="0">
                <a:pos x="585" y="1287"/>
              </a:cxn>
              <a:cxn ang="0">
                <a:pos x="837" y="1341"/>
              </a:cxn>
              <a:cxn ang="0">
                <a:pos x="1143" y="1377"/>
              </a:cxn>
              <a:cxn ang="0">
                <a:pos x="1341" y="1377"/>
              </a:cxn>
              <a:cxn ang="0">
                <a:pos x="1395" y="1350"/>
              </a:cxn>
              <a:cxn ang="0">
                <a:pos x="1476" y="1278"/>
              </a:cxn>
              <a:cxn ang="0">
                <a:pos x="1494" y="1251"/>
              </a:cxn>
              <a:cxn ang="0">
                <a:pos x="1521" y="1242"/>
              </a:cxn>
              <a:cxn ang="0">
                <a:pos x="1548" y="1224"/>
              </a:cxn>
              <a:cxn ang="0">
                <a:pos x="1629" y="1143"/>
              </a:cxn>
              <a:cxn ang="0">
                <a:pos x="1701" y="1080"/>
              </a:cxn>
              <a:cxn ang="0">
                <a:pos x="1755" y="1026"/>
              </a:cxn>
              <a:cxn ang="0">
                <a:pos x="1863" y="945"/>
              </a:cxn>
              <a:cxn ang="0">
                <a:pos x="1899" y="900"/>
              </a:cxn>
              <a:cxn ang="0">
                <a:pos x="1926" y="846"/>
              </a:cxn>
              <a:cxn ang="0">
                <a:pos x="1890" y="549"/>
              </a:cxn>
              <a:cxn ang="0">
                <a:pos x="1827" y="387"/>
              </a:cxn>
              <a:cxn ang="0">
                <a:pos x="1782" y="234"/>
              </a:cxn>
              <a:cxn ang="0">
                <a:pos x="1746" y="108"/>
              </a:cxn>
              <a:cxn ang="0">
                <a:pos x="1746" y="0"/>
              </a:cxn>
            </a:cxnLst>
            <a:rect l="0" t="0" r="r" b="b"/>
            <a:pathLst>
              <a:path w="1926" h="1407">
                <a:moveTo>
                  <a:pt x="0" y="720"/>
                </a:moveTo>
                <a:cubicBezTo>
                  <a:pt x="18" y="748"/>
                  <a:pt x="50" y="768"/>
                  <a:pt x="81" y="783"/>
                </a:cubicBezTo>
                <a:cubicBezTo>
                  <a:pt x="128" y="806"/>
                  <a:pt x="104" y="779"/>
                  <a:pt x="144" y="801"/>
                </a:cubicBezTo>
                <a:cubicBezTo>
                  <a:pt x="184" y="823"/>
                  <a:pt x="210" y="850"/>
                  <a:pt x="252" y="864"/>
                </a:cubicBezTo>
                <a:cubicBezTo>
                  <a:pt x="265" y="904"/>
                  <a:pt x="300" y="936"/>
                  <a:pt x="324" y="972"/>
                </a:cubicBezTo>
                <a:cubicBezTo>
                  <a:pt x="356" y="1020"/>
                  <a:pt x="391" y="1067"/>
                  <a:pt x="423" y="1116"/>
                </a:cubicBezTo>
                <a:cubicBezTo>
                  <a:pt x="428" y="1124"/>
                  <a:pt x="427" y="1135"/>
                  <a:pt x="432" y="1143"/>
                </a:cubicBezTo>
                <a:cubicBezTo>
                  <a:pt x="442" y="1162"/>
                  <a:pt x="496" y="1246"/>
                  <a:pt x="513" y="1260"/>
                </a:cubicBezTo>
                <a:cubicBezTo>
                  <a:pt x="533" y="1277"/>
                  <a:pt x="561" y="1281"/>
                  <a:pt x="585" y="1287"/>
                </a:cubicBezTo>
                <a:cubicBezTo>
                  <a:pt x="657" y="1335"/>
                  <a:pt x="755" y="1333"/>
                  <a:pt x="837" y="1341"/>
                </a:cubicBezTo>
                <a:cubicBezTo>
                  <a:pt x="939" y="1351"/>
                  <a:pt x="1041" y="1368"/>
                  <a:pt x="1143" y="1377"/>
                </a:cubicBezTo>
                <a:cubicBezTo>
                  <a:pt x="1204" y="1397"/>
                  <a:pt x="1281" y="1407"/>
                  <a:pt x="1341" y="1377"/>
                </a:cubicBezTo>
                <a:cubicBezTo>
                  <a:pt x="1411" y="1342"/>
                  <a:pt x="1327" y="1373"/>
                  <a:pt x="1395" y="1350"/>
                </a:cubicBezTo>
                <a:cubicBezTo>
                  <a:pt x="1421" y="1324"/>
                  <a:pt x="1452" y="1306"/>
                  <a:pt x="1476" y="1278"/>
                </a:cubicBezTo>
                <a:cubicBezTo>
                  <a:pt x="1483" y="1270"/>
                  <a:pt x="1486" y="1258"/>
                  <a:pt x="1494" y="1251"/>
                </a:cubicBezTo>
                <a:cubicBezTo>
                  <a:pt x="1501" y="1245"/>
                  <a:pt x="1513" y="1246"/>
                  <a:pt x="1521" y="1242"/>
                </a:cubicBezTo>
                <a:cubicBezTo>
                  <a:pt x="1531" y="1237"/>
                  <a:pt x="1540" y="1231"/>
                  <a:pt x="1548" y="1224"/>
                </a:cubicBezTo>
                <a:cubicBezTo>
                  <a:pt x="1579" y="1198"/>
                  <a:pt x="1595" y="1166"/>
                  <a:pt x="1629" y="1143"/>
                </a:cubicBezTo>
                <a:cubicBezTo>
                  <a:pt x="1659" y="1098"/>
                  <a:pt x="1638" y="1122"/>
                  <a:pt x="1701" y="1080"/>
                </a:cubicBezTo>
                <a:cubicBezTo>
                  <a:pt x="1722" y="1066"/>
                  <a:pt x="1737" y="1044"/>
                  <a:pt x="1755" y="1026"/>
                </a:cubicBezTo>
                <a:cubicBezTo>
                  <a:pt x="1768" y="1013"/>
                  <a:pt x="1843" y="958"/>
                  <a:pt x="1863" y="945"/>
                </a:cubicBezTo>
                <a:cubicBezTo>
                  <a:pt x="1886" y="877"/>
                  <a:pt x="1852" y="958"/>
                  <a:pt x="1899" y="900"/>
                </a:cubicBezTo>
                <a:cubicBezTo>
                  <a:pt x="1912" y="884"/>
                  <a:pt x="1915" y="863"/>
                  <a:pt x="1926" y="846"/>
                </a:cubicBezTo>
                <a:cubicBezTo>
                  <a:pt x="1918" y="750"/>
                  <a:pt x="1918" y="642"/>
                  <a:pt x="1890" y="549"/>
                </a:cubicBezTo>
                <a:cubicBezTo>
                  <a:pt x="1873" y="492"/>
                  <a:pt x="1853" y="439"/>
                  <a:pt x="1827" y="387"/>
                </a:cubicBezTo>
                <a:cubicBezTo>
                  <a:pt x="1805" y="342"/>
                  <a:pt x="1798" y="283"/>
                  <a:pt x="1782" y="234"/>
                </a:cubicBezTo>
                <a:cubicBezTo>
                  <a:pt x="1769" y="194"/>
                  <a:pt x="1749" y="151"/>
                  <a:pt x="1746" y="108"/>
                </a:cubicBezTo>
                <a:cubicBezTo>
                  <a:pt x="1744" y="72"/>
                  <a:pt x="1746" y="36"/>
                  <a:pt x="1746" y="0"/>
                </a:cubicBezTo>
              </a:path>
            </a:pathLst>
          </a:custGeom>
          <a:noFill/>
          <a:ln w="57150" cmpd="sng">
            <a:solidFill>
              <a:srgbClr val="FF0000"/>
            </a:solidFill>
            <a:round/>
            <a:headEnd type="none" w="med" len="med"/>
            <a:tailEnd type="triangle" w="med" len="med"/>
          </a:ln>
          <a:effectLst/>
        </p:spPr>
        <p:txBody>
          <a:bodyPr/>
          <a:lstStyle/>
          <a:p>
            <a:endParaRPr lang="en-US"/>
          </a:p>
        </p:txBody>
      </p:sp>
      <p:sp>
        <p:nvSpPr>
          <p:cNvPr id="124938" name="Freeform 10"/>
          <p:cNvSpPr>
            <a:spLocks/>
          </p:cNvSpPr>
          <p:nvPr/>
        </p:nvSpPr>
        <p:spPr bwMode="auto">
          <a:xfrm>
            <a:off x="2114550" y="5272088"/>
            <a:ext cx="2728913" cy="303212"/>
          </a:xfrm>
          <a:custGeom>
            <a:avLst/>
            <a:gdLst/>
            <a:ahLst/>
            <a:cxnLst>
              <a:cxn ang="0">
                <a:pos x="0" y="189"/>
              </a:cxn>
              <a:cxn ang="0">
                <a:pos x="162" y="162"/>
              </a:cxn>
              <a:cxn ang="0">
                <a:pos x="243" y="117"/>
              </a:cxn>
              <a:cxn ang="0">
                <a:pos x="360" y="18"/>
              </a:cxn>
              <a:cxn ang="0">
                <a:pos x="414" y="0"/>
              </a:cxn>
              <a:cxn ang="0">
                <a:pos x="684" y="36"/>
              </a:cxn>
              <a:cxn ang="0">
                <a:pos x="720" y="54"/>
              </a:cxn>
              <a:cxn ang="0">
                <a:pos x="810" y="72"/>
              </a:cxn>
              <a:cxn ang="0">
                <a:pos x="936" y="126"/>
              </a:cxn>
              <a:cxn ang="0">
                <a:pos x="1017" y="108"/>
              </a:cxn>
              <a:cxn ang="0">
                <a:pos x="1161" y="36"/>
              </a:cxn>
              <a:cxn ang="0">
                <a:pos x="1287" y="27"/>
              </a:cxn>
              <a:cxn ang="0">
                <a:pos x="1413" y="9"/>
              </a:cxn>
              <a:cxn ang="0">
                <a:pos x="1719" y="27"/>
              </a:cxn>
            </a:cxnLst>
            <a:rect l="0" t="0" r="r" b="b"/>
            <a:pathLst>
              <a:path w="1719" h="191">
                <a:moveTo>
                  <a:pt x="0" y="189"/>
                </a:moveTo>
                <a:cubicBezTo>
                  <a:pt x="127" y="178"/>
                  <a:pt x="74" y="191"/>
                  <a:pt x="162" y="162"/>
                </a:cubicBezTo>
                <a:cubicBezTo>
                  <a:pt x="191" y="152"/>
                  <a:pt x="243" y="117"/>
                  <a:pt x="243" y="117"/>
                </a:cubicBezTo>
                <a:cubicBezTo>
                  <a:pt x="271" y="75"/>
                  <a:pt x="314" y="38"/>
                  <a:pt x="360" y="18"/>
                </a:cubicBezTo>
                <a:cubicBezTo>
                  <a:pt x="377" y="10"/>
                  <a:pt x="414" y="0"/>
                  <a:pt x="414" y="0"/>
                </a:cubicBezTo>
                <a:cubicBezTo>
                  <a:pt x="506" y="5"/>
                  <a:pt x="597" y="3"/>
                  <a:pt x="684" y="36"/>
                </a:cubicBezTo>
                <a:cubicBezTo>
                  <a:pt x="697" y="41"/>
                  <a:pt x="707" y="50"/>
                  <a:pt x="720" y="54"/>
                </a:cubicBezTo>
                <a:cubicBezTo>
                  <a:pt x="749" y="63"/>
                  <a:pt x="781" y="64"/>
                  <a:pt x="810" y="72"/>
                </a:cubicBezTo>
                <a:cubicBezTo>
                  <a:pt x="852" y="84"/>
                  <a:pt x="897" y="106"/>
                  <a:pt x="936" y="126"/>
                </a:cubicBezTo>
                <a:cubicBezTo>
                  <a:pt x="957" y="123"/>
                  <a:pt x="995" y="119"/>
                  <a:pt x="1017" y="108"/>
                </a:cubicBezTo>
                <a:cubicBezTo>
                  <a:pt x="1066" y="84"/>
                  <a:pt x="1102" y="40"/>
                  <a:pt x="1161" y="36"/>
                </a:cubicBezTo>
                <a:cubicBezTo>
                  <a:pt x="1203" y="33"/>
                  <a:pt x="1245" y="31"/>
                  <a:pt x="1287" y="27"/>
                </a:cubicBezTo>
                <a:cubicBezTo>
                  <a:pt x="1329" y="22"/>
                  <a:pt x="1413" y="9"/>
                  <a:pt x="1413" y="9"/>
                </a:cubicBezTo>
                <a:cubicBezTo>
                  <a:pt x="1513" y="14"/>
                  <a:pt x="1618" y="27"/>
                  <a:pt x="1719" y="27"/>
                </a:cubicBezTo>
              </a:path>
            </a:pathLst>
          </a:custGeom>
          <a:noFill/>
          <a:ln w="57150" cmpd="sng">
            <a:solidFill>
              <a:srgbClr val="FF0000"/>
            </a:solidFill>
            <a:round/>
            <a:headEnd type="none" w="med" len="med"/>
            <a:tailEnd type="triangle" w="med" len="med"/>
          </a:ln>
          <a:effectLst/>
        </p:spPr>
        <p:txBody>
          <a:bodyPr/>
          <a:lstStyle/>
          <a:p>
            <a:endParaRPr lang="en-US"/>
          </a:p>
        </p:txBody>
      </p:sp>
      <p:sp>
        <p:nvSpPr>
          <p:cNvPr id="124939" name="Text Box 11"/>
          <p:cNvSpPr txBox="1">
            <a:spLocks noChangeArrowheads="1"/>
          </p:cNvSpPr>
          <p:nvPr/>
        </p:nvSpPr>
        <p:spPr bwMode="auto">
          <a:xfrm>
            <a:off x="6904760" y="3371850"/>
            <a:ext cx="2232025" cy="3081338"/>
          </a:xfrm>
          <a:prstGeom prst="rect">
            <a:avLst/>
          </a:prstGeom>
          <a:noFill/>
          <a:ln w="9525">
            <a:noFill/>
            <a:miter lim="800000"/>
            <a:headEnd/>
            <a:tailEnd/>
          </a:ln>
          <a:effectLst/>
        </p:spPr>
        <p:txBody>
          <a:bodyPr>
            <a:spAutoFit/>
          </a:bodyPr>
          <a:lstStyle/>
          <a:p>
            <a:pPr>
              <a:spcBef>
                <a:spcPct val="50000"/>
              </a:spcBef>
            </a:pPr>
            <a:r>
              <a:rPr lang="en-AU" sz="2800" b="1" dirty="0" err="1">
                <a:solidFill>
                  <a:srgbClr val="FF9900"/>
                </a:solidFill>
              </a:rPr>
              <a:t>Sisera’s</a:t>
            </a:r>
            <a:r>
              <a:rPr lang="en-AU" sz="2800" b="1" dirty="0">
                <a:solidFill>
                  <a:srgbClr val="FF9900"/>
                </a:solidFill>
              </a:rPr>
              <a:t> plundering made Israel’s life unbearable –</a:t>
            </a:r>
            <a:r>
              <a:rPr lang="en-AU" sz="2800" b="1" dirty="0"/>
              <a:t> </a:t>
            </a:r>
            <a:r>
              <a:rPr lang="en-AU" sz="2800" b="1" dirty="0">
                <a:ln w="28575">
                  <a:solidFill>
                    <a:schemeClr val="tx1"/>
                  </a:solidFill>
                </a:ln>
                <a:solidFill>
                  <a:srgbClr val="FF0000"/>
                </a:solidFill>
              </a:rPr>
              <a:t>Jud. 4:3; 5:30</a:t>
            </a:r>
          </a:p>
        </p:txBody>
      </p:sp>
      <p:sp>
        <p:nvSpPr>
          <p:cNvPr id="124940" name="AutoShape 12"/>
          <p:cNvSpPr>
            <a:spLocks noChangeArrowheads="1"/>
          </p:cNvSpPr>
          <p:nvPr/>
        </p:nvSpPr>
        <p:spPr bwMode="auto">
          <a:xfrm rot="2556844">
            <a:off x="288925" y="4581525"/>
            <a:ext cx="1835150" cy="431800"/>
          </a:xfrm>
          <a:prstGeom prst="rightArrow">
            <a:avLst>
              <a:gd name="adj1" fmla="val 50000"/>
              <a:gd name="adj2" fmla="val 106250"/>
            </a:avLst>
          </a:prstGeom>
          <a:solidFill>
            <a:srgbClr val="FF0066"/>
          </a:solidFill>
          <a:ln w="9525">
            <a:solidFill>
              <a:srgbClr val="000000"/>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0">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24932"/>
                                        </p:tgtEl>
                                        <p:attrNameLst>
                                          <p:attrName>style.visibility</p:attrName>
                                        </p:attrNameLst>
                                      </p:cBhvr>
                                      <p:to>
                                        <p:strVal val="visible"/>
                                      </p:to>
                                    </p:set>
                                    <p:animEffect transition="in" filter="dissolve">
                                      <p:cBhvr>
                                        <p:cTn id="13" dur="500"/>
                                        <p:tgtEl>
                                          <p:spTgt spid="12493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4940"/>
                                        </p:tgtEl>
                                        <p:attrNameLst>
                                          <p:attrName>style.visibility</p:attrName>
                                        </p:attrNameLst>
                                      </p:cBhvr>
                                      <p:to>
                                        <p:strVal val="visible"/>
                                      </p:to>
                                    </p:set>
                                    <p:animEffect transition="in" filter="wipe(left)">
                                      <p:cBhvr>
                                        <p:cTn id="17" dur="1000"/>
                                        <p:tgtEl>
                                          <p:spTgt spid="124940"/>
                                        </p:tgtEl>
                                      </p:cBhvr>
                                    </p:animEffect>
                                  </p:childTnLst>
                                  <p:subTnLst>
                                    <p:set>
                                      <p:cBhvr override="childStyle">
                                        <p:cTn dur="1" fill="hold" display="0" masterRel="nextClick" afterEffect="1"/>
                                        <p:tgtEl>
                                          <p:spTgt spid="12494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493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493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4933"/>
                                        </p:tgtEl>
                                        <p:attrNameLst>
                                          <p:attrName>style.visibility</p:attrName>
                                        </p:attrNameLst>
                                      </p:cBhvr>
                                      <p:to>
                                        <p:strVal val="visible"/>
                                      </p:to>
                                    </p:set>
                                    <p:animEffect transition="in" filter="wipe(left)">
                                      <p:cBhvr>
                                        <p:cTn id="30" dur="3000"/>
                                        <p:tgtEl>
                                          <p:spTgt spid="1249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4934"/>
                                        </p:tgtEl>
                                        <p:attrNameLst>
                                          <p:attrName>style.visibility</p:attrName>
                                        </p:attrNameLst>
                                      </p:cBhvr>
                                      <p:to>
                                        <p:strVal val="visible"/>
                                      </p:to>
                                    </p:set>
                                    <p:animEffect transition="in" filter="wipe(left)">
                                      <p:cBhvr>
                                        <p:cTn id="33" dur="3000"/>
                                        <p:tgtEl>
                                          <p:spTgt spid="12493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4936"/>
                                        </p:tgtEl>
                                        <p:attrNameLst>
                                          <p:attrName>style.visibility</p:attrName>
                                        </p:attrNameLst>
                                      </p:cBhvr>
                                      <p:to>
                                        <p:strVal val="visible"/>
                                      </p:to>
                                    </p:set>
                                    <p:animEffect transition="in" filter="wipe(left)">
                                      <p:cBhvr>
                                        <p:cTn id="36" dur="3000"/>
                                        <p:tgtEl>
                                          <p:spTgt spid="12493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4938"/>
                                        </p:tgtEl>
                                        <p:attrNameLst>
                                          <p:attrName>style.visibility</p:attrName>
                                        </p:attrNameLst>
                                      </p:cBhvr>
                                      <p:to>
                                        <p:strVal val="visible"/>
                                      </p:to>
                                    </p:set>
                                    <p:animEffect transition="in" filter="wipe(left)">
                                      <p:cBhvr>
                                        <p:cTn id="39" dur="3000"/>
                                        <p:tgtEl>
                                          <p:spTgt spid="12493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24937"/>
                                        </p:tgtEl>
                                        <p:attrNameLst>
                                          <p:attrName>style.visibility</p:attrName>
                                        </p:attrNameLst>
                                      </p:cBhvr>
                                      <p:to>
                                        <p:strVal val="visible"/>
                                      </p:to>
                                    </p:set>
                                    <p:animEffect transition="in" filter="wipe(left)">
                                      <p:cBhvr>
                                        <p:cTn id="42" dur="3000"/>
                                        <p:tgtEl>
                                          <p:spTgt spid="12493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4935"/>
                                        </p:tgtEl>
                                        <p:attrNameLst>
                                          <p:attrName>style.visibility</p:attrName>
                                        </p:attrNameLst>
                                      </p:cBhvr>
                                      <p:to>
                                        <p:strVal val="visible"/>
                                      </p:to>
                                    </p:set>
                                    <p:animEffect transition="in" filter="wipe(left)">
                                      <p:cBhvr>
                                        <p:cTn id="45" dur="3000"/>
                                        <p:tgtEl>
                                          <p:spTgt spid="124935"/>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124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p:bldP spid="124933" grpId="0" animBg="1"/>
      <p:bldP spid="124934" grpId="0" animBg="1"/>
      <p:bldP spid="124935" grpId="0" animBg="1"/>
      <p:bldP spid="124936" grpId="0" animBg="1"/>
      <p:bldP spid="124937" grpId="0" animBg="1"/>
      <p:bldP spid="124938" grpId="0" animBg="1"/>
      <p:bldP spid="124939" grpId="0"/>
      <p:bldP spid="1249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0" y="160338"/>
            <a:ext cx="9144000" cy="765175"/>
          </a:xfrm>
        </p:spPr>
        <p:txBody>
          <a:bodyPr/>
          <a:lstStyle/>
          <a:p>
            <a:r>
              <a:rPr lang="en-AU" sz="4400" dirty="0"/>
              <a:t>The Spirits of Devils – </a:t>
            </a:r>
            <a:r>
              <a:rPr lang="en-AU" sz="4400" dirty="0">
                <a:ln w="28575">
                  <a:solidFill>
                    <a:schemeClr val="bg1"/>
                  </a:solidFill>
                </a:ln>
                <a:solidFill>
                  <a:srgbClr val="FF0000"/>
                </a:solidFill>
              </a:rPr>
              <a:t>Rev. 16:14</a:t>
            </a:r>
          </a:p>
        </p:txBody>
      </p:sp>
      <p:sp>
        <p:nvSpPr>
          <p:cNvPr id="4" name="Rectangle 3"/>
          <p:cNvSpPr/>
          <p:nvPr/>
        </p:nvSpPr>
        <p:spPr>
          <a:xfrm>
            <a:off x="0" y="6215082"/>
            <a:ext cx="9144000" cy="642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563" name="Text Box 3"/>
          <p:cNvSpPr txBox="1">
            <a:spLocks noChangeArrowheads="1"/>
          </p:cNvSpPr>
          <p:nvPr/>
        </p:nvSpPr>
        <p:spPr bwMode="auto">
          <a:xfrm>
            <a:off x="107950" y="1000108"/>
            <a:ext cx="8821767" cy="5305425"/>
          </a:xfrm>
          <a:prstGeom prst="rect">
            <a:avLst/>
          </a:prstGeom>
          <a:noFill/>
          <a:ln w="9525">
            <a:noFill/>
            <a:miter lim="800000"/>
            <a:headEnd/>
            <a:tailEnd/>
          </a:ln>
          <a:effectLst/>
        </p:spPr>
        <p:txBody>
          <a:bodyPr wrap="square">
            <a:spAutoFit/>
          </a:bodyPr>
          <a:lstStyle/>
          <a:p>
            <a:pPr marL="538163" indent="-538163">
              <a:spcAft>
                <a:spcPct val="20000"/>
              </a:spcAft>
              <a:buClr>
                <a:srgbClr val="FFFF00"/>
              </a:buClr>
              <a:buFont typeface="Wingdings" pitchFamily="2" charset="2"/>
              <a:buChar char="v"/>
            </a:pPr>
            <a:r>
              <a:rPr lang="en-AU" sz="3000" b="1" dirty="0">
                <a:solidFill>
                  <a:schemeClr val="bg1"/>
                </a:solidFill>
              </a:rPr>
              <a:t>A “spirit” here is an ideology or way of thinking – </a:t>
            </a:r>
            <a:r>
              <a:rPr lang="en-AU" sz="3000" b="1" dirty="0">
                <a:ln>
                  <a:solidFill>
                    <a:schemeClr val="bg1"/>
                  </a:solidFill>
                </a:ln>
                <a:solidFill>
                  <a:srgbClr val="FF0000"/>
                </a:solidFill>
                <a:effectLst>
                  <a:outerShdw blurRad="38100" dist="38100" dir="2700000" algn="tl">
                    <a:srgbClr val="C0C0C0"/>
                  </a:outerShdw>
                </a:effectLst>
              </a:rPr>
              <a:t>Luke 9:55; 2 Cor. 11:4; Eph. 2:2; 2 Thess. 2:2; 1 Tim. 4:1; 1 John 4:1, 6</a:t>
            </a:r>
            <a:r>
              <a:rPr lang="en-AU" sz="3000" b="1" dirty="0">
                <a:solidFill>
                  <a:schemeClr val="bg1"/>
                </a:solidFill>
              </a:rPr>
              <a:t>.</a:t>
            </a:r>
          </a:p>
          <a:p>
            <a:pPr marL="538163" indent="-538163">
              <a:spcAft>
                <a:spcPct val="20000"/>
              </a:spcAft>
              <a:buClr>
                <a:srgbClr val="FFFF00"/>
              </a:buClr>
              <a:buFont typeface="Wingdings" pitchFamily="2" charset="2"/>
              <a:buChar char="v"/>
            </a:pPr>
            <a:r>
              <a:rPr lang="en-AU" sz="3000" b="1" dirty="0">
                <a:solidFill>
                  <a:srgbClr val="00FF00"/>
                </a:solidFill>
              </a:rPr>
              <a:t>“devils”</a:t>
            </a:r>
            <a:r>
              <a:rPr lang="en-AU" sz="3000" b="1" dirty="0">
                <a:solidFill>
                  <a:schemeClr val="bg1"/>
                </a:solidFill>
              </a:rPr>
              <a:t> is </a:t>
            </a:r>
            <a:r>
              <a:rPr lang="en-AU" sz="3000" b="1" i="1" dirty="0" err="1">
                <a:solidFill>
                  <a:schemeClr val="bg1"/>
                </a:solidFill>
              </a:rPr>
              <a:t>daimon</a:t>
            </a:r>
            <a:r>
              <a:rPr lang="en-AU" sz="3000" b="1" dirty="0">
                <a:solidFill>
                  <a:schemeClr val="bg1"/>
                </a:solidFill>
              </a:rPr>
              <a:t> (demons) – used of the madness of Legion, of insanity and disease; but also of earthly wisdom – </a:t>
            </a:r>
            <a:r>
              <a:rPr lang="en-AU" sz="3000" b="1" dirty="0">
                <a:ln>
                  <a:solidFill>
                    <a:schemeClr val="bg1"/>
                  </a:solidFill>
                </a:ln>
                <a:solidFill>
                  <a:srgbClr val="FF0000"/>
                </a:solidFill>
                <a:effectLst>
                  <a:outerShdw blurRad="38100" dist="38100" dir="2700000" algn="tl">
                    <a:srgbClr val="C0C0C0"/>
                  </a:outerShdw>
                </a:effectLst>
              </a:rPr>
              <a:t>James 3:15</a:t>
            </a:r>
            <a:r>
              <a:rPr lang="en-AU" sz="3000" b="1" dirty="0">
                <a:ln>
                  <a:solidFill>
                    <a:schemeClr val="bg1"/>
                  </a:solidFill>
                </a:ln>
                <a:solidFill>
                  <a:schemeClr val="bg1"/>
                </a:solidFill>
              </a:rPr>
              <a:t> </a:t>
            </a:r>
            <a:r>
              <a:rPr lang="en-AU" sz="3000" b="1" dirty="0">
                <a:solidFill>
                  <a:schemeClr val="bg1"/>
                </a:solidFill>
              </a:rPr>
              <a:t>(</a:t>
            </a:r>
            <a:r>
              <a:rPr lang="en-AU" sz="3000" b="1" i="1" dirty="0" err="1">
                <a:solidFill>
                  <a:schemeClr val="bg1"/>
                </a:solidFill>
              </a:rPr>
              <a:t>daimoniōdēs</a:t>
            </a:r>
            <a:r>
              <a:rPr lang="en-AU" sz="3000" b="1" dirty="0">
                <a:solidFill>
                  <a:schemeClr val="bg1"/>
                </a:solidFill>
              </a:rPr>
              <a:t>) which produces </a:t>
            </a:r>
            <a:r>
              <a:rPr lang="en-AU" sz="3000" b="1" dirty="0">
                <a:solidFill>
                  <a:srgbClr val="FFC000"/>
                </a:solidFill>
              </a:rPr>
              <a:t>“confusion and every evil work”</a:t>
            </a:r>
            <a:r>
              <a:rPr lang="en-AU" sz="3000" b="1" dirty="0">
                <a:solidFill>
                  <a:schemeClr val="bg1"/>
                </a:solidFill>
              </a:rPr>
              <a:t> (</a:t>
            </a:r>
            <a:r>
              <a:rPr lang="en-AU" sz="3000" b="1" dirty="0">
                <a:ln>
                  <a:solidFill>
                    <a:schemeClr val="bg1"/>
                  </a:solidFill>
                </a:ln>
                <a:solidFill>
                  <a:srgbClr val="FF0000"/>
                </a:solidFill>
                <a:effectLst>
                  <a:outerShdw blurRad="38100" dist="38100" dir="2700000" algn="tl">
                    <a:srgbClr val="C0C0C0"/>
                  </a:outerShdw>
                </a:effectLst>
              </a:rPr>
              <a:t>v.16</a:t>
            </a:r>
            <a:r>
              <a:rPr lang="en-AU" sz="3000" b="1" dirty="0">
                <a:solidFill>
                  <a:schemeClr val="bg1"/>
                </a:solidFill>
              </a:rPr>
              <a:t>).</a:t>
            </a:r>
          </a:p>
          <a:p>
            <a:pPr marL="538163" indent="-538163">
              <a:spcAft>
                <a:spcPct val="20000"/>
              </a:spcAft>
              <a:buClr>
                <a:srgbClr val="FFFF00"/>
              </a:buClr>
              <a:buFont typeface="Wingdings" pitchFamily="2" charset="2"/>
              <a:buChar char="v"/>
            </a:pPr>
            <a:r>
              <a:rPr lang="en-AU" sz="3000" b="1" dirty="0">
                <a:solidFill>
                  <a:schemeClr val="bg1"/>
                </a:solidFill>
              </a:rPr>
              <a:t>The spirits of the French Revolution – </a:t>
            </a:r>
            <a:r>
              <a:rPr lang="en-AU" sz="3000" b="1" dirty="0">
                <a:solidFill>
                  <a:srgbClr val="00FFFF"/>
                </a:solidFill>
              </a:rPr>
              <a:t>Liberty</a:t>
            </a:r>
            <a:r>
              <a:rPr lang="en-AU" sz="3000" b="1" dirty="0">
                <a:solidFill>
                  <a:schemeClr val="bg1"/>
                </a:solidFill>
              </a:rPr>
              <a:t>, </a:t>
            </a:r>
            <a:r>
              <a:rPr lang="en-AU" sz="3000" b="1" dirty="0">
                <a:solidFill>
                  <a:srgbClr val="00FFFF"/>
                </a:solidFill>
              </a:rPr>
              <a:t>Equality</a:t>
            </a:r>
            <a:r>
              <a:rPr lang="en-AU" sz="3000" b="1" dirty="0">
                <a:solidFill>
                  <a:schemeClr val="bg1"/>
                </a:solidFill>
              </a:rPr>
              <a:t> and </a:t>
            </a:r>
            <a:r>
              <a:rPr lang="en-AU" sz="3000" b="1" dirty="0">
                <a:solidFill>
                  <a:srgbClr val="00FFFF"/>
                </a:solidFill>
              </a:rPr>
              <a:t>Fraternity</a:t>
            </a:r>
            <a:r>
              <a:rPr lang="en-AU" sz="3000" b="1" dirty="0">
                <a:solidFill>
                  <a:schemeClr val="bg1"/>
                </a:solidFill>
              </a:rPr>
              <a:t> – fit this description.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subTitle" idx="1"/>
          </p:nvPr>
        </p:nvSpPr>
        <p:spPr>
          <a:xfrm>
            <a:off x="179388" y="955696"/>
            <a:ext cx="8785225" cy="5402262"/>
          </a:xfrm>
        </p:spPr>
        <p:txBody>
          <a:bodyPr/>
          <a:lstStyle/>
          <a:p>
            <a:pPr marL="449263" indent="-449263">
              <a:buClr>
                <a:srgbClr val="FFFF66"/>
              </a:buClr>
              <a:buFont typeface="Wingdings" pitchFamily="2" charset="2"/>
              <a:buChar char="v"/>
            </a:pPr>
            <a:r>
              <a:rPr lang="en-AU" sz="2800" dirty="0"/>
              <a:t>Name signifies “a bee” from root “orderly motion” (a noun of unity) = symbol for Divine wisdom in action </a:t>
            </a:r>
            <a:r>
              <a:rPr lang="en-AU" sz="2800" dirty="0">
                <a:solidFill>
                  <a:srgbClr val="00FF00"/>
                </a:solidFill>
              </a:rPr>
              <a:t>(the mind of God)</a:t>
            </a:r>
          </a:p>
          <a:p>
            <a:pPr marL="449263" indent="-449263">
              <a:buClr>
                <a:srgbClr val="FFFF66"/>
              </a:buClr>
              <a:buFont typeface="Wingdings" pitchFamily="2" charset="2"/>
              <a:buChar char="v"/>
            </a:pPr>
            <a:r>
              <a:rPr lang="en-AU" sz="2800" dirty="0" err="1">
                <a:solidFill>
                  <a:srgbClr val="FFFF00"/>
                </a:solidFill>
              </a:rPr>
              <a:t>Lapidoth</a:t>
            </a:r>
            <a:r>
              <a:rPr lang="en-AU" sz="2800" dirty="0">
                <a:solidFill>
                  <a:srgbClr val="FFFF00"/>
                </a:solidFill>
              </a:rPr>
              <a:t> </a:t>
            </a:r>
            <a:r>
              <a:rPr lang="en-AU" sz="2800" dirty="0"/>
              <a:t>– “to shine as lightning”. A divine light (truth) – shines for all to see – </a:t>
            </a:r>
            <a:r>
              <a:rPr lang="en-AU" sz="2800" dirty="0">
                <a:ln w="28575">
                  <a:solidFill>
                    <a:schemeClr val="tx1"/>
                  </a:solidFill>
                </a:ln>
                <a:solidFill>
                  <a:srgbClr val="FF0000"/>
                </a:solidFill>
              </a:rPr>
              <a:t>Luke </a:t>
            </a:r>
            <a:r>
              <a:rPr lang="en-AU" sz="2800" dirty="0" smtClean="0">
                <a:ln w="28575">
                  <a:solidFill>
                    <a:schemeClr val="tx1"/>
                  </a:solidFill>
                </a:ln>
                <a:solidFill>
                  <a:srgbClr val="FF0000"/>
                </a:solidFill>
              </a:rPr>
              <a:t>17:24.</a:t>
            </a:r>
            <a:endParaRPr lang="en-AU" sz="2800" dirty="0">
              <a:ln w="28575">
                <a:solidFill>
                  <a:schemeClr val="tx1"/>
                </a:solidFill>
              </a:ln>
              <a:solidFill>
                <a:srgbClr val="FF0000"/>
              </a:solidFill>
            </a:endParaRPr>
          </a:p>
          <a:p>
            <a:pPr marL="449263" indent="-449263">
              <a:buClr>
                <a:srgbClr val="FFFF66"/>
              </a:buClr>
              <a:buFont typeface="Wingdings" pitchFamily="2" charset="2"/>
              <a:buChar char="v"/>
            </a:pPr>
            <a:r>
              <a:rPr lang="en-AU" sz="2800" dirty="0">
                <a:solidFill>
                  <a:srgbClr val="66FF33"/>
                </a:solidFill>
              </a:rPr>
              <a:t>Palm</a:t>
            </a:r>
            <a:r>
              <a:rPr lang="en-AU" sz="2800" dirty="0"/>
              <a:t> – </a:t>
            </a:r>
            <a:r>
              <a:rPr lang="en-AU" sz="2800" i="1" dirty="0" err="1"/>
              <a:t>tamar</a:t>
            </a:r>
            <a:r>
              <a:rPr lang="en-AU" sz="2800" dirty="0"/>
              <a:t> – to be erect or upright – see </a:t>
            </a:r>
            <a:r>
              <a:rPr lang="en-AU" sz="2800" dirty="0">
                <a:ln w="28575">
                  <a:solidFill>
                    <a:schemeClr val="tx1"/>
                  </a:solidFill>
                </a:ln>
                <a:solidFill>
                  <a:srgbClr val="FF0000"/>
                </a:solidFill>
              </a:rPr>
              <a:t>Ps.92:12; Jer. 10:5; S.S. 7:7</a:t>
            </a:r>
            <a:r>
              <a:rPr lang="en-AU" sz="2800" dirty="0"/>
              <a:t>. Evergreen – noted for striking beauty and uprightness. Fruit in head. Determined growth towards light.</a:t>
            </a:r>
          </a:p>
          <a:p>
            <a:pPr marL="449263" indent="-449263">
              <a:buClr>
                <a:srgbClr val="FFFF66"/>
              </a:buClr>
              <a:buFont typeface="Wingdings" pitchFamily="2" charset="2"/>
              <a:buChar char="v"/>
            </a:pPr>
            <a:r>
              <a:rPr lang="en-AU" sz="2800" dirty="0">
                <a:solidFill>
                  <a:srgbClr val="FF9900"/>
                </a:solidFill>
              </a:rPr>
              <a:t>Ramah</a:t>
            </a:r>
            <a:r>
              <a:rPr lang="en-AU" sz="2800" dirty="0"/>
              <a:t> – “a height” (i.e. heavenly places)</a:t>
            </a:r>
          </a:p>
          <a:p>
            <a:pPr marL="449263" indent="-449263">
              <a:buClr>
                <a:srgbClr val="FFFF66"/>
              </a:buClr>
              <a:buFont typeface="Wingdings" pitchFamily="2" charset="2"/>
              <a:buChar char="v"/>
            </a:pPr>
            <a:r>
              <a:rPr lang="en-AU" sz="2800" dirty="0">
                <a:solidFill>
                  <a:srgbClr val="FFFF66"/>
                </a:solidFill>
              </a:rPr>
              <a:t>Bethel</a:t>
            </a:r>
            <a:r>
              <a:rPr lang="en-AU" sz="2800" dirty="0"/>
              <a:t> – “House of God” (the Ecclesia)</a:t>
            </a:r>
          </a:p>
        </p:txBody>
      </p:sp>
      <p:sp>
        <p:nvSpPr>
          <p:cNvPr id="109571" name="Rectangle 3"/>
          <p:cNvSpPr>
            <a:spLocks noGrp="1" noChangeArrowheads="1"/>
          </p:cNvSpPr>
          <p:nvPr>
            <p:ph type="ctrTitle"/>
          </p:nvPr>
        </p:nvSpPr>
        <p:spPr/>
        <p:txBody>
          <a:bodyPr/>
          <a:lstStyle/>
          <a:p>
            <a:r>
              <a:rPr lang="en-AU"/>
              <a:t>Deborah – “The Woman”</a:t>
            </a:r>
          </a:p>
        </p:txBody>
      </p:sp>
      <p:sp>
        <p:nvSpPr>
          <p:cNvPr id="5"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5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subTitle" idx="1"/>
          </p:nvPr>
        </p:nvSpPr>
        <p:spPr>
          <a:xfrm>
            <a:off x="285721" y="1000108"/>
            <a:ext cx="8534430" cy="5184775"/>
          </a:xfrm>
        </p:spPr>
        <p:txBody>
          <a:bodyPr/>
          <a:lstStyle/>
          <a:p>
            <a:pPr marL="449263" indent="-449263">
              <a:lnSpc>
                <a:spcPct val="90000"/>
              </a:lnSpc>
            </a:pPr>
            <a:r>
              <a:rPr lang="en-AU" sz="2800" dirty="0"/>
              <a:t>His name signifies </a:t>
            </a:r>
            <a:r>
              <a:rPr lang="en-AU" sz="2800" dirty="0">
                <a:solidFill>
                  <a:srgbClr val="FFFF66"/>
                </a:solidFill>
              </a:rPr>
              <a:t>“glittering”</a:t>
            </a:r>
            <a:r>
              <a:rPr lang="en-AU" sz="2800" dirty="0"/>
              <a:t> or </a:t>
            </a:r>
            <a:r>
              <a:rPr lang="en-AU" sz="2800" dirty="0">
                <a:solidFill>
                  <a:srgbClr val="FFFF66"/>
                </a:solidFill>
              </a:rPr>
              <a:t>“a flashing sword”</a:t>
            </a:r>
            <a:r>
              <a:rPr lang="en-AU" sz="2800" dirty="0"/>
              <a:t> (from the sun shining on a moving blade) – symbol of the word of God in action – </a:t>
            </a:r>
            <a:r>
              <a:rPr lang="en-AU" sz="2800" dirty="0">
                <a:ln w="28575">
                  <a:solidFill>
                    <a:schemeClr val="tx1"/>
                  </a:solidFill>
                </a:ln>
                <a:solidFill>
                  <a:srgbClr val="FF0000"/>
                </a:solidFill>
              </a:rPr>
              <a:t>Heb. 4:12</a:t>
            </a:r>
            <a:r>
              <a:rPr lang="en-AU" sz="2800" dirty="0"/>
              <a:t>. Christ was the word made flesh – </a:t>
            </a:r>
            <a:r>
              <a:rPr lang="en-AU" sz="2800" dirty="0">
                <a:ln w="28575">
                  <a:solidFill>
                    <a:schemeClr val="tx1"/>
                  </a:solidFill>
                </a:ln>
                <a:solidFill>
                  <a:srgbClr val="FF0000"/>
                </a:solidFill>
              </a:rPr>
              <a:t>John </a:t>
            </a:r>
            <a:r>
              <a:rPr lang="en-AU" sz="2800" dirty="0" smtClean="0">
                <a:ln w="28575">
                  <a:solidFill>
                    <a:schemeClr val="tx1"/>
                  </a:solidFill>
                </a:ln>
                <a:solidFill>
                  <a:srgbClr val="FF0000"/>
                </a:solidFill>
              </a:rPr>
              <a:t>1:14</a:t>
            </a:r>
            <a:r>
              <a:rPr lang="en-AU" sz="2800" dirty="0" smtClean="0">
                <a:solidFill>
                  <a:srgbClr val="FF0000"/>
                </a:solidFill>
                <a:effectLst>
                  <a:outerShdw blurRad="38100" dist="38100" dir="2700000" algn="tl">
                    <a:srgbClr val="FFFFFF"/>
                  </a:outerShdw>
                </a:effectLst>
              </a:rPr>
              <a:t>.</a:t>
            </a:r>
            <a:endParaRPr lang="en-AU" sz="2800" dirty="0">
              <a:solidFill>
                <a:srgbClr val="FF0000"/>
              </a:solidFill>
              <a:effectLst>
                <a:outerShdw blurRad="38100" dist="38100" dir="2700000" algn="tl">
                  <a:srgbClr val="FFFFFF"/>
                </a:outerShdw>
              </a:effectLst>
            </a:endParaRPr>
          </a:p>
          <a:p>
            <a:pPr marL="449263" indent="-449263">
              <a:lnSpc>
                <a:spcPct val="90000"/>
              </a:lnSpc>
            </a:pPr>
            <a:r>
              <a:rPr lang="en-AU" sz="2800" dirty="0"/>
              <a:t>Son of </a:t>
            </a:r>
            <a:r>
              <a:rPr lang="en-AU" sz="2800" dirty="0" err="1">
                <a:solidFill>
                  <a:srgbClr val="00FF00"/>
                </a:solidFill>
              </a:rPr>
              <a:t>Abinoam</a:t>
            </a:r>
            <a:r>
              <a:rPr lang="en-AU" sz="2800" dirty="0"/>
              <a:t> – “Father of graciousness”</a:t>
            </a:r>
          </a:p>
          <a:p>
            <a:pPr marL="449263" indent="-449263">
              <a:lnSpc>
                <a:spcPct val="90000"/>
              </a:lnSpc>
            </a:pPr>
            <a:r>
              <a:rPr lang="en-AU" sz="2800" dirty="0"/>
              <a:t>Revealed as type of Christ – </a:t>
            </a:r>
            <a:r>
              <a:rPr lang="en-AU" sz="2800" dirty="0">
                <a:ln w="28575">
                  <a:solidFill>
                    <a:schemeClr val="tx1"/>
                  </a:solidFill>
                </a:ln>
                <a:solidFill>
                  <a:srgbClr val="FF0000"/>
                </a:solidFill>
              </a:rPr>
              <a:t>Jud. 5:12 </a:t>
            </a:r>
            <a:r>
              <a:rPr lang="en-AU" sz="2800" dirty="0" smtClean="0"/>
              <a:t>(</a:t>
            </a:r>
            <a:r>
              <a:rPr lang="en-AU" sz="2800" dirty="0" smtClean="0">
                <a:ln w="28575">
                  <a:solidFill>
                    <a:schemeClr val="tx1"/>
                  </a:solidFill>
                </a:ln>
                <a:solidFill>
                  <a:srgbClr val="FF0000"/>
                </a:solidFill>
              </a:rPr>
              <a:t>Eph. 4:8</a:t>
            </a:r>
            <a:r>
              <a:rPr lang="en-AU" sz="2800" dirty="0" smtClean="0"/>
              <a:t>).</a:t>
            </a:r>
            <a:endParaRPr lang="en-AU" sz="2800" dirty="0"/>
          </a:p>
          <a:p>
            <a:pPr marL="449263" indent="-449263">
              <a:lnSpc>
                <a:spcPct val="90000"/>
              </a:lnSpc>
            </a:pPr>
            <a:r>
              <a:rPr lang="en-AU" sz="2800" dirty="0" err="1">
                <a:solidFill>
                  <a:srgbClr val="FFCC66"/>
                </a:solidFill>
              </a:rPr>
              <a:t>Kedesh</a:t>
            </a:r>
            <a:r>
              <a:rPr lang="en-AU" sz="2800" dirty="0">
                <a:solidFill>
                  <a:srgbClr val="FFCC66"/>
                </a:solidFill>
              </a:rPr>
              <a:t>-Naphtali</a:t>
            </a:r>
            <a:r>
              <a:rPr lang="en-AU" sz="2800" dirty="0"/>
              <a:t> – “The sanctuary of my wrestling”. City of refuge (</a:t>
            </a:r>
            <a:r>
              <a:rPr lang="en-AU" sz="2800" dirty="0" smtClean="0">
                <a:ln w="28575">
                  <a:solidFill>
                    <a:schemeClr val="tx1"/>
                  </a:solidFill>
                </a:ln>
                <a:solidFill>
                  <a:srgbClr val="FF0000"/>
                </a:solidFill>
              </a:rPr>
              <a:t>Josh. 20:7</a:t>
            </a:r>
            <a:r>
              <a:rPr lang="en-AU" sz="2800" dirty="0"/>
              <a:t>), 32 </a:t>
            </a:r>
            <a:r>
              <a:rPr lang="en-AU" sz="2800" dirty="0" err="1"/>
              <a:t>kms</a:t>
            </a:r>
            <a:r>
              <a:rPr lang="en-AU" sz="2800" dirty="0"/>
              <a:t> from Nazareth (Christ in preparation for mission</a:t>
            </a:r>
            <a:r>
              <a:rPr lang="en-AU" sz="2800" dirty="0" smtClean="0"/>
              <a:t>).</a:t>
            </a:r>
            <a:endParaRPr lang="en-AU" sz="2800" dirty="0"/>
          </a:p>
          <a:p>
            <a:pPr marL="449263" indent="-449263">
              <a:lnSpc>
                <a:spcPct val="90000"/>
              </a:lnSpc>
            </a:pPr>
            <a:endParaRPr lang="en-AU" sz="2800" dirty="0"/>
          </a:p>
        </p:txBody>
      </p:sp>
      <p:sp>
        <p:nvSpPr>
          <p:cNvPr id="105475" name="Rectangle 3"/>
          <p:cNvSpPr>
            <a:spLocks noGrp="1" noChangeArrowheads="1"/>
          </p:cNvSpPr>
          <p:nvPr>
            <p:ph type="ctrTitle"/>
          </p:nvPr>
        </p:nvSpPr>
        <p:spPr>
          <a:xfrm>
            <a:off x="0" y="142875"/>
            <a:ext cx="9144000" cy="765175"/>
          </a:xfrm>
        </p:spPr>
        <p:txBody>
          <a:bodyPr/>
          <a:lstStyle/>
          <a:p>
            <a:r>
              <a:rPr lang="en-AU"/>
              <a:t>Barak – Type of Christ</a:t>
            </a:r>
            <a:endParaRPr lang="en-AU">
              <a:solidFill>
                <a:srgbClr val="FF0000"/>
              </a:solidFill>
            </a:endParaRPr>
          </a:p>
        </p:txBody>
      </p:sp>
      <p:sp>
        <p:nvSpPr>
          <p:cNvPr id="5"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142876"/>
            <a:ext cx="9144000" cy="928670"/>
          </a:xfrm>
        </p:spPr>
        <p:txBody>
          <a:bodyPr/>
          <a:lstStyle/>
          <a:p>
            <a:pPr eaLnBrk="1" hangingPunct="1">
              <a:defRPr/>
            </a:pPr>
            <a:r>
              <a:rPr lang="en-AU" sz="4800" dirty="0" smtClean="0"/>
              <a:t>God’s design - Counterparts</a:t>
            </a:r>
            <a:endParaRPr lang="en-AU" sz="4800" dirty="0" smtClean="0">
              <a:solidFill>
                <a:srgbClr val="FF0000"/>
              </a:solidFill>
            </a:endParaRPr>
          </a:p>
        </p:txBody>
      </p:sp>
      <p:sp>
        <p:nvSpPr>
          <p:cNvPr id="78851" name="Rectangle 3"/>
          <p:cNvSpPr>
            <a:spLocks noGrp="1" noChangeArrowheads="1"/>
          </p:cNvSpPr>
          <p:nvPr>
            <p:ph type="subTitle" idx="1"/>
          </p:nvPr>
        </p:nvSpPr>
        <p:spPr>
          <a:xfrm>
            <a:off x="500033" y="1214423"/>
            <a:ext cx="8143933" cy="5000660"/>
          </a:xfrm>
        </p:spPr>
        <p:txBody>
          <a:bodyPr/>
          <a:lstStyle/>
          <a:p>
            <a:pPr marL="0" indent="0" algn="ctr" eaLnBrk="1" hangingPunct="1">
              <a:lnSpc>
                <a:spcPct val="95000"/>
              </a:lnSpc>
              <a:buNone/>
            </a:pPr>
            <a:r>
              <a:rPr lang="en-AU" sz="4000" dirty="0" smtClean="0">
                <a:solidFill>
                  <a:srgbClr val="00FF00"/>
                </a:solidFill>
                <a:latin typeface="Bookman Old Style" pitchFamily="18" charset="0"/>
              </a:rPr>
              <a:t>“Man is for strength, judgement and achievement. Woman is for grace, sympathy and ministration. Between them they form a beautiful unit: heirs together of the grace of life.”</a:t>
            </a:r>
          </a:p>
          <a:p>
            <a:pPr marL="0" indent="0" algn="r" eaLnBrk="1" hangingPunct="1">
              <a:lnSpc>
                <a:spcPct val="95000"/>
              </a:lnSpc>
              <a:spcBef>
                <a:spcPts val="1200"/>
              </a:spcBef>
              <a:spcAft>
                <a:spcPts val="0"/>
              </a:spcAft>
              <a:buNone/>
            </a:pPr>
            <a:r>
              <a:rPr lang="en-AU" sz="2400" dirty="0" smtClean="0">
                <a:solidFill>
                  <a:srgbClr val="FF66FF"/>
                </a:solidFill>
              </a:rPr>
              <a:t>Bro. Robert Roberts – Law of Moses pg. 220</a:t>
            </a:r>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000108"/>
          </a:xfrm>
        </p:spPr>
        <p:txBody>
          <a:bodyPr/>
          <a:lstStyle/>
          <a:p>
            <a:r>
              <a:rPr lang="en-AU" dirty="0" smtClean="0"/>
              <a:t>…..</a:t>
            </a:r>
            <a:endParaRPr lang="en-AU" dirty="0">
              <a:solidFill>
                <a:srgbClr val="FF0000"/>
              </a:solidFill>
            </a:endParaRPr>
          </a:p>
        </p:txBody>
      </p:sp>
      <p:sp>
        <p:nvSpPr>
          <p:cNvPr id="25603" name="Rectangle 3"/>
          <p:cNvSpPr>
            <a:spLocks noGrp="1" noChangeArrowheads="1"/>
          </p:cNvSpPr>
          <p:nvPr>
            <p:ph type="subTitle" idx="1"/>
          </p:nvPr>
        </p:nvSpPr>
        <p:spPr>
          <a:xfrm>
            <a:off x="285720" y="1071547"/>
            <a:ext cx="8713788" cy="5286412"/>
          </a:xfrm>
        </p:spPr>
        <p:txBody>
          <a:bodyPr/>
          <a:lstStyle/>
          <a:p>
            <a:pPr marL="627063" indent="-627063"/>
            <a:endParaRPr lang="en-AU" dirty="0"/>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428736"/>
          </a:xfrm>
        </p:spPr>
        <p:txBody>
          <a:bodyPr/>
          <a:lstStyle/>
          <a:p>
            <a:r>
              <a:rPr lang="en-AU" dirty="0" smtClean="0"/>
              <a:t>Women's liberation - Its impact on society</a:t>
            </a:r>
            <a:endParaRPr lang="en-AU" dirty="0">
              <a:solidFill>
                <a:srgbClr val="FF0000"/>
              </a:solidFill>
            </a:endParaRPr>
          </a:p>
        </p:txBody>
      </p:sp>
      <p:sp>
        <p:nvSpPr>
          <p:cNvPr id="25603" name="Rectangle 3"/>
          <p:cNvSpPr>
            <a:spLocks noGrp="1" noChangeArrowheads="1"/>
          </p:cNvSpPr>
          <p:nvPr>
            <p:ph type="subTitle" idx="1"/>
          </p:nvPr>
        </p:nvSpPr>
        <p:spPr>
          <a:xfrm>
            <a:off x="285720" y="1214422"/>
            <a:ext cx="8858280" cy="5357850"/>
          </a:xfrm>
        </p:spPr>
        <p:txBody>
          <a:bodyPr/>
          <a:lstStyle/>
          <a:p>
            <a:r>
              <a:rPr lang="en-AU" dirty="0" smtClean="0">
                <a:solidFill>
                  <a:srgbClr val="00FF00"/>
                </a:solidFill>
              </a:rPr>
              <a:t>1975</a:t>
            </a:r>
            <a:r>
              <a:rPr lang="en-AU" dirty="0" smtClean="0"/>
              <a:t> - </a:t>
            </a:r>
            <a:r>
              <a:rPr lang="en-AU" dirty="0" smtClean="0">
                <a:solidFill>
                  <a:srgbClr val="00FF00"/>
                </a:solidFill>
              </a:rPr>
              <a:t>International Women's Year </a:t>
            </a:r>
            <a:r>
              <a:rPr lang="en-AU" dirty="0" smtClean="0"/>
              <a:t>- a watershed. Since then women have sought and largely gained:</a:t>
            </a:r>
          </a:p>
          <a:p>
            <a:pPr marL="982663" indent="-450850">
              <a:buFont typeface="Wingdings" pitchFamily="2" charset="2"/>
              <a:buChar char="Ø"/>
            </a:pPr>
            <a:r>
              <a:rPr lang="en-AU" dirty="0" smtClean="0"/>
              <a:t>Government sponsored "affirmative action" programs.</a:t>
            </a:r>
          </a:p>
          <a:p>
            <a:pPr marL="982663" indent="-450850">
              <a:buFont typeface="Wingdings" pitchFamily="2" charset="2"/>
              <a:buChar char="Ø"/>
            </a:pPr>
            <a:r>
              <a:rPr lang="en-AU" dirty="0" smtClean="0"/>
              <a:t>the right to have their own career unhindered by family commitments.</a:t>
            </a:r>
          </a:p>
          <a:p>
            <a:pPr marL="982663" indent="-450850">
              <a:buFont typeface="Wingdings" pitchFamily="2" charset="2"/>
              <a:buChar char="Ø"/>
            </a:pPr>
            <a:r>
              <a:rPr lang="en-AU" dirty="0" smtClean="0"/>
              <a:t>equality with men in the workplace - EEO, equal pay and promotional opportunities.</a:t>
            </a:r>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428736"/>
          </a:xfrm>
        </p:spPr>
        <p:txBody>
          <a:bodyPr/>
          <a:lstStyle/>
          <a:p>
            <a:r>
              <a:rPr lang="en-AU" dirty="0" smtClean="0"/>
              <a:t>Women's liberation - Its impact on society</a:t>
            </a:r>
            <a:endParaRPr lang="en-AU" dirty="0">
              <a:solidFill>
                <a:srgbClr val="FF0000"/>
              </a:solidFill>
            </a:endParaRPr>
          </a:p>
        </p:txBody>
      </p:sp>
      <p:sp>
        <p:nvSpPr>
          <p:cNvPr id="25603" name="Rectangle 3"/>
          <p:cNvSpPr>
            <a:spLocks noGrp="1" noChangeArrowheads="1"/>
          </p:cNvSpPr>
          <p:nvPr>
            <p:ph type="subTitle" idx="1"/>
          </p:nvPr>
        </p:nvSpPr>
        <p:spPr>
          <a:xfrm>
            <a:off x="230300" y="1428735"/>
            <a:ext cx="8713788" cy="4929223"/>
          </a:xfrm>
        </p:spPr>
        <p:txBody>
          <a:bodyPr/>
          <a:lstStyle/>
          <a:p>
            <a:pPr marL="1255713" indent="-628650">
              <a:buFont typeface="Wingdings" pitchFamily="2" charset="2"/>
              <a:buChar char="Ø"/>
            </a:pPr>
            <a:r>
              <a:rPr lang="en-AU" dirty="0" smtClean="0"/>
              <a:t>Government and employer subsidised childcare facilities.</a:t>
            </a:r>
          </a:p>
          <a:p>
            <a:pPr marL="1255713" indent="-628650">
              <a:buFont typeface="Wingdings" pitchFamily="2" charset="2"/>
              <a:buChar char="Ø"/>
            </a:pPr>
            <a:r>
              <a:rPr lang="en-AU" dirty="0" smtClean="0"/>
              <a:t>equality in the Church - even to the priesthood and ministry.</a:t>
            </a:r>
          </a:p>
          <a:p>
            <a:r>
              <a:rPr lang="en-AU" sz="3600" dirty="0" smtClean="0">
                <a:solidFill>
                  <a:srgbClr val="00FF00"/>
                </a:solidFill>
              </a:rPr>
              <a:t>Some of the consequences:</a:t>
            </a:r>
          </a:p>
          <a:p>
            <a:pPr marL="1255713" indent="-628650">
              <a:buFont typeface="Wingdings" pitchFamily="2" charset="2"/>
              <a:buChar char="Ø"/>
            </a:pPr>
            <a:r>
              <a:rPr lang="en-AU" dirty="0" smtClean="0"/>
              <a:t>disappearance of traditional family life.</a:t>
            </a:r>
          </a:p>
          <a:p>
            <a:pPr marL="1255713" indent="-628650">
              <a:buFont typeface="Wingdings" pitchFamily="2" charset="2"/>
              <a:buChar char="Ø"/>
            </a:pPr>
            <a:r>
              <a:rPr lang="en-AU" dirty="0" smtClean="0"/>
              <a:t>rapidly increasing rate of divorce and remarriage.</a:t>
            </a:r>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428736"/>
          </a:xfrm>
        </p:spPr>
        <p:txBody>
          <a:bodyPr/>
          <a:lstStyle/>
          <a:p>
            <a:r>
              <a:rPr lang="en-AU" dirty="0" smtClean="0"/>
              <a:t>Women's liberation - Its impact on society</a:t>
            </a:r>
            <a:endParaRPr lang="en-AU" dirty="0">
              <a:solidFill>
                <a:srgbClr val="FF0000"/>
              </a:solidFill>
            </a:endParaRPr>
          </a:p>
        </p:txBody>
      </p:sp>
      <p:sp>
        <p:nvSpPr>
          <p:cNvPr id="25603" name="Rectangle 3"/>
          <p:cNvSpPr>
            <a:spLocks noGrp="1" noChangeArrowheads="1"/>
          </p:cNvSpPr>
          <p:nvPr>
            <p:ph type="subTitle" idx="1"/>
          </p:nvPr>
        </p:nvSpPr>
        <p:spPr>
          <a:xfrm>
            <a:off x="142844" y="1428735"/>
            <a:ext cx="8713788" cy="4929223"/>
          </a:xfrm>
        </p:spPr>
        <p:txBody>
          <a:bodyPr/>
          <a:lstStyle/>
          <a:p>
            <a:pPr marL="1255713" indent="-628650">
              <a:buFont typeface="Wingdings" pitchFamily="2" charset="2"/>
              <a:buChar char="Ø"/>
            </a:pPr>
            <a:r>
              <a:rPr lang="en-AU" dirty="0" smtClean="0"/>
              <a:t>growing number of </a:t>
            </a:r>
            <a:r>
              <a:rPr lang="en-AU" dirty="0" err="1" smtClean="0"/>
              <a:t>defacto</a:t>
            </a:r>
            <a:r>
              <a:rPr lang="en-AU" dirty="0" smtClean="0"/>
              <a:t> "marriages“.</a:t>
            </a:r>
          </a:p>
          <a:p>
            <a:pPr marL="1255713" indent="-628650">
              <a:buFont typeface="Wingdings" pitchFamily="2" charset="2"/>
              <a:buChar char="Ø"/>
            </a:pPr>
            <a:r>
              <a:rPr lang="en-AU" dirty="0" smtClean="0"/>
              <a:t>emergence of "step-families" through remarriage.</a:t>
            </a:r>
          </a:p>
          <a:p>
            <a:pPr marL="1255713" indent="-628650">
              <a:buFont typeface="Wingdings" pitchFamily="2" charset="2"/>
              <a:buChar char="Ø"/>
            </a:pPr>
            <a:r>
              <a:rPr lang="en-AU" dirty="0" smtClean="0"/>
              <a:t>dramatic growth of dining out for evening meals.</a:t>
            </a:r>
          </a:p>
          <a:p>
            <a:pPr marL="1255713" indent="-628650">
              <a:buFont typeface="Wingdings" pitchFamily="2" charset="2"/>
              <a:buChar char="Ø"/>
            </a:pPr>
            <a:r>
              <a:rPr lang="en-AU" dirty="0" smtClean="0"/>
              <a:t>men forced to accept domestic duties.</a:t>
            </a:r>
            <a:endParaRPr lang="en-AU" dirty="0"/>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000108"/>
          </a:xfrm>
        </p:spPr>
        <p:txBody>
          <a:bodyPr/>
          <a:lstStyle/>
          <a:p>
            <a:r>
              <a:rPr lang="en-AU" dirty="0" smtClean="0"/>
              <a:t>Contemporary Society</a:t>
            </a:r>
            <a:endParaRPr lang="en-AU" dirty="0">
              <a:solidFill>
                <a:srgbClr val="FF0000"/>
              </a:solidFill>
            </a:endParaRPr>
          </a:p>
        </p:txBody>
      </p:sp>
      <p:sp>
        <p:nvSpPr>
          <p:cNvPr id="25603" name="Rectangle 3"/>
          <p:cNvSpPr>
            <a:spLocks noGrp="1" noChangeArrowheads="1"/>
          </p:cNvSpPr>
          <p:nvPr>
            <p:ph type="subTitle" idx="1"/>
          </p:nvPr>
        </p:nvSpPr>
        <p:spPr>
          <a:xfrm>
            <a:off x="214282" y="1000108"/>
            <a:ext cx="8713788" cy="5286412"/>
          </a:xfrm>
        </p:spPr>
        <p:txBody>
          <a:bodyPr/>
          <a:lstStyle/>
          <a:p>
            <a:pPr marL="627063" indent="-627063"/>
            <a:r>
              <a:rPr lang="en-AU" dirty="0" smtClean="0"/>
              <a:t>Recently, in late 2010, an entire Anglican Parish in Britain returned to Roman Catholicism over the ordination of women bishops.</a:t>
            </a:r>
          </a:p>
          <a:p>
            <a:pPr marL="627063" indent="-627063"/>
            <a:r>
              <a:rPr lang="en-AU" dirty="0" smtClean="0"/>
              <a:t>The Catholic Church has accepted married priests from other communions into its mainly celibate priesthood.</a:t>
            </a:r>
          </a:p>
          <a:p>
            <a:pPr marL="627063" indent="-627063"/>
            <a:r>
              <a:rPr lang="en-AU" dirty="0" smtClean="0"/>
              <a:t>The voice of Bro. Morrie Stewart (1968) – </a:t>
            </a:r>
            <a:r>
              <a:rPr lang="en-AU" dirty="0" smtClean="0">
                <a:solidFill>
                  <a:srgbClr val="00FF00"/>
                </a:solidFill>
              </a:rPr>
              <a:t>“The Brotherhood is only 5-10 years behind the trends in the world.”</a:t>
            </a:r>
            <a:endParaRPr lang="en-AU" dirty="0">
              <a:solidFill>
                <a:srgbClr val="00FF00"/>
              </a:solidFill>
            </a:endParaRPr>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0"/>
            <a:ext cx="9144000" cy="1000108"/>
          </a:xfrm>
        </p:spPr>
        <p:txBody>
          <a:bodyPr/>
          <a:lstStyle/>
          <a:p>
            <a:r>
              <a:rPr lang="en-AU" dirty="0" smtClean="0"/>
              <a:t>Contemporary Facts</a:t>
            </a:r>
            <a:endParaRPr lang="en-AU" dirty="0">
              <a:solidFill>
                <a:srgbClr val="FF0000"/>
              </a:solidFill>
            </a:endParaRPr>
          </a:p>
        </p:txBody>
      </p:sp>
      <p:sp>
        <p:nvSpPr>
          <p:cNvPr id="25603" name="Rectangle 3"/>
          <p:cNvSpPr>
            <a:spLocks noGrp="1" noChangeArrowheads="1"/>
          </p:cNvSpPr>
          <p:nvPr>
            <p:ph type="subTitle" idx="1"/>
          </p:nvPr>
        </p:nvSpPr>
        <p:spPr>
          <a:xfrm>
            <a:off x="285720" y="928670"/>
            <a:ext cx="8713788" cy="5286412"/>
          </a:xfrm>
        </p:spPr>
        <p:txBody>
          <a:bodyPr/>
          <a:lstStyle/>
          <a:p>
            <a:pPr marL="627063" indent="-627063"/>
            <a:r>
              <a:rPr lang="en-AU" dirty="0" smtClean="0"/>
              <a:t>There is at least one ‘ecclesia’ in Australia that has a sister as recorder.</a:t>
            </a:r>
          </a:p>
          <a:p>
            <a:pPr marL="627063" indent="-627063"/>
            <a:r>
              <a:rPr lang="en-AU" dirty="0" smtClean="0"/>
              <a:t>Sisters are invited to speak at various conferences and gatherings in </a:t>
            </a:r>
            <a:r>
              <a:rPr lang="en-AU" dirty="0" err="1" smtClean="0"/>
              <a:t>Christadelphia</a:t>
            </a:r>
            <a:r>
              <a:rPr lang="en-AU" dirty="0" smtClean="0"/>
              <a:t> – a role once reserved entirely for brethren.</a:t>
            </a:r>
          </a:p>
          <a:p>
            <a:pPr marL="627063" indent="-627063"/>
            <a:r>
              <a:rPr lang="en-AU" dirty="0" smtClean="0"/>
              <a:t>The ‘Sisters Speak’ movement has gained considerable momentum over the last decade.</a:t>
            </a:r>
          </a:p>
          <a:p>
            <a:pPr marL="627063" indent="-627063"/>
            <a:r>
              <a:rPr lang="en-AU" dirty="0" err="1" smtClean="0"/>
              <a:t>Ecclesias</a:t>
            </a:r>
            <a:r>
              <a:rPr lang="en-AU" dirty="0" smtClean="0"/>
              <a:t> exist solely for that purpose.</a:t>
            </a:r>
            <a:endParaRPr lang="en-AU" dirty="0"/>
          </a:p>
        </p:txBody>
      </p:sp>
      <p:sp>
        <p:nvSpPr>
          <p:cNvPr id="6" name="Rectangle 5"/>
          <p:cNvSpPr>
            <a:spLocks noGrp="1" noChangeArrowheads="1"/>
          </p:cNvSpPr>
          <p:nvPr>
            <p:ph type="ftr" sz="quarter" idx="3"/>
          </p:nvPr>
        </p:nvSpPr>
        <p:spPr>
          <a:xfrm>
            <a:off x="-145919" y="6429396"/>
            <a:ext cx="3860663" cy="384154"/>
          </a:xfrm>
        </p:spPr>
        <p:txBody>
          <a:bodyPr/>
          <a:lstStyle/>
          <a:p>
            <a:r>
              <a:rPr lang="en-AU" dirty="0" smtClean="0"/>
              <a:t>The Role of Sisters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2629</Words>
  <Application>Microsoft PowerPoint</Application>
  <PresentationFormat>On-screen Show (4:3)</PresentationFormat>
  <Paragraphs>192</Paragraphs>
  <Slides>33</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33</vt:i4>
      </vt:variant>
    </vt:vector>
  </HeadingPairs>
  <TitlesOfParts>
    <vt:vector size="38" baseType="lpstr">
      <vt:lpstr>Generic</vt:lpstr>
      <vt:lpstr>1_Generic</vt:lpstr>
      <vt:lpstr>4_Default Design</vt:lpstr>
      <vt:lpstr>2_Default Design</vt:lpstr>
      <vt:lpstr>Photo Editor Photo</vt:lpstr>
      <vt:lpstr>Slide 1</vt:lpstr>
      <vt:lpstr>John’s writing interrupted by Christ – Rev. 16:15</vt:lpstr>
      <vt:lpstr>The Spirits of Devils – Rev. 16:14</vt:lpstr>
      <vt:lpstr>Slide 4</vt:lpstr>
      <vt:lpstr>Women's liberation - Its impact on society</vt:lpstr>
      <vt:lpstr>Women's liberation - Its impact on society</vt:lpstr>
      <vt:lpstr>Women's liberation - Its impact on society</vt:lpstr>
      <vt:lpstr>Contemporary Society</vt:lpstr>
      <vt:lpstr>Contemporary Facts</vt:lpstr>
      <vt:lpstr>Contemporary Arguments</vt:lpstr>
      <vt:lpstr>Equality of women with men</vt:lpstr>
      <vt:lpstr>"because of the angels"</vt:lpstr>
      <vt:lpstr>"species of actresses"</vt:lpstr>
      <vt:lpstr>True adornment</vt:lpstr>
      <vt:lpstr>The teachings of Paul</vt:lpstr>
      <vt:lpstr>The Divine Hierarchy</vt:lpstr>
      <vt:lpstr>"…as also saith the Law"</vt:lpstr>
      <vt:lpstr>Commanded to be under obedience</vt:lpstr>
      <vt:lpstr>"Adam was first formed"</vt:lpstr>
      <vt:lpstr>Exercising gift of teaching</vt:lpstr>
      <vt:lpstr>Repudiate God-aspiring Eve</vt:lpstr>
      <vt:lpstr>The example of Sarah</vt:lpstr>
      <vt:lpstr>Contrasting Christadelphian Homes</vt:lpstr>
      <vt:lpstr>Slide 24</vt:lpstr>
      <vt:lpstr>Slide 25</vt:lpstr>
      <vt:lpstr>Jabin King of Canaan</vt:lpstr>
      <vt:lpstr>Jabin represents the Serpent</vt:lpstr>
      <vt:lpstr>Jabin represents the Serpent – cont.</vt:lpstr>
      <vt:lpstr>Sisera – “Seed of the Serpent”</vt:lpstr>
      <vt:lpstr>Deborah – “The Woman”</vt:lpstr>
      <vt:lpstr>Barak – Type of Christ</vt:lpstr>
      <vt:lpstr>God’s design - Counterparts</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Cowie</dc:creator>
  <cp:lastModifiedBy>Jim Cowie</cp:lastModifiedBy>
  <cp:revision>92</cp:revision>
  <dcterms:created xsi:type="dcterms:W3CDTF">2005-04-01T10:19:07Z</dcterms:created>
  <dcterms:modified xsi:type="dcterms:W3CDTF">2011-03-01T14:15:04Z</dcterms:modified>
</cp:coreProperties>
</file>