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84" r:id="rId8"/>
    <p:sldId id="262" r:id="rId9"/>
    <p:sldId id="265" r:id="rId10"/>
    <p:sldId id="263" r:id="rId11"/>
    <p:sldId id="266" r:id="rId12"/>
    <p:sldId id="267" r:id="rId13"/>
    <p:sldId id="268" r:id="rId14"/>
    <p:sldId id="269" r:id="rId15"/>
    <p:sldId id="264"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86" d="100"/>
          <a:sy n="86" d="100"/>
        </p:scale>
        <p:origin x="-619" y="-72"/>
      </p:cViewPr>
      <p:guideLst>
        <p:guide orient="horz" pos="2160"/>
        <p:guide pos="2880"/>
      </p:guideLst>
    </p:cSldViewPr>
  </p:slideViewPr>
  <p:notesTextViewPr>
    <p:cViewPr>
      <p:scale>
        <a:sx n="1" d="1"/>
        <a:sy n="1" d="1"/>
      </p:scale>
      <p:origin x="0" y="43"/>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06C9A4-574D-4328-9948-82B096755689}" type="datetimeFigureOut">
              <a:rPr lang="en-CA" smtClean="0"/>
              <a:t>18/06/2011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7CA84B-B99B-4543-9227-34C28FAFEB39}" type="slidenum">
              <a:rPr lang="en-CA" smtClean="0"/>
              <a:t>‹#›</a:t>
            </a:fld>
            <a:endParaRPr lang="en-CA"/>
          </a:p>
        </p:txBody>
      </p:sp>
    </p:spTree>
    <p:extLst>
      <p:ext uri="{BB962C8B-B14F-4D97-AF65-F5344CB8AC3E}">
        <p14:creationId xmlns:p14="http://schemas.microsoft.com/office/powerpoint/2010/main" val="2279993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Hymns: class 1 opening 118 closing 52 (13);</a:t>
            </a:r>
            <a:r>
              <a:rPr lang="en-CA" baseline="0" dirty="0" smtClean="0"/>
              <a:t> class 2 opening 77; class 3 closing 125</a:t>
            </a:r>
          </a:p>
          <a:p>
            <a:r>
              <a:rPr lang="en-CA" baseline="0" dirty="0" smtClean="0"/>
              <a:t>Readings: class 1 Ex. 3:18-34:7; class </a:t>
            </a:r>
            <a:r>
              <a:rPr lang="en-CA" baseline="0" smtClean="0"/>
              <a:t>2 John 17; </a:t>
            </a:r>
            <a:r>
              <a:rPr lang="en-CA" baseline="0" dirty="0" smtClean="0"/>
              <a:t>class 3 Ex. 3:1-15</a:t>
            </a:r>
            <a:endParaRPr lang="en-CA" dirty="0"/>
          </a:p>
        </p:txBody>
      </p:sp>
      <p:sp>
        <p:nvSpPr>
          <p:cNvPr id="4" name="Slide Number Placeholder 3"/>
          <p:cNvSpPr>
            <a:spLocks noGrp="1"/>
          </p:cNvSpPr>
          <p:nvPr>
            <p:ph type="sldNum" sz="quarter" idx="10"/>
          </p:nvPr>
        </p:nvSpPr>
        <p:spPr/>
        <p:txBody>
          <a:bodyPr/>
          <a:lstStyle/>
          <a:p>
            <a:fld id="{AC7CA84B-B99B-4543-9227-34C28FAFEB39}" type="slidenum">
              <a:rPr lang="en-CA" smtClean="0"/>
              <a:t>2</a:t>
            </a:fld>
            <a:endParaRPr lang="en-CA"/>
          </a:p>
        </p:txBody>
      </p:sp>
    </p:spTree>
    <p:extLst>
      <p:ext uri="{BB962C8B-B14F-4D97-AF65-F5344CB8AC3E}">
        <p14:creationId xmlns:p14="http://schemas.microsoft.com/office/powerpoint/2010/main" val="3590769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63678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641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62443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4705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4"/>
            <a:ext cx="4040188" cy="4302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4"/>
            <a:ext cx="4041775" cy="4302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3235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8458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69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6203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5041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01834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1054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4"/>
            <a:ext cx="5486400" cy="4416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6721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6221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035484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orbe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I Beseech Thee,</a:t>
            </a:r>
            <a:br>
              <a:rPr lang="en-CA" dirty="0" smtClean="0"/>
            </a:br>
            <a:r>
              <a:rPr lang="en-CA" dirty="0" smtClean="0"/>
              <a:t>Show Me Thy Glory</a:t>
            </a:r>
            <a:endParaRPr lang="en-US" dirty="0"/>
          </a:p>
        </p:txBody>
      </p:sp>
      <p:sp>
        <p:nvSpPr>
          <p:cNvPr id="3" name="Subtitle 2"/>
          <p:cNvSpPr>
            <a:spLocks noGrp="1"/>
          </p:cNvSpPr>
          <p:nvPr>
            <p:ph type="subTitle" idx="1"/>
          </p:nvPr>
        </p:nvSpPr>
        <p:spPr/>
        <p:txBody>
          <a:bodyPr/>
          <a:lstStyle/>
          <a:p>
            <a:r>
              <a:rPr lang="en-CA" dirty="0" smtClean="0"/>
              <a:t>Additional Study, 2011</a:t>
            </a:r>
            <a:endParaRPr lang="en-US" dirty="0"/>
          </a:p>
        </p:txBody>
      </p:sp>
      <p:pic>
        <p:nvPicPr>
          <p:cNvPr id="4" name="Picture 2" descr="InsertedImage"/>
          <p:cNvPicPr>
            <a:picLocks noChangeAspect="1"/>
          </p:cNvPicPr>
          <p:nvPr/>
        </p:nvPicPr>
        <p:blipFill>
          <a:blip r:embed="rId2" cstate="print">
            <a:extLst>
              <a:ext uri="{28A0092B-C50C-407E-A947-70E740481C1C}">
                <a14:useLocalDpi xmlns:a14="http://schemas.microsoft.com/office/drawing/2010/main" val="0"/>
              </a:ext>
            </a:extLst>
          </a:blip>
          <a:srcRect t="-19485" b="-19485"/>
          <a:stretch>
            <a:fillRect/>
          </a:stretch>
        </p:blipFill>
        <p:spPr bwMode="auto">
          <a:xfrm rot="1108202">
            <a:off x="7045600" y="4734316"/>
            <a:ext cx="17907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7006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Study in God Manifestation</a:t>
            </a:r>
            <a:endParaRPr lang="en-US" dirty="0"/>
          </a:p>
        </p:txBody>
      </p:sp>
      <p:sp>
        <p:nvSpPr>
          <p:cNvPr id="3" name="Content Placeholder 2"/>
          <p:cNvSpPr>
            <a:spLocks noGrp="1"/>
          </p:cNvSpPr>
          <p:nvPr>
            <p:ph idx="1"/>
          </p:nvPr>
        </p:nvSpPr>
        <p:spPr/>
        <p:txBody>
          <a:bodyPr>
            <a:normAutofit/>
          </a:bodyPr>
          <a:lstStyle/>
          <a:p>
            <a:pPr marL="742950" indent="-742950">
              <a:buFont typeface="+mj-lt"/>
              <a:buAutoNum type="arabicPeriod"/>
            </a:pPr>
            <a:r>
              <a:rPr lang="en-CA" sz="3600" dirty="0" smtClean="0"/>
              <a:t>I Will Make All My Goodness Pass Before Thee</a:t>
            </a:r>
          </a:p>
          <a:p>
            <a:pPr marL="742950" indent="-742950">
              <a:buFont typeface="+mj-lt"/>
              <a:buAutoNum type="arabicPeriod"/>
            </a:pPr>
            <a:r>
              <a:rPr lang="en-CA" sz="3600" dirty="0" smtClean="0"/>
              <a:t>I Will Proclaim the Name of Yahweh Before Thee</a:t>
            </a:r>
          </a:p>
          <a:p>
            <a:pPr marL="742950" indent="-742950">
              <a:buFont typeface="+mj-lt"/>
              <a:buAutoNum type="arabicPeriod"/>
            </a:pPr>
            <a:r>
              <a:rPr lang="en-CA" sz="3600" dirty="0" smtClean="0"/>
              <a:t>Yahweh </a:t>
            </a:r>
            <a:r>
              <a:rPr lang="en-CA" sz="3600" dirty="0" err="1" smtClean="0"/>
              <a:t>Elohim</a:t>
            </a:r>
            <a:r>
              <a:rPr lang="en-CA" sz="3600" dirty="0" smtClean="0"/>
              <a:t> of your Fathers,</a:t>
            </a:r>
          </a:p>
          <a:p>
            <a:pPr marL="457200" lvl="1" indent="0">
              <a:spcBef>
                <a:spcPts val="0"/>
              </a:spcBef>
              <a:buNone/>
              <a:tabLst>
                <a:tab pos="1484313" algn="l"/>
              </a:tabLst>
            </a:pPr>
            <a:r>
              <a:rPr lang="en-CA" sz="3600" dirty="0"/>
              <a:t>	</a:t>
            </a:r>
            <a:r>
              <a:rPr lang="en-CA" sz="3600" dirty="0" smtClean="0"/>
              <a:t>the God of Abraham,</a:t>
            </a:r>
            <a:br>
              <a:rPr lang="en-CA" sz="3600" dirty="0" smtClean="0"/>
            </a:br>
            <a:r>
              <a:rPr lang="en-CA" sz="3600" dirty="0" smtClean="0"/>
              <a:t>	the God of Isaac</a:t>
            </a:r>
            <a:br>
              <a:rPr lang="en-CA" sz="3600" dirty="0" smtClean="0"/>
            </a:br>
            <a:r>
              <a:rPr lang="en-CA" sz="3600" dirty="0" smtClean="0"/>
              <a:t>	and the God of Jacob</a:t>
            </a:r>
            <a:endParaRPr lang="en-US" sz="3600" dirty="0"/>
          </a:p>
        </p:txBody>
      </p:sp>
    </p:spTree>
    <p:extLst>
      <p:ext uri="{BB962C8B-B14F-4D97-AF65-F5344CB8AC3E}">
        <p14:creationId xmlns:p14="http://schemas.microsoft.com/office/powerpoint/2010/main" val="39308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1500"/>
                            </p:stCondLst>
                            <p:childTnLst>
                              <p:par>
                                <p:cTn id="9" presetID="10" presetClass="entr" presetSubtype="0" fill="hold" nodeType="afterEffect">
                                  <p:stCondLst>
                                    <p:cond delay="1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par>
                                <p:cTn id="12" presetID="10" presetClass="entr" presetSubtype="0" fill="hold" nodeType="withEffect">
                                  <p:stCondLst>
                                    <p:cond delay="120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CA" sz="3600" dirty="0" smtClean="0"/>
              <a:t>The Most Important Question in the World</a:t>
            </a:r>
            <a:endParaRPr lang="en-US" sz="3600"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marL="0" indent="0">
              <a:buNone/>
              <a:tabLst>
                <a:tab pos="8005763" algn="r"/>
              </a:tabLst>
            </a:pPr>
            <a:r>
              <a:rPr lang="en-US" dirty="0"/>
              <a:t>Master, which </a:t>
            </a:r>
            <a:r>
              <a:rPr lang="en-US" i="1" dirty="0"/>
              <a:t>is </a:t>
            </a:r>
            <a:r>
              <a:rPr lang="en-US" dirty="0"/>
              <a:t>the great commandment in the law</a:t>
            </a:r>
            <a:r>
              <a:rPr lang="en-US" dirty="0" smtClean="0"/>
              <a:t>?</a:t>
            </a:r>
            <a:r>
              <a:rPr lang="en-US" dirty="0">
                <a:solidFill>
                  <a:schemeClr val="accent6">
                    <a:lumMod val="60000"/>
                    <a:lumOff val="40000"/>
                  </a:schemeClr>
                </a:solidFill>
              </a:rPr>
              <a:t> 	</a:t>
            </a:r>
            <a:r>
              <a:rPr lang="en-US" sz="2800" dirty="0">
                <a:solidFill>
                  <a:schemeClr val="tx1">
                    <a:lumMod val="65000"/>
                    <a:lumOff val="35000"/>
                  </a:schemeClr>
                </a:solidFill>
              </a:rPr>
              <a:t>Matt. 22:36-40</a:t>
            </a:r>
            <a:endParaRPr lang="en-US" dirty="0" smtClean="0"/>
          </a:p>
          <a:p>
            <a:pPr marL="0" indent="0">
              <a:buNone/>
            </a:pPr>
            <a:r>
              <a:rPr lang="en-US" dirty="0" smtClean="0"/>
              <a:t>Jesus </a:t>
            </a:r>
            <a:r>
              <a:rPr lang="en-US" dirty="0"/>
              <a:t>said unto him, </a:t>
            </a:r>
            <a:r>
              <a:rPr lang="en-US" dirty="0">
                <a:solidFill>
                  <a:schemeClr val="accent1"/>
                </a:solidFill>
              </a:rPr>
              <a:t>Thou shalt love the Lord thy God with all thy heart, and with all thy soul, and with all thy mind</a:t>
            </a:r>
            <a:r>
              <a:rPr lang="en-US" dirty="0" smtClean="0">
                <a:solidFill>
                  <a:schemeClr val="accent1"/>
                </a:solidFill>
              </a:rPr>
              <a:t>.</a:t>
            </a:r>
          </a:p>
          <a:p>
            <a:pPr marL="0" indent="0">
              <a:buNone/>
            </a:pPr>
            <a:r>
              <a:rPr lang="en-US" dirty="0" smtClean="0">
                <a:solidFill>
                  <a:schemeClr val="accent1"/>
                </a:solidFill>
              </a:rPr>
              <a:t>This </a:t>
            </a:r>
            <a:r>
              <a:rPr lang="en-US" dirty="0">
                <a:solidFill>
                  <a:schemeClr val="accent1"/>
                </a:solidFill>
              </a:rPr>
              <a:t>is the first and great commandment</a:t>
            </a:r>
            <a:r>
              <a:rPr lang="en-US" dirty="0" smtClean="0">
                <a:solidFill>
                  <a:schemeClr val="accent1"/>
                </a:solidFill>
              </a:rPr>
              <a:t>.</a:t>
            </a:r>
          </a:p>
          <a:p>
            <a:pPr marL="0" indent="0">
              <a:buNone/>
            </a:pPr>
            <a:r>
              <a:rPr lang="en-US" dirty="0" smtClean="0">
                <a:solidFill>
                  <a:schemeClr val="accent1"/>
                </a:solidFill>
              </a:rPr>
              <a:t>And </a:t>
            </a:r>
            <a:r>
              <a:rPr lang="en-US" dirty="0">
                <a:solidFill>
                  <a:schemeClr val="accent1"/>
                </a:solidFill>
              </a:rPr>
              <a:t>the second </a:t>
            </a:r>
            <a:r>
              <a:rPr lang="en-US" i="1" dirty="0">
                <a:solidFill>
                  <a:schemeClr val="accent1"/>
                </a:solidFill>
              </a:rPr>
              <a:t>is </a:t>
            </a:r>
            <a:r>
              <a:rPr lang="en-US" dirty="0">
                <a:solidFill>
                  <a:schemeClr val="accent1"/>
                </a:solidFill>
              </a:rPr>
              <a:t>like unto it</a:t>
            </a:r>
            <a:r>
              <a:rPr lang="en-US" dirty="0" smtClean="0">
                <a:solidFill>
                  <a:schemeClr val="accent1"/>
                </a:solidFill>
              </a:rPr>
              <a:t>,</a:t>
            </a:r>
          </a:p>
          <a:p>
            <a:pPr marL="0" indent="0">
              <a:buNone/>
            </a:pPr>
            <a:r>
              <a:rPr lang="en-US" dirty="0" smtClean="0">
                <a:solidFill>
                  <a:schemeClr val="accent1"/>
                </a:solidFill>
              </a:rPr>
              <a:t>Thou </a:t>
            </a:r>
            <a:r>
              <a:rPr lang="en-US" dirty="0">
                <a:solidFill>
                  <a:schemeClr val="accent1"/>
                </a:solidFill>
              </a:rPr>
              <a:t>shalt love thy </a:t>
            </a:r>
            <a:r>
              <a:rPr lang="en-US" dirty="0" err="1">
                <a:solidFill>
                  <a:schemeClr val="accent1"/>
                </a:solidFill>
              </a:rPr>
              <a:t>neighbour</a:t>
            </a:r>
            <a:r>
              <a:rPr lang="en-US" dirty="0">
                <a:solidFill>
                  <a:schemeClr val="accent1"/>
                </a:solidFill>
              </a:rPr>
              <a:t> as thyself</a:t>
            </a:r>
            <a:r>
              <a:rPr lang="en-US" dirty="0" smtClean="0">
                <a:solidFill>
                  <a:schemeClr val="accent1"/>
                </a:solidFill>
              </a:rPr>
              <a:t>.</a:t>
            </a:r>
          </a:p>
          <a:p>
            <a:pPr marL="0" indent="0">
              <a:buNone/>
              <a:tabLst>
                <a:tab pos="8005763" algn="r"/>
              </a:tabLst>
            </a:pPr>
            <a:r>
              <a:rPr lang="en-US" dirty="0" smtClean="0">
                <a:solidFill>
                  <a:schemeClr val="accent1"/>
                </a:solidFill>
              </a:rPr>
              <a:t>On </a:t>
            </a:r>
            <a:r>
              <a:rPr lang="en-US" dirty="0">
                <a:solidFill>
                  <a:schemeClr val="accent1"/>
                </a:solidFill>
              </a:rPr>
              <a:t>these two commandments hang all the law and the prophets</a:t>
            </a:r>
            <a:r>
              <a:rPr lang="en-US" dirty="0" smtClean="0">
                <a:solidFill>
                  <a:schemeClr val="accent1"/>
                </a:solidFill>
              </a:rPr>
              <a:t>.</a:t>
            </a:r>
            <a:endParaRPr lang="en-US" dirty="0">
              <a:solidFill>
                <a:schemeClr val="accent1"/>
              </a:solidFill>
            </a:endParaRPr>
          </a:p>
        </p:txBody>
      </p:sp>
      <p:sp>
        <p:nvSpPr>
          <p:cNvPr id="4" name="TextBox 3"/>
          <p:cNvSpPr txBox="1"/>
          <p:nvPr/>
        </p:nvSpPr>
        <p:spPr>
          <a:xfrm>
            <a:off x="6732934" y="93583"/>
            <a:ext cx="1572866" cy="1354217"/>
          </a:xfrm>
          <a:prstGeom prst="rect">
            <a:avLst/>
          </a:prstGeom>
          <a:noFill/>
        </p:spPr>
        <p:txBody>
          <a:bodyPr wrap="none" rtlCol="0">
            <a:spAutoFit/>
          </a:bodyPr>
          <a:lstStyle/>
          <a:p>
            <a:pPr algn="ctr"/>
            <a:r>
              <a:rPr lang="en-CA" sz="3600" b="1" dirty="0" smtClean="0">
                <a:latin typeface="Bradley Hand ITC" pitchFamily="66" charset="0"/>
              </a:rPr>
              <a:t>Mosaic</a:t>
            </a:r>
          </a:p>
          <a:p>
            <a:pPr algn="ctr">
              <a:lnSpc>
                <a:spcPts val="1200"/>
              </a:lnSpc>
            </a:pPr>
            <a:endParaRPr lang="en-CA" sz="3600" b="1" dirty="0">
              <a:latin typeface="Corbel" pitchFamily="34" charset="0"/>
            </a:endParaRPr>
          </a:p>
          <a:p>
            <a:pPr algn="ctr"/>
            <a:r>
              <a:rPr lang="en-CA" sz="3600" dirty="0" smtClean="0">
                <a:latin typeface="Corbel" pitchFamily="34" charset="0"/>
              </a:rPr>
              <a:t>^</a:t>
            </a:r>
            <a:endParaRPr lang="en-US" sz="3600" dirty="0">
              <a:latin typeface="Corbel" pitchFamily="34" charset="0"/>
            </a:endParaRPr>
          </a:p>
        </p:txBody>
      </p:sp>
    </p:spTree>
    <p:extLst>
      <p:ext uri="{BB962C8B-B14F-4D97-AF65-F5344CB8AC3E}">
        <p14:creationId xmlns:p14="http://schemas.microsoft.com/office/powerpoint/2010/main" val="370606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par>
                          <p:cTn id="17" fill="hold">
                            <p:stCondLst>
                              <p:cond delay="500"/>
                            </p:stCondLst>
                            <p:childTnLst>
                              <p:par>
                                <p:cTn id="18" presetID="10" presetClass="entr" presetSubtype="0" fill="hold" nodeType="afterEffect">
                                  <p:stCondLst>
                                    <p:cond delay="50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childTnLst>
                                </p:cTn>
                              </p:par>
                            </p:childTnLst>
                          </p:cTn>
                        </p:par>
                        <p:par>
                          <p:cTn id="21" fill="hold">
                            <p:stCondLst>
                              <p:cond delay="2000"/>
                            </p:stCondLst>
                            <p:childTnLst>
                              <p:par>
                                <p:cTn id="22" presetID="10" presetClass="entr" presetSubtype="0" fill="hold" nodeType="afterEffect">
                                  <p:stCondLst>
                                    <p:cond delay="100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wipe(left)">
                                      <p:cBhvr>
                                        <p:cTn id="29" dur="500"/>
                                        <p:tgtEl>
                                          <p:spTgt spid="4">
                                            <p:txEl>
                                              <p:pRg st="2" end="2"/>
                                            </p:txEl>
                                          </p:spTgt>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wipe(left)">
                                      <p:cBhvr>
                                        <p:cTn id="3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CA" sz="3600" dirty="0"/>
              <a:t>The Most Important Question in the World</a:t>
            </a:r>
            <a:endParaRPr lang="en-US" sz="3600" dirty="0"/>
          </a:p>
        </p:txBody>
      </p:sp>
      <p:sp>
        <p:nvSpPr>
          <p:cNvPr id="3" name="Content Placeholder 2"/>
          <p:cNvSpPr>
            <a:spLocks noGrp="1"/>
          </p:cNvSpPr>
          <p:nvPr>
            <p:ph idx="1"/>
          </p:nvPr>
        </p:nvSpPr>
        <p:spPr/>
        <p:txBody>
          <a:bodyPr/>
          <a:lstStyle/>
          <a:p>
            <a:pPr marL="0" indent="0">
              <a:buNone/>
            </a:pPr>
            <a:r>
              <a:rPr lang="en-US" sz="4000" dirty="0"/>
              <a:t>Master</a:t>
            </a:r>
            <a:r>
              <a:rPr lang="en-US" sz="4000" dirty="0" smtClean="0"/>
              <a:t>, what was God’s purpose in creating the world?</a:t>
            </a:r>
            <a:endParaRPr lang="en-US" sz="4000" dirty="0"/>
          </a:p>
          <a:p>
            <a:pPr marL="0" indent="0">
              <a:spcBef>
                <a:spcPts val="4800"/>
              </a:spcBef>
              <a:buNone/>
              <a:tabLst>
                <a:tab pos="8005763" algn="r"/>
              </a:tabLst>
            </a:pPr>
            <a:r>
              <a:rPr lang="en-US" sz="4000" dirty="0" smtClean="0">
                <a:solidFill>
                  <a:schemeClr val="accent1"/>
                </a:solidFill>
              </a:rPr>
              <a:t>All </a:t>
            </a:r>
            <a:r>
              <a:rPr lang="en-US" sz="4000" dirty="0">
                <a:solidFill>
                  <a:schemeClr val="accent1"/>
                </a:solidFill>
              </a:rPr>
              <a:t>the earth shall be filled with the glory of </a:t>
            </a:r>
            <a:r>
              <a:rPr lang="en-US" sz="4000" dirty="0" smtClean="0">
                <a:solidFill>
                  <a:schemeClr val="accent1"/>
                </a:solidFill>
              </a:rPr>
              <a:t>the L</a:t>
            </a:r>
            <a:r>
              <a:rPr lang="en-US" sz="4000" cap="small" dirty="0" smtClean="0">
                <a:solidFill>
                  <a:schemeClr val="accent1"/>
                </a:solidFill>
              </a:rPr>
              <a:t>ord</a:t>
            </a:r>
            <a:r>
              <a:rPr lang="en-US" sz="4000" dirty="0" smtClean="0">
                <a:solidFill>
                  <a:schemeClr val="accent1"/>
                </a:solidFill>
              </a:rPr>
              <a:t>.</a:t>
            </a:r>
            <a:r>
              <a:rPr lang="en-US" dirty="0" smtClean="0">
                <a:solidFill>
                  <a:schemeClr val="accent6">
                    <a:lumMod val="60000"/>
                    <a:lumOff val="40000"/>
                  </a:schemeClr>
                </a:solidFill>
              </a:rPr>
              <a:t>	</a:t>
            </a:r>
            <a:r>
              <a:rPr lang="en-US" sz="2800" dirty="0" smtClean="0">
                <a:solidFill>
                  <a:schemeClr val="tx1">
                    <a:lumMod val="65000"/>
                    <a:lumOff val="35000"/>
                  </a:schemeClr>
                </a:solidFill>
              </a:rPr>
              <a:t>Num. 14:21</a:t>
            </a:r>
          </a:p>
          <a:p>
            <a:pPr marL="0" indent="0" algn="r">
              <a:spcBef>
                <a:spcPts val="4800"/>
              </a:spcBef>
              <a:buNone/>
              <a:tabLst>
                <a:tab pos="8005763" algn="r"/>
              </a:tabLst>
            </a:pPr>
            <a:r>
              <a:rPr lang="en-US" sz="2800" dirty="0" smtClean="0">
                <a:solidFill>
                  <a:schemeClr val="tx1">
                    <a:lumMod val="65000"/>
                    <a:lumOff val="35000"/>
                  </a:schemeClr>
                </a:solidFill>
              </a:rPr>
              <a:t>John 17:20-22</a:t>
            </a:r>
            <a:endParaRPr lang="en-US" dirty="0">
              <a:solidFill>
                <a:schemeClr val="tx1">
                  <a:lumMod val="65000"/>
                  <a:lumOff val="35000"/>
                </a:schemeClr>
              </a:solidFill>
            </a:endParaRPr>
          </a:p>
        </p:txBody>
      </p:sp>
    </p:spTree>
    <p:extLst>
      <p:ext uri="{BB962C8B-B14F-4D97-AF65-F5344CB8AC3E}">
        <p14:creationId xmlns:p14="http://schemas.microsoft.com/office/powerpoint/2010/main" val="3399997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I Beseech Thee, Show Me Thy Glory</a:t>
            </a:r>
            <a:endParaRPr lang="en-US" dirty="0"/>
          </a:p>
        </p:txBody>
      </p:sp>
      <p:sp>
        <p:nvSpPr>
          <p:cNvPr id="3" name="Content Placeholder 2"/>
          <p:cNvSpPr>
            <a:spLocks noGrp="1"/>
          </p:cNvSpPr>
          <p:nvPr>
            <p:ph idx="1"/>
          </p:nvPr>
        </p:nvSpPr>
        <p:spPr/>
        <p:txBody>
          <a:bodyPr/>
          <a:lstStyle/>
          <a:p>
            <a:r>
              <a:rPr lang="en-US" dirty="0" smtClean="0"/>
              <a:t>If the earth is to be filled with God’s glory</a:t>
            </a:r>
          </a:p>
          <a:p>
            <a:r>
              <a:rPr lang="en-US" dirty="0" smtClean="0"/>
              <a:t>What is God’s glory?</a:t>
            </a:r>
          </a:p>
          <a:p>
            <a:r>
              <a:rPr lang="en-US" dirty="0" smtClean="0"/>
              <a:t>Exodus 33:18,19</a:t>
            </a:r>
          </a:p>
          <a:p>
            <a:pPr lvl="1"/>
            <a:r>
              <a:rPr lang="en-US" dirty="0" smtClean="0"/>
              <a:t>Moses asked God to show him His glory</a:t>
            </a:r>
          </a:p>
          <a:p>
            <a:pPr lvl="1"/>
            <a:r>
              <a:rPr lang="en-US" dirty="0" smtClean="0"/>
              <a:t>God’s response:</a:t>
            </a:r>
          </a:p>
          <a:p>
            <a:pPr lvl="2"/>
            <a:r>
              <a:rPr lang="en-US" dirty="0" smtClean="0"/>
              <a:t>I will make all my goodness pass before thee</a:t>
            </a:r>
          </a:p>
          <a:p>
            <a:pPr lvl="2"/>
            <a:r>
              <a:rPr lang="en-US" dirty="0" smtClean="0"/>
              <a:t>I will proclaim the name of the </a:t>
            </a:r>
            <a:r>
              <a:rPr lang="en-US" cap="small" dirty="0" smtClean="0"/>
              <a:t>Lord</a:t>
            </a:r>
            <a:r>
              <a:rPr lang="en-US" dirty="0" smtClean="0"/>
              <a:t> before thee</a:t>
            </a:r>
          </a:p>
          <a:p>
            <a:r>
              <a:rPr lang="en-US" dirty="0" smtClean="0"/>
              <a:t>What is God’s goodness?</a:t>
            </a:r>
          </a:p>
          <a:p>
            <a:r>
              <a:rPr lang="en-US" dirty="0" smtClean="0"/>
              <a:t>What is the name of the </a:t>
            </a:r>
            <a:r>
              <a:rPr lang="en-US" cap="small" dirty="0" smtClean="0"/>
              <a:t>Lord?</a:t>
            </a:r>
            <a:endParaRPr lang="en-US" cap="small" dirty="0"/>
          </a:p>
        </p:txBody>
      </p:sp>
    </p:spTree>
    <p:extLst>
      <p:ext uri="{BB962C8B-B14F-4D97-AF65-F5344CB8AC3E}">
        <p14:creationId xmlns:p14="http://schemas.microsoft.com/office/powerpoint/2010/main" val="303829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par>
                          <p:cTn id="27" fill="hold">
                            <p:stCondLst>
                              <p:cond delay="500"/>
                            </p:stCondLst>
                            <p:childTnLst>
                              <p:par>
                                <p:cTn id="28" presetID="10" presetClass="entr" presetSubtype="0" fill="hold" nodeType="afterEffect">
                                  <p:stCondLst>
                                    <p:cond delay="50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God’s Answer – Exodus 34:6,7</a:t>
            </a:r>
            <a:endParaRPr lang="en-CA" dirty="0"/>
          </a:p>
        </p:txBody>
      </p:sp>
      <p:sp>
        <p:nvSpPr>
          <p:cNvPr id="3" name="Content Placeholder 2"/>
          <p:cNvSpPr>
            <a:spLocks noGrp="1"/>
          </p:cNvSpPr>
          <p:nvPr>
            <p:ph idx="1"/>
          </p:nvPr>
        </p:nvSpPr>
        <p:spPr/>
        <p:txBody>
          <a:bodyPr>
            <a:normAutofit/>
          </a:bodyPr>
          <a:lstStyle/>
          <a:p>
            <a:r>
              <a:rPr lang="en-CA" dirty="0" smtClean="0"/>
              <a:t>The </a:t>
            </a:r>
            <a:r>
              <a:rPr lang="en-CA" cap="small" dirty="0" smtClean="0"/>
              <a:t>Lord </a:t>
            </a:r>
            <a:r>
              <a:rPr lang="en-CA" dirty="0" smtClean="0"/>
              <a:t>proclaimed His name</a:t>
            </a:r>
          </a:p>
          <a:p>
            <a:pPr lvl="1"/>
            <a:r>
              <a:rPr lang="en-CA" dirty="0" smtClean="0"/>
              <a:t>The </a:t>
            </a:r>
            <a:r>
              <a:rPr lang="en-CA" cap="small" dirty="0" smtClean="0"/>
              <a:t>Lord</a:t>
            </a:r>
            <a:r>
              <a:rPr lang="en-CA" dirty="0" smtClean="0"/>
              <a:t>, The </a:t>
            </a:r>
            <a:r>
              <a:rPr lang="en-CA" cap="small" dirty="0" smtClean="0"/>
              <a:t>Lord </a:t>
            </a:r>
            <a:r>
              <a:rPr lang="en-CA" dirty="0" smtClean="0"/>
              <a:t>God</a:t>
            </a:r>
          </a:p>
          <a:p>
            <a:pPr lvl="1"/>
            <a:r>
              <a:rPr lang="en-CA" dirty="0" smtClean="0"/>
              <a:t>   Yahweh ,      Yahweh   El</a:t>
            </a:r>
          </a:p>
          <a:p>
            <a:r>
              <a:rPr lang="en-CA" dirty="0" smtClean="0"/>
              <a:t>The </a:t>
            </a:r>
            <a:r>
              <a:rPr lang="en-CA" cap="small" dirty="0" smtClean="0"/>
              <a:t>Lord </a:t>
            </a:r>
            <a:r>
              <a:rPr lang="en-CA" dirty="0" smtClean="0"/>
              <a:t>proclaimed His character</a:t>
            </a:r>
          </a:p>
          <a:p>
            <a:pPr lvl="1"/>
            <a:r>
              <a:rPr lang="en-CA" dirty="0" smtClean="0"/>
              <a:t>Merciful and gracious, longsuffering, and abundant in goodness and truth</a:t>
            </a:r>
          </a:p>
          <a:p>
            <a:r>
              <a:rPr lang="en-CA" dirty="0" smtClean="0"/>
              <a:t>Because of this character, the </a:t>
            </a:r>
            <a:r>
              <a:rPr lang="en-CA" cap="small" dirty="0" smtClean="0"/>
              <a:t>Lord</a:t>
            </a:r>
          </a:p>
          <a:p>
            <a:pPr lvl="1"/>
            <a:r>
              <a:rPr lang="en-CA" dirty="0" smtClean="0"/>
              <a:t>forgives iniquity, transgression and sin</a:t>
            </a:r>
          </a:p>
          <a:p>
            <a:pPr lvl="1"/>
            <a:r>
              <a:rPr lang="en-CA" dirty="0" smtClean="0"/>
              <a:t>by no means clears the guilty</a:t>
            </a:r>
          </a:p>
        </p:txBody>
      </p:sp>
    </p:spTree>
    <p:extLst>
      <p:ext uri="{BB962C8B-B14F-4D97-AF65-F5344CB8AC3E}">
        <p14:creationId xmlns:p14="http://schemas.microsoft.com/office/powerpoint/2010/main" val="2687378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Study Outline</a:t>
            </a:r>
            <a:endParaRPr lang="en-CA" dirty="0"/>
          </a:p>
        </p:txBody>
      </p:sp>
      <p:sp>
        <p:nvSpPr>
          <p:cNvPr id="3" name="Content Placeholder 2"/>
          <p:cNvSpPr>
            <a:spLocks noGrp="1"/>
          </p:cNvSpPr>
          <p:nvPr>
            <p:ph idx="1"/>
          </p:nvPr>
        </p:nvSpPr>
        <p:spPr/>
        <p:txBody>
          <a:bodyPr/>
          <a:lstStyle/>
          <a:p>
            <a:r>
              <a:rPr lang="en-CA" dirty="0" smtClean="0"/>
              <a:t>God’s Character Declared</a:t>
            </a:r>
          </a:p>
          <a:p>
            <a:r>
              <a:rPr lang="en-CA" dirty="0" smtClean="0"/>
              <a:t>New Testament Declarations of Character</a:t>
            </a:r>
          </a:p>
          <a:p>
            <a:r>
              <a:rPr lang="en-CA" dirty="0" smtClean="0"/>
              <a:t>The Effect of God’s Character on Our Lives</a:t>
            </a:r>
          </a:p>
          <a:p>
            <a:pPr lvl="1"/>
            <a:endParaRPr lang="en-CA" dirty="0"/>
          </a:p>
        </p:txBody>
      </p:sp>
    </p:spTree>
    <p:extLst>
      <p:ext uri="{BB962C8B-B14F-4D97-AF65-F5344CB8AC3E}">
        <p14:creationId xmlns:p14="http://schemas.microsoft.com/office/powerpoint/2010/main" val="2683074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dirty="0" smtClean="0"/>
              <a:t>God’s Character Declared</a:t>
            </a:r>
            <a:endParaRPr lang="en-CA" dirty="0"/>
          </a:p>
        </p:txBody>
      </p:sp>
      <p:sp>
        <p:nvSpPr>
          <p:cNvPr id="7" name="Text Placeholder 6"/>
          <p:cNvSpPr>
            <a:spLocks noGrp="1"/>
          </p:cNvSpPr>
          <p:nvPr>
            <p:ph type="body" idx="1"/>
          </p:nvPr>
        </p:nvSpPr>
        <p:spPr/>
        <p:txBody>
          <a:bodyPr/>
          <a:lstStyle/>
          <a:p>
            <a:r>
              <a:rPr lang="en-CA" dirty="0" smtClean="0"/>
              <a:t>I Will Make All My Goodness Pass Before Thee</a:t>
            </a:r>
            <a:endParaRPr lang="en-CA" dirty="0"/>
          </a:p>
        </p:txBody>
      </p:sp>
    </p:spTree>
    <p:extLst>
      <p:ext uri="{BB962C8B-B14F-4D97-AF65-F5344CB8AC3E}">
        <p14:creationId xmlns:p14="http://schemas.microsoft.com/office/powerpoint/2010/main" val="262458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CA" dirty="0" smtClean="0"/>
              <a:t>Five Elements of God’s Character</a:t>
            </a:r>
            <a:endParaRPr lang="en-CA" dirty="0"/>
          </a:p>
        </p:txBody>
      </p:sp>
      <p:sp>
        <p:nvSpPr>
          <p:cNvPr id="5" name="Content Placeholder 4"/>
          <p:cNvSpPr>
            <a:spLocks noGrp="1"/>
          </p:cNvSpPr>
          <p:nvPr>
            <p:ph idx="1"/>
          </p:nvPr>
        </p:nvSpPr>
        <p:spPr/>
        <p:txBody>
          <a:bodyPr/>
          <a:lstStyle/>
          <a:p>
            <a:r>
              <a:rPr lang="en-CA" dirty="0" smtClean="0"/>
              <a:t>Merciful</a:t>
            </a:r>
          </a:p>
          <a:p>
            <a:r>
              <a:rPr lang="en-CA" dirty="0" smtClean="0"/>
              <a:t>Gracious</a:t>
            </a:r>
          </a:p>
          <a:p>
            <a:r>
              <a:rPr lang="en-CA" dirty="0" smtClean="0"/>
              <a:t>Longsuffering</a:t>
            </a:r>
          </a:p>
          <a:p>
            <a:r>
              <a:rPr lang="en-CA" dirty="0" smtClean="0"/>
              <a:t>Full of Goodness</a:t>
            </a:r>
          </a:p>
          <a:p>
            <a:r>
              <a:rPr lang="en-CA" dirty="0" smtClean="0"/>
              <a:t>Full of Truth</a:t>
            </a:r>
          </a:p>
          <a:p>
            <a:pPr>
              <a:spcBef>
                <a:spcPts val="2400"/>
              </a:spcBef>
            </a:pPr>
            <a:r>
              <a:rPr lang="en-CA" dirty="0" smtClean="0"/>
              <a:t>Summarized in John’s Epistle</a:t>
            </a:r>
          </a:p>
          <a:p>
            <a:pPr lvl="1"/>
            <a:r>
              <a:rPr lang="en-CA" dirty="0" smtClean="0"/>
              <a:t>God is love	</a:t>
            </a:r>
            <a:r>
              <a:rPr lang="en-CA" dirty="0" smtClean="0">
                <a:solidFill>
                  <a:schemeClr val="tx1">
                    <a:lumMod val="65000"/>
                    <a:lumOff val="35000"/>
                  </a:schemeClr>
                </a:solidFill>
              </a:rPr>
              <a:t>1 John 4:8,16</a:t>
            </a:r>
            <a:endParaRPr lang="en-CA" dirty="0">
              <a:solidFill>
                <a:schemeClr val="tx1">
                  <a:lumMod val="65000"/>
                  <a:lumOff val="35000"/>
                </a:schemeClr>
              </a:solidFill>
            </a:endParaRPr>
          </a:p>
        </p:txBody>
      </p:sp>
    </p:spTree>
    <p:extLst>
      <p:ext uri="{BB962C8B-B14F-4D97-AF65-F5344CB8AC3E}">
        <p14:creationId xmlns:p14="http://schemas.microsoft.com/office/powerpoint/2010/main" val="296399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1000"/>
                                        <p:tgtEl>
                                          <p:spTgt spid="5">
                                            <p:txEl>
                                              <p:pRg st="2" end="2"/>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1000"/>
                                        <p:tgtEl>
                                          <p:spTgt spid="5">
                                            <p:txEl>
                                              <p:pRg st="3" end="3"/>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childTnLst>
                                </p:cTn>
                              </p:par>
                            </p:childTnLst>
                          </p:cTn>
                        </p:par>
                        <p:par>
                          <p:cTn id="20" fill="hold">
                            <p:stCondLst>
                              <p:cond delay="4000"/>
                            </p:stCondLst>
                            <p:childTnLst>
                              <p:par>
                                <p:cTn id="21" presetID="10" presetClass="entr" presetSubtype="0" fill="hold" nodeType="afterEffect">
                                  <p:stCondLst>
                                    <p:cond delay="50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1000"/>
                                        <p:tgtEl>
                                          <p:spTgt spid="5">
                                            <p:txEl>
                                              <p:pRg st="5" end="5"/>
                                            </p:txEl>
                                          </p:spTgt>
                                        </p:tgtEl>
                                      </p:cBhvr>
                                    </p:animEffect>
                                  </p:childTnLst>
                                </p:cTn>
                              </p:par>
                              <p:par>
                                <p:cTn id="24" presetID="10" presetClass="entr" presetSubtype="0" fill="hold" nodeType="withEffect">
                                  <p:stCondLst>
                                    <p:cond delay="500"/>
                                  </p:stCondLst>
                                  <p:childTnLst>
                                    <p:set>
                                      <p:cBhvr>
                                        <p:cTn id="25" dur="1" fill="hold">
                                          <p:stCondLst>
                                            <p:cond delay="0"/>
                                          </p:stCondLst>
                                        </p:cTn>
                                        <p:tgtEl>
                                          <p:spTgt spid="5">
                                            <p:txEl>
                                              <p:pRg st="6" end="6"/>
                                            </p:txEl>
                                          </p:spTgt>
                                        </p:tgtEl>
                                        <p:attrNameLst>
                                          <p:attrName>style.visibility</p:attrName>
                                        </p:attrNameLst>
                                      </p:cBhvr>
                                      <p:to>
                                        <p:strVal val="visible"/>
                                      </p:to>
                                    </p:set>
                                    <p:animEffect transition="in" filter="fade">
                                      <p:cBhvr>
                                        <p:cTn id="26"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new testament declarations of character</a:t>
            </a:r>
            <a:endParaRPr lang="en-CA" dirty="0"/>
          </a:p>
        </p:txBody>
      </p:sp>
      <p:sp>
        <p:nvSpPr>
          <p:cNvPr id="7" name="Text Placeholder 6"/>
          <p:cNvSpPr>
            <a:spLocks noGrp="1"/>
          </p:cNvSpPr>
          <p:nvPr>
            <p:ph type="body" idx="1"/>
          </p:nvPr>
        </p:nvSpPr>
        <p:spPr/>
        <p:txBody>
          <a:bodyPr/>
          <a:lstStyle/>
          <a:p>
            <a:r>
              <a:rPr lang="en-CA" dirty="0" smtClean="0"/>
              <a:t>I </a:t>
            </a:r>
            <a:r>
              <a:rPr lang="en-CA" dirty="0"/>
              <a:t>Will Make All My Goodness Pass Before </a:t>
            </a:r>
            <a:r>
              <a:rPr lang="en-CA" dirty="0" smtClean="0"/>
              <a:t>Thee</a:t>
            </a:r>
            <a:endParaRPr lang="en-CA" dirty="0"/>
          </a:p>
        </p:txBody>
      </p:sp>
    </p:spTree>
    <p:extLst>
      <p:ext uri="{BB962C8B-B14F-4D97-AF65-F5344CB8AC3E}">
        <p14:creationId xmlns:p14="http://schemas.microsoft.com/office/powerpoint/2010/main" val="107893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Beatitudes – Matthew 5:3-9</a:t>
            </a:r>
            <a:endParaRPr lang="en-CA" dirty="0"/>
          </a:p>
        </p:txBody>
      </p:sp>
      <p:sp>
        <p:nvSpPr>
          <p:cNvPr id="5" name="Content Placeholder 4"/>
          <p:cNvSpPr>
            <a:spLocks noGrp="1"/>
          </p:cNvSpPr>
          <p:nvPr>
            <p:ph idx="1"/>
          </p:nvPr>
        </p:nvSpPr>
        <p:spPr/>
        <p:txBody>
          <a:bodyPr>
            <a:normAutofit/>
          </a:bodyPr>
          <a:lstStyle/>
          <a:p>
            <a:r>
              <a:rPr lang="en-CA" dirty="0" smtClean="0"/>
              <a:t>The poor in spirit</a:t>
            </a:r>
          </a:p>
          <a:p>
            <a:r>
              <a:rPr lang="en-CA" dirty="0" smtClean="0"/>
              <a:t>They that mourn</a:t>
            </a:r>
          </a:p>
          <a:p>
            <a:r>
              <a:rPr lang="en-CA" dirty="0" smtClean="0"/>
              <a:t>The meek</a:t>
            </a:r>
          </a:p>
          <a:p>
            <a:r>
              <a:rPr lang="en-CA" dirty="0" smtClean="0"/>
              <a:t>They who hunger &amp; thirst after righteousness</a:t>
            </a:r>
          </a:p>
          <a:p>
            <a:r>
              <a:rPr lang="en-CA" dirty="0" smtClean="0"/>
              <a:t>The merciful</a:t>
            </a:r>
          </a:p>
          <a:p>
            <a:r>
              <a:rPr lang="en-CA" dirty="0" smtClean="0"/>
              <a:t>The pure in heart</a:t>
            </a:r>
          </a:p>
          <a:p>
            <a:r>
              <a:rPr lang="en-CA" dirty="0" smtClean="0"/>
              <a:t>The peacemakers</a:t>
            </a:r>
          </a:p>
        </p:txBody>
      </p:sp>
    </p:spTree>
    <p:extLst>
      <p:ext uri="{BB962C8B-B14F-4D97-AF65-F5344CB8AC3E}">
        <p14:creationId xmlns:p14="http://schemas.microsoft.com/office/powerpoint/2010/main" val="61843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1000"/>
                                        <p:tgtEl>
                                          <p:spTgt spid="5">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1000"/>
                                        <p:tgtEl>
                                          <p:spTgt spid="5">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1000"/>
                                        <p:tgtEl>
                                          <p:spTgt spid="5">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fade">
                                      <p:cBhvr>
                                        <p:cTn id="27" dur="1000"/>
                                        <p:tgtEl>
                                          <p:spTgt spid="5">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Love Defined – 1 Corinthians 13</a:t>
            </a:r>
            <a:endParaRPr lang="en-CA" dirty="0"/>
          </a:p>
        </p:txBody>
      </p:sp>
      <p:sp>
        <p:nvSpPr>
          <p:cNvPr id="3" name="Content Placeholder 2"/>
          <p:cNvSpPr>
            <a:spLocks noGrp="1"/>
          </p:cNvSpPr>
          <p:nvPr>
            <p:ph sz="half" idx="1"/>
          </p:nvPr>
        </p:nvSpPr>
        <p:spPr/>
        <p:txBody>
          <a:bodyPr>
            <a:normAutofit/>
          </a:bodyPr>
          <a:lstStyle/>
          <a:p>
            <a:r>
              <a:rPr lang="en-CA" dirty="0" err="1" smtClean="0"/>
              <a:t>Suffereth</a:t>
            </a:r>
            <a:r>
              <a:rPr lang="en-CA" dirty="0" smtClean="0"/>
              <a:t> long</a:t>
            </a:r>
          </a:p>
          <a:p>
            <a:r>
              <a:rPr lang="en-CA" dirty="0" smtClean="0"/>
              <a:t>Is kind</a:t>
            </a:r>
          </a:p>
          <a:p>
            <a:r>
              <a:rPr lang="en-CA" dirty="0" err="1" smtClean="0"/>
              <a:t>Envieth</a:t>
            </a:r>
            <a:r>
              <a:rPr lang="en-CA" dirty="0" smtClean="0"/>
              <a:t> not</a:t>
            </a:r>
          </a:p>
          <a:p>
            <a:r>
              <a:rPr lang="en-CA" dirty="0" err="1" smtClean="0"/>
              <a:t>Vaunteth</a:t>
            </a:r>
            <a:r>
              <a:rPr lang="en-CA" dirty="0" smtClean="0"/>
              <a:t> not itself</a:t>
            </a:r>
          </a:p>
          <a:p>
            <a:r>
              <a:rPr lang="en-CA" dirty="0" smtClean="0"/>
              <a:t>Is not puffed up</a:t>
            </a:r>
          </a:p>
          <a:p>
            <a:r>
              <a:rPr lang="en-CA" dirty="0" smtClean="0"/>
              <a:t>Doth not behave itself unseemly</a:t>
            </a:r>
          </a:p>
          <a:p>
            <a:r>
              <a:rPr lang="en-CA" dirty="0" err="1" smtClean="0"/>
              <a:t>Seeketh</a:t>
            </a:r>
            <a:r>
              <a:rPr lang="en-CA" dirty="0" smtClean="0"/>
              <a:t> not her own</a:t>
            </a:r>
          </a:p>
          <a:p>
            <a:r>
              <a:rPr lang="en-CA" dirty="0" smtClean="0"/>
              <a:t>Is not easily provoked</a:t>
            </a:r>
          </a:p>
        </p:txBody>
      </p:sp>
      <p:sp>
        <p:nvSpPr>
          <p:cNvPr id="4" name="Content Placeholder 3"/>
          <p:cNvSpPr>
            <a:spLocks noGrp="1"/>
          </p:cNvSpPr>
          <p:nvPr>
            <p:ph sz="half" idx="2"/>
          </p:nvPr>
        </p:nvSpPr>
        <p:spPr/>
        <p:txBody>
          <a:bodyPr>
            <a:normAutofit/>
          </a:bodyPr>
          <a:lstStyle/>
          <a:p>
            <a:r>
              <a:rPr lang="en-CA" dirty="0" err="1" smtClean="0"/>
              <a:t>Thinketh</a:t>
            </a:r>
            <a:r>
              <a:rPr lang="en-CA" dirty="0" smtClean="0"/>
              <a:t> no evil</a:t>
            </a:r>
          </a:p>
          <a:p>
            <a:r>
              <a:rPr lang="en-CA" dirty="0" err="1" smtClean="0"/>
              <a:t>Rejoiceth</a:t>
            </a:r>
            <a:r>
              <a:rPr lang="en-CA" dirty="0" smtClean="0"/>
              <a:t> not in iniquity</a:t>
            </a:r>
          </a:p>
          <a:p>
            <a:r>
              <a:rPr lang="en-CA" dirty="0" err="1" smtClean="0"/>
              <a:t>Rejoiceth</a:t>
            </a:r>
            <a:r>
              <a:rPr lang="en-CA" dirty="0" smtClean="0"/>
              <a:t> in the truth</a:t>
            </a:r>
          </a:p>
          <a:p>
            <a:r>
              <a:rPr lang="en-CA" dirty="0" err="1" smtClean="0"/>
              <a:t>Beareth</a:t>
            </a:r>
            <a:r>
              <a:rPr lang="en-CA" dirty="0" smtClean="0"/>
              <a:t> all things</a:t>
            </a:r>
          </a:p>
          <a:p>
            <a:r>
              <a:rPr lang="en-CA" dirty="0" smtClean="0"/>
              <a:t>Believeth all things</a:t>
            </a:r>
          </a:p>
          <a:p>
            <a:r>
              <a:rPr lang="en-CA" dirty="0" err="1" smtClean="0"/>
              <a:t>Hopeth</a:t>
            </a:r>
            <a:r>
              <a:rPr lang="en-CA" dirty="0" smtClean="0"/>
              <a:t> all things</a:t>
            </a:r>
          </a:p>
          <a:p>
            <a:r>
              <a:rPr lang="en-CA" dirty="0" err="1" smtClean="0"/>
              <a:t>Endureth</a:t>
            </a:r>
            <a:r>
              <a:rPr lang="en-CA" dirty="0" smtClean="0"/>
              <a:t> all things</a:t>
            </a:r>
          </a:p>
          <a:p>
            <a:r>
              <a:rPr lang="en-CA" dirty="0" smtClean="0"/>
              <a:t>Never faileth</a:t>
            </a:r>
            <a:endParaRPr lang="en-CA" dirty="0"/>
          </a:p>
        </p:txBody>
      </p:sp>
    </p:spTree>
    <p:extLst>
      <p:ext uri="{BB962C8B-B14F-4D97-AF65-F5344CB8AC3E}">
        <p14:creationId xmlns:p14="http://schemas.microsoft.com/office/powerpoint/2010/main" val="190391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fade">
                                      <p:cBhvr>
                                        <p:cTn id="39" dur="1000"/>
                                        <p:tgtEl>
                                          <p:spTgt spid="4">
                                            <p:txEl>
                                              <p:pRg st="0" end="0"/>
                                            </p:txEl>
                                          </p:spTgt>
                                        </p:tgtEl>
                                      </p:cBhvr>
                                    </p:animEffect>
                                  </p:childTnLst>
                                </p:cTn>
                              </p:par>
                            </p:childTnLst>
                          </p:cTn>
                        </p:par>
                        <p:par>
                          <p:cTn id="40" fill="hold">
                            <p:stCondLst>
                              <p:cond delay="9000"/>
                            </p:stCondLst>
                            <p:childTnLst>
                              <p:par>
                                <p:cTn id="41" presetID="10" presetClass="entr" presetSubtype="0"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fade">
                                      <p:cBhvr>
                                        <p:cTn id="43" dur="1000"/>
                                        <p:tgtEl>
                                          <p:spTgt spid="4">
                                            <p:txEl>
                                              <p:pRg st="1" end="1"/>
                                            </p:txEl>
                                          </p:spTgt>
                                        </p:tgtEl>
                                      </p:cBhvr>
                                    </p:animEffect>
                                  </p:childTnLst>
                                </p:cTn>
                              </p:par>
                            </p:childTnLst>
                          </p:cTn>
                        </p:par>
                        <p:par>
                          <p:cTn id="44" fill="hold">
                            <p:stCondLst>
                              <p:cond delay="10000"/>
                            </p:stCondLst>
                            <p:childTnLst>
                              <p:par>
                                <p:cTn id="45" presetID="10" presetClass="entr" presetSubtype="0" fill="hold"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fade">
                                      <p:cBhvr>
                                        <p:cTn id="47" dur="1000"/>
                                        <p:tgtEl>
                                          <p:spTgt spid="4">
                                            <p:txEl>
                                              <p:pRg st="2" end="2"/>
                                            </p:txEl>
                                          </p:spTgt>
                                        </p:tgtEl>
                                      </p:cBhvr>
                                    </p:animEffect>
                                  </p:childTnLst>
                                </p:cTn>
                              </p:par>
                            </p:childTnLst>
                          </p:cTn>
                        </p:par>
                        <p:par>
                          <p:cTn id="48" fill="hold">
                            <p:stCondLst>
                              <p:cond delay="11000"/>
                            </p:stCondLst>
                            <p:childTnLst>
                              <p:par>
                                <p:cTn id="49" presetID="10" presetClass="entr" presetSubtype="0" fill="hold"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fade">
                                      <p:cBhvr>
                                        <p:cTn id="51" dur="1000"/>
                                        <p:tgtEl>
                                          <p:spTgt spid="4">
                                            <p:txEl>
                                              <p:pRg st="3" end="3"/>
                                            </p:txEl>
                                          </p:spTgt>
                                        </p:tgtEl>
                                      </p:cBhvr>
                                    </p:animEffect>
                                  </p:childTnLst>
                                </p:cTn>
                              </p:par>
                            </p:childTnLst>
                          </p:cTn>
                        </p:par>
                        <p:par>
                          <p:cTn id="52" fill="hold">
                            <p:stCondLst>
                              <p:cond delay="12000"/>
                            </p:stCondLst>
                            <p:childTnLst>
                              <p:par>
                                <p:cTn id="53" presetID="10" presetClass="entr" presetSubtype="0" fill="hold"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fade">
                                      <p:cBhvr>
                                        <p:cTn id="55" dur="1000"/>
                                        <p:tgtEl>
                                          <p:spTgt spid="4">
                                            <p:txEl>
                                              <p:pRg st="4" end="4"/>
                                            </p:txEl>
                                          </p:spTgt>
                                        </p:tgtEl>
                                      </p:cBhvr>
                                    </p:animEffect>
                                  </p:childTnLst>
                                </p:cTn>
                              </p:par>
                            </p:childTnLst>
                          </p:cTn>
                        </p:par>
                        <p:par>
                          <p:cTn id="56" fill="hold">
                            <p:stCondLst>
                              <p:cond delay="13000"/>
                            </p:stCondLst>
                            <p:childTnLst>
                              <p:par>
                                <p:cTn id="57" presetID="10" presetClass="entr" presetSubtype="0" fill="hold"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fade">
                                      <p:cBhvr>
                                        <p:cTn id="59" dur="1000"/>
                                        <p:tgtEl>
                                          <p:spTgt spid="4">
                                            <p:txEl>
                                              <p:pRg st="5" end="5"/>
                                            </p:txEl>
                                          </p:spTgt>
                                        </p:tgtEl>
                                      </p:cBhvr>
                                    </p:animEffect>
                                  </p:childTnLst>
                                </p:cTn>
                              </p:par>
                            </p:childTnLst>
                          </p:cTn>
                        </p:par>
                        <p:par>
                          <p:cTn id="60" fill="hold">
                            <p:stCondLst>
                              <p:cond delay="14000"/>
                            </p:stCondLst>
                            <p:childTnLst>
                              <p:par>
                                <p:cTn id="61" presetID="10" presetClass="entr" presetSubtype="0" fill="hold"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fade">
                                      <p:cBhvr>
                                        <p:cTn id="63" dur="1000"/>
                                        <p:tgtEl>
                                          <p:spTgt spid="4">
                                            <p:txEl>
                                              <p:pRg st="6" end="6"/>
                                            </p:txEl>
                                          </p:spTgt>
                                        </p:tgtEl>
                                      </p:cBhvr>
                                    </p:animEffect>
                                  </p:childTnLst>
                                </p:cTn>
                              </p:par>
                            </p:childTnLst>
                          </p:cTn>
                        </p:par>
                        <p:par>
                          <p:cTn id="64" fill="hold">
                            <p:stCondLst>
                              <p:cond delay="15000"/>
                            </p:stCondLst>
                            <p:childTnLst>
                              <p:par>
                                <p:cTn id="65" presetID="10" presetClass="entr" presetSubtype="0" fill="hold" nodeType="after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Effect transition="in" filter="fade">
                                      <p:cBhvr>
                                        <p:cTn id="67"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4638"/>
            <a:ext cx="9144000" cy="1143000"/>
          </a:xfrm>
        </p:spPr>
        <p:txBody>
          <a:bodyPr>
            <a:normAutofit/>
          </a:bodyPr>
          <a:lstStyle/>
          <a:p>
            <a:r>
              <a:rPr lang="en-CA" dirty="0" smtClean="0"/>
              <a:t>Fruit of the Spirit – Galatians 5:22,23</a:t>
            </a:r>
            <a:endParaRPr lang="en-CA" dirty="0"/>
          </a:p>
        </p:txBody>
      </p:sp>
      <p:sp>
        <p:nvSpPr>
          <p:cNvPr id="6" name="Content Placeholder 5"/>
          <p:cNvSpPr>
            <a:spLocks noGrp="1"/>
          </p:cNvSpPr>
          <p:nvPr>
            <p:ph idx="1"/>
          </p:nvPr>
        </p:nvSpPr>
        <p:spPr/>
        <p:txBody>
          <a:bodyPr>
            <a:normAutofit lnSpcReduction="10000"/>
          </a:bodyPr>
          <a:lstStyle/>
          <a:p>
            <a:r>
              <a:rPr lang="en-CA" dirty="0" smtClean="0"/>
              <a:t>Love</a:t>
            </a:r>
          </a:p>
          <a:p>
            <a:r>
              <a:rPr lang="en-CA" dirty="0" smtClean="0"/>
              <a:t>Joy</a:t>
            </a:r>
          </a:p>
          <a:p>
            <a:r>
              <a:rPr lang="en-CA" dirty="0" smtClean="0"/>
              <a:t>Peace</a:t>
            </a:r>
          </a:p>
          <a:p>
            <a:r>
              <a:rPr lang="en-CA" dirty="0" smtClean="0"/>
              <a:t>Longsuffering</a:t>
            </a:r>
          </a:p>
          <a:p>
            <a:r>
              <a:rPr lang="en-CA" dirty="0" smtClean="0"/>
              <a:t>Gentleness</a:t>
            </a:r>
          </a:p>
          <a:p>
            <a:r>
              <a:rPr lang="en-CA" dirty="0" smtClean="0"/>
              <a:t>Goodness</a:t>
            </a:r>
          </a:p>
          <a:p>
            <a:r>
              <a:rPr lang="en-CA" dirty="0" smtClean="0"/>
              <a:t>Faith</a:t>
            </a:r>
          </a:p>
          <a:p>
            <a:r>
              <a:rPr lang="en-CA" dirty="0" smtClean="0"/>
              <a:t>Meekness</a:t>
            </a:r>
          </a:p>
          <a:p>
            <a:r>
              <a:rPr lang="en-CA" dirty="0" smtClean="0"/>
              <a:t>Temperance</a:t>
            </a:r>
            <a:endParaRPr lang="en-CA" dirty="0"/>
          </a:p>
        </p:txBody>
      </p:sp>
    </p:spTree>
    <p:extLst>
      <p:ext uri="{BB962C8B-B14F-4D97-AF65-F5344CB8AC3E}">
        <p14:creationId xmlns:p14="http://schemas.microsoft.com/office/powerpoint/2010/main" val="186306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1000"/>
                                        <p:tgtEl>
                                          <p:spTgt spid="6">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1000"/>
                                        <p:tgtEl>
                                          <p:spTgt spid="6">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1000"/>
                                        <p:tgtEl>
                                          <p:spTgt spid="6">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1000"/>
                                        <p:tgtEl>
                                          <p:spTgt spid="6">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1000"/>
                                        <p:tgtEl>
                                          <p:spTgt spid="6">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1000"/>
                                        <p:tgtEl>
                                          <p:spTgt spid="6">
                                            <p:txEl>
                                              <p:pRg st="6" end="6"/>
                                            </p:txEl>
                                          </p:spTgt>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1000"/>
                                        <p:tgtEl>
                                          <p:spTgt spid="6">
                                            <p:txEl>
                                              <p:pRg st="7" end="7"/>
                                            </p:txEl>
                                          </p:spTgt>
                                        </p:tgtEl>
                                      </p:cBhvr>
                                    </p:animEffect>
                                  </p:childTnLst>
                                </p:cTn>
                              </p:par>
                            </p:childTnLst>
                          </p:cTn>
                        </p:par>
                        <p:par>
                          <p:cTn id="36" fill="hold">
                            <p:stCondLst>
                              <p:cond delay="8000"/>
                            </p:stCondLst>
                            <p:childTnLst>
                              <p:par>
                                <p:cTn id="37" presetID="10" presetClass="entr" presetSubtype="0" fill="hold" nodeType="after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animEffect transition="in" filter="fade">
                                      <p:cBhvr>
                                        <p:cTn id="39" dur="1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Fruitful Growth – 2 Peter 1:5-7</a:t>
            </a:r>
            <a:endParaRPr lang="en-CA" dirty="0"/>
          </a:p>
        </p:txBody>
      </p:sp>
      <p:sp>
        <p:nvSpPr>
          <p:cNvPr id="3" name="Content Placeholder 2"/>
          <p:cNvSpPr>
            <a:spLocks noGrp="1"/>
          </p:cNvSpPr>
          <p:nvPr>
            <p:ph idx="1"/>
          </p:nvPr>
        </p:nvSpPr>
        <p:spPr/>
        <p:txBody>
          <a:bodyPr/>
          <a:lstStyle/>
          <a:p>
            <a:r>
              <a:rPr lang="en-CA" dirty="0" smtClean="0"/>
              <a:t>Faith</a:t>
            </a:r>
          </a:p>
          <a:p>
            <a:r>
              <a:rPr lang="en-CA" dirty="0" smtClean="0"/>
              <a:t>Virtue</a:t>
            </a:r>
          </a:p>
          <a:p>
            <a:r>
              <a:rPr lang="en-CA" dirty="0" smtClean="0"/>
              <a:t>Knowledge</a:t>
            </a:r>
          </a:p>
          <a:p>
            <a:r>
              <a:rPr lang="en-CA" dirty="0" smtClean="0"/>
              <a:t>Temperance</a:t>
            </a:r>
          </a:p>
          <a:p>
            <a:r>
              <a:rPr lang="en-CA" dirty="0" smtClean="0"/>
              <a:t>Patience</a:t>
            </a:r>
          </a:p>
          <a:p>
            <a:r>
              <a:rPr lang="en-CA" dirty="0" smtClean="0"/>
              <a:t>Godliness</a:t>
            </a:r>
          </a:p>
          <a:p>
            <a:r>
              <a:rPr lang="en-CA" dirty="0" smtClean="0"/>
              <a:t>Brotherly Kindness</a:t>
            </a:r>
          </a:p>
          <a:p>
            <a:r>
              <a:rPr lang="en-CA" dirty="0" smtClean="0"/>
              <a:t>Love</a:t>
            </a:r>
            <a:endParaRPr lang="en-CA" dirty="0"/>
          </a:p>
        </p:txBody>
      </p:sp>
    </p:spTree>
    <p:extLst>
      <p:ext uri="{BB962C8B-B14F-4D97-AF65-F5344CB8AC3E}">
        <p14:creationId xmlns:p14="http://schemas.microsoft.com/office/powerpoint/2010/main" val="1409066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childTnLst>
                                </p:cTn>
                              </p:par>
                            </p:childTnLst>
                          </p:cTn>
                        </p:par>
                        <p:par>
                          <p:cTn id="24" fill="hold">
                            <p:stCondLst>
                              <p:cond delay="5000"/>
                            </p:stCondLst>
                            <p:childTnLst>
                              <p:par>
                                <p:cTn id="25" presetID="10" presetClass="entr" presetSubtype="0"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childTnLst>
                                </p:cTn>
                              </p:par>
                            </p:childTnLst>
                          </p:cTn>
                        </p:par>
                        <p:par>
                          <p:cTn id="32" fill="hold">
                            <p:stCondLst>
                              <p:cond delay="7000"/>
                            </p:stCondLst>
                            <p:childTnLst>
                              <p:par>
                                <p:cTn id="33" presetID="10" presetClass="entr" presetSubtype="0" fill="hold"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effect of God’s Character on Our Lives</a:t>
            </a:r>
            <a:endParaRPr lang="en-CA" dirty="0"/>
          </a:p>
        </p:txBody>
      </p:sp>
      <p:sp>
        <p:nvSpPr>
          <p:cNvPr id="7" name="Text Placeholder 6"/>
          <p:cNvSpPr>
            <a:spLocks noGrp="1"/>
          </p:cNvSpPr>
          <p:nvPr>
            <p:ph type="body" idx="1"/>
          </p:nvPr>
        </p:nvSpPr>
        <p:spPr/>
        <p:txBody>
          <a:bodyPr/>
          <a:lstStyle/>
          <a:p>
            <a:r>
              <a:rPr lang="en-CA" dirty="0" smtClean="0"/>
              <a:t>I </a:t>
            </a:r>
            <a:r>
              <a:rPr lang="en-CA" dirty="0"/>
              <a:t>Will Make All My Goodness Pass Before </a:t>
            </a:r>
            <a:r>
              <a:rPr lang="en-CA" dirty="0" smtClean="0"/>
              <a:t>Thee</a:t>
            </a:r>
            <a:endParaRPr lang="en-CA" dirty="0"/>
          </a:p>
        </p:txBody>
      </p:sp>
    </p:spTree>
    <p:extLst>
      <p:ext uri="{BB962C8B-B14F-4D97-AF65-F5344CB8AC3E}">
        <p14:creationId xmlns:p14="http://schemas.microsoft.com/office/powerpoint/2010/main" val="54083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smtClean="0"/>
              <a:t>The Effect for God – Exodus 34:7</a:t>
            </a:r>
            <a:endParaRPr lang="en-CA" dirty="0"/>
          </a:p>
        </p:txBody>
      </p:sp>
      <p:sp>
        <p:nvSpPr>
          <p:cNvPr id="5" name="Content Placeholder 4"/>
          <p:cNvSpPr>
            <a:spLocks noGrp="1"/>
          </p:cNvSpPr>
          <p:nvPr>
            <p:ph idx="1"/>
          </p:nvPr>
        </p:nvSpPr>
        <p:spPr/>
        <p:txBody>
          <a:bodyPr/>
          <a:lstStyle/>
          <a:p>
            <a:r>
              <a:rPr lang="en-CA" dirty="0"/>
              <a:t>Because of </a:t>
            </a:r>
            <a:r>
              <a:rPr lang="en-CA" dirty="0" smtClean="0"/>
              <a:t>His character</a:t>
            </a:r>
            <a:r>
              <a:rPr lang="en-CA" dirty="0"/>
              <a:t>, the </a:t>
            </a:r>
            <a:r>
              <a:rPr lang="en-CA" cap="small" dirty="0"/>
              <a:t>Lord</a:t>
            </a:r>
          </a:p>
          <a:p>
            <a:pPr lvl="1"/>
            <a:r>
              <a:rPr lang="en-CA" dirty="0"/>
              <a:t>forgives iniquity, transgression and sin</a:t>
            </a:r>
          </a:p>
          <a:p>
            <a:pPr lvl="1"/>
            <a:r>
              <a:rPr lang="en-CA" dirty="0"/>
              <a:t>by no means clears the guilty</a:t>
            </a:r>
          </a:p>
          <a:p>
            <a:r>
              <a:rPr lang="en-CA" dirty="0" smtClean="0"/>
              <a:t>What does this mean?</a:t>
            </a:r>
          </a:p>
          <a:p>
            <a:pPr lvl="1"/>
            <a:r>
              <a:rPr lang="en-CA" dirty="0" smtClean="0"/>
              <a:t>God WANTS to forgive us</a:t>
            </a:r>
          </a:p>
          <a:p>
            <a:pPr lvl="1"/>
            <a:r>
              <a:rPr lang="en-CA" dirty="0" smtClean="0"/>
              <a:t>But He will only do it on the basis of His righteousness (His righteous principles)</a:t>
            </a:r>
          </a:p>
        </p:txBody>
      </p:sp>
    </p:spTree>
    <p:extLst>
      <p:ext uri="{BB962C8B-B14F-4D97-AF65-F5344CB8AC3E}">
        <p14:creationId xmlns:p14="http://schemas.microsoft.com/office/powerpoint/2010/main" val="528263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800" dirty="0" smtClean="0"/>
              <a:t>God Forgives Sin</a:t>
            </a:r>
            <a:endParaRPr lang="en-CA" sz="4800" dirty="0"/>
          </a:p>
        </p:txBody>
      </p:sp>
      <p:sp>
        <p:nvSpPr>
          <p:cNvPr id="3" name="Content Placeholder 2"/>
          <p:cNvSpPr>
            <a:spLocks noGrp="1"/>
          </p:cNvSpPr>
          <p:nvPr>
            <p:ph idx="1"/>
          </p:nvPr>
        </p:nvSpPr>
        <p:spPr/>
        <p:txBody>
          <a:bodyPr>
            <a:normAutofit/>
          </a:bodyPr>
          <a:lstStyle/>
          <a:p>
            <a:pPr marL="68580" indent="0" algn="ctr">
              <a:spcAft>
                <a:spcPts val="1200"/>
              </a:spcAft>
              <a:buNone/>
            </a:pPr>
            <a:r>
              <a:rPr lang="en-CA" sz="4000" dirty="0" smtClean="0"/>
              <a:t>Because God is</a:t>
            </a:r>
            <a:br>
              <a:rPr lang="en-CA" sz="4000" dirty="0" smtClean="0"/>
            </a:br>
            <a:r>
              <a:rPr lang="en-CA" sz="4000" dirty="0" smtClean="0"/>
              <a:t>merciful, gracious, longsuffering,</a:t>
            </a:r>
            <a:br>
              <a:rPr lang="en-CA" sz="4000" dirty="0" smtClean="0"/>
            </a:br>
            <a:r>
              <a:rPr lang="en-CA" sz="4000" dirty="0" smtClean="0"/>
              <a:t>full of goodness and truth</a:t>
            </a:r>
          </a:p>
          <a:p>
            <a:pPr marL="68580" indent="0" algn="ctr">
              <a:spcBef>
                <a:spcPts val="1200"/>
              </a:spcBef>
              <a:spcAft>
                <a:spcPts val="1200"/>
              </a:spcAft>
              <a:buNone/>
            </a:pPr>
            <a:r>
              <a:rPr lang="en-CA" sz="4000" dirty="0" smtClean="0"/>
              <a:t>He delights to </a:t>
            </a:r>
            <a:r>
              <a:rPr lang="en-CA" sz="4000" dirty="0" smtClean="0">
                <a:solidFill>
                  <a:schemeClr val="accent1"/>
                </a:solidFill>
              </a:rPr>
              <a:t>forgive</a:t>
            </a:r>
          </a:p>
          <a:p>
            <a:pPr marL="68580" indent="0" algn="ctr">
              <a:spcBef>
                <a:spcPts val="1200"/>
              </a:spcBef>
              <a:spcAft>
                <a:spcPts val="1200"/>
              </a:spcAft>
              <a:buNone/>
            </a:pPr>
            <a:r>
              <a:rPr lang="en-CA" sz="4000" dirty="0" smtClean="0"/>
              <a:t>based on</a:t>
            </a:r>
          </a:p>
          <a:p>
            <a:pPr marL="68580" indent="0" algn="ctr">
              <a:spcBef>
                <a:spcPts val="1200"/>
              </a:spcBef>
              <a:spcAft>
                <a:spcPts val="1200"/>
              </a:spcAft>
              <a:buNone/>
            </a:pPr>
            <a:r>
              <a:rPr lang="en-CA" sz="4000" dirty="0" smtClean="0"/>
              <a:t>His </a:t>
            </a:r>
            <a:r>
              <a:rPr lang="en-CA" sz="4000" dirty="0" smtClean="0">
                <a:solidFill>
                  <a:schemeClr val="accent1"/>
                </a:solidFill>
              </a:rPr>
              <a:t>righteous principles</a:t>
            </a:r>
            <a:endParaRPr lang="en-CA" sz="4000" dirty="0">
              <a:solidFill>
                <a:schemeClr val="accent1"/>
              </a:solidFill>
            </a:endParaRPr>
          </a:p>
        </p:txBody>
      </p:sp>
    </p:spTree>
    <p:extLst>
      <p:ext uri="{BB962C8B-B14F-4D97-AF65-F5344CB8AC3E}">
        <p14:creationId xmlns:p14="http://schemas.microsoft.com/office/powerpoint/2010/main" val="89751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800" dirty="0" smtClean="0"/>
              <a:t>God Forgives Sin</a:t>
            </a:r>
            <a:endParaRPr lang="en-CA" sz="4800" dirty="0"/>
          </a:p>
        </p:txBody>
      </p:sp>
      <p:sp>
        <p:nvSpPr>
          <p:cNvPr id="3" name="Content Placeholder 2"/>
          <p:cNvSpPr>
            <a:spLocks noGrp="1"/>
          </p:cNvSpPr>
          <p:nvPr>
            <p:ph idx="1"/>
          </p:nvPr>
        </p:nvSpPr>
        <p:spPr/>
        <p:txBody>
          <a:bodyPr>
            <a:normAutofit lnSpcReduction="10000"/>
          </a:bodyPr>
          <a:lstStyle/>
          <a:p>
            <a:pPr marL="68580" indent="0">
              <a:buNone/>
            </a:pPr>
            <a:r>
              <a:rPr lang="en-CA" sz="3200" dirty="0" smtClean="0"/>
              <a:t>Micah 7</a:t>
            </a:r>
          </a:p>
          <a:p>
            <a:pPr marL="914400" indent="-858838">
              <a:buNone/>
              <a:tabLst>
                <a:tab pos="690563" algn="l"/>
              </a:tabLst>
            </a:pPr>
            <a:r>
              <a:rPr lang="en-CA" sz="4000" dirty="0" smtClean="0"/>
              <a:t>18	Who </a:t>
            </a:r>
            <a:r>
              <a:rPr lang="en-CA" sz="4000" i="1" dirty="0"/>
              <a:t>is </a:t>
            </a:r>
            <a:r>
              <a:rPr lang="en-CA" sz="4000" dirty="0"/>
              <a:t>a God like unto thee, that </a:t>
            </a:r>
            <a:r>
              <a:rPr lang="en-CA" sz="4000" dirty="0" err="1">
                <a:solidFill>
                  <a:schemeClr val="accent1"/>
                </a:solidFill>
              </a:rPr>
              <a:t>pardoneth</a:t>
            </a:r>
            <a:r>
              <a:rPr lang="en-CA" sz="4000" dirty="0">
                <a:solidFill>
                  <a:schemeClr val="accent1"/>
                </a:solidFill>
              </a:rPr>
              <a:t> </a:t>
            </a:r>
            <a:r>
              <a:rPr lang="en-CA" sz="4000" dirty="0"/>
              <a:t>iniquity, </a:t>
            </a:r>
          </a:p>
          <a:p>
            <a:pPr marL="917575" indent="-862013">
              <a:buNone/>
              <a:tabLst>
                <a:tab pos="690563" algn="l"/>
              </a:tabLst>
            </a:pPr>
            <a:r>
              <a:rPr lang="en-CA" sz="4000" dirty="0" smtClean="0"/>
              <a:t>	And </a:t>
            </a:r>
            <a:r>
              <a:rPr lang="en-CA" sz="4000" dirty="0" err="1"/>
              <a:t>passeth</a:t>
            </a:r>
            <a:r>
              <a:rPr lang="en-CA" sz="4000" dirty="0"/>
              <a:t> by the transgression of the remnant of his heritage? </a:t>
            </a:r>
          </a:p>
          <a:p>
            <a:pPr marL="693738" indent="-638175">
              <a:buNone/>
            </a:pPr>
            <a:r>
              <a:rPr lang="en-CA" sz="4000" dirty="0" smtClean="0"/>
              <a:t>	He </a:t>
            </a:r>
            <a:r>
              <a:rPr lang="en-CA" sz="4000" dirty="0" err="1"/>
              <a:t>retaineth</a:t>
            </a:r>
            <a:r>
              <a:rPr lang="en-CA" sz="4000" dirty="0"/>
              <a:t> not his anger for ever, </a:t>
            </a:r>
          </a:p>
          <a:p>
            <a:pPr marL="693738" indent="-638175">
              <a:buNone/>
            </a:pPr>
            <a:r>
              <a:rPr lang="en-CA" sz="4000" dirty="0" smtClean="0"/>
              <a:t>	</a:t>
            </a:r>
            <a:r>
              <a:rPr lang="en-CA" sz="4000" dirty="0" smtClean="0">
                <a:solidFill>
                  <a:schemeClr val="accent1"/>
                </a:solidFill>
              </a:rPr>
              <a:t>Because </a:t>
            </a:r>
            <a:r>
              <a:rPr lang="en-CA" sz="4000" dirty="0">
                <a:solidFill>
                  <a:schemeClr val="accent1"/>
                </a:solidFill>
              </a:rPr>
              <a:t>he </a:t>
            </a:r>
            <a:r>
              <a:rPr lang="en-CA" sz="4000" dirty="0" err="1">
                <a:solidFill>
                  <a:schemeClr val="accent1"/>
                </a:solidFill>
              </a:rPr>
              <a:t>delighteth</a:t>
            </a:r>
            <a:r>
              <a:rPr lang="en-CA" sz="4000" dirty="0">
                <a:solidFill>
                  <a:schemeClr val="accent1"/>
                </a:solidFill>
              </a:rPr>
              <a:t> </a:t>
            </a:r>
            <a:r>
              <a:rPr lang="en-CA" sz="4000" i="1" dirty="0">
                <a:solidFill>
                  <a:schemeClr val="accent1"/>
                </a:solidFill>
              </a:rPr>
              <a:t>in </a:t>
            </a:r>
            <a:r>
              <a:rPr lang="en-CA" sz="4000" dirty="0">
                <a:solidFill>
                  <a:schemeClr val="accent1"/>
                </a:solidFill>
              </a:rPr>
              <a:t>mercy</a:t>
            </a:r>
            <a:r>
              <a:rPr lang="en-CA" sz="4000" dirty="0" smtClean="0"/>
              <a:t>.</a:t>
            </a:r>
            <a:endParaRPr lang="en-CA" sz="4000" dirty="0"/>
          </a:p>
        </p:txBody>
      </p:sp>
    </p:spTree>
    <p:extLst>
      <p:ext uri="{BB962C8B-B14F-4D97-AF65-F5344CB8AC3E}">
        <p14:creationId xmlns:p14="http://schemas.microsoft.com/office/powerpoint/2010/main" val="346559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a:bodyPr>
          <a:lstStyle/>
          <a:p>
            <a:r>
              <a:rPr lang="en-CA" dirty="0" smtClean="0"/>
              <a:t>God forgives us with the purpose of leading us back to righteousness</a:t>
            </a:r>
          </a:p>
          <a:p>
            <a:r>
              <a:rPr lang="en-CA" dirty="0" smtClean="0"/>
              <a:t>There is an immeasurable gulf put between the sinner &amp; his sins once they are forgiven</a:t>
            </a:r>
          </a:p>
        </p:txBody>
      </p:sp>
    </p:spTree>
    <p:extLst>
      <p:ext uri="{BB962C8B-B14F-4D97-AF65-F5344CB8AC3E}">
        <p14:creationId xmlns:p14="http://schemas.microsoft.com/office/powerpoint/2010/main" val="49935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fontScale="85000" lnSpcReduction="20000"/>
          </a:bodyPr>
          <a:lstStyle/>
          <a:p>
            <a:pPr marL="460375" indent="-404813">
              <a:buNone/>
            </a:pPr>
            <a:r>
              <a:rPr lang="en-CA" dirty="0" smtClean="0"/>
              <a:t>Psalm 103</a:t>
            </a:r>
          </a:p>
          <a:p>
            <a:pPr marL="460375" indent="-404813">
              <a:buNone/>
            </a:pPr>
            <a:r>
              <a:rPr lang="en-CA" dirty="0" smtClean="0"/>
              <a:t>8	The </a:t>
            </a:r>
            <a:r>
              <a:rPr lang="en-CA" cap="small" dirty="0"/>
              <a:t>Lord</a:t>
            </a:r>
            <a:r>
              <a:rPr lang="en-CA" dirty="0"/>
              <a:t> </a:t>
            </a:r>
            <a:r>
              <a:rPr lang="en-CA" i="1" dirty="0"/>
              <a:t>is </a:t>
            </a:r>
            <a:r>
              <a:rPr lang="en-CA" dirty="0"/>
              <a:t>merciful and gracious, </a:t>
            </a:r>
          </a:p>
          <a:p>
            <a:pPr marL="460375" indent="-404813">
              <a:buNone/>
            </a:pPr>
            <a:r>
              <a:rPr lang="en-CA" dirty="0" smtClean="0"/>
              <a:t>	Slow </a:t>
            </a:r>
            <a:r>
              <a:rPr lang="en-CA" dirty="0"/>
              <a:t>to anger, and plenteous in mercy. </a:t>
            </a:r>
          </a:p>
          <a:p>
            <a:pPr marL="460375" indent="-404813">
              <a:buNone/>
            </a:pPr>
            <a:r>
              <a:rPr lang="en-CA" dirty="0"/>
              <a:t>9 	He will not always chide: </a:t>
            </a:r>
          </a:p>
          <a:p>
            <a:pPr marL="460375" indent="-404813">
              <a:buNone/>
            </a:pPr>
            <a:r>
              <a:rPr lang="en-CA" dirty="0" smtClean="0"/>
              <a:t>	Neither </a:t>
            </a:r>
            <a:r>
              <a:rPr lang="en-CA" dirty="0"/>
              <a:t>will he keep </a:t>
            </a:r>
            <a:r>
              <a:rPr lang="en-CA" i="1" dirty="0"/>
              <a:t>his anger </a:t>
            </a:r>
            <a:r>
              <a:rPr lang="en-CA" dirty="0"/>
              <a:t>for ever. </a:t>
            </a:r>
          </a:p>
          <a:p>
            <a:pPr marL="460375" indent="-404813">
              <a:buNone/>
            </a:pPr>
            <a:r>
              <a:rPr lang="en-CA" dirty="0"/>
              <a:t>10 	He hath not dealt with us after our sins; </a:t>
            </a:r>
          </a:p>
          <a:p>
            <a:pPr marL="460375" indent="-404813">
              <a:buNone/>
            </a:pPr>
            <a:r>
              <a:rPr lang="en-CA" dirty="0" smtClean="0"/>
              <a:t>	Nor </a:t>
            </a:r>
            <a:r>
              <a:rPr lang="en-CA" dirty="0"/>
              <a:t>rewarded us according to our iniquities. </a:t>
            </a:r>
          </a:p>
          <a:p>
            <a:pPr marL="460375" indent="-404813">
              <a:buNone/>
            </a:pPr>
            <a:r>
              <a:rPr lang="en-CA" dirty="0"/>
              <a:t>11 	For as the heaven is high above the earth, </a:t>
            </a:r>
          </a:p>
          <a:p>
            <a:pPr marL="460375" indent="-404813">
              <a:buNone/>
            </a:pPr>
            <a:r>
              <a:rPr lang="en-CA" dirty="0" smtClean="0"/>
              <a:t>	So </a:t>
            </a:r>
            <a:r>
              <a:rPr lang="en-CA" dirty="0"/>
              <a:t>great is his mercy toward them that fear him. </a:t>
            </a:r>
          </a:p>
          <a:p>
            <a:pPr marL="460375" indent="-404813">
              <a:buNone/>
            </a:pPr>
            <a:r>
              <a:rPr lang="en-CA" dirty="0"/>
              <a:t>12 	As far as the east is from the west, </a:t>
            </a:r>
          </a:p>
          <a:p>
            <a:pPr marL="460375" indent="-404813">
              <a:buNone/>
            </a:pPr>
            <a:r>
              <a:rPr lang="en-CA" dirty="0" smtClean="0"/>
              <a:t>	So </a:t>
            </a:r>
            <a:r>
              <a:rPr lang="en-CA" dirty="0"/>
              <a:t>far hath he removed our transgressions from us</a:t>
            </a:r>
            <a:r>
              <a:rPr lang="en-CA" dirty="0" smtClean="0"/>
              <a:t>.</a:t>
            </a:r>
          </a:p>
        </p:txBody>
      </p:sp>
    </p:spTree>
    <p:extLst>
      <p:ext uri="{BB962C8B-B14F-4D97-AF65-F5344CB8AC3E}">
        <p14:creationId xmlns:p14="http://schemas.microsoft.com/office/powerpoint/2010/main" val="27925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fontScale="77500" lnSpcReduction="20000"/>
          </a:bodyPr>
          <a:lstStyle/>
          <a:p>
            <a:pPr marL="460375" indent="-460375">
              <a:buNone/>
            </a:pPr>
            <a:r>
              <a:rPr lang="en-CA" dirty="0" smtClean="0"/>
              <a:t>Forgiveness is linked with God’s eternal purpose</a:t>
            </a:r>
          </a:p>
          <a:p>
            <a:pPr marL="460375" indent="-460375">
              <a:buNone/>
            </a:pPr>
            <a:r>
              <a:rPr lang="en-CA" dirty="0" smtClean="0"/>
              <a:t>Numbers 14</a:t>
            </a:r>
          </a:p>
          <a:p>
            <a:pPr marL="460375" indent="-460375">
              <a:buNone/>
            </a:pPr>
            <a:r>
              <a:rPr lang="en-CA" dirty="0" smtClean="0"/>
              <a:t>18	</a:t>
            </a:r>
            <a:r>
              <a:rPr lang="en-CA" sz="3200" dirty="0"/>
              <a:t>The L</a:t>
            </a:r>
            <a:r>
              <a:rPr lang="en-CA" sz="3200" cap="small" dirty="0"/>
              <a:t>ord</a:t>
            </a:r>
            <a:r>
              <a:rPr lang="en-CA" sz="3200" dirty="0"/>
              <a:t> </a:t>
            </a:r>
            <a:r>
              <a:rPr lang="en-CA" sz="3200" i="1" dirty="0"/>
              <a:t>is </a:t>
            </a:r>
            <a:r>
              <a:rPr lang="en-CA" sz="3200" dirty="0"/>
              <a:t>longsuffering, and of great mercy, forgiving iniquity and transgression, and by no means clearing </a:t>
            </a:r>
            <a:r>
              <a:rPr lang="en-CA" sz="3200" i="1" dirty="0"/>
              <a:t>the guilty, </a:t>
            </a:r>
            <a:r>
              <a:rPr lang="en-CA" sz="3200" dirty="0"/>
              <a:t>visiting the iniquity of the fathers upon the children unto the third and fourth </a:t>
            </a:r>
            <a:r>
              <a:rPr lang="en-CA" sz="3200" i="1" dirty="0"/>
              <a:t>generation</a:t>
            </a:r>
            <a:r>
              <a:rPr lang="en-CA" sz="3200" i="1" dirty="0" smtClean="0"/>
              <a:t>.</a:t>
            </a:r>
            <a:endParaRPr lang="en-CA" sz="3200" dirty="0" smtClean="0"/>
          </a:p>
          <a:p>
            <a:pPr marL="514350" indent="-514350">
              <a:buAutoNum type="arabicPlain" startAt="19"/>
            </a:pPr>
            <a:r>
              <a:rPr lang="en-CA" sz="3200" dirty="0" smtClean="0"/>
              <a:t>Pardon</a:t>
            </a:r>
            <a:r>
              <a:rPr lang="en-CA" sz="3200" dirty="0"/>
              <a:t>, I beseech thee, the iniquity of this people according unto the greatness of thy mercy, and as thou hast forgiven this people, from Egypt even until now</a:t>
            </a:r>
            <a:r>
              <a:rPr lang="en-CA" sz="3200" dirty="0" smtClean="0"/>
              <a:t>.</a:t>
            </a:r>
          </a:p>
          <a:p>
            <a:pPr marL="514350" indent="-514350">
              <a:buAutoNum type="arabicPlain" startAt="20"/>
            </a:pPr>
            <a:r>
              <a:rPr lang="en-CA" sz="3200" dirty="0" smtClean="0"/>
              <a:t>And </a:t>
            </a:r>
            <a:r>
              <a:rPr lang="en-CA" sz="3200" dirty="0"/>
              <a:t>the </a:t>
            </a:r>
            <a:r>
              <a:rPr lang="en-CA" sz="3200" cap="small" dirty="0"/>
              <a:t>Lord </a:t>
            </a:r>
            <a:r>
              <a:rPr lang="en-CA" sz="3200" dirty="0"/>
              <a:t>said, I have pardoned according to thy word</a:t>
            </a:r>
            <a:r>
              <a:rPr lang="en-CA" sz="3200" dirty="0" smtClean="0"/>
              <a:t>:</a:t>
            </a:r>
          </a:p>
          <a:p>
            <a:pPr marL="457200" indent="-457200">
              <a:buNone/>
            </a:pPr>
            <a:r>
              <a:rPr lang="en-CA" sz="3200" dirty="0" smtClean="0"/>
              <a:t>21	But </a:t>
            </a:r>
            <a:r>
              <a:rPr lang="en-CA" sz="3200" i="1" dirty="0"/>
              <a:t>as </a:t>
            </a:r>
            <a:r>
              <a:rPr lang="en-CA" sz="3200" dirty="0"/>
              <a:t>truly </a:t>
            </a:r>
            <a:r>
              <a:rPr lang="en-CA" sz="3200" i="1" dirty="0"/>
              <a:t>as </a:t>
            </a:r>
            <a:r>
              <a:rPr lang="en-CA" sz="3200" dirty="0"/>
              <a:t>I live, all the earth shall be filled with the glory of the </a:t>
            </a:r>
            <a:r>
              <a:rPr lang="en-CA" sz="3200" cap="small" dirty="0"/>
              <a:t>Lord</a:t>
            </a:r>
            <a:r>
              <a:rPr lang="en-CA" sz="3200" dirty="0" smtClean="0"/>
              <a:t>.</a:t>
            </a:r>
            <a:endParaRPr lang="en-CA" dirty="0" smtClean="0"/>
          </a:p>
        </p:txBody>
      </p:sp>
    </p:spTree>
    <p:extLst>
      <p:ext uri="{BB962C8B-B14F-4D97-AF65-F5344CB8AC3E}">
        <p14:creationId xmlns:p14="http://schemas.microsoft.com/office/powerpoint/2010/main" val="2345596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lnSpcReduction="10000"/>
          </a:bodyPr>
          <a:lstStyle/>
          <a:p>
            <a:pPr marL="460375" indent="-460375">
              <a:buNone/>
            </a:pPr>
            <a:r>
              <a:rPr lang="en-CA" dirty="0" smtClean="0"/>
              <a:t>The guilty will not be pardoned</a:t>
            </a:r>
          </a:p>
          <a:p>
            <a:pPr marL="460375" indent="-460375">
              <a:buNone/>
            </a:pPr>
            <a:r>
              <a:rPr lang="en-CA" dirty="0" smtClean="0"/>
              <a:t>Numbers 14</a:t>
            </a:r>
            <a:endParaRPr lang="en-CA" dirty="0"/>
          </a:p>
          <a:p>
            <a:pPr marL="460375" indent="-460375">
              <a:buAutoNum type="arabicPlain" startAt="22"/>
            </a:pPr>
            <a:r>
              <a:rPr lang="en-CA" sz="3200" dirty="0" smtClean="0"/>
              <a:t>Because </a:t>
            </a:r>
            <a:r>
              <a:rPr lang="en-CA" sz="3200" dirty="0"/>
              <a:t>all those men which have seen my glory, and my miracles, which I did in Egypt and in the wilderness, and have tempted me now these ten times, and have not hearkened to my voice</a:t>
            </a:r>
            <a:r>
              <a:rPr lang="en-CA" sz="3200" dirty="0" smtClean="0"/>
              <a:t>;</a:t>
            </a:r>
          </a:p>
          <a:p>
            <a:pPr marL="460375" indent="-460375">
              <a:buNone/>
            </a:pPr>
            <a:r>
              <a:rPr lang="en-CA" sz="3200" dirty="0" smtClean="0"/>
              <a:t>23	Surely </a:t>
            </a:r>
            <a:r>
              <a:rPr lang="en-CA" sz="3200" dirty="0"/>
              <a:t>they shall not see the land which I </a:t>
            </a:r>
            <a:r>
              <a:rPr lang="en-CA" sz="3200" dirty="0" err="1"/>
              <a:t>sware</a:t>
            </a:r>
            <a:r>
              <a:rPr lang="en-CA" sz="3200" dirty="0"/>
              <a:t> unto their fathers, neither shall any of them that provoked me see it</a:t>
            </a:r>
            <a:r>
              <a:rPr lang="en-CA" sz="3200" dirty="0" smtClean="0"/>
              <a:t>:</a:t>
            </a:r>
            <a:endParaRPr lang="en-CA" dirty="0" smtClean="0"/>
          </a:p>
        </p:txBody>
      </p:sp>
    </p:spTree>
    <p:extLst>
      <p:ext uri="{BB962C8B-B14F-4D97-AF65-F5344CB8AC3E}">
        <p14:creationId xmlns:p14="http://schemas.microsoft.com/office/powerpoint/2010/main" val="21621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fontScale="92500" lnSpcReduction="20000"/>
          </a:bodyPr>
          <a:lstStyle/>
          <a:p>
            <a:pPr marL="693738" indent="-693738">
              <a:buNone/>
              <a:tabLst>
                <a:tab pos="457200" algn="l"/>
              </a:tabLst>
            </a:pPr>
            <a:r>
              <a:rPr lang="en-CA" dirty="0"/>
              <a:t>Forgiveness is linked to God’s Memorial Name</a:t>
            </a:r>
          </a:p>
          <a:p>
            <a:pPr marL="693738" indent="-693738">
              <a:buNone/>
              <a:tabLst>
                <a:tab pos="457200" algn="l"/>
              </a:tabLst>
            </a:pPr>
            <a:r>
              <a:rPr lang="en-CA" sz="2800" dirty="0" smtClean="0"/>
              <a:t>Psalm 25</a:t>
            </a:r>
          </a:p>
          <a:p>
            <a:pPr marL="693738" indent="-693738">
              <a:buNone/>
              <a:tabLst>
                <a:tab pos="457200" algn="l"/>
              </a:tabLst>
            </a:pPr>
            <a:r>
              <a:rPr lang="en-CA" dirty="0" smtClean="0"/>
              <a:t>6 </a:t>
            </a:r>
            <a:r>
              <a:rPr lang="en-CA" dirty="0"/>
              <a:t>	Remember, O </a:t>
            </a:r>
            <a:r>
              <a:rPr lang="en-CA" cap="small" dirty="0"/>
              <a:t>Lord</a:t>
            </a:r>
            <a:r>
              <a:rPr lang="en-CA" dirty="0"/>
              <a:t>, thy tender mercies and thy </a:t>
            </a:r>
            <a:r>
              <a:rPr lang="en-CA" dirty="0" err="1"/>
              <a:t>lovingkindnesses</a:t>
            </a:r>
            <a:r>
              <a:rPr lang="en-CA" dirty="0"/>
              <a:t>; </a:t>
            </a:r>
          </a:p>
          <a:p>
            <a:pPr marL="693738" indent="-693738">
              <a:buNone/>
              <a:tabLst>
                <a:tab pos="457200" algn="l"/>
              </a:tabLst>
            </a:pPr>
            <a:r>
              <a:rPr lang="en-CA" dirty="0" smtClean="0"/>
              <a:t>	For </a:t>
            </a:r>
            <a:r>
              <a:rPr lang="en-CA" dirty="0"/>
              <a:t>they </a:t>
            </a:r>
            <a:r>
              <a:rPr lang="en-CA" i="1" dirty="0"/>
              <a:t>have been </a:t>
            </a:r>
            <a:r>
              <a:rPr lang="en-CA" dirty="0"/>
              <a:t>ever of old. </a:t>
            </a:r>
          </a:p>
          <a:p>
            <a:pPr marL="693738" indent="-693738">
              <a:buNone/>
              <a:tabLst>
                <a:tab pos="457200" algn="l"/>
              </a:tabLst>
            </a:pPr>
            <a:r>
              <a:rPr lang="en-CA" dirty="0"/>
              <a:t>7 	Remember not the sins of my youth, nor my transgressions: </a:t>
            </a:r>
          </a:p>
          <a:p>
            <a:pPr marL="693738" indent="-693738">
              <a:buNone/>
              <a:tabLst>
                <a:tab pos="457200" algn="l"/>
              </a:tabLst>
            </a:pPr>
            <a:r>
              <a:rPr lang="en-CA" dirty="0" smtClean="0"/>
              <a:t>	According </a:t>
            </a:r>
            <a:r>
              <a:rPr lang="en-CA" dirty="0"/>
              <a:t>to thy mercy remember thou me </a:t>
            </a:r>
          </a:p>
          <a:p>
            <a:pPr marL="693738" indent="-693738">
              <a:buNone/>
              <a:tabLst>
                <a:tab pos="457200" algn="l"/>
              </a:tabLst>
            </a:pPr>
            <a:r>
              <a:rPr lang="en-CA" dirty="0" smtClean="0"/>
              <a:t>	For </a:t>
            </a:r>
            <a:r>
              <a:rPr lang="en-CA" dirty="0"/>
              <a:t>thy goodness’ sake, O </a:t>
            </a:r>
            <a:r>
              <a:rPr lang="en-CA" cap="small" dirty="0"/>
              <a:t>Lord</a:t>
            </a:r>
            <a:r>
              <a:rPr lang="en-CA" dirty="0"/>
              <a:t>. </a:t>
            </a:r>
          </a:p>
          <a:p>
            <a:pPr marL="693738" indent="-693738">
              <a:buNone/>
              <a:tabLst>
                <a:tab pos="457200" algn="l"/>
              </a:tabLst>
            </a:pPr>
            <a:r>
              <a:rPr lang="en-CA" dirty="0"/>
              <a:t>8 	Good and upright </a:t>
            </a:r>
            <a:r>
              <a:rPr lang="en-CA" i="1" dirty="0"/>
              <a:t>is </a:t>
            </a:r>
            <a:r>
              <a:rPr lang="en-CA" dirty="0"/>
              <a:t>the </a:t>
            </a:r>
            <a:r>
              <a:rPr lang="en-CA" cap="small" dirty="0"/>
              <a:t>Lord</a:t>
            </a:r>
            <a:r>
              <a:rPr lang="en-CA" dirty="0"/>
              <a:t>: </a:t>
            </a:r>
          </a:p>
          <a:p>
            <a:pPr marL="693738" indent="-693738">
              <a:buNone/>
              <a:tabLst>
                <a:tab pos="457200" algn="l"/>
              </a:tabLst>
            </a:pPr>
            <a:r>
              <a:rPr lang="en-CA" dirty="0" smtClean="0"/>
              <a:t>	Therefore </a:t>
            </a:r>
            <a:r>
              <a:rPr lang="en-CA" dirty="0"/>
              <a:t>will he teach sinners in the way. </a:t>
            </a:r>
          </a:p>
        </p:txBody>
      </p:sp>
    </p:spTree>
    <p:extLst>
      <p:ext uri="{BB962C8B-B14F-4D97-AF65-F5344CB8AC3E}">
        <p14:creationId xmlns:p14="http://schemas.microsoft.com/office/powerpoint/2010/main" val="336265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lnSpcReduction="10000"/>
          </a:bodyPr>
          <a:lstStyle/>
          <a:p>
            <a:pPr marL="693738" indent="-693738">
              <a:buNone/>
              <a:tabLst>
                <a:tab pos="457200" algn="l"/>
              </a:tabLst>
            </a:pPr>
            <a:r>
              <a:rPr lang="en-CA" sz="2600" dirty="0" smtClean="0"/>
              <a:t>Psalm 25</a:t>
            </a:r>
          </a:p>
          <a:p>
            <a:pPr marL="693738" indent="-693738">
              <a:buNone/>
              <a:tabLst>
                <a:tab pos="457200" algn="l"/>
              </a:tabLst>
            </a:pPr>
            <a:r>
              <a:rPr lang="en-CA" dirty="0" smtClean="0"/>
              <a:t>9 </a:t>
            </a:r>
            <a:r>
              <a:rPr lang="en-CA" dirty="0"/>
              <a:t>	The meek will he guide in judgment: </a:t>
            </a:r>
          </a:p>
          <a:p>
            <a:pPr marL="693738" indent="-693738">
              <a:buNone/>
              <a:tabLst>
                <a:tab pos="457200" algn="l"/>
              </a:tabLst>
            </a:pPr>
            <a:r>
              <a:rPr lang="en-CA" dirty="0" smtClean="0"/>
              <a:t>	And </a:t>
            </a:r>
            <a:r>
              <a:rPr lang="en-CA" dirty="0"/>
              <a:t>the meek will he teach his way. </a:t>
            </a:r>
          </a:p>
          <a:p>
            <a:pPr marL="693738" indent="-693738">
              <a:buNone/>
              <a:tabLst>
                <a:tab pos="457200" algn="l"/>
              </a:tabLst>
            </a:pPr>
            <a:r>
              <a:rPr lang="en-CA" dirty="0"/>
              <a:t>10 	All the paths of the </a:t>
            </a:r>
            <a:r>
              <a:rPr lang="en-CA" cap="small" dirty="0"/>
              <a:t>Lord</a:t>
            </a:r>
            <a:r>
              <a:rPr lang="en-CA" dirty="0"/>
              <a:t> </a:t>
            </a:r>
            <a:r>
              <a:rPr lang="en-CA" i="1" dirty="0"/>
              <a:t>are </a:t>
            </a:r>
            <a:r>
              <a:rPr lang="en-CA" dirty="0"/>
              <a:t>mercy and truth </a:t>
            </a:r>
          </a:p>
          <a:p>
            <a:pPr marL="693738" indent="-693738">
              <a:buNone/>
              <a:tabLst>
                <a:tab pos="457200" algn="l"/>
              </a:tabLst>
            </a:pPr>
            <a:r>
              <a:rPr lang="en-CA" dirty="0" smtClean="0"/>
              <a:t>	Unto </a:t>
            </a:r>
            <a:r>
              <a:rPr lang="en-CA" dirty="0"/>
              <a:t>such as keep his covenant and his testimonies. </a:t>
            </a:r>
          </a:p>
          <a:p>
            <a:pPr marL="693738" indent="-693738">
              <a:buNone/>
              <a:tabLst>
                <a:tab pos="457200" algn="l"/>
              </a:tabLst>
            </a:pPr>
            <a:r>
              <a:rPr lang="en-US" dirty="0"/>
              <a:t>11 	For thy name’s sake, O </a:t>
            </a:r>
            <a:r>
              <a:rPr lang="en-US" cap="small" dirty="0"/>
              <a:t>Lord</a:t>
            </a:r>
            <a:r>
              <a:rPr lang="en-US" dirty="0"/>
              <a:t>, </a:t>
            </a:r>
          </a:p>
          <a:p>
            <a:pPr marL="693738" indent="-693738">
              <a:buNone/>
              <a:tabLst>
                <a:tab pos="457200" algn="l"/>
              </a:tabLst>
            </a:pPr>
            <a:r>
              <a:rPr lang="en-CA" dirty="0" smtClean="0"/>
              <a:t>	Pardon </a:t>
            </a:r>
            <a:r>
              <a:rPr lang="en-CA" dirty="0"/>
              <a:t>mine iniquity; for it </a:t>
            </a:r>
            <a:r>
              <a:rPr lang="en-CA" i="1" dirty="0"/>
              <a:t>is </a:t>
            </a:r>
            <a:r>
              <a:rPr lang="en-CA" dirty="0"/>
              <a:t>great</a:t>
            </a:r>
            <a:r>
              <a:rPr lang="en-CA" dirty="0" smtClean="0"/>
              <a:t>.</a:t>
            </a:r>
          </a:p>
        </p:txBody>
      </p:sp>
    </p:spTree>
    <p:extLst>
      <p:ext uri="{BB962C8B-B14F-4D97-AF65-F5344CB8AC3E}">
        <p14:creationId xmlns:p14="http://schemas.microsoft.com/office/powerpoint/2010/main" val="260775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a:bodyPr>
          <a:lstStyle/>
          <a:p>
            <a:pPr marL="68580" indent="0">
              <a:buNone/>
            </a:pPr>
            <a:r>
              <a:rPr lang="en-CA" dirty="0" smtClean="0"/>
              <a:t>God is telling us, ‘so long as a person or a nation aligns themselves with His character and purpose and name and devote themselves to being part of these He will forgive them’. That is the basis on which He forgives. He realizes they are weak and erring creatures given to repeated failure and that His forgiveness is needed to sustain them during a time of probation and transformation.</a:t>
            </a:r>
          </a:p>
        </p:txBody>
      </p:sp>
    </p:spTree>
    <p:extLst>
      <p:ext uri="{BB962C8B-B14F-4D97-AF65-F5344CB8AC3E}">
        <p14:creationId xmlns:p14="http://schemas.microsoft.com/office/powerpoint/2010/main" val="111734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God Forgives Sin</a:t>
            </a:r>
          </a:p>
        </p:txBody>
      </p:sp>
      <p:sp>
        <p:nvSpPr>
          <p:cNvPr id="3" name="Content Placeholder 2"/>
          <p:cNvSpPr>
            <a:spLocks noGrp="1"/>
          </p:cNvSpPr>
          <p:nvPr>
            <p:ph idx="1"/>
          </p:nvPr>
        </p:nvSpPr>
        <p:spPr/>
        <p:txBody>
          <a:bodyPr>
            <a:normAutofit fontScale="92500"/>
          </a:bodyPr>
          <a:lstStyle/>
          <a:p>
            <a:pPr marL="68580" indent="0">
              <a:buNone/>
            </a:pPr>
            <a:r>
              <a:rPr lang="en-CA" dirty="0" smtClean="0"/>
              <a:t>For this reason He is ready and willing to forgive and delights in doing so which is consistent with His character in order to achieve His eternal purpose and to include them in His Name. It’s as if God is saying, ‘Here is my character which is full of mercy, grace, longsuffering, loving kindness and faithfulness; it’s who I am; it’s what I am’. Based on that character and that purpose He is willing to forgive us so that we can be part of that eternal glory.</a:t>
            </a:r>
          </a:p>
        </p:txBody>
      </p:sp>
    </p:spTree>
    <p:extLst>
      <p:ext uri="{BB962C8B-B14F-4D97-AF65-F5344CB8AC3E}">
        <p14:creationId xmlns:p14="http://schemas.microsoft.com/office/powerpoint/2010/main" val="110574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Effect on Us</a:t>
            </a:r>
            <a:endParaRPr lang="en-CA" dirty="0"/>
          </a:p>
        </p:txBody>
      </p:sp>
      <p:sp>
        <p:nvSpPr>
          <p:cNvPr id="3" name="Content Placeholder 2"/>
          <p:cNvSpPr>
            <a:spLocks noGrp="1"/>
          </p:cNvSpPr>
          <p:nvPr>
            <p:ph idx="1"/>
          </p:nvPr>
        </p:nvSpPr>
        <p:spPr/>
        <p:txBody>
          <a:bodyPr>
            <a:normAutofit lnSpcReduction="10000"/>
          </a:bodyPr>
          <a:lstStyle/>
          <a:p>
            <a:r>
              <a:rPr lang="en-CA" dirty="0" smtClean="0"/>
              <a:t>We are to bear God’s Name</a:t>
            </a:r>
          </a:p>
          <a:p>
            <a:pPr lvl="1"/>
            <a:r>
              <a:rPr lang="en-CA" dirty="0" smtClean="0"/>
              <a:t>Revelation 14:1</a:t>
            </a:r>
          </a:p>
          <a:p>
            <a:r>
              <a:rPr lang="en-CA" dirty="0" smtClean="0"/>
              <a:t>We are to manifest God’s Character</a:t>
            </a:r>
          </a:p>
          <a:p>
            <a:pPr lvl="1"/>
            <a:r>
              <a:rPr lang="en-CA" dirty="0" smtClean="0"/>
              <a:t>Luke 6:36</a:t>
            </a:r>
          </a:p>
          <a:p>
            <a:r>
              <a:rPr lang="en-CA" dirty="0" smtClean="0"/>
              <a:t>The result in our lives should be . . .</a:t>
            </a:r>
          </a:p>
          <a:p>
            <a:pPr lvl="1"/>
            <a:r>
              <a:rPr lang="en-CA" dirty="0" smtClean="0"/>
              <a:t>FORGIVENESS</a:t>
            </a:r>
          </a:p>
          <a:p>
            <a:pPr lvl="1"/>
            <a:r>
              <a:rPr lang="en-CA" dirty="0" smtClean="0"/>
              <a:t>based on God’s righteous principles</a:t>
            </a:r>
          </a:p>
          <a:p>
            <a:pPr lvl="1"/>
            <a:r>
              <a:rPr lang="en-CA" dirty="0" smtClean="0"/>
              <a:t>Matthew 6:14,15</a:t>
            </a:r>
          </a:p>
          <a:p>
            <a:r>
              <a:rPr lang="en-CA" dirty="0" smtClean="0">
                <a:solidFill>
                  <a:schemeClr val="bg1"/>
                </a:solidFill>
              </a:rPr>
              <a:t> Ken Styles</a:t>
            </a:r>
          </a:p>
        </p:txBody>
      </p:sp>
      <p:pic>
        <p:nvPicPr>
          <p:cNvPr id="4" name="Ken Styles on Forgiveness.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400" y="6248400"/>
            <a:ext cx="487363" cy="487363"/>
          </a:xfrm>
          <a:prstGeom prst="rect">
            <a:avLst/>
          </a:prstGeom>
        </p:spPr>
      </p:pic>
    </p:spTree>
    <p:extLst>
      <p:ext uri="{BB962C8B-B14F-4D97-AF65-F5344CB8AC3E}">
        <p14:creationId xmlns:p14="http://schemas.microsoft.com/office/powerpoint/2010/main" val="142388214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22" presetClass="entr" presetSubtype="8" fill="hold" nodeType="withEffect">
                                  <p:stCondLst>
                                    <p:cond delay="150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wipe(left)">
                                      <p:cBhvr>
                                        <p:cTn id="18" dur="2000"/>
                                        <p:tgtEl>
                                          <p:spTgt spid="3">
                                            <p:txEl>
                                              <p:pRg st="5" end="5"/>
                                            </p:txEl>
                                          </p:spTgt>
                                        </p:tgtEl>
                                      </p:cBhvr>
                                    </p:animEffect>
                                  </p:childTnLst>
                                </p:cTn>
                              </p:par>
                              <p:par>
                                <p:cTn id="19" presetID="10" presetClass="entr" presetSubtype="0" fill="hold" nodeType="withEffect">
                                  <p:stCondLst>
                                    <p:cond delay="350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par>
                          <p:cTn id="22" fill="hold">
                            <p:stCondLst>
                              <p:cond delay="4000"/>
                            </p:stCondLst>
                            <p:childTnLst>
                              <p:par>
                                <p:cTn id="23" presetID="10" presetClass="entr" presetSubtype="0" fill="hold" nodeType="after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par>
                          <p:cTn id="31" fill="hold">
                            <p:stCondLst>
                              <p:cond delay="500"/>
                            </p:stCondLst>
                            <p:childTnLst>
                              <p:par>
                                <p:cTn id="32" presetID="1" presetClass="mediacall" presetSubtype="0" fill="hold" nodeType="afterEffect">
                                  <p:stCondLst>
                                    <p:cond delay="0"/>
                                  </p:stCondLst>
                                  <p:childTnLst>
                                    <p:cmd type="call" cmd="playFrom(0.0)">
                                      <p:cBhvr>
                                        <p:cTn id="33" dur="1944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2620962"/>
          </a:xfrm>
          <a:effectLst>
            <a:reflection blurRad="6350" stA="50000" endA="300" endPos="90000" dir="5400000" sy="-100000" algn="bl" rotWithShape="0"/>
          </a:effectLst>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ts val="0"/>
              </a:spcBef>
            </a:pPr>
            <a:r>
              <a:rPr lang="en-CA" sz="48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Is God’s Character and Forgiveness Reflected in Your Life and Mine?</a:t>
            </a:r>
            <a:endParaRPr lang="en-CA" sz="48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90487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1350</TotalTime>
  <Words>868</Words>
  <Application>Microsoft Office PowerPoint</Application>
  <PresentationFormat>On-screen Show (4:3)</PresentationFormat>
  <Paragraphs>183</Paragraphs>
  <Slides>28</Slides>
  <Notes>1</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I Beseech Thee, Show Me Thy Glory</vt:lpstr>
      <vt:lpstr>A Study in God Manifestation</vt:lpstr>
      <vt:lpstr>The Most Important Question in the World</vt:lpstr>
      <vt:lpstr>The Most Important Question in the World</vt:lpstr>
      <vt:lpstr>I Beseech Thee, Show Me Thy Glory</vt:lpstr>
      <vt:lpstr>God’s Answer – Exodus 34:6,7</vt:lpstr>
      <vt:lpstr>Study Outline</vt:lpstr>
      <vt:lpstr>God’s Character Declared</vt:lpstr>
      <vt:lpstr>Five Elements of God’s Character</vt:lpstr>
      <vt:lpstr>new testament declarations of character</vt:lpstr>
      <vt:lpstr>The Beatitudes – Matthew 5:3-9</vt:lpstr>
      <vt:lpstr>Love Defined – 1 Corinthians 13</vt:lpstr>
      <vt:lpstr>Fruit of the Spirit – Galatians 5:22,23</vt:lpstr>
      <vt:lpstr>Fruitful Growth – 2 Peter 1:5-7</vt:lpstr>
      <vt:lpstr>the effect of God’s Character on Our Lives</vt:lpstr>
      <vt:lpstr>The Effect for God – Exodus 34:7</vt:lpstr>
      <vt:lpstr>God Forgives Sin</vt:lpstr>
      <vt:lpstr>God Forgives Sin</vt:lpstr>
      <vt:lpstr>God Forgives Sin</vt:lpstr>
      <vt:lpstr>God Forgives Sin</vt:lpstr>
      <vt:lpstr>God Forgives Sin</vt:lpstr>
      <vt:lpstr>God Forgives Sin</vt:lpstr>
      <vt:lpstr>God Forgives Sin</vt:lpstr>
      <vt:lpstr>God Forgives Sin</vt:lpstr>
      <vt:lpstr>God Forgives Sin</vt:lpstr>
      <vt:lpstr>God Forgives Sin</vt:lpstr>
      <vt:lpstr>The Effect on Us</vt:lpstr>
      <vt:lpstr>Is God’s Character and Forgiveness Reflected in Your Life and Mine?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Skip Bartholomew</dc:creator>
  <cp:lastModifiedBy>Skip</cp:lastModifiedBy>
  <cp:revision>44</cp:revision>
  <dcterms:created xsi:type="dcterms:W3CDTF">2011-05-29T04:49:57Z</dcterms:created>
  <dcterms:modified xsi:type="dcterms:W3CDTF">2011-06-18T21:01:02Z</dcterms:modified>
</cp:coreProperties>
</file>