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94" r:id="rId12"/>
    <p:sldId id="293" r:id="rId13"/>
    <p:sldId id="295" r:id="rId14"/>
    <p:sldId id="274" r:id="rId15"/>
    <p:sldId id="278" r:id="rId16"/>
    <p:sldId id="279" r:id="rId17"/>
    <p:sldId id="280" r:id="rId18"/>
    <p:sldId id="301" r:id="rId19"/>
    <p:sldId id="281" r:id="rId20"/>
    <p:sldId id="284" r:id="rId21"/>
    <p:sldId id="285" r:id="rId22"/>
    <p:sldId id="297" r:id="rId23"/>
    <p:sldId id="296" r:id="rId2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6633"/>
    <a:srgbClr val="990099"/>
    <a:srgbClr val="00FF00"/>
    <a:srgbClr val="FFEE4B"/>
    <a:srgbClr val="FF00FF"/>
    <a:srgbClr val="FF66FF"/>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22" name="Picture 2" descr="flame_title"/>
          <p:cNvPicPr>
            <a:picLocks noChangeAspect="1" noChangeArrowheads="1"/>
          </p:cNvPicPr>
          <p:nvPr/>
        </p:nvPicPr>
        <p:blipFill>
          <a:blip r:embed="rId2" cstate="email"/>
          <a:srcRect/>
          <a:stretch>
            <a:fillRect/>
          </a:stretch>
        </p:blipFill>
        <p:spPr bwMode="auto">
          <a:xfrm>
            <a:off x="0" y="-1588"/>
            <a:ext cx="9144000" cy="6859588"/>
          </a:xfrm>
          <a:prstGeom prst="rect">
            <a:avLst/>
          </a:prstGeom>
          <a:noFill/>
        </p:spPr>
      </p:pic>
      <p:sp>
        <p:nvSpPr>
          <p:cNvPr id="5123" name="Rectangle 3"/>
          <p:cNvSpPr>
            <a:spLocks noGrp="1" noChangeArrowheads="1"/>
          </p:cNvSpPr>
          <p:nvPr>
            <p:ph type="ctrTitle"/>
          </p:nvPr>
        </p:nvSpPr>
        <p:spPr>
          <a:xfrm>
            <a:off x="1600200" y="1524000"/>
            <a:ext cx="6096000" cy="1879600"/>
          </a:xfrm>
        </p:spPr>
        <p:txBody>
          <a:bodyPr anchor="b"/>
          <a:lstStyle>
            <a:lvl1pPr>
              <a:lnSpc>
                <a:spcPct val="95000"/>
              </a:lnSpc>
              <a:defRPr sz="5400"/>
            </a:lvl1pPr>
          </a:lstStyle>
          <a:p>
            <a:r>
              <a:rPr lang="en-US"/>
              <a:t>Click to edit Master title style</a:t>
            </a:r>
          </a:p>
        </p:txBody>
      </p:sp>
      <p:sp>
        <p:nvSpPr>
          <p:cNvPr id="5124" name="Rectangle 4"/>
          <p:cNvSpPr>
            <a:spLocks noGrp="1" noChangeArrowheads="1"/>
          </p:cNvSpPr>
          <p:nvPr>
            <p:ph type="subTitle" idx="1"/>
          </p:nvPr>
        </p:nvSpPr>
        <p:spPr>
          <a:xfrm>
            <a:off x="1682750" y="4076700"/>
            <a:ext cx="5861050" cy="1257300"/>
          </a:xfrm>
        </p:spPr>
        <p:txBody>
          <a:bodyPr/>
          <a:lstStyle>
            <a:lvl1pPr marL="0" indent="0" algn="ctr">
              <a:buFontTx/>
              <a:buNone/>
              <a:defRPr/>
            </a:lvl1pPr>
          </a:lstStyle>
          <a:p>
            <a:r>
              <a:rPr lang="en-US"/>
              <a:t>Click to edit Master subtitle style</a:t>
            </a:r>
          </a:p>
        </p:txBody>
      </p:sp>
      <p:sp>
        <p:nvSpPr>
          <p:cNvPr id="5125" name="Rectangle 5"/>
          <p:cNvSpPr>
            <a:spLocks noGrp="1" noChangeArrowheads="1"/>
          </p:cNvSpPr>
          <p:nvPr>
            <p:ph type="dt" sz="half" idx="2"/>
          </p:nvPr>
        </p:nvSpPr>
        <p:spPr/>
        <p:txBody>
          <a:bodyPr/>
          <a:lstStyle>
            <a:lvl1pPr>
              <a:defRPr/>
            </a:lvl1pPr>
          </a:lstStyle>
          <a:p>
            <a:endParaRPr lang="en-US"/>
          </a:p>
        </p:txBody>
      </p:sp>
      <p:sp>
        <p:nvSpPr>
          <p:cNvPr id="5126" name="Rectangle 6"/>
          <p:cNvSpPr>
            <a:spLocks noGrp="1" noChangeArrowheads="1"/>
          </p:cNvSpPr>
          <p:nvPr>
            <p:ph type="ftr" sz="quarter" idx="3"/>
          </p:nvPr>
        </p:nvSpPr>
        <p:spPr/>
        <p:txBody>
          <a:bodyPr/>
          <a:lstStyle>
            <a:lvl1pPr>
              <a:defRPr/>
            </a:lvl1pPr>
          </a:lstStyle>
          <a:p>
            <a:endParaRPr lang="en-US"/>
          </a:p>
        </p:txBody>
      </p:sp>
      <p:sp>
        <p:nvSpPr>
          <p:cNvPr id="5127" name="Rectangle 7"/>
          <p:cNvSpPr>
            <a:spLocks noGrp="1" noChangeArrowheads="1"/>
          </p:cNvSpPr>
          <p:nvPr>
            <p:ph type="sldNum" sz="quarter" idx="4"/>
          </p:nvPr>
        </p:nvSpPr>
        <p:spPr/>
        <p:txBody>
          <a:bodyPr/>
          <a:lstStyle>
            <a:lvl1pPr>
              <a:defRPr/>
            </a:lvl1pPr>
          </a:lstStyle>
          <a:p>
            <a:fld id="{BF07E343-2275-442F-BCE2-BF235014FA51}" type="slidenum">
              <a:rPr lang="en-US"/>
              <a:pPr/>
              <a:t>‹#›</a:t>
            </a:fld>
            <a:endParaRPr lang="en-US"/>
          </a:p>
        </p:txBody>
      </p:sp>
    </p:spTree>
  </p:cSld>
  <p:clrMapOvr>
    <a:masterClrMapping/>
  </p:clrMapOvr>
  <p:transition>
    <p:plu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CDC258-2FAC-4236-B8F7-01F30FCB0CBD}" type="slidenum">
              <a:rPr lang="en-US"/>
              <a:pPr/>
              <a:t>‹#›</a:t>
            </a:fld>
            <a:endParaRPr lang="en-US"/>
          </a:p>
        </p:txBody>
      </p:sp>
    </p:spTree>
  </p:cSld>
  <p:clrMapOvr>
    <a:masterClrMapping/>
  </p:clrMapOvr>
  <p:transition>
    <p:plu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33400"/>
            <a:ext cx="19431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33400"/>
            <a:ext cx="56769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964391-266D-49B6-BD74-A191DD95553B}" type="slidenum">
              <a:rPr lang="en-US"/>
              <a:pPr/>
              <a:t>‹#›</a:t>
            </a:fld>
            <a:endParaRPr lang="en-US"/>
          </a:p>
        </p:txBody>
      </p:sp>
    </p:spTree>
  </p:cSld>
  <p:clrMapOvr>
    <a:masterClrMapping/>
  </p:clrMapOvr>
  <p:transition>
    <p:plus/>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514600"/>
            <a:ext cx="38100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14600"/>
            <a:ext cx="38100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7D3C70BB-E700-47BA-AB69-CA9F8DFA713B}" type="slidenum">
              <a:rPr lang="en-US"/>
              <a:pPr/>
              <a:t>‹#›</a:t>
            </a:fld>
            <a:endParaRPr lang="en-US"/>
          </a:p>
        </p:txBody>
      </p:sp>
    </p:spTree>
  </p:cSld>
  <p:clrMapOvr>
    <a:masterClrMapping/>
  </p:clrMapOvr>
  <p:transition>
    <p:plu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787657-78C6-4592-A251-EA961AB3ED13}" type="slidenum">
              <a:rPr lang="en-US"/>
              <a:pPr/>
              <a:t>‹#›</a:t>
            </a:fld>
            <a:endParaRPr lang="en-US"/>
          </a:p>
        </p:txBody>
      </p:sp>
    </p:spTree>
  </p:cSld>
  <p:clrMapOvr>
    <a:masterClrMapping/>
  </p:clrMapOvr>
  <p:transition>
    <p:plu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91D46AA-AE92-4CE3-83D7-F2C25456783E}" type="slidenum">
              <a:rPr lang="en-US"/>
              <a:pPr/>
              <a:t>‹#›</a:t>
            </a:fld>
            <a:endParaRPr lang="en-US"/>
          </a:p>
        </p:txBody>
      </p:sp>
    </p:spTree>
  </p:cSld>
  <p:clrMapOvr>
    <a:masterClrMapping/>
  </p:clrMapOvr>
  <p:transition>
    <p:plu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514600"/>
            <a:ext cx="38100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14600"/>
            <a:ext cx="38100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33DA2DB-2289-460B-8D96-6E85D7131ABB}" type="slidenum">
              <a:rPr lang="en-US"/>
              <a:pPr/>
              <a:t>‹#›</a:t>
            </a:fld>
            <a:endParaRPr lang="en-US"/>
          </a:p>
        </p:txBody>
      </p:sp>
    </p:spTree>
  </p:cSld>
  <p:clrMapOvr>
    <a:masterClrMapping/>
  </p:clrMapOvr>
  <p:transition>
    <p:plu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9C89222-A5E8-4DD2-8A63-DB7F649B551F}" type="slidenum">
              <a:rPr lang="en-US"/>
              <a:pPr/>
              <a:t>‹#›</a:t>
            </a:fld>
            <a:endParaRPr lang="en-US"/>
          </a:p>
        </p:txBody>
      </p:sp>
    </p:spTree>
  </p:cSld>
  <p:clrMapOvr>
    <a:masterClrMapping/>
  </p:clrMapOvr>
  <p:transition>
    <p:plu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AE2500F-4A05-465A-9010-F274DA0876B7}" type="slidenum">
              <a:rPr lang="en-US"/>
              <a:pPr/>
              <a:t>‹#›</a:t>
            </a:fld>
            <a:endParaRPr lang="en-US"/>
          </a:p>
        </p:txBody>
      </p:sp>
    </p:spTree>
  </p:cSld>
  <p:clrMapOvr>
    <a:masterClrMapping/>
  </p:clrMapOvr>
  <p:transition>
    <p:plu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A38E770-AA6D-4B00-ABE6-20DE5728E1AC}" type="slidenum">
              <a:rPr lang="en-US"/>
              <a:pPr/>
              <a:t>‹#›</a:t>
            </a:fld>
            <a:endParaRPr lang="en-US"/>
          </a:p>
        </p:txBody>
      </p:sp>
    </p:spTree>
  </p:cSld>
  <p:clrMapOvr>
    <a:masterClrMapping/>
  </p:clrMapOvr>
  <p:transition>
    <p:plu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65F4970-A2DE-4062-99E1-E2F7395CAC1A}" type="slidenum">
              <a:rPr lang="en-US"/>
              <a:pPr/>
              <a:t>‹#›</a:t>
            </a:fld>
            <a:endParaRPr lang="en-US"/>
          </a:p>
        </p:txBody>
      </p:sp>
    </p:spTree>
  </p:cSld>
  <p:clrMapOvr>
    <a:masterClrMapping/>
  </p:clrMapOvr>
  <p:transition>
    <p:plu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211986-2DEC-4D08-B935-624C96455804}" type="slidenum">
              <a:rPr lang="en-US"/>
              <a:pPr/>
              <a:t>‹#›</a:t>
            </a:fld>
            <a:endParaRPr lang="en-US"/>
          </a:p>
        </p:txBody>
      </p:sp>
    </p:spTree>
  </p:cSld>
  <p:clrMapOvr>
    <a:masterClrMapping/>
  </p:clrMapOvr>
  <p:transition>
    <p:plu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533400"/>
            <a:ext cx="77724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685800" y="2514600"/>
            <a:ext cx="77724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41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1FABFD87-F2BE-4668-942D-0F6BDAEE90CF}" type="slidenum">
              <a:rPr lang="en-US"/>
              <a:pPr/>
              <a:t>‹#›</a:t>
            </a:fld>
            <a:endParaRPr lang="en-US"/>
          </a:p>
        </p:txBody>
      </p:sp>
      <p:sp>
        <p:nvSpPr>
          <p:cNvPr id="4103" name="FormatShape" descr="SKIING" hidden="1"/>
          <p:cNvSpPr>
            <a:spLocks noChangeArrowheads="1"/>
          </p:cNvSpPr>
          <p:nvPr/>
        </p:nvSpPr>
        <p:spPr bwMode="auto">
          <a:xfrm>
            <a:off x="-1333500" y="1701800"/>
            <a:ext cx="1181100" cy="825500"/>
          </a:xfrm>
          <a:prstGeom prst="rect">
            <a:avLst/>
          </a:prstGeom>
          <a:noFill/>
          <a:ln w="101600" cmpd="thinThick">
            <a:solidFill>
              <a:schemeClr val="tx2"/>
            </a:solidFill>
            <a:miter lim="800000"/>
            <a:headEnd/>
            <a:tailEnd/>
          </a:ln>
          <a:effectLst/>
        </p:spPr>
        <p:txBody>
          <a:bodyPr wrap="none"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plus/>
  </p:transition>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00200" y="1143000"/>
            <a:ext cx="6096000" cy="914400"/>
          </a:xfrm>
        </p:spPr>
        <p:txBody>
          <a:bodyPr/>
          <a:lstStyle/>
          <a:p>
            <a:r>
              <a:rPr lang="en-US" sz="4800" b="1">
                <a:solidFill>
                  <a:srgbClr val="996633"/>
                </a:solidFill>
              </a:rPr>
              <a:t>The Angels of God</a:t>
            </a:r>
          </a:p>
        </p:txBody>
      </p:sp>
      <p:sp>
        <p:nvSpPr>
          <p:cNvPr id="2051" name="Rectangle 3"/>
          <p:cNvSpPr>
            <a:spLocks noGrp="1" noChangeArrowheads="1"/>
          </p:cNvSpPr>
          <p:nvPr>
            <p:ph type="subTitle" idx="1"/>
          </p:nvPr>
        </p:nvSpPr>
        <p:spPr>
          <a:xfrm>
            <a:off x="1371600" y="3276600"/>
            <a:ext cx="6553200" cy="1257300"/>
          </a:xfrm>
        </p:spPr>
        <p:txBody>
          <a:bodyPr/>
          <a:lstStyle/>
          <a:p>
            <a:r>
              <a:rPr lang="en-US" sz="4000" b="1" dirty="0">
                <a:solidFill>
                  <a:srgbClr val="990099"/>
                </a:solidFill>
                <a:latin typeface="Comic Sans MS" pitchFamily="66" charset="0"/>
              </a:rPr>
              <a:t>Class 2:  The Power and Authority of the Angels</a:t>
            </a:r>
          </a:p>
        </p:txBody>
      </p:sp>
    </p:spTree>
  </p:cSld>
  <p:clrMapOvr>
    <a:masterClrMapping/>
  </p:clrMapOvr>
  <p:transition>
    <p:plu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685800" y="609600"/>
            <a:ext cx="7772400" cy="5486400"/>
          </a:xfrm>
        </p:spPr>
        <p:txBody>
          <a:bodyPr/>
          <a:lstStyle/>
          <a:p>
            <a:pPr algn="ctr">
              <a:buFontTx/>
              <a:buNone/>
            </a:pPr>
            <a:r>
              <a:rPr lang="en-US" sz="4000" b="1" dirty="0">
                <a:solidFill>
                  <a:srgbClr val="990099"/>
                </a:solidFill>
              </a:rPr>
              <a:t>Genesis 3:8-10</a:t>
            </a:r>
          </a:p>
          <a:p>
            <a:pPr marL="569913" indent="-569913">
              <a:buFontTx/>
              <a:buNone/>
            </a:pPr>
            <a:r>
              <a:rPr lang="en-US" sz="2800" dirty="0" smtClean="0"/>
              <a:t>  8</a:t>
            </a:r>
            <a:r>
              <a:rPr lang="en-US" sz="2800" dirty="0"/>
              <a:t>	And </a:t>
            </a:r>
            <a:r>
              <a:rPr lang="en-US" sz="2800" b="1" dirty="0">
                <a:solidFill>
                  <a:srgbClr val="996633"/>
                </a:solidFill>
              </a:rPr>
              <a:t>they heard the sound of the LORD God walking in the garden</a:t>
            </a:r>
            <a:r>
              <a:rPr lang="en-US" sz="2800" dirty="0"/>
              <a:t> in the cool of the day, and Adam and his wife </a:t>
            </a:r>
            <a:r>
              <a:rPr lang="en-US" sz="2800" b="1" dirty="0">
                <a:solidFill>
                  <a:srgbClr val="996633"/>
                </a:solidFill>
              </a:rPr>
              <a:t>hid themselves from the presence of the LORD God</a:t>
            </a:r>
            <a:r>
              <a:rPr lang="en-US" sz="2800" dirty="0"/>
              <a:t> among the trees of the garden.</a:t>
            </a:r>
          </a:p>
          <a:p>
            <a:pPr marL="569913" indent="-569913">
              <a:buFontTx/>
              <a:buNone/>
            </a:pPr>
            <a:r>
              <a:rPr lang="en-US" sz="2800" dirty="0" smtClean="0"/>
              <a:t>  9</a:t>
            </a:r>
            <a:r>
              <a:rPr lang="en-US" sz="2800" dirty="0"/>
              <a:t>	Then </a:t>
            </a:r>
            <a:r>
              <a:rPr lang="en-US" sz="2800" b="1" dirty="0">
                <a:solidFill>
                  <a:srgbClr val="996633"/>
                </a:solidFill>
              </a:rPr>
              <a:t>the LORD God called to Adam</a:t>
            </a:r>
            <a:r>
              <a:rPr lang="en-US" sz="2800" dirty="0"/>
              <a:t> and said to him, "Where are you?"</a:t>
            </a:r>
          </a:p>
          <a:p>
            <a:pPr marL="569913" indent="-569913">
              <a:buFontTx/>
              <a:buNone/>
            </a:pPr>
            <a:r>
              <a:rPr lang="en-US" sz="2800" dirty="0" smtClean="0"/>
              <a:t>10  So </a:t>
            </a:r>
            <a:r>
              <a:rPr lang="en-US" sz="2800" dirty="0"/>
              <a:t>he said, </a:t>
            </a:r>
            <a:r>
              <a:rPr lang="en-US" sz="2800" b="1" dirty="0">
                <a:solidFill>
                  <a:srgbClr val="996633"/>
                </a:solidFill>
              </a:rPr>
              <a:t>"I heard Your voice</a:t>
            </a:r>
            <a:r>
              <a:rPr lang="en-US" sz="2800" dirty="0"/>
              <a:t> in the garden, and I was afraid because I was naked; and I hid myself."</a:t>
            </a:r>
          </a:p>
        </p:txBody>
      </p:sp>
    </p:spTree>
  </p:cSld>
  <p:clrMapOvr>
    <a:masterClrMapping/>
  </p:clrMapOvr>
  <p:transition>
    <p:plu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533400" y="1066800"/>
            <a:ext cx="8229600" cy="3810000"/>
          </a:xfrm>
        </p:spPr>
        <p:txBody>
          <a:bodyPr/>
          <a:lstStyle/>
          <a:p>
            <a:pPr marL="579438" indent="-579438" algn="ctr">
              <a:lnSpc>
                <a:spcPct val="90000"/>
              </a:lnSpc>
              <a:buFont typeface="Wingdings" pitchFamily="2" charset="2"/>
              <a:buNone/>
            </a:pPr>
            <a:r>
              <a:rPr lang="en-US" sz="3600" b="1" dirty="0">
                <a:solidFill>
                  <a:srgbClr val="990099"/>
                </a:solidFill>
              </a:rPr>
              <a:t>Zechariah 1:12-13</a:t>
            </a:r>
          </a:p>
          <a:p>
            <a:pPr marL="579438" indent="-579438">
              <a:lnSpc>
                <a:spcPct val="90000"/>
              </a:lnSpc>
              <a:buFont typeface="Wingdings" pitchFamily="2" charset="2"/>
              <a:buNone/>
            </a:pPr>
            <a:r>
              <a:rPr lang="en-US" sz="2800" dirty="0"/>
              <a:t>12	Then </a:t>
            </a:r>
            <a:r>
              <a:rPr lang="en-US" sz="2800" b="1" dirty="0">
                <a:solidFill>
                  <a:srgbClr val="996633"/>
                </a:solidFill>
              </a:rPr>
              <a:t>the Angel of the LORD answered and said,</a:t>
            </a:r>
            <a:r>
              <a:rPr lang="en-US" sz="2800" dirty="0"/>
              <a:t> "O LORD of hosts,</a:t>
            </a:r>
            <a:r>
              <a:rPr lang="en-US" sz="2800" dirty="0">
                <a:solidFill>
                  <a:srgbClr val="996633"/>
                </a:solidFill>
              </a:rPr>
              <a:t> </a:t>
            </a:r>
            <a:r>
              <a:rPr lang="en-US" sz="2800" b="1" dirty="0">
                <a:solidFill>
                  <a:srgbClr val="996633"/>
                </a:solidFill>
              </a:rPr>
              <a:t>how long will You not have mercy</a:t>
            </a:r>
            <a:r>
              <a:rPr lang="en-US" sz="2800" dirty="0"/>
              <a:t> on Jerusalem and on the cities of Judah, against which You were angry these seventy years?"</a:t>
            </a:r>
          </a:p>
          <a:p>
            <a:pPr marL="579438" indent="-579438">
              <a:lnSpc>
                <a:spcPct val="90000"/>
              </a:lnSpc>
              <a:buFont typeface="Wingdings" pitchFamily="2" charset="2"/>
              <a:buNone/>
            </a:pPr>
            <a:r>
              <a:rPr lang="en-US" sz="2800" dirty="0"/>
              <a:t>13	And </a:t>
            </a:r>
            <a:r>
              <a:rPr lang="en-US" sz="2800" b="1" dirty="0">
                <a:solidFill>
                  <a:srgbClr val="996633"/>
                </a:solidFill>
              </a:rPr>
              <a:t>the LORD answered the angel</a:t>
            </a:r>
            <a:r>
              <a:rPr lang="en-US" sz="2800" dirty="0">
                <a:solidFill>
                  <a:srgbClr val="996633"/>
                </a:solidFill>
              </a:rPr>
              <a:t> </a:t>
            </a:r>
            <a:r>
              <a:rPr lang="en-US" sz="2800" dirty="0"/>
              <a:t>who talked to me, with good and comforting words.</a:t>
            </a:r>
          </a:p>
        </p:txBody>
      </p:sp>
      <p:sp>
        <p:nvSpPr>
          <p:cNvPr id="25604" name="Text Box 4"/>
          <p:cNvSpPr txBox="1">
            <a:spLocks noChangeArrowheads="1"/>
          </p:cNvSpPr>
          <p:nvPr/>
        </p:nvSpPr>
        <p:spPr bwMode="auto">
          <a:xfrm>
            <a:off x="914400" y="4800600"/>
            <a:ext cx="7391400" cy="1569660"/>
          </a:xfrm>
          <a:prstGeom prst="rect">
            <a:avLst/>
          </a:prstGeom>
          <a:noFill/>
          <a:ln w="9525">
            <a:noFill/>
            <a:miter lim="800000"/>
            <a:headEnd/>
            <a:tailEnd/>
          </a:ln>
          <a:effectLst/>
        </p:spPr>
        <p:txBody>
          <a:bodyPr wrap="square">
            <a:spAutoFit/>
          </a:bodyPr>
          <a:lstStyle/>
          <a:p>
            <a:pPr algn="ctr" eaLnBrk="1" hangingPunct="1">
              <a:spcBef>
                <a:spcPct val="50000"/>
              </a:spcBef>
            </a:pPr>
            <a:r>
              <a:rPr lang="en-US" sz="3200" b="1" dirty="0">
                <a:solidFill>
                  <a:srgbClr val="0000FF"/>
                </a:solidFill>
                <a:latin typeface="Comic Sans MS" pitchFamily="66" charset="0"/>
              </a:rPr>
              <a:t>Since they don’t know everything, at times they ask God questions about His plan</a:t>
            </a:r>
          </a:p>
        </p:txBody>
      </p:sp>
      <p:sp>
        <p:nvSpPr>
          <p:cNvPr id="4" name="Rectangle 2"/>
          <p:cNvSpPr>
            <a:spLocks noGrp="1" noChangeArrowheads="1"/>
          </p:cNvSpPr>
          <p:nvPr>
            <p:ph type="title"/>
          </p:nvPr>
        </p:nvSpPr>
        <p:spPr>
          <a:xfrm>
            <a:off x="762000" y="0"/>
            <a:ext cx="7772400" cy="1066800"/>
          </a:xfrm>
        </p:spPr>
        <p:txBody>
          <a:bodyPr/>
          <a:lstStyle/>
          <a:p>
            <a:r>
              <a:rPr lang="en-US" b="1" dirty="0" smtClean="0">
                <a:solidFill>
                  <a:srgbClr val="996633"/>
                </a:solidFill>
                <a:latin typeface="Comic Sans MS" pitchFamily="66" charset="0"/>
              </a:rPr>
              <a:t>Angels are limited</a:t>
            </a:r>
            <a:endParaRPr lang="en-US" b="1" dirty="0">
              <a:solidFill>
                <a:srgbClr val="996633"/>
              </a:solidFill>
              <a:latin typeface="Comic Sans MS" pitchFamily="66" charset="0"/>
            </a:endParaRPr>
          </a:p>
        </p:txBody>
      </p:sp>
    </p:spTree>
  </p:cSld>
  <p:clrMapOvr>
    <a:masterClrMapping/>
  </p:clrMapOvr>
  <p:transition>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609600" y="228600"/>
            <a:ext cx="8077200" cy="4419600"/>
          </a:xfrm>
        </p:spPr>
        <p:txBody>
          <a:bodyPr/>
          <a:lstStyle/>
          <a:p>
            <a:pPr marL="0" indent="0" algn="ctr">
              <a:lnSpc>
                <a:spcPct val="90000"/>
              </a:lnSpc>
              <a:buFont typeface="Wingdings" pitchFamily="2" charset="2"/>
              <a:buNone/>
            </a:pPr>
            <a:r>
              <a:rPr lang="en-US" b="1" dirty="0">
                <a:solidFill>
                  <a:srgbClr val="990099"/>
                </a:solidFill>
              </a:rPr>
              <a:t>Matthew 24:36</a:t>
            </a:r>
          </a:p>
          <a:p>
            <a:pPr marL="0" indent="0">
              <a:lnSpc>
                <a:spcPct val="90000"/>
              </a:lnSpc>
              <a:buFont typeface="Wingdings" pitchFamily="2" charset="2"/>
              <a:buNone/>
            </a:pPr>
            <a:r>
              <a:rPr lang="en-US" sz="2800" dirty="0"/>
              <a:t>"But of that day and hour </a:t>
            </a:r>
            <a:r>
              <a:rPr lang="en-US" sz="2800" b="1" dirty="0">
                <a:solidFill>
                  <a:srgbClr val="996633"/>
                </a:solidFill>
              </a:rPr>
              <a:t>no one knows, not even the angels</a:t>
            </a:r>
            <a:r>
              <a:rPr lang="en-US" sz="2800" dirty="0"/>
              <a:t> of heaven, but My Father only.</a:t>
            </a:r>
          </a:p>
          <a:p>
            <a:pPr marL="0" indent="0">
              <a:lnSpc>
                <a:spcPct val="90000"/>
              </a:lnSpc>
            </a:pPr>
            <a:endParaRPr lang="en-US" sz="1100" dirty="0"/>
          </a:p>
          <a:p>
            <a:pPr marL="0" indent="0" algn="ctr">
              <a:lnSpc>
                <a:spcPct val="90000"/>
              </a:lnSpc>
              <a:buFont typeface="Wingdings" pitchFamily="2" charset="2"/>
              <a:buNone/>
            </a:pPr>
            <a:r>
              <a:rPr lang="en-US" b="1" dirty="0">
                <a:solidFill>
                  <a:srgbClr val="990099"/>
                </a:solidFill>
              </a:rPr>
              <a:t>1 Peter 1:12</a:t>
            </a:r>
          </a:p>
          <a:p>
            <a:pPr marL="0" indent="0">
              <a:lnSpc>
                <a:spcPct val="90000"/>
              </a:lnSpc>
              <a:buFont typeface="Wingdings" pitchFamily="2" charset="2"/>
              <a:buNone/>
            </a:pPr>
            <a:r>
              <a:rPr lang="en-US" sz="2800" dirty="0"/>
              <a:t>To </a:t>
            </a:r>
            <a:r>
              <a:rPr lang="en-US" sz="2800" dirty="0" smtClean="0"/>
              <a:t>them (prophets)  </a:t>
            </a:r>
            <a:r>
              <a:rPr lang="en-US" sz="2800" dirty="0"/>
              <a:t>it was revealed that, not to themselves, but to us they were ministering the things which now have been reported to you through those who have preached the gospel to you by the Holy Spirit sent from heaven-- </a:t>
            </a:r>
            <a:r>
              <a:rPr lang="en-US" sz="2800" b="1" dirty="0">
                <a:solidFill>
                  <a:srgbClr val="996633"/>
                </a:solidFill>
              </a:rPr>
              <a:t>things which angels desire to look into.</a:t>
            </a:r>
          </a:p>
        </p:txBody>
      </p:sp>
      <p:sp>
        <p:nvSpPr>
          <p:cNvPr id="24580" name="Text Box 4"/>
          <p:cNvSpPr txBox="1">
            <a:spLocks noChangeArrowheads="1"/>
          </p:cNvSpPr>
          <p:nvPr/>
        </p:nvSpPr>
        <p:spPr bwMode="auto">
          <a:xfrm>
            <a:off x="228600" y="4876800"/>
            <a:ext cx="8763000" cy="1815882"/>
          </a:xfrm>
          <a:prstGeom prst="rect">
            <a:avLst/>
          </a:prstGeom>
          <a:noFill/>
          <a:ln w="9525">
            <a:noFill/>
            <a:miter lim="800000"/>
            <a:headEnd/>
            <a:tailEnd/>
          </a:ln>
          <a:effectLst/>
        </p:spPr>
        <p:txBody>
          <a:bodyPr wrap="square">
            <a:spAutoFit/>
          </a:bodyPr>
          <a:lstStyle/>
          <a:p>
            <a:pPr algn="ctr" eaLnBrk="1" hangingPunct="1">
              <a:spcBef>
                <a:spcPct val="50000"/>
              </a:spcBef>
            </a:pPr>
            <a:r>
              <a:rPr lang="en-US" sz="2800" b="1" dirty="0">
                <a:solidFill>
                  <a:srgbClr val="0000FF"/>
                </a:solidFill>
                <a:latin typeface="Comic Sans MS" pitchFamily="66" charset="0"/>
              </a:rPr>
              <a:t>Angels don’t know everything. They do inquire &amp;</a:t>
            </a:r>
            <a:r>
              <a:rPr lang="en-US" sz="2800" b="1" dirty="0" smtClean="0">
                <a:solidFill>
                  <a:srgbClr val="0000FF"/>
                </a:solidFill>
                <a:latin typeface="Comic Sans MS" pitchFamily="66" charset="0"/>
              </a:rPr>
              <a:t> </a:t>
            </a:r>
            <a:r>
              <a:rPr lang="en-US" sz="2800" b="1" dirty="0">
                <a:solidFill>
                  <a:srgbClr val="0000FF"/>
                </a:solidFill>
                <a:latin typeface="Comic Sans MS" pitchFamily="66" charset="0"/>
              </a:rPr>
              <a:t>try to understand.  They probably don’t know whether or not we will be in the kingdom.  God keeps life interesting and challenging for them.  </a:t>
            </a:r>
          </a:p>
        </p:txBody>
      </p:sp>
    </p:spTree>
  </p:cSld>
  <p:clrMapOvr>
    <a:masterClrMapping/>
  </p:clrMapOvr>
  <p:transition>
    <p:plu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04800" y="990600"/>
            <a:ext cx="8534400" cy="4876800"/>
          </a:xfrm>
        </p:spPr>
        <p:txBody>
          <a:bodyPr/>
          <a:lstStyle/>
          <a:p>
            <a:pPr marL="0" indent="0" algn="ctr">
              <a:lnSpc>
                <a:spcPct val="80000"/>
              </a:lnSpc>
              <a:buFont typeface="Wingdings" pitchFamily="2" charset="2"/>
              <a:buNone/>
            </a:pPr>
            <a:r>
              <a:rPr lang="en-US" sz="3600" b="1" dirty="0">
                <a:solidFill>
                  <a:srgbClr val="990099"/>
                </a:solidFill>
              </a:rPr>
              <a:t>Joshua 5:14</a:t>
            </a:r>
          </a:p>
          <a:p>
            <a:pPr marL="0" indent="0">
              <a:lnSpc>
                <a:spcPct val="80000"/>
              </a:lnSpc>
              <a:buFont typeface="Wingdings" pitchFamily="2" charset="2"/>
              <a:buNone/>
            </a:pPr>
            <a:r>
              <a:rPr lang="en-US" sz="2800" dirty="0"/>
              <a:t>So He said, "No, but</a:t>
            </a:r>
            <a:r>
              <a:rPr lang="en-US" sz="2800" dirty="0">
                <a:solidFill>
                  <a:srgbClr val="996633"/>
                </a:solidFill>
              </a:rPr>
              <a:t> </a:t>
            </a:r>
            <a:r>
              <a:rPr lang="en-US" sz="2800" b="1" dirty="0">
                <a:solidFill>
                  <a:srgbClr val="996633"/>
                </a:solidFill>
              </a:rPr>
              <a:t>as Commander of the army of the LORD</a:t>
            </a:r>
            <a:r>
              <a:rPr lang="en-US" sz="2800" dirty="0"/>
              <a:t> I have now come." And Joshua fell on his face to the earth and worshiped, and said to Him, "What does my Lord say to His servant</a:t>
            </a:r>
            <a:r>
              <a:rPr lang="en-US" sz="2800" dirty="0" smtClean="0"/>
              <a:t>?</a:t>
            </a:r>
          </a:p>
          <a:p>
            <a:pPr marL="0" indent="0">
              <a:lnSpc>
                <a:spcPct val="80000"/>
              </a:lnSpc>
              <a:buFont typeface="Wingdings" pitchFamily="2" charset="2"/>
              <a:buNone/>
            </a:pPr>
            <a:endParaRPr lang="en-US" sz="1200" dirty="0"/>
          </a:p>
          <a:p>
            <a:pPr marL="0" indent="0" algn="ctr">
              <a:lnSpc>
                <a:spcPct val="80000"/>
              </a:lnSpc>
              <a:buFont typeface="Wingdings" pitchFamily="2" charset="2"/>
              <a:buNone/>
            </a:pPr>
            <a:r>
              <a:rPr lang="en-US" sz="3600" b="1" dirty="0" smtClean="0">
                <a:solidFill>
                  <a:srgbClr val="990099"/>
                </a:solidFill>
              </a:rPr>
              <a:t>Jude </a:t>
            </a:r>
            <a:r>
              <a:rPr lang="en-US" sz="3600" b="1" dirty="0">
                <a:solidFill>
                  <a:srgbClr val="990099"/>
                </a:solidFill>
              </a:rPr>
              <a:t>1:9</a:t>
            </a:r>
          </a:p>
          <a:p>
            <a:pPr marL="0" indent="0">
              <a:lnSpc>
                <a:spcPct val="80000"/>
              </a:lnSpc>
              <a:buFont typeface="Wingdings" pitchFamily="2" charset="2"/>
              <a:buNone/>
            </a:pPr>
            <a:r>
              <a:rPr lang="en-US" sz="2800" dirty="0"/>
              <a:t>Yet </a:t>
            </a:r>
            <a:r>
              <a:rPr lang="en-US" sz="2800" b="1" dirty="0">
                <a:solidFill>
                  <a:srgbClr val="FF0000"/>
                </a:solidFill>
              </a:rPr>
              <a:t>Michael</a:t>
            </a:r>
            <a:r>
              <a:rPr lang="en-US" sz="2800" b="1" dirty="0">
                <a:solidFill>
                  <a:srgbClr val="996633"/>
                </a:solidFill>
              </a:rPr>
              <a:t> the archangel</a:t>
            </a:r>
            <a:r>
              <a:rPr lang="en-US" sz="2800" dirty="0"/>
              <a:t>, in contending with the devil, when he disputed about the body of Moses, dared not bring against him a reviling accusation, but said, "The Lord rebuke you!"</a:t>
            </a:r>
          </a:p>
        </p:txBody>
      </p:sp>
      <p:sp>
        <p:nvSpPr>
          <p:cNvPr id="27652" name="Text Box 4"/>
          <p:cNvSpPr txBox="1">
            <a:spLocks noChangeArrowheads="1"/>
          </p:cNvSpPr>
          <p:nvPr/>
        </p:nvSpPr>
        <p:spPr bwMode="auto">
          <a:xfrm>
            <a:off x="609600" y="5410200"/>
            <a:ext cx="8001000" cy="1066800"/>
          </a:xfrm>
          <a:prstGeom prst="rect">
            <a:avLst/>
          </a:prstGeom>
          <a:noFill/>
          <a:ln w="9525">
            <a:noFill/>
            <a:miter lim="800000"/>
            <a:headEnd/>
            <a:tailEnd/>
          </a:ln>
          <a:effectLst/>
        </p:spPr>
        <p:txBody>
          <a:bodyPr>
            <a:spAutoFit/>
          </a:bodyPr>
          <a:lstStyle/>
          <a:p>
            <a:pPr algn="ctr" eaLnBrk="1" hangingPunct="1">
              <a:spcBef>
                <a:spcPct val="50000"/>
              </a:spcBef>
            </a:pPr>
            <a:r>
              <a:rPr lang="en-US" sz="3200" b="1" dirty="0">
                <a:solidFill>
                  <a:srgbClr val="0000FF"/>
                </a:solidFill>
                <a:latin typeface="Comic Sans MS" pitchFamily="66" charset="0"/>
              </a:rPr>
              <a:t>Angels have different rankings because God gives them jobs they can handle</a:t>
            </a:r>
          </a:p>
        </p:txBody>
      </p:sp>
      <p:sp>
        <p:nvSpPr>
          <p:cNvPr id="4" name="Rectangle 2"/>
          <p:cNvSpPr>
            <a:spLocks noGrp="1" noChangeArrowheads="1"/>
          </p:cNvSpPr>
          <p:nvPr>
            <p:ph type="title"/>
          </p:nvPr>
        </p:nvSpPr>
        <p:spPr>
          <a:xfrm>
            <a:off x="609600" y="0"/>
            <a:ext cx="8534400" cy="1066800"/>
          </a:xfrm>
        </p:spPr>
        <p:txBody>
          <a:bodyPr/>
          <a:lstStyle/>
          <a:p>
            <a:r>
              <a:rPr lang="en-US" sz="4000" b="1" dirty="0" smtClean="0">
                <a:solidFill>
                  <a:srgbClr val="996633"/>
                </a:solidFill>
                <a:latin typeface="Comic Sans MS" pitchFamily="66" charset="0"/>
              </a:rPr>
              <a:t>Some Angels are above others</a:t>
            </a:r>
            <a:endParaRPr lang="en-US" sz="4000" b="1" dirty="0">
              <a:solidFill>
                <a:srgbClr val="996633"/>
              </a:solidFill>
              <a:latin typeface="Comic Sans MS" pitchFamily="66" charset="0"/>
            </a:endParaRPr>
          </a:p>
        </p:txBody>
      </p:sp>
    </p:spTree>
  </p:cSld>
  <p:clrMapOvr>
    <a:masterClrMapping/>
  </p:clrMapOvr>
  <p:transition>
    <p:plu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762000" y="304800"/>
            <a:ext cx="7772400" cy="4267200"/>
          </a:xfrm>
        </p:spPr>
        <p:txBody>
          <a:bodyPr/>
          <a:lstStyle/>
          <a:p>
            <a:pPr algn="ctr">
              <a:lnSpc>
                <a:spcPct val="90000"/>
              </a:lnSpc>
              <a:buFontTx/>
              <a:buNone/>
            </a:pPr>
            <a:r>
              <a:rPr lang="en-US" b="1" dirty="0">
                <a:solidFill>
                  <a:srgbClr val="990099"/>
                </a:solidFill>
              </a:rPr>
              <a:t>Daniel 10:13-14</a:t>
            </a:r>
          </a:p>
          <a:p>
            <a:pPr marL="569913" indent="-569913">
              <a:lnSpc>
                <a:spcPct val="90000"/>
              </a:lnSpc>
              <a:buFontTx/>
              <a:buNone/>
            </a:pPr>
            <a:r>
              <a:rPr lang="en-US" sz="2800" dirty="0"/>
              <a:t>13	"But the prince of the kingdom of Persia withstood me twenty-one days; and behold, </a:t>
            </a:r>
            <a:r>
              <a:rPr lang="en-US" sz="2800" b="1" dirty="0">
                <a:solidFill>
                  <a:srgbClr val="FF0000"/>
                </a:solidFill>
              </a:rPr>
              <a:t>Michael</a:t>
            </a:r>
            <a:r>
              <a:rPr lang="en-US" sz="2800" dirty="0"/>
              <a:t>, </a:t>
            </a:r>
            <a:r>
              <a:rPr lang="en-US" sz="2800" b="1" i="1" dirty="0"/>
              <a:t>one of the chief princes, came to help me,</a:t>
            </a:r>
            <a:r>
              <a:rPr lang="en-US" sz="2800" dirty="0"/>
              <a:t> for </a:t>
            </a:r>
            <a:r>
              <a:rPr lang="en-US" sz="2800" b="1" dirty="0">
                <a:solidFill>
                  <a:srgbClr val="996633"/>
                </a:solidFill>
              </a:rPr>
              <a:t>I had been left alone there</a:t>
            </a:r>
            <a:r>
              <a:rPr lang="en-US" sz="2800" dirty="0"/>
              <a:t> with the kings of Persia.</a:t>
            </a:r>
          </a:p>
          <a:p>
            <a:pPr marL="569913" indent="-569913">
              <a:lnSpc>
                <a:spcPct val="90000"/>
              </a:lnSpc>
              <a:buFontTx/>
              <a:buNone/>
            </a:pPr>
            <a:r>
              <a:rPr lang="en-US" sz="2800" dirty="0"/>
              <a:t>14	"Now I have come to make you understand what will happen to your people in the latter days, for the vision refers to many days yet to come."</a:t>
            </a:r>
          </a:p>
        </p:txBody>
      </p:sp>
      <p:sp>
        <p:nvSpPr>
          <p:cNvPr id="23556" name="Text Box 4"/>
          <p:cNvSpPr txBox="1">
            <a:spLocks noChangeArrowheads="1"/>
          </p:cNvSpPr>
          <p:nvPr/>
        </p:nvSpPr>
        <p:spPr bwMode="auto">
          <a:xfrm>
            <a:off x="0" y="4800600"/>
            <a:ext cx="9144000" cy="1569660"/>
          </a:xfrm>
          <a:prstGeom prst="rect">
            <a:avLst/>
          </a:prstGeom>
          <a:noFill/>
          <a:ln w="9525">
            <a:noFill/>
            <a:miter lim="800000"/>
            <a:headEnd/>
            <a:tailEnd/>
          </a:ln>
          <a:effectLst/>
        </p:spPr>
        <p:txBody>
          <a:bodyPr>
            <a:spAutoFit/>
          </a:bodyPr>
          <a:lstStyle/>
          <a:p>
            <a:pPr algn="ctr">
              <a:spcBef>
                <a:spcPct val="50000"/>
              </a:spcBef>
            </a:pPr>
            <a:r>
              <a:rPr lang="en-US" sz="3200" b="1" dirty="0">
                <a:solidFill>
                  <a:srgbClr val="0000FF"/>
                </a:solidFill>
                <a:latin typeface="Comic Sans MS" pitchFamily="66" charset="0"/>
              </a:rPr>
              <a:t>Humans can frustrate the work of angels.  Be careful that we don’t frustrate </a:t>
            </a:r>
            <a:r>
              <a:rPr lang="en-US" sz="3200" b="1" dirty="0" smtClean="0">
                <a:solidFill>
                  <a:srgbClr val="0000FF"/>
                </a:solidFill>
                <a:latin typeface="Comic Sans MS" pitchFamily="66" charset="0"/>
              </a:rPr>
              <a:t>        our </a:t>
            </a:r>
            <a:r>
              <a:rPr lang="en-US" sz="3200" b="1" dirty="0">
                <a:solidFill>
                  <a:srgbClr val="0000FF"/>
                </a:solidFill>
                <a:latin typeface="Comic Sans MS" pitchFamily="66" charset="0"/>
              </a:rPr>
              <a:t>angel’s work!</a:t>
            </a:r>
          </a:p>
        </p:txBody>
      </p:sp>
    </p:spTree>
  </p:cSld>
  <p:clrMapOvr>
    <a:masterClrMapping/>
  </p:clrMapOvr>
  <p:transition>
    <p:plu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685800" y="304800"/>
            <a:ext cx="8077200" cy="4876800"/>
          </a:xfrm>
        </p:spPr>
        <p:txBody>
          <a:bodyPr/>
          <a:lstStyle/>
          <a:p>
            <a:pPr algn="ctr">
              <a:lnSpc>
                <a:spcPct val="90000"/>
              </a:lnSpc>
              <a:buFontTx/>
              <a:buNone/>
            </a:pPr>
            <a:r>
              <a:rPr lang="en-US" sz="4000" b="1" dirty="0">
                <a:solidFill>
                  <a:srgbClr val="990099"/>
                </a:solidFill>
              </a:rPr>
              <a:t>Psalm 89:5-7 (RSV)</a:t>
            </a:r>
          </a:p>
          <a:p>
            <a:pPr>
              <a:lnSpc>
                <a:spcPct val="90000"/>
              </a:lnSpc>
              <a:buFontTx/>
              <a:buNone/>
            </a:pPr>
            <a:r>
              <a:rPr lang="en-US" dirty="0"/>
              <a:t>5	Let the heavens praise thy wonders, O LORD, thy faithfulness </a:t>
            </a:r>
            <a:r>
              <a:rPr lang="en-US" b="1" i="1" dirty="0"/>
              <a:t>in the assembly of the holy ones!</a:t>
            </a:r>
          </a:p>
          <a:p>
            <a:pPr>
              <a:lnSpc>
                <a:spcPct val="90000"/>
              </a:lnSpc>
              <a:buFontTx/>
              <a:buNone/>
            </a:pPr>
            <a:r>
              <a:rPr lang="en-US" dirty="0"/>
              <a:t>6	For who in the skies can be compared to the LORD? Who </a:t>
            </a:r>
            <a:r>
              <a:rPr lang="en-US" b="1" i="1" dirty="0"/>
              <a:t>among the heavenly beings</a:t>
            </a:r>
            <a:r>
              <a:rPr lang="en-US" dirty="0"/>
              <a:t> is like the LORD,</a:t>
            </a:r>
          </a:p>
          <a:p>
            <a:pPr>
              <a:lnSpc>
                <a:spcPct val="90000"/>
              </a:lnSpc>
              <a:buFontTx/>
              <a:buNone/>
            </a:pPr>
            <a:r>
              <a:rPr lang="en-US" dirty="0"/>
              <a:t>7	</a:t>
            </a:r>
            <a:r>
              <a:rPr lang="en-US" b="1" i="1" dirty="0"/>
              <a:t>a God feared</a:t>
            </a:r>
            <a:r>
              <a:rPr lang="en-US" dirty="0"/>
              <a:t> </a:t>
            </a:r>
            <a:r>
              <a:rPr lang="en-US" b="1" i="1" dirty="0"/>
              <a:t>in the council of the holy ones,</a:t>
            </a:r>
            <a:r>
              <a:rPr lang="en-US" dirty="0"/>
              <a:t> great and terrible above all that are round about him?</a:t>
            </a:r>
          </a:p>
        </p:txBody>
      </p:sp>
      <p:sp>
        <p:nvSpPr>
          <p:cNvPr id="27652" name="Text Box 4"/>
          <p:cNvSpPr txBox="1">
            <a:spLocks noChangeArrowheads="1"/>
          </p:cNvSpPr>
          <p:nvPr/>
        </p:nvSpPr>
        <p:spPr bwMode="auto">
          <a:xfrm>
            <a:off x="609600" y="5486400"/>
            <a:ext cx="8153400" cy="946150"/>
          </a:xfrm>
          <a:prstGeom prst="rect">
            <a:avLst/>
          </a:prstGeom>
          <a:noFill/>
          <a:ln w="9525">
            <a:noFill/>
            <a:miter lim="800000"/>
            <a:headEnd/>
            <a:tailEnd/>
          </a:ln>
          <a:effectLst/>
        </p:spPr>
        <p:txBody>
          <a:bodyPr>
            <a:spAutoFit/>
          </a:bodyPr>
          <a:lstStyle/>
          <a:p>
            <a:pPr algn="ctr">
              <a:spcBef>
                <a:spcPct val="50000"/>
              </a:spcBef>
            </a:pPr>
            <a:r>
              <a:rPr lang="en-US" sz="2800" b="1">
                <a:solidFill>
                  <a:srgbClr val="996633"/>
                </a:solidFill>
                <a:latin typeface="Comic Sans MS" pitchFamily="66" charset="0"/>
              </a:rPr>
              <a:t>God does have a heavenly council made up of angels who greatly revere and respect Him </a:t>
            </a:r>
          </a:p>
        </p:txBody>
      </p:sp>
    </p:spTree>
  </p:cSld>
  <p:clrMapOvr>
    <a:masterClrMapping/>
  </p:clrMapOvr>
  <p:transition>
    <p:plu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381000" y="228600"/>
            <a:ext cx="8458200" cy="5638800"/>
          </a:xfrm>
        </p:spPr>
        <p:txBody>
          <a:bodyPr/>
          <a:lstStyle/>
          <a:p>
            <a:pPr marL="457200" indent="-457200" algn="ctr">
              <a:lnSpc>
                <a:spcPct val="80000"/>
              </a:lnSpc>
              <a:buFontTx/>
              <a:buNone/>
            </a:pPr>
            <a:r>
              <a:rPr lang="en-US" sz="3600" b="1" dirty="0">
                <a:solidFill>
                  <a:srgbClr val="990099"/>
                </a:solidFill>
              </a:rPr>
              <a:t>1 Kings 22:19-23</a:t>
            </a:r>
          </a:p>
          <a:p>
            <a:pPr marL="457200" indent="-457200">
              <a:lnSpc>
                <a:spcPct val="80000"/>
              </a:lnSpc>
              <a:buFontTx/>
              <a:buNone/>
            </a:pPr>
            <a:r>
              <a:rPr lang="en-US" sz="2400" dirty="0"/>
              <a:t>19	Then </a:t>
            </a:r>
            <a:r>
              <a:rPr lang="en-US" sz="2400" dirty="0" err="1"/>
              <a:t>Micaiah</a:t>
            </a:r>
            <a:r>
              <a:rPr lang="en-US" sz="2400" dirty="0"/>
              <a:t> said, "Therefore hear the word of the LORD: </a:t>
            </a:r>
            <a:r>
              <a:rPr lang="en-US" sz="2400" b="1" i="1" dirty="0"/>
              <a:t>I saw the LORD sitting on His throne, and all the host of heaven standing by,</a:t>
            </a:r>
            <a:r>
              <a:rPr lang="en-US" sz="2400" dirty="0"/>
              <a:t> on His right hand and on His left.</a:t>
            </a:r>
          </a:p>
          <a:p>
            <a:pPr marL="457200" indent="-457200">
              <a:lnSpc>
                <a:spcPct val="80000"/>
              </a:lnSpc>
              <a:buFontTx/>
              <a:buNone/>
            </a:pPr>
            <a:r>
              <a:rPr lang="en-US" sz="2400" dirty="0"/>
              <a:t>20	"And the LORD said, 'Who will persuade Ahab to go up, that he may fall at </a:t>
            </a:r>
            <a:r>
              <a:rPr lang="en-US" sz="2400" dirty="0" err="1"/>
              <a:t>Ramoth</a:t>
            </a:r>
            <a:r>
              <a:rPr lang="en-US" sz="2400" dirty="0"/>
              <a:t> Gilead?' So one spoke in this manner, and another spoke in that manner.</a:t>
            </a:r>
          </a:p>
          <a:p>
            <a:pPr marL="457200" indent="-457200">
              <a:lnSpc>
                <a:spcPct val="80000"/>
              </a:lnSpc>
              <a:buFontTx/>
              <a:buNone/>
            </a:pPr>
            <a:r>
              <a:rPr lang="en-US" sz="2400" dirty="0"/>
              <a:t>21	</a:t>
            </a:r>
            <a:r>
              <a:rPr lang="en-US" sz="2400" b="1" i="1" dirty="0"/>
              <a:t>"Then a spirit came forward</a:t>
            </a:r>
            <a:r>
              <a:rPr lang="en-US" sz="2400" dirty="0"/>
              <a:t> and stood before the LORD, and said, 'I will persuade him.'</a:t>
            </a:r>
          </a:p>
          <a:p>
            <a:pPr marL="457200" indent="-457200">
              <a:lnSpc>
                <a:spcPct val="80000"/>
              </a:lnSpc>
              <a:buFontTx/>
              <a:buNone/>
            </a:pPr>
            <a:r>
              <a:rPr lang="en-US" sz="2400" dirty="0"/>
              <a:t>22	"The LORD said to him, 'In what way?' So he said, 'I will go out and be a lying spirit in the mouth of all his prophets.' And the LORD said, </a:t>
            </a:r>
            <a:r>
              <a:rPr lang="en-US" sz="2400" b="1" i="1" dirty="0"/>
              <a:t>'You shall persuade him, and also prevail. Go out and do so.'</a:t>
            </a:r>
          </a:p>
          <a:p>
            <a:pPr marL="457200" indent="-457200">
              <a:lnSpc>
                <a:spcPct val="80000"/>
              </a:lnSpc>
              <a:buFontTx/>
              <a:buNone/>
            </a:pPr>
            <a:r>
              <a:rPr lang="en-US" sz="2400" dirty="0"/>
              <a:t>23	"Therefore look! </a:t>
            </a:r>
            <a:r>
              <a:rPr lang="en-US" sz="2400" b="1" i="1" dirty="0"/>
              <a:t>The LORD has put a lying spirit in the mouth of all these prophets of yours,</a:t>
            </a:r>
            <a:r>
              <a:rPr lang="en-US" sz="2400" dirty="0"/>
              <a:t> and the LORD has declared disaster against you."</a:t>
            </a:r>
          </a:p>
        </p:txBody>
      </p:sp>
      <p:sp>
        <p:nvSpPr>
          <p:cNvPr id="29700" name="Text Box 4"/>
          <p:cNvSpPr txBox="1">
            <a:spLocks noChangeArrowheads="1"/>
          </p:cNvSpPr>
          <p:nvPr/>
        </p:nvSpPr>
        <p:spPr bwMode="auto">
          <a:xfrm>
            <a:off x="990600" y="5791200"/>
            <a:ext cx="7239000" cy="1066800"/>
          </a:xfrm>
          <a:prstGeom prst="rect">
            <a:avLst/>
          </a:prstGeom>
          <a:noFill/>
          <a:ln w="9525">
            <a:noFill/>
            <a:miter lim="800000"/>
            <a:headEnd/>
            <a:tailEnd/>
          </a:ln>
          <a:effectLst/>
        </p:spPr>
        <p:txBody>
          <a:bodyPr>
            <a:spAutoFit/>
          </a:bodyPr>
          <a:lstStyle/>
          <a:p>
            <a:pPr algn="ctr">
              <a:spcBef>
                <a:spcPct val="50000"/>
              </a:spcBef>
            </a:pPr>
            <a:r>
              <a:rPr lang="en-US" sz="3200" b="1">
                <a:solidFill>
                  <a:srgbClr val="996633"/>
                </a:solidFill>
                <a:latin typeface="Comic Sans MS" pitchFamily="66" charset="0"/>
              </a:rPr>
              <a:t>Angels don’t make us good or bad. They simply influence our choices!</a:t>
            </a:r>
          </a:p>
        </p:txBody>
      </p:sp>
    </p:spTree>
  </p:cSld>
  <p:clrMapOvr>
    <a:masterClrMapping/>
  </p:clrMapOvr>
  <p:transition>
    <p:plu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685800" y="152400"/>
            <a:ext cx="7772400" cy="5105400"/>
          </a:xfrm>
        </p:spPr>
        <p:txBody>
          <a:bodyPr/>
          <a:lstStyle/>
          <a:p>
            <a:pPr marL="517525" indent="-517525" algn="ctr">
              <a:buFontTx/>
              <a:buNone/>
            </a:pPr>
            <a:r>
              <a:rPr lang="en-US" sz="3600" b="1" dirty="0">
                <a:solidFill>
                  <a:srgbClr val="990099"/>
                </a:solidFill>
              </a:rPr>
              <a:t>Genesis 1:26-27</a:t>
            </a:r>
          </a:p>
          <a:p>
            <a:pPr marL="517525" indent="-517525">
              <a:buFontTx/>
              <a:buNone/>
            </a:pPr>
            <a:r>
              <a:rPr lang="en-US" sz="2800" dirty="0"/>
              <a:t>26	Then </a:t>
            </a:r>
            <a:r>
              <a:rPr lang="en-US" sz="2800" b="1" i="1" dirty="0"/>
              <a:t>God said, "Let Us make man in Our image, according to Our likeness;</a:t>
            </a:r>
            <a:r>
              <a:rPr lang="en-US" sz="2800" dirty="0"/>
              <a:t> let them have dominion over the fish of the sea, over the birds of the air, and over the cattle, over all the earth and over every creeping thing that creeps on the earth."</a:t>
            </a:r>
          </a:p>
          <a:p>
            <a:pPr marL="517525" indent="-517525">
              <a:buFontTx/>
              <a:buNone/>
            </a:pPr>
            <a:r>
              <a:rPr lang="en-US" sz="2800" dirty="0"/>
              <a:t>27	So </a:t>
            </a:r>
            <a:r>
              <a:rPr lang="en-US" sz="2800" b="1" i="1" dirty="0"/>
              <a:t>God created man in His own image; in the image of God</a:t>
            </a:r>
            <a:r>
              <a:rPr lang="en-US" sz="2800" dirty="0"/>
              <a:t> He created him; </a:t>
            </a:r>
            <a:r>
              <a:rPr lang="en-US" sz="2800" b="1" i="1" dirty="0"/>
              <a:t>male and female</a:t>
            </a:r>
            <a:r>
              <a:rPr lang="en-US" sz="2800" dirty="0"/>
              <a:t> He created them.</a:t>
            </a:r>
          </a:p>
        </p:txBody>
      </p:sp>
      <p:sp>
        <p:nvSpPr>
          <p:cNvPr id="30724" name="Text Box 4"/>
          <p:cNvSpPr txBox="1">
            <a:spLocks noChangeArrowheads="1"/>
          </p:cNvSpPr>
          <p:nvPr/>
        </p:nvSpPr>
        <p:spPr bwMode="auto">
          <a:xfrm>
            <a:off x="304800" y="4876800"/>
            <a:ext cx="8610600" cy="1815882"/>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0000FF"/>
                </a:solidFill>
                <a:latin typeface="Comic Sans MS" pitchFamily="66" charset="0"/>
              </a:rPr>
              <a:t>Imagine so many angels working together to make our world</a:t>
            </a:r>
            <a:r>
              <a:rPr lang="en-US" sz="2800" b="1" dirty="0" smtClean="0">
                <a:solidFill>
                  <a:srgbClr val="0000FF"/>
                </a:solidFill>
                <a:latin typeface="Comic Sans MS" pitchFamily="66" charset="0"/>
              </a:rPr>
              <a:t>.    It’s </a:t>
            </a:r>
            <a:r>
              <a:rPr lang="en-US" sz="2800" b="1" dirty="0">
                <a:solidFill>
                  <a:srgbClr val="0000FF"/>
                </a:solidFill>
                <a:latin typeface="Comic Sans MS" pitchFamily="66" charset="0"/>
              </a:rPr>
              <a:t>a wonderful privilege and responsibility to be in their image. </a:t>
            </a:r>
            <a:r>
              <a:rPr lang="en-US" sz="2800" b="1" dirty="0" smtClean="0">
                <a:solidFill>
                  <a:srgbClr val="0000FF"/>
                </a:solidFill>
                <a:latin typeface="Comic Sans MS" pitchFamily="66" charset="0"/>
              </a:rPr>
              <a:t>             </a:t>
            </a:r>
            <a:r>
              <a:rPr lang="en-US" sz="2800" b="1" dirty="0" err="1" smtClean="0">
                <a:solidFill>
                  <a:srgbClr val="996633"/>
                </a:solidFill>
                <a:latin typeface="Comic Sans MS" pitchFamily="66" charset="0"/>
              </a:rPr>
              <a:t>Lk</a:t>
            </a:r>
            <a:r>
              <a:rPr lang="en-US" sz="2800" b="1" dirty="0" smtClean="0">
                <a:solidFill>
                  <a:srgbClr val="996633"/>
                </a:solidFill>
                <a:latin typeface="Comic Sans MS" pitchFamily="66" charset="0"/>
              </a:rPr>
              <a:t> </a:t>
            </a:r>
            <a:r>
              <a:rPr lang="en-US" sz="2800" b="1" dirty="0">
                <a:solidFill>
                  <a:srgbClr val="996633"/>
                </a:solidFill>
                <a:latin typeface="Comic Sans MS" pitchFamily="66" charset="0"/>
              </a:rPr>
              <a:t>20:22-25 Whose image &amp; inscription is it? </a:t>
            </a:r>
          </a:p>
        </p:txBody>
      </p:sp>
    </p:spTree>
  </p:cSld>
  <p:clrMapOvr>
    <a:masterClrMapping/>
  </p:clrMapOvr>
  <p:transition>
    <p:plu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685800" y="304800"/>
            <a:ext cx="8077200" cy="4876800"/>
          </a:xfrm>
        </p:spPr>
        <p:txBody>
          <a:bodyPr/>
          <a:lstStyle/>
          <a:p>
            <a:pPr algn="ctr">
              <a:lnSpc>
                <a:spcPct val="90000"/>
              </a:lnSpc>
              <a:buFontTx/>
              <a:buNone/>
            </a:pPr>
            <a:r>
              <a:rPr lang="en-US" sz="4000" b="1" dirty="0" smtClean="0">
                <a:solidFill>
                  <a:srgbClr val="990099"/>
                </a:solidFill>
              </a:rPr>
              <a:t>1 Corinthians 11:8-10</a:t>
            </a:r>
          </a:p>
          <a:p>
            <a:pPr>
              <a:lnSpc>
                <a:spcPct val="90000"/>
              </a:lnSpc>
              <a:buFontTx/>
              <a:buNone/>
            </a:pPr>
            <a:r>
              <a:rPr lang="en-US" dirty="0" smtClean="0"/>
              <a:t>8 For man is not from woman, but woman from man. </a:t>
            </a:r>
          </a:p>
          <a:p>
            <a:pPr>
              <a:lnSpc>
                <a:spcPct val="90000"/>
              </a:lnSpc>
              <a:buFontTx/>
              <a:buNone/>
            </a:pPr>
            <a:r>
              <a:rPr lang="en-US" dirty="0" smtClean="0"/>
              <a:t>9 Nor was man created for the woman, but woman for the man. </a:t>
            </a:r>
          </a:p>
          <a:p>
            <a:pPr>
              <a:lnSpc>
                <a:spcPct val="90000"/>
              </a:lnSpc>
              <a:buFontTx/>
              <a:buNone/>
            </a:pPr>
            <a:r>
              <a:rPr lang="en-US" dirty="0" smtClean="0"/>
              <a:t>10 For this reason the woman ought to have a symbol of authority on her head, because of the angels. </a:t>
            </a:r>
          </a:p>
        </p:txBody>
      </p:sp>
      <p:sp>
        <p:nvSpPr>
          <p:cNvPr id="27652" name="Text Box 4"/>
          <p:cNvSpPr txBox="1">
            <a:spLocks noChangeArrowheads="1"/>
          </p:cNvSpPr>
          <p:nvPr/>
        </p:nvSpPr>
        <p:spPr bwMode="auto">
          <a:xfrm>
            <a:off x="609600" y="4648200"/>
            <a:ext cx="8153400" cy="1569660"/>
          </a:xfrm>
          <a:prstGeom prst="rect">
            <a:avLst/>
          </a:prstGeom>
          <a:noFill/>
          <a:ln w="9525">
            <a:noFill/>
            <a:miter lim="800000"/>
            <a:headEnd/>
            <a:tailEnd/>
          </a:ln>
          <a:effectLst/>
        </p:spPr>
        <p:txBody>
          <a:bodyPr>
            <a:spAutoFit/>
          </a:bodyPr>
          <a:lstStyle/>
          <a:p>
            <a:pPr algn="ctr">
              <a:spcBef>
                <a:spcPct val="50000"/>
              </a:spcBef>
            </a:pPr>
            <a:r>
              <a:rPr lang="en-US" sz="3200" b="1" dirty="0" smtClean="0">
                <a:solidFill>
                  <a:srgbClr val="996633"/>
                </a:solidFill>
                <a:latin typeface="Comic Sans MS" pitchFamily="66" charset="0"/>
              </a:rPr>
              <a:t>Angels were given the authority to make decisions about our creation.  They decided to make Eve for Adam.</a:t>
            </a:r>
            <a:endParaRPr lang="en-US" sz="3200" b="1" dirty="0">
              <a:solidFill>
                <a:srgbClr val="996633"/>
              </a:solidFill>
              <a:latin typeface="Comic Sans MS" pitchFamily="66" charset="0"/>
            </a:endParaRPr>
          </a:p>
        </p:txBody>
      </p:sp>
    </p:spTree>
  </p:cSld>
  <p:clrMapOvr>
    <a:masterClrMapping/>
  </p:clrMapOvr>
  <p:transition>
    <p:plu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sz="half" idx="1"/>
          </p:nvPr>
        </p:nvSpPr>
        <p:spPr>
          <a:xfrm>
            <a:off x="228600" y="3200400"/>
            <a:ext cx="8915400" cy="3429000"/>
          </a:xfrm>
        </p:spPr>
        <p:txBody>
          <a:bodyPr/>
          <a:lstStyle/>
          <a:p>
            <a:pPr algn="ctr">
              <a:lnSpc>
                <a:spcPct val="80000"/>
              </a:lnSpc>
              <a:buFontTx/>
              <a:buNone/>
            </a:pPr>
            <a:r>
              <a:rPr lang="en-US" sz="2400" b="1" dirty="0">
                <a:solidFill>
                  <a:srgbClr val="990099"/>
                </a:solidFill>
              </a:rPr>
              <a:t>Genesis 11:5-9</a:t>
            </a:r>
          </a:p>
          <a:p>
            <a:pPr>
              <a:lnSpc>
                <a:spcPct val="80000"/>
              </a:lnSpc>
              <a:buFontTx/>
              <a:buNone/>
            </a:pPr>
            <a:r>
              <a:rPr lang="en-US" sz="1800" dirty="0"/>
              <a:t>5	But </a:t>
            </a:r>
            <a:r>
              <a:rPr lang="en-US" sz="1800" b="1" i="1" dirty="0"/>
              <a:t>the LORD came down to see</a:t>
            </a:r>
            <a:r>
              <a:rPr lang="en-US" sz="1800" dirty="0"/>
              <a:t> the city and the tower which the sons of men had built.</a:t>
            </a:r>
          </a:p>
          <a:p>
            <a:pPr>
              <a:lnSpc>
                <a:spcPct val="80000"/>
              </a:lnSpc>
              <a:buFontTx/>
              <a:buNone/>
            </a:pPr>
            <a:r>
              <a:rPr lang="en-US" sz="1800" dirty="0"/>
              <a:t>6	And the LORD said, "Indeed the people are one and they all have one language, and this is what they begin to do; now nothing that they propose to do will be withheld from them.</a:t>
            </a:r>
          </a:p>
          <a:p>
            <a:pPr>
              <a:lnSpc>
                <a:spcPct val="80000"/>
              </a:lnSpc>
              <a:buFontTx/>
              <a:buNone/>
            </a:pPr>
            <a:r>
              <a:rPr lang="en-US" sz="1800" dirty="0"/>
              <a:t>7	"Come, </a:t>
            </a:r>
            <a:r>
              <a:rPr lang="en-US" sz="1800" b="1" i="1" dirty="0"/>
              <a:t>let Us go down</a:t>
            </a:r>
            <a:r>
              <a:rPr lang="en-US" sz="1800" dirty="0"/>
              <a:t> and there confuse their language, that they may not understand one another's speech."</a:t>
            </a:r>
          </a:p>
          <a:p>
            <a:pPr>
              <a:lnSpc>
                <a:spcPct val="80000"/>
              </a:lnSpc>
              <a:buFontTx/>
              <a:buNone/>
            </a:pPr>
            <a:r>
              <a:rPr lang="en-US" sz="1800" dirty="0"/>
              <a:t>8	</a:t>
            </a:r>
            <a:r>
              <a:rPr lang="en-US" sz="1800" b="1" i="1" dirty="0"/>
              <a:t>So the LORD scattered them abroad</a:t>
            </a:r>
            <a:r>
              <a:rPr lang="en-US" sz="1800" dirty="0"/>
              <a:t> from there over the face of all the earth, and they ceased building the city.</a:t>
            </a:r>
          </a:p>
          <a:p>
            <a:pPr>
              <a:lnSpc>
                <a:spcPct val="80000"/>
              </a:lnSpc>
              <a:buFontTx/>
              <a:buNone/>
            </a:pPr>
            <a:r>
              <a:rPr lang="en-US" sz="1800" dirty="0"/>
              <a:t>9	Therefore its name is called Babel, because there </a:t>
            </a:r>
            <a:r>
              <a:rPr lang="en-US" sz="1800" b="1" i="1" dirty="0"/>
              <a:t>the LORD confused the language of all the earth;</a:t>
            </a:r>
            <a:r>
              <a:rPr lang="en-US" sz="1800" dirty="0"/>
              <a:t> and from there the LORD scattered them abroad over the face of all the earth.</a:t>
            </a:r>
          </a:p>
        </p:txBody>
      </p:sp>
      <p:sp>
        <p:nvSpPr>
          <p:cNvPr id="31748" name="Text Box 4"/>
          <p:cNvSpPr txBox="1">
            <a:spLocks noChangeArrowheads="1"/>
          </p:cNvSpPr>
          <p:nvPr/>
        </p:nvSpPr>
        <p:spPr bwMode="auto">
          <a:xfrm>
            <a:off x="4419600" y="533400"/>
            <a:ext cx="4495800" cy="2227263"/>
          </a:xfrm>
          <a:prstGeom prst="rect">
            <a:avLst/>
          </a:prstGeom>
          <a:noFill/>
          <a:ln w="9525">
            <a:noFill/>
            <a:miter lim="800000"/>
            <a:headEnd/>
            <a:tailEnd/>
          </a:ln>
          <a:effectLst/>
        </p:spPr>
        <p:txBody>
          <a:bodyPr>
            <a:spAutoFit/>
          </a:bodyPr>
          <a:lstStyle/>
          <a:p>
            <a:pPr algn="ctr">
              <a:spcBef>
                <a:spcPct val="50000"/>
              </a:spcBef>
            </a:pPr>
            <a:r>
              <a:rPr lang="en-US" sz="2800" b="1">
                <a:solidFill>
                  <a:srgbClr val="996633"/>
                </a:solidFill>
                <a:latin typeface="Comic Sans MS" pitchFamily="66" charset="0"/>
              </a:rPr>
              <a:t>Imagine the discussions between angels to come up with a plan and then their unity in carrying it out together!</a:t>
            </a:r>
          </a:p>
        </p:txBody>
      </p:sp>
      <p:pic>
        <p:nvPicPr>
          <p:cNvPr id="31750" name="Picture 6" descr="C:\Users\Jim\Desktop\tower.png"/>
          <p:cNvPicPr>
            <a:picLocks noChangeAspect="1" noChangeArrowheads="1"/>
          </p:cNvPicPr>
          <p:nvPr/>
        </p:nvPicPr>
        <p:blipFill>
          <a:blip r:embed="rId2" cstate="email"/>
          <a:srcRect/>
          <a:stretch>
            <a:fillRect/>
          </a:stretch>
        </p:blipFill>
        <p:spPr bwMode="auto">
          <a:xfrm>
            <a:off x="0" y="1"/>
            <a:ext cx="3975907" cy="3048000"/>
          </a:xfrm>
          <a:prstGeom prst="rect">
            <a:avLst/>
          </a:prstGeom>
          <a:noFill/>
        </p:spPr>
      </p:pic>
    </p:spTree>
  </p:cSld>
  <p:clrMapOvr>
    <a:masterClrMapping/>
  </p:clrMapOvr>
  <p:transition>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457200" y="1219200"/>
            <a:ext cx="8305800" cy="5638800"/>
          </a:xfrm>
        </p:spPr>
        <p:txBody>
          <a:bodyPr/>
          <a:lstStyle/>
          <a:p>
            <a:pPr marL="609600" indent="-609600" algn="ctr">
              <a:lnSpc>
                <a:spcPct val="90000"/>
              </a:lnSpc>
              <a:buFontTx/>
              <a:buNone/>
            </a:pPr>
            <a:r>
              <a:rPr lang="en-US" b="1" dirty="0">
                <a:solidFill>
                  <a:srgbClr val="990099"/>
                </a:solidFill>
              </a:rPr>
              <a:t>Psalm 8:4-5 (RSV)</a:t>
            </a:r>
          </a:p>
          <a:p>
            <a:pPr marL="609600" indent="-609600">
              <a:lnSpc>
                <a:spcPct val="90000"/>
              </a:lnSpc>
              <a:buFontTx/>
              <a:buNone/>
            </a:pPr>
            <a:r>
              <a:rPr lang="en-US" sz="2400" dirty="0"/>
              <a:t>4	what is man that thou art mindful of him, and the son of man that thou dost care for him?</a:t>
            </a:r>
          </a:p>
          <a:p>
            <a:pPr marL="609600" indent="-609600">
              <a:lnSpc>
                <a:spcPct val="90000"/>
              </a:lnSpc>
              <a:buFontTx/>
              <a:buAutoNum type="arabicPlain" startAt="5"/>
            </a:pPr>
            <a:r>
              <a:rPr lang="en-US" sz="2400" dirty="0"/>
              <a:t>Yet thou hast made him little less than </a:t>
            </a:r>
            <a:r>
              <a:rPr lang="en-US" sz="2400" b="1" i="1" dirty="0">
                <a:solidFill>
                  <a:srgbClr val="996633"/>
                </a:solidFill>
              </a:rPr>
              <a:t>God (</a:t>
            </a:r>
            <a:r>
              <a:rPr lang="en-US" sz="2400" b="1" i="1" dirty="0" err="1">
                <a:solidFill>
                  <a:srgbClr val="996633"/>
                </a:solidFill>
              </a:rPr>
              <a:t>Elohim</a:t>
            </a:r>
            <a:r>
              <a:rPr lang="en-US" sz="2400" b="1" i="1" dirty="0">
                <a:solidFill>
                  <a:srgbClr val="996633"/>
                </a:solidFill>
              </a:rPr>
              <a:t>),</a:t>
            </a:r>
            <a:r>
              <a:rPr lang="en-US" sz="2400" dirty="0"/>
              <a:t> and dost crown him with glory and honor.</a:t>
            </a:r>
          </a:p>
          <a:p>
            <a:pPr marL="609600" indent="-609600">
              <a:lnSpc>
                <a:spcPct val="90000"/>
              </a:lnSpc>
              <a:buFontTx/>
              <a:buNone/>
            </a:pPr>
            <a:endParaRPr lang="en-US" sz="1000" dirty="0"/>
          </a:p>
          <a:p>
            <a:pPr marL="609600" indent="-609600" algn="ctr">
              <a:lnSpc>
                <a:spcPct val="90000"/>
              </a:lnSpc>
              <a:buFontTx/>
              <a:buNone/>
            </a:pPr>
            <a:r>
              <a:rPr lang="en-US" b="1" dirty="0">
                <a:solidFill>
                  <a:srgbClr val="990099"/>
                </a:solidFill>
              </a:rPr>
              <a:t>Psalm 8:5 (NKJV)</a:t>
            </a:r>
          </a:p>
          <a:p>
            <a:pPr marL="609600" indent="-609600">
              <a:lnSpc>
                <a:spcPct val="90000"/>
              </a:lnSpc>
              <a:buFontTx/>
              <a:buNone/>
            </a:pPr>
            <a:r>
              <a:rPr lang="en-US" sz="2400" dirty="0"/>
              <a:t>5	For You have made him a little lower than </a:t>
            </a:r>
            <a:r>
              <a:rPr lang="en-US" sz="2400" b="1" dirty="0">
                <a:solidFill>
                  <a:srgbClr val="996633"/>
                </a:solidFill>
              </a:rPr>
              <a:t>the angels,</a:t>
            </a:r>
            <a:r>
              <a:rPr lang="en-US" sz="2400" dirty="0"/>
              <a:t> and You have crowned him with glory and honor.</a:t>
            </a:r>
          </a:p>
          <a:p>
            <a:pPr marL="609600" indent="-609600">
              <a:lnSpc>
                <a:spcPct val="90000"/>
              </a:lnSpc>
              <a:buFontTx/>
              <a:buNone/>
            </a:pPr>
            <a:endParaRPr lang="en-US" sz="1400" dirty="0"/>
          </a:p>
          <a:p>
            <a:pPr marL="609600" indent="-609600" algn="ctr">
              <a:lnSpc>
                <a:spcPct val="90000"/>
              </a:lnSpc>
              <a:buFontTx/>
              <a:buNone/>
            </a:pPr>
            <a:r>
              <a:rPr lang="en-US" b="1" dirty="0">
                <a:solidFill>
                  <a:srgbClr val="990099"/>
                </a:solidFill>
              </a:rPr>
              <a:t>Heb 2:7 (NKJV)</a:t>
            </a:r>
          </a:p>
          <a:p>
            <a:pPr marL="609600" indent="-609600">
              <a:lnSpc>
                <a:spcPct val="90000"/>
              </a:lnSpc>
              <a:buFontTx/>
              <a:buNone/>
            </a:pPr>
            <a:r>
              <a:rPr lang="en-US" sz="2400" dirty="0"/>
              <a:t>7	You have made him a little lower than </a:t>
            </a:r>
            <a:r>
              <a:rPr lang="en-US" sz="2400" b="1" dirty="0">
                <a:solidFill>
                  <a:srgbClr val="996633"/>
                </a:solidFill>
              </a:rPr>
              <a:t>the angels</a:t>
            </a:r>
            <a:r>
              <a:rPr lang="en-US" sz="2400" dirty="0"/>
              <a:t>; you have crowned him with glory and honor, and set him over the works of Your hands.</a:t>
            </a:r>
          </a:p>
        </p:txBody>
      </p:sp>
      <p:sp>
        <p:nvSpPr>
          <p:cNvPr id="6148" name="Text Box 4"/>
          <p:cNvSpPr txBox="1">
            <a:spLocks noChangeArrowheads="1"/>
          </p:cNvSpPr>
          <p:nvPr/>
        </p:nvSpPr>
        <p:spPr bwMode="auto">
          <a:xfrm>
            <a:off x="1524000" y="304800"/>
            <a:ext cx="73152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996633"/>
                </a:solidFill>
                <a:latin typeface="Comic Sans MS" pitchFamily="66" charset="0"/>
              </a:rPr>
              <a:t>Note the link of </a:t>
            </a:r>
            <a:r>
              <a:rPr lang="en-US" sz="3200" b="1" i="1">
                <a:solidFill>
                  <a:srgbClr val="996633"/>
                </a:solidFill>
                <a:latin typeface="Comic Sans MS" pitchFamily="66" charset="0"/>
              </a:rPr>
              <a:t>elohim</a:t>
            </a:r>
            <a:r>
              <a:rPr lang="en-US" sz="3200" b="1">
                <a:solidFill>
                  <a:srgbClr val="996633"/>
                </a:solidFill>
                <a:latin typeface="Comic Sans MS" pitchFamily="66" charset="0"/>
              </a:rPr>
              <a:t> and </a:t>
            </a:r>
            <a:r>
              <a:rPr lang="en-US" sz="3200" b="1" i="1">
                <a:solidFill>
                  <a:srgbClr val="996633"/>
                </a:solidFill>
                <a:latin typeface="Comic Sans MS" pitchFamily="66" charset="0"/>
              </a:rPr>
              <a:t>angels</a:t>
            </a:r>
          </a:p>
        </p:txBody>
      </p:sp>
    </p:spTree>
  </p:cSld>
  <p:clrMapOvr>
    <a:masterClrMapping/>
  </p:clrMapOvr>
  <p:transition>
    <p:plu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381000" y="228600"/>
            <a:ext cx="8458200" cy="5410200"/>
          </a:xfrm>
        </p:spPr>
        <p:txBody>
          <a:bodyPr/>
          <a:lstStyle/>
          <a:p>
            <a:pPr marL="457200" indent="-457200" algn="ctr">
              <a:lnSpc>
                <a:spcPct val="80000"/>
              </a:lnSpc>
              <a:buFontTx/>
              <a:buNone/>
            </a:pPr>
            <a:r>
              <a:rPr lang="en-US" sz="3600" b="1" dirty="0">
                <a:solidFill>
                  <a:srgbClr val="990099"/>
                </a:solidFill>
              </a:rPr>
              <a:t>Exodus 23:20-23</a:t>
            </a:r>
          </a:p>
          <a:p>
            <a:pPr marL="457200" indent="-457200">
              <a:lnSpc>
                <a:spcPct val="80000"/>
              </a:lnSpc>
              <a:buFontTx/>
              <a:buNone/>
            </a:pPr>
            <a:r>
              <a:rPr lang="en-US" sz="2800" dirty="0"/>
              <a:t>20	"Behold, </a:t>
            </a:r>
            <a:r>
              <a:rPr lang="en-US" sz="2800" b="1" i="1" dirty="0"/>
              <a:t>I send an Angel before you to keep you in the way</a:t>
            </a:r>
            <a:r>
              <a:rPr lang="en-US" sz="2800" dirty="0"/>
              <a:t> and to bring you into the place which I have prepared.</a:t>
            </a:r>
          </a:p>
          <a:p>
            <a:pPr marL="457200" indent="-457200">
              <a:lnSpc>
                <a:spcPct val="80000"/>
              </a:lnSpc>
              <a:buFontTx/>
              <a:buNone/>
            </a:pPr>
            <a:r>
              <a:rPr lang="en-US" sz="2800" dirty="0"/>
              <a:t>21	</a:t>
            </a:r>
            <a:r>
              <a:rPr lang="en-US" sz="2800" b="1" i="1" dirty="0"/>
              <a:t>"Beware of Him and obey His voice; do not provoke Him, for He will not pardon your transgressions; for My name is in Him.</a:t>
            </a:r>
          </a:p>
          <a:p>
            <a:pPr marL="457200" indent="-457200">
              <a:lnSpc>
                <a:spcPct val="80000"/>
              </a:lnSpc>
              <a:buFontTx/>
              <a:buNone/>
            </a:pPr>
            <a:r>
              <a:rPr lang="en-US" sz="2800" dirty="0"/>
              <a:t>22	"But if you indeed </a:t>
            </a:r>
            <a:r>
              <a:rPr lang="en-US" sz="2800" b="1" i="1" dirty="0"/>
              <a:t>obey His voice</a:t>
            </a:r>
            <a:r>
              <a:rPr lang="en-US" sz="2800" dirty="0"/>
              <a:t> and do all that I speak, then I will be an enemy to your enemies and an adversary to your adversaries.</a:t>
            </a:r>
          </a:p>
          <a:p>
            <a:pPr marL="457200" indent="-457200">
              <a:lnSpc>
                <a:spcPct val="80000"/>
              </a:lnSpc>
              <a:buFontTx/>
              <a:buNone/>
            </a:pPr>
            <a:r>
              <a:rPr lang="en-US" sz="2800" dirty="0"/>
              <a:t>23</a:t>
            </a:r>
            <a:r>
              <a:rPr lang="en-US" sz="2800" i="1" dirty="0"/>
              <a:t>	</a:t>
            </a:r>
            <a:r>
              <a:rPr lang="en-US" sz="2800" b="1" i="1" dirty="0"/>
              <a:t>"For My Angel will go before you</a:t>
            </a:r>
            <a:r>
              <a:rPr lang="en-US" sz="2800" dirty="0"/>
              <a:t> and bring you in to the Amorites and the Hittites and the </a:t>
            </a:r>
            <a:r>
              <a:rPr lang="en-US" sz="2800" dirty="0" err="1"/>
              <a:t>Perizzites</a:t>
            </a:r>
            <a:r>
              <a:rPr lang="en-US" sz="2800" dirty="0"/>
              <a:t> and the Canaanites and the </a:t>
            </a:r>
            <a:r>
              <a:rPr lang="en-US" sz="2800" dirty="0" err="1"/>
              <a:t>Hivites</a:t>
            </a:r>
            <a:r>
              <a:rPr lang="en-US" sz="2800" dirty="0"/>
              <a:t> and the </a:t>
            </a:r>
            <a:r>
              <a:rPr lang="en-US" sz="2800" dirty="0" err="1"/>
              <a:t>Jebusites</a:t>
            </a:r>
            <a:r>
              <a:rPr lang="en-US" sz="2800" dirty="0"/>
              <a:t>; and I will cut them off.</a:t>
            </a:r>
          </a:p>
        </p:txBody>
      </p:sp>
      <p:sp>
        <p:nvSpPr>
          <p:cNvPr id="34820" name="Text Box 4"/>
          <p:cNvSpPr txBox="1">
            <a:spLocks noChangeArrowheads="1"/>
          </p:cNvSpPr>
          <p:nvPr/>
        </p:nvSpPr>
        <p:spPr bwMode="auto">
          <a:xfrm>
            <a:off x="381000" y="5638800"/>
            <a:ext cx="8534400" cy="946150"/>
          </a:xfrm>
          <a:prstGeom prst="rect">
            <a:avLst/>
          </a:prstGeom>
          <a:noFill/>
          <a:ln w="9525">
            <a:noFill/>
            <a:miter lim="800000"/>
            <a:headEnd/>
            <a:tailEnd/>
          </a:ln>
          <a:effectLst/>
        </p:spPr>
        <p:txBody>
          <a:bodyPr>
            <a:spAutoFit/>
          </a:bodyPr>
          <a:lstStyle/>
          <a:p>
            <a:pPr algn="ctr">
              <a:spcBef>
                <a:spcPct val="50000"/>
              </a:spcBef>
            </a:pPr>
            <a:r>
              <a:rPr lang="en-US" sz="2800" b="1">
                <a:solidFill>
                  <a:srgbClr val="996633"/>
                </a:solidFill>
                <a:latin typeface="Comic Sans MS" pitchFamily="66" charset="0"/>
              </a:rPr>
              <a:t>Angel had authority and power to forgive or not forgive sins! Don’t provoke your angel!</a:t>
            </a:r>
          </a:p>
        </p:txBody>
      </p:sp>
    </p:spTree>
  </p:cSld>
  <p:clrMapOvr>
    <a:masterClrMapping/>
  </p:clrMapOvr>
  <p:transition>
    <p:plu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304800" y="228600"/>
            <a:ext cx="8153400" cy="5181600"/>
          </a:xfrm>
        </p:spPr>
        <p:txBody>
          <a:bodyPr/>
          <a:lstStyle/>
          <a:p>
            <a:pPr marL="517525" indent="-517525" algn="ctr">
              <a:lnSpc>
                <a:spcPct val="80000"/>
              </a:lnSpc>
              <a:buFontTx/>
              <a:buNone/>
            </a:pPr>
            <a:r>
              <a:rPr lang="en-US" b="1" dirty="0">
                <a:solidFill>
                  <a:srgbClr val="990099"/>
                </a:solidFill>
              </a:rPr>
              <a:t>2 Kings 19:35</a:t>
            </a:r>
          </a:p>
          <a:p>
            <a:pPr marL="517525" indent="-517525">
              <a:lnSpc>
                <a:spcPct val="80000"/>
              </a:lnSpc>
              <a:buFontTx/>
              <a:buNone/>
            </a:pPr>
            <a:r>
              <a:rPr lang="en-US" sz="2400" dirty="0"/>
              <a:t>35	And it came to pass on a certain night that </a:t>
            </a:r>
            <a:r>
              <a:rPr lang="en-US" sz="2400" b="1" i="1" dirty="0"/>
              <a:t>the angel of the LORD went out, and killed in the camp of the Assyrians one hundred and eighty-five thousand</a:t>
            </a:r>
            <a:r>
              <a:rPr lang="en-US" sz="2400" dirty="0" smtClean="0"/>
              <a:t>;. </a:t>
            </a:r>
            <a:r>
              <a:rPr lang="en-US" sz="2400" dirty="0"/>
              <a:t>(angels cause death of Sennacherib too in v. 37)</a:t>
            </a:r>
          </a:p>
          <a:p>
            <a:pPr marL="517525" indent="-517525">
              <a:lnSpc>
                <a:spcPct val="80000"/>
              </a:lnSpc>
              <a:buFontTx/>
              <a:buNone/>
            </a:pPr>
            <a:endParaRPr lang="en-US" sz="1000" dirty="0"/>
          </a:p>
          <a:p>
            <a:pPr marL="517525" indent="-517525" algn="ctr">
              <a:lnSpc>
                <a:spcPct val="80000"/>
              </a:lnSpc>
              <a:buFontTx/>
              <a:buNone/>
            </a:pPr>
            <a:r>
              <a:rPr lang="en-US" b="1" dirty="0">
                <a:solidFill>
                  <a:srgbClr val="990099"/>
                </a:solidFill>
              </a:rPr>
              <a:t>Daniel 4:17</a:t>
            </a:r>
          </a:p>
          <a:p>
            <a:pPr marL="517525" indent="-517525">
              <a:lnSpc>
                <a:spcPct val="80000"/>
              </a:lnSpc>
              <a:buFontTx/>
              <a:buAutoNum type="arabicPlain" startAt="17"/>
            </a:pPr>
            <a:r>
              <a:rPr lang="en-US" sz="2400" b="1" i="1" dirty="0" smtClean="0"/>
              <a:t>'This </a:t>
            </a:r>
            <a:r>
              <a:rPr lang="en-US" sz="2400" b="1" i="1" dirty="0"/>
              <a:t>decision is by the decree of the watchers, and the sentence by the word of the holy </a:t>
            </a:r>
            <a:r>
              <a:rPr lang="en-US" sz="2400" b="1" i="1" dirty="0" smtClean="0"/>
              <a:t>ones</a:t>
            </a:r>
            <a:endParaRPr lang="en-US" sz="2400" dirty="0" smtClean="0"/>
          </a:p>
          <a:p>
            <a:pPr marL="517525" indent="-517525" algn="ctr">
              <a:lnSpc>
                <a:spcPct val="80000"/>
              </a:lnSpc>
              <a:spcBef>
                <a:spcPts val="1800"/>
              </a:spcBef>
              <a:buNone/>
            </a:pPr>
            <a:r>
              <a:rPr lang="en-US" b="1" dirty="0" smtClean="0">
                <a:solidFill>
                  <a:srgbClr val="990099"/>
                </a:solidFill>
              </a:rPr>
              <a:t>Acts 12:22-23</a:t>
            </a:r>
          </a:p>
          <a:p>
            <a:pPr marL="517525" indent="-517525">
              <a:lnSpc>
                <a:spcPct val="80000"/>
              </a:lnSpc>
              <a:buAutoNum type="arabicPlain" startAt="22"/>
            </a:pPr>
            <a:r>
              <a:rPr lang="en-US" sz="2400" dirty="0" smtClean="0"/>
              <a:t>the people kept shouting, "The voice of a god and not of a man!"  Then </a:t>
            </a:r>
            <a:r>
              <a:rPr lang="en-US" sz="2400" b="1" i="1" dirty="0" smtClean="0"/>
              <a:t>immediately an angel of the Lord struck him,</a:t>
            </a:r>
            <a:r>
              <a:rPr lang="en-US" sz="2400" dirty="0" smtClean="0"/>
              <a:t> because he did not give glory to God. And he was eaten by worms and died. </a:t>
            </a:r>
          </a:p>
        </p:txBody>
      </p:sp>
      <p:sp>
        <p:nvSpPr>
          <p:cNvPr id="35844" name="Text Box 4"/>
          <p:cNvSpPr txBox="1">
            <a:spLocks noChangeArrowheads="1"/>
          </p:cNvSpPr>
          <p:nvPr/>
        </p:nvSpPr>
        <p:spPr bwMode="auto">
          <a:xfrm>
            <a:off x="304800" y="5257800"/>
            <a:ext cx="8610600" cy="1431925"/>
          </a:xfrm>
          <a:prstGeom prst="rect">
            <a:avLst/>
          </a:prstGeom>
          <a:noFill/>
          <a:ln w="9525">
            <a:noFill/>
            <a:miter lim="800000"/>
            <a:headEnd/>
            <a:tailEnd/>
          </a:ln>
          <a:effectLst/>
        </p:spPr>
        <p:txBody>
          <a:bodyPr>
            <a:spAutoFit/>
          </a:bodyPr>
          <a:lstStyle/>
          <a:p>
            <a:pPr algn="ctr">
              <a:spcBef>
                <a:spcPct val="50000"/>
              </a:spcBef>
            </a:pPr>
            <a:r>
              <a:rPr lang="en-US" sz="2200" b="1" dirty="0">
                <a:solidFill>
                  <a:srgbClr val="996633"/>
                </a:solidFill>
                <a:latin typeface="Comic Sans MS" pitchFamily="66" charset="0"/>
              </a:rPr>
              <a:t>Note the power of angels and their authority to make decisions.  Angels listen to us and know our thoughts just like they did with Nebuchadnezzar. Be careful about taking God’s Glory, judging others, and speaking unkind words!</a:t>
            </a:r>
          </a:p>
        </p:txBody>
      </p:sp>
    </p:spTree>
  </p:cSld>
  <p:clrMapOvr>
    <a:masterClrMapping/>
  </p:clrMapOvr>
  <p:transition>
    <p:plu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457200" y="228600"/>
            <a:ext cx="8229600" cy="5897563"/>
          </a:xfrm>
        </p:spPr>
        <p:txBody>
          <a:bodyPr/>
          <a:lstStyle/>
          <a:p>
            <a:pPr marL="0" indent="228600" algn="ctr">
              <a:lnSpc>
                <a:spcPct val="90000"/>
              </a:lnSpc>
              <a:buFont typeface="Wingdings" pitchFamily="2" charset="2"/>
              <a:buNone/>
            </a:pPr>
            <a:r>
              <a:rPr lang="en-US" sz="4000" b="1" dirty="0">
                <a:solidFill>
                  <a:srgbClr val="990099"/>
                </a:solidFill>
                <a:latin typeface="Times New Roman" pitchFamily="18" charset="0"/>
              </a:rPr>
              <a:t>Revelation 19:10</a:t>
            </a:r>
          </a:p>
          <a:p>
            <a:pPr marL="0" indent="228600">
              <a:lnSpc>
                <a:spcPct val="90000"/>
              </a:lnSpc>
              <a:buFont typeface="Wingdings" pitchFamily="2" charset="2"/>
              <a:buNone/>
            </a:pPr>
            <a:r>
              <a:rPr lang="en-US" dirty="0">
                <a:solidFill>
                  <a:schemeClr val="bg1"/>
                </a:solidFill>
                <a:latin typeface="Times New Roman" pitchFamily="18" charset="0"/>
              </a:rPr>
              <a:t> </a:t>
            </a:r>
            <a:r>
              <a:rPr lang="en-US" dirty="0">
                <a:latin typeface="Times New Roman" pitchFamily="18" charset="0"/>
              </a:rPr>
              <a:t>10  And I fell at his feet to worship him. But he said to me, "See that you do not do that!</a:t>
            </a:r>
            <a:r>
              <a:rPr lang="en-US" dirty="0">
                <a:solidFill>
                  <a:schemeClr val="bg1"/>
                </a:solidFill>
                <a:latin typeface="Times New Roman" pitchFamily="18" charset="0"/>
              </a:rPr>
              <a:t> </a:t>
            </a:r>
            <a:r>
              <a:rPr lang="en-US" dirty="0" smtClean="0">
                <a:solidFill>
                  <a:schemeClr val="bg1"/>
                </a:solidFill>
                <a:latin typeface="Times New Roman" pitchFamily="18" charset="0"/>
              </a:rPr>
              <a:t>  </a:t>
            </a:r>
            <a:r>
              <a:rPr lang="en-US" b="1" i="1" dirty="0" smtClean="0">
                <a:solidFill>
                  <a:srgbClr val="996633"/>
                </a:solidFill>
                <a:latin typeface="Times New Roman" pitchFamily="18" charset="0"/>
              </a:rPr>
              <a:t>I </a:t>
            </a:r>
            <a:r>
              <a:rPr lang="en-US" b="1" i="1" dirty="0">
                <a:solidFill>
                  <a:srgbClr val="996633"/>
                </a:solidFill>
                <a:latin typeface="Times New Roman" pitchFamily="18" charset="0"/>
              </a:rPr>
              <a:t>am your fellow servant,</a:t>
            </a:r>
            <a:r>
              <a:rPr lang="en-US" dirty="0">
                <a:solidFill>
                  <a:schemeClr val="bg1"/>
                </a:solidFill>
                <a:latin typeface="Times New Roman" pitchFamily="18" charset="0"/>
              </a:rPr>
              <a:t> </a:t>
            </a:r>
            <a:r>
              <a:rPr lang="en-US" dirty="0">
                <a:latin typeface="Times New Roman" pitchFamily="18" charset="0"/>
              </a:rPr>
              <a:t>and of your brethren who have the testimony of Jesus. Worship God! For the testimony of Jesus is the spirit of prophecy."</a:t>
            </a:r>
          </a:p>
          <a:p>
            <a:pPr marL="0" indent="228600">
              <a:lnSpc>
                <a:spcPct val="90000"/>
              </a:lnSpc>
              <a:buFont typeface="Wingdings" pitchFamily="2" charset="2"/>
              <a:buNone/>
            </a:pPr>
            <a:endParaRPr lang="en-US" sz="1400" dirty="0">
              <a:latin typeface="Times New Roman" pitchFamily="18" charset="0"/>
            </a:endParaRPr>
          </a:p>
          <a:p>
            <a:pPr marL="0" indent="228600" algn="ctr">
              <a:lnSpc>
                <a:spcPct val="90000"/>
              </a:lnSpc>
              <a:buFont typeface="Wingdings" pitchFamily="2" charset="2"/>
              <a:buNone/>
            </a:pPr>
            <a:r>
              <a:rPr lang="en-US" sz="4000" b="1" dirty="0">
                <a:solidFill>
                  <a:srgbClr val="990099"/>
                </a:solidFill>
                <a:latin typeface="Times New Roman" pitchFamily="18" charset="0"/>
              </a:rPr>
              <a:t>Revelation</a:t>
            </a:r>
            <a:r>
              <a:rPr lang="en-US" dirty="0">
                <a:solidFill>
                  <a:srgbClr val="990099"/>
                </a:solidFill>
                <a:latin typeface="Times New Roman" pitchFamily="18" charset="0"/>
              </a:rPr>
              <a:t> </a:t>
            </a:r>
            <a:r>
              <a:rPr lang="en-US" sz="4000" b="1" dirty="0">
                <a:solidFill>
                  <a:srgbClr val="990099"/>
                </a:solidFill>
                <a:latin typeface="Times New Roman" pitchFamily="18" charset="0"/>
              </a:rPr>
              <a:t>22:9</a:t>
            </a:r>
          </a:p>
          <a:p>
            <a:pPr marL="0" indent="228600">
              <a:lnSpc>
                <a:spcPct val="90000"/>
              </a:lnSpc>
              <a:buFont typeface="Wingdings" pitchFamily="2" charset="2"/>
              <a:buNone/>
            </a:pPr>
            <a:r>
              <a:rPr lang="en-US" dirty="0">
                <a:solidFill>
                  <a:schemeClr val="bg1"/>
                </a:solidFill>
                <a:latin typeface="Times New Roman" pitchFamily="18" charset="0"/>
              </a:rPr>
              <a:t> </a:t>
            </a:r>
            <a:r>
              <a:rPr lang="en-US" dirty="0">
                <a:latin typeface="Times New Roman" pitchFamily="18" charset="0"/>
              </a:rPr>
              <a:t>9  Then he said to me, "See that you do not do that. For</a:t>
            </a:r>
            <a:r>
              <a:rPr lang="en-US" dirty="0">
                <a:solidFill>
                  <a:schemeClr val="bg1"/>
                </a:solidFill>
                <a:latin typeface="Times New Roman" pitchFamily="18" charset="0"/>
              </a:rPr>
              <a:t> </a:t>
            </a:r>
            <a:r>
              <a:rPr lang="en-US" b="1" i="1" dirty="0">
                <a:solidFill>
                  <a:srgbClr val="996633"/>
                </a:solidFill>
                <a:latin typeface="Times New Roman" pitchFamily="18" charset="0"/>
              </a:rPr>
              <a:t>I am your fellow servant,</a:t>
            </a:r>
            <a:r>
              <a:rPr lang="en-US" dirty="0">
                <a:solidFill>
                  <a:srgbClr val="996633"/>
                </a:solidFill>
                <a:latin typeface="Times New Roman" pitchFamily="18" charset="0"/>
              </a:rPr>
              <a:t> </a:t>
            </a:r>
            <a:r>
              <a:rPr lang="en-US" dirty="0">
                <a:latin typeface="Times New Roman" pitchFamily="18" charset="0"/>
              </a:rPr>
              <a:t>and of your brethren the prophets, and of those who keep the words of this book. Worship God."</a:t>
            </a:r>
          </a:p>
        </p:txBody>
      </p:sp>
    </p:spTree>
  </p:cSld>
  <p:clrMapOvr>
    <a:masterClrMapping/>
  </p:clrMapOvr>
  <p:transition>
    <p:plu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0"/>
            <a:ext cx="7772400" cy="762000"/>
          </a:xfrm>
          <a:prstGeom prst="rect">
            <a:avLst/>
          </a:prstGeom>
          <a:noFill/>
          <a:ln w="9525">
            <a:noFill/>
            <a:miter lim="800000"/>
            <a:headEnd/>
            <a:tailEnd/>
          </a:ln>
          <a:effectLst/>
        </p:spPr>
        <p:txBody>
          <a:bodyPr>
            <a:spAutoFit/>
          </a:bodyPr>
          <a:lstStyle/>
          <a:p>
            <a:pPr algn="ctr" eaLnBrk="1" hangingPunct="1">
              <a:spcBef>
                <a:spcPct val="50000"/>
              </a:spcBef>
            </a:pPr>
            <a:r>
              <a:rPr lang="en-US" sz="4400" b="1" dirty="0" smtClean="0">
                <a:solidFill>
                  <a:srgbClr val="990099"/>
                </a:solidFill>
                <a:latin typeface="Banner" pitchFamily="2" charset="0"/>
              </a:rPr>
              <a:t>Lessons </a:t>
            </a:r>
            <a:r>
              <a:rPr lang="en-US" sz="4400" b="1" dirty="0">
                <a:solidFill>
                  <a:srgbClr val="990099"/>
                </a:solidFill>
                <a:latin typeface="Banner" pitchFamily="2" charset="0"/>
              </a:rPr>
              <a:t>for Us:</a:t>
            </a:r>
          </a:p>
        </p:txBody>
      </p:sp>
      <p:sp>
        <p:nvSpPr>
          <p:cNvPr id="4" name="TextBox 3"/>
          <p:cNvSpPr txBox="1"/>
          <p:nvPr/>
        </p:nvSpPr>
        <p:spPr>
          <a:xfrm>
            <a:off x="533400" y="838200"/>
            <a:ext cx="8305800" cy="5293757"/>
          </a:xfrm>
          <a:prstGeom prst="rect">
            <a:avLst/>
          </a:prstGeom>
          <a:noFill/>
        </p:spPr>
        <p:txBody>
          <a:bodyPr wrap="square" rtlCol="0">
            <a:spAutoFit/>
          </a:bodyPr>
          <a:lstStyle/>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God has empowered the angels with His awesome power – respect them and cooperate with their work.</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Let’s be inquisitive and thrilled about God’s work in the earth like angels.  </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Accept different rankings in life – it will be like that in the kingdom too.  God assigns us jobs we can handle.</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Let’s learn from the angels to suppress pride and selfishness so we can work in unity with God’s family</a:t>
            </a:r>
            <a:endParaRPr lang="en-US" sz="2800" dirty="0"/>
          </a:p>
        </p:txBody>
      </p:sp>
    </p:spTree>
  </p:cSld>
  <p:clrMapOvr>
    <a:masterClrMapping/>
  </p:clrMapOvr>
  <p:transition>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685800" y="762000"/>
            <a:ext cx="7772400" cy="4648200"/>
          </a:xfrm>
        </p:spPr>
        <p:txBody>
          <a:bodyPr/>
          <a:lstStyle/>
          <a:p>
            <a:pPr algn="ctr">
              <a:buFontTx/>
              <a:buNone/>
            </a:pPr>
            <a:r>
              <a:rPr lang="en-US" sz="3600" b="1" dirty="0">
                <a:solidFill>
                  <a:srgbClr val="990099"/>
                </a:solidFill>
              </a:rPr>
              <a:t>Psalm 97:7</a:t>
            </a:r>
          </a:p>
          <a:p>
            <a:pPr>
              <a:buFontTx/>
              <a:buNone/>
            </a:pPr>
            <a:r>
              <a:rPr lang="en-US" sz="2800" dirty="0"/>
              <a:t>7	Let all be put to shame who serve carved images, who boast of idols. </a:t>
            </a:r>
            <a:r>
              <a:rPr lang="en-US" sz="2800" b="1" dirty="0">
                <a:solidFill>
                  <a:srgbClr val="996633"/>
                </a:solidFill>
              </a:rPr>
              <a:t>Worship Him, all you gods</a:t>
            </a:r>
            <a:r>
              <a:rPr lang="en-US" sz="2800" dirty="0"/>
              <a:t> </a:t>
            </a:r>
            <a:r>
              <a:rPr lang="en-US" sz="2800" i="1" dirty="0">
                <a:solidFill>
                  <a:srgbClr val="996633"/>
                </a:solidFill>
              </a:rPr>
              <a:t>(</a:t>
            </a:r>
            <a:r>
              <a:rPr lang="en-US" sz="2800" i="1" dirty="0" err="1">
                <a:solidFill>
                  <a:srgbClr val="996633"/>
                </a:solidFill>
              </a:rPr>
              <a:t>elohim</a:t>
            </a:r>
            <a:r>
              <a:rPr lang="en-US" sz="2800" i="1" dirty="0">
                <a:solidFill>
                  <a:srgbClr val="996633"/>
                </a:solidFill>
              </a:rPr>
              <a:t>).</a:t>
            </a:r>
          </a:p>
          <a:p>
            <a:pPr>
              <a:buFontTx/>
              <a:buNone/>
            </a:pPr>
            <a:endParaRPr lang="en-US" sz="2800" i="1" dirty="0">
              <a:solidFill>
                <a:srgbClr val="996633"/>
              </a:solidFill>
            </a:endParaRPr>
          </a:p>
          <a:p>
            <a:pPr algn="ctr">
              <a:buFontTx/>
              <a:buNone/>
            </a:pPr>
            <a:r>
              <a:rPr lang="en-US" sz="3600" b="1" dirty="0">
                <a:solidFill>
                  <a:srgbClr val="990099"/>
                </a:solidFill>
              </a:rPr>
              <a:t>Hebrews 1:6</a:t>
            </a:r>
          </a:p>
          <a:p>
            <a:pPr>
              <a:buFontTx/>
              <a:buNone/>
            </a:pPr>
            <a:r>
              <a:rPr lang="en-US" sz="2800" dirty="0"/>
              <a:t>6	But when He again brings the firstborn into the world, He says: </a:t>
            </a:r>
            <a:r>
              <a:rPr lang="en-US" sz="2800" b="1" dirty="0">
                <a:solidFill>
                  <a:srgbClr val="996633"/>
                </a:solidFill>
              </a:rPr>
              <a:t>"Let all the angels of God worship Him."</a:t>
            </a:r>
          </a:p>
        </p:txBody>
      </p:sp>
    </p:spTree>
  </p:cSld>
  <p:clrMapOvr>
    <a:masterClrMapping/>
  </p:clrMapOvr>
  <p:transition>
    <p:plu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762000" y="1143000"/>
            <a:ext cx="7772400" cy="5486400"/>
          </a:xfrm>
        </p:spPr>
        <p:txBody>
          <a:bodyPr/>
          <a:lstStyle/>
          <a:p>
            <a:pPr algn="ctr">
              <a:lnSpc>
                <a:spcPct val="90000"/>
              </a:lnSpc>
              <a:buFontTx/>
              <a:buNone/>
            </a:pPr>
            <a:r>
              <a:rPr lang="en-US" sz="3600" b="1" dirty="0">
                <a:solidFill>
                  <a:srgbClr val="990099"/>
                </a:solidFill>
              </a:rPr>
              <a:t>Exodus 3:2-4</a:t>
            </a:r>
          </a:p>
          <a:p>
            <a:pPr>
              <a:lnSpc>
                <a:spcPct val="90000"/>
              </a:lnSpc>
              <a:buFontTx/>
              <a:buNone/>
            </a:pPr>
            <a:r>
              <a:rPr lang="en-US" sz="2800" dirty="0"/>
              <a:t>2	And the </a:t>
            </a:r>
            <a:r>
              <a:rPr lang="en-US" sz="2800" b="1" i="1" dirty="0">
                <a:solidFill>
                  <a:srgbClr val="996633"/>
                </a:solidFill>
              </a:rPr>
              <a:t>Angel of the LORD</a:t>
            </a:r>
            <a:r>
              <a:rPr lang="en-US" sz="2800" b="1" dirty="0">
                <a:solidFill>
                  <a:srgbClr val="996633"/>
                </a:solidFill>
              </a:rPr>
              <a:t> appeared to him in a flame of fire</a:t>
            </a:r>
            <a:r>
              <a:rPr lang="en-US" sz="2800" dirty="0"/>
              <a:t> from the midst of a bush. So he looked, and behold, the bush was burning with fire, but the bush was not consumed.</a:t>
            </a:r>
          </a:p>
          <a:p>
            <a:pPr>
              <a:lnSpc>
                <a:spcPct val="90000"/>
              </a:lnSpc>
              <a:buFontTx/>
              <a:buNone/>
            </a:pPr>
            <a:r>
              <a:rPr lang="en-US" sz="2800" dirty="0"/>
              <a:t>3	Then Moses said, "I will now turn aside and see this great sight, why the bush does not burn."</a:t>
            </a:r>
          </a:p>
          <a:p>
            <a:pPr>
              <a:lnSpc>
                <a:spcPct val="90000"/>
              </a:lnSpc>
              <a:buFontTx/>
              <a:buNone/>
            </a:pPr>
            <a:r>
              <a:rPr lang="en-US" sz="2800" dirty="0"/>
              <a:t>4	So when the LORD saw that he turned aside to look, </a:t>
            </a:r>
            <a:r>
              <a:rPr lang="en-US" sz="2800" b="1" i="1" dirty="0">
                <a:solidFill>
                  <a:srgbClr val="996633"/>
                </a:solidFill>
              </a:rPr>
              <a:t>God called to him</a:t>
            </a:r>
            <a:r>
              <a:rPr lang="en-US" sz="2800" b="1" dirty="0">
                <a:solidFill>
                  <a:srgbClr val="996633"/>
                </a:solidFill>
              </a:rPr>
              <a:t> from the midst of the bush</a:t>
            </a:r>
            <a:r>
              <a:rPr lang="en-US" sz="2800" dirty="0"/>
              <a:t> and said, "Moses, Moses!" And he said, "Here I am."</a:t>
            </a:r>
          </a:p>
        </p:txBody>
      </p:sp>
      <p:sp>
        <p:nvSpPr>
          <p:cNvPr id="8196" name="Text Box 4"/>
          <p:cNvSpPr txBox="1">
            <a:spLocks noChangeArrowheads="1"/>
          </p:cNvSpPr>
          <p:nvPr/>
        </p:nvSpPr>
        <p:spPr bwMode="auto">
          <a:xfrm>
            <a:off x="228600" y="304800"/>
            <a:ext cx="8915400" cy="762000"/>
          </a:xfrm>
          <a:prstGeom prst="rect">
            <a:avLst/>
          </a:prstGeom>
          <a:noFill/>
          <a:ln w="9525">
            <a:noFill/>
            <a:miter lim="800000"/>
            <a:headEnd/>
            <a:tailEnd/>
          </a:ln>
          <a:effectLst/>
        </p:spPr>
        <p:txBody>
          <a:bodyPr>
            <a:spAutoFit/>
          </a:bodyPr>
          <a:lstStyle/>
          <a:p>
            <a:pPr algn="ctr">
              <a:spcBef>
                <a:spcPct val="50000"/>
              </a:spcBef>
            </a:pPr>
            <a:r>
              <a:rPr lang="en-US" sz="4400" b="1">
                <a:solidFill>
                  <a:srgbClr val="996633"/>
                </a:solidFill>
                <a:latin typeface="Comic Sans MS" pitchFamily="66" charset="0"/>
              </a:rPr>
              <a:t>Angels appear &amp; speak for God</a:t>
            </a:r>
          </a:p>
        </p:txBody>
      </p:sp>
    </p:spTree>
  </p:cSld>
  <p:clrMapOvr>
    <a:masterClrMapping/>
  </p:clrMapOvr>
  <p:transition>
    <p:plu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685800" y="609600"/>
            <a:ext cx="7772400" cy="5486400"/>
          </a:xfrm>
        </p:spPr>
        <p:txBody>
          <a:bodyPr/>
          <a:lstStyle/>
          <a:p>
            <a:pPr algn="ctr">
              <a:buFontTx/>
              <a:buNone/>
            </a:pPr>
            <a:r>
              <a:rPr lang="en-US" sz="4000" b="1" dirty="0">
                <a:solidFill>
                  <a:srgbClr val="990099"/>
                </a:solidFill>
              </a:rPr>
              <a:t>Exodus 3:5-6</a:t>
            </a:r>
          </a:p>
          <a:p>
            <a:pPr>
              <a:buFontTx/>
              <a:buNone/>
            </a:pPr>
            <a:r>
              <a:rPr lang="en-US" dirty="0"/>
              <a:t>5	Then He said, "Do not draw near this place. Take your sandals off your feet, for the place where you stand is holy ground."</a:t>
            </a:r>
          </a:p>
          <a:p>
            <a:pPr>
              <a:buFontTx/>
              <a:buNone/>
            </a:pPr>
            <a:r>
              <a:rPr lang="en-US" dirty="0"/>
              <a:t>6	Moreover He said, </a:t>
            </a:r>
            <a:r>
              <a:rPr lang="en-US" b="1" dirty="0">
                <a:solidFill>
                  <a:srgbClr val="996633"/>
                </a:solidFill>
              </a:rPr>
              <a:t>"I am the God of your father-</a:t>
            </a:r>
            <a:r>
              <a:rPr lang="en-US" dirty="0"/>
              <a:t>- the God of Abraham, the God of Isaac, and the God of Jacob." And Moses hid his face, </a:t>
            </a:r>
            <a:r>
              <a:rPr lang="en-US" b="1" dirty="0">
                <a:solidFill>
                  <a:srgbClr val="996633"/>
                </a:solidFill>
              </a:rPr>
              <a:t>for he was afraid </a:t>
            </a:r>
            <a:r>
              <a:rPr lang="en-US" b="1" i="1" dirty="0">
                <a:solidFill>
                  <a:srgbClr val="996633"/>
                </a:solidFill>
              </a:rPr>
              <a:t>to look upon God.</a:t>
            </a:r>
          </a:p>
        </p:txBody>
      </p:sp>
    </p:spTree>
  </p:cSld>
  <p:clrMapOvr>
    <a:masterClrMapping/>
  </p:clrMapOvr>
  <p:transition>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685800" y="838200"/>
            <a:ext cx="7772400" cy="5257800"/>
          </a:xfrm>
        </p:spPr>
        <p:txBody>
          <a:bodyPr/>
          <a:lstStyle/>
          <a:p>
            <a:pPr algn="ctr">
              <a:lnSpc>
                <a:spcPct val="90000"/>
              </a:lnSpc>
              <a:buFontTx/>
              <a:buNone/>
            </a:pPr>
            <a:r>
              <a:rPr lang="en-US" sz="4000" b="1" dirty="0">
                <a:solidFill>
                  <a:srgbClr val="990099"/>
                </a:solidFill>
              </a:rPr>
              <a:t>Exodus 3:7-8</a:t>
            </a:r>
          </a:p>
          <a:p>
            <a:pPr>
              <a:lnSpc>
                <a:spcPct val="90000"/>
              </a:lnSpc>
              <a:buFontTx/>
              <a:buNone/>
            </a:pPr>
            <a:r>
              <a:rPr lang="en-US" sz="2800" dirty="0"/>
              <a:t>7	And </a:t>
            </a:r>
            <a:r>
              <a:rPr lang="en-US" sz="2800" b="1" dirty="0">
                <a:solidFill>
                  <a:srgbClr val="996633"/>
                </a:solidFill>
              </a:rPr>
              <a:t>the LORD said: "I have surely seen</a:t>
            </a:r>
            <a:r>
              <a:rPr lang="en-US" sz="2800" dirty="0"/>
              <a:t> the oppression of </a:t>
            </a:r>
            <a:r>
              <a:rPr lang="en-US" sz="2800" b="1" dirty="0">
                <a:solidFill>
                  <a:srgbClr val="996633"/>
                </a:solidFill>
              </a:rPr>
              <a:t>My people</a:t>
            </a:r>
            <a:r>
              <a:rPr lang="en-US" sz="2800" dirty="0"/>
              <a:t> who are in Egypt, and </a:t>
            </a:r>
            <a:r>
              <a:rPr lang="en-US" sz="2800" b="1" dirty="0">
                <a:solidFill>
                  <a:srgbClr val="996633"/>
                </a:solidFill>
              </a:rPr>
              <a:t>have heard</a:t>
            </a:r>
            <a:r>
              <a:rPr lang="en-US" sz="2800" dirty="0"/>
              <a:t> their cry because of their taskmasters, for I know their sorrows.</a:t>
            </a:r>
          </a:p>
          <a:p>
            <a:pPr>
              <a:lnSpc>
                <a:spcPct val="90000"/>
              </a:lnSpc>
              <a:buFontTx/>
              <a:buNone/>
            </a:pPr>
            <a:r>
              <a:rPr lang="en-US" sz="2800" dirty="0"/>
              <a:t>8	</a:t>
            </a:r>
            <a:r>
              <a:rPr lang="en-US" sz="2800" b="1" i="1" dirty="0">
                <a:solidFill>
                  <a:srgbClr val="996633"/>
                </a:solidFill>
              </a:rPr>
              <a:t>"So I have come down</a:t>
            </a:r>
            <a:r>
              <a:rPr lang="en-US" sz="2800" b="1" dirty="0">
                <a:solidFill>
                  <a:srgbClr val="996633"/>
                </a:solidFill>
              </a:rPr>
              <a:t> to deliver</a:t>
            </a:r>
            <a:r>
              <a:rPr lang="en-US" sz="2800" dirty="0"/>
              <a:t> them out of the hand of the Egyptians, and to bring them up from that land to a good and large land, to a land flowing with milk and honey, to the place of the Canaanites and the Hittites and the Amorites and the </a:t>
            </a:r>
            <a:r>
              <a:rPr lang="en-US" sz="2800" dirty="0" err="1"/>
              <a:t>Perizzites</a:t>
            </a:r>
            <a:r>
              <a:rPr lang="en-US" sz="2800" dirty="0"/>
              <a:t> and the </a:t>
            </a:r>
            <a:r>
              <a:rPr lang="en-US" sz="2800" dirty="0" err="1"/>
              <a:t>Hivites</a:t>
            </a:r>
            <a:r>
              <a:rPr lang="en-US" sz="2800" dirty="0"/>
              <a:t> and the </a:t>
            </a:r>
            <a:r>
              <a:rPr lang="en-US" sz="2800" dirty="0" err="1"/>
              <a:t>Jebusites</a:t>
            </a:r>
            <a:r>
              <a:rPr lang="en-US" sz="2800" dirty="0"/>
              <a:t>.</a:t>
            </a:r>
          </a:p>
        </p:txBody>
      </p:sp>
    </p:spTree>
  </p:cSld>
  <p:clrMapOvr>
    <a:masterClrMapping/>
  </p:clrMapOvr>
  <p:transition>
    <p:plu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685800" y="457200"/>
            <a:ext cx="7772400" cy="5638800"/>
          </a:xfrm>
        </p:spPr>
        <p:txBody>
          <a:bodyPr/>
          <a:lstStyle/>
          <a:p>
            <a:pPr algn="ctr">
              <a:buFontTx/>
              <a:buNone/>
            </a:pPr>
            <a:r>
              <a:rPr lang="en-US" sz="4000" b="1" dirty="0">
                <a:solidFill>
                  <a:srgbClr val="990099"/>
                </a:solidFill>
              </a:rPr>
              <a:t>Exodus 19:17-18</a:t>
            </a:r>
          </a:p>
          <a:p>
            <a:pPr marL="569913" indent="-569913">
              <a:buFontTx/>
              <a:buNone/>
            </a:pPr>
            <a:r>
              <a:rPr lang="en-US" dirty="0"/>
              <a:t>17	And Moses brought the people out of the camp </a:t>
            </a:r>
            <a:r>
              <a:rPr lang="en-US" b="1" i="1" dirty="0">
                <a:solidFill>
                  <a:srgbClr val="996633"/>
                </a:solidFill>
              </a:rPr>
              <a:t>to meet with God</a:t>
            </a:r>
            <a:r>
              <a:rPr lang="en-US" dirty="0"/>
              <a:t>, and they stood at the foot of the mountain.</a:t>
            </a:r>
          </a:p>
          <a:p>
            <a:pPr marL="569913" indent="-569913">
              <a:buFontTx/>
              <a:buNone/>
            </a:pPr>
            <a:r>
              <a:rPr lang="en-US" dirty="0"/>
              <a:t>18	Now Mount Sinai was completely in smoke, because </a:t>
            </a:r>
            <a:r>
              <a:rPr lang="en-US" b="1" i="1" dirty="0">
                <a:solidFill>
                  <a:srgbClr val="996633"/>
                </a:solidFill>
              </a:rPr>
              <a:t>the LORD descended</a:t>
            </a:r>
            <a:r>
              <a:rPr lang="en-US" b="1" dirty="0">
                <a:solidFill>
                  <a:srgbClr val="996633"/>
                </a:solidFill>
              </a:rPr>
              <a:t> upon it in fire.</a:t>
            </a:r>
            <a:r>
              <a:rPr lang="en-US" dirty="0"/>
              <a:t> Its smoke ascended like the smoke of a furnace, and the whole mountain quaked greatly.</a:t>
            </a:r>
          </a:p>
        </p:txBody>
      </p:sp>
    </p:spTree>
  </p:cSld>
  <p:clrMapOvr>
    <a:masterClrMapping/>
  </p:clrMapOvr>
  <p:transition>
    <p:plu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685800" y="533400"/>
            <a:ext cx="7772400" cy="5562600"/>
          </a:xfrm>
        </p:spPr>
        <p:txBody>
          <a:bodyPr/>
          <a:lstStyle/>
          <a:p>
            <a:pPr algn="ctr">
              <a:lnSpc>
                <a:spcPct val="90000"/>
              </a:lnSpc>
              <a:buFontTx/>
              <a:buNone/>
            </a:pPr>
            <a:r>
              <a:rPr lang="en-US" sz="3600" b="1" dirty="0">
                <a:solidFill>
                  <a:srgbClr val="990099"/>
                </a:solidFill>
              </a:rPr>
              <a:t>Exodus 20:1-2</a:t>
            </a:r>
          </a:p>
          <a:p>
            <a:pPr>
              <a:lnSpc>
                <a:spcPct val="90000"/>
              </a:lnSpc>
              <a:buFontTx/>
              <a:buNone/>
            </a:pPr>
            <a:r>
              <a:rPr lang="en-US" sz="2800" dirty="0"/>
              <a:t>1	And </a:t>
            </a:r>
            <a:r>
              <a:rPr lang="en-US" sz="2800" b="1" dirty="0">
                <a:solidFill>
                  <a:srgbClr val="996633"/>
                </a:solidFill>
              </a:rPr>
              <a:t>God spoke all these words</a:t>
            </a:r>
            <a:r>
              <a:rPr lang="en-US" sz="2800" dirty="0"/>
              <a:t>, saying:</a:t>
            </a:r>
          </a:p>
          <a:p>
            <a:pPr>
              <a:lnSpc>
                <a:spcPct val="90000"/>
              </a:lnSpc>
              <a:buFontTx/>
              <a:buNone/>
            </a:pPr>
            <a:r>
              <a:rPr lang="en-US" sz="2800" dirty="0"/>
              <a:t>2</a:t>
            </a:r>
            <a:r>
              <a:rPr lang="en-US" sz="2800" b="1" i="1" dirty="0">
                <a:solidFill>
                  <a:srgbClr val="996633"/>
                </a:solidFill>
              </a:rPr>
              <a:t>	"I am the LORD your God</a:t>
            </a:r>
            <a:r>
              <a:rPr lang="en-US" sz="2800" dirty="0"/>
              <a:t>, who brought you out of the land of Egypt, out of the house of bondage.</a:t>
            </a:r>
          </a:p>
          <a:p>
            <a:pPr>
              <a:lnSpc>
                <a:spcPct val="90000"/>
              </a:lnSpc>
              <a:buFontTx/>
              <a:buNone/>
            </a:pPr>
            <a:endParaRPr lang="en-US" sz="2800" dirty="0"/>
          </a:p>
          <a:p>
            <a:pPr algn="ctr">
              <a:lnSpc>
                <a:spcPct val="90000"/>
              </a:lnSpc>
              <a:buFontTx/>
              <a:buNone/>
            </a:pPr>
            <a:r>
              <a:rPr lang="en-US" sz="3600" b="1" dirty="0">
                <a:solidFill>
                  <a:srgbClr val="990099"/>
                </a:solidFill>
              </a:rPr>
              <a:t>Acts 7:38</a:t>
            </a:r>
          </a:p>
          <a:p>
            <a:pPr marL="509588" indent="-509588">
              <a:lnSpc>
                <a:spcPct val="90000"/>
              </a:lnSpc>
              <a:buFontTx/>
              <a:buNone/>
            </a:pPr>
            <a:r>
              <a:rPr lang="en-US" sz="2800" dirty="0"/>
              <a:t>38	"This is he who was in the congregation in the wilderness with </a:t>
            </a:r>
            <a:r>
              <a:rPr lang="en-US" sz="2800" b="1" dirty="0">
                <a:solidFill>
                  <a:srgbClr val="996633"/>
                </a:solidFill>
              </a:rPr>
              <a:t>the Angel who spoke to him on Mount Sinai,</a:t>
            </a:r>
            <a:r>
              <a:rPr lang="en-US" sz="2800" dirty="0"/>
              <a:t> and with our fathers, the one who received the living oracles to give to us</a:t>
            </a:r>
          </a:p>
        </p:txBody>
      </p:sp>
    </p:spTree>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685800" y="533400"/>
            <a:ext cx="7772400" cy="5562600"/>
          </a:xfrm>
        </p:spPr>
        <p:txBody>
          <a:bodyPr/>
          <a:lstStyle/>
          <a:p>
            <a:pPr algn="ctr">
              <a:lnSpc>
                <a:spcPct val="90000"/>
              </a:lnSpc>
              <a:buFontTx/>
              <a:buNone/>
            </a:pPr>
            <a:r>
              <a:rPr lang="en-US" sz="3600" b="1" dirty="0">
                <a:solidFill>
                  <a:srgbClr val="990099"/>
                </a:solidFill>
              </a:rPr>
              <a:t>Judges 2:1-4</a:t>
            </a:r>
          </a:p>
          <a:p>
            <a:pPr>
              <a:lnSpc>
                <a:spcPct val="90000"/>
              </a:lnSpc>
              <a:buFontTx/>
              <a:buNone/>
            </a:pPr>
            <a:r>
              <a:rPr lang="en-US" sz="2400" dirty="0"/>
              <a:t>1	Then </a:t>
            </a:r>
            <a:r>
              <a:rPr lang="en-US" sz="2400" b="1" dirty="0">
                <a:solidFill>
                  <a:srgbClr val="996633"/>
                </a:solidFill>
              </a:rPr>
              <a:t>the Angel of the LORD</a:t>
            </a:r>
            <a:r>
              <a:rPr lang="en-US" sz="2400" dirty="0"/>
              <a:t> came up from </a:t>
            </a:r>
            <a:r>
              <a:rPr lang="en-US" sz="2400" dirty="0" err="1"/>
              <a:t>Gilgal</a:t>
            </a:r>
            <a:r>
              <a:rPr lang="en-US" sz="2400" dirty="0"/>
              <a:t> to </a:t>
            </a:r>
            <a:r>
              <a:rPr lang="en-US" sz="2400" dirty="0" err="1"/>
              <a:t>Bochim</a:t>
            </a:r>
            <a:r>
              <a:rPr lang="en-US" sz="2400" dirty="0"/>
              <a:t>, and said: </a:t>
            </a:r>
            <a:r>
              <a:rPr lang="en-US" sz="2400" b="1" dirty="0">
                <a:solidFill>
                  <a:srgbClr val="996633"/>
                </a:solidFill>
              </a:rPr>
              <a:t>"I led you up from Egypt and brought you to the land of which I swore to your fathers; and I said, 'I will never break My covenant with you.</a:t>
            </a:r>
          </a:p>
          <a:p>
            <a:pPr>
              <a:lnSpc>
                <a:spcPct val="90000"/>
              </a:lnSpc>
              <a:buFontTx/>
              <a:buNone/>
            </a:pPr>
            <a:r>
              <a:rPr lang="en-US" sz="2400" dirty="0"/>
              <a:t>2	'And you shall make no covenant with the inhabitants of this land; you shall tear down their altars.' But you have not obeyed My voice. Why have you done this?</a:t>
            </a:r>
          </a:p>
          <a:p>
            <a:pPr>
              <a:lnSpc>
                <a:spcPct val="90000"/>
              </a:lnSpc>
              <a:buFontTx/>
              <a:buNone/>
            </a:pPr>
            <a:r>
              <a:rPr lang="en-US" sz="2400" dirty="0"/>
              <a:t>3	"Therefore </a:t>
            </a:r>
            <a:r>
              <a:rPr lang="en-US" sz="2400" b="1" dirty="0">
                <a:solidFill>
                  <a:srgbClr val="996633"/>
                </a:solidFill>
              </a:rPr>
              <a:t>I also said, 'I will not drive them out</a:t>
            </a:r>
            <a:r>
              <a:rPr lang="en-US" sz="2400" dirty="0"/>
              <a:t> before you; but they shall be thorns in your side, and their gods shall be a snare to you.'"</a:t>
            </a:r>
          </a:p>
          <a:p>
            <a:pPr>
              <a:lnSpc>
                <a:spcPct val="90000"/>
              </a:lnSpc>
              <a:buFontTx/>
              <a:buNone/>
            </a:pPr>
            <a:r>
              <a:rPr lang="en-US" sz="2400" dirty="0"/>
              <a:t>4	So it was, when </a:t>
            </a:r>
            <a:r>
              <a:rPr lang="en-US" sz="2400" b="1" dirty="0">
                <a:solidFill>
                  <a:srgbClr val="996633"/>
                </a:solidFill>
              </a:rPr>
              <a:t>the Angel of the LORD spoke these words</a:t>
            </a:r>
            <a:r>
              <a:rPr lang="en-US" sz="2400" dirty="0"/>
              <a:t> to all the children of Israel, that the people lifted up their voices and wept.</a:t>
            </a:r>
          </a:p>
        </p:txBody>
      </p:sp>
    </p:spTree>
  </p:cSld>
  <p:clrMapOvr>
    <a:masterClrMapping/>
  </p:clrMapOvr>
  <p:transition>
    <p:plus/>
  </p:transition>
  <p:timing>
    <p:tnLst>
      <p:par>
        <p:cTn id="1" dur="indefinite" restart="never" nodeType="tmRoot"/>
      </p:par>
    </p:tnLst>
  </p:timing>
</p:sld>
</file>

<file path=ppt/theme/theme1.xml><?xml version="1.0" encoding="utf-8"?>
<a:theme xmlns:a="http://schemas.openxmlformats.org/drawingml/2006/main" name="Flame">
  <a:themeElements>
    <a:clrScheme name="Flame 3">
      <a:dk1>
        <a:srgbClr val="000000"/>
      </a:dk1>
      <a:lt1>
        <a:srgbClr val="FFFFFF"/>
      </a:lt1>
      <a:dk2>
        <a:srgbClr val="000000"/>
      </a:dk2>
      <a:lt2>
        <a:srgbClr val="B2B2B2"/>
      </a:lt2>
      <a:accent1>
        <a:srgbClr val="B2B2B2"/>
      </a:accent1>
      <a:accent2>
        <a:srgbClr val="808080"/>
      </a:accent2>
      <a:accent3>
        <a:srgbClr val="FFFFFF"/>
      </a:accent3>
      <a:accent4>
        <a:srgbClr val="000000"/>
      </a:accent4>
      <a:accent5>
        <a:srgbClr val="D5D5D5"/>
      </a:accent5>
      <a:accent6>
        <a:srgbClr val="737373"/>
      </a:accent6>
      <a:hlink>
        <a:srgbClr val="969696"/>
      </a:hlink>
      <a:folHlink>
        <a:srgbClr val="4D4D4D"/>
      </a:folHlink>
    </a:clrScheme>
    <a:fontScheme name="Fla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ame 1">
        <a:dk1>
          <a:srgbClr val="00458A"/>
        </a:dk1>
        <a:lt1>
          <a:srgbClr val="D7D6AE"/>
        </a:lt1>
        <a:dk2>
          <a:srgbClr val="000066"/>
        </a:dk2>
        <a:lt2>
          <a:srgbClr val="006666"/>
        </a:lt2>
        <a:accent1>
          <a:srgbClr val="007A77"/>
        </a:accent1>
        <a:accent2>
          <a:srgbClr val="005856"/>
        </a:accent2>
        <a:accent3>
          <a:srgbClr val="AAAAB8"/>
        </a:accent3>
        <a:accent4>
          <a:srgbClr val="B7B794"/>
        </a:accent4>
        <a:accent5>
          <a:srgbClr val="AABEBD"/>
        </a:accent5>
        <a:accent6>
          <a:srgbClr val="004F4D"/>
        </a:accent6>
        <a:hlink>
          <a:srgbClr val="A8A884"/>
        </a:hlink>
        <a:folHlink>
          <a:srgbClr val="867E5E"/>
        </a:folHlink>
      </a:clrScheme>
      <a:clrMap bg1="dk2" tx1="lt1" bg2="dk1" tx2="lt2" accent1="accent1" accent2="accent2" accent3="accent3" accent4="accent4" accent5="accent5" accent6="accent6" hlink="hlink" folHlink="folHlink"/>
    </a:extraClrScheme>
    <a:extraClrScheme>
      <a:clrScheme name="Flame 2">
        <a:dk1>
          <a:srgbClr val="000066"/>
        </a:dk1>
        <a:lt1>
          <a:srgbClr val="FFFFFF"/>
        </a:lt1>
        <a:dk2>
          <a:srgbClr val="660066"/>
        </a:dk2>
        <a:lt2>
          <a:srgbClr val="FFFFCC"/>
        </a:lt2>
        <a:accent1>
          <a:srgbClr val="666699"/>
        </a:accent1>
        <a:accent2>
          <a:srgbClr val="000099"/>
        </a:accent2>
        <a:accent3>
          <a:srgbClr val="FFFFFF"/>
        </a:accent3>
        <a:accent4>
          <a:srgbClr val="000056"/>
        </a:accent4>
        <a:accent5>
          <a:srgbClr val="B8B8CA"/>
        </a:accent5>
        <a:accent6>
          <a:srgbClr val="00008A"/>
        </a:accent6>
        <a:hlink>
          <a:srgbClr val="006666"/>
        </a:hlink>
        <a:folHlink>
          <a:srgbClr val="800080"/>
        </a:folHlink>
      </a:clrScheme>
      <a:clrMap bg1="lt1" tx1="dk1" bg2="lt2" tx2="dk2" accent1="accent1" accent2="accent2" accent3="accent3" accent4="accent4" accent5="accent5" accent6="accent6" hlink="hlink" folHlink="folHlink"/>
    </a:extraClrScheme>
    <a:extraClrScheme>
      <a:clrScheme name="Flame 3">
        <a:dk1>
          <a:srgbClr val="000000"/>
        </a:dk1>
        <a:lt1>
          <a:srgbClr val="FFFFFF"/>
        </a:lt1>
        <a:dk2>
          <a:srgbClr val="000000"/>
        </a:dk2>
        <a:lt2>
          <a:srgbClr val="B2B2B2"/>
        </a:lt2>
        <a:accent1>
          <a:srgbClr val="B2B2B2"/>
        </a:accent1>
        <a:accent2>
          <a:srgbClr val="808080"/>
        </a:accent2>
        <a:accent3>
          <a:srgbClr val="FFFFFF"/>
        </a:accent3>
        <a:accent4>
          <a:srgbClr val="000000"/>
        </a:accent4>
        <a:accent5>
          <a:srgbClr val="D5D5D5"/>
        </a:accent5>
        <a:accent6>
          <a:srgbClr val="737373"/>
        </a:accent6>
        <a:hlink>
          <a:srgbClr val="969696"/>
        </a:hlink>
        <a:folHlink>
          <a:srgbClr val="4D4D4D"/>
        </a:folHlink>
      </a:clrScheme>
      <a:clrMap bg1="lt1" tx1="dk1" bg2="lt2" tx2="dk2" accent1="accent1" accent2="accent2" accent3="accent3" accent4="accent4" accent5="accent5" accent6="accent6" hlink="hlink" folHlink="folHlink"/>
    </a:extraClrScheme>
    <a:extraClrScheme>
      <a:clrScheme name="Flame 4">
        <a:dk1>
          <a:srgbClr val="003300"/>
        </a:dk1>
        <a:lt1>
          <a:srgbClr val="DBD0B9"/>
        </a:lt1>
        <a:dk2>
          <a:srgbClr val="09472B"/>
        </a:dk2>
        <a:lt2>
          <a:srgbClr val="A38955"/>
        </a:lt2>
        <a:accent1>
          <a:srgbClr val="B8A378"/>
        </a:accent1>
        <a:accent2>
          <a:srgbClr val="8E774A"/>
        </a:accent2>
        <a:accent3>
          <a:srgbClr val="AAB1AC"/>
        </a:accent3>
        <a:accent4>
          <a:srgbClr val="BBB19E"/>
        </a:accent4>
        <a:accent5>
          <a:srgbClr val="D8CEBE"/>
        </a:accent5>
        <a:accent6>
          <a:srgbClr val="806B42"/>
        </a:accent6>
        <a:hlink>
          <a:srgbClr val="A7A743"/>
        </a:hlink>
        <a:folHlink>
          <a:srgbClr val="919777"/>
        </a:folHlink>
      </a:clrScheme>
      <a:clrMap bg1="dk2" tx1="lt1" bg2="dk1" tx2="lt2" accent1="accent1" accent2="accent2" accent3="accent3" accent4="accent4" accent5="accent5" accent6="accent6" hlink="hlink" folHlink="folHlink"/>
    </a:extraClrScheme>
    <a:extraClrScheme>
      <a:clrScheme name="Flame 5">
        <a:dk1>
          <a:srgbClr val="5F5F5F"/>
        </a:dk1>
        <a:lt1>
          <a:srgbClr val="DDDDDD"/>
        </a:lt1>
        <a:dk2>
          <a:srgbClr val="000000"/>
        </a:dk2>
        <a:lt2>
          <a:srgbClr val="5F5F5F"/>
        </a:lt2>
        <a:accent1>
          <a:srgbClr val="B2B2B2"/>
        </a:accent1>
        <a:accent2>
          <a:srgbClr val="808080"/>
        </a:accent2>
        <a:accent3>
          <a:srgbClr val="AAAAAA"/>
        </a:accent3>
        <a:accent4>
          <a:srgbClr val="BDBDBD"/>
        </a:accent4>
        <a:accent5>
          <a:srgbClr val="D5D5D5"/>
        </a:accent5>
        <a:accent6>
          <a:srgbClr val="737373"/>
        </a:accent6>
        <a:hlink>
          <a:srgbClr val="B2B2B2"/>
        </a:hlink>
        <a:folHlink>
          <a:srgbClr val="777777"/>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Flame</Template>
  <TotalTime>500</TotalTime>
  <Words>749</Words>
  <Application>Microsoft Office PowerPoint</Application>
  <PresentationFormat>On-screen Show (4:3)</PresentationFormat>
  <Paragraphs>120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Flame</vt:lpstr>
      <vt:lpstr>The Angels of God</vt:lpstr>
      <vt:lpstr>Slide 2</vt:lpstr>
      <vt:lpstr>Slide 3</vt:lpstr>
      <vt:lpstr>Slide 4</vt:lpstr>
      <vt:lpstr>Slide 5</vt:lpstr>
      <vt:lpstr>Slide 6</vt:lpstr>
      <vt:lpstr>Slide 7</vt:lpstr>
      <vt:lpstr>Slide 8</vt:lpstr>
      <vt:lpstr>Slide 9</vt:lpstr>
      <vt:lpstr>Slide 10</vt:lpstr>
      <vt:lpstr>Angels are limited</vt:lpstr>
      <vt:lpstr>Slide 12</vt:lpstr>
      <vt:lpstr>Some Angels are above others</vt:lpstr>
      <vt:lpstr>Slide 14</vt:lpstr>
      <vt:lpstr>Slide 15</vt:lpstr>
      <vt:lpstr>Slide 16</vt:lpstr>
      <vt:lpstr>Slide 17</vt:lpstr>
      <vt:lpstr>Slide 18</vt:lpstr>
      <vt:lpstr>Slide 19</vt:lpstr>
      <vt:lpstr>Slide 20</vt:lpstr>
      <vt:lpstr>Slide 21</vt:lpstr>
      <vt:lpstr>Slide 22</vt:lpstr>
      <vt:lpstr>Slide 23</vt:lpstr>
    </vt:vector>
  </TitlesOfParts>
  <Company>Crestwood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Angels of God</dc:title>
  <dc:creator>Jim Styles</dc:creator>
  <cp:lastModifiedBy>Jim</cp:lastModifiedBy>
  <cp:revision>39</cp:revision>
  <dcterms:created xsi:type="dcterms:W3CDTF">2006-08-24T22:04:14Z</dcterms:created>
  <dcterms:modified xsi:type="dcterms:W3CDTF">2011-07-30T15:31:08Z</dcterms:modified>
</cp:coreProperties>
</file>