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301" r:id="rId4"/>
    <p:sldId id="303" r:id="rId5"/>
    <p:sldId id="289" r:id="rId6"/>
    <p:sldId id="290" r:id="rId7"/>
    <p:sldId id="291" r:id="rId8"/>
    <p:sldId id="292" r:id="rId9"/>
    <p:sldId id="300" r:id="rId10"/>
    <p:sldId id="299" r:id="rId11"/>
    <p:sldId id="285" r:id="rId12"/>
    <p:sldId id="286" r:id="rId13"/>
    <p:sldId id="287" r:id="rId14"/>
    <p:sldId id="288" r:id="rId15"/>
    <p:sldId id="302" r:id="rId16"/>
    <p:sldId id="263" r:id="rId17"/>
    <p:sldId id="266" r:id="rId18"/>
    <p:sldId id="265" r:id="rId19"/>
    <p:sldId id="267" r:id="rId20"/>
    <p:sldId id="268" r:id="rId21"/>
    <p:sldId id="269" r:id="rId22"/>
    <p:sldId id="270" r:id="rId23"/>
    <p:sldId id="271" r:id="rId24"/>
    <p:sldId id="272" r:id="rId25"/>
    <p:sldId id="273" r:id="rId26"/>
    <p:sldId id="298"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a:srgbClr val="33CCFF"/>
    <a:srgbClr val="FFFF00"/>
    <a:srgbClr val="FFFF07"/>
    <a:srgbClr val="CC9900"/>
    <a:srgbClr val="2837FA"/>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p:scale>
          <a:sx n="66" d="100"/>
          <a:sy n="66" d="100"/>
        </p:scale>
        <p:origin x="-1410"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447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3186" name="Group 2"/>
          <p:cNvGrpSpPr>
            <a:grpSpLocks/>
          </p:cNvGrpSpPr>
          <p:nvPr/>
        </p:nvGrpSpPr>
        <p:grpSpPr bwMode="auto">
          <a:xfrm>
            <a:off x="0" y="0"/>
            <a:ext cx="9140825" cy="6850063"/>
            <a:chOff x="0" y="0"/>
            <a:chExt cx="5758" cy="4315"/>
          </a:xfrm>
        </p:grpSpPr>
        <p:grpSp>
          <p:nvGrpSpPr>
            <p:cNvPr id="93187" name="Group 3"/>
            <p:cNvGrpSpPr>
              <a:grpSpLocks/>
            </p:cNvGrpSpPr>
            <p:nvPr userDrawn="1"/>
          </p:nvGrpSpPr>
          <p:grpSpPr bwMode="auto">
            <a:xfrm>
              <a:off x="1728" y="2230"/>
              <a:ext cx="4027" cy="2085"/>
              <a:chOff x="1728" y="2230"/>
              <a:chExt cx="4027" cy="2085"/>
            </a:xfrm>
          </p:grpSpPr>
          <p:sp>
            <p:nvSpPr>
              <p:cNvPr id="9318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a:p>
            </p:txBody>
          </p:sp>
          <p:sp>
            <p:nvSpPr>
              <p:cNvPr id="9318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a:p>
            </p:txBody>
          </p:sp>
          <p:sp>
            <p:nvSpPr>
              <p:cNvPr id="9319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a:p>
            </p:txBody>
          </p:sp>
          <p:sp>
            <p:nvSpPr>
              <p:cNvPr id="9319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a:p>
            </p:txBody>
          </p:sp>
          <p:sp>
            <p:nvSpPr>
              <p:cNvPr id="9319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a:p>
            </p:txBody>
          </p:sp>
        </p:grpSp>
        <p:sp>
          <p:nvSpPr>
            <p:cNvPr id="93193"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93194"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93195"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93196"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93197" name="Rectangle 13"/>
          <p:cNvSpPr>
            <a:spLocks noGrp="1" noChangeArrowheads="1"/>
          </p:cNvSpPr>
          <p:nvPr>
            <p:ph type="dt" sz="quarter" idx="2"/>
          </p:nvPr>
        </p:nvSpPr>
        <p:spPr>
          <a:xfrm>
            <a:off x="457200" y="6248400"/>
            <a:ext cx="2133600" cy="476250"/>
          </a:xfrm>
        </p:spPr>
        <p:txBody>
          <a:bodyPr/>
          <a:lstStyle>
            <a:lvl1pPr>
              <a:defRPr/>
            </a:lvl1pPr>
          </a:lstStyle>
          <a:p>
            <a:endParaRPr lang="en-US"/>
          </a:p>
        </p:txBody>
      </p:sp>
      <p:sp>
        <p:nvSpPr>
          <p:cNvPr id="93198" name="Rectangle 14"/>
          <p:cNvSpPr>
            <a:spLocks noGrp="1" noChangeArrowheads="1"/>
          </p:cNvSpPr>
          <p:nvPr>
            <p:ph type="ftr" sz="quarter" idx="3"/>
          </p:nvPr>
        </p:nvSpPr>
        <p:spPr>
          <a:xfrm>
            <a:off x="3124200" y="6251575"/>
            <a:ext cx="2895600" cy="476250"/>
          </a:xfrm>
        </p:spPr>
        <p:txBody>
          <a:bodyPr/>
          <a:lstStyle>
            <a:lvl1pPr>
              <a:defRPr/>
            </a:lvl1pPr>
          </a:lstStyle>
          <a:p>
            <a:endParaRPr lang="en-US"/>
          </a:p>
        </p:txBody>
      </p:sp>
      <p:sp>
        <p:nvSpPr>
          <p:cNvPr id="93199" name="Rectangle 15"/>
          <p:cNvSpPr>
            <a:spLocks noGrp="1" noChangeArrowheads="1"/>
          </p:cNvSpPr>
          <p:nvPr>
            <p:ph type="sldNum" sz="quarter" idx="4"/>
          </p:nvPr>
        </p:nvSpPr>
        <p:spPr>
          <a:xfrm>
            <a:off x="6553200" y="6254750"/>
            <a:ext cx="2133600" cy="476250"/>
          </a:xfrm>
        </p:spPr>
        <p:txBody>
          <a:bodyPr/>
          <a:lstStyle>
            <a:lvl1pPr>
              <a:defRPr/>
            </a:lvl1pPr>
          </a:lstStyle>
          <a:p>
            <a:fld id="{476DD3FF-B7D7-4473-BF38-5788662CB024}" type="slidenum">
              <a:rPr lang="en-US"/>
              <a:pPr/>
              <a:t>‹#›</a:t>
            </a:fld>
            <a:endParaRPr lang="en-US"/>
          </a:p>
        </p:txBody>
      </p:sp>
    </p:spTree>
  </p:cSld>
  <p:clrMapOvr>
    <a:masterClrMapping/>
  </p:clrMapOvr>
  <p:transition>
    <p:circl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9CB42DBA-611F-49F2-A8ED-F11083234A44}"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transition>
    <p:circl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3155D832-2C6E-4E48-AB79-031727247430}"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transition>
    <p:circl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1066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2514600"/>
            <a:ext cx="38100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514600"/>
            <a:ext cx="38100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7D3C70BB-E700-47BA-AB69-CA9F8DFA713B}" type="slidenum">
              <a:rPr lang="en-US"/>
              <a:pPr/>
              <a:t>‹#›</a:t>
            </a:fld>
            <a:endParaRPr lang="en-US"/>
          </a:p>
        </p:txBody>
      </p:sp>
    </p:spTree>
  </p:cSld>
  <p:clrMapOvr>
    <a:masterClrMapping/>
  </p:clrMapOvr>
  <p:transition>
    <p:circl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727A8BAE-4535-43C9-ACD1-B12662F416C6}"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transition>
    <p:circl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F2BC9E6A-C0E2-4F42-87EB-0D2CDCC34842}"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transition>
    <p:circl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6FC9D8D4-FF16-4BC1-8D0B-DE4232D6F694}" type="slidenum">
              <a:rPr lang="en-US"/>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transition>
    <p:circl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fld id="{FF1FB7D8-CB30-4D9B-92EA-9073429F6C56}" type="slidenum">
              <a:rPr lang="en-US"/>
              <a:pPr/>
              <a:t>‹#›</a:t>
            </a:fld>
            <a:endParaRPr lang="en-US"/>
          </a:p>
        </p:txBody>
      </p:sp>
      <p:sp>
        <p:nvSpPr>
          <p:cNvPr id="9" name="Footer Placeholder 8"/>
          <p:cNvSpPr>
            <a:spLocks noGrp="1"/>
          </p:cNvSpPr>
          <p:nvPr>
            <p:ph type="ftr" sz="quarter" idx="12"/>
          </p:nvPr>
        </p:nvSpPr>
        <p:spPr/>
        <p:txBody>
          <a:bodyPr/>
          <a:lstStyle>
            <a:lvl1pPr>
              <a:defRPr/>
            </a:lvl1pPr>
          </a:lstStyle>
          <a:p>
            <a:endParaRPr lang="en-US"/>
          </a:p>
        </p:txBody>
      </p:sp>
    </p:spTree>
  </p:cSld>
  <p:clrMapOvr>
    <a:masterClrMapping/>
  </p:clrMapOvr>
  <p:transition>
    <p:circl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fld id="{CA86ACAE-B1D0-43E1-A387-17D208A71052}" type="slidenum">
              <a:rPr lang="en-US"/>
              <a:pPr/>
              <a:t>‹#›</a:t>
            </a:fld>
            <a:endParaRPr lang="en-US"/>
          </a:p>
        </p:txBody>
      </p:sp>
      <p:sp>
        <p:nvSpPr>
          <p:cNvPr id="5" name="Footer Placeholder 4"/>
          <p:cNvSpPr>
            <a:spLocks noGrp="1"/>
          </p:cNvSpPr>
          <p:nvPr>
            <p:ph type="ftr" sz="quarter" idx="12"/>
          </p:nvPr>
        </p:nvSpPr>
        <p:spPr/>
        <p:txBody>
          <a:bodyPr/>
          <a:lstStyle>
            <a:lvl1pPr>
              <a:defRPr/>
            </a:lvl1pPr>
          </a:lstStyle>
          <a:p>
            <a:endParaRPr lang="en-US"/>
          </a:p>
        </p:txBody>
      </p:sp>
    </p:spTree>
  </p:cSld>
  <p:clrMapOvr>
    <a:masterClrMapping/>
  </p:clrMapOvr>
  <p:transition>
    <p:circl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fld id="{7C155818-C1E1-49E3-9CD3-1AE624EFA9C1}" type="slidenum">
              <a:rPr lang="en-US"/>
              <a:pPr/>
              <a:t>‹#›</a:t>
            </a:fld>
            <a:endParaRPr lang="en-US"/>
          </a:p>
        </p:txBody>
      </p:sp>
      <p:sp>
        <p:nvSpPr>
          <p:cNvPr id="4" name="Footer Placeholder 3"/>
          <p:cNvSpPr>
            <a:spLocks noGrp="1"/>
          </p:cNvSpPr>
          <p:nvPr>
            <p:ph type="ftr" sz="quarter" idx="12"/>
          </p:nvPr>
        </p:nvSpPr>
        <p:spPr/>
        <p:txBody>
          <a:bodyPr/>
          <a:lstStyle>
            <a:lvl1pPr>
              <a:defRPr/>
            </a:lvl1pPr>
          </a:lstStyle>
          <a:p>
            <a:endParaRPr lang="en-US"/>
          </a:p>
        </p:txBody>
      </p:sp>
    </p:spTree>
  </p:cSld>
  <p:clrMapOvr>
    <a:masterClrMapping/>
  </p:clrMapOvr>
  <p:transition>
    <p:circl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D56A647D-5763-439E-A4F1-30B72701E948}" type="slidenum">
              <a:rPr lang="en-US"/>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transition>
    <p:circl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5160E4BB-109E-4E68-BF55-7647D52CC598}" type="slidenum">
              <a:rPr lang="en-US"/>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transition>
    <p:circl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92163"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61D7D95-209E-442C-9128-BFC6039DB706}" type="slidenum">
              <a:rPr lang="en-US"/>
              <a:pPr/>
              <a:t>‹#›</a:t>
            </a:fld>
            <a:endParaRPr lang="en-US"/>
          </a:p>
        </p:txBody>
      </p:sp>
      <p:grpSp>
        <p:nvGrpSpPr>
          <p:cNvPr id="92164" name="Group 4"/>
          <p:cNvGrpSpPr>
            <a:grpSpLocks/>
          </p:cNvGrpSpPr>
          <p:nvPr/>
        </p:nvGrpSpPr>
        <p:grpSpPr bwMode="auto">
          <a:xfrm>
            <a:off x="0" y="0"/>
            <a:ext cx="9140825" cy="6850063"/>
            <a:chOff x="0" y="0"/>
            <a:chExt cx="5758" cy="4315"/>
          </a:xfrm>
        </p:grpSpPr>
        <p:grpSp>
          <p:nvGrpSpPr>
            <p:cNvPr id="92165" name="Group 5"/>
            <p:cNvGrpSpPr>
              <a:grpSpLocks/>
            </p:cNvGrpSpPr>
            <p:nvPr userDrawn="1"/>
          </p:nvGrpSpPr>
          <p:grpSpPr bwMode="auto">
            <a:xfrm>
              <a:off x="1728" y="2230"/>
              <a:ext cx="4027" cy="2085"/>
              <a:chOff x="1728" y="2230"/>
              <a:chExt cx="4027" cy="2085"/>
            </a:xfrm>
          </p:grpSpPr>
          <p:sp>
            <p:nvSpPr>
              <p:cNvPr id="92166"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a:p>
            </p:txBody>
          </p:sp>
          <p:sp>
            <p:nvSpPr>
              <p:cNvPr id="92167"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a:p>
            </p:txBody>
          </p:sp>
          <p:sp>
            <p:nvSpPr>
              <p:cNvPr id="92168"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a:p>
            </p:txBody>
          </p:sp>
          <p:sp>
            <p:nvSpPr>
              <p:cNvPr id="92169"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a:p>
            </p:txBody>
          </p:sp>
          <p:sp>
            <p:nvSpPr>
              <p:cNvPr id="92170"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a:p>
            </p:txBody>
          </p:sp>
        </p:grpSp>
        <p:sp>
          <p:nvSpPr>
            <p:cNvPr id="92171"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92172"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92173"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74"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en-US"/>
          </a:p>
        </p:txBody>
      </p:sp>
      <p:sp>
        <p:nvSpPr>
          <p:cNvPr id="92175"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transition>
    <p:circle/>
  </p:transition>
  <p:timing>
    <p:tnLst>
      <p:par>
        <p:cTn id="1" dur="indefinite" restart="never" nodeType="tmRoot"/>
      </p:par>
    </p:tnLst>
  </p:timing>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828800" y="685800"/>
            <a:ext cx="5715000" cy="2500313"/>
          </a:xfrm>
        </p:spPr>
        <p:txBody>
          <a:bodyPr/>
          <a:lstStyle/>
          <a:p>
            <a:r>
              <a:rPr lang="en-US" sz="8000">
                <a:solidFill>
                  <a:srgbClr val="66FF33"/>
                </a:solidFill>
              </a:rPr>
              <a:t>The Angels of God</a:t>
            </a:r>
          </a:p>
        </p:txBody>
      </p:sp>
      <p:sp>
        <p:nvSpPr>
          <p:cNvPr id="2051" name="Rectangle 3"/>
          <p:cNvSpPr>
            <a:spLocks noGrp="1" noChangeArrowheads="1"/>
          </p:cNvSpPr>
          <p:nvPr>
            <p:ph type="subTitle" idx="1"/>
          </p:nvPr>
        </p:nvSpPr>
        <p:spPr>
          <a:xfrm>
            <a:off x="1295400" y="4343400"/>
            <a:ext cx="6858000" cy="1905000"/>
          </a:xfrm>
        </p:spPr>
        <p:txBody>
          <a:bodyPr/>
          <a:lstStyle/>
          <a:p>
            <a:r>
              <a:rPr lang="en-US" sz="4000" b="1" dirty="0">
                <a:solidFill>
                  <a:srgbClr val="FFFF00"/>
                </a:solidFill>
                <a:latin typeface="Comic Sans MS" pitchFamily="66" charset="0"/>
              </a:rPr>
              <a:t>Class 3:</a:t>
            </a:r>
          </a:p>
          <a:p>
            <a:r>
              <a:rPr lang="en-US" sz="4000" b="1" dirty="0">
                <a:solidFill>
                  <a:srgbClr val="FFFF00"/>
                </a:solidFill>
                <a:latin typeface="Comic Sans MS" pitchFamily="66" charset="0"/>
              </a:rPr>
              <a:t>The Angels work for YOU!</a:t>
            </a:r>
          </a:p>
        </p:txBody>
      </p:sp>
    </p:spTree>
  </p:cSld>
  <p:clrMapOvr>
    <a:masterClrMapping/>
  </p:clrMapOvr>
  <p:transition>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228600" y="228600"/>
            <a:ext cx="8382000" cy="5334000"/>
          </a:xfrm>
        </p:spPr>
        <p:txBody>
          <a:bodyPr/>
          <a:lstStyle/>
          <a:p>
            <a:pPr marL="0" indent="0" algn="ctr">
              <a:lnSpc>
                <a:spcPct val="90000"/>
              </a:lnSpc>
              <a:buFont typeface="Wingdings" pitchFamily="2" charset="2"/>
              <a:buNone/>
            </a:pPr>
            <a:r>
              <a:rPr lang="en-US" b="1" dirty="0">
                <a:solidFill>
                  <a:srgbClr val="FFFF00"/>
                </a:solidFill>
                <a:latin typeface="Times New Roman" pitchFamily="18" charset="0"/>
              </a:rPr>
              <a:t>1 Corinthians 4:9-13</a:t>
            </a:r>
          </a:p>
          <a:p>
            <a:pPr marL="0" indent="0">
              <a:lnSpc>
                <a:spcPct val="90000"/>
              </a:lnSpc>
              <a:buFont typeface="Wingdings" pitchFamily="2" charset="2"/>
              <a:buNone/>
            </a:pPr>
            <a:r>
              <a:rPr lang="en-US" sz="2600" dirty="0">
                <a:solidFill>
                  <a:schemeClr val="bg1"/>
                </a:solidFill>
                <a:latin typeface="Times New Roman" pitchFamily="18" charset="0"/>
              </a:rPr>
              <a:t>   </a:t>
            </a:r>
            <a:r>
              <a:rPr lang="en-US" sz="2600" dirty="0">
                <a:latin typeface="Times New Roman" pitchFamily="18" charset="0"/>
              </a:rPr>
              <a:t>9  For I think that God has displayed us, the apostles, last, as men condemned to death;</a:t>
            </a:r>
            <a:r>
              <a:rPr lang="en-US" sz="2600" dirty="0">
                <a:solidFill>
                  <a:schemeClr val="bg1"/>
                </a:solidFill>
                <a:latin typeface="Times New Roman" pitchFamily="18" charset="0"/>
              </a:rPr>
              <a:t> </a:t>
            </a:r>
            <a:r>
              <a:rPr lang="en-US" sz="2600" b="1" dirty="0">
                <a:solidFill>
                  <a:srgbClr val="66FF33"/>
                </a:solidFill>
                <a:latin typeface="Times New Roman" pitchFamily="18" charset="0"/>
              </a:rPr>
              <a:t>for we have been made a spectacle</a:t>
            </a:r>
            <a:r>
              <a:rPr lang="en-US" sz="2600" dirty="0">
                <a:solidFill>
                  <a:schemeClr val="bg1"/>
                </a:solidFill>
                <a:latin typeface="Times New Roman" pitchFamily="18" charset="0"/>
              </a:rPr>
              <a:t> </a:t>
            </a:r>
            <a:r>
              <a:rPr lang="en-US" sz="2600" dirty="0">
                <a:latin typeface="Times New Roman" pitchFamily="18" charset="0"/>
              </a:rPr>
              <a:t>to the world,</a:t>
            </a:r>
            <a:r>
              <a:rPr lang="en-US" sz="2600" dirty="0">
                <a:solidFill>
                  <a:schemeClr val="bg1"/>
                </a:solidFill>
                <a:latin typeface="Times New Roman" pitchFamily="18" charset="0"/>
              </a:rPr>
              <a:t> </a:t>
            </a:r>
            <a:r>
              <a:rPr lang="en-US" sz="2600" b="1" i="1" dirty="0">
                <a:solidFill>
                  <a:srgbClr val="66FF33"/>
                </a:solidFill>
                <a:latin typeface="Times New Roman" pitchFamily="18" charset="0"/>
              </a:rPr>
              <a:t>both to </a:t>
            </a:r>
            <a:r>
              <a:rPr lang="en-US" sz="2600" b="1" i="1" u="sng" dirty="0">
                <a:solidFill>
                  <a:srgbClr val="66FF33"/>
                </a:solidFill>
                <a:latin typeface="Times New Roman" pitchFamily="18" charset="0"/>
              </a:rPr>
              <a:t>angels</a:t>
            </a:r>
            <a:r>
              <a:rPr lang="en-US" sz="2600" b="1" i="1" dirty="0">
                <a:solidFill>
                  <a:srgbClr val="66FF33"/>
                </a:solidFill>
                <a:latin typeface="Times New Roman" pitchFamily="18" charset="0"/>
              </a:rPr>
              <a:t> and to men</a:t>
            </a:r>
            <a:r>
              <a:rPr lang="en-US" sz="2600" dirty="0">
                <a:solidFill>
                  <a:srgbClr val="66FF33"/>
                </a:solidFill>
                <a:latin typeface="Times New Roman" pitchFamily="18" charset="0"/>
              </a:rPr>
              <a:t>.</a:t>
            </a:r>
          </a:p>
          <a:p>
            <a:pPr marL="0" indent="0">
              <a:lnSpc>
                <a:spcPct val="90000"/>
              </a:lnSpc>
              <a:buFont typeface="Wingdings" pitchFamily="2" charset="2"/>
              <a:buNone/>
            </a:pPr>
            <a:r>
              <a:rPr lang="en-US" sz="2600" dirty="0">
                <a:solidFill>
                  <a:schemeClr val="bg1"/>
                </a:solidFill>
                <a:latin typeface="Times New Roman" pitchFamily="18" charset="0"/>
              </a:rPr>
              <a:t>  </a:t>
            </a:r>
            <a:r>
              <a:rPr lang="en-US" sz="2600" dirty="0">
                <a:latin typeface="Times New Roman" pitchFamily="18" charset="0"/>
              </a:rPr>
              <a:t>10  We are fools for Christ's sake, but you are wise in Christ! We are weak, but you are strong! You are distinguished, but we are dishonored!</a:t>
            </a:r>
          </a:p>
          <a:p>
            <a:pPr marL="0" indent="0">
              <a:lnSpc>
                <a:spcPct val="90000"/>
              </a:lnSpc>
              <a:buFont typeface="Wingdings" pitchFamily="2" charset="2"/>
              <a:buNone/>
            </a:pPr>
            <a:r>
              <a:rPr lang="en-US" sz="2600" dirty="0">
                <a:latin typeface="Times New Roman" pitchFamily="18" charset="0"/>
              </a:rPr>
              <a:t>  11  To the present hour we both hunger and thirst, and we are poorly clothed, and beaten, and homeless.</a:t>
            </a:r>
          </a:p>
          <a:p>
            <a:pPr marL="0" indent="0">
              <a:lnSpc>
                <a:spcPct val="90000"/>
              </a:lnSpc>
              <a:buFont typeface="Wingdings" pitchFamily="2" charset="2"/>
              <a:buNone/>
            </a:pPr>
            <a:r>
              <a:rPr lang="en-US" sz="2600" dirty="0">
                <a:latin typeface="Times New Roman" pitchFamily="18" charset="0"/>
              </a:rPr>
              <a:t>  12  And we labor, working with our own hands. Being reviled, we bless; being persecuted, we endure;</a:t>
            </a:r>
          </a:p>
          <a:p>
            <a:pPr marL="0" indent="0">
              <a:lnSpc>
                <a:spcPct val="90000"/>
              </a:lnSpc>
              <a:buFont typeface="Wingdings" pitchFamily="2" charset="2"/>
              <a:buNone/>
            </a:pPr>
            <a:r>
              <a:rPr lang="en-US" sz="2600" dirty="0">
                <a:latin typeface="Times New Roman" pitchFamily="18" charset="0"/>
              </a:rPr>
              <a:t>  13  being defamed, we entreat. We have been made as the filth of the world, the </a:t>
            </a:r>
            <a:r>
              <a:rPr lang="en-US" sz="2600" dirty="0" err="1">
                <a:latin typeface="Times New Roman" pitchFamily="18" charset="0"/>
              </a:rPr>
              <a:t>offscouring</a:t>
            </a:r>
            <a:r>
              <a:rPr lang="en-US" sz="2600" dirty="0">
                <a:latin typeface="Times New Roman" pitchFamily="18" charset="0"/>
              </a:rPr>
              <a:t> of all things until now.</a:t>
            </a:r>
          </a:p>
        </p:txBody>
      </p:sp>
      <p:sp>
        <p:nvSpPr>
          <p:cNvPr id="5124" name="Text Box 4"/>
          <p:cNvSpPr txBox="1">
            <a:spLocks noChangeArrowheads="1"/>
          </p:cNvSpPr>
          <p:nvPr/>
        </p:nvSpPr>
        <p:spPr bwMode="auto">
          <a:xfrm>
            <a:off x="762000" y="5473005"/>
            <a:ext cx="7467600" cy="1200329"/>
          </a:xfrm>
          <a:prstGeom prst="rect">
            <a:avLst/>
          </a:prstGeom>
          <a:noFill/>
          <a:ln w="9525">
            <a:noFill/>
            <a:miter lim="800000"/>
            <a:headEnd/>
            <a:tailEnd/>
          </a:ln>
          <a:effectLst/>
        </p:spPr>
        <p:txBody>
          <a:bodyPr wrap="square">
            <a:spAutoFit/>
          </a:bodyPr>
          <a:lstStyle/>
          <a:p>
            <a:pPr algn="ctr">
              <a:spcBef>
                <a:spcPct val="50000"/>
              </a:spcBef>
            </a:pPr>
            <a:r>
              <a:rPr lang="en-US" sz="2400" b="1" dirty="0">
                <a:solidFill>
                  <a:srgbClr val="FFFF07"/>
                </a:solidFill>
                <a:latin typeface="Comic Sans MS" pitchFamily="66" charset="0"/>
              </a:rPr>
              <a:t>Angels are at time surprised at what saints must experience. Imagine their wonder at what Jesus had to go through!</a:t>
            </a:r>
          </a:p>
        </p:txBody>
      </p:sp>
    </p:spTree>
  </p:cSld>
  <p:clrMapOvr>
    <a:masterClrMapping/>
  </p:clrMapOvr>
  <p:transition>
    <p:circl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76200"/>
            <a:ext cx="9144000" cy="1066800"/>
          </a:xfrm>
        </p:spPr>
        <p:txBody>
          <a:bodyPr/>
          <a:lstStyle/>
          <a:p>
            <a:r>
              <a:rPr lang="en-US" b="1" dirty="0" smtClean="0">
                <a:solidFill>
                  <a:srgbClr val="FFFF07"/>
                </a:solidFill>
                <a:latin typeface="Comic Sans MS" pitchFamily="66" charset="0"/>
              </a:rPr>
              <a:t>Some missions aren’t fun </a:t>
            </a:r>
            <a:r>
              <a:rPr lang="en-US" b="1" dirty="0" smtClean="0">
                <a:solidFill>
                  <a:srgbClr val="FFFF07"/>
                </a:solidFill>
                <a:latin typeface="Comic Sans MS" pitchFamily="66" charset="0"/>
                <a:sym typeface="Wingdings" pitchFamily="2" charset="2"/>
              </a:rPr>
              <a:t></a:t>
            </a:r>
            <a:endParaRPr lang="en-US" b="1" dirty="0">
              <a:solidFill>
                <a:srgbClr val="FFFF07"/>
              </a:solidFill>
              <a:latin typeface="Comic Sans MS" pitchFamily="66" charset="0"/>
            </a:endParaRPr>
          </a:p>
        </p:txBody>
      </p:sp>
      <p:sp>
        <p:nvSpPr>
          <p:cNvPr id="15363" name="Rectangle 3"/>
          <p:cNvSpPr>
            <a:spLocks noGrp="1" noChangeArrowheads="1"/>
          </p:cNvSpPr>
          <p:nvPr>
            <p:ph type="body" idx="1"/>
          </p:nvPr>
        </p:nvSpPr>
        <p:spPr>
          <a:xfrm>
            <a:off x="381000" y="1066800"/>
            <a:ext cx="8382000" cy="5562600"/>
          </a:xfrm>
        </p:spPr>
        <p:txBody>
          <a:bodyPr/>
          <a:lstStyle/>
          <a:p>
            <a:pPr algn="ctr">
              <a:lnSpc>
                <a:spcPct val="90000"/>
              </a:lnSpc>
              <a:buFontTx/>
              <a:buNone/>
            </a:pPr>
            <a:r>
              <a:rPr lang="en-US" sz="4000" b="1" dirty="0">
                <a:solidFill>
                  <a:srgbClr val="FFFF07"/>
                </a:solidFill>
              </a:rPr>
              <a:t>1 Chronicles 21:12-14</a:t>
            </a:r>
          </a:p>
          <a:p>
            <a:pPr>
              <a:lnSpc>
                <a:spcPct val="90000"/>
              </a:lnSpc>
              <a:buFontTx/>
              <a:buNone/>
            </a:pPr>
            <a:r>
              <a:rPr lang="en-US" sz="2600" dirty="0"/>
              <a:t>12	'either three years of famine, or three months to be defeated by your foes with the sword of your enemies overtaking you, or else for three days </a:t>
            </a:r>
            <a:r>
              <a:rPr lang="en-US" sz="2600" b="1" dirty="0">
                <a:solidFill>
                  <a:srgbClr val="66FF33"/>
                </a:solidFill>
              </a:rPr>
              <a:t>the sword of the LORD-</a:t>
            </a:r>
            <a:r>
              <a:rPr lang="en-US" sz="2600" dirty="0"/>
              <a:t>- the plague in the land, </a:t>
            </a:r>
            <a:r>
              <a:rPr lang="en-US" sz="2600" b="1" dirty="0">
                <a:solidFill>
                  <a:srgbClr val="66FF33"/>
                </a:solidFill>
              </a:rPr>
              <a:t>with the angel of the LORD destroying</a:t>
            </a:r>
            <a:r>
              <a:rPr lang="en-US" sz="2600" dirty="0">
                <a:solidFill>
                  <a:srgbClr val="66FF33"/>
                </a:solidFill>
              </a:rPr>
              <a:t> </a:t>
            </a:r>
            <a:r>
              <a:rPr lang="en-US" sz="2600" dirty="0"/>
              <a:t>throughout all the territory of Israel.' Now consider what answer I should take back to Him who sent me."</a:t>
            </a:r>
          </a:p>
          <a:p>
            <a:pPr>
              <a:lnSpc>
                <a:spcPct val="90000"/>
              </a:lnSpc>
              <a:buFontTx/>
              <a:buNone/>
            </a:pPr>
            <a:r>
              <a:rPr lang="en-US" sz="2600" dirty="0"/>
              <a:t>13	And David said to Gad, "I am in great distress. Please let me fall </a:t>
            </a:r>
            <a:r>
              <a:rPr lang="en-US" sz="2600" b="1" dirty="0">
                <a:solidFill>
                  <a:srgbClr val="66FF33"/>
                </a:solidFill>
              </a:rPr>
              <a:t>into the hand of the LORD</a:t>
            </a:r>
            <a:r>
              <a:rPr lang="en-US" sz="2600" dirty="0"/>
              <a:t>, for His mercies are very great; but do not let me fall into the hand of man."</a:t>
            </a:r>
          </a:p>
          <a:p>
            <a:pPr>
              <a:lnSpc>
                <a:spcPct val="90000"/>
              </a:lnSpc>
              <a:buFontTx/>
              <a:buNone/>
            </a:pPr>
            <a:r>
              <a:rPr lang="en-US" sz="2600" dirty="0"/>
              <a:t>14</a:t>
            </a:r>
            <a:r>
              <a:rPr lang="en-US" sz="2600" b="1" dirty="0">
                <a:solidFill>
                  <a:srgbClr val="66FF33"/>
                </a:solidFill>
              </a:rPr>
              <a:t>	So the LORD sent a plague upon Israel</a:t>
            </a:r>
            <a:r>
              <a:rPr lang="en-US" sz="2600" dirty="0"/>
              <a:t>, and seventy thousand men of Israel fell.</a:t>
            </a:r>
          </a:p>
        </p:txBody>
      </p:sp>
    </p:spTree>
  </p:cSld>
  <p:clrMapOvr>
    <a:masterClrMapping/>
  </p:clrMapOvr>
  <p:transition>
    <p:circl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381000" y="228600"/>
            <a:ext cx="8458200" cy="6629400"/>
          </a:xfrm>
        </p:spPr>
        <p:txBody>
          <a:bodyPr/>
          <a:lstStyle/>
          <a:p>
            <a:pPr algn="ctr">
              <a:lnSpc>
                <a:spcPct val="80000"/>
              </a:lnSpc>
              <a:buFontTx/>
              <a:buNone/>
            </a:pPr>
            <a:r>
              <a:rPr lang="en-US" sz="3600" b="1" dirty="0">
                <a:solidFill>
                  <a:srgbClr val="FFFF00"/>
                </a:solidFill>
              </a:rPr>
              <a:t>1 Chronicles 21:15-17</a:t>
            </a:r>
          </a:p>
          <a:p>
            <a:pPr>
              <a:lnSpc>
                <a:spcPct val="80000"/>
              </a:lnSpc>
              <a:buFontTx/>
              <a:buNone/>
            </a:pPr>
            <a:r>
              <a:rPr lang="en-US" sz="2600" dirty="0"/>
              <a:t>15	And </a:t>
            </a:r>
            <a:r>
              <a:rPr lang="en-US" sz="2600" b="1" dirty="0">
                <a:solidFill>
                  <a:srgbClr val="66FF33"/>
                </a:solidFill>
              </a:rPr>
              <a:t>God sent an angel to Jerusalem to destroy it. </a:t>
            </a:r>
            <a:r>
              <a:rPr lang="en-US" sz="2600" i="1" dirty="0">
                <a:solidFill>
                  <a:srgbClr val="33CCFF"/>
                </a:solidFill>
              </a:rPr>
              <a:t>[not what the angels wanted to do!]</a:t>
            </a:r>
            <a:r>
              <a:rPr lang="en-US" sz="2600" dirty="0"/>
              <a:t> As he was destroying, the LORD looked and relented of the disaster, and </a:t>
            </a:r>
            <a:r>
              <a:rPr lang="en-US" sz="2600" b="1" dirty="0">
                <a:solidFill>
                  <a:srgbClr val="66FF33"/>
                </a:solidFill>
              </a:rPr>
              <a:t>said to the angel who was destroying,</a:t>
            </a:r>
            <a:r>
              <a:rPr lang="en-US" sz="2600" dirty="0">
                <a:solidFill>
                  <a:srgbClr val="66FF33"/>
                </a:solidFill>
              </a:rPr>
              <a:t> </a:t>
            </a:r>
            <a:r>
              <a:rPr lang="en-US" sz="2600" b="1" i="1" dirty="0">
                <a:solidFill>
                  <a:srgbClr val="66FF33"/>
                </a:solidFill>
              </a:rPr>
              <a:t>"It is enough; now restrain your hand."</a:t>
            </a:r>
            <a:r>
              <a:rPr lang="en-US" sz="2600" dirty="0"/>
              <a:t> </a:t>
            </a:r>
            <a:r>
              <a:rPr lang="en-US" sz="2600" i="1" dirty="0">
                <a:solidFill>
                  <a:srgbClr val="33CCFF"/>
                </a:solidFill>
              </a:rPr>
              <a:t>[Note: angel didn’t know when to quit!]</a:t>
            </a:r>
            <a:r>
              <a:rPr lang="en-US" sz="2600" dirty="0">
                <a:solidFill>
                  <a:srgbClr val="33CCFF"/>
                </a:solidFill>
              </a:rPr>
              <a:t> </a:t>
            </a:r>
            <a:r>
              <a:rPr lang="en-US" sz="2600" dirty="0"/>
              <a:t>And the angel of the LORD stood by the threshing floor of </a:t>
            </a:r>
            <a:r>
              <a:rPr lang="en-US" sz="2600" dirty="0" err="1"/>
              <a:t>Ornan</a:t>
            </a:r>
            <a:r>
              <a:rPr lang="en-US" sz="2600" dirty="0"/>
              <a:t> the </a:t>
            </a:r>
            <a:r>
              <a:rPr lang="en-US" sz="2600" dirty="0" err="1"/>
              <a:t>Jebusite</a:t>
            </a:r>
            <a:r>
              <a:rPr lang="en-US" sz="2600" dirty="0"/>
              <a:t>.</a:t>
            </a:r>
          </a:p>
          <a:p>
            <a:pPr>
              <a:lnSpc>
                <a:spcPct val="80000"/>
              </a:lnSpc>
              <a:buFontTx/>
              <a:buNone/>
            </a:pPr>
            <a:r>
              <a:rPr lang="en-US" sz="2600" dirty="0"/>
              <a:t>16	Then David lifted his eyes </a:t>
            </a:r>
            <a:r>
              <a:rPr lang="en-US" sz="2600" dirty="0">
                <a:solidFill>
                  <a:srgbClr val="66FF33"/>
                </a:solidFill>
              </a:rPr>
              <a:t>and </a:t>
            </a:r>
            <a:r>
              <a:rPr lang="en-US" sz="2600" b="1" i="1" dirty="0">
                <a:solidFill>
                  <a:srgbClr val="66FF33"/>
                </a:solidFill>
              </a:rPr>
              <a:t>saw the angel of the LORD standing between earth and heaven, having in his hand a drawn sword stretched out over Jerusalem.</a:t>
            </a:r>
            <a:r>
              <a:rPr lang="en-US" sz="2600" dirty="0">
                <a:solidFill>
                  <a:srgbClr val="66FF33"/>
                </a:solidFill>
              </a:rPr>
              <a:t> </a:t>
            </a:r>
            <a:r>
              <a:rPr lang="en-US" sz="2600" dirty="0"/>
              <a:t>So David and the elders, clothed in sackcloth, fell on their faces.</a:t>
            </a:r>
          </a:p>
          <a:p>
            <a:pPr>
              <a:lnSpc>
                <a:spcPct val="80000"/>
              </a:lnSpc>
              <a:buFontTx/>
              <a:buNone/>
            </a:pPr>
            <a:r>
              <a:rPr lang="en-US" sz="2600" dirty="0"/>
              <a:t>17	And </a:t>
            </a:r>
            <a:r>
              <a:rPr lang="en-US" sz="2600" b="1" i="1" dirty="0">
                <a:solidFill>
                  <a:srgbClr val="66FF33"/>
                </a:solidFill>
              </a:rPr>
              <a:t>David said to God,</a:t>
            </a:r>
            <a:r>
              <a:rPr lang="en-US" sz="2600" dirty="0">
                <a:solidFill>
                  <a:srgbClr val="66FF33"/>
                </a:solidFill>
              </a:rPr>
              <a:t> </a:t>
            </a:r>
            <a:r>
              <a:rPr lang="en-US" sz="2600" dirty="0"/>
              <a:t>"Was it not I who commanded the people to be numbered? I am the one who has sinned and done evil indeed; but these sheep, what have they done? </a:t>
            </a:r>
            <a:r>
              <a:rPr lang="en-US" sz="2600" b="1" i="1" dirty="0">
                <a:solidFill>
                  <a:srgbClr val="66FF33"/>
                </a:solidFill>
              </a:rPr>
              <a:t>Let Your hand, I pray, O LORD my God</a:t>
            </a:r>
            <a:r>
              <a:rPr lang="en-US" sz="2600" b="1" i="1" dirty="0"/>
              <a:t>,</a:t>
            </a:r>
            <a:r>
              <a:rPr lang="en-US" sz="2600" dirty="0"/>
              <a:t> be against me and my father's house, but not against Your people that they should be plagued."</a:t>
            </a:r>
          </a:p>
        </p:txBody>
      </p:sp>
    </p:spTree>
  </p:cSld>
  <p:clrMapOvr>
    <a:masterClrMapping/>
  </p:clrMapOvr>
  <p:transition>
    <p:circl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sz="half" idx="1"/>
          </p:nvPr>
        </p:nvSpPr>
        <p:spPr>
          <a:xfrm>
            <a:off x="1752600" y="381000"/>
            <a:ext cx="7391400" cy="2743200"/>
          </a:xfrm>
        </p:spPr>
        <p:txBody>
          <a:bodyPr/>
          <a:lstStyle/>
          <a:p>
            <a:pPr marL="517525" indent="-517525" algn="ctr">
              <a:lnSpc>
                <a:spcPct val="90000"/>
              </a:lnSpc>
              <a:buFontTx/>
              <a:buNone/>
            </a:pPr>
            <a:r>
              <a:rPr lang="en-US" sz="4400" b="1" dirty="0">
                <a:solidFill>
                  <a:srgbClr val="FFFF07"/>
                </a:solidFill>
              </a:rPr>
              <a:t>1 Chronicles 21:18-27</a:t>
            </a:r>
          </a:p>
          <a:p>
            <a:pPr marL="517525" indent="-517525">
              <a:lnSpc>
                <a:spcPct val="90000"/>
              </a:lnSpc>
              <a:buFontTx/>
              <a:buNone/>
            </a:pPr>
            <a:r>
              <a:rPr lang="en-US" sz="2800" dirty="0"/>
              <a:t>18	Therefore, </a:t>
            </a:r>
            <a:r>
              <a:rPr lang="en-US" sz="2800" b="1" i="1" dirty="0">
                <a:solidFill>
                  <a:srgbClr val="66FF33"/>
                </a:solidFill>
              </a:rPr>
              <a:t>the angel of the LORD commanded Gad to say to David</a:t>
            </a:r>
            <a:r>
              <a:rPr lang="en-US" sz="2800" dirty="0">
                <a:solidFill>
                  <a:srgbClr val="66FF33"/>
                </a:solidFill>
              </a:rPr>
              <a:t> </a:t>
            </a:r>
            <a:r>
              <a:rPr lang="en-US" sz="2800" dirty="0"/>
              <a:t>that David should go and erect an altar to the LORD on the threshing floor of </a:t>
            </a:r>
            <a:r>
              <a:rPr lang="en-US" sz="2800" dirty="0" err="1"/>
              <a:t>Ornan</a:t>
            </a:r>
            <a:r>
              <a:rPr lang="en-US" sz="2800" dirty="0"/>
              <a:t> the </a:t>
            </a:r>
            <a:r>
              <a:rPr lang="en-US" sz="2800" dirty="0" err="1"/>
              <a:t>Jebusite</a:t>
            </a:r>
            <a:r>
              <a:rPr lang="en-US" sz="2800" dirty="0" smtClean="0"/>
              <a:t>.</a:t>
            </a:r>
            <a:endParaRPr lang="en-US" sz="2800" dirty="0"/>
          </a:p>
        </p:txBody>
      </p:sp>
      <p:sp>
        <p:nvSpPr>
          <p:cNvPr id="4" name="Rectangle 3"/>
          <p:cNvSpPr txBox="1">
            <a:spLocks noChangeArrowheads="1"/>
          </p:cNvSpPr>
          <p:nvPr/>
        </p:nvSpPr>
        <p:spPr bwMode="auto">
          <a:xfrm>
            <a:off x="304800" y="2743200"/>
            <a:ext cx="8839200" cy="3124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17525" marR="0" lvl="0" indent="-517525" algn="l" defTabSz="914400" rtl="0" eaLnBrk="1" fontAlgn="base" latinLnBrk="0" hangingPunct="1">
              <a:lnSpc>
                <a:spcPct val="90000"/>
              </a:lnSpc>
              <a:spcBef>
                <a:spcPct val="20000"/>
              </a:spcBef>
              <a:spcAft>
                <a:spcPct val="0"/>
              </a:spcAft>
              <a:buClr>
                <a:schemeClr val="hlink"/>
              </a:buClr>
              <a:buSzPct val="70000"/>
              <a:buFontTx/>
              <a:buNone/>
              <a:tabLst/>
              <a:defRPr/>
            </a:pPr>
            <a:r>
              <a:rPr kumimoji="0" lang="en-US" sz="28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19	So David went up at the word of Gad, which he </a:t>
            </a:r>
            <a:r>
              <a:rPr kumimoji="0" lang="en-US" sz="2800" b="1" i="1" u="none" strike="noStrike" kern="0" cap="none" spc="0" normalizeH="0" baseline="0" noProof="0" dirty="0" smtClean="0">
                <a:ln>
                  <a:noFill/>
                </a:ln>
                <a:solidFill>
                  <a:srgbClr val="66FF33"/>
                </a:solidFill>
                <a:effectLst>
                  <a:outerShdw blurRad="38100" dist="38100" dir="2700000" algn="tl">
                    <a:srgbClr val="000000"/>
                  </a:outerShdw>
                </a:effectLst>
                <a:uLnTx/>
                <a:uFillTx/>
                <a:latin typeface="+mn-lt"/>
                <a:ea typeface="+mn-ea"/>
                <a:cs typeface="+mn-cs"/>
              </a:rPr>
              <a:t>had spoken in the name of the LORD.</a:t>
            </a:r>
          </a:p>
          <a:p>
            <a:pPr marL="517525" marR="0" lvl="0" indent="-517525" algn="l" defTabSz="914400" rtl="0" eaLnBrk="1" fontAlgn="base" latinLnBrk="0" hangingPunct="1">
              <a:lnSpc>
                <a:spcPct val="90000"/>
              </a:lnSpc>
              <a:spcBef>
                <a:spcPct val="20000"/>
              </a:spcBef>
              <a:spcAft>
                <a:spcPct val="0"/>
              </a:spcAft>
              <a:buClr>
                <a:schemeClr val="hlink"/>
              </a:buClr>
              <a:buSzPct val="70000"/>
              <a:buFontTx/>
              <a:buNone/>
              <a:tabLst/>
              <a:defRPr/>
            </a:pPr>
            <a:r>
              <a:rPr kumimoji="0" lang="en-US" sz="28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20	Now </a:t>
            </a:r>
            <a:r>
              <a:rPr kumimoji="0" lang="en-US" sz="2800" b="0" i="0" u="none" strike="noStrike" kern="0" cap="none" spc="0" normalizeH="0" baseline="0" noProof="0" dirty="0" err="1" smtClean="0">
                <a:ln>
                  <a:noFill/>
                </a:ln>
                <a:solidFill>
                  <a:schemeClr val="tx1"/>
                </a:solidFill>
                <a:effectLst>
                  <a:outerShdw blurRad="38100" dist="38100" dir="2700000" algn="tl">
                    <a:srgbClr val="000000"/>
                  </a:outerShdw>
                </a:effectLst>
                <a:uLnTx/>
                <a:uFillTx/>
                <a:latin typeface="+mn-lt"/>
                <a:ea typeface="+mn-ea"/>
                <a:cs typeface="+mn-cs"/>
              </a:rPr>
              <a:t>Ornan</a:t>
            </a:r>
            <a:r>
              <a:rPr kumimoji="0" lang="en-US" sz="28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 turned and </a:t>
            </a:r>
            <a:r>
              <a:rPr kumimoji="0" lang="en-US" sz="2800" b="1" i="1" u="none" strike="noStrike" kern="0" cap="none" spc="0" normalizeH="0" baseline="0" noProof="0" dirty="0" smtClean="0">
                <a:ln>
                  <a:noFill/>
                </a:ln>
                <a:solidFill>
                  <a:srgbClr val="66FF33"/>
                </a:solidFill>
                <a:effectLst>
                  <a:outerShdw blurRad="38100" dist="38100" dir="2700000" algn="tl">
                    <a:srgbClr val="000000"/>
                  </a:outerShdw>
                </a:effectLst>
                <a:uLnTx/>
                <a:uFillTx/>
                <a:latin typeface="+mn-lt"/>
                <a:ea typeface="+mn-ea"/>
                <a:cs typeface="+mn-cs"/>
              </a:rPr>
              <a:t>saw the angel;</a:t>
            </a:r>
            <a:r>
              <a:rPr kumimoji="0" lang="en-US" sz="2800" b="0" i="0" u="none" strike="noStrike" kern="0" cap="none" spc="0" normalizeH="0" baseline="0" noProof="0" dirty="0" smtClean="0">
                <a:ln>
                  <a:noFill/>
                </a:ln>
                <a:solidFill>
                  <a:srgbClr val="66FF33"/>
                </a:solidFill>
                <a:effectLst>
                  <a:outerShdw blurRad="38100" dist="38100" dir="2700000" algn="tl">
                    <a:srgbClr val="000000"/>
                  </a:outerShdw>
                </a:effectLst>
                <a:uLnTx/>
                <a:uFillTx/>
                <a:latin typeface="+mn-lt"/>
                <a:ea typeface="+mn-ea"/>
                <a:cs typeface="+mn-cs"/>
              </a:rPr>
              <a:t> </a:t>
            </a:r>
            <a:r>
              <a:rPr kumimoji="0" lang="en-US" sz="28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and his four sons who were with him hid themselves, but </a:t>
            </a:r>
            <a:r>
              <a:rPr kumimoji="0" lang="en-US" sz="2800" b="0" i="0" u="none" strike="noStrike" kern="0" cap="none" spc="0" normalizeH="0" baseline="0" noProof="0" dirty="0" err="1" smtClean="0">
                <a:ln>
                  <a:noFill/>
                </a:ln>
                <a:solidFill>
                  <a:schemeClr val="tx1"/>
                </a:solidFill>
                <a:effectLst>
                  <a:outerShdw blurRad="38100" dist="38100" dir="2700000" algn="tl">
                    <a:srgbClr val="000000"/>
                  </a:outerShdw>
                </a:effectLst>
                <a:uLnTx/>
                <a:uFillTx/>
                <a:latin typeface="+mn-lt"/>
                <a:ea typeface="+mn-ea"/>
                <a:cs typeface="+mn-cs"/>
              </a:rPr>
              <a:t>Ornan</a:t>
            </a:r>
            <a:r>
              <a:rPr kumimoji="0" lang="en-US" sz="28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 continued threshing wheat.</a:t>
            </a:r>
          </a:p>
          <a:p>
            <a:pPr marL="517525" marR="0" lvl="0" indent="-517525" algn="l" defTabSz="914400" rtl="0" eaLnBrk="1" fontAlgn="base" latinLnBrk="0" hangingPunct="1">
              <a:lnSpc>
                <a:spcPct val="90000"/>
              </a:lnSpc>
              <a:spcBef>
                <a:spcPct val="20000"/>
              </a:spcBef>
              <a:spcAft>
                <a:spcPct val="0"/>
              </a:spcAft>
              <a:buClr>
                <a:schemeClr val="hlink"/>
              </a:buClr>
              <a:buSzPct val="70000"/>
              <a:buFontTx/>
              <a:buNone/>
              <a:tabLst/>
              <a:defRPr/>
            </a:pPr>
            <a:endParaRPr kumimoji="0" lang="en-US" sz="12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endParaRPr>
          </a:p>
          <a:p>
            <a:pPr marL="517525" marR="0" lvl="0" indent="-517525" algn="l" defTabSz="914400" rtl="0" eaLnBrk="1" fontAlgn="base" latinLnBrk="0" hangingPunct="1">
              <a:lnSpc>
                <a:spcPct val="90000"/>
              </a:lnSpc>
              <a:spcBef>
                <a:spcPct val="20000"/>
              </a:spcBef>
              <a:spcAft>
                <a:spcPct val="0"/>
              </a:spcAft>
              <a:buClr>
                <a:schemeClr val="hlink"/>
              </a:buClr>
              <a:buSzPct val="70000"/>
              <a:buFontTx/>
              <a:buNone/>
              <a:tabLst/>
              <a:defRPr/>
            </a:pPr>
            <a:r>
              <a:rPr kumimoji="0" lang="en-US" sz="28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27	Then </a:t>
            </a:r>
            <a:r>
              <a:rPr kumimoji="0" lang="en-US" sz="2800" b="1" i="1" u="none" strike="noStrike" kern="0" cap="none" spc="0" normalizeH="0" baseline="0" noProof="0" dirty="0" smtClean="0">
                <a:ln>
                  <a:noFill/>
                </a:ln>
                <a:solidFill>
                  <a:srgbClr val="66FF33"/>
                </a:solidFill>
                <a:effectLst>
                  <a:outerShdw blurRad="38100" dist="38100" dir="2700000" algn="tl">
                    <a:srgbClr val="000000"/>
                  </a:outerShdw>
                </a:effectLst>
                <a:uLnTx/>
                <a:uFillTx/>
                <a:latin typeface="+mn-lt"/>
                <a:ea typeface="+mn-ea"/>
                <a:cs typeface="+mn-cs"/>
              </a:rPr>
              <a:t>the LORD commanded the angel,</a:t>
            </a:r>
            <a:r>
              <a:rPr kumimoji="0" lang="en-US" sz="2800" b="0" i="0" u="none" strike="noStrike" kern="0" cap="none" spc="0" normalizeH="0" baseline="0" noProof="0" dirty="0" smtClean="0">
                <a:ln>
                  <a:noFill/>
                </a:ln>
                <a:solidFill>
                  <a:srgbClr val="66FF33"/>
                </a:solidFill>
                <a:effectLst>
                  <a:outerShdw blurRad="38100" dist="38100" dir="2700000" algn="tl">
                    <a:srgbClr val="000000"/>
                  </a:outerShdw>
                </a:effectLst>
                <a:uLnTx/>
                <a:uFillTx/>
                <a:latin typeface="+mn-lt"/>
                <a:ea typeface="+mn-ea"/>
                <a:cs typeface="+mn-cs"/>
              </a:rPr>
              <a:t> </a:t>
            </a:r>
            <a:r>
              <a:rPr kumimoji="0" lang="en-US" sz="28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and he returned his sword to its sheath.</a:t>
            </a:r>
            <a:endParaRPr kumimoji="0" lang="en-US" sz="2800" b="0" i="0" u="none" strike="noStrike" kern="0" cap="none" spc="0" normalizeH="0" baseline="0" noProof="0" dirty="0">
              <a:ln>
                <a:noFill/>
              </a:ln>
              <a:solidFill>
                <a:schemeClr val="tx1"/>
              </a:solidFill>
              <a:effectLst>
                <a:outerShdw blurRad="38100" dist="38100" dir="2700000" algn="tl">
                  <a:srgbClr val="000000"/>
                </a:outerShdw>
              </a:effectLst>
              <a:uLnTx/>
              <a:uFillTx/>
              <a:latin typeface="+mn-lt"/>
              <a:ea typeface="+mn-ea"/>
              <a:cs typeface="+mn-cs"/>
            </a:endParaRPr>
          </a:p>
        </p:txBody>
      </p:sp>
      <p:pic>
        <p:nvPicPr>
          <p:cNvPr id="94211" name="Picture 3" descr="C:\Users\Jim\Desktop\Angel Sword.png"/>
          <p:cNvPicPr>
            <a:picLocks noChangeAspect="1" noChangeArrowheads="1"/>
          </p:cNvPicPr>
          <p:nvPr/>
        </p:nvPicPr>
        <p:blipFill>
          <a:blip r:embed="rId2" cstate="email"/>
          <a:srcRect/>
          <a:stretch>
            <a:fillRect/>
          </a:stretch>
        </p:blipFill>
        <p:spPr bwMode="auto">
          <a:xfrm>
            <a:off x="0" y="0"/>
            <a:ext cx="1798171" cy="2529631"/>
          </a:xfrm>
          <a:prstGeom prst="rect">
            <a:avLst/>
          </a:prstGeom>
          <a:noFill/>
        </p:spPr>
      </p:pic>
    </p:spTree>
  </p:cSld>
  <p:clrMapOvr>
    <a:masterClrMapping/>
  </p:clrMapOvr>
  <p:transition>
    <p:circl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304800" y="152400"/>
            <a:ext cx="8229600" cy="4953000"/>
          </a:xfrm>
        </p:spPr>
        <p:txBody>
          <a:bodyPr/>
          <a:lstStyle/>
          <a:p>
            <a:pPr marL="457200" indent="-457200" algn="ctr">
              <a:lnSpc>
                <a:spcPct val="90000"/>
              </a:lnSpc>
              <a:buFontTx/>
              <a:buNone/>
            </a:pPr>
            <a:r>
              <a:rPr lang="en-US" sz="4000" b="1" dirty="0">
                <a:solidFill>
                  <a:srgbClr val="FFFF00"/>
                </a:solidFill>
              </a:rPr>
              <a:t>Exodus 12:29</a:t>
            </a:r>
          </a:p>
          <a:p>
            <a:pPr marL="457200" indent="-457200">
              <a:lnSpc>
                <a:spcPct val="90000"/>
              </a:lnSpc>
              <a:spcBef>
                <a:spcPts val="300"/>
              </a:spcBef>
              <a:buFontTx/>
              <a:buNone/>
            </a:pPr>
            <a:r>
              <a:rPr lang="en-US" dirty="0" smtClean="0"/>
              <a:t>29	And </a:t>
            </a:r>
            <a:r>
              <a:rPr lang="en-US" dirty="0"/>
              <a:t>it came to pass at midnight that the </a:t>
            </a:r>
            <a:r>
              <a:rPr lang="en-US" b="1" i="1" dirty="0">
                <a:solidFill>
                  <a:srgbClr val="66FF33"/>
                </a:solidFill>
              </a:rPr>
              <a:t>LORD struck all the firstborn</a:t>
            </a:r>
            <a:r>
              <a:rPr lang="en-US" dirty="0">
                <a:solidFill>
                  <a:srgbClr val="66FF33"/>
                </a:solidFill>
              </a:rPr>
              <a:t> </a:t>
            </a:r>
            <a:r>
              <a:rPr lang="en-US" dirty="0"/>
              <a:t>in the land of Egypt, from the firstborn of Pharaoh who sat on his throne to the firstborn of the captive who was in the dungeon, and all the firstborn of livestock.</a:t>
            </a:r>
          </a:p>
          <a:p>
            <a:pPr marL="457200" indent="-457200" algn="ctr">
              <a:lnSpc>
                <a:spcPct val="90000"/>
              </a:lnSpc>
              <a:spcBef>
                <a:spcPts val="300"/>
              </a:spcBef>
              <a:buFontTx/>
              <a:buNone/>
            </a:pPr>
            <a:r>
              <a:rPr lang="en-US" sz="3600" b="1" dirty="0" smtClean="0">
                <a:solidFill>
                  <a:srgbClr val="FFFF00"/>
                </a:solidFill>
              </a:rPr>
              <a:t>Psalm </a:t>
            </a:r>
            <a:r>
              <a:rPr lang="en-US" sz="3600" b="1" dirty="0">
                <a:solidFill>
                  <a:srgbClr val="FFFF00"/>
                </a:solidFill>
              </a:rPr>
              <a:t>78:49</a:t>
            </a:r>
          </a:p>
          <a:p>
            <a:pPr marL="457200" indent="-457200">
              <a:lnSpc>
                <a:spcPct val="90000"/>
              </a:lnSpc>
              <a:spcBef>
                <a:spcPts val="300"/>
              </a:spcBef>
              <a:buFontTx/>
              <a:buNone/>
            </a:pPr>
            <a:r>
              <a:rPr lang="en-US" dirty="0"/>
              <a:t>49	He cast on them the fierceness of His anger, wrath, indignation, and trouble, </a:t>
            </a:r>
            <a:r>
              <a:rPr lang="en-US" b="1" i="1" dirty="0">
                <a:solidFill>
                  <a:srgbClr val="66FF33"/>
                </a:solidFill>
              </a:rPr>
              <a:t>by sending angels of destruction among them.</a:t>
            </a:r>
          </a:p>
        </p:txBody>
      </p:sp>
      <p:sp>
        <p:nvSpPr>
          <p:cNvPr id="18436" name="Text Box 4"/>
          <p:cNvSpPr txBox="1">
            <a:spLocks noChangeArrowheads="1"/>
          </p:cNvSpPr>
          <p:nvPr/>
        </p:nvSpPr>
        <p:spPr bwMode="auto">
          <a:xfrm>
            <a:off x="304800" y="5410200"/>
            <a:ext cx="8610600" cy="1200329"/>
          </a:xfrm>
          <a:prstGeom prst="rect">
            <a:avLst/>
          </a:prstGeom>
          <a:noFill/>
          <a:ln w="9525">
            <a:noFill/>
            <a:miter lim="800000"/>
            <a:headEnd/>
            <a:tailEnd/>
          </a:ln>
          <a:effectLst/>
        </p:spPr>
        <p:txBody>
          <a:bodyPr>
            <a:spAutoFit/>
          </a:bodyPr>
          <a:lstStyle/>
          <a:p>
            <a:pPr algn="ctr">
              <a:spcBef>
                <a:spcPct val="50000"/>
              </a:spcBef>
            </a:pPr>
            <a:r>
              <a:rPr lang="en-US" sz="2400" b="1" dirty="0">
                <a:solidFill>
                  <a:srgbClr val="FFFF00"/>
                </a:solidFill>
                <a:latin typeface="Comic Sans MS" pitchFamily="66" charset="0"/>
              </a:rPr>
              <a:t>Angels willing to destroy many, in the hope of redeeming some. They were learning too that it would cost God His firstborn son to redeem us from sin.</a:t>
            </a:r>
          </a:p>
        </p:txBody>
      </p:sp>
    </p:spTree>
  </p:cSld>
  <p:clrMapOvr>
    <a:masterClrMapping/>
  </p:clrMapOvr>
  <p:transition>
    <p:circl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457200" y="304800"/>
            <a:ext cx="8229600" cy="4191000"/>
          </a:xfrm>
        </p:spPr>
        <p:txBody>
          <a:bodyPr/>
          <a:lstStyle/>
          <a:p>
            <a:pPr marL="0" indent="228600" algn="ctr">
              <a:lnSpc>
                <a:spcPct val="90000"/>
              </a:lnSpc>
              <a:buFont typeface="Wingdings" pitchFamily="2" charset="2"/>
              <a:buNone/>
            </a:pPr>
            <a:r>
              <a:rPr lang="en-US" sz="4000" b="1" dirty="0">
                <a:solidFill>
                  <a:srgbClr val="FFFF00"/>
                </a:solidFill>
              </a:rPr>
              <a:t>Judges 5:23-24</a:t>
            </a:r>
          </a:p>
          <a:p>
            <a:pPr marL="0" indent="228600">
              <a:lnSpc>
                <a:spcPct val="90000"/>
              </a:lnSpc>
              <a:buFont typeface="Wingdings" pitchFamily="2" charset="2"/>
              <a:buNone/>
            </a:pPr>
            <a:r>
              <a:rPr lang="en-US" dirty="0">
                <a:latin typeface="Times New Roman" pitchFamily="18" charset="0"/>
              </a:rPr>
              <a:t>23	</a:t>
            </a:r>
            <a:r>
              <a:rPr lang="en-US" b="1" i="1" dirty="0">
                <a:solidFill>
                  <a:srgbClr val="66FF33"/>
                </a:solidFill>
                <a:latin typeface="Times New Roman" pitchFamily="18" charset="0"/>
              </a:rPr>
              <a:t>'Curse </a:t>
            </a:r>
            <a:r>
              <a:rPr lang="en-US" b="1" i="1" dirty="0" err="1">
                <a:solidFill>
                  <a:srgbClr val="66FF33"/>
                </a:solidFill>
                <a:latin typeface="Times New Roman" pitchFamily="18" charset="0"/>
              </a:rPr>
              <a:t>Meroz</a:t>
            </a:r>
            <a:r>
              <a:rPr lang="en-US" b="1" i="1" dirty="0">
                <a:solidFill>
                  <a:srgbClr val="66FF33"/>
                </a:solidFill>
                <a:latin typeface="Times New Roman" pitchFamily="18" charset="0"/>
              </a:rPr>
              <a:t>,' said the angel of the LORD,</a:t>
            </a:r>
            <a:r>
              <a:rPr lang="en-US" dirty="0">
                <a:solidFill>
                  <a:schemeClr val="bg1"/>
                </a:solidFill>
                <a:latin typeface="Times New Roman" pitchFamily="18" charset="0"/>
              </a:rPr>
              <a:t> </a:t>
            </a:r>
            <a:r>
              <a:rPr lang="en-US" dirty="0">
                <a:latin typeface="Times New Roman" pitchFamily="18" charset="0"/>
              </a:rPr>
              <a:t>'Curse its inhabitants bitterly,</a:t>
            </a:r>
            <a:r>
              <a:rPr lang="en-US" dirty="0">
                <a:solidFill>
                  <a:schemeClr val="bg1"/>
                </a:solidFill>
                <a:latin typeface="Times New Roman" pitchFamily="18" charset="0"/>
              </a:rPr>
              <a:t> </a:t>
            </a:r>
            <a:r>
              <a:rPr lang="en-US" b="1" i="1" dirty="0">
                <a:solidFill>
                  <a:srgbClr val="66FF33"/>
                </a:solidFill>
                <a:latin typeface="Times New Roman" pitchFamily="18" charset="0"/>
              </a:rPr>
              <a:t>because they did not come to the help of the LORD</a:t>
            </a:r>
            <a:r>
              <a:rPr lang="en-US" i="1" dirty="0">
                <a:solidFill>
                  <a:srgbClr val="66FF33"/>
                </a:solidFill>
                <a:latin typeface="Times New Roman" pitchFamily="18" charset="0"/>
              </a:rPr>
              <a:t>,</a:t>
            </a:r>
            <a:r>
              <a:rPr lang="en-US" dirty="0">
                <a:solidFill>
                  <a:schemeClr val="bg1"/>
                </a:solidFill>
                <a:latin typeface="Times New Roman" pitchFamily="18" charset="0"/>
              </a:rPr>
              <a:t> </a:t>
            </a:r>
            <a:r>
              <a:rPr lang="en-US" dirty="0">
                <a:latin typeface="Times New Roman" pitchFamily="18" charset="0"/>
              </a:rPr>
              <a:t>to the help of the LORD against the mighty.'</a:t>
            </a:r>
          </a:p>
          <a:p>
            <a:pPr marL="0" indent="228600">
              <a:lnSpc>
                <a:spcPct val="90000"/>
              </a:lnSpc>
              <a:buFont typeface="Wingdings" pitchFamily="2" charset="2"/>
              <a:buNone/>
            </a:pPr>
            <a:r>
              <a:rPr lang="en-US" dirty="0">
                <a:latin typeface="Times New Roman" pitchFamily="18" charset="0"/>
              </a:rPr>
              <a:t>24	</a:t>
            </a:r>
            <a:r>
              <a:rPr lang="en-US" b="1" i="1" dirty="0">
                <a:solidFill>
                  <a:srgbClr val="66FF33"/>
                </a:solidFill>
                <a:latin typeface="Times New Roman" pitchFamily="18" charset="0"/>
              </a:rPr>
              <a:t>"Most blessed among women is </a:t>
            </a:r>
            <a:r>
              <a:rPr lang="en-US" b="1" i="1" dirty="0" err="1">
                <a:solidFill>
                  <a:srgbClr val="66FF33"/>
                </a:solidFill>
                <a:latin typeface="Times New Roman" pitchFamily="18" charset="0"/>
              </a:rPr>
              <a:t>Jael</a:t>
            </a:r>
            <a:r>
              <a:rPr lang="en-US" b="1" i="1" dirty="0">
                <a:solidFill>
                  <a:srgbClr val="66FF33"/>
                </a:solidFill>
                <a:latin typeface="Times New Roman" pitchFamily="18" charset="0"/>
              </a:rPr>
              <a:t>,</a:t>
            </a:r>
            <a:r>
              <a:rPr lang="en-US" dirty="0">
                <a:solidFill>
                  <a:schemeClr val="bg1"/>
                </a:solidFill>
                <a:latin typeface="Times New Roman" pitchFamily="18" charset="0"/>
              </a:rPr>
              <a:t> </a:t>
            </a:r>
            <a:r>
              <a:rPr lang="en-US" dirty="0">
                <a:latin typeface="Times New Roman" pitchFamily="18" charset="0"/>
              </a:rPr>
              <a:t>the wife of Heber the </a:t>
            </a:r>
            <a:r>
              <a:rPr lang="en-US" dirty="0" err="1">
                <a:latin typeface="Times New Roman" pitchFamily="18" charset="0"/>
              </a:rPr>
              <a:t>Kenite</a:t>
            </a:r>
            <a:r>
              <a:rPr lang="en-US" dirty="0">
                <a:latin typeface="Times New Roman" pitchFamily="18" charset="0"/>
              </a:rPr>
              <a:t>; blessed is she among women in tents.</a:t>
            </a:r>
          </a:p>
        </p:txBody>
      </p:sp>
      <p:sp>
        <p:nvSpPr>
          <p:cNvPr id="8196" name="Text Box 4"/>
          <p:cNvSpPr txBox="1">
            <a:spLocks noChangeArrowheads="1"/>
          </p:cNvSpPr>
          <p:nvPr/>
        </p:nvSpPr>
        <p:spPr bwMode="auto">
          <a:xfrm>
            <a:off x="990600" y="4495800"/>
            <a:ext cx="7467600" cy="1917700"/>
          </a:xfrm>
          <a:prstGeom prst="rect">
            <a:avLst/>
          </a:prstGeom>
          <a:noFill/>
          <a:ln w="9525">
            <a:noFill/>
            <a:miter lim="800000"/>
            <a:headEnd/>
            <a:tailEnd/>
          </a:ln>
          <a:effectLst/>
        </p:spPr>
        <p:txBody>
          <a:bodyPr>
            <a:spAutoFit/>
          </a:bodyPr>
          <a:lstStyle/>
          <a:p>
            <a:pPr>
              <a:spcBef>
                <a:spcPct val="50000"/>
              </a:spcBef>
            </a:pPr>
            <a:r>
              <a:rPr lang="en-US" sz="2400" b="1">
                <a:solidFill>
                  <a:srgbClr val="FFFF00"/>
                </a:solidFill>
                <a:latin typeface="Comic Sans MS" pitchFamily="66" charset="0"/>
              </a:rPr>
              <a:t>We can make things difficult for our angels.  Their patience can run out!  They can become so disappointed in people that they curse them.  Let’s make sure we don’t disappoint our angels, but give them reasons to bless us.</a:t>
            </a:r>
          </a:p>
        </p:txBody>
      </p:sp>
    </p:spTree>
  </p:cSld>
  <p:clrMapOvr>
    <a:masterClrMapping/>
  </p:clrMapOvr>
  <p:transition>
    <p:circl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381000" y="1066800"/>
            <a:ext cx="8229600" cy="4525963"/>
          </a:xfrm>
        </p:spPr>
        <p:txBody>
          <a:bodyPr/>
          <a:lstStyle/>
          <a:p>
            <a:pPr marL="0" indent="228600" algn="ctr">
              <a:buFont typeface="Wingdings" pitchFamily="2" charset="2"/>
              <a:buNone/>
            </a:pPr>
            <a:r>
              <a:rPr lang="en-US" sz="4000" b="1" dirty="0">
                <a:solidFill>
                  <a:srgbClr val="FFFF00"/>
                </a:solidFill>
                <a:latin typeface="Times New Roman" pitchFamily="18" charset="0"/>
              </a:rPr>
              <a:t>Acts 7:2-3</a:t>
            </a:r>
          </a:p>
          <a:p>
            <a:pPr marL="0" indent="228600">
              <a:buFont typeface="Wingdings" pitchFamily="2" charset="2"/>
              <a:buNone/>
            </a:pPr>
            <a:r>
              <a:rPr lang="en-US" dirty="0">
                <a:latin typeface="Times New Roman" pitchFamily="18" charset="0"/>
              </a:rPr>
              <a:t>2  And he said, "Brethren and fathers, listen:</a:t>
            </a:r>
            <a:r>
              <a:rPr lang="en-US" dirty="0">
                <a:solidFill>
                  <a:schemeClr val="bg1"/>
                </a:solidFill>
                <a:latin typeface="Times New Roman" pitchFamily="18" charset="0"/>
              </a:rPr>
              <a:t> </a:t>
            </a:r>
            <a:r>
              <a:rPr lang="en-US" b="1" i="1" dirty="0">
                <a:solidFill>
                  <a:srgbClr val="66FF33"/>
                </a:solidFill>
                <a:latin typeface="Times New Roman" pitchFamily="18" charset="0"/>
              </a:rPr>
              <a:t>The God of glory </a:t>
            </a:r>
            <a:r>
              <a:rPr lang="en-US" b="1" i="1" u="sng" dirty="0">
                <a:solidFill>
                  <a:srgbClr val="66FF33"/>
                </a:solidFill>
                <a:latin typeface="Times New Roman" pitchFamily="18" charset="0"/>
              </a:rPr>
              <a:t>appeared</a:t>
            </a:r>
            <a:r>
              <a:rPr lang="en-US" dirty="0">
                <a:solidFill>
                  <a:schemeClr val="bg1"/>
                </a:solidFill>
                <a:latin typeface="Times New Roman" pitchFamily="18" charset="0"/>
              </a:rPr>
              <a:t> </a:t>
            </a:r>
            <a:r>
              <a:rPr lang="en-US" dirty="0">
                <a:latin typeface="Times New Roman" pitchFamily="18" charset="0"/>
              </a:rPr>
              <a:t>to our father Abraham when he was in Mesopotamia,</a:t>
            </a:r>
            <a:r>
              <a:rPr lang="en-US" dirty="0">
                <a:solidFill>
                  <a:schemeClr val="bg1"/>
                </a:solidFill>
                <a:latin typeface="Times New Roman" pitchFamily="18" charset="0"/>
              </a:rPr>
              <a:t> </a:t>
            </a:r>
            <a:r>
              <a:rPr lang="en-US" b="1" i="1" dirty="0">
                <a:solidFill>
                  <a:srgbClr val="66FF33"/>
                </a:solidFill>
                <a:latin typeface="Times New Roman" pitchFamily="18" charset="0"/>
              </a:rPr>
              <a:t>before he dwelt in Haran,</a:t>
            </a:r>
          </a:p>
          <a:p>
            <a:pPr marL="0" indent="228600">
              <a:buFont typeface="Wingdings" pitchFamily="2" charset="2"/>
              <a:buNone/>
            </a:pPr>
            <a:r>
              <a:rPr lang="en-US" dirty="0">
                <a:latin typeface="Times New Roman" pitchFamily="18" charset="0"/>
              </a:rPr>
              <a:t>3  "and said to him, 'Get out of your country and from your relatives, and come to a land that I will show you.'</a:t>
            </a:r>
          </a:p>
        </p:txBody>
      </p:sp>
      <p:sp>
        <p:nvSpPr>
          <p:cNvPr id="3" name="Rectangle 2"/>
          <p:cNvSpPr>
            <a:spLocks noGrp="1" noChangeArrowheads="1"/>
          </p:cNvSpPr>
          <p:nvPr>
            <p:ph type="title"/>
          </p:nvPr>
        </p:nvSpPr>
        <p:spPr>
          <a:xfrm>
            <a:off x="0" y="0"/>
            <a:ext cx="9144000" cy="1066800"/>
          </a:xfrm>
        </p:spPr>
        <p:txBody>
          <a:bodyPr/>
          <a:lstStyle/>
          <a:p>
            <a:r>
              <a:rPr lang="en-US" b="1" dirty="0" smtClean="0">
                <a:solidFill>
                  <a:srgbClr val="33CCFF"/>
                </a:solidFill>
                <a:latin typeface="Comic Sans MS" pitchFamily="66" charset="0"/>
              </a:rPr>
              <a:t>Angels in Abraham’s life</a:t>
            </a:r>
            <a:endParaRPr lang="en-US" b="1" dirty="0">
              <a:solidFill>
                <a:srgbClr val="33CCFF"/>
              </a:solidFill>
              <a:latin typeface="Comic Sans MS" pitchFamily="66" charset="0"/>
            </a:endParaRPr>
          </a:p>
        </p:txBody>
      </p:sp>
    </p:spTree>
  </p:cSld>
  <p:clrMapOvr>
    <a:masterClrMapping/>
  </p:clrMapOvr>
  <p:transition>
    <p:circl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381000" y="304800"/>
            <a:ext cx="8229600" cy="5715000"/>
          </a:xfrm>
        </p:spPr>
        <p:txBody>
          <a:bodyPr/>
          <a:lstStyle/>
          <a:p>
            <a:pPr marL="0" indent="228600" algn="ctr">
              <a:buFont typeface="Wingdings" pitchFamily="2" charset="2"/>
              <a:buNone/>
            </a:pPr>
            <a:r>
              <a:rPr lang="en-US" sz="4000" b="1" dirty="0">
                <a:solidFill>
                  <a:srgbClr val="FFFF00"/>
                </a:solidFill>
                <a:latin typeface="Times New Roman" pitchFamily="18" charset="0"/>
              </a:rPr>
              <a:t>Genesis 12:1-4</a:t>
            </a:r>
          </a:p>
          <a:p>
            <a:pPr marL="0" indent="228600">
              <a:buFont typeface="Wingdings" pitchFamily="2" charset="2"/>
              <a:buNone/>
            </a:pPr>
            <a:r>
              <a:rPr lang="en-US" sz="2800" dirty="0">
                <a:latin typeface="Times New Roman" pitchFamily="18" charset="0"/>
              </a:rPr>
              <a:t>1  Now</a:t>
            </a:r>
            <a:r>
              <a:rPr lang="en-US" sz="2800" dirty="0">
                <a:solidFill>
                  <a:schemeClr val="bg1"/>
                </a:solidFill>
                <a:latin typeface="Times New Roman" pitchFamily="18" charset="0"/>
              </a:rPr>
              <a:t> </a:t>
            </a:r>
            <a:r>
              <a:rPr lang="en-US" sz="2800" b="1" i="1" dirty="0">
                <a:solidFill>
                  <a:srgbClr val="66FF33"/>
                </a:solidFill>
                <a:latin typeface="Times New Roman" pitchFamily="18" charset="0"/>
              </a:rPr>
              <a:t>the LORD </a:t>
            </a:r>
            <a:r>
              <a:rPr lang="en-US" sz="2800" b="1" i="1" u="sng" dirty="0">
                <a:solidFill>
                  <a:srgbClr val="66FF33"/>
                </a:solidFill>
                <a:latin typeface="Times New Roman" pitchFamily="18" charset="0"/>
              </a:rPr>
              <a:t>had said</a:t>
            </a:r>
            <a:r>
              <a:rPr lang="en-US" sz="2800" b="1" i="1" dirty="0">
                <a:solidFill>
                  <a:srgbClr val="66FF33"/>
                </a:solidFill>
                <a:latin typeface="Times New Roman" pitchFamily="18" charset="0"/>
              </a:rPr>
              <a:t> to Abram</a:t>
            </a:r>
            <a:r>
              <a:rPr lang="en-US" sz="2800" dirty="0">
                <a:solidFill>
                  <a:srgbClr val="66FF33"/>
                </a:solidFill>
                <a:latin typeface="Times New Roman" pitchFamily="18" charset="0"/>
              </a:rPr>
              <a:t>:</a:t>
            </a:r>
            <a:r>
              <a:rPr lang="en-US" sz="2800" dirty="0">
                <a:solidFill>
                  <a:schemeClr val="bg1"/>
                </a:solidFill>
                <a:latin typeface="Times New Roman" pitchFamily="18" charset="0"/>
              </a:rPr>
              <a:t> </a:t>
            </a:r>
            <a:r>
              <a:rPr lang="en-US" sz="2800" dirty="0">
                <a:latin typeface="Times New Roman" pitchFamily="18" charset="0"/>
              </a:rPr>
              <a:t>"Get out of your country, from your family and from your father's house,</a:t>
            </a:r>
            <a:r>
              <a:rPr lang="en-US" sz="2800" dirty="0">
                <a:solidFill>
                  <a:schemeClr val="bg1"/>
                </a:solidFill>
                <a:latin typeface="Times New Roman" pitchFamily="18" charset="0"/>
              </a:rPr>
              <a:t> </a:t>
            </a:r>
            <a:r>
              <a:rPr lang="en-US" sz="2800" b="1" i="1" dirty="0">
                <a:solidFill>
                  <a:srgbClr val="66FF33"/>
                </a:solidFill>
                <a:latin typeface="Times New Roman" pitchFamily="18" charset="0"/>
              </a:rPr>
              <a:t>to a land that I will show you.</a:t>
            </a:r>
          </a:p>
          <a:p>
            <a:pPr marL="0" indent="228600">
              <a:buFont typeface="Wingdings" pitchFamily="2" charset="2"/>
              <a:buNone/>
            </a:pPr>
            <a:r>
              <a:rPr lang="en-US" sz="2800" dirty="0">
                <a:latin typeface="Times New Roman" pitchFamily="18" charset="0"/>
              </a:rPr>
              <a:t>2  I will make you a great nation; I will bless you and make your name great; and you shall be a blessing.</a:t>
            </a:r>
          </a:p>
          <a:p>
            <a:pPr marL="0" indent="228600">
              <a:buFont typeface="Wingdings" pitchFamily="2" charset="2"/>
              <a:buNone/>
            </a:pPr>
            <a:r>
              <a:rPr lang="en-US" sz="2800" dirty="0">
                <a:latin typeface="Times New Roman" pitchFamily="18" charset="0"/>
              </a:rPr>
              <a:t>3</a:t>
            </a:r>
            <a:r>
              <a:rPr lang="en-US" sz="2800" dirty="0">
                <a:solidFill>
                  <a:schemeClr val="bg1"/>
                </a:solidFill>
                <a:latin typeface="Times New Roman" pitchFamily="18" charset="0"/>
              </a:rPr>
              <a:t>  </a:t>
            </a:r>
            <a:r>
              <a:rPr lang="en-US" sz="2800" b="1" i="1" dirty="0">
                <a:solidFill>
                  <a:srgbClr val="66FF33"/>
                </a:solidFill>
                <a:latin typeface="Times New Roman" pitchFamily="18" charset="0"/>
              </a:rPr>
              <a:t>I will bless those who bless you,</a:t>
            </a:r>
            <a:r>
              <a:rPr lang="en-US" sz="2800" dirty="0">
                <a:solidFill>
                  <a:schemeClr val="bg1"/>
                </a:solidFill>
                <a:latin typeface="Times New Roman" pitchFamily="18" charset="0"/>
              </a:rPr>
              <a:t> </a:t>
            </a:r>
            <a:r>
              <a:rPr lang="en-US" sz="2800" dirty="0">
                <a:latin typeface="Times New Roman" pitchFamily="18" charset="0"/>
              </a:rPr>
              <a:t>and I will curse him who curses you; and in you all the families of the earth shall be blessed."</a:t>
            </a:r>
          </a:p>
          <a:p>
            <a:pPr marL="0" indent="228600">
              <a:buFont typeface="Wingdings" pitchFamily="2" charset="2"/>
              <a:buNone/>
            </a:pPr>
            <a:r>
              <a:rPr lang="en-US" sz="2800" dirty="0">
                <a:latin typeface="Times New Roman" pitchFamily="18" charset="0"/>
              </a:rPr>
              <a:t>4  So Abram departed</a:t>
            </a:r>
            <a:r>
              <a:rPr lang="en-US" sz="2800" dirty="0">
                <a:solidFill>
                  <a:schemeClr val="bg1"/>
                </a:solidFill>
                <a:latin typeface="Times New Roman" pitchFamily="18" charset="0"/>
              </a:rPr>
              <a:t> </a:t>
            </a:r>
            <a:r>
              <a:rPr lang="en-US" sz="2800" b="1" i="1" dirty="0">
                <a:solidFill>
                  <a:srgbClr val="66FF33"/>
                </a:solidFill>
                <a:latin typeface="Times New Roman" pitchFamily="18" charset="0"/>
              </a:rPr>
              <a:t>as the LORD had spoken to him,</a:t>
            </a:r>
            <a:r>
              <a:rPr lang="en-US" sz="2800" dirty="0">
                <a:solidFill>
                  <a:schemeClr val="bg1"/>
                </a:solidFill>
                <a:latin typeface="Times New Roman" pitchFamily="18" charset="0"/>
              </a:rPr>
              <a:t> </a:t>
            </a:r>
            <a:r>
              <a:rPr lang="en-US" sz="2800" dirty="0">
                <a:latin typeface="Times New Roman" pitchFamily="18" charset="0"/>
              </a:rPr>
              <a:t>and Lot went with him. And Abram was seventy-five years old when he departed from Haran.</a:t>
            </a:r>
          </a:p>
        </p:txBody>
      </p:sp>
    </p:spTree>
  </p:cSld>
  <p:clrMapOvr>
    <a:masterClrMapping/>
  </p:clrMapOvr>
  <p:transition>
    <p:circl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457200" y="304800"/>
            <a:ext cx="8229600" cy="4525963"/>
          </a:xfrm>
        </p:spPr>
        <p:txBody>
          <a:bodyPr/>
          <a:lstStyle/>
          <a:p>
            <a:pPr marL="0" indent="228600" algn="ctr">
              <a:lnSpc>
                <a:spcPct val="90000"/>
              </a:lnSpc>
              <a:buFont typeface="Wingdings" pitchFamily="2" charset="2"/>
              <a:buNone/>
            </a:pPr>
            <a:r>
              <a:rPr lang="en-US" sz="4000" b="1">
                <a:solidFill>
                  <a:srgbClr val="FFFF00"/>
                </a:solidFill>
                <a:latin typeface="Times New Roman" pitchFamily="18" charset="0"/>
              </a:rPr>
              <a:t>Genesis 15:7-9</a:t>
            </a:r>
          </a:p>
          <a:p>
            <a:pPr marL="0" indent="228600">
              <a:lnSpc>
                <a:spcPct val="90000"/>
              </a:lnSpc>
              <a:buFont typeface="Wingdings" pitchFamily="2" charset="2"/>
              <a:buNone/>
            </a:pPr>
            <a:r>
              <a:rPr lang="en-US">
                <a:latin typeface="Times New Roman" pitchFamily="18" charset="0"/>
              </a:rPr>
              <a:t>7  Then</a:t>
            </a:r>
            <a:r>
              <a:rPr lang="en-US">
                <a:solidFill>
                  <a:schemeClr val="bg1"/>
                </a:solidFill>
                <a:latin typeface="Times New Roman" pitchFamily="18" charset="0"/>
              </a:rPr>
              <a:t> </a:t>
            </a:r>
            <a:r>
              <a:rPr lang="en-US" b="1" i="1">
                <a:solidFill>
                  <a:srgbClr val="66FF33"/>
                </a:solidFill>
                <a:latin typeface="Times New Roman" pitchFamily="18" charset="0"/>
              </a:rPr>
              <a:t>He said to him, "I am the LORD, who brought you out of Ur</a:t>
            </a:r>
            <a:r>
              <a:rPr lang="en-US">
                <a:solidFill>
                  <a:schemeClr val="bg1"/>
                </a:solidFill>
                <a:latin typeface="Times New Roman" pitchFamily="18" charset="0"/>
              </a:rPr>
              <a:t> </a:t>
            </a:r>
            <a:r>
              <a:rPr lang="en-US">
                <a:latin typeface="Times New Roman" pitchFamily="18" charset="0"/>
              </a:rPr>
              <a:t>of the Chaldeans, to give you this land to inherit it."</a:t>
            </a:r>
          </a:p>
          <a:p>
            <a:pPr marL="0" indent="228600">
              <a:lnSpc>
                <a:spcPct val="90000"/>
              </a:lnSpc>
              <a:buFont typeface="Wingdings" pitchFamily="2" charset="2"/>
              <a:buNone/>
            </a:pPr>
            <a:r>
              <a:rPr lang="en-US">
                <a:latin typeface="Times New Roman" pitchFamily="18" charset="0"/>
              </a:rPr>
              <a:t>8  And</a:t>
            </a:r>
            <a:r>
              <a:rPr lang="en-US">
                <a:solidFill>
                  <a:schemeClr val="bg1"/>
                </a:solidFill>
                <a:latin typeface="Times New Roman" pitchFamily="18" charset="0"/>
              </a:rPr>
              <a:t> </a:t>
            </a:r>
            <a:r>
              <a:rPr lang="en-US" b="1" i="1">
                <a:solidFill>
                  <a:srgbClr val="66FF33"/>
                </a:solidFill>
                <a:latin typeface="Times New Roman" pitchFamily="18" charset="0"/>
              </a:rPr>
              <a:t>he said, "Lord GOD</a:t>
            </a:r>
            <a:r>
              <a:rPr lang="en-US">
                <a:solidFill>
                  <a:srgbClr val="66FF33"/>
                </a:solidFill>
                <a:latin typeface="Times New Roman" pitchFamily="18" charset="0"/>
              </a:rPr>
              <a:t>,</a:t>
            </a:r>
            <a:r>
              <a:rPr lang="en-US">
                <a:solidFill>
                  <a:schemeClr val="bg1"/>
                </a:solidFill>
                <a:latin typeface="Times New Roman" pitchFamily="18" charset="0"/>
              </a:rPr>
              <a:t> </a:t>
            </a:r>
            <a:r>
              <a:rPr lang="en-US">
                <a:latin typeface="Times New Roman" pitchFamily="18" charset="0"/>
              </a:rPr>
              <a:t>how shall I know that I will inherit it?"</a:t>
            </a:r>
          </a:p>
          <a:p>
            <a:pPr marL="0" indent="228600">
              <a:lnSpc>
                <a:spcPct val="90000"/>
              </a:lnSpc>
              <a:buFont typeface="Wingdings" pitchFamily="2" charset="2"/>
              <a:buNone/>
            </a:pPr>
            <a:r>
              <a:rPr lang="en-US">
                <a:latin typeface="Times New Roman" pitchFamily="18" charset="0"/>
              </a:rPr>
              <a:t>9  So</a:t>
            </a:r>
            <a:r>
              <a:rPr lang="en-US">
                <a:solidFill>
                  <a:schemeClr val="bg1"/>
                </a:solidFill>
                <a:latin typeface="Times New Roman" pitchFamily="18" charset="0"/>
              </a:rPr>
              <a:t> </a:t>
            </a:r>
            <a:r>
              <a:rPr lang="en-US" b="1" i="1">
                <a:solidFill>
                  <a:srgbClr val="66FF33"/>
                </a:solidFill>
                <a:latin typeface="Times New Roman" pitchFamily="18" charset="0"/>
              </a:rPr>
              <a:t>He said to him, "Bring Me</a:t>
            </a:r>
            <a:r>
              <a:rPr lang="en-US">
                <a:solidFill>
                  <a:schemeClr val="bg1"/>
                </a:solidFill>
                <a:latin typeface="Times New Roman" pitchFamily="18" charset="0"/>
              </a:rPr>
              <a:t> </a:t>
            </a:r>
            <a:r>
              <a:rPr lang="en-US">
                <a:latin typeface="Times New Roman" pitchFamily="18" charset="0"/>
              </a:rPr>
              <a:t>a three-year-old heifer, a three-year-old female goat, a three-year-old ram, a turtledove, and a young pigeon.</a:t>
            </a:r>
          </a:p>
        </p:txBody>
      </p:sp>
      <p:sp>
        <p:nvSpPr>
          <p:cNvPr id="11268" name="Text Box 4"/>
          <p:cNvSpPr txBox="1">
            <a:spLocks noChangeArrowheads="1"/>
          </p:cNvSpPr>
          <p:nvPr/>
        </p:nvSpPr>
        <p:spPr bwMode="auto">
          <a:xfrm>
            <a:off x="457200" y="4953000"/>
            <a:ext cx="8305800" cy="1552575"/>
          </a:xfrm>
          <a:prstGeom prst="rect">
            <a:avLst/>
          </a:prstGeom>
          <a:noFill/>
          <a:ln w="9525">
            <a:noFill/>
            <a:miter lim="800000"/>
            <a:headEnd/>
            <a:tailEnd/>
          </a:ln>
          <a:effectLst/>
        </p:spPr>
        <p:txBody>
          <a:bodyPr>
            <a:spAutoFit/>
          </a:bodyPr>
          <a:lstStyle/>
          <a:p>
            <a:pPr>
              <a:spcBef>
                <a:spcPct val="50000"/>
              </a:spcBef>
            </a:pPr>
            <a:r>
              <a:rPr lang="en-US" sz="2400" b="1">
                <a:solidFill>
                  <a:srgbClr val="FFFF00"/>
                </a:solidFill>
                <a:latin typeface="Comic Sans MS" pitchFamily="66" charset="0"/>
              </a:rPr>
              <a:t>The angel asked Abraham to leave Ur and promised to work through Abraham and his family – if he would believe.  Angels still work the same way today. Pray for your families &amp; appreciate the help of our angels.</a:t>
            </a:r>
          </a:p>
        </p:txBody>
      </p:sp>
    </p:spTree>
  </p:cSld>
  <p:clrMapOvr>
    <a:masterClrMapping/>
  </p:clrMapOvr>
  <p:transition>
    <p:circl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457200" y="228600"/>
            <a:ext cx="8305800" cy="5029200"/>
          </a:xfrm>
        </p:spPr>
        <p:txBody>
          <a:bodyPr/>
          <a:lstStyle/>
          <a:p>
            <a:pPr marL="0" indent="228600" algn="ctr">
              <a:lnSpc>
                <a:spcPct val="80000"/>
              </a:lnSpc>
              <a:buFont typeface="Wingdings" pitchFamily="2" charset="2"/>
              <a:buNone/>
            </a:pPr>
            <a:r>
              <a:rPr lang="en-US" sz="3600" b="1" dirty="0">
                <a:solidFill>
                  <a:srgbClr val="FFFF00"/>
                </a:solidFill>
              </a:rPr>
              <a:t>Genesis 16:7-11</a:t>
            </a:r>
          </a:p>
          <a:p>
            <a:pPr marL="0" indent="228600">
              <a:lnSpc>
                <a:spcPct val="80000"/>
              </a:lnSpc>
              <a:buFont typeface="Wingdings" pitchFamily="2" charset="2"/>
              <a:buNone/>
            </a:pPr>
            <a:r>
              <a:rPr lang="en-US" sz="2400" dirty="0">
                <a:solidFill>
                  <a:schemeClr val="bg1"/>
                </a:solidFill>
              </a:rPr>
              <a:t>  </a:t>
            </a:r>
            <a:r>
              <a:rPr lang="en-US" sz="2400" dirty="0">
                <a:latin typeface="Times New Roman" pitchFamily="18" charset="0"/>
              </a:rPr>
              <a:t>7  Now</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the Angel of the LORD </a:t>
            </a:r>
            <a:r>
              <a:rPr lang="en-US" sz="2400" b="1" i="1" u="sng" dirty="0">
                <a:solidFill>
                  <a:srgbClr val="66FF33"/>
                </a:solidFill>
                <a:latin typeface="Times New Roman" pitchFamily="18" charset="0"/>
              </a:rPr>
              <a:t>found her</a:t>
            </a:r>
            <a:r>
              <a:rPr lang="en-US" sz="2400" dirty="0">
                <a:solidFill>
                  <a:schemeClr val="bg1"/>
                </a:solidFill>
                <a:latin typeface="Times New Roman" pitchFamily="18" charset="0"/>
              </a:rPr>
              <a:t> </a:t>
            </a:r>
            <a:r>
              <a:rPr lang="en-US" sz="2400" dirty="0">
                <a:latin typeface="Times New Roman" pitchFamily="18" charset="0"/>
              </a:rPr>
              <a:t>by a spring of water in the wilderness, by the spring on the way to </a:t>
            </a:r>
            <a:r>
              <a:rPr lang="en-US" sz="2400" dirty="0" err="1">
                <a:latin typeface="Times New Roman" pitchFamily="18" charset="0"/>
              </a:rPr>
              <a:t>Shur</a:t>
            </a:r>
            <a:r>
              <a:rPr lang="en-US" sz="2400" dirty="0">
                <a:latin typeface="Times New Roman" pitchFamily="18" charset="0"/>
              </a:rPr>
              <a:t>.</a:t>
            </a:r>
          </a:p>
          <a:p>
            <a:pPr marL="0" indent="228600">
              <a:lnSpc>
                <a:spcPct val="80000"/>
              </a:lnSpc>
              <a:buFont typeface="Wingdings" pitchFamily="2" charset="2"/>
              <a:buNone/>
            </a:pPr>
            <a:r>
              <a:rPr lang="en-US" sz="2400" dirty="0">
                <a:latin typeface="Times New Roman" pitchFamily="18" charset="0"/>
              </a:rPr>
              <a:t>  8  And He said, "Hagar, </a:t>
            </a:r>
            <a:r>
              <a:rPr lang="en-US" sz="2400" dirty="0" err="1">
                <a:latin typeface="Times New Roman" pitchFamily="18" charset="0"/>
              </a:rPr>
              <a:t>Sarai's</a:t>
            </a:r>
            <a:r>
              <a:rPr lang="en-US" sz="2400" dirty="0">
                <a:latin typeface="Times New Roman" pitchFamily="18" charset="0"/>
              </a:rPr>
              <a:t> maid, where have you come from, and where are you going?" She said, "I am fleeing from the presence of my mistress </a:t>
            </a:r>
            <a:r>
              <a:rPr lang="en-US" sz="2400" dirty="0" err="1">
                <a:latin typeface="Times New Roman" pitchFamily="18" charset="0"/>
              </a:rPr>
              <a:t>Sarai</a:t>
            </a:r>
            <a:r>
              <a:rPr lang="en-US" sz="2400" dirty="0">
                <a:latin typeface="Times New Roman" pitchFamily="18" charset="0"/>
              </a:rPr>
              <a:t>."</a:t>
            </a:r>
          </a:p>
          <a:p>
            <a:pPr marL="0" indent="228600">
              <a:lnSpc>
                <a:spcPct val="80000"/>
              </a:lnSpc>
              <a:buFont typeface="Wingdings" pitchFamily="2" charset="2"/>
              <a:buNone/>
            </a:pPr>
            <a:r>
              <a:rPr lang="en-US" sz="2400" dirty="0">
                <a:latin typeface="Times New Roman" pitchFamily="18" charset="0"/>
              </a:rPr>
              <a:t>  9</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The Angel of the LORD said to her</a:t>
            </a:r>
            <a:r>
              <a:rPr lang="en-US" sz="2400" dirty="0">
                <a:solidFill>
                  <a:srgbClr val="66FF33"/>
                </a:solidFill>
                <a:latin typeface="Times New Roman" pitchFamily="18" charset="0"/>
              </a:rPr>
              <a:t>,</a:t>
            </a:r>
            <a:r>
              <a:rPr lang="en-US" sz="2400" dirty="0">
                <a:solidFill>
                  <a:schemeClr val="bg1"/>
                </a:solidFill>
                <a:latin typeface="Times New Roman" pitchFamily="18" charset="0"/>
              </a:rPr>
              <a:t> </a:t>
            </a:r>
            <a:r>
              <a:rPr lang="en-US" sz="2400" dirty="0">
                <a:latin typeface="Times New Roman" pitchFamily="18" charset="0"/>
              </a:rPr>
              <a:t>"Return to your mistress, and submit yourself under her hand."</a:t>
            </a:r>
          </a:p>
          <a:p>
            <a:pPr marL="0" indent="228600">
              <a:lnSpc>
                <a:spcPct val="80000"/>
              </a:lnSpc>
              <a:buFont typeface="Wingdings" pitchFamily="2" charset="2"/>
              <a:buNone/>
            </a:pPr>
            <a:r>
              <a:rPr lang="en-US" sz="2400" dirty="0">
                <a:latin typeface="Times New Roman" pitchFamily="18" charset="0"/>
              </a:rPr>
              <a:t>  10  Then</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the Angel of the LORD said to her, "I will multiply your descendants exceedingly, so that they shall not be counted for multitude."</a:t>
            </a:r>
          </a:p>
          <a:p>
            <a:pPr marL="0" indent="228600">
              <a:lnSpc>
                <a:spcPct val="80000"/>
              </a:lnSpc>
              <a:buFont typeface="Wingdings" pitchFamily="2" charset="2"/>
              <a:buNone/>
            </a:pPr>
            <a:r>
              <a:rPr lang="en-US" sz="2400" dirty="0">
                <a:solidFill>
                  <a:schemeClr val="bg1"/>
                </a:solidFill>
                <a:latin typeface="Times New Roman" pitchFamily="18" charset="0"/>
              </a:rPr>
              <a:t>  </a:t>
            </a:r>
            <a:r>
              <a:rPr lang="en-US" sz="2400" dirty="0">
                <a:latin typeface="Times New Roman" pitchFamily="18" charset="0"/>
              </a:rPr>
              <a:t>11  And</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the Angel of the LORD said to her:</a:t>
            </a:r>
            <a:r>
              <a:rPr lang="en-US" sz="2400" dirty="0">
                <a:solidFill>
                  <a:schemeClr val="bg1"/>
                </a:solidFill>
                <a:latin typeface="Times New Roman" pitchFamily="18" charset="0"/>
              </a:rPr>
              <a:t> </a:t>
            </a:r>
            <a:r>
              <a:rPr lang="en-US" sz="2400" dirty="0">
                <a:latin typeface="Times New Roman" pitchFamily="18" charset="0"/>
              </a:rPr>
              <a:t>"Behold, you are with child, and you shall bear a son. You shall call his name Ishmael,</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because the LORD has heard your affliction.</a:t>
            </a:r>
          </a:p>
        </p:txBody>
      </p:sp>
      <p:sp>
        <p:nvSpPr>
          <p:cNvPr id="13316" name="Text Box 4"/>
          <p:cNvSpPr txBox="1">
            <a:spLocks noChangeArrowheads="1"/>
          </p:cNvSpPr>
          <p:nvPr/>
        </p:nvSpPr>
        <p:spPr bwMode="auto">
          <a:xfrm>
            <a:off x="457200" y="5257800"/>
            <a:ext cx="8382000" cy="1384995"/>
          </a:xfrm>
          <a:prstGeom prst="rect">
            <a:avLst/>
          </a:prstGeom>
          <a:noFill/>
          <a:ln w="9525">
            <a:noFill/>
            <a:miter lim="800000"/>
            <a:headEnd/>
            <a:tailEnd/>
          </a:ln>
          <a:effectLst/>
        </p:spPr>
        <p:txBody>
          <a:bodyPr>
            <a:spAutoFit/>
          </a:bodyPr>
          <a:lstStyle/>
          <a:p>
            <a:pPr algn="ctr">
              <a:spcBef>
                <a:spcPct val="50000"/>
              </a:spcBef>
            </a:pPr>
            <a:r>
              <a:rPr lang="en-US" sz="2800" b="1" dirty="0">
                <a:solidFill>
                  <a:srgbClr val="FFFF00"/>
                </a:solidFill>
                <a:latin typeface="Comic Sans MS" pitchFamily="66" charset="0"/>
              </a:rPr>
              <a:t>Angels look for us too, when we are depressed and discouraged.  They won’t leave us alone because they want us to succeed!</a:t>
            </a:r>
          </a:p>
        </p:txBody>
      </p:sp>
    </p:spTree>
  </p:cSld>
  <p:clrMapOvr>
    <a:masterClrMapping/>
  </p:clrMapOvr>
  <p:transition>
    <p:circl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381000" y="381000"/>
            <a:ext cx="8229600" cy="2286000"/>
          </a:xfrm>
        </p:spPr>
        <p:txBody>
          <a:bodyPr/>
          <a:lstStyle/>
          <a:p>
            <a:pPr marL="0" indent="228600" algn="ctr">
              <a:buFont typeface="Wingdings" pitchFamily="2" charset="2"/>
              <a:buNone/>
            </a:pPr>
            <a:r>
              <a:rPr lang="en-US" sz="4400" b="1" dirty="0">
                <a:solidFill>
                  <a:srgbClr val="FFFF00"/>
                </a:solidFill>
              </a:rPr>
              <a:t>Hebrews 1:14</a:t>
            </a:r>
          </a:p>
          <a:p>
            <a:pPr marL="0" indent="228600">
              <a:buFont typeface="Wingdings" pitchFamily="2" charset="2"/>
              <a:buNone/>
            </a:pPr>
            <a:r>
              <a:rPr lang="en-US" dirty="0">
                <a:latin typeface="Times New Roman" pitchFamily="18" charset="0"/>
              </a:rPr>
              <a:t>14	Are they (angels) not all ministering spirits</a:t>
            </a:r>
            <a:r>
              <a:rPr lang="en-US" dirty="0">
                <a:solidFill>
                  <a:schemeClr val="bg1"/>
                </a:solidFill>
                <a:latin typeface="Times New Roman" pitchFamily="18" charset="0"/>
              </a:rPr>
              <a:t> </a:t>
            </a:r>
            <a:r>
              <a:rPr lang="en-US" b="1" i="1" dirty="0">
                <a:solidFill>
                  <a:srgbClr val="66FF33"/>
                </a:solidFill>
                <a:latin typeface="Times New Roman" pitchFamily="18" charset="0"/>
              </a:rPr>
              <a:t>sent forth to minister for those who will inherit salvation?</a:t>
            </a:r>
          </a:p>
        </p:txBody>
      </p:sp>
      <p:sp>
        <p:nvSpPr>
          <p:cNvPr id="3076" name="Text Box 4"/>
          <p:cNvSpPr txBox="1">
            <a:spLocks noChangeArrowheads="1"/>
          </p:cNvSpPr>
          <p:nvPr/>
        </p:nvSpPr>
        <p:spPr bwMode="auto">
          <a:xfrm>
            <a:off x="914400" y="2895600"/>
            <a:ext cx="7543800" cy="3416320"/>
          </a:xfrm>
          <a:prstGeom prst="rect">
            <a:avLst/>
          </a:prstGeom>
          <a:noFill/>
          <a:ln w="9525">
            <a:noFill/>
            <a:miter lim="800000"/>
            <a:headEnd/>
            <a:tailEnd/>
          </a:ln>
          <a:effectLst/>
        </p:spPr>
        <p:txBody>
          <a:bodyPr>
            <a:spAutoFit/>
          </a:bodyPr>
          <a:lstStyle/>
          <a:p>
            <a:pPr>
              <a:spcBef>
                <a:spcPct val="50000"/>
              </a:spcBef>
            </a:pPr>
            <a:r>
              <a:rPr lang="en-US" sz="2400" b="1" dirty="0">
                <a:solidFill>
                  <a:srgbClr val="FFFF00"/>
                </a:solidFill>
                <a:latin typeface="Comic Sans MS" pitchFamily="66" charset="0"/>
              </a:rPr>
              <a:t>They are with us all the time – not just when troubles come.   Learn to be aware of their presence and appreciate their help.</a:t>
            </a:r>
          </a:p>
          <a:p>
            <a:pPr>
              <a:spcBef>
                <a:spcPct val="50000"/>
              </a:spcBef>
            </a:pPr>
            <a:r>
              <a:rPr lang="en-US" sz="2400" b="1" dirty="0">
                <a:solidFill>
                  <a:srgbClr val="FFFF00"/>
                </a:solidFill>
                <a:latin typeface="Comic Sans MS" pitchFamily="66" charset="0"/>
              </a:rPr>
              <a:t>If we hope to be equal to angels, we must learn to serve like them now.  It’s too late to wait till the kingdom starts.</a:t>
            </a:r>
          </a:p>
          <a:p>
            <a:pPr>
              <a:spcBef>
                <a:spcPct val="50000"/>
              </a:spcBef>
            </a:pPr>
            <a:r>
              <a:rPr lang="en-US" sz="2400" b="1" dirty="0" smtClean="0">
                <a:solidFill>
                  <a:srgbClr val="FFFF00"/>
                </a:solidFill>
                <a:latin typeface="Comic Sans MS" pitchFamily="66" charset="0"/>
              </a:rPr>
              <a:t>Many of our hymns &amp; Bible </a:t>
            </a:r>
            <a:r>
              <a:rPr lang="en-US" sz="2400" b="1" dirty="0">
                <a:solidFill>
                  <a:srgbClr val="FFFF00"/>
                </a:solidFill>
                <a:latin typeface="Comic Sans MS" pitchFamily="66" charset="0"/>
              </a:rPr>
              <a:t>marking </a:t>
            </a:r>
            <a:r>
              <a:rPr lang="en-US" sz="2400" b="1" dirty="0" smtClean="0">
                <a:solidFill>
                  <a:srgbClr val="FFFF00"/>
                </a:solidFill>
                <a:latin typeface="Comic Sans MS" pitchFamily="66" charset="0"/>
              </a:rPr>
              <a:t>lessons </a:t>
            </a:r>
            <a:r>
              <a:rPr lang="en-US" sz="2400" b="1" dirty="0">
                <a:solidFill>
                  <a:srgbClr val="FFFF00"/>
                </a:solidFill>
                <a:latin typeface="Comic Sans MS" pitchFamily="66" charset="0"/>
              </a:rPr>
              <a:t>skip this aspect of the angels!  </a:t>
            </a:r>
          </a:p>
        </p:txBody>
      </p:sp>
    </p:spTree>
  </p:cSld>
  <p:clrMapOvr>
    <a:masterClrMapping/>
  </p:clrMapOvr>
  <p:transition>
    <p:circl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457200" y="381000"/>
            <a:ext cx="8229600" cy="4495800"/>
          </a:xfrm>
        </p:spPr>
        <p:txBody>
          <a:bodyPr/>
          <a:lstStyle/>
          <a:p>
            <a:pPr marL="0" indent="228600" algn="ctr">
              <a:lnSpc>
                <a:spcPct val="80000"/>
              </a:lnSpc>
              <a:buFont typeface="Wingdings" pitchFamily="2" charset="2"/>
              <a:buNone/>
            </a:pPr>
            <a:r>
              <a:rPr lang="en-US" sz="3600" b="1">
                <a:solidFill>
                  <a:srgbClr val="FFFF00"/>
                </a:solidFill>
                <a:latin typeface="Times New Roman" pitchFamily="18" charset="0"/>
              </a:rPr>
              <a:t>Genesis 17:1-3</a:t>
            </a:r>
          </a:p>
          <a:p>
            <a:pPr marL="0" indent="228600">
              <a:lnSpc>
                <a:spcPct val="80000"/>
              </a:lnSpc>
              <a:buFont typeface="Wingdings" pitchFamily="2" charset="2"/>
              <a:buNone/>
            </a:pPr>
            <a:r>
              <a:rPr lang="en-US" sz="2800">
                <a:latin typeface="Times New Roman" pitchFamily="18" charset="0"/>
              </a:rPr>
              <a:t>1  When Abram was ninety-nine years old,</a:t>
            </a:r>
            <a:r>
              <a:rPr lang="en-US" sz="2800">
                <a:solidFill>
                  <a:schemeClr val="bg1"/>
                </a:solidFill>
                <a:latin typeface="Times New Roman" pitchFamily="18" charset="0"/>
              </a:rPr>
              <a:t> </a:t>
            </a:r>
            <a:r>
              <a:rPr lang="en-US" sz="2800" b="1" i="1">
                <a:solidFill>
                  <a:srgbClr val="66FF33"/>
                </a:solidFill>
                <a:latin typeface="Times New Roman" pitchFamily="18" charset="0"/>
              </a:rPr>
              <a:t>the LORD appeared to Abram</a:t>
            </a:r>
            <a:r>
              <a:rPr lang="en-US" sz="2800">
                <a:solidFill>
                  <a:schemeClr val="bg1"/>
                </a:solidFill>
                <a:latin typeface="Times New Roman" pitchFamily="18" charset="0"/>
              </a:rPr>
              <a:t> </a:t>
            </a:r>
            <a:r>
              <a:rPr lang="en-US" sz="2800">
                <a:latin typeface="Times New Roman" pitchFamily="18" charset="0"/>
              </a:rPr>
              <a:t>and said to him,</a:t>
            </a:r>
            <a:r>
              <a:rPr lang="en-US" sz="2800">
                <a:solidFill>
                  <a:schemeClr val="bg1"/>
                </a:solidFill>
                <a:latin typeface="Times New Roman" pitchFamily="18" charset="0"/>
              </a:rPr>
              <a:t> </a:t>
            </a:r>
            <a:r>
              <a:rPr lang="en-US" sz="2800" b="1" i="1">
                <a:solidFill>
                  <a:srgbClr val="66FF33"/>
                </a:solidFill>
                <a:latin typeface="Times New Roman" pitchFamily="18" charset="0"/>
              </a:rPr>
              <a:t>"I am Almighty God;</a:t>
            </a:r>
            <a:r>
              <a:rPr lang="en-US" sz="2800">
                <a:solidFill>
                  <a:schemeClr val="bg1"/>
                </a:solidFill>
                <a:latin typeface="Times New Roman" pitchFamily="18" charset="0"/>
              </a:rPr>
              <a:t> </a:t>
            </a:r>
            <a:r>
              <a:rPr lang="en-US" sz="2800">
                <a:latin typeface="Times New Roman" pitchFamily="18" charset="0"/>
              </a:rPr>
              <a:t>walk before Me and be blameless.</a:t>
            </a:r>
          </a:p>
          <a:p>
            <a:pPr marL="0" indent="228600">
              <a:lnSpc>
                <a:spcPct val="80000"/>
              </a:lnSpc>
              <a:buFont typeface="Wingdings" pitchFamily="2" charset="2"/>
              <a:buNone/>
            </a:pPr>
            <a:r>
              <a:rPr lang="en-US" sz="2800">
                <a:latin typeface="Times New Roman" pitchFamily="18" charset="0"/>
              </a:rPr>
              <a:t>2  "And I will make My covenant between Me and you, and will multiply you exceedingly."</a:t>
            </a:r>
          </a:p>
          <a:p>
            <a:pPr marL="0" indent="228600">
              <a:lnSpc>
                <a:spcPct val="80000"/>
              </a:lnSpc>
              <a:buFont typeface="Wingdings" pitchFamily="2" charset="2"/>
              <a:buNone/>
            </a:pPr>
            <a:r>
              <a:rPr lang="en-US" sz="2800">
                <a:latin typeface="Times New Roman" pitchFamily="18" charset="0"/>
              </a:rPr>
              <a:t>3  Then Abram fell on his face, and</a:t>
            </a:r>
            <a:r>
              <a:rPr lang="en-US" sz="2800">
                <a:solidFill>
                  <a:schemeClr val="bg1"/>
                </a:solidFill>
                <a:latin typeface="Times New Roman" pitchFamily="18" charset="0"/>
              </a:rPr>
              <a:t> </a:t>
            </a:r>
            <a:r>
              <a:rPr lang="en-US" sz="2800" b="1" i="1">
                <a:solidFill>
                  <a:srgbClr val="66FF33"/>
                </a:solidFill>
                <a:latin typeface="Times New Roman" pitchFamily="18" charset="0"/>
              </a:rPr>
              <a:t>God talked with him, saying:</a:t>
            </a:r>
          </a:p>
          <a:p>
            <a:pPr marL="0" indent="228600">
              <a:lnSpc>
                <a:spcPct val="80000"/>
              </a:lnSpc>
              <a:buFont typeface="Wingdings" pitchFamily="2" charset="2"/>
              <a:buNone/>
            </a:pPr>
            <a:endParaRPr lang="en-US" sz="2000">
              <a:solidFill>
                <a:srgbClr val="66FF33"/>
              </a:solidFill>
              <a:latin typeface="Times New Roman" pitchFamily="18" charset="0"/>
            </a:endParaRPr>
          </a:p>
          <a:p>
            <a:pPr marL="0" indent="228600">
              <a:lnSpc>
                <a:spcPct val="80000"/>
              </a:lnSpc>
              <a:buFont typeface="Wingdings" pitchFamily="2" charset="2"/>
              <a:buNone/>
            </a:pPr>
            <a:r>
              <a:rPr lang="en-US" sz="2800">
                <a:latin typeface="Times New Roman" pitchFamily="18" charset="0"/>
              </a:rPr>
              <a:t>22  Then He finished talking with him, and</a:t>
            </a:r>
            <a:r>
              <a:rPr lang="en-US" sz="2800">
                <a:solidFill>
                  <a:schemeClr val="bg1"/>
                </a:solidFill>
                <a:latin typeface="Times New Roman" pitchFamily="18" charset="0"/>
              </a:rPr>
              <a:t> </a:t>
            </a:r>
            <a:r>
              <a:rPr lang="en-US" sz="2800" b="1" i="1">
                <a:solidFill>
                  <a:srgbClr val="66FF33"/>
                </a:solidFill>
                <a:latin typeface="Times New Roman" pitchFamily="18" charset="0"/>
              </a:rPr>
              <a:t>God went up from Abraham.</a:t>
            </a:r>
            <a:endParaRPr lang="en-US" sz="2800">
              <a:solidFill>
                <a:srgbClr val="66FF33"/>
              </a:solidFill>
              <a:latin typeface="Times New Roman" pitchFamily="18" charset="0"/>
            </a:endParaRPr>
          </a:p>
        </p:txBody>
      </p:sp>
      <p:sp>
        <p:nvSpPr>
          <p:cNvPr id="14340" name="Text Box 4"/>
          <p:cNvSpPr txBox="1">
            <a:spLocks noChangeArrowheads="1"/>
          </p:cNvSpPr>
          <p:nvPr/>
        </p:nvSpPr>
        <p:spPr bwMode="auto">
          <a:xfrm>
            <a:off x="914400" y="5105400"/>
            <a:ext cx="7467600" cy="1384995"/>
          </a:xfrm>
          <a:prstGeom prst="rect">
            <a:avLst/>
          </a:prstGeom>
          <a:noFill/>
          <a:ln w="9525">
            <a:noFill/>
            <a:miter lim="800000"/>
            <a:headEnd/>
            <a:tailEnd/>
          </a:ln>
          <a:effectLst/>
        </p:spPr>
        <p:txBody>
          <a:bodyPr wrap="square">
            <a:spAutoFit/>
          </a:bodyPr>
          <a:lstStyle/>
          <a:p>
            <a:pPr algn="ctr">
              <a:spcBef>
                <a:spcPct val="50000"/>
              </a:spcBef>
            </a:pPr>
            <a:r>
              <a:rPr lang="en-US" sz="2800" b="1" dirty="0">
                <a:solidFill>
                  <a:srgbClr val="FFFF00"/>
                </a:solidFill>
                <a:latin typeface="Comic Sans MS" pitchFamily="66" charset="0"/>
              </a:rPr>
              <a:t>An angel appeared to personally confirm the covenant with Abraham and let him know Sarah would finally have a son.</a:t>
            </a:r>
          </a:p>
        </p:txBody>
      </p:sp>
    </p:spTree>
  </p:cSld>
  <p:clrMapOvr>
    <a:masterClrMapping/>
  </p:clrMapOvr>
  <p:transition>
    <p:circl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457200" y="228600"/>
            <a:ext cx="8229600" cy="6096000"/>
          </a:xfrm>
        </p:spPr>
        <p:txBody>
          <a:bodyPr/>
          <a:lstStyle/>
          <a:p>
            <a:pPr marL="0" indent="228600" algn="ctr">
              <a:lnSpc>
                <a:spcPct val="90000"/>
              </a:lnSpc>
              <a:buFont typeface="Wingdings" pitchFamily="2" charset="2"/>
              <a:buNone/>
            </a:pPr>
            <a:r>
              <a:rPr lang="en-US" sz="3600" b="1" dirty="0">
                <a:solidFill>
                  <a:srgbClr val="FFFF07"/>
                </a:solidFill>
                <a:latin typeface="Times New Roman" pitchFamily="18" charset="0"/>
              </a:rPr>
              <a:t>Genesis 18:1-2</a:t>
            </a:r>
          </a:p>
          <a:p>
            <a:pPr marL="0" indent="228600">
              <a:lnSpc>
                <a:spcPct val="90000"/>
              </a:lnSpc>
              <a:buFont typeface="Wingdings" pitchFamily="2" charset="2"/>
              <a:buNone/>
            </a:pPr>
            <a:r>
              <a:rPr lang="en-US" sz="2400" dirty="0">
                <a:latin typeface="Times New Roman" pitchFamily="18" charset="0"/>
              </a:rPr>
              <a:t>1  Then</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the LORD appeared</a:t>
            </a:r>
            <a:r>
              <a:rPr lang="en-US" sz="2400" dirty="0">
                <a:solidFill>
                  <a:schemeClr val="bg1"/>
                </a:solidFill>
                <a:latin typeface="Times New Roman" pitchFamily="18" charset="0"/>
              </a:rPr>
              <a:t> </a:t>
            </a:r>
            <a:r>
              <a:rPr lang="en-US" sz="2400" dirty="0">
                <a:latin typeface="Times New Roman" pitchFamily="18" charset="0"/>
              </a:rPr>
              <a:t>to him by the </a:t>
            </a:r>
            <a:r>
              <a:rPr lang="en-US" sz="2400" dirty="0" err="1">
                <a:latin typeface="Times New Roman" pitchFamily="18" charset="0"/>
              </a:rPr>
              <a:t>terebinth</a:t>
            </a:r>
            <a:r>
              <a:rPr lang="en-US" sz="2400" dirty="0">
                <a:latin typeface="Times New Roman" pitchFamily="18" charset="0"/>
              </a:rPr>
              <a:t> trees of </a:t>
            </a:r>
            <a:r>
              <a:rPr lang="en-US" sz="2400" dirty="0" err="1">
                <a:latin typeface="Times New Roman" pitchFamily="18" charset="0"/>
              </a:rPr>
              <a:t>Mamre</a:t>
            </a:r>
            <a:r>
              <a:rPr lang="en-US" sz="2400" dirty="0">
                <a:latin typeface="Times New Roman" pitchFamily="18" charset="0"/>
              </a:rPr>
              <a:t>, as he was sitting in the tent door in the heat of the day.</a:t>
            </a:r>
          </a:p>
          <a:p>
            <a:pPr marL="0" indent="228600">
              <a:lnSpc>
                <a:spcPct val="90000"/>
              </a:lnSpc>
              <a:buFont typeface="Wingdings" pitchFamily="2" charset="2"/>
              <a:buNone/>
            </a:pPr>
            <a:r>
              <a:rPr lang="en-US" sz="2400" dirty="0">
                <a:latin typeface="Times New Roman" pitchFamily="18" charset="0"/>
              </a:rPr>
              <a:t>2  So he lifted his eyes and looked, and behold,</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three men were standing by him</a:t>
            </a:r>
            <a:r>
              <a:rPr lang="en-US" sz="2400" dirty="0">
                <a:solidFill>
                  <a:srgbClr val="66FF33"/>
                </a:solidFill>
                <a:latin typeface="Times New Roman" pitchFamily="18" charset="0"/>
              </a:rPr>
              <a:t>;</a:t>
            </a:r>
            <a:r>
              <a:rPr lang="en-US" sz="2400" dirty="0">
                <a:solidFill>
                  <a:schemeClr val="bg1"/>
                </a:solidFill>
                <a:latin typeface="Times New Roman" pitchFamily="18" charset="0"/>
              </a:rPr>
              <a:t> </a:t>
            </a:r>
            <a:r>
              <a:rPr lang="en-US" sz="2400" dirty="0">
                <a:latin typeface="Times New Roman" pitchFamily="18" charset="0"/>
              </a:rPr>
              <a:t>and when he saw them, he ran from the tent door to meet them, and bowed himself to the ground,</a:t>
            </a:r>
          </a:p>
          <a:p>
            <a:pPr marL="0" indent="228600">
              <a:lnSpc>
                <a:spcPct val="90000"/>
              </a:lnSpc>
              <a:buFont typeface="Wingdings" pitchFamily="2" charset="2"/>
              <a:buNone/>
            </a:pPr>
            <a:endParaRPr lang="en-US" sz="1200" dirty="0">
              <a:latin typeface="Times New Roman" pitchFamily="18" charset="0"/>
            </a:endParaRPr>
          </a:p>
          <a:p>
            <a:pPr marL="0" indent="228600">
              <a:lnSpc>
                <a:spcPct val="90000"/>
              </a:lnSpc>
              <a:buFont typeface="Wingdings" pitchFamily="2" charset="2"/>
              <a:buNone/>
            </a:pPr>
            <a:r>
              <a:rPr lang="en-US" sz="2400" dirty="0">
                <a:latin typeface="Times New Roman" pitchFamily="18" charset="0"/>
              </a:rPr>
              <a:t>4  "Please let a little water be brought, and</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wash your feet</a:t>
            </a:r>
            <a:r>
              <a:rPr lang="en-US" sz="2400" dirty="0">
                <a:solidFill>
                  <a:srgbClr val="66FF33"/>
                </a:solidFill>
                <a:latin typeface="Times New Roman" pitchFamily="18" charset="0"/>
              </a:rPr>
              <a:t>,</a:t>
            </a:r>
            <a:r>
              <a:rPr lang="en-US" sz="2400" dirty="0">
                <a:solidFill>
                  <a:schemeClr val="bg1"/>
                </a:solidFill>
                <a:latin typeface="Times New Roman" pitchFamily="18" charset="0"/>
              </a:rPr>
              <a:t> </a:t>
            </a:r>
            <a:r>
              <a:rPr lang="en-US" sz="2400" dirty="0">
                <a:latin typeface="Times New Roman" pitchFamily="18" charset="0"/>
              </a:rPr>
              <a:t>and rest yourselves under the tree.</a:t>
            </a:r>
          </a:p>
          <a:p>
            <a:pPr marL="0" indent="228600">
              <a:lnSpc>
                <a:spcPct val="90000"/>
              </a:lnSpc>
              <a:buFont typeface="Wingdings" pitchFamily="2" charset="2"/>
              <a:buNone/>
            </a:pPr>
            <a:r>
              <a:rPr lang="en-US" sz="2400" dirty="0">
                <a:latin typeface="Times New Roman" pitchFamily="18" charset="0"/>
              </a:rPr>
              <a:t>5  "And I will bring a</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morsel of bread,</a:t>
            </a:r>
            <a:r>
              <a:rPr lang="en-US" sz="2400" dirty="0">
                <a:solidFill>
                  <a:schemeClr val="bg1"/>
                </a:solidFill>
                <a:latin typeface="Times New Roman" pitchFamily="18" charset="0"/>
              </a:rPr>
              <a:t> </a:t>
            </a:r>
            <a:r>
              <a:rPr lang="en-US" sz="2400" dirty="0">
                <a:latin typeface="Times New Roman" pitchFamily="18" charset="0"/>
              </a:rPr>
              <a:t>that you may refresh your hearts. After that you may pass by, inasmuch as you have come to your servant."</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They said, "Do as you have said."</a:t>
            </a:r>
          </a:p>
          <a:p>
            <a:pPr marL="0" indent="228600">
              <a:lnSpc>
                <a:spcPct val="90000"/>
              </a:lnSpc>
              <a:buFont typeface="Wingdings" pitchFamily="2" charset="2"/>
              <a:buNone/>
            </a:pPr>
            <a:endParaRPr lang="en-US" sz="900" b="1" i="1" dirty="0">
              <a:solidFill>
                <a:srgbClr val="66FF33"/>
              </a:solidFill>
              <a:latin typeface="Times New Roman" pitchFamily="18" charset="0"/>
            </a:endParaRPr>
          </a:p>
          <a:p>
            <a:pPr marL="0" indent="228600">
              <a:lnSpc>
                <a:spcPct val="90000"/>
              </a:lnSpc>
              <a:buFont typeface="Wingdings" pitchFamily="2" charset="2"/>
              <a:buNone/>
            </a:pPr>
            <a:r>
              <a:rPr lang="en-US" sz="2400" dirty="0">
                <a:latin typeface="Times New Roman" pitchFamily="18" charset="0"/>
              </a:rPr>
              <a:t>8  So he took butter and milk and the calf which he had prepared, and set it before them; and he stood by them under the tree</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as they ate.</a:t>
            </a:r>
          </a:p>
          <a:p>
            <a:pPr marL="0" indent="228600">
              <a:lnSpc>
                <a:spcPct val="90000"/>
              </a:lnSpc>
              <a:buFont typeface="Wingdings" pitchFamily="2" charset="2"/>
              <a:buNone/>
            </a:pPr>
            <a:endParaRPr lang="en-US" sz="2400" b="1" i="1" dirty="0">
              <a:solidFill>
                <a:srgbClr val="66FF33"/>
              </a:solidFill>
              <a:latin typeface="Times New Roman" pitchFamily="18" charset="0"/>
            </a:endParaRPr>
          </a:p>
        </p:txBody>
      </p:sp>
      <p:sp>
        <p:nvSpPr>
          <p:cNvPr id="3" name="Rectangle 2"/>
          <p:cNvSpPr>
            <a:spLocks noGrp="1" noChangeArrowheads="1"/>
          </p:cNvSpPr>
          <p:nvPr>
            <p:ph type="title"/>
          </p:nvPr>
        </p:nvSpPr>
        <p:spPr>
          <a:xfrm>
            <a:off x="0" y="5791200"/>
            <a:ext cx="9144000" cy="1066800"/>
          </a:xfrm>
        </p:spPr>
        <p:txBody>
          <a:bodyPr/>
          <a:lstStyle/>
          <a:p>
            <a:r>
              <a:rPr lang="en-US" sz="3600" b="1" dirty="0" smtClean="0">
                <a:solidFill>
                  <a:srgbClr val="FFFF07"/>
                </a:solidFill>
                <a:latin typeface="Comic Sans MS" pitchFamily="66" charset="0"/>
              </a:rPr>
              <a:t>See how angels accommodated Abraham</a:t>
            </a:r>
            <a:endParaRPr lang="en-US" sz="3600" b="1" dirty="0">
              <a:solidFill>
                <a:srgbClr val="FFFF07"/>
              </a:solidFill>
              <a:latin typeface="Comic Sans MS" pitchFamily="66" charset="0"/>
            </a:endParaRPr>
          </a:p>
        </p:txBody>
      </p:sp>
    </p:spTree>
  </p:cSld>
  <p:clrMapOvr>
    <a:masterClrMapping/>
  </p:clrMapOvr>
  <p:transition>
    <p:circl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457200" y="381000"/>
            <a:ext cx="8229600" cy="4876800"/>
          </a:xfrm>
        </p:spPr>
        <p:txBody>
          <a:bodyPr/>
          <a:lstStyle/>
          <a:p>
            <a:pPr marL="0" indent="228600" algn="ctr">
              <a:lnSpc>
                <a:spcPct val="90000"/>
              </a:lnSpc>
              <a:buFont typeface="Wingdings" pitchFamily="2" charset="2"/>
              <a:buNone/>
            </a:pPr>
            <a:r>
              <a:rPr lang="en-US" sz="3600" b="1" dirty="0">
                <a:solidFill>
                  <a:srgbClr val="FFFF07"/>
                </a:solidFill>
                <a:latin typeface="Times New Roman" pitchFamily="18" charset="0"/>
              </a:rPr>
              <a:t>Genesis 18:12-13</a:t>
            </a:r>
          </a:p>
          <a:p>
            <a:pPr marL="0" indent="228600">
              <a:lnSpc>
                <a:spcPct val="90000"/>
              </a:lnSpc>
              <a:buFont typeface="Wingdings" pitchFamily="2" charset="2"/>
              <a:buNone/>
            </a:pPr>
            <a:r>
              <a:rPr lang="en-US" sz="2400" dirty="0">
                <a:latin typeface="Times New Roman" pitchFamily="18" charset="0"/>
              </a:rPr>
              <a:t>12  Therefore </a:t>
            </a:r>
            <a:r>
              <a:rPr lang="en-US" sz="2400" b="1" dirty="0">
                <a:latin typeface="Times New Roman" pitchFamily="18" charset="0"/>
              </a:rPr>
              <a:t>Sarah</a:t>
            </a:r>
            <a:r>
              <a:rPr lang="en-US" sz="2400" b="1" dirty="0">
                <a:solidFill>
                  <a:schemeClr val="bg1"/>
                </a:solidFill>
                <a:latin typeface="Times New Roman" pitchFamily="18" charset="0"/>
              </a:rPr>
              <a:t> </a:t>
            </a:r>
            <a:r>
              <a:rPr lang="en-US" sz="2400" b="1" dirty="0">
                <a:solidFill>
                  <a:srgbClr val="66FF33"/>
                </a:solidFill>
                <a:latin typeface="Times New Roman" pitchFamily="18" charset="0"/>
              </a:rPr>
              <a:t>laughed </a:t>
            </a:r>
            <a:r>
              <a:rPr lang="en-US" sz="2400" b="1" u="sng" dirty="0">
                <a:solidFill>
                  <a:srgbClr val="66FF33"/>
                </a:solidFill>
                <a:latin typeface="Times New Roman" pitchFamily="18" charset="0"/>
              </a:rPr>
              <a:t>within herself</a:t>
            </a:r>
            <a:r>
              <a:rPr lang="en-US" sz="2400" dirty="0">
                <a:solidFill>
                  <a:srgbClr val="66FF33"/>
                </a:solidFill>
                <a:latin typeface="Times New Roman" pitchFamily="18" charset="0"/>
              </a:rPr>
              <a:t>,</a:t>
            </a:r>
            <a:r>
              <a:rPr lang="en-US" sz="2400" dirty="0">
                <a:solidFill>
                  <a:schemeClr val="bg1"/>
                </a:solidFill>
                <a:latin typeface="Times New Roman" pitchFamily="18" charset="0"/>
              </a:rPr>
              <a:t> </a:t>
            </a:r>
            <a:r>
              <a:rPr lang="en-US" sz="2400" dirty="0">
                <a:latin typeface="Times New Roman" pitchFamily="18" charset="0"/>
              </a:rPr>
              <a:t>saying, "After I have grown old, shall I have pleasure, my lord being old also?"</a:t>
            </a:r>
          </a:p>
          <a:p>
            <a:pPr marL="0" indent="228600">
              <a:lnSpc>
                <a:spcPct val="90000"/>
              </a:lnSpc>
              <a:buFont typeface="Wingdings" pitchFamily="2" charset="2"/>
              <a:buNone/>
            </a:pPr>
            <a:r>
              <a:rPr lang="en-US" sz="2400" dirty="0">
                <a:latin typeface="Times New Roman" pitchFamily="18" charset="0"/>
              </a:rPr>
              <a:t>13  And</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the LORD said to Abraham, "Why did Sarah laugh,</a:t>
            </a:r>
            <a:r>
              <a:rPr lang="en-US" sz="2400" dirty="0">
                <a:solidFill>
                  <a:schemeClr val="bg1"/>
                </a:solidFill>
                <a:latin typeface="Times New Roman" pitchFamily="18" charset="0"/>
              </a:rPr>
              <a:t> </a:t>
            </a:r>
            <a:r>
              <a:rPr lang="en-US" sz="2400" dirty="0">
                <a:latin typeface="Times New Roman" pitchFamily="18" charset="0"/>
              </a:rPr>
              <a:t>saying, 'Shall I surely bear a child, since I am old?‘</a:t>
            </a:r>
          </a:p>
          <a:p>
            <a:pPr marL="0" indent="228600" algn="ctr">
              <a:lnSpc>
                <a:spcPct val="90000"/>
              </a:lnSpc>
              <a:spcBef>
                <a:spcPct val="65000"/>
              </a:spcBef>
              <a:buFont typeface="Wingdings" pitchFamily="2" charset="2"/>
              <a:buNone/>
            </a:pPr>
            <a:r>
              <a:rPr lang="en-US" sz="3600" b="1" dirty="0">
                <a:solidFill>
                  <a:srgbClr val="FFFF07"/>
                </a:solidFill>
                <a:latin typeface="Times New Roman" pitchFamily="18" charset="0"/>
              </a:rPr>
              <a:t>1 Peter 3:5-6</a:t>
            </a:r>
          </a:p>
          <a:p>
            <a:pPr marL="0" indent="228600">
              <a:lnSpc>
                <a:spcPct val="90000"/>
              </a:lnSpc>
              <a:buFont typeface="Wingdings" pitchFamily="2" charset="2"/>
              <a:buNone/>
            </a:pPr>
            <a:r>
              <a:rPr lang="en-US" sz="2400" dirty="0">
                <a:latin typeface="Times New Roman" pitchFamily="18" charset="0"/>
              </a:rPr>
              <a:t>5  For in this manner, in former times, the holy women who trusted in God also adorned themselves, being submissive to their own husbands,</a:t>
            </a:r>
          </a:p>
          <a:p>
            <a:pPr marL="0" indent="228600">
              <a:lnSpc>
                <a:spcPct val="90000"/>
              </a:lnSpc>
              <a:buFont typeface="Wingdings" pitchFamily="2" charset="2"/>
              <a:buNone/>
            </a:pPr>
            <a:r>
              <a:rPr lang="en-US" sz="2400" dirty="0">
                <a:latin typeface="Times New Roman" pitchFamily="18" charset="0"/>
              </a:rPr>
              <a:t>6  as</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Sarah obeyed Abraham, calling him lord,</a:t>
            </a:r>
            <a:r>
              <a:rPr lang="en-US" sz="2400" dirty="0">
                <a:solidFill>
                  <a:schemeClr val="bg1"/>
                </a:solidFill>
                <a:latin typeface="Times New Roman" pitchFamily="18" charset="0"/>
              </a:rPr>
              <a:t> </a:t>
            </a:r>
            <a:r>
              <a:rPr lang="en-US" sz="2400" dirty="0">
                <a:latin typeface="Times New Roman" pitchFamily="18" charset="0"/>
              </a:rPr>
              <a:t>whose daughters you are if you do good and are not afraid with any terror.</a:t>
            </a:r>
          </a:p>
        </p:txBody>
      </p:sp>
      <p:sp>
        <p:nvSpPr>
          <p:cNvPr id="16388" name="Text Box 4"/>
          <p:cNvSpPr txBox="1">
            <a:spLocks noChangeArrowheads="1"/>
          </p:cNvSpPr>
          <p:nvPr/>
        </p:nvSpPr>
        <p:spPr bwMode="auto">
          <a:xfrm>
            <a:off x="1066800" y="5486400"/>
            <a:ext cx="7315200" cy="954107"/>
          </a:xfrm>
          <a:prstGeom prst="rect">
            <a:avLst/>
          </a:prstGeom>
          <a:noFill/>
          <a:ln w="9525">
            <a:noFill/>
            <a:miter lim="800000"/>
            <a:headEnd/>
            <a:tailEnd/>
          </a:ln>
          <a:effectLst/>
        </p:spPr>
        <p:txBody>
          <a:bodyPr>
            <a:spAutoFit/>
          </a:bodyPr>
          <a:lstStyle/>
          <a:p>
            <a:pPr algn="ctr">
              <a:spcBef>
                <a:spcPct val="50000"/>
              </a:spcBef>
            </a:pPr>
            <a:r>
              <a:rPr lang="en-US" sz="2800" b="1" dirty="0">
                <a:solidFill>
                  <a:srgbClr val="FFFF07"/>
                </a:solidFill>
                <a:latin typeface="Comic Sans MS" pitchFamily="66" charset="0"/>
              </a:rPr>
              <a:t>We can’t fool angels.  They read our thoughts. They know our motives.</a:t>
            </a:r>
          </a:p>
        </p:txBody>
      </p:sp>
    </p:spTree>
  </p:cSld>
  <p:clrMapOvr>
    <a:masterClrMapping/>
  </p:clrMapOvr>
  <p:transition>
    <p:circl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457200" y="228600"/>
            <a:ext cx="8229600" cy="5181600"/>
          </a:xfrm>
        </p:spPr>
        <p:txBody>
          <a:bodyPr/>
          <a:lstStyle/>
          <a:p>
            <a:pPr marL="0" indent="228600" algn="ctr">
              <a:buFont typeface="Wingdings" pitchFamily="2" charset="2"/>
              <a:buNone/>
            </a:pPr>
            <a:r>
              <a:rPr lang="en-US" sz="3600" b="1">
                <a:solidFill>
                  <a:srgbClr val="FFFF07"/>
                </a:solidFill>
                <a:latin typeface="Times New Roman" pitchFamily="18" charset="0"/>
              </a:rPr>
              <a:t>Genesis 18:17-19</a:t>
            </a:r>
          </a:p>
          <a:p>
            <a:pPr marL="0" indent="228600">
              <a:buFont typeface="Wingdings" pitchFamily="2" charset="2"/>
              <a:buNone/>
            </a:pPr>
            <a:r>
              <a:rPr lang="en-US" sz="2800">
                <a:latin typeface="Times New Roman" pitchFamily="18" charset="0"/>
              </a:rPr>
              <a:t>17	And the LORD said,</a:t>
            </a:r>
            <a:r>
              <a:rPr lang="en-US" sz="2800">
                <a:solidFill>
                  <a:schemeClr val="bg1"/>
                </a:solidFill>
                <a:latin typeface="Times New Roman" pitchFamily="18" charset="0"/>
              </a:rPr>
              <a:t> </a:t>
            </a:r>
            <a:r>
              <a:rPr lang="en-US" sz="2800" b="1" i="1">
                <a:solidFill>
                  <a:srgbClr val="66FF33"/>
                </a:solidFill>
                <a:latin typeface="Times New Roman" pitchFamily="18" charset="0"/>
              </a:rPr>
              <a:t>"Shall I hide from Abraham what I am doing,</a:t>
            </a:r>
          </a:p>
          <a:p>
            <a:pPr marL="0" indent="228600">
              <a:buFont typeface="Wingdings" pitchFamily="2" charset="2"/>
              <a:buNone/>
            </a:pPr>
            <a:r>
              <a:rPr lang="en-US" sz="2800">
                <a:latin typeface="Times New Roman" pitchFamily="18" charset="0"/>
              </a:rPr>
              <a:t>18	"since Abraham shall surely become a great and mighty nation, and all the nations of the earth shall be blessed in him?</a:t>
            </a:r>
          </a:p>
          <a:p>
            <a:pPr marL="0" indent="228600">
              <a:buFont typeface="Wingdings" pitchFamily="2" charset="2"/>
              <a:buNone/>
            </a:pPr>
            <a:r>
              <a:rPr lang="en-US" sz="2800">
                <a:latin typeface="Times New Roman" pitchFamily="18" charset="0"/>
              </a:rPr>
              <a:t>19	</a:t>
            </a:r>
            <a:r>
              <a:rPr lang="en-US" sz="2800" b="1" i="1">
                <a:solidFill>
                  <a:srgbClr val="66FF33"/>
                </a:solidFill>
                <a:latin typeface="Times New Roman" pitchFamily="18" charset="0"/>
              </a:rPr>
              <a:t>"For I have known him, in order that he may command his children</a:t>
            </a:r>
            <a:r>
              <a:rPr lang="en-US" sz="2800">
                <a:solidFill>
                  <a:schemeClr val="bg1"/>
                </a:solidFill>
                <a:latin typeface="Times New Roman" pitchFamily="18" charset="0"/>
              </a:rPr>
              <a:t> </a:t>
            </a:r>
            <a:r>
              <a:rPr lang="en-US" sz="2800">
                <a:latin typeface="Times New Roman" pitchFamily="18" charset="0"/>
              </a:rPr>
              <a:t>and his household after him, that they keep the way of the LORD, to do righteousness and justice, that the LORD may bring to Abraham what He has spoken to him."</a:t>
            </a:r>
          </a:p>
        </p:txBody>
      </p:sp>
      <p:sp>
        <p:nvSpPr>
          <p:cNvPr id="17412" name="Text Box 4"/>
          <p:cNvSpPr txBox="1">
            <a:spLocks noChangeArrowheads="1"/>
          </p:cNvSpPr>
          <p:nvPr/>
        </p:nvSpPr>
        <p:spPr bwMode="auto">
          <a:xfrm>
            <a:off x="990600" y="5638800"/>
            <a:ext cx="7391400" cy="822325"/>
          </a:xfrm>
          <a:prstGeom prst="rect">
            <a:avLst/>
          </a:prstGeom>
          <a:noFill/>
          <a:ln w="9525">
            <a:noFill/>
            <a:miter lim="800000"/>
            <a:headEnd/>
            <a:tailEnd/>
          </a:ln>
          <a:effectLst/>
        </p:spPr>
        <p:txBody>
          <a:bodyPr>
            <a:spAutoFit/>
          </a:bodyPr>
          <a:lstStyle/>
          <a:p>
            <a:pPr>
              <a:spcBef>
                <a:spcPct val="50000"/>
              </a:spcBef>
            </a:pPr>
            <a:r>
              <a:rPr lang="en-US" sz="2400" b="1">
                <a:solidFill>
                  <a:srgbClr val="FFFF07"/>
                </a:solidFill>
                <a:latin typeface="Comic Sans MS" pitchFamily="66" charset="0"/>
              </a:rPr>
              <a:t>Note the discussion and decision-making of the angels, as they work together in God’s service!</a:t>
            </a:r>
          </a:p>
        </p:txBody>
      </p:sp>
    </p:spTree>
  </p:cSld>
  <p:clrMapOvr>
    <a:masterClrMapping/>
  </p:clrMapOvr>
  <p:transition>
    <p:circl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457200" y="381000"/>
            <a:ext cx="8229600" cy="4419600"/>
          </a:xfrm>
        </p:spPr>
        <p:txBody>
          <a:bodyPr/>
          <a:lstStyle/>
          <a:p>
            <a:pPr marL="0" indent="228600" algn="ctr">
              <a:lnSpc>
                <a:spcPct val="90000"/>
              </a:lnSpc>
              <a:buFont typeface="Wingdings" pitchFamily="2" charset="2"/>
              <a:buNone/>
            </a:pPr>
            <a:r>
              <a:rPr lang="en-US" sz="4000" b="1" dirty="0">
                <a:solidFill>
                  <a:srgbClr val="FFFF07"/>
                </a:solidFill>
                <a:latin typeface="Times New Roman" pitchFamily="18" charset="0"/>
              </a:rPr>
              <a:t>Genesis 18:20-22</a:t>
            </a:r>
          </a:p>
          <a:p>
            <a:pPr marL="0" indent="228600">
              <a:lnSpc>
                <a:spcPct val="90000"/>
              </a:lnSpc>
              <a:buFont typeface="Wingdings" pitchFamily="2" charset="2"/>
              <a:buNone/>
            </a:pPr>
            <a:r>
              <a:rPr lang="en-US" sz="2800" dirty="0">
                <a:latin typeface="Times New Roman" pitchFamily="18" charset="0"/>
              </a:rPr>
              <a:t>20	And the LORD said, "Because the outcry against Sodom and Gomorrah is great, and because their sin is very grave,</a:t>
            </a:r>
          </a:p>
          <a:p>
            <a:pPr marL="0" indent="228600">
              <a:lnSpc>
                <a:spcPct val="90000"/>
              </a:lnSpc>
              <a:buFont typeface="Wingdings" pitchFamily="2" charset="2"/>
              <a:buNone/>
            </a:pPr>
            <a:r>
              <a:rPr lang="en-US" sz="2800" dirty="0">
                <a:latin typeface="Times New Roman" pitchFamily="18" charset="0"/>
              </a:rPr>
              <a:t>21	</a:t>
            </a:r>
            <a:r>
              <a:rPr lang="en-US" sz="2800" b="1" i="1" dirty="0">
                <a:solidFill>
                  <a:srgbClr val="66FF33"/>
                </a:solidFill>
                <a:latin typeface="Times New Roman" pitchFamily="18" charset="0"/>
              </a:rPr>
              <a:t>"I will go down now and see</a:t>
            </a:r>
            <a:r>
              <a:rPr lang="en-US" sz="2800" dirty="0">
                <a:solidFill>
                  <a:schemeClr val="bg1"/>
                </a:solidFill>
                <a:latin typeface="Times New Roman" pitchFamily="18" charset="0"/>
              </a:rPr>
              <a:t> </a:t>
            </a:r>
            <a:r>
              <a:rPr lang="en-US" sz="2800" dirty="0">
                <a:latin typeface="Times New Roman" pitchFamily="18" charset="0"/>
              </a:rPr>
              <a:t>whether they have done altogether according to the outcry against it that has come to Me;</a:t>
            </a:r>
            <a:r>
              <a:rPr lang="en-US" sz="2800" dirty="0">
                <a:solidFill>
                  <a:schemeClr val="bg1"/>
                </a:solidFill>
                <a:latin typeface="Times New Roman" pitchFamily="18" charset="0"/>
              </a:rPr>
              <a:t> </a:t>
            </a:r>
            <a:r>
              <a:rPr lang="en-US" sz="2800" b="1" i="1" dirty="0">
                <a:solidFill>
                  <a:srgbClr val="66FF33"/>
                </a:solidFill>
                <a:latin typeface="Times New Roman" pitchFamily="18" charset="0"/>
              </a:rPr>
              <a:t>and if not, I will know."</a:t>
            </a:r>
          </a:p>
          <a:p>
            <a:pPr marL="0" indent="228600">
              <a:lnSpc>
                <a:spcPct val="90000"/>
              </a:lnSpc>
              <a:buFont typeface="Wingdings" pitchFamily="2" charset="2"/>
              <a:buNone/>
            </a:pPr>
            <a:r>
              <a:rPr lang="en-US" sz="2800" dirty="0">
                <a:latin typeface="Times New Roman" pitchFamily="18" charset="0"/>
              </a:rPr>
              <a:t>22	Then the men turned away from there and went toward Sodom,</a:t>
            </a:r>
            <a:r>
              <a:rPr lang="en-US" sz="2800" dirty="0">
                <a:solidFill>
                  <a:schemeClr val="bg1"/>
                </a:solidFill>
                <a:latin typeface="Times New Roman" pitchFamily="18" charset="0"/>
              </a:rPr>
              <a:t> </a:t>
            </a:r>
            <a:r>
              <a:rPr lang="en-US" sz="2800" b="1" i="1" dirty="0">
                <a:solidFill>
                  <a:srgbClr val="66FF33"/>
                </a:solidFill>
                <a:latin typeface="Times New Roman" pitchFamily="18" charset="0"/>
              </a:rPr>
              <a:t>but Abraham still stood before the LORD.</a:t>
            </a:r>
          </a:p>
        </p:txBody>
      </p:sp>
      <p:sp>
        <p:nvSpPr>
          <p:cNvPr id="18436" name="Text Box 4"/>
          <p:cNvSpPr txBox="1">
            <a:spLocks noChangeArrowheads="1"/>
          </p:cNvSpPr>
          <p:nvPr/>
        </p:nvSpPr>
        <p:spPr bwMode="auto">
          <a:xfrm>
            <a:off x="762000" y="5029200"/>
            <a:ext cx="7848600" cy="1384995"/>
          </a:xfrm>
          <a:prstGeom prst="rect">
            <a:avLst/>
          </a:prstGeom>
          <a:noFill/>
          <a:ln w="9525">
            <a:noFill/>
            <a:miter lim="800000"/>
            <a:headEnd/>
            <a:tailEnd/>
          </a:ln>
          <a:effectLst/>
        </p:spPr>
        <p:txBody>
          <a:bodyPr wrap="square">
            <a:spAutoFit/>
          </a:bodyPr>
          <a:lstStyle/>
          <a:p>
            <a:pPr algn="ctr">
              <a:spcBef>
                <a:spcPct val="50000"/>
              </a:spcBef>
            </a:pPr>
            <a:r>
              <a:rPr lang="en-US" sz="2800" b="1" dirty="0">
                <a:solidFill>
                  <a:srgbClr val="FFFF07"/>
                </a:solidFill>
                <a:latin typeface="Comic Sans MS" pitchFamily="66" charset="0"/>
              </a:rPr>
              <a:t>Angels are not omniscient – they need to be present to see what is happening. That’s why they are with us all the time!</a:t>
            </a:r>
          </a:p>
        </p:txBody>
      </p:sp>
    </p:spTree>
  </p:cSld>
  <p:clrMapOvr>
    <a:masterClrMapping/>
  </p:clrMapOvr>
  <p:transition>
    <p:circl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57200" y="304800"/>
            <a:ext cx="8229600" cy="5410200"/>
          </a:xfrm>
        </p:spPr>
        <p:txBody>
          <a:bodyPr/>
          <a:lstStyle/>
          <a:p>
            <a:pPr marL="0" indent="228600" algn="ctr">
              <a:lnSpc>
                <a:spcPct val="80000"/>
              </a:lnSpc>
              <a:buFont typeface="Wingdings" pitchFamily="2" charset="2"/>
              <a:buNone/>
            </a:pPr>
            <a:r>
              <a:rPr lang="en-US" sz="3600" b="1" dirty="0">
                <a:solidFill>
                  <a:srgbClr val="FFFF07"/>
                </a:solidFill>
                <a:latin typeface="Times New Roman" pitchFamily="18" charset="0"/>
              </a:rPr>
              <a:t>Genesis 18:23-26</a:t>
            </a:r>
          </a:p>
          <a:p>
            <a:pPr marL="0" indent="228600">
              <a:lnSpc>
                <a:spcPct val="80000"/>
              </a:lnSpc>
              <a:buFont typeface="Wingdings" pitchFamily="2" charset="2"/>
              <a:buNone/>
            </a:pPr>
            <a:r>
              <a:rPr lang="en-US" sz="2800" dirty="0">
                <a:latin typeface="Times New Roman" pitchFamily="18" charset="0"/>
              </a:rPr>
              <a:t>23	And Abraham came near and said, "Would You also destroy the righteous with the wicked?</a:t>
            </a:r>
          </a:p>
          <a:p>
            <a:pPr marL="0" indent="228600">
              <a:lnSpc>
                <a:spcPct val="80000"/>
              </a:lnSpc>
              <a:buFont typeface="Wingdings" pitchFamily="2" charset="2"/>
              <a:buNone/>
            </a:pPr>
            <a:r>
              <a:rPr lang="en-US" sz="2800" dirty="0">
                <a:latin typeface="Times New Roman" pitchFamily="18" charset="0"/>
              </a:rPr>
              <a:t>24	"Suppose there were fifty righteous within the city; would You also destroy the place and not spare it for the fifty righteous that were in it?</a:t>
            </a:r>
          </a:p>
          <a:p>
            <a:pPr marL="0" indent="228600">
              <a:lnSpc>
                <a:spcPct val="80000"/>
              </a:lnSpc>
              <a:buFont typeface="Wingdings" pitchFamily="2" charset="2"/>
              <a:buNone/>
            </a:pPr>
            <a:r>
              <a:rPr lang="en-US" sz="2800" dirty="0">
                <a:latin typeface="Times New Roman" pitchFamily="18" charset="0"/>
              </a:rPr>
              <a:t>25	"Far be it from You to do such a thing as this, to slay the righteous with the wicked, so that the righteous should be as the wicked; far be it from You!</a:t>
            </a:r>
            <a:r>
              <a:rPr lang="en-US" sz="2800" dirty="0">
                <a:solidFill>
                  <a:schemeClr val="bg1"/>
                </a:solidFill>
                <a:latin typeface="Times New Roman" pitchFamily="18" charset="0"/>
              </a:rPr>
              <a:t>  </a:t>
            </a:r>
            <a:r>
              <a:rPr lang="en-US" sz="2800" b="1" i="1" dirty="0">
                <a:solidFill>
                  <a:srgbClr val="66FF33"/>
                </a:solidFill>
                <a:latin typeface="Times New Roman" pitchFamily="18" charset="0"/>
              </a:rPr>
              <a:t>Shall not the Judge of all the earth do right?"</a:t>
            </a:r>
          </a:p>
          <a:p>
            <a:pPr marL="0" indent="228600">
              <a:lnSpc>
                <a:spcPct val="80000"/>
              </a:lnSpc>
              <a:buFont typeface="Wingdings" pitchFamily="2" charset="2"/>
              <a:buNone/>
            </a:pPr>
            <a:r>
              <a:rPr lang="en-US" sz="2800" dirty="0">
                <a:latin typeface="Times New Roman" pitchFamily="18" charset="0"/>
              </a:rPr>
              <a:t>26	So the LORD said, </a:t>
            </a:r>
            <a:r>
              <a:rPr lang="en-US" sz="2800" b="1" i="1" dirty="0">
                <a:solidFill>
                  <a:srgbClr val="66FF33"/>
                </a:solidFill>
                <a:latin typeface="Times New Roman" pitchFamily="18" charset="0"/>
              </a:rPr>
              <a:t>"If I find</a:t>
            </a:r>
            <a:r>
              <a:rPr lang="en-US" sz="2800" dirty="0">
                <a:solidFill>
                  <a:srgbClr val="66FF33"/>
                </a:solidFill>
                <a:latin typeface="Times New Roman" pitchFamily="18" charset="0"/>
              </a:rPr>
              <a:t> </a:t>
            </a:r>
            <a:r>
              <a:rPr lang="en-US" sz="2800" dirty="0">
                <a:latin typeface="Times New Roman" pitchFamily="18" charset="0"/>
              </a:rPr>
              <a:t>in Sodom fifty righteous within the city</a:t>
            </a:r>
            <a:r>
              <a:rPr lang="en-US" sz="2800" dirty="0">
                <a:solidFill>
                  <a:srgbClr val="66FF33"/>
                </a:solidFill>
                <a:latin typeface="Times New Roman" pitchFamily="18" charset="0"/>
              </a:rPr>
              <a:t>, </a:t>
            </a:r>
            <a:r>
              <a:rPr lang="en-US" sz="2800" b="1" i="1" dirty="0">
                <a:solidFill>
                  <a:srgbClr val="66FF33"/>
                </a:solidFill>
                <a:latin typeface="Times New Roman" pitchFamily="18" charset="0"/>
              </a:rPr>
              <a:t>then I will spare</a:t>
            </a:r>
            <a:r>
              <a:rPr lang="en-US" sz="2800" dirty="0">
                <a:solidFill>
                  <a:srgbClr val="66FF33"/>
                </a:solidFill>
                <a:latin typeface="Times New Roman" pitchFamily="18" charset="0"/>
              </a:rPr>
              <a:t> </a:t>
            </a:r>
            <a:r>
              <a:rPr lang="en-US" sz="2800" dirty="0">
                <a:latin typeface="Times New Roman" pitchFamily="18" charset="0"/>
              </a:rPr>
              <a:t>all the place for their sakes."</a:t>
            </a:r>
          </a:p>
        </p:txBody>
      </p:sp>
      <p:sp>
        <p:nvSpPr>
          <p:cNvPr id="19460" name="Text Box 4"/>
          <p:cNvSpPr txBox="1">
            <a:spLocks noChangeArrowheads="1"/>
          </p:cNvSpPr>
          <p:nvPr/>
        </p:nvSpPr>
        <p:spPr bwMode="auto">
          <a:xfrm>
            <a:off x="533400" y="5410200"/>
            <a:ext cx="8229600" cy="954107"/>
          </a:xfrm>
          <a:prstGeom prst="rect">
            <a:avLst/>
          </a:prstGeom>
          <a:noFill/>
          <a:ln w="9525">
            <a:noFill/>
            <a:miter lim="800000"/>
            <a:headEnd/>
            <a:tailEnd/>
          </a:ln>
          <a:effectLst/>
        </p:spPr>
        <p:txBody>
          <a:bodyPr wrap="square">
            <a:spAutoFit/>
          </a:bodyPr>
          <a:lstStyle/>
          <a:p>
            <a:pPr algn="ctr">
              <a:spcBef>
                <a:spcPct val="50000"/>
              </a:spcBef>
            </a:pPr>
            <a:r>
              <a:rPr lang="en-US" sz="2800" b="1" dirty="0">
                <a:solidFill>
                  <a:srgbClr val="FFFF07"/>
                </a:solidFill>
                <a:latin typeface="Comic Sans MS" pitchFamily="66" charset="0"/>
              </a:rPr>
              <a:t>Look at the power of prayer!  Angels respond to our desires to save our family and friends!</a:t>
            </a:r>
          </a:p>
        </p:txBody>
      </p:sp>
    </p:spTree>
  </p:cSld>
  <p:clrMapOvr>
    <a:masterClrMapping/>
  </p:clrMapOvr>
  <p:transition>
    <p:circl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60" name="Text Box 4"/>
          <p:cNvSpPr txBox="1">
            <a:spLocks noChangeArrowheads="1"/>
          </p:cNvSpPr>
          <p:nvPr/>
        </p:nvSpPr>
        <p:spPr bwMode="auto">
          <a:xfrm>
            <a:off x="838200" y="0"/>
            <a:ext cx="7772400" cy="762000"/>
          </a:xfrm>
          <a:prstGeom prst="rect">
            <a:avLst/>
          </a:prstGeom>
          <a:noFill/>
          <a:ln w="9525">
            <a:noFill/>
            <a:miter lim="800000"/>
            <a:headEnd/>
            <a:tailEnd/>
          </a:ln>
          <a:effectLst/>
        </p:spPr>
        <p:txBody>
          <a:bodyPr>
            <a:spAutoFit/>
          </a:bodyPr>
          <a:lstStyle/>
          <a:p>
            <a:pPr algn="ctr" eaLnBrk="1" hangingPunct="1">
              <a:spcBef>
                <a:spcPct val="50000"/>
              </a:spcBef>
            </a:pPr>
            <a:r>
              <a:rPr lang="en-US" sz="4400" b="1" dirty="0" smtClean="0">
                <a:solidFill>
                  <a:srgbClr val="FFFF00"/>
                </a:solidFill>
                <a:latin typeface="Banner" pitchFamily="2" charset="0"/>
              </a:rPr>
              <a:t>Lessons </a:t>
            </a:r>
            <a:r>
              <a:rPr lang="en-US" sz="4400" b="1" dirty="0">
                <a:solidFill>
                  <a:srgbClr val="FFFF00"/>
                </a:solidFill>
                <a:latin typeface="Banner" pitchFamily="2" charset="0"/>
              </a:rPr>
              <a:t>for Us:</a:t>
            </a:r>
          </a:p>
        </p:txBody>
      </p:sp>
      <p:sp>
        <p:nvSpPr>
          <p:cNvPr id="4" name="TextBox 3"/>
          <p:cNvSpPr txBox="1"/>
          <p:nvPr/>
        </p:nvSpPr>
        <p:spPr>
          <a:xfrm>
            <a:off x="228600" y="990600"/>
            <a:ext cx="8610600" cy="5970865"/>
          </a:xfrm>
          <a:prstGeom prst="rect">
            <a:avLst/>
          </a:prstGeom>
          <a:noFill/>
        </p:spPr>
        <p:txBody>
          <a:bodyPr wrap="square" rtlCol="0">
            <a:spAutoFit/>
          </a:bodyPr>
          <a:lstStyle/>
          <a:p>
            <a:pPr marL="508000" indent="-508000">
              <a:spcAft>
                <a:spcPts val="1200"/>
              </a:spcAft>
              <a:buFont typeface="Arial" pitchFamily="34" charset="0"/>
              <a:buChar char="•"/>
            </a:pPr>
            <a:r>
              <a:rPr lang="en-US" sz="3200" b="1" dirty="0" smtClean="0">
                <a:solidFill>
                  <a:schemeClr val="folHlink"/>
                </a:solidFill>
                <a:effectLst>
                  <a:outerShdw blurRad="38100" dist="38100" dir="2700000" algn="tl">
                    <a:srgbClr val="000000">
                      <a:alpha val="43137"/>
                    </a:srgbClr>
                  </a:outerShdw>
                </a:effectLst>
                <a:latin typeface="Comic Sans MS" pitchFamily="66" charset="0"/>
              </a:rPr>
              <a:t>Thank God &amp; Christ for sending angels to minister for us each day, &amp; that they encamp around those that fear Him and deliver them</a:t>
            </a:r>
          </a:p>
          <a:p>
            <a:pPr marL="508000" indent="-508000">
              <a:spcAft>
                <a:spcPts val="1200"/>
              </a:spcAft>
              <a:buFont typeface="Arial" pitchFamily="34" charset="0"/>
              <a:buChar char="•"/>
            </a:pPr>
            <a:r>
              <a:rPr lang="en-US" sz="3200" b="1" dirty="0" smtClean="0">
                <a:solidFill>
                  <a:schemeClr val="folHlink"/>
                </a:solidFill>
                <a:effectLst>
                  <a:outerShdw blurRad="38100" dist="38100" dir="2700000" algn="tl">
                    <a:srgbClr val="000000">
                      <a:alpha val="43137"/>
                    </a:srgbClr>
                  </a:outerShdw>
                </a:effectLst>
                <a:latin typeface="Comic Sans MS" pitchFamily="66" charset="0"/>
              </a:rPr>
              <a:t>Be aware of the eyes of the Lord that are in every place – aware of what we are doing </a:t>
            </a:r>
            <a:r>
              <a:rPr lang="en-US" sz="3200" b="1" smtClean="0">
                <a:solidFill>
                  <a:schemeClr val="folHlink"/>
                </a:solidFill>
                <a:effectLst>
                  <a:outerShdw blurRad="38100" dist="38100" dir="2700000" algn="tl">
                    <a:srgbClr val="000000">
                      <a:alpha val="43137"/>
                    </a:srgbClr>
                  </a:outerShdw>
                </a:effectLst>
                <a:latin typeface="Comic Sans MS" pitchFamily="66" charset="0"/>
              </a:rPr>
              <a:t>and why</a:t>
            </a:r>
            <a:endParaRPr lang="en-US" sz="3200" b="1" dirty="0" smtClean="0">
              <a:solidFill>
                <a:schemeClr val="folHlink"/>
              </a:solidFill>
              <a:effectLst>
                <a:outerShdw blurRad="38100" dist="38100" dir="2700000" algn="tl">
                  <a:srgbClr val="000000">
                    <a:alpha val="43137"/>
                  </a:srgbClr>
                </a:outerShdw>
              </a:effectLst>
              <a:latin typeface="Comic Sans MS" pitchFamily="66" charset="0"/>
            </a:endParaRPr>
          </a:p>
          <a:p>
            <a:pPr marL="508000" indent="-508000">
              <a:spcAft>
                <a:spcPts val="1200"/>
              </a:spcAft>
              <a:buFont typeface="Arial" pitchFamily="34" charset="0"/>
              <a:buChar char="•"/>
            </a:pPr>
            <a:r>
              <a:rPr lang="en-US" sz="3200" b="1" dirty="0" smtClean="0">
                <a:solidFill>
                  <a:schemeClr val="folHlink"/>
                </a:solidFill>
                <a:effectLst>
                  <a:outerShdw blurRad="38100" dist="38100" dir="2700000" algn="tl">
                    <a:srgbClr val="000000">
                      <a:alpha val="43137"/>
                    </a:srgbClr>
                  </a:outerShdw>
                </a:effectLst>
                <a:latin typeface="Comic Sans MS" pitchFamily="66" charset="0"/>
              </a:rPr>
              <a:t>Now is the time to practice living like angels if we hope to be members of God’s family forever.  </a:t>
            </a:r>
          </a:p>
          <a:p>
            <a:pPr marL="508000" indent="-508000">
              <a:spcAft>
                <a:spcPts val="1200"/>
              </a:spcAft>
              <a:buFont typeface="Arial" pitchFamily="34" charset="0"/>
              <a:buChar char="•"/>
            </a:pPr>
            <a:endParaRPr lang="en-US" sz="3200" dirty="0"/>
          </a:p>
        </p:txBody>
      </p:sp>
    </p:spTree>
  </p:cSld>
  <p:clrMapOvr>
    <a:masterClrMapping/>
  </p:clrMapOvr>
  <p:transition>
    <p:circl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228600" y="381000"/>
            <a:ext cx="8915400" cy="1981200"/>
          </a:xfrm>
        </p:spPr>
        <p:txBody>
          <a:bodyPr/>
          <a:lstStyle/>
          <a:p>
            <a:pPr marL="0" indent="228600" algn="ctr">
              <a:buFont typeface="Wingdings" pitchFamily="2" charset="2"/>
              <a:buNone/>
            </a:pPr>
            <a:r>
              <a:rPr lang="en-US" sz="4800" b="1" dirty="0">
                <a:solidFill>
                  <a:srgbClr val="FFFF00"/>
                </a:solidFill>
                <a:latin typeface="Times New Roman" pitchFamily="18" charset="0"/>
              </a:rPr>
              <a:t>Psalm 34:7</a:t>
            </a:r>
          </a:p>
          <a:p>
            <a:pPr marL="0" indent="228600">
              <a:buFont typeface="Wingdings" pitchFamily="2" charset="2"/>
              <a:buNone/>
            </a:pPr>
            <a:r>
              <a:rPr lang="en-US" sz="3400" dirty="0">
                <a:latin typeface="Times New Roman" pitchFamily="18" charset="0"/>
              </a:rPr>
              <a:t>7  The angel of the LORD encamps</a:t>
            </a:r>
            <a:r>
              <a:rPr lang="en-US" sz="3400" dirty="0">
                <a:solidFill>
                  <a:schemeClr val="bg1"/>
                </a:solidFill>
                <a:latin typeface="Times New Roman" pitchFamily="18" charset="0"/>
              </a:rPr>
              <a:t> </a:t>
            </a:r>
            <a:r>
              <a:rPr lang="en-US" sz="3400" b="1" i="1" dirty="0">
                <a:solidFill>
                  <a:srgbClr val="66FF33"/>
                </a:solidFill>
                <a:latin typeface="Times New Roman" pitchFamily="18" charset="0"/>
              </a:rPr>
              <a:t>all around those who fear Him,</a:t>
            </a:r>
            <a:r>
              <a:rPr lang="en-US" sz="3400" dirty="0">
                <a:solidFill>
                  <a:srgbClr val="66FF33"/>
                </a:solidFill>
                <a:latin typeface="Times New Roman" pitchFamily="18" charset="0"/>
              </a:rPr>
              <a:t> and </a:t>
            </a:r>
            <a:r>
              <a:rPr lang="en-US" sz="3400" b="1" i="1" dirty="0">
                <a:solidFill>
                  <a:srgbClr val="66FF33"/>
                </a:solidFill>
                <a:latin typeface="Times New Roman" pitchFamily="18" charset="0"/>
              </a:rPr>
              <a:t>delivers them.</a:t>
            </a:r>
          </a:p>
        </p:txBody>
      </p:sp>
      <p:sp>
        <p:nvSpPr>
          <p:cNvPr id="7172" name="Text Box 4"/>
          <p:cNvSpPr txBox="1">
            <a:spLocks noChangeArrowheads="1"/>
          </p:cNvSpPr>
          <p:nvPr/>
        </p:nvSpPr>
        <p:spPr bwMode="auto">
          <a:xfrm>
            <a:off x="457200" y="2590800"/>
            <a:ext cx="8382000" cy="3609975"/>
          </a:xfrm>
          <a:prstGeom prst="rect">
            <a:avLst/>
          </a:prstGeom>
          <a:noFill/>
          <a:ln w="9525">
            <a:noFill/>
            <a:miter lim="800000"/>
            <a:headEnd/>
            <a:tailEnd/>
          </a:ln>
          <a:effectLst/>
        </p:spPr>
        <p:txBody>
          <a:bodyPr>
            <a:spAutoFit/>
          </a:bodyPr>
          <a:lstStyle/>
          <a:p>
            <a:pPr>
              <a:spcBef>
                <a:spcPct val="50000"/>
              </a:spcBef>
            </a:pPr>
            <a:r>
              <a:rPr lang="en-US" sz="2200" b="1">
                <a:solidFill>
                  <a:srgbClr val="FFFF07"/>
                </a:solidFill>
                <a:latin typeface="Comic Sans MS" pitchFamily="66" charset="0"/>
              </a:rPr>
              <a:t>Note the context:  David was scared and came up with a plan. Act like an insane person before Achish so he would let him live.  On the surface it looked like David was just scheming his way through the problem. David did act, but in his own mind, he was fully aware of God’s angel helping him through the situation.</a:t>
            </a:r>
          </a:p>
          <a:p>
            <a:pPr>
              <a:spcBef>
                <a:spcPct val="50000"/>
              </a:spcBef>
            </a:pPr>
            <a:r>
              <a:rPr lang="en-US" sz="2200" b="1">
                <a:solidFill>
                  <a:srgbClr val="FFFF07"/>
                </a:solidFill>
                <a:latin typeface="Comic Sans MS" pitchFamily="66" charset="0"/>
              </a:rPr>
              <a:t>Always make God the center of our plans.  Pray and plead for His guidance and assistance.  Then be aware of His angels helping us through the events of our lives – spouses, children, jobs, accidents, medical problems.</a:t>
            </a:r>
          </a:p>
        </p:txBody>
      </p:sp>
    </p:spTree>
  </p:cSld>
  <p:clrMapOvr>
    <a:masterClrMapping/>
  </p:clrMapOvr>
  <p:transition>
    <p:circl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457200" y="304800"/>
            <a:ext cx="8229600" cy="3962400"/>
          </a:xfrm>
        </p:spPr>
        <p:txBody>
          <a:bodyPr/>
          <a:lstStyle/>
          <a:p>
            <a:pPr marL="0" indent="0" algn="ctr">
              <a:lnSpc>
                <a:spcPct val="90000"/>
              </a:lnSpc>
              <a:buFont typeface="Wingdings" pitchFamily="2" charset="2"/>
              <a:buNone/>
            </a:pPr>
            <a:r>
              <a:rPr lang="en-US" sz="4400" b="1" dirty="0">
                <a:solidFill>
                  <a:srgbClr val="FFFF07"/>
                </a:solidFill>
              </a:rPr>
              <a:t>2 Chronicles 16:9</a:t>
            </a:r>
          </a:p>
          <a:p>
            <a:pPr marL="0" indent="0">
              <a:lnSpc>
                <a:spcPct val="90000"/>
              </a:lnSpc>
              <a:buFont typeface="Wingdings" pitchFamily="2" charset="2"/>
              <a:buNone/>
            </a:pPr>
            <a:r>
              <a:rPr lang="en-US" b="1" i="1" dirty="0">
                <a:solidFill>
                  <a:srgbClr val="66FF33"/>
                </a:solidFill>
              </a:rPr>
              <a:t>"For the eyes of the LORD run to and fro throughout the whole earth,</a:t>
            </a:r>
            <a:r>
              <a:rPr lang="en-US" i="1" dirty="0">
                <a:solidFill>
                  <a:srgbClr val="66FF33"/>
                </a:solidFill>
              </a:rPr>
              <a:t> </a:t>
            </a:r>
            <a:r>
              <a:rPr lang="en-US" dirty="0"/>
              <a:t>to show Himself strong on behalf of those whose heart is loyal to Him. In this you have done foolishly; therefore from now on you shall have wars."</a:t>
            </a:r>
          </a:p>
        </p:txBody>
      </p:sp>
      <p:sp>
        <p:nvSpPr>
          <p:cNvPr id="6148" name="Text Box 4"/>
          <p:cNvSpPr txBox="1">
            <a:spLocks noChangeArrowheads="1"/>
          </p:cNvSpPr>
          <p:nvPr/>
        </p:nvSpPr>
        <p:spPr bwMode="auto">
          <a:xfrm>
            <a:off x="228600" y="3429000"/>
            <a:ext cx="8534400" cy="2185214"/>
          </a:xfrm>
          <a:prstGeom prst="rect">
            <a:avLst/>
          </a:prstGeom>
          <a:noFill/>
          <a:ln w="9525">
            <a:noFill/>
            <a:miter lim="800000"/>
            <a:headEnd/>
            <a:tailEnd/>
          </a:ln>
          <a:effectLst/>
        </p:spPr>
        <p:txBody>
          <a:bodyPr wrap="square">
            <a:spAutoFit/>
          </a:bodyPr>
          <a:lstStyle/>
          <a:p>
            <a:pPr algn="ctr" eaLnBrk="1" hangingPunct="1"/>
            <a:r>
              <a:rPr lang="en-US" sz="3000" b="1" dirty="0">
                <a:solidFill>
                  <a:srgbClr val="33CCFF"/>
                </a:solidFill>
                <a:latin typeface="Comic Sans MS" pitchFamily="66" charset="0"/>
              </a:rPr>
              <a:t>Note the context:  </a:t>
            </a:r>
            <a:r>
              <a:rPr lang="en-US" sz="3000" b="1" dirty="0" err="1">
                <a:solidFill>
                  <a:srgbClr val="33CCFF"/>
                </a:solidFill>
                <a:latin typeface="Comic Sans MS" pitchFamily="66" charset="0"/>
              </a:rPr>
              <a:t>Asa</a:t>
            </a:r>
            <a:r>
              <a:rPr lang="en-US" sz="3000" b="1" dirty="0">
                <a:solidFill>
                  <a:srgbClr val="33CCFF"/>
                </a:solidFill>
                <a:latin typeface="Comic Sans MS" pitchFamily="66" charset="0"/>
              </a:rPr>
              <a:t> thought his plan </a:t>
            </a:r>
            <a:r>
              <a:rPr lang="en-US" sz="3000" b="1" dirty="0" smtClean="0">
                <a:solidFill>
                  <a:srgbClr val="33CCFF"/>
                </a:solidFill>
                <a:latin typeface="Comic Sans MS" pitchFamily="66" charset="0"/>
              </a:rPr>
              <a:t>worked against </a:t>
            </a:r>
            <a:r>
              <a:rPr lang="en-US" sz="3000" b="1" dirty="0" err="1" smtClean="0">
                <a:solidFill>
                  <a:srgbClr val="33CCFF"/>
                </a:solidFill>
                <a:latin typeface="Comic Sans MS" pitchFamily="66" charset="0"/>
              </a:rPr>
              <a:t>Baasha</a:t>
            </a:r>
            <a:r>
              <a:rPr lang="en-US" sz="3000" b="1" dirty="0" smtClean="0">
                <a:solidFill>
                  <a:srgbClr val="33CCFF"/>
                </a:solidFill>
                <a:latin typeface="Comic Sans MS" pitchFamily="66" charset="0"/>
              </a:rPr>
              <a:t>, </a:t>
            </a:r>
            <a:r>
              <a:rPr lang="en-US" sz="3000" b="1" dirty="0">
                <a:solidFill>
                  <a:srgbClr val="33CCFF"/>
                </a:solidFill>
                <a:latin typeface="Comic Sans MS" pitchFamily="66" charset="0"/>
              </a:rPr>
              <a:t>but the angels knew his heart!  Angels find out what’s happening and why – they know our attitudes</a:t>
            </a:r>
          </a:p>
          <a:p>
            <a:pPr algn="ctr" eaLnBrk="1" hangingPunct="1"/>
            <a:endParaRPr lang="en-US" sz="1600" b="1" dirty="0">
              <a:solidFill>
                <a:srgbClr val="996633"/>
              </a:solidFill>
              <a:latin typeface="Comic Sans MS" pitchFamily="66" charset="0"/>
            </a:endParaRPr>
          </a:p>
        </p:txBody>
      </p:sp>
      <p:sp>
        <p:nvSpPr>
          <p:cNvPr id="4" name="Text Box 4"/>
          <p:cNvSpPr txBox="1">
            <a:spLocks noChangeArrowheads="1"/>
          </p:cNvSpPr>
          <p:nvPr/>
        </p:nvSpPr>
        <p:spPr bwMode="auto">
          <a:xfrm>
            <a:off x="1143000" y="5181600"/>
            <a:ext cx="6934200" cy="1323439"/>
          </a:xfrm>
          <a:prstGeom prst="rect">
            <a:avLst/>
          </a:prstGeom>
          <a:noFill/>
          <a:ln w="9525">
            <a:noFill/>
            <a:miter lim="800000"/>
            <a:headEnd/>
            <a:tailEnd/>
          </a:ln>
          <a:effectLst/>
        </p:spPr>
        <p:txBody>
          <a:bodyPr wrap="square">
            <a:spAutoFit/>
          </a:bodyPr>
          <a:lstStyle/>
          <a:p>
            <a:pPr algn="ctr" eaLnBrk="1" hangingPunct="1"/>
            <a:endParaRPr lang="en-US" sz="1600" b="1" dirty="0">
              <a:solidFill>
                <a:srgbClr val="996633"/>
              </a:solidFill>
              <a:latin typeface="Comic Sans MS" pitchFamily="66" charset="0"/>
            </a:endParaRPr>
          </a:p>
          <a:p>
            <a:pPr algn="ctr" eaLnBrk="1" hangingPunct="1"/>
            <a:r>
              <a:rPr lang="en-US" sz="3200" b="1" dirty="0">
                <a:solidFill>
                  <a:srgbClr val="FFFF00"/>
                </a:solidFill>
                <a:latin typeface="Comic Sans MS" pitchFamily="66" charset="0"/>
              </a:rPr>
              <a:t>Angels work for those whose hearts are loyal to God</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4" presetClass="entr" presetSubtype="0" fill="hold" grpId="0" nodeType="with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500"/>
                                        <p:tgtEl>
                                          <p:spTgt spid="6147">
                                            <p:txEl>
                                              <p:pRg st="0" end="0"/>
                                            </p:txEl>
                                          </p:spTgt>
                                        </p:tgtEl>
                                      </p:cBhvr>
                                    </p:animEffect>
                                    <p:anim calcmode="lin" valueType="num">
                                      <p:cBhvr>
                                        <p:cTn id="8" dur="500" fill="hold"/>
                                        <p:tgtEl>
                                          <p:spTgt spid="6147">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6147">
                                            <p:txEl>
                                              <p:pRg st="0" end="0"/>
                                            </p:txEl>
                                          </p:spTgt>
                                        </p:tgtEl>
                                        <p:attrNameLst>
                                          <p:attrName>ppt_y</p:attrName>
                                        </p:attrNameLst>
                                      </p:cBhvr>
                                      <p:tavLst>
                                        <p:tav tm="0">
                                          <p:val>
                                            <p:strVal val="#ppt_y+.05"/>
                                          </p:val>
                                        </p:tav>
                                        <p:tav tm="100000">
                                          <p:val>
                                            <p:strVal val="#ppt_y"/>
                                          </p:val>
                                        </p:tav>
                                      </p:tavLst>
                                    </p:anim>
                                  </p:childTnLst>
                                </p:cTn>
                              </p:par>
                              <p:par>
                                <p:cTn id="10" presetID="44" presetClass="entr" presetSubtype="0" fill="hold" grpId="0" nodeType="with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fade">
                                      <p:cBhvr>
                                        <p:cTn id="12" dur="500"/>
                                        <p:tgtEl>
                                          <p:spTgt spid="6147">
                                            <p:txEl>
                                              <p:pRg st="1" end="1"/>
                                            </p:txEl>
                                          </p:spTgt>
                                        </p:tgtEl>
                                      </p:cBhvr>
                                    </p:animEffect>
                                    <p:anim calcmode="lin" valueType="num">
                                      <p:cBhvr>
                                        <p:cTn id="13" dur="500" fill="hold"/>
                                        <p:tgtEl>
                                          <p:spTgt spid="6147">
                                            <p:txEl>
                                              <p:pRg st="1" end="1"/>
                                            </p:txEl>
                                          </p:spTgt>
                                        </p:tgtEl>
                                        <p:attrNameLst>
                                          <p:attrName>ppt_x</p:attrName>
                                        </p:attrNameLst>
                                      </p:cBhvr>
                                      <p:tavLst>
                                        <p:tav tm="0">
                                          <p:val>
                                            <p:strVal val="#ppt_x"/>
                                          </p:val>
                                        </p:tav>
                                        <p:tav tm="100000">
                                          <p:val>
                                            <p:strVal val="#ppt_x"/>
                                          </p:val>
                                        </p:tav>
                                      </p:tavLst>
                                    </p:anim>
                                    <p:anim calcmode="lin" valueType="num">
                                      <p:cBhvr>
                                        <p:cTn id="14" dur="500" fill="hold"/>
                                        <p:tgtEl>
                                          <p:spTgt spid="6147">
                                            <p:txEl>
                                              <p:pRg st="1" end="1"/>
                                            </p:txEl>
                                          </p:spTgt>
                                        </p:tgtEl>
                                        <p:attrNameLst>
                                          <p:attrName>ppt_y</p:attrName>
                                        </p:attrNameLst>
                                      </p:cBhvr>
                                      <p:tavLst>
                                        <p:tav tm="0">
                                          <p:val>
                                            <p:strVal val="#ppt_y+.05"/>
                                          </p:val>
                                        </p:tav>
                                        <p:tav tm="100000">
                                          <p:val>
                                            <p:strVal val="#ppt_y"/>
                                          </p:val>
                                        </p:tav>
                                      </p:tavLst>
                                    </p:anim>
                                  </p:childTnLst>
                                </p:cTn>
                              </p:par>
                            </p:childTnLst>
                          </p:cTn>
                        </p:par>
                        <p:par>
                          <p:cTn id="15" fill="hold">
                            <p:stCondLst>
                              <p:cond delay="500"/>
                            </p:stCondLst>
                            <p:childTnLst>
                              <p:par>
                                <p:cTn id="16" presetID="3" presetClass="entr" presetSubtype="10" fill="hold" grpId="0" nodeType="afterEffect">
                                  <p:stCondLst>
                                    <p:cond delay="0"/>
                                  </p:stCondLst>
                                  <p:childTnLst>
                                    <p:set>
                                      <p:cBhvr>
                                        <p:cTn id="17" dur="1" fill="hold">
                                          <p:stCondLst>
                                            <p:cond delay="0"/>
                                          </p:stCondLst>
                                        </p:cTn>
                                        <p:tgtEl>
                                          <p:spTgt spid="6148"/>
                                        </p:tgtEl>
                                        <p:attrNameLst>
                                          <p:attrName>style.visibility</p:attrName>
                                        </p:attrNameLst>
                                      </p:cBhvr>
                                      <p:to>
                                        <p:strVal val="visible"/>
                                      </p:to>
                                    </p:set>
                                    <p:animEffect transition="in" filter="blinds(horizontal)">
                                      <p:cBhvr>
                                        <p:cTn id="18" dur="500"/>
                                        <p:tgtEl>
                                          <p:spTgt spid="6148"/>
                                        </p:tgtEl>
                                      </p:cBhvr>
                                    </p:animEffect>
                                  </p:childTnLst>
                                </p:cTn>
                              </p:par>
                            </p:childTnLst>
                          </p:cTn>
                        </p:par>
                        <p:par>
                          <p:cTn id="19" fill="hold">
                            <p:stCondLst>
                              <p:cond delay="1000"/>
                            </p:stCondLst>
                            <p:childTnLst>
                              <p:par>
                                <p:cTn id="20" presetID="3" presetClass="entr" presetSubtype="10" fill="hold" grpId="0" nodeType="after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linds(horizontal)">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P spid="6148"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152400" y="152400"/>
            <a:ext cx="8991600" cy="5105400"/>
          </a:xfrm>
        </p:spPr>
        <p:txBody>
          <a:bodyPr/>
          <a:lstStyle/>
          <a:p>
            <a:pPr marL="457200" indent="-457200" algn="ctr">
              <a:lnSpc>
                <a:spcPct val="80000"/>
              </a:lnSpc>
              <a:buFontTx/>
              <a:buNone/>
            </a:pPr>
            <a:r>
              <a:rPr lang="en-US" sz="4000" b="1" dirty="0">
                <a:solidFill>
                  <a:srgbClr val="FFFF00"/>
                </a:solidFill>
              </a:rPr>
              <a:t>Daniel 3:28</a:t>
            </a:r>
          </a:p>
          <a:p>
            <a:pPr marL="457200" indent="-457200">
              <a:lnSpc>
                <a:spcPct val="80000"/>
              </a:lnSpc>
              <a:buFontTx/>
              <a:buNone/>
            </a:pPr>
            <a:r>
              <a:rPr lang="en-US" sz="2800" dirty="0"/>
              <a:t>28	Nebuchadnezzar spoke, saying, "Blessed be the God of Shadrach, Meshach, and Abed-</a:t>
            </a:r>
            <a:r>
              <a:rPr lang="en-US" sz="2800" dirty="0" err="1"/>
              <a:t>Nego</a:t>
            </a:r>
            <a:r>
              <a:rPr lang="en-US" sz="2800" dirty="0"/>
              <a:t>, </a:t>
            </a:r>
            <a:r>
              <a:rPr lang="en-US" sz="2800" b="1" i="1" dirty="0">
                <a:solidFill>
                  <a:srgbClr val="66FF33"/>
                </a:solidFill>
              </a:rPr>
              <a:t>who sent His Angel and delivered His servants </a:t>
            </a:r>
            <a:r>
              <a:rPr lang="en-US" sz="2800" b="1" i="1" dirty="0">
                <a:solidFill>
                  <a:srgbClr val="33CCFF"/>
                </a:solidFill>
              </a:rPr>
              <a:t>who trusted in Him</a:t>
            </a:r>
            <a:r>
              <a:rPr lang="en-US" sz="2800" b="1" i="1" dirty="0"/>
              <a:t>,</a:t>
            </a:r>
            <a:r>
              <a:rPr lang="en-US" sz="2800" dirty="0"/>
              <a:t> and they have frustrated the king's word, and yielded their bodies, that they should not serve nor worship any god except their own God!</a:t>
            </a:r>
          </a:p>
          <a:p>
            <a:pPr marL="457200" indent="-457200">
              <a:lnSpc>
                <a:spcPct val="80000"/>
              </a:lnSpc>
              <a:buFontTx/>
              <a:buNone/>
            </a:pPr>
            <a:endParaRPr lang="en-US" sz="1000" dirty="0"/>
          </a:p>
          <a:p>
            <a:pPr marL="457200" indent="-457200" algn="ctr">
              <a:lnSpc>
                <a:spcPct val="80000"/>
              </a:lnSpc>
              <a:buFontTx/>
              <a:buNone/>
            </a:pPr>
            <a:r>
              <a:rPr lang="en-US" sz="4000" b="1" dirty="0">
                <a:solidFill>
                  <a:srgbClr val="FFFF00"/>
                </a:solidFill>
              </a:rPr>
              <a:t>Daniel 6:22</a:t>
            </a:r>
          </a:p>
          <a:p>
            <a:pPr marL="457200" indent="-457200">
              <a:lnSpc>
                <a:spcPct val="80000"/>
              </a:lnSpc>
              <a:buFontTx/>
              <a:buNone/>
            </a:pPr>
            <a:r>
              <a:rPr lang="en-US" sz="2800" dirty="0"/>
              <a:t>22	</a:t>
            </a:r>
            <a:r>
              <a:rPr lang="en-US" sz="2800" dirty="0">
                <a:solidFill>
                  <a:srgbClr val="66FF33"/>
                </a:solidFill>
              </a:rPr>
              <a:t>"</a:t>
            </a:r>
            <a:r>
              <a:rPr lang="en-US" sz="2800" b="1" i="1" dirty="0">
                <a:solidFill>
                  <a:srgbClr val="66FF33"/>
                </a:solidFill>
              </a:rPr>
              <a:t>My God sent His angel and shut the lions' mouths</a:t>
            </a:r>
            <a:r>
              <a:rPr lang="en-US" sz="2800" dirty="0"/>
              <a:t>, so that they have not hurt me, because I was </a:t>
            </a:r>
            <a:r>
              <a:rPr lang="en-US" sz="2800" b="1" i="1" dirty="0">
                <a:solidFill>
                  <a:srgbClr val="33CCFF"/>
                </a:solidFill>
              </a:rPr>
              <a:t>found innocent</a:t>
            </a:r>
            <a:r>
              <a:rPr lang="en-US" sz="2800" dirty="0">
                <a:solidFill>
                  <a:srgbClr val="33CCFF"/>
                </a:solidFill>
              </a:rPr>
              <a:t> </a:t>
            </a:r>
            <a:r>
              <a:rPr lang="en-US" sz="2800" dirty="0"/>
              <a:t>before Him; and also, O king, I have done no wrong before you."</a:t>
            </a:r>
          </a:p>
        </p:txBody>
      </p:sp>
      <p:sp>
        <p:nvSpPr>
          <p:cNvPr id="19460" name="Text Box 4"/>
          <p:cNvSpPr txBox="1">
            <a:spLocks noChangeArrowheads="1"/>
          </p:cNvSpPr>
          <p:nvPr/>
        </p:nvSpPr>
        <p:spPr bwMode="auto">
          <a:xfrm>
            <a:off x="-92075" y="6288088"/>
            <a:ext cx="9236075" cy="457200"/>
          </a:xfrm>
          <a:prstGeom prst="rect">
            <a:avLst/>
          </a:prstGeom>
          <a:noFill/>
          <a:ln w="9525">
            <a:noFill/>
            <a:miter lim="800000"/>
            <a:headEnd/>
            <a:tailEnd/>
          </a:ln>
          <a:effectLst/>
        </p:spPr>
        <p:txBody>
          <a:bodyPr>
            <a:spAutoFit/>
          </a:bodyPr>
          <a:lstStyle/>
          <a:p>
            <a:endParaRPr lang="en-US"/>
          </a:p>
        </p:txBody>
      </p:sp>
      <p:sp>
        <p:nvSpPr>
          <p:cNvPr id="19461" name="Text Box 5"/>
          <p:cNvSpPr txBox="1">
            <a:spLocks noChangeArrowheads="1"/>
          </p:cNvSpPr>
          <p:nvPr/>
        </p:nvSpPr>
        <p:spPr bwMode="auto">
          <a:xfrm>
            <a:off x="533400" y="5029200"/>
            <a:ext cx="8153400" cy="1643527"/>
          </a:xfrm>
          <a:prstGeom prst="rect">
            <a:avLst/>
          </a:prstGeom>
          <a:noFill/>
          <a:ln w="9525">
            <a:noFill/>
            <a:miter lim="800000"/>
            <a:headEnd/>
            <a:tailEnd/>
          </a:ln>
          <a:effectLst/>
        </p:spPr>
        <p:txBody>
          <a:bodyPr wrap="square">
            <a:spAutoFit/>
          </a:bodyPr>
          <a:lstStyle/>
          <a:p>
            <a:pPr algn="ctr">
              <a:spcBef>
                <a:spcPct val="20000"/>
              </a:spcBef>
            </a:pPr>
            <a:r>
              <a:rPr lang="en-US" sz="2400" b="1" dirty="0">
                <a:solidFill>
                  <a:srgbClr val="66FF33"/>
                </a:solidFill>
                <a:latin typeface="Comic Sans MS" pitchFamily="66" charset="0"/>
              </a:rPr>
              <a:t>Angels </a:t>
            </a:r>
            <a:r>
              <a:rPr lang="en-US" sz="2400" b="1" dirty="0" smtClean="0">
                <a:solidFill>
                  <a:srgbClr val="66FF33"/>
                </a:solidFill>
                <a:latin typeface="Comic Sans MS" pitchFamily="66" charset="0"/>
              </a:rPr>
              <a:t>were sent </a:t>
            </a:r>
            <a:r>
              <a:rPr lang="en-US" sz="2400" b="1" dirty="0">
                <a:solidFill>
                  <a:srgbClr val="66FF33"/>
                </a:solidFill>
                <a:latin typeface="Comic Sans MS" pitchFamily="66" charset="0"/>
              </a:rPr>
              <a:t>because </a:t>
            </a:r>
            <a:r>
              <a:rPr lang="en-US" sz="2400" b="1" dirty="0" smtClean="0">
                <a:solidFill>
                  <a:srgbClr val="66FF33"/>
                </a:solidFill>
                <a:latin typeface="Comic Sans MS" pitchFamily="66" charset="0"/>
              </a:rPr>
              <a:t>these men trusted God and were </a:t>
            </a:r>
            <a:r>
              <a:rPr lang="en-US" sz="2400" b="1" dirty="0">
                <a:solidFill>
                  <a:srgbClr val="66FF33"/>
                </a:solidFill>
                <a:latin typeface="Comic Sans MS" pitchFamily="66" charset="0"/>
              </a:rPr>
              <a:t>found </a:t>
            </a:r>
            <a:r>
              <a:rPr lang="en-US" sz="2400" b="1" dirty="0" smtClean="0">
                <a:solidFill>
                  <a:srgbClr val="66FF33"/>
                </a:solidFill>
                <a:latin typeface="Comic Sans MS" pitchFamily="66" charset="0"/>
              </a:rPr>
              <a:t>innocent in their way of life!</a:t>
            </a:r>
            <a:endParaRPr lang="en-US" sz="2400" b="1" dirty="0">
              <a:solidFill>
                <a:srgbClr val="66FF33"/>
              </a:solidFill>
              <a:latin typeface="Comic Sans MS" pitchFamily="66" charset="0"/>
            </a:endParaRPr>
          </a:p>
          <a:p>
            <a:pPr algn="ctr">
              <a:spcBef>
                <a:spcPct val="20000"/>
              </a:spcBef>
            </a:pPr>
            <a:r>
              <a:rPr lang="en-US" sz="2400" b="1" dirty="0">
                <a:solidFill>
                  <a:srgbClr val="66FF33"/>
                </a:solidFill>
                <a:latin typeface="Comic Sans MS" pitchFamily="66" charset="0"/>
              </a:rPr>
              <a:t>God did let faithful men go thru troubles so their faith could be tested and </a:t>
            </a:r>
            <a:r>
              <a:rPr lang="en-US" sz="2400" b="1" dirty="0" smtClean="0">
                <a:solidFill>
                  <a:srgbClr val="66FF33"/>
                </a:solidFill>
                <a:latin typeface="Comic Sans MS" pitchFamily="66" charset="0"/>
              </a:rPr>
              <a:t>seen </a:t>
            </a:r>
            <a:r>
              <a:rPr lang="en-US" sz="2400" b="1" dirty="0">
                <a:solidFill>
                  <a:srgbClr val="66FF33"/>
                </a:solidFill>
                <a:latin typeface="Comic Sans MS" pitchFamily="66" charset="0"/>
              </a:rPr>
              <a:t>by others</a:t>
            </a:r>
          </a:p>
        </p:txBody>
      </p:sp>
    </p:spTree>
  </p:cSld>
  <p:clrMapOvr>
    <a:masterClrMapping/>
  </p:clrMapOvr>
  <p:transition>
    <p:circl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685800" y="457200"/>
            <a:ext cx="8077200" cy="2209800"/>
          </a:xfrm>
        </p:spPr>
        <p:txBody>
          <a:bodyPr/>
          <a:lstStyle/>
          <a:p>
            <a:pPr marL="854075" indent="-854075" algn="ctr">
              <a:buFontTx/>
              <a:buNone/>
            </a:pPr>
            <a:r>
              <a:rPr lang="en-US" sz="4400" b="1" dirty="0">
                <a:solidFill>
                  <a:srgbClr val="FFFF07"/>
                </a:solidFill>
              </a:rPr>
              <a:t>Psalm 91:11</a:t>
            </a:r>
          </a:p>
          <a:p>
            <a:pPr marL="854075" indent="-854075">
              <a:buFontTx/>
              <a:buNone/>
            </a:pPr>
            <a:r>
              <a:rPr lang="en-US" dirty="0"/>
              <a:t>11	For </a:t>
            </a:r>
            <a:r>
              <a:rPr lang="en-US" b="1" i="1" dirty="0">
                <a:solidFill>
                  <a:srgbClr val="66FF33"/>
                </a:solidFill>
              </a:rPr>
              <a:t>He shall give His angels charge over you,</a:t>
            </a:r>
            <a:r>
              <a:rPr lang="en-US" dirty="0"/>
              <a:t> to keep you in all your ways.</a:t>
            </a:r>
          </a:p>
        </p:txBody>
      </p:sp>
      <p:sp>
        <p:nvSpPr>
          <p:cNvPr id="21508" name="Text Box 4"/>
          <p:cNvSpPr txBox="1">
            <a:spLocks noChangeArrowheads="1"/>
          </p:cNvSpPr>
          <p:nvPr/>
        </p:nvSpPr>
        <p:spPr bwMode="auto">
          <a:xfrm>
            <a:off x="533400" y="2667000"/>
            <a:ext cx="8229600" cy="3722688"/>
          </a:xfrm>
          <a:prstGeom prst="rect">
            <a:avLst/>
          </a:prstGeom>
          <a:noFill/>
          <a:ln w="9525">
            <a:noFill/>
            <a:miter lim="800000"/>
            <a:headEnd/>
            <a:tailEnd/>
          </a:ln>
          <a:effectLst/>
        </p:spPr>
        <p:txBody>
          <a:bodyPr>
            <a:spAutoFit/>
          </a:bodyPr>
          <a:lstStyle/>
          <a:p>
            <a:pPr>
              <a:spcBef>
                <a:spcPct val="50000"/>
              </a:spcBef>
            </a:pPr>
            <a:r>
              <a:rPr lang="en-US" sz="2800" b="1" dirty="0">
                <a:solidFill>
                  <a:srgbClr val="FFFF00"/>
                </a:solidFill>
                <a:latin typeface="Comic Sans MS" pitchFamily="66" charset="0"/>
              </a:rPr>
              <a:t>Imagine the joy and excitement the angels had in protecting the 3 in the fiery furnace and Daniel in the lions’ den!  </a:t>
            </a:r>
          </a:p>
          <a:p>
            <a:pPr>
              <a:spcBef>
                <a:spcPct val="50000"/>
              </a:spcBef>
            </a:pPr>
            <a:r>
              <a:rPr lang="en-US" sz="2800" b="1" dirty="0">
                <a:solidFill>
                  <a:srgbClr val="FFFF00"/>
                </a:solidFill>
                <a:latin typeface="Comic Sans MS" pitchFamily="66" charset="0"/>
              </a:rPr>
              <a:t>Appreciate the privilege we have as angels are charged to protect us.  Don’t abuse the privilege. We can’t continuously chose evil and expect the angels to save us out of our trouble.</a:t>
            </a:r>
          </a:p>
        </p:txBody>
      </p:sp>
    </p:spTree>
  </p:cSld>
  <p:clrMapOvr>
    <a:masterClrMapping/>
  </p:clrMapOvr>
  <p:transition>
    <p:circl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381000" y="304800"/>
            <a:ext cx="8458200" cy="5791200"/>
          </a:xfrm>
        </p:spPr>
        <p:txBody>
          <a:bodyPr/>
          <a:lstStyle/>
          <a:p>
            <a:pPr marL="517525" indent="-517525" algn="ctr">
              <a:lnSpc>
                <a:spcPct val="80000"/>
              </a:lnSpc>
              <a:buFontTx/>
              <a:buNone/>
            </a:pPr>
            <a:r>
              <a:rPr lang="en-US" sz="4400" b="1" dirty="0">
                <a:solidFill>
                  <a:srgbClr val="FFFF00"/>
                </a:solidFill>
              </a:rPr>
              <a:t>Daniel 9:21-23</a:t>
            </a:r>
          </a:p>
          <a:p>
            <a:pPr marL="517525" indent="-517525">
              <a:lnSpc>
                <a:spcPct val="80000"/>
              </a:lnSpc>
              <a:buFontTx/>
              <a:buNone/>
            </a:pPr>
            <a:r>
              <a:rPr lang="en-US" dirty="0"/>
              <a:t>21	yes, while I was speaking in prayer, </a:t>
            </a:r>
            <a:r>
              <a:rPr lang="en-US" b="1" i="1" dirty="0">
                <a:solidFill>
                  <a:srgbClr val="66FF33"/>
                </a:solidFill>
              </a:rPr>
              <a:t>the man Gabriel,</a:t>
            </a:r>
            <a:r>
              <a:rPr lang="en-US" dirty="0">
                <a:solidFill>
                  <a:srgbClr val="66FF33"/>
                </a:solidFill>
              </a:rPr>
              <a:t> </a:t>
            </a:r>
            <a:r>
              <a:rPr lang="en-US" dirty="0"/>
              <a:t>whom I had seen in the vision at the beginning, </a:t>
            </a:r>
            <a:r>
              <a:rPr lang="en-US" b="1" i="1" dirty="0">
                <a:solidFill>
                  <a:srgbClr val="66FF33"/>
                </a:solidFill>
              </a:rPr>
              <a:t>being caused to fly swiftly,</a:t>
            </a:r>
            <a:r>
              <a:rPr lang="en-US" dirty="0">
                <a:solidFill>
                  <a:srgbClr val="66FF33"/>
                </a:solidFill>
              </a:rPr>
              <a:t> </a:t>
            </a:r>
            <a:r>
              <a:rPr lang="en-US" dirty="0"/>
              <a:t>reached me about the time of the evening offering.</a:t>
            </a:r>
          </a:p>
          <a:p>
            <a:pPr marL="517525" indent="-517525">
              <a:lnSpc>
                <a:spcPct val="80000"/>
              </a:lnSpc>
              <a:buFontTx/>
              <a:buNone/>
            </a:pPr>
            <a:r>
              <a:rPr lang="en-US" dirty="0"/>
              <a:t>22	And </a:t>
            </a:r>
            <a:r>
              <a:rPr lang="en-US" b="1" i="1" dirty="0">
                <a:solidFill>
                  <a:srgbClr val="66FF33"/>
                </a:solidFill>
              </a:rPr>
              <a:t>he informed me, and talked with me,</a:t>
            </a:r>
            <a:r>
              <a:rPr lang="en-US" dirty="0">
                <a:solidFill>
                  <a:srgbClr val="66FF33"/>
                </a:solidFill>
              </a:rPr>
              <a:t> </a:t>
            </a:r>
            <a:r>
              <a:rPr lang="en-US" dirty="0"/>
              <a:t>and said, "O Daniel, I have now come forth to give you skill to understand.</a:t>
            </a:r>
          </a:p>
          <a:p>
            <a:pPr marL="517525" indent="-517525">
              <a:lnSpc>
                <a:spcPct val="80000"/>
              </a:lnSpc>
              <a:buFontTx/>
              <a:buNone/>
            </a:pPr>
            <a:r>
              <a:rPr lang="en-US" dirty="0"/>
              <a:t>23	"At the beginning of your supplications the </a:t>
            </a:r>
            <a:r>
              <a:rPr lang="en-US" b="1" i="1" dirty="0">
                <a:solidFill>
                  <a:srgbClr val="66FF33"/>
                </a:solidFill>
              </a:rPr>
              <a:t>command went out, and I have come to tell you,</a:t>
            </a:r>
            <a:r>
              <a:rPr lang="en-US" dirty="0"/>
              <a:t> for you are greatly beloved; therefore consider the matter, and understand the vision:</a:t>
            </a:r>
          </a:p>
        </p:txBody>
      </p:sp>
    </p:spTree>
  </p:cSld>
  <p:clrMapOvr>
    <a:masterClrMapping/>
  </p:clrMapOvr>
  <p:transition>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0"/>
            <a:ext cx="8229600" cy="914400"/>
          </a:xfrm>
        </p:spPr>
        <p:txBody>
          <a:bodyPr/>
          <a:lstStyle/>
          <a:p>
            <a:r>
              <a:rPr lang="en-US" sz="4000" b="1" dirty="0" smtClean="0">
                <a:solidFill>
                  <a:srgbClr val="CC9900"/>
                </a:solidFill>
                <a:latin typeface="Comic Sans MS" pitchFamily="66" charset="0"/>
              </a:rPr>
              <a:t>Angels help each other </a:t>
            </a:r>
            <a:endParaRPr lang="en-US" sz="4000" b="1" dirty="0">
              <a:solidFill>
                <a:srgbClr val="CC9900"/>
              </a:solidFill>
              <a:latin typeface="Comic Sans MS" pitchFamily="66" charset="0"/>
            </a:endParaRPr>
          </a:p>
        </p:txBody>
      </p:sp>
      <p:sp>
        <p:nvSpPr>
          <p:cNvPr id="22531" name="Rectangle 3"/>
          <p:cNvSpPr>
            <a:spLocks noGrp="1" noChangeArrowheads="1"/>
          </p:cNvSpPr>
          <p:nvPr>
            <p:ph type="body" idx="1"/>
          </p:nvPr>
        </p:nvSpPr>
        <p:spPr>
          <a:xfrm>
            <a:off x="304800" y="838200"/>
            <a:ext cx="8534400" cy="5486400"/>
          </a:xfrm>
        </p:spPr>
        <p:txBody>
          <a:bodyPr/>
          <a:lstStyle/>
          <a:p>
            <a:pPr marL="457200" indent="-457200" algn="ctr">
              <a:lnSpc>
                <a:spcPct val="80000"/>
              </a:lnSpc>
              <a:buFontTx/>
              <a:buNone/>
            </a:pPr>
            <a:r>
              <a:rPr lang="en-US" sz="3600" b="1" dirty="0">
                <a:solidFill>
                  <a:srgbClr val="FFFF00"/>
                </a:solidFill>
              </a:rPr>
              <a:t>Daniel 8:13-16</a:t>
            </a:r>
          </a:p>
          <a:p>
            <a:pPr marL="457200" indent="-457200">
              <a:lnSpc>
                <a:spcPct val="80000"/>
              </a:lnSpc>
              <a:buFontTx/>
              <a:buNone/>
            </a:pPr>
            <a:r>
              <a:rPr lang="en-US" sz="2400" dirty="0"/>
              <a:t>13</a:t>
            </a:r>
            <a:r>
              <a:rPr lang="en-US" sz="2800" dirty="0"/>
              <a:t>	Then I heard </a:t>
            </a:r>
            <a:r>
              <a:rPr lang="en-US" sz="2800" b="1" i="1" dirty="0">
                <a:solidFill>
                  <a:srgbClr val="66FF33"/>
                </a:solidFill>
              </a:rPr>
              <a:t>a holy one speaking (probably Michael)</a:t>
            </a:r>
            <a:r>
              <a:rPr lang="en-US" sz="2800" b="1" dirty="0">
                <a:solidFill>
                  <a:srgbClr val="66FF33"/>
                </a:solidFill>
              </a:rPr>
              <a:t>; and </a:t>
            </a:r>
            <a:r>
              <a:rPr lang="en-US" sz="2800" b="1" i="1" dirty="0">
                <a:solidFill>
                  <a:srgbClr val="66FF33"/>
                </a:solidFill>
              </a:rPr>
              <a:t>another holy one said to that certain one who was speaking,</a:t>
            </a:r>
            <a:r>
              <a:rPr lang="en-US" sz="2800" b="1" dirty="0">
                <a:solidFill>
                  <a:srgbClr val="66FF33"/>
                </a:solidFill>
              </a:rPr>
              <a:t> </a:t>
            </a:r>
            <a:r>
              <a:rPr lang="en-US" sz="2800" dirty="0"/>
              <a:t>"How long will the vision be, concerning the daily sacrifices and the transgression of desolation, the giving of both the sanctuary and the host to be trampled under foot?"</a:t>
            </a:r>
          </a:p>
          <a:p>
            <a:pPr marL="457200" indent="-457200">
              <a:lnSpc>
                <a:spcPct val="80000"/>
              </a:lnSpc>
              <a:buFontTx/>
              <a:buNone/>
            </a:pPr>
            <a:r>
              <a:rPr lang="en-US" sz="2800" dirty="0"/>
              <a:t>14	And he said to me, "For two thousand three hundred days; then the sanctuary shall be cleansed."</a:t>
            </a:r>
          </a:p>
          <a:p>
            <a:pPr marL="457200" indent="-457200">
              <a:lnSpc>
                <a:spcPct val="80000"/>
              </a:lnSpc>
              <a:buFontTx/>
              <a:buNone/>
            </a:pPr>
            <a:r>
              <a:rPr lang="en-US" sz="2800" dirty="0"/>
              <a:t>15	Then it happened, when I, Daniel, had seen the vision and was seeking the meaning, that suddenly there </a:t>
            </a:r>
            <a:r>
              <a:rPr lang="en-US" sz="2800" b="1" i="1" dirty="0">
                <a:solidFill>
                  <a:srgbClr val="66FF33"/>
                </a:solidFill>
              </a:rPr>
              <a:t>stood before me one having the appearance of a man.</a:t>
            </a:r>
          </a:p>
          <a:p>
            <a:pPr marL="457200" indent="-457200">
              <a:lnSpc>
                <a:spcPct val="80000"/>
              </a:lnSpc>
              <a:buFontTx/>
              <a:buNone/>
            </a:pPr>
            <a:r>
              <a:rPr lang="en-US" sz="2800" dirty="0"/>
              <a:t>16	And </a:t>
            </a:r>
            <a:r>
              <a:rPr lang="en-US" sz="2800" b="1" i="1" dirty="0">
                <a:solidFill>
                  <a:srgbClr val="66FF33"/>
                </a:solidFill>
              </a:rPr>
              <a:t>I heard a man's voice</a:t>
            </a:r>
            <a:r>
              <a:rPr lang="en-US" sz="2800" dirty="0"/>
              <a:t> between the banks of the </a:t>
            </a:r>
            <a:r>
              <a:rPr lang="en-US" sz="2800" dirty="0" err="1"/>
              <a:t>Ulai</a:t>
            </a:r>
            <a:r>
              <a:rPr lang="en-US" sz="2800" dirty="0"/>
              <a:t>, who called, and said, "</a:t>
            </a:r>
            <a:r>
              <a:rPr lang="en-US" sz="2800" b="1" i="1" dirty="0">
                <a:solidFill>
                  <a:srgbClr val="66FF33"/>
                </a:solidFill>
              </a:rPr>
              <a:t>Gabriel, make this man understand the vision."</a:t>
            </a:r>
            <a:endParaRPr lang="en-US" sz="2800" dirty="0">
              <a:solidFill>
                <a:srgbClr val="66FF33"/>
              </a:solidFill>
            </a:endParaRPr>
          </a:p>
        </p:txBody>
      </p:sp>
    </p:spTree>
  </p:cSld>
  <p:clrMapOvr>
    <a:masterClrMapping/>
  </p:clrMapOvr>
  <p:transition>
    <p:circl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457200" y="381000"/>
            <a:ext cx="8229600" cy="2971800"/>
          </a:xfrm>
        </p:spPr>
        <p:txBody>
          <a:bodyPr/>
          <a:lstStyle/>
          <a:p>
            <a:pPr marL="0" indent="228600" algn="ctr">
              <a:buFont typeface="Wingdings" pitchFamily="2" charset="2"/>
              <a:buNone/>
            </a:pPr>
            <a:r>
              <a:rPr lang="en-US" sz="4000" b="1">
                <a:solidFill>
                  <a:srgbClr val="FFFF00"/>
                </a:solidFill>
                <a:latin typeface="Times New Roman" pitchFamily="18" charset="0"/>
              </a:rPr>
              <a:t>Isaiah 63:9</a:t>
            </a:r>
          </a:p>
          <a:p>
            <a:pPr marL="0" indent="228600">
              <a:buFont typeface="Wingdings" pitchFamily="2" charset="2"/>
              <a:buNone/>
            </a:pPr>
            <a:r>
              <a:rPr lang="en-US">
                <a:latin typeface="Times New Roman" pitchFamily="18" charset="0"/>
              </a:rPr>
              <a:t>9  In all their affliction He was afflicted, and</a:t>
            </a:r>
            <a:r>
              <a:rPr lang="en-US">
                <a:solidFill>
                  <a:schemeClr val="bg1"/>
                </a:solidFill>
                <a:latin typeface="Times New Roman" pitchFamily="18" charset="0"/>
              </a:rPr>
              <a:t> </a:t>
            </a:r>
            <a:r>
              <a:rPr lang="en-US" b="1" i="1">
                <a:solidFill>
                  <a:srgbClr val="66FF33"/>
                </a:solidFill>
                <a:latin typeface="Times New Roman" pitchFamily="18" charset="0"/>
              </a:rPr>
              <a:t>the Angel of His Presence saved them;</a:t>
            </a:r>
            <a:r>
              <a:rPr lang="en-US">
                <a:solidFill>
                  <a:schemeClr val="bg1"/>
                </a:solidFill>
                <a:latin typeface="Times New Roman" pitchFamily="18" charset="0"/>
              </a:rPr>
              <a:t> </a:t>
            </a:r>
            <a:r>
              <a:rPr lang="en-US">
                <a:latin typeface="Times New Roman" pitchFamily="18" charset="0"/>
              </a:rPr>
              <a:t>in His love and in His pity He redeemed them; and He bore them and carried them all the days of old.</a:t>
            </a:r>
          </a:p>
        </p:txBody>
      </p:sp>
      <p:sp>
        <p:nvSpPr>
          <p:cNvPr id="6148" name="Text Box 4"/>
          <p:cNvSpPr txBox="1">
            <a:spLocks noChangeArrowheads="1"/>
          </p:cNvSpPr>
          <p:nvPr/>
        </p:nvSpPr>
        <p:spPr bwMode="auto">
          <a:xfrm>
            <a:off x="228600" y="3581400"/>
            <a:ext cx="8915400" cy="2123658"/>
          </a:xfrm>
          <a:prstGeom prst="rect">
            <a:avLst/>
          </a:prstGeom>
          <a:noFill/>
          <a:ln w="9525">
            <a:noFill/>
            <a:miter lim="800000"/>
            <a:headEnd/>
            <a:tailEnd/>
          </a:ln>
          <a:effectLst/>
        </p:spPr>
        <p:txBody>
          <a:bodyPr wrap="square">
            <a:spAutoFit/>
          </a:bodyPr>
          <a:lstStyle/>
          <a:p>
            <a:pPr>
              <a:spcBef>
                <a:spcPct val="50000"/>
              </a:spcBef>
            </a:pPr>
            <a:r>
              <a:rPr lang="en-US" sz="2400" b="1" dirty="0">
                <a:solidFill>
                  <a:srgbClr val="FFFF00"/>
                </a:solidFill>
                <a:latin typeface="Comic Sans MS" pitchFamily="66" charset="0"/>
              </a:rPr>
              <a:t>The angel working with Moses (probably Michael) expressed the same love, concern, compassion and mercy that God himself would feel. The angels are family extensions of God </a:t>
            </a:r>
            <a:r>
              <a:rPr lang="en-US" sz="2400" b="1" dirty="0" smtClean="0">
                <a:solidFill>
                  <a:srgbClr val="FFFF00"/>
                </a:solidFill>
                <a:latin typeface="Comic Sans MS" pitchFamily="66" charset="0"/>
              </a:rPr>
              <a:t>himself, </a:t>
            </a:r>
            <a:r>
              <a:rPr lang="en-US" sz="2400" b="1" dirty="0">
                <a:solidFill>
                  <a:srgbClr val="FFFF00"/>
                </a:solidFill>
                <a:latin typeface="Comic Sans MS" pitchFamily="66" charset="0"/>
              </a:rPr>
              <a:t>who live and feel like God.</a:t>
            </a:r>
          </a:p>
          <a:p>
            <a:pPr algn="ctr">
              <a:spcBef>
                <a:spcPct val="50000"/>
              </a:spcBef>
            </a:pPr>
            <a:r>
              <a:rPr lang="en-US" sz="2400" b="1" dirty="0">
                <a:solidFill>
                  <a:srgbClr val="FFFF00"/>
                </a:solidFill>
                <a:latin typeface="Comic Sans MS" pitchFamily="66" charset="0"/>
              </a:rPr>
              <a:t>The angels who work with us act and feel the same way!</a:t>
            </a:r>
          </a:p>
        </p:txBody>
      </p:sp>
    </p:spTree>
  </p:cSld>
  <p:clrMapOvr>
    <a:masterClrMapping/>
  </p:clrMapOvr>
  <p:transition>
    <p:circle/>
  </p:transition>
  <p:timing>
    <p:tnLst>
      <p:par>
        <p:cTn id="1" dur="indefinite" restart="never" nodeType="tmRoot"/>
      </p:par>
    </p:tn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Arial"/>
      </a:majorFont>
      <a:minorFont>
        <a:latin typeface="Garamond"/>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728</TotalTime>
  <Words>1848</Words>
  <Application>Microsoft Office PowerPoint</Application>
  <PresentationFormat>On-screen Show (4:3)</PresentationFormat>
  <Paragraphs>137</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Stream</vt:lpstr>
      <vt:lpstr>The Angels of God</vt:lpstr>
      <vt:lpstr>Slide 2</vt:lpstr>
      <vt:lpstr>Slide 3</vt:lpstr>
      <vt:lpstr>Slide 4</vt:lpstr>
      <vt:lpstr>Slide 5</vt:lpstr>
      <vt:lpstr>Slide 6</vt:lpstr>
      <vt:lpstr>Slide 7</vt:lpstr>
      <vt:lpstr>Angels help each other </vt:lpstr>
      <vt:lpstr>Slide 9</vt:lpstr>
      <vt:lpstr>Slide 10</vt:lpstr>
      <vt:lpstr>Some missions aren’t fun </vt:lpstr>
      <vt:lpstr>Slide 12</vt:lpstr>
      <vt:lpstr>Slide 13</vt:lpstr>
      <vt:lpstr>Slide 14</vt:lpstr>
      <vt:lpstr>Slide 15</vt:lpstr>
      <vt:lpstr>Angels in Abraham’s life</vt:lpstr>
      <vt:lpstr>Slide 17</vt:lpstr>
      <vt:lpstr>Slide 18</vt:lpstr>
      <vt:lpstr>Slide 19</vt:lpstr>
      <vt:lpstr>Slide 20</vt:lpstr>
      <vt:lpstr>See how angels accommodated Abraham</vt:lpstr>
      <vt:lpstr>Slide 22</vt:lpstr>
      <vt:lpstr>Slide 23</vt:lpstr>
      <vt:lpstr>Slide 24</vt:lpstr>
      <vt:lpstr>Slide 25</vt:lpstr>
      <vt:lpstr>Slide 26</vt:lpstr>
    </vt:vector>
  </TitlesOfParts>
  <Company>Crestwood High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Angels of God</dc:title>
  <dc:creator>Jim Styles</dc:creator>
  <cp:lastModifiedBy>Jim</cp:lastModifiedBy>
  <cp:revision>40</cp:revision>
  <dcterms:created xsi:type="dcterms:W3CDTF">2006-08-31T14:16:35Z</dcterms:created>
  <dcterms:modified xsi:type="dcterms:W3CDTF">2011-07-30T15:33:21Z</dcterms:modified>
</cp:coreProperties>
</file>