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318" r:id="rId3"/>
    <p:sldId id="319" r:id="rId4"/>
    <p:sldId id="315" r:id="rId5"/>
    <p:sldId id="316" r:id="rId6"/>
    <p:sldId id="317" r:id="rId7"/>
    <p:sldId id="291" r:id="rId8"/>
    <p:sldId id="292" r:id="rId9"/>
    <p:sldId id="293" r:id="rId10"/>
    <p:sldId id="294" r:id="rId11"/>
    <p:sldId id="295" r:id="rId12"/>
    <p:sldId id="296" r:id="rId13"/>
    <p:sldId id="297" r:id="rId14"/>
    <p:sldId id="298" r:id="rId15"/>
    <p:sldId id="299" r:id="rId16"/>
    <p:sldId id="300" r:id="rId17"/>
    <p:sldId id="301" r:id="rId18"/>
    <p:sldId id="259" r:id="rId19"/>
    <p:sldId id="263" r:id="rId20"/>
    <p:sldId id="283" r:id="rId21"/>
    <p:sldId id="284" r:id="rId22"/>
    <p:sldId id="269" r:id="rId23"/>
    <p:sldId id="270" r:id="rId24"/>
    <p:sldId id="271" r:id="rId25"/>
    <p:sldId id="272" r:id="rId26"/>
    <p:sldId id="273" r:id="rId27"/>
    <p:sldId id="274" r:id="rId28"/>
    <p:sldId id="312" r:id="rId29"/>
    <p:sldId id="314" r:id="rId30"/>
    <p:sldId id="313" r:id="rId31"/>
    <p:sldId id="289" r:id="rId32"/>
    <p:sldId id="308" r:id="rId33"/>
    <p:sldId id="307" r:id="rId34"/>
    <p:sldId id="302"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FF00"/>
    <a:srgbClr val="66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144000" cy="4046538"/>
            <a:chOff x="0" y="1536"/>
            <a:chExt cx="5760" cy="2549"/>
          </a:xfrm>
        </p:grpSpPr>
        <p:sp>
          <p:nvSpPr>
            <p:cNvPr id="7171"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endParaRPr lang="en-US"/>
            </a:p>
          </p:txBody>
        </p:sp>
        <p:sp>
          <p:nvSpPr>
            <p:cNvPr id="7172"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endParaRPr lang="en-US"/>
            </a:p>
          </p:txBody>
        </p:sp>
        <p:sp>
          <p:nvSpPr>
            <p:cNvPr id="7173"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endParaRPr lang="en-US"/>
            </a:p>
          </p:txBody>
        </p:sp>
        <p:sp>
          <p:nvSpPr>
            <p:cNvPr id="7174"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7175"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endParaRPr lang="en-US"/>
            </a:p>
          </p:txBody>
        </p:sp>
        <p:sp>
          <p:nvSpPr>
            <p:cNvPr id="7176"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endParaRPr lang="en-US"/>
            </a:p>
          </p:txBody>
        </p:sp>
        <p:sp>
          <p:nvSpPr>
            <p:cNvPr id="7177"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endParaRPr lang="en-US"/>
            </a:p>
          </p:txBody>
        </p:sp>
        <p:sp>
          <p:nvSpPr>
            <p:cNvPr id="7178"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endParaRPr lang="en-US"/>
            </a:p>
          </p:txBody>
        </p:sp>
        <p:sp>
          <p:nvSpPr>
            <p:cNvPr id="7179"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endParaRPr lang="en-US"/>
            </a:p>
          </p:txBody>
        </p:sp>
        <p:sp>
          <p:nvSpPr>
            <p:cNvPr id="7180"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1"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endParaRPr lang="en-US"/>
            </a:p>
          </p:txBody>
        </p:sp>
        <p:sp>
          <p:nvSpPr>
            <p:cNvPr id="7182"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3"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7184"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7185"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endParaRPr lang="en-US"/>
            </a:p>
          </p:txBody>
        </p:sp>
      </p:grpSp>
      <p:sp>
        <p:nvSpPr>
          <p:cNvPr id="718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n-US"/>
              <a:t>Click to edit Master title style</a:t>
            </a:r>
          </a:p>
        </p:txBody>
      </p:sp>
      <p:sp>
        <p:nvSpPr>
          <p:cNvPr id="718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7188" name="Rectangle 20"/>
          <p:cNvSpPr>
            <a:spLocks noGrp="1" noChangeArrowheads="1"/>
          </p:cNvSpPr>
          <p:nvPr>
            <p:ph type="dt" sz="quarter" idx="2"/>
          </p:nvPr>
        </p:nvSpPr>
        <p:spPr/>
        <p:txBody>
          <a:bodyPr/>
          <a:lstStyle>
            <a:lvl1pPr>
              <a:defRPr/>
            </a:lvl1pPr>
          </a:lstStyle>
          <a:p>
            <a:endParaRPr lang="en-US"/>
          </a:p>
        </p:txBody>
      </p:sp>
      <p:sp>
        <p:nvSpPr>
          <p:cNvPr id="7189" name="Rectangle 21"/>
          <p:cNvSpPr>
            <a:spLocks noGrp="1" noChangeArrowheads="1"/>
          </p:cNvSpPr>
          <p:nvPr>
            <p:ph type="ftr" sz="quarter" idx="3"/>
          </p:nvPr>
        </p:nvSpPr>
        <p:spPr/>
        <p:txBody>
          <a:bodyPr/>
          <a:lstStyle>
            <a:lvl1pPr>
              <a:defRPr/>
            </a:lvl1pPr>
          </a:lstStyle>
          <a:p>
            <a:endParaRPr lang="en-US"/>
          </a:p>
        </p:txBody>
      </p:sp>
      <p:sp>
        <p:nvSpPr>
          <p:cNvPr id="7190" name="Rectangle 22"/>
          <p:cNvSpPr>
            <a:spLocks noGrp="1" noChangeArrowheads="1"/>
          </p:cNvSpPr>
          <p:nvPr>
            <p:ph type="sldNum" sz="quarter" idx="4"/>
          </p:nvPr>
        </p:nvSpPr>
        <p:spPr/>
        <p:txBody>
          <a:bodyPr/>
          <a:lstStyle>
            <a:lvl1pPr>
              <a:defRPr/>
            </a:lvl1pPr>
          </a:lstStyle>
          <a:p>
            <a:fld id="{A40C652D-B528-4FC6-A819-38406A60EE7F}" type="slidenum">
              <a:rPr lang="en-US"/>
              <a:pPr/>
              <a:t>‹#›</a:t>
            </a:fld>
            <a:endParaRPr lang="en-US"/>
          </a:p>
        </p:txBody>
      </p:sp>
    </p:spTree>
  </p:cSld>
  <p:clrMapOvr>
    <a:masterClrMapping/>
  </p:clrMapOvr>
  <p:transition>
    <p:wheel spokes="3"/>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E70275-A8F8-46A5-863B-25A6FABC5B25}" type="slidenum">
              <a:rPr lang="en-US"/>
              <a:pPr/>
              <a:t>‹#›</a:t>
            </a:fld>
            <a:endParaRPr lang="en-US"/>
          </a:p>
        </p:txBody>
      </p:sp>
    </p:spTree>
  </p:cSld>
  <p:clrMapOvr>
    <a:masterClrMapping/>
  </p:clrMapOvr>
  <p:transition>
    <p:wheel spokes="3"/>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D6E954A-FD37-4856-A952-81A87AFD0C28}" type="slidenum">
              <a:rPr lang="en-US"/>
              <a:pPr/>
              <a:t>‹#›</a:t>
            </a:fld>
            <a:endParaRPr lang="en-US"/>
          </a:p>
        </p:txBody>
      </p:sp>
    </p:spTree>
  </p:cSld>
  <p:clrMapOvr>
    <a:masterClrMapping/>
  </p:clrMapOvr>
  <p:transition>
    <p:wheel spokes="3"/>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D359BA7-6304-4C81-8FBB-ED5AF48E440B}" type="slidenum">
              <a:rPr lang="en-US"/>
              <a:pPr/>
              <a:t>‹#›</a:t>
            </a:fld>
            <a:endParaRPr lang="en-US"/>
          </a:p>
        </p:txBody>
      </p:sp>
    </p:spTree>
  </p:cSld>
  <p:clrMapOvr>
    <a:masterClrMapping/>
  </p:clrMapOvr>
  <p:transition>
    <p:wheel spokes="3"/>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77B5CA-FA33-4ABC-A9BF-2357ABF923F7}" type="slidenum">
              <a:rPr lang="en-US"/>
              <a:pPr/>
              <a:t>‹#›</a:t>
            </a:fld>
            <a:endParaRPr lang="en-US"/>
          </a:p>
        </p:txBody>
      </p:sp>
    </p:spTree>
  </p:cSld>
  <p:clrMapOvr>
    <a:masterClrMapping/>
  </p:clrMapOvr>
  <p:transition>
    <p:wheel spokes="3"/>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FA7C31-CE61-4E55-9C60-F8182218AE96}" type="slidenum">
              <a:rPr lang="en-US"/>
              <a:pPr/>
              <a:t>‹#›</a:t>
            </a:fld>
            <a:endParaRPr lang="en-US"/>
          </a:p>
        </p:txBody>
      </p:sp>
    </p:spTree>
  </p:cSld>
  <p:clrMapOvr>
    <a:masterClrMapping/>
  </p:clrMapOvr>
  <p:transition>
    <p:wheel spokes="3"/>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C7EDE9-CA05-47C1-A8AE-E2A648B490CD}" type="slidenum">
              <a:rPr lang="en-US"/>
              <a:pPr/>
              <a:t>‹#›</a:t>
            </a:fld>
            <a:endParaRPr lang="en-US"/>
          </a:p>
        </p:txBody>
      </p:sp>
    </p:spTree>
  </p:cSld>
  <p:clrMapOvr>
    <a:masterClrMapping/>
  </p:clrMapOvr>
  <p:transition>
    <p:wheel spokes="3"/>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44F1E8A-B847-44F1-85F0-381D36F03657}" type="slidenum">
              <a:rPr lang="en-US"/>
              <a:pPr/>
              <a:t>‹#›</a:t>
            </a:fld>
            <a:endParaRPr lang="en-US"/>
          </a:p>
        </p:txBody>
      </p:sp>
    </p:spTree>
  </p:cSld>
  <p:clrMapOvr>
    <a:masterClrMapping/>
  </p:clrMapOvr>
  <p:transition>
    <p:wheel spokes="3"/>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71D83ED-D2B3-48B6-823C-9F531FDEB089}" type="slidenum">
              <a:rPr lang="en-US"/>
              <a:pPr/>
              <a:t>‹#›</a:t>
            </a:fld>
            <a:endParaRPr lang="en-US"/>
          </a:p>
        </p:txBody>
      </p:sp>
    </p:spTree>
  </p:cSld>
  <p:clrMapOvr>
    <a:masterClrMapping/>
  </p:clrMapOvr>
  <p:transition>
    <p:wheel spokes="3"/>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2F163E4-91B2-4747-923B-2D16F7102F35}" type="slidenum">
              <a:rPr lang="en-US"/>
              <a:pPr/>
              <a:t>‹#›</a:t>
            </a:fld>
            <a:endParaRPr lang="en-US"/>
          </a:p>
        </p:txBody>
      </p:sp>
    </p:spTree>
  </p:cSld>
  <p:clrMapOvr>
    <a:masterClrMapping/>
  </p:clrMapOvr>
  <p:transition>
    <p:wheel spokes="3"/>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C73A727-BA33-42B3-8973-CEF1B9643CED}" type="slidenum">
              <a:rPr lang="en-US"/>
              <a:pPr/>
              <a:t>‹#›</a:t>
            </a:fld>
            <a:endParaRPr lang="en-US"/>
          </a:p>
        </p:txBody>
      </p:sp>
    </p:spTree>
  </p:cSld>
  <p:clrMapOvr>
    <a:masterClrMapping/>
  </p:clrMapOvr>
  <p:transition>
    <p:wheel spokes="3"/>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69771D9-9C42-4700-BBFB-200C6CC9B058}" type="slidenum">
              <a:rPr lang="en-US"/>
              <a:pPr/>
              <a:t>‹#›</a:t>
            </a:fld>
            <a:endParaRPr lang="en-US"/>
          </a:p>
        </p:txBody>
      </p:sp>
    </p:spTree>
  </p:cSld>
  <p:clrMapOvr>
    <a:masterClrMapping/>
  </p:clrMapOvr>
  <p:transition>
    <p:wheel spokes="3"/>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2438400"/>
            <a:ext cx="9144000" cy="4046538"/>
            <a:chOff x="0" y="1536"/>
            <a:chExt cx="5760" cy="2549"/>
          </a:xfrm>
        </p:grpSpPr>
        <p:sp>
          <p:nvSpPr>
            <p:cNvPr id="614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endParaRPr lang="en-US"/>
            </a:p>
          </p:txBody>
        </p:sp>
        <p:sp>
          <p:nvSpPr>
            <p:cNvPr id="6148" name="Freeform 4"/>
            <p:cNvSpPr>
              <a:spLocks/>
            </p:cNvSpPr>
            <p:nvPr userDrawn="1"/>
          </p:nvSpPr>
          <p:spPr bwMode="hidden">
            <a:xfrm>
              <a:off x="0" y="2664"/>
              <a:ext cx="2688" cy="1224"/>
            </a:xfrm>
            <a:custGeom>
              <a:avLst/>
              <a:gdLst/>
              <a:ahLst/>
              <a:cxnLst>
                <a:cxn ang="0">
                  <a:pos x="0" y="0"/>
                </a:cxn>
                <a:cxn ang="0">
                  <a:pos x="960" y="552"/>
                </a:cxn>
                <a:cxn ang="0">
                  <a:pos x="1968" y="264"/>
                </a:cxn>
                <a:cxn ang="0">
                  <a:pos x="2028" y="270"/>
                </a:cxn>
                <a:cxn ang="0">
                  <a:pos x="2661" y="528"/>
                </a:cxn>
                <a:cxn ang="0">
                  <a:pos x="2688" y="648"/>
                </a:cxn>
                <a:cxn ang="0">
                  <a:pos x="2304" y="1080"/>
                </a:cxn>
                <a:cxn ang="0">
                  <a:pos x="1584" y="1224"/>
                </a:cxn>
                <a:cxn ang="0">
                  <a:pos x="1296" y="936"/>
                </a:cxn>
                <a:cxn ang="0">
                  <a:pos x="864" y="1032"/>
                </a:cxn>
                <a:cxn ang="0">
                  <a:pos x="0" y="552"/>
                </a:cxn>
                <a:cxn ang="0">
                  <a:pos x="0" y="0"/>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w="9525">
              <a:noFill/>
              <a:round/>
              <a:headEnd/>
              <a:tailEnd/>
            </a:ln>
            <a:effectLst/>
          </p:spPr>
          <p:txBody>
            <a:bodyPr/>
            <a:lstStyle/>
            <a:p>
              <a:endParaRPr lang="en-US"/>
            </a:p>
          </p:txBody>
        </p:sp>
        <p:sp>
          <p:nvSpPr>
            <p:cNvPr id="6149" name="Freeform 5"/>
            <p:cNvSpPr>
              <a:spLocks/>
            </p:cNvSpPr>
            <p:nvPr userDrawn="1"/>
          </p:nvSpPr>
          <p:spPr bwMode="hidden">
            <a:xfrm>
              <a:off x="3359" y="1536"/>
              <a:ext cx="2401" cy="1232"/>
            </a:xfrm>
            <a:custGeom>
              <a:avLst/>
              <a:gdLst/>
              <a:ahLst/>
              <a:cxnLst>
                <a:cxn ang="0">
                  <a:pos x="2208" y="15"/>
                </a:cxn>
                <a:cxn ang="0">
                  <a:pos x="2088" y="57"/>
                </a:cxn>
                <a:cxn ang="0">
                  <a:pos x="1951" y="99"/>
                </a:cxn>
                <a:cxn ang="0">
                  <a:pos x="1704" y="135"/>
                </a:cxn>
                <a:cxn ang="0">
                  <a:pos x="1314" y="177"/>
                </a:cxn>
                <a:cxn ang="0">
                  <a:pos x="1176" y="189"/>
                </a:cxn>
                <a:cxn ang="0">
                  <a:pos x="1122" y="195"/>
                </a:cxn>
                <a:cxn ang="0">
                  <a:pos x="1075" y="231"/>
                </a:cxn>
                <a:cxn ang="0">
                  <a:pos x="924" y="321"/>
                </a:cxn>
                <a:cxn ang="0">
                  <a:pos x="840" y="369"/>
                </a:cxn>
                <a:cxn ang="0">
                  <a:pos x="630" y="458"/>
                </a:cxn>
                <a:cxn ang="0">
                  <a:pos x="529" y="500"/>
                </a:cxn>
                <a:cxn ang="0">
                  <a:pos x="487" y="542"/>
                </a:cxn>
                <a:cxn ang="0">
                  <a:pos x="457" y="590"/>
                </a:cxn>
                <a:cxn ang="0">
                  <a:pos x="402" y="638"/>
                </a:cxn>
                <a:cxn ang="0">
                  <a:pos x="330" y="758"/>
                </a:cxn>
                <a:cxn ang="0">
                  <a:pos x="312" y="788"/>
                </a:cxn>
                <a:cxn ang="0">
                  <a:pos x="252" y="824"/>
                </a:cxn>
                <a:cxn ang="0">
                  <a:pos x="84" y="926"/>
                </a:cxn>
                <a:cxn ang="0">
                  <a:pos x="0" y="992"/>
                </a:cxn>
                <a:cxn ang="0">
                  <a:pos x="12" y="1040"/>
                </a:cxn>
                <a:cxn ang="0">
                  <a:pos x="132" y="1034"/>
                </a:cxn>
                <a:cxn ang="0">
                  <a:pos x="336" y="980"/>
                </a:cxn>
                <a:cxn ang="0">
                  <a:pos x="529" y="896"/>
                </a:cxn>
                <a:cxn ang="0">
                  <a:pos x="576" y="872"/>
                </a:cxn>
                <a:cxn ang="0">
                  <a:pos x="714" y="848"/>
                </a:cxn>
                <a:cxn ang="0">
                  <a:pos x="966" y="794"/>
                </a:cxn>
                <a:cxn ang="0">
                  <a:pos x="1212" y="782"/>
                </a:cxn>
                <a:cxn ang="0">
                  <a:pos x="1416" y="872"/>
                </a:cxn>
                <a:cxn ang="0">
                  <a:pos x="1464" y="932"/>
                </a:cxn>
                <a:cxn ang="0">
                  <a:pos x="1440" y="992"/>
                </a:cxn>
                <a:cxn ang="0">
                  <a:pos x="1302" y="1040"/>
                </a:cxn>
                <a:cxn ang="0">
                  <a:pos x="1158" y="1100"/>
                </a:cxn>
                <a:cxn ang="0">
                  <a:pos x="1093" y="1148"/>
                </a:cxn>
                <a:cxn ang="0">
                  <a:pos x="1075" y="1208"/>
                </a:cxn>
                <a:cxn ang="0">
                  <a:pos x="1093" y="1232"/>
                </a:cxn>
                <a:cxn ang="0">
                  <a:pos x="1152" y="1226"/>
                </a:cxn>
                <a:cxn ang="0">
                  <a:pos x="1332" y="1208"/>
                </a:cxn>
                <a:cxn ang="0">
                  <a:pos x="1434" y="1184"/>
                </a:cxn>
                <a:cxn ang="0">
                  <a:pos x="1464" y="1172"/>
                </a:cxn>
                <a:cxn ang="0">
                  <a:pos x="1578" y="1130"/>
                </a:cxn>
                <a:cxn ang="0">
                  <a:pos x="1758" y="1064"/>
                </a:cxn>
                <a:cxn ang="0">
                  <a:pos x="1872" y="962"/>
                </a:cxn>
                <a:cxn ang="0">
                  <a:pos x="1986" y="800"/>
                </a:cxn>
                <a:cxn ang="0">
                  <a:pos x="2166" y="650"/>
                </a:cxn>
                <a:cxn ang="0">
                  <a:pos x="2257" y="590"/>
                </a:cxn>
                <a:cxn ang="0">
                  <a:pos x="2400" y="57"/>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257" y="590"/>
                  </a:lnTo>
                  <a:lnTo>
                    <a:pt x="2400" y="518"/>
                  </a:lnTo>
                  <a:lnTo>
                    <a:pt x="2400" y="57"/>
                  </a:lnTo>
                  <a:lnTo>
                    <a:pt x="2401" y="0"/>
                  </a:lnTo>
                  <a:lnTo>
                    <a:pt x="2310" y="3"/>
                  </a:lnTo>
                  <a:close/>
                </a:path>
              </a:pathLst>
            </a:custGeom>
            <a:solidFill>
              <a:schemeClr val="bg2"/>
            </a:solidFill>
            <a:ln w="9525">
              <a:noFill/>
              <a:round/>
              <a:headEnd/>
              <a:tailEnd/>
            </a:ln>
          </p:spPr>
          <p:txBody>
            <a:bodyPr/>
            <a:lstStyle/>
            <a:p>
              <a:endParaRPr lang="en-US"/>
            </a:p>
          </p:txBody>
        </p:sp>
        <p:sp>
          <p:nvSpPr>
            <p:cNvPr id="615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6151" name="Freeform 7"/>
            <p:cNvSpPr>
              <a:spLocks/>
            </p:cNvSpPr>
            <p:nvPr userDrawn="1"/>
          </p:nvSpPr>
          <p:spPr bwMode="hidden">
            <a:xfrm>
              <a:off x="3599" y="2477"/>
              <a:ext cx="186" cy="120"/>
            </a:xfrm>
            <a:custGeom>
              <a:avLst/>
              <a:gdLst/>
              <a:ahLst/>
              <a:cxnLst>
                <a:cxn ang="0">
                  <a:pos x="185" y="0"/>
                </a:cxn>
                <a:cxn ang="0">
                  <a:pos x="185" y="6"/>
                </a:cxn>
                <a:cxn ang="0">
                  <a:pos x="185" y="18"/>
                </a:cxn>
                <a:cxn ang="0">
                  <a:pos x="185" y="36"/>
                </a:cxn>
                <a:cxn ang="0">
                  <a:pos x="179" y="54"/>
                </a:cxn>
                <a:cxn ang="0">
                  <a:pos x="161" y="72"/>
                </a:cxn>
                <a:cxn ang="0">
                  <a:pos x="137" y="96"/>
                </a:cxn>
                <a:cxn ang="0">
                  <a:pos x="101" y="108"/>
                </a:cxn>
                <a:cxn ang="0">
                  <a:pos x="47" y="120"/>
                </a:cxn>
                <a:cxn ang="0">
                  <a:pos x="29" y="120"/>
                </a:cxn>
                <a:cxn ang="0">
                  <a:pos x="17" y="114"/>
                </a:cxn>
                <a:cxn ang="0">
                  <a:pos x="0" y="96"/>
                </a:cxn>
                <a:cxn ang="0">
                  <a:pos x="0" y="78"/>
                </a:cxn>
                <a:cxn ang="0">
                  <a:pos x="0" y="72"/>
                </a:cxn>
                <a:cxn ang="0">
                  <a:pos x="185" y="0"/>
                </a:cxn>
                <a:cxn ang="0">
                  <a:pos x="185" y="0"/>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lnTo>
                    <a:pt x="185" y="0"/>
                  </a:lnTo>
                  <a:close/>
                </a:path>
              </a:pathLst>
            </a:custGeom>
            <a:solidFill>
              <a:schemeClr val="bg1"/>
            </a:solidFill>
            <a:ln w="9525">
              <a:noFill/>
              <a:round/>
              <a:headEnd/>
              <a:tailEnd/>
            </a:ln>
          </p:spPr>
          <p:txBody>
            <a:bodyPr/>
            <a:lstStyle/>
            <a:p>
              <a:endParaRPr lang="en-US"/>
            </a:p>
          </p:txBody>
        </p:sp>
        <p:sp>
          <p:nvSpPr>
            <p:cNvPr id="6152" name="Freeform 8"/>
            <p:cNvSpPr>
              <a:spLocks/>
            </p:cNvSpPr>
            <p:nvPr userDrawn="1"/>
          </p:nvSpPr>
          <p:spPr bwMode="hidden">
            <a:xfrm>
              <a:off x="3779" y="2393"/>
              <a:ext cx="185" cy="120"/>
            </a:xfrm>
            <a:custGeom>
              <a:avLst/>
              <a:gdLst/>
              <a:ahLst/>
              <a:cxnLst>
                <a:cxn ang="0">
                  <a:pos x="185" y="0"/>
                </a:cxn>
                <a:cxn ang="0">
                  <a:pos x="185" y="6"/>
                </a:cxn>
                <a:cxn ang="0">
                  <a:pos x="179" y="24"/>
                </a:cxn>
                <a:cxn ang="0">
                  <a:pos x="167" y="42"/>
                </a:cxn>
                <a:cxn ang="0">
                  <a:pos x="149" y="66"/>
                </a:cxn>
                <a:cxn ang="0">
                  <a:pos x="131" y="90"/>
                </a:cxn>
                <a:cxn ang="0">
                  <a:pos x="102" y="108"/>
                </a:cxn>
                <a:cxn ang="0">
                  <a:pos x="66" y="120"/>
                </a:cxn>
                <a:cxn ang="0">
                  <a:pos x="18" y="120"/>
                </a:cxn>
                <a:cxn ang="0">
                  <a:pos x="0" y="60"/>
                </a:cxn>
                <a:cxn ang="0">
                  <a:pos x="185" y="0"/>
                </a:cxn>
                <a:cxn ang="0">
                  <a:pos x="185" y="0"/>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lnTo>
                    <a:pt x="185" y="0"/>
                  </a:lnTo>
                  <a:close/>
                </a:path>
              </a:pathLst>
            </a:custGeom>
            <a:solidFill>
              <a:schemeClr val="bg1"/>
            </a:solidFill>
            <a:ln w="9525">
              <a:noFill/>
              <a:round/>
              <a:headEnd/>
              <a:tailEnd/>
            </a:ln>
          </p:spPr>
          <p:txBody>
            <a:bodyPr/>
            <a:lstStyle/>
            <a:p>
              <a:endParaRPr lang="en-US"/>
            </a:p>
          </p:txBody>
        </p:sp>
        <p:sp>
          <p:nvSpPr>
            <p:cNvPr id="6153" name="Freeform 9"/>
            <p:cNvSpPr>
              <a:spLocks/>
            </p:cNvSpPr>
            <p:nvPr userDrawn="1"/>
          </p:nvSpPr>
          <p:spPr bwMode="hidden">
            <a:xfrm>
              <a:off x="3839" y="1836"/>
              <a:ext cx="528" cy="275"/>
            </a:xfrm>
            <a:custGeom>
              <a:avLst/>
              <a:gdLst/>
              <a:ahLst/>
              <a:cxnLst>
                <a:cxn ang="0">
                  <a:pos x="0" y="275"/>
                </a:cxn>
                <a:cxn ang="0">
                  <a:pos x="0" y="269"/>
                </a:cxn>
                <a:cxn ang="0">
                  <a:pos x="6" y="251"/>
                </a:cxn>
                <a:cxn ang="0">
                  <a:pos x="6" y="239"/>
                </a:cxn>
                <a:cxn ang="0">
                  <a:pos x="12" y="227"/>
                </a:cxn>
                <a:cxn ang="0">
                  <a:pos x="18" y="221"/>
                </a:cxn>
                <a:cxn ang="0">
                  <a:pos x="36" y="215"/>
                </a:cxn>
                <a:cxn ang="0">
                  <a:pos x="77" y="203"/>
                </a:cxn>
                <a:cxn ang="0">
                  <a:pos x="137" y="179"/>
                </a:cxn>
                <a:cxn ang="0">
                  <a:pos x="209" y="143"/>
                </a:cxn>
                <a:cxn ang="0">
                  <a:pos x="251" y="120"/>
                </a:cxn>
                <a:cxn ang="0">
                  <a:pos x="299" y="96"/>
                </a:cxn>
                <a:cxn ang="0">
                  <a:pos x="394" y="48"/>
                </a:cxn>
                <a:cxn ang="0">
                  <a:pos x="442" y="30"/>
                </a:cxn>
                <a:cxn ang="0">
                  <a:pos x="478" y="12"/>
                </a:cxn>
                <a:cxn ang="0">
                  <a:pos x="502" y="6"/>
                </a:cxn>
                <a:cxn ang="0">
                  <a:pos x="520" y="0"/>
                </a:cxn>
                <a:cxn ang="0">
                  <a:pos x="526" y="0"/>
                </a:cxn>
                <a:cxn ang="0">
                  <a:pos x="520" y="6"/>
                </a:cxn>
                <a:cxn ang="0">
                  <a:pos x="508" y="12"/>
                </a:cxn>
                <a:cxn ang="0">
                  <a:pos x="484" y="24"/>
                </a:cxn>
                <a:cxn ang="0">
                  <a:pos x="460" y="42"/>
                </a:cxn>
                <a:cxn ang="0">
                  <a:pos x="436" y="54"/>
                </a:cxn>
                <a:cxn ang="0">
                  <a:pos x="394" y="78"/>
                </a:cxn>
                <a:cxn ang="0">
                  <a:pos x="340" y="108"/>
                </a:cxn>
                <a:cxn ang="0">
                  <a:pos x="275" y="143"/>
                </a:cxn>
                <a:cxn ang="0">
                  <a:pos x="131" y="221"/>
                </a:cxn>
                <a:cxn ang="0">
                  <a:pos x="65" y="251"/>
                </a:cxn>
                <a:cxn ang="0">
                  <a:pos x="0" y="275"/>
                </a:cxn>
                <a:cxn ang="0">
                  <a:pos x="0" y="275"/>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lnTo>
                    <a:pt x="0" y="275"/>
                  </a:lnTo>
                  <a:close/>
                </a:path>
              </a:pathLst>
            </a:custGeom>
            <a:solidFill>
              <a:schemeClr val="bg1"/>
            </a:solidFill>
            <a:ln w="9525">
              <a:noFill/>
              <a:round/>
              <a:headEnd/>
              <a:tailEnd/>
            </a:ln>
          </p:spPr>
          <p:txBody>
            <a:bodyPr/>
            <a:lstStyle/>
            <a:p>
              <a:endParaRPr lang="en-US"/>
            </a:p>
          </p:txBody>
        </p:sp>
        <p:sp>
          <p:nvSpPr>
            <p:cNvPr id="6154" name="Freeform 10"/>
            <p:cNvSpPr>
              <a:spLocks/>
            </p:cNvSpPr>
            <p:nvPr userDrawn="1"/>
          </p:nvSpPr>
          <p:spPr bwMode="hidden">
            <a:xfrm>
              <a:off x="3676" y="2015"/>
              <a:ext cx="721" cy="306"/>
            </a:xfrm>
            <a:custGeom>
              <a:avLst/>
              <a:gdLst/>
              <a:ahLst/>
              <a:cxnLst>
                <a:cxn ang="0">
                  <a:pos x="48" y="216"/>
                </a:cxn>
                <a:cxn ang="0">
                  <a:pos x="30" y="252"/>
                </a:cxn>
                <a:cxn ang="0">
                  <a:pos x="12" y="282"/>
                </a:cxn>
                <a:cxn ang="0">
                  <a:pos x="6" y="300"/>
                </a:cxn>
                <a:cxn ang="0">
                  <a:pos x="0" y="306"/>
                </a:cxn>
                <a:cxn ang="0">
                  <a:pos x="48" y="276"/>
                </a:cxn>
                <a:cxn ang="0">
                  <a:pos x="84" y="252"/>
                </a:cxn>
                <a:cxn ang="0">
                  <a:pos x="108" y="234"/>
                </a:cxn>
                <a:cxn ang="0">
                  <a:pos x="120" y="228"/>
                </a:cxn>
                <a:cxn ang="0">
                  <a:pos x="126" y="228"/>
                </a:cxn>
                <a:cxn ang="0">
                  <a:pos x="144" y="222"/>
                </a:cxn>
                <a:cxn ang="0">
                  <a:pos x="168" y="216"/>
                </a:cxn>
                <a:cxn ang="0">
                  <a:pos x="198" y="204"/>
                </a:cxn>
                <a:cxn ang="0">
                  <a:pos x="275" y="180"/>
                </a:cxn>
                <a:cxn ang="0">
                  <a:pos x="371" y="156"/>
                </a:cxn>
                <a:cxn ang="0">
                  <a:pos x="461" y="126"/>
                </a:cxn>
                <a:cxn ang="0">
                  <a:pos x="544" y="102"/>
                </a:cxn>
                <a:cxn ang="0">
                  <a:pos x="574" y="90"/>
                </a:cxn>
                <a:cxn ang="0">
                  <a:pos x="604" y="84"/>
                </a:cxn>
                <a:cxn ang="0">
                  <a:pos x="622" y="78"/>
                </a:cxn>
                <a:cxn ang="0">
                  <a:pos x="628" y="72"/>
                </a:cxn>
                <a:cxn ang="0">
                  <a:pos x="634" y="66"/>
                </a:cxn>
                <a:cxn ang="0">
                  <a:pos x="652" y="60"/>
                </a:cxn>
                <a:cxn ang="0">
                  <a:pos x="694" y="30"/>
                </a:cxn>
                <a:cxn ang="0">
                  <a:pos x="712" y="18"/>
                </a:cxn>
                <a:cxn ang="0">
                  <a:pos x="718" y="6"/>
                </a:cxn>
                <a:cxn ang="0">
                  <a:pos x="712" y="0"/>
                </a:cxn>
                <a:cxn ang="0">
                  <a:pos x="688" y="0"/>
                </a:cxn>
                <a:cxn ang="0">
                  <a:pos x="628" y="0"/>
                </a:cxn>
                <a:cxn ang="0">
                  <a:pos x="580" y="0"/>
                </a:cxn>
                <a:cxn ang="0">
                  <a:pos x="544" y="0"/>
                </a:cxn>
                <a:cxn ang="0">
                  <a:pos x="514" y="18"/>
                </a:cxn>
                <a:cxn ang="0">
                  <a:pos x="485" y="42"/>
                </a:cxn>
                <a:cxn ang="0">
                  <a:pos x="467" y="54"/>
                </a:cxn>
                <a:cxn ang="0">
                  <a:pos x="449" y="60"/>
                </a:cxn>
                <a:cxn ang="0">
                  <a:pos x="425" y="60"/>
                </a:cxn>
                <a:cxn ang="0">
                  <a:pos x="389" y="66"/>
                </a:cxn>
                <a:cxn ang="0">
                  <a:pos x="347" y="84"/>
                </a:cxn>
                <a:cxn ang="0">
                  <a:pos x="311" y="108"/>
                </a:cxn>
                <a:cxn ang="0">
                  <a:pos x="287" y="126"/>
                </a:cxn>
                <a:cxn ang="0">
                  <a:pos x="275" y="132"/>
                </a:cxn>
                <a:cxn ang="0">
                  <a:pos x="257" y="138"/>
                </a:cxn>
                <a:cxn ang="0">
                  <a:pos x="221" y="138"/>
                </a:cxn>
                <a:cxn ang="0">
                  <a:pos x="186" y="138"/>
                </a:cxn>
                <a:cxn ang="0">
                  <a:pos x="180" y="138"/>
                </a:cxn>
                <a:cxn ang="0">
                  <a:pos x="174" y="138"/>
                </a:cxn>
                <a:cxn ang="0">
                  <a:pos x="114" y="162"/>
                </a:cxn>
                <a:cxn ang="0">
                  <a:pos x="48" y="216"/>
                </a:cxn>
                <a:cxn ang="0">
                  <a:pos x="48" y="216"/>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lnTo>
                    <a:pt x="48" y="216"/>
                  </a:lnTo>
                  <a:close/>
                </a:path>
              </a:pathLst>
            </a:custGeom>
            <a:solidFill>
              <a:schemeClr val="bg1"/>
            </a:solidFill>
            <a:ln w="9525">
              <a:noFill/>
              <a:round/>
              <a:headEnd/>
              <a:tailEnd/>
            </a:ln>
          </p:spPr>
          <p:txBody>
            <a:bodyPr/>
            <a:lstStyle/>
            <a:p>
              <a:endParaRPr lang="en-US"/>
            </a:p>
          </p:txBody>
        </p:sp>
        <p:sp>
          <p:nvSpPr>
            <p:cNvPr id="6155" name="Freeform 11"/>
            <p:cNvSpPr>
              <a:spLocks/>
            </p:cNvSpPr>
            <p:nvPr userDrawn="1"/>
          </p:nvSpPr>
          <p:spPr bwMode="hidden">
            <a:xfrm>
              <a:off x="3358" y="1890"/>
              <a:ext cx="2400" cy="881"/>
            </a:xfrm>
            <a:custGeom>
              <a:avLst/>
              <a:gdLst/>
              <a:ahLst/>
              <a:cxnLst>
                <a:cxn ang="0">
                  <a:pos x="2231" y="54"/>
                </a:cxn>
                <a:cxn ang="0">
                  <a:pos x="2189" y="54"/>
                </a:cxn>
                <a:cxn ang="0">
                  <a:pos x="2147" y="66"/>
                </a:cxn>
                <a:cxn ang="0">
                  <a:pos x="2021" y="101"/>
                </a:cxn>
                <a:cxn ang="0">
                  <a:pos x="1956" y="119"/>
                </a:cxn>
                <a:cxn ang="0">
                  <a:pos x="1860" y="167"/>
                </a:cxn>
                <a:cxn ang="0">
                  <a:pos x="1836" y="245"/>
                </a:cxn>
                <a:cxn ang="0">
                  <a:pos x="1842" y="305"/>
                </a:cxn>
                <a:cxn ang="0">
                  <a:pos x="1758" y="317"/>
                </a:cxn>
                <a:cxn ang="0">
                  <a:pos x="1597" y="263"/>
                </a:cxn>
                <a:cxn ang="0">
                  <a:pos x="1507" y="257"/>
                </a:cxn>
                <a:cxn ang="0">
                  <a:pos x="1399" y="311"/>
                </a:cxn>
                <a:cxn ang="0">
                  <a:pos x="1334" y="353"/>
                </a:cxn>
                <a:cxn ang="0">
                  <a:pos x="1310" y="359"/>
                </a:cxn>
                <a:cxn ang="0">
                  <a:pos x="1214" y="371"/>
                </a:cxn>
                <a:cxn ang="0">
                  <a:pos x="1160" y="365"/>
                </a:cxn>
                <a:cxn ang="0">
                  <a:pos x="1053" y="371"/>
                </a:cxn>
                <a:cxn ang="0">
                  <a:pos x="957" y="383"/>
                </a:cxn>
                <a:cxn ang="0">
                  <a:pos x="921" y="401"/>
                </a:cxn>
                <a:cxn ang="0">
                  <a:pos x="819" y="419"/>
                </a:cxn>
                <a:cxn ang="0">
                  <a:pos x="778" y="419"/>
                </a:cxn>
                <a:cxn ang="0">
                  <a:pos x="664" y="437"/>
                </a:cxn>
                <a:cxn ang="0">
                  <a:pos x="598" y="473"/>
                </a:cxn>
                <a:cxn ang="0">
                  <a:pos x="503" y="467"/>
                </a:cxn>
                <a:cxn ang="0">
                  <a:pos x="431" y="491"/>
                </a:cxn>
                <a:cxn ang="0">
                  <a:pos x="413" y="539"/>
                </a:cxn>
                <a:cxn ang="0">
                  <a:pos x="347" y="569"/>
                </a:cxn>
                <a:cxn ang="0">
                  <a:pos x="222" y="599"/>
                </a:cxn>
                <a:cxn ang="0">
                  <a:pos x="138" y="647"/>
                </a:cxn>
                <a:cxn ang="0">
                  <a:pos x="108" y="659"/>
                </a:cxn>
                <a:cxn ang="0">
                  <a:pos x="0" y="671"/>
                </a:cxn>
                <a:cxn ang="0">
                  <a:pos x="84" y="695"/>
                </a:cxn>
                <a:cxn ang="0">
                  <a:pos x="263" y="653"/>
                </a:cxn>
                <a:cxn ang="0">
                  <a:pos x="473" y="569"/>
                </a:cxn>
                <a:cxn ang="0">
                  <a:pos x="568" y="521"/>
                </a:cxn>
                <a:cxn ang="0">
                  <a:pos x="646" y="515"/>
                </a:cxn>
                <a:cxn ang="0">
                  <a:pos x="873" y="461"/>
                </a:cxn>
                <a:cxn ang="0">
                  <a:pos x="1148" y="425"/>
                </a:cxn>
                <a:cxn ang="0">
                  <a:pos x="1292" y="461"/>
                </a:cxn>
                <a:cxn ang="0">
                  <a:pos x="1417" y="533"/>
                </a:cxn>
                <a:cxn ang="0">
                  <a:pos x="1435" y="617"/>
                </a:cxn>
                <a:cxn ang="0">
                  <a:pos x="1376" y="653"/>
                </a:cxn>
                <a:cxn ang="0">
                  <a:pos x="1226" y="701"/>
                </a:cxn>
                <a:cxn ang="0">
                  <a:pos x="1112" y="755"/>
                </a:cxn>
                <a:cxn ang="0">
                  <a:pos x="1065" y="809"/>
                </a:cxn>
                <a:cxn ang="0">
                  <a:pos x="1077" y="869"/>
                </a:cxn>
                <a:cxn ang="0">
                  <a:pos x="1106" y="881"/>
                </a:cxn>
                <a:cxn ang="0">
                  <a:pos x="1208" y="869"/>
                </a:cxn>
                <a:cxn ang="0">
                  <a:pos x="1388" y="857"/>
                </a:cxn>
                <a:cxn ang="0">
                  <a:pos x="1441" y="851"/>
                </a:cxn>
                <a:cxn ang="0">
                  <a:pos x="1483" y="833"/>
                </a:cxn>
                <a:cxn ang="0">
                  <a:pos x="1675" y="743"/>
                </a:cxn>
                <a:cxn ang="0">
                  <a:pos x="1806" y="689"/>
                </a:cxn>
                <a:cxn ang="0">
                  <a:pos x="1884" y="581"/>
                </a:cxn>
                <a:cxn ang="0">
                  <a:pos x="2039" y="389"/>
                </a:cxn>
                <a:cxn ang="0">
                  <a:pos x="2207" y="269"/>
                </a:cxn>
                <a:cxn ang="0">
                  <a:pos x="2249" y="239"/>
                </a:cxn>
                <a:cxn ang="0">
                  <a:pos x="2392" y="0"/>
                </a:cxn>
                <a:cxn ang="0">
                  <a:pos x="2302" y="36"/>
                </a:cxn>
              </a:cxnLst>
              <a:rect l="0" t="0" r="r" b="b"/>
              <a:pathLst>
                <a:path w="2392" h="881">
                  <a:moveTo>
                    <a:pt x="2302" y="36"/>
                  </a:moveTo>
                  <a:lnTo>
                    <a:pt x="2266" y="48"/>
                  </a:lnTo>
                  <a:lnTo>
                    <a:pt x="2231" y="54"/>
                  </a:lnTo>
                  <a:lnTo>
                    <a:pt x="2201" y="54"/>
                  </a:lnTo>
                  <a:lnTo>
                    <a:pt x="2195" y="54"/>
                  </a:lnTo>
                  <a:lnTo>
                    <a:pt x="2189"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249" y="239"/>
                  </a:lnTo>
                  <a:lnTo>
                    <a:pt x="2392" y="167"/>
                  </a:lnTo>
                  <a:lnTo>
                    <a:pt x="2392" y="60"/>
                  </a:lnTo>
                  <a:lnTo>
                    <a:pt x="2392" y="0"/>
                  </a:lnTo>
                  <a:lnTo>
                    <a:pt x="2344" y="18"/>
                  </a:lnTo>
                  <a:lnTo>
                    <a:pt x="2302" y="36"/>
                  </a:lnTo>
                  <a:lnTo>
                    <a:pt x="2302" y="36"/>
                  </a:lnTo>
                  <a:close/>
                </a:path>
              </a:pathLst>
            </a:custGeom>
            <a:solidFill>
              <a:schemeClr val="bg1"/>
            </a:solidFill>
            <a:ln w="9525">
              <a:noFill/>
              <a:round/>
              <a:headEnd/>
              <a:tailEnd/>
            </a:ln>
          </p:spPr>
          <p:txBody>
            <a:bodyPr/>
            <a:lstStyle/>
            <a:p>
              <a:endParaRPr lang="en-US"/>
            </a:p>
          </p:txBody>
        </p:sp>
        <p:sp>
          <p:nvSpPr>
            <p:cNvPr id="615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57" name="Freeform 13"/>
            <p:cNvSpPr>
              <a:spLocks/>
            </p:cNvSpPr>
            <p:nvPr userDrawn="1"/>
          </p:nvSpPr>
          <p:spPr bwMode="hidden">
            <a:xfrm>
              <a:off x="5327" y="1642"/>
              <a:ext cx="5" cy="1"/>
            </a:xfrm>
            <a:custGeom>
              <a:avLst/>
              <a:gdLst/>
              <a:ahLst/>
              <a:cxnLst>
                <a:cxn ang="0">
                  <a:pos x="0" y="0"/>
                </a:cxn>
                <a:cxn ang="0">
                  <a:pos x="5" y="0"/>
                </a:cxn>
                <a:cxn ang="0">
                  <a:pos x="0" y="0"/>
                </a:cxn>
                <a:cxn ang="0">
                  <a:pos x="0" y="0"/>
                </a:cxn>
              </a:cxnLst>
              <a:rect l="0" t="0" r="r" b="b"/>
              <a:pathLst>
                <a:path w="5">
                  <a:moveTo>
                    <a:pt x="0" y="0"/>
                  </a:moveTo>
                  <a:lnTo>
                    <a:pt x="5" y="0"/>
                  </a:lnTo>
                  <a:lnTo>
                    <a:pt x="0" y="0"/>
                  </a:lnTo>
                  <a:lnTo>
                    <a:pt x="0" y="0"/>
                  </a:lnTo>
                  <a:close/>
                </a:path>
              </a:pathLst>
            </a:custGeom>
            <a:solidFill>
              <a:srgbClr val="FED1AD"/>
            </a:solidFill>
            <a:ln w="9525">
              <a:noFill/>
              <a:round/>
              <a:headEnd/>
              <a:tailEnd/>
            </a:ln>
          </p:spPr>
          <p:txBody>
            <a:bodyPr/>
            <a:lstStyle/>
            <a:p>
              <a:endParaRPr lang="en-US"/>
            </a:p>
          </p:txBody>
        </p:sp>
        <p:sp>
          <p:nvSpPr>
            <p:cNvPr id="615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5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endParaRPr lang="en-US"/>
            </a:p>
          </p:txBody>
        </p:sp>
        <p:sp>
          <p:nvSpPr>
            <p:cNvPr id="616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endParaRPr lang="en-US"/>
            </a:p>
          </p:txBody>
        </p:sp>
        <p:sp>
          <p:nvSpPr>
            <p:cNvPr id="6161" name="Freeform 17"/>
            <p:cNvSpPr>
              <a:spLocks/>
            </p:cNvSpPr>
            <p:nvPr userDrawn="1"/>
          </p:nvSpPr>
          <p:spPr bwMode="hidden">
            <a:xfrm>
              <a:off x="0" y="2994"/>
              <a:ext cx="2723" cy="1091"/>
            </a:xfrm>
            <a:custGeom>
              <a:avLst/>
              <a:gdLst/>
              <a:ahLst/>
              <a:cxnLst>
                <a:cxn ang="0">
                  <a:pos x="2370" y="72"/>
                </a:cxn>
                <a:cxn ang="0">
                  <a:pos x="2597" y="198"/>
                </a:cxn>
                <a:cxn ang="0">
                  <a:pos x="2639" y="276"/>
                </a:cxn>
                <a:cxn ang="0">
                  <a:pos x="2453" y="264"/>
                </a:cxn>
                <a:cxn ang="0">
                  <a:pos x="2297" y="204"/>
                </a:cxn>
                <a:cxn ang="0">
                  <a:pos x="2112" y="66"/>
                </a:cxn>
                <a:cxn ang="0">
                  <a:pos x="2088" y="72"/>
                </a:cxn>
                <a:cxn ang="0">
                  <a:pos x="2106" y="114"/>
                </a:cxn>
                <a:cxn ang="0">
                  <a:pos x="2412" y="552"/>
                </a:cxn>
                <a:cxn ang="0">
                  <a:pos x="2279" y="564"/>
                </a:cxn>
                <a:cxn ang="0">
                  <a:pos x="2189" y="492"/>
                </a:cxn>
                <a:cxn ang="0">
                  <a:pos x="2058" y="330"/>
                </a:cxn>
                <a:cxn ang="0">
                  <a:pos x="1991" y="234"/>
                </a:cxn>
                <a:cxn ang="0">
                  <a:pos x="1949" y="174"/>
                </a:cxn>
                <a:cxn ang="0">
                  <a:pos x="1824" y="132"/>
                </a:cxn>
                <a:cxn ang="0">
                  <a:pos x="1794" y="144"/>
                </a:cxn>
                <a:cxn ang="0">
                  <a:pos x="1895" y="222"/>
                </a:cxn>
                <a:cxn ang="0">
                  <a:pos x="1943" y="366"/>
                </a:cxn>
                <a:cxn ang="0">
                  <a:pos x="2064" y="630"/>
                </a:cxn>
                <a:cxn ang="0">
                  <a:pos x="2052" y="695"/>
                </a:cxn>
                <a:cxn ang="0">
                  <a:pos x="1955" y="683"/>
                </a:cxn>
                <a:cxn ang="0">
                  <a:pos x="1913" y="636"/>
                </a:cxn>
                <a:cxn ang="0">
                  <a:pos x="1703" y="312"/>
                </a:cxn>
                <a:cxn ang="0">
                  <a:pos x="1637" y="276"/>
                </a:cxn>
                <a:cxn ang="0">
                  <a:pos x="1643" y="318"/>
                </a:cxn>
                <a:cxn ang="0">
                  <a:pos x="1673" y="408"/>
                </a:cxn>
                <a:cxn ang="0">
                  <a:pos x="1716" y="779"/>
                </a:cxn>
                <a:cxn ang="0">
                  <a:pos x="1691" y="737"/>
                </a:cxn>
                <a:cxn ang="0">
                  <a:pos x="1613" y="582"/>
                </a:cxn>
                <a:cxn ang="0">
                  <a:pos x="1494" y="480"/>
                </a:cxn>
                <a:cxn ang="0">
                  <a:pos x="1248" y="528"/>
                </a:cxn>
                <a:cxn ang="0">
                  <a:pos x="996" y="630"/>
                </a:cxn>
                <a:cxn ang="0">
                  <a:pos x="714" y="534"/>
                </a:cxn>
                <a:cxn ang="0">
                  <a:pos x="198" y="288"/>
                </a:cxn>
                <a:cxn ang="0">
                  <a:pos x="0" y="460"/>
                </a:cxn>
                <a:cxn ang="0">
                  <a:pos x="288" y="570"/>
                </a:cxn>
                <a:cxn ang="0">
                  <a:pos x="461" y="654"/>
                </a:cxn>
                <a:cxn ang="0">
                  <a:pos x="725" y="755"/>
                </a:cxn>
                <a:cxn ang="0">
                  <a:pos x="966" y="791"/>
                </a:cxn>
                <a:cxn ang="0">
                  <a:pos x="1176" y="779"/>
                </a:cxn>
                <a:cxn ang="0">
                  <a:pos x="1278" y="791"/>
                </a:cxn>
                <a:cxn ang="0">
                  <a:pos x="1404" y="845"/>
                </a:cxn>
                <a:cxn ang="0">
                  <a:pos x="1416" y="887"/>
                </a:cxn>
                <a:cxn ang="0">
                  <a:pos x="1361" y="923"/>
                </a:cxn>
                <a:cxn ang="0">
                  <a:pos x="1385" y="1007"/>
                </a:cxn>
                <a:cxn ang="0">
                  <a:pos x="1494" y="1085"/>
                </a:cxn>
                <a:cxn ang="0">
                  <a:pos x="1697" y="1043"/>
                </a:cxn>
                <a:cxn ang="0">
                  <a:pos x="1812" y="989"/>
                </a:cxn>
                <a:cxn ang="0">
                  <a:pos x="1973" y="917"/>
                </a:cxn>
                <a:cxn ang="0">
                  <a:pos x="2201" y="899"/>
                </a:cxn>
                <a:cxn ang="0">
                  <a:pos x="2364" y="863"/>
                </a:cxn>
                <a:cxn ang="0">
                  <a:pos x="2400" y="743"/>
                </a:cxn>
                <a:cxn ang="0">
                  <a:pos x="2471" y="701"/>
                </a:cxn>
                <a:cxn ang="0">
                  <a:pos x="2621" y="504"/>
                </a:cxn>
                <a:cxn ang="0">
                  <a:pos x="2693" y="374"/>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08"/>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w="9525">
              <a:noFill/>
              <a:round/>
              <a:headEnd/>
              <a:tailEnd/>
            </a:ln>
          </p:spPr>
          <p:txBody>
            <a:bodyPr/>
            <a:lstStyle/>
            <a:p>
              <a:endParaRPr lang="en-US"/>
            </a:p>
          </p:txBody>
        </p:sp>
      </p:grpSp>
      <p:sp>
        <p:nvSpPr>
          <p:cNvPr id="616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616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16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616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1A633206-B32A-4D9B-827C-91BC175A2DD1}" type="slidenum">
              <a:rPr lang="en-US"/>
              <a:pPr/>
              <a:t>‹#›</a:t>
            </a:fld>
            <a:endParaRPr lang="en-US"/>
          </a:p>
        </p:txBody>
      </p:sp>
      <p:sp>
        <p:nvSpPr>
          <p:cNvPr id="616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wheel spokes="3"/>
  </p:transition>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990600"/>
            <a:ext cx="7772400" cy="1219200"/>
          </a:xfrm>
        </p:spPr>
        <p:txBody>
          <a:bodyPr/>
          <a:lstStyle/>
          <a:p>
            <a:r>
              <a:rPr lang="en-US" sz="6600" dirty="0">
                <a:solidFill>
                  <a:srgbClr val="FFFF00"/>
                </a:solidFill>
              </a:rPr>
              <a:t>The Angels of God</a:t>
            </a:r>
          </a:p>
        </p:txBody>
      </p:sp>
      <p:sp>
        <p:nvSpPr>
          <p:cNvPr id="2051" name="Rectangle 3"/>
          <p:cNvSpPr>
            <a:spLocks noGrp="1" noChangeArrowheads="1"/>
          </p:cNvSpPr>
          <p:nvPr>
            <p:ph type="subTitle" idx="1"/>
          </p:nvPr>
        </p:nvSpPr>
        <p:spPr>
          <a:xfrm>
            <a:off x="914400" y="3886200"/>
            <a:ext cx="7543800" cy="1752600"/>
          </a:xfrm>
        </p:spPr>
        <p:txBody>
          <a:bodyPr/>
          <a:lstStyle/>
          <a:p>
            <a:r>
              <a:rPr lang="en-US" sz="6000" b="1" dirty="0">
                <a:solidFill>
                  <a:srgbClr val="66FF33"/>
                </a:solidFill>
              </a:rPr>
              <a:t>Class 4:  The Angels are your Friends</a:t>
            </a:r>
          </a:p>
        </p:txBody>
      </p:sp>
    </p:spTree>
  </p:cSld>
  <p:clrMapOvr>
    <a:masterClrMapping/>
  </p:clrMapOvr>
  <p:transition>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152400"/>
            <a:ext cx="8229600" cy="51816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Genesis 19:18-22</a:t>
            </a:r>
          </a:p>
          <a:p>
            <a:pPr marL="0" indent="228600">
              <a:lnSpc>
                <a:spcPct val="80000"/>
              </a:lnSpc>
              <a:buFont typeface="Wingdings" pitchFamily="2" charset="2"/>
              <a:buNone/>
            </a:pPr>
            <a:r>
              <a:rPr lang="en-US" sz="2600" dirty="0">
                <a:latin typeface="Times New Roman" pitchFamily="18" charset="0"/>
              </a:rPr>
              <a:t>18  Then Lot said to them, "Please, no, my lords!</a:t>
            </a:r>
          </a:p>
          <a:p>
            <a:pPr marL="0" indent="228600">
              <a:lnSpc>
                <a:spcPct val="80000"/>
              </a:lnSpc>
              <a:buFont typeface="Wingdings" pitchFamily="2" charset="2"/>
              <a:buNone/>
            </a:pPr>
            <a:r>
              <a:rPr lang="en-US" sz="2600" dirty="0">
                <a:latin typeface="Times New Roman" pitchFamily="18" charset="0"/>
              </a:rPr>
              <a:t>19  "Indeed now, your servant has found favor in your sight, and you have increased your mercy which you have shown me by saving my life; but I cannot escape to the mountains, lest some evil overtake me and I die.</a:t>
            </a:r>
          </a:p>
          <a:p>
            <a:pPr marL="0" indent="228600">
              <a:lnSpc>
                <a:spcPct val="80000"/>
              </a:lnSpc>
              <a:buFont typeface="Wingdings" pitchFamily="2" charset="2"/>
              <a:buNone/>
            </a:pPr>
            <a:r>
              <a:rPr lang="en-US" sz="2600" dirty="0">
                <a:latin typeface="Times New Roman" pitchFamily="18" charset="0"/>
              </a:rPr>
              <a:t>20  "See now, this city is near enough to flee to, and it is a little one;</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please let me escape there</a:t>
            </a:r>
            <a:r>
              <a:rPr lang="en-US" sz="2600" dirty="0">
                <a:solidFill>
                  <a:schemeClr val="bg1"/>
                </a:solidFill>
                <a:latin typeface="Times New Roman" pitchFamily="18" charset="0"/>
              </a:rPr>
              <a:t> </a:t>
            </a:r>
            <a:r>
              <a:rPr lang="en-US" sz="2600" dirty="0">
                <a:latin typeface="Times New Roman" pitchFamily="18" charset="0"/>
              </a:rPr>
              <a:t>(is it not a little one?) and my soul shall live."</a:t>
            </a:r>
          </a:p>
          <a:p>
            <a:pPr marL="0" indent="228600">
              <a:lnSpc>
                <a:spcPct val="80000"/>
              </a:lnSpc>
              <a:buFont typeface="Wingdings" pitchFamily="2" charset="2"/>
              <a:buNone/>
            </a:pPr>
            <a:r>
              <a:rPr lang="en-US" sz="2600" dirty="0">
                <a:latin typeface="Times New Roman" pitchFamily="18" charset="0"/>
              </a:rPr>
              <a:t>21</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And he said to him, "See, I have favored you concerning this thing also, in that I will not overthrow this city for which you have spoken.</a:t>
            </a:r>
          </a:p>
          <a:p>
            <a:pPr marL="0" indent="228600">
              <a:lnSpc>
                <a:spcPct val="80000"/>
              </a:lnSpc>
              <a:buFont typeface="Wingdings" pitchFamily="2" charset="2"/>
              <a:buNone/>
            </a:pPr>
            <a:r>
              <a:rPr lang="en-US" sz="2600" dirty="0">
                <a:latin typeface="Times New Roman" pitchFamily="18" charset="0"/>
              </a:rPr>
              <a:t>22  "Hurry, escape there.</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For I cannot do anything until you arrive there."</a:t>
            </a:r>
            <a:r>
              <a:rPr lang="en-US" sz="2600" dirty="0">
                <a:solidFill>
                  <a:schemeClr val="bg1"/>
                </a:solidFill>
                <a:latin typeface="Times New Roman" pitchFamily="18" charset="0"/>
              </a:rPr>
              <a:t> </a:t>
            </a:r>
            <a:r>
              <a:rPr lang="en-US" sz="2600" dirty="0">
                <a:latin typeface="Times New Roman" pitchFamily="18" charset="0"/>
              </a:rPr>
              <a:t>Therefore the name of the city was called </a:t>
            </a:r>
            <a:r>
              <a:rPr lang="en-US" sz="2600" dirty="0" err="1">
                <a:latin typeface="Times New Roman" pitchFamily="18" charset="0"/>
              </a:rPr>
              <a:t>Zoar</a:t>
            </a:r>
            <a:r>
              <a:rPr lang="en-US" sz="2600" dirty="0">
                <a:latin typeface="Times New Roman" pitchFamily="18" charset="0"/>
              </a:rPr>
              <a:t>.</a:t>
            </a:r>
          </a:p>
        </p:txBody>
      </p:sp>
      <p:sp>
        <p:nvSpPr>
          <p:cNvPr id="22532" name="Text Box 4"/>
          <p:cNvSpPr txBox="1">
            <a:spLocks noChangeArrowheads="1"/>
          </p:cNvSpPr>
          <p:nvPr/>
        </p:nvSpPr>
        <p:spPr bwMode="auto">
          <a:xfrm>
            <a:off x="381000" y="5791200"/>
            <a:ext cx="8458200" cy="830997"/>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The angel responded to Lot’s request, and had to wait for Lot to get to </a:t>
            </a:r>
            <a:r>
              <a:rPr lang="en-US" sz="2400" b="1" dirty="0" err="1">
                <a:solidFill>
                  <a:srgbClr val="FFC000"/>
                </a:solidFill>
                <a:latin typeface="Comic Sans MS" pitchFamily="66" charset="0"/>
              </a:rPr>
              <a:t>Zoar</a:t>
            </a:r>
            <a:r>
              <a:rPr lang="en-US" sz="2400" b="1" dirty="0">
                <a:solidFill>
                  <a:srgbClr val="FFC000"/>
                </a:solidFill>
                <a:latin typeface="Comic Sans MS" pitchFamily="66" charset="0"/>
              </a:rPr>
              <a:t>!  Patience, kindness &amp; mercy.</a:t>
            </a: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457200" y="304800"/>
            <a:ext cx="8229600" cy="3505200"/>
          </a:xfrm>
        </p:spPr>
        <p:txBody>
          <a:bodyPr/>
          <a:lstStyle/>
          <a:p>
            <a:pPr marL="0" indent="228600" algn="ctr">
              <a:buFont typeface="Wingdings" pitchFamily="2" charset="2"/>
              <a:buNone/>
            </a:pPr>
            <a:r>
              <a:rPr lang="en-US" sz="4000" b="1">
                <a:solidFill>
                  <a:srgbClr val="FFFF07"/>
                </a:solidFill>
                <a:latin typeface="Times New Roman" pitchFamily="18" charset="0"/>
              </a:rPr>
              <a:t>Genesis 19:25-26</a:t>
            </a:r>
          </a:p>
          <a:p>
            <a:pPr marL="0" indent="228600">
              <a:buFont typeface="Wingdings" pitchFamily="2" charset="2"/>
              <a:buNone/>
            </a:pPr>
            <a:r>
              <a:rPr lang="en-US">
                <a:latin typeface="Times New Roman" pitchFamily="18" charset="0"/>
              </a:rPr>
              <a:t>25	So</a:t>
            </a:r>
            <a:r>
              <a:rPr lang="en-US">
                <a:solidFill>
                  <a:schemeClr val="bg1"/>
                </a:solidFill>
                <a:latin typeface="Times New Roman" pitchFamily="18" charset="0"/>
              </a:rPr>
              <a:t> </a:t>
            </a:r>
            <a:r>
              <a:rPr lang="en-US" b="1" i="1">
                <a:solidFill>
                  <a:srgbClr val="66FF33"/>
                </a:solidFill>
                <a:latin typeface="Times New Roman" pitchFamily="18" charset="0"/>
              </a:rPr>
              <a:t>He overthrew those cities,</a:t>
            </a:r>
            <a:r>
              <a:rPr lang="en-US">
                <a:solidFill>
                  <a:schemeClr val="bg1"/>
                </a:solidFill>
                <a:latin typeface="Times New Roman" pitchFamily="18" charset="0"/>
              </a:rPr>
              <a:t> </a:t>
            </a:r>
            <a:r>
              <a:rPr lang="en-US">
                <a:latin typeface="Times New Roman" pitchFamily="18" charset="0"/>
              </a:rPr>
              <a:t>all the plain, all the inhabitants of the cities, and what grew on the ground.</a:t>
            </a:r>
          </a:p>
          <a:p>
            <a:pPr marL="0" indent="228600">
              <a:buFont typeface="Wingdings" pitchFamily="2" charset="2"/>
              <a:buNone/>
            </a:pPr>
            <a:r>
              <a:rPr lang="en-US">
                <a:latin typeface="Times New Roman" pitchFamily="18" charset="0"/>
              </a:rPr>
              <a:t>26	</a:t>
            </a:r>
            <a:r>
              <a:rPr lang="en-US" b="1" i="1">
                <a:solidFill>
                  <a:srgbClr val="66FF33"/>
                </a:solidFill>
                <a:latin typeface="Times New Roman" pitchFamily="18" charset="0"/>
              </a:rPr>
              <a:t>But his wife looked back behind him, and she became a pillar of salt.</a:t>
            </a:r>
            <a:endParaRPr lang="en-US">
              <a:solidFill>
                <a:srgbClr val="66FF33"/>
              </a:solidFill>
              <a:latin typeface="Times New Roman" pitchFamily="18" charset="0"/>
            </a:endParaRPr>
          </a:p>
        </p:txBody>
      </p:sp>
      <p:sp>
        <p:nvSpPr>
          <p:cNvPr id="23556" name="Text Box 4"/>
          <p:cNvSpPr txBox="1">
            <a:spLocks noChangeArrowheads="1"/>
          </p:cNvSpPr>
          <p:nvPr/>
        </p:nvSpPr>
        <p:spPr bwMode="auto">
          <a:xfrm>
            <a:off x="685800" y="3962400"/>
            <a:ext cx="8001000" cy="2308324"/>
          </a:xfrm>
          <a:prstGeom prst="rect">
            <a:avLst/>
          </a:prstGeom>
          <a:noFill/>
          <a:ln w="9525">
            <a:noFill/>
            <a:miter lim="800000"/>
            <a:headEnd/>
            <a:tailEnd/>
          </a:ln>
          <a:effectLst/>
        </p:spPr>
        <p:txBody>
          <a:bodyPr>
            <a:spAutoFit/>
          </a:bodyPr>
          <a:lstStyle/>
          <a:p>
            <a:pPr>
              <a:spcBef>
                <a:spcPct val="50000"/>
              </a:spcBef>
            </a:pPr>
            <a:r>
              <a:rPr lang="en-US" sz="2400" b="1" dirty="0">
                <a:solidFill>
                  <a:srgbClr val="FFC000"/>
                </a:solidFill>
                <a:latin typeface="Comic Sans MS" pitchFamily="66" charset="0"/>
              </a:rPr>
              <a:t>Angels are merciful, but they are also to be feared for their justice. Imagine the disappointment of Lot’s wife’s angel when she looked back  </a:t>
            </a:r>
            <a:r>
              <a:rPr lang="en-US" sz="2400" b="1" dirty="0">
                <a:solidFill>
                  <a:srgbClr val="FFC000"/>
                </a:solidFill>
                <a:latin typeface="Comic Sans MS" pitchFamily="66" charset="0"/>
                <a:sym typeface="Wingdings" pitchFamily="2" charset="2"/>
              </a:rPr>
              <a:t>  Years of patient work ended in a moment by a bad choice.  Let’s commit today to appreciate all the angels do for us and try not to let them down by our choices.</a:t>
            </a:r>
            <a:endParaRPr lang="en-US" sz="2400" b="1" dirty="0">
              <a:solidFill>
                <a:srgbClr val="FFC000"/>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r>
              <a:rPr lang="en-US" b="0">
                <a:solidFill>
                  <a:srgbClr val="FFFF07"/>
                </a:solidFill>
                <a:latin typeface="Vagabond" pitchFamily="2" charset="0"/>
              </a:rPr>
              <a:t>Characteristics of Angels revealed in Genesis 18-19</a:t>
            </a:r>
          </a:p>
        </p:txBody>
      </p:sp>
      <p:sp>
        <p:nvSpPr>
          <p:cNvPr id="24579" name="Rectangle 3"/>
          <p:cNvSpPr>
            <a:spLocks noGrp="1" noChangeArrowheads="1"/>
          </p:cNvSpPr>
          <p:nvPr>
            <p:ph type="body" idx="1"/>
          </p:nvPr>
        </p:nvSpPr>
        <p:spPr>
          <a:xfrm>
            <a:off x="762000" y="1600200"/>
            <a:ext cx="8153400" cy="4953000"/>
          </a:xfrm>
        </p:spPr>
        <p:txBody>
          <a:bodyPr/>
          <a:lstStyle/>
          <a:p>
            <a:r>
              <a:rPr lang="en-US" sz="2800">
                <a:latin typeface="Arial" charset="0"/>
              </a:rPr>
              <a:t>Can appear as normal men</a:t>
            </a:r>
          </a:p>
          <a:p>
            <a:r>
              <a:rPr lang="en-US" sz="2800">
                <a:latin typeface="Arial" charset="0"/>
              </a:rPr>
              <a:t>Want to save us</a:t>
            </a:r>
          </a:p>
          <a:p>
            <a:r>
              <a:rPr lang="en-US" sz="2800">
                <a:latin typeface="Arial" charset="0"/>
              </a:rPr>
              <a:t>Can develop a personal relationship with us</a:t>
            </a:r>
          </a:p>
          <a:p>
            <a:r>
              <a:rPr lang="en-US" sz="2800">
                <a:latin typeface="Arial" charset="0"/>
              </a:rPr>
              <a:t>Can read our thoughts</a:t>
            </a:r>
          </a:p>
          <a:p>
            <a:r>
              <a:rPr lang="en-US" sz="2800">
                <a:latin typeface="Arial" charset="0"/>
              </a:rPr>
              <a:t>Need to be present to know what’s happening</a:t>
            </a:r>
          </a:p>
          <a:p>
            <a:r>
              <a:rPr lang="en-US" sz="2800">
                <a:latin typeface="Arial" charset="0"/>
              </a:rPr>
              <a:t>Willing to reason with us</a:t>
            </a:r>
          </a:p>
          <a:p>
            <a:r>
              <a:rPr lang="en-US" sz="2800">
                <a:latin typeface="Arial" charset="0"/>
              </a:rPr>
              <a:t>Willing to accommodate us (within reason)</a:t>
            </a:r>
          </a:p>
          <a:p>
            <a:r>
              <a:rPr lang="en-US" sz="2800">
                <a:latin typeface="Arial" charset="0"/>
              </a:rPr>
              <a:t>Discuss with each other to make decisions</a:t>
            </a:r>
          </a:p>
          <a:p>
            <a:r>
              <a:rPr lang="en-US" sz="2800">
                <a:latin typeface="Arial" charset="0"/>
              </a:rPr>
              <a:t>Are extremely patient &amp; merciful with us </a:t>
            </a:r>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533400" y="381000"/>
            <a:ext cx="8229600" cy="4343400"/>
          </a:xfrm>
        </p:spPr>
        <p:txBody>
          <a:bodyPr/>
          <a:lstStyle/>
          <a:p>
            <a:pPr marL="0" indent="228600" algn="ctr">
              <a:lnSpc>
                <a:spcPct val="80000"/>
              </a:lnSpc>
              <a:buFont typeface="Wingdings" pitchFamily="2" charset="2"/>
              <a:buNone/>
            </a:pPr>
            <a:r>
              <a:rPr lang="en-US" sz="3600" b="1">
                <a:solidFill>
                  <a:srgbClr val="FFFF07"/>
                </a:solidFill>
                <a:latin typeface="Times New Roman" pitchFamily="18" charset="0"/>
              </a:rPr>
              <a:t>Genesis 20:1-3</a:t>
            </a:r>
          </a:p>
          <a:p>
            <a:pPr marL="0" indent="228600">
              <a:lnSpc>
                <a:spcPct val="80000"/>
              </a:lnSpc>
              <a:buFont typeface="Wingdings" pitchFamily="2" charset="2"/>
              <a:buNone/>
            </a:pPr>
            <a:r>
              <a:rPr lang="en-US" sz="2800">
                <a:latin typeface="Times New Roman" pitchFamily="18" charset="0"/>
              </a:rPr>
              <a:t>1  And Abraham journeyed from there to the South, and dwelt between Kadesh and Shur, and stayed in Gerar.</a:t>
            </a:r>
          </a:p>
          <a:p>
            <a:pPr marL="0" indent="228600">
              <a:lnSpc>
                <a:spcPct val="80000"/>
              </a:lnSpc>
              <a:buFont typeface="Wingdings" pitchFamily="2" charset="2"/>
              <a:buNone/>
            </a:pPr>
            <a:r>
              <a:rPr lang="en-US" sz="2800">
                <a:latin typeface="Times New Roman" pitchFamily="18" charset="0"/>
              </a:rPr>
              <a:t>2  Now Abraham said of Sarah his wife, "She is my sister." And Abimelech king of Gerar sent and took Sarah.</a:t>
            </a:r>
          </a:p>
          <a:p>
            <a:pPr marL="0" indent="228600">
              <a:lnSpc>
                <a:spcPct val="80000"/>
              </a:lnSpc>
              <a:buFont typeface="Wingdings" pitchFamily="2" charset="2"/>
              <a:buNone/>
            </a:pPr>
            <a:r>
              <a:rPr lang="en-US" sz="2800">
                <a:latin typeface="Times New Roman" pitchFamily="18" charset="0"/>
              </a:rPr>
              <a:t>3  But</a:t>
            </a:r>
            <a:r>
              <a:rPr lang="en-US" sz="2800">
                <a:solidFill>
                  <a:schemeClr val="bg1"/>
                </a:solidFill>
                <a:latin typeface="Times New Roman" pitchFamily="18" charset="0"/>
              </a:rPr>
              <a:t> </a:t>
            </a:r>
            <a:r>
              <a:rPr lang="en-US" sz="2800" b="1" i="1">
                <a:solidFill>
                  <a:srgbClr val="66FF33"/>
                </a:solidFill>
                <a:latin typeface="Times New Roman" pitchFamily="18" charset="0"/>
              </a:rPr>
              <a:t>God came to Abimelech in a dream by night,</a:t>
            </a:r>
            <a:r>
              <a:rPr lang="en-US" sz="2800">
                <a:solidFill>
                  <a:schemeClr val="bg1"/>
                </a:solidFill>
                <a:latin typeface="Times New Roman" pitchFamily="18" charset="0"/>
              </a:rPr>
              <a:t> </a:t>
            </a:r>
            <a:r>
              <a:rPr lang="en-US" sz="2800">
                <a:latin typeface="Times New Roman" pitchFamily="18" charset="0"/>
              </a:rPr>
              <a:t>and said to him, "Indeed you are a dead man because of the woman whom you have taken, for she is a man's wife."</a:t>
            </a:r>
          </a:p>
        </p:txBody>
      </p:sp>
      <p:sp>
        <p:nvSpPr>
          <p:cNvPr id="29700" name="Text Box 4"/>
          <p:cNvSpPr txBox="1">
            <a:spLocks noChangeArrowheads="1"/>
          </p:cNvSpPr>
          <p:nvPr/>
        </p:nvSpPr>
        <p:spPr bwMode="auto">
          <a:xfrm>
            <a:off x="533400" y="5257800"/>
            <a:ext cx="8305800" cy="946150"/>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C000"/>
                </a:solidFill>
                <a:latin typeface="Comic Sans MS" pitchFamily="66" charset="0"/>
              </a:rPr>
              <a:t>Angel protected Sarah and made sure the covenant with Abraham would be fulfilled.</a:t>
            </a:r>
          </a:p>
        </p:txBody>
      </p:sp>
    </p:spTree>
  </p:cSld>
  <p:clrMapOvr>
    <a:masterClrMapping/>
  </p:clrMapOvr>
  <p:transition>
    <p:wheel spokes="3"/>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304800"/>
            <a:ext cx="8229600" cy="5181600"/>
          </a:xfrm>
        </p:spPr>
        <p:txBody>
          <a:bodyPr/>
          <a:lstStyle/>
          <a:p>
            <a:pPr marL="0" indent="228600" algn="ctr">
              <a:lnSpc>
                <a:spcPct val="80000"/>
              </a:lnSpc>
              <a:buFont typeface="Wingdings" pitchFamily="2" charset="2"/>
              <a:buNone/>
            </a:pPr>
            <a:r>
              <a:rPr lang="en-US" sz="3600" b="1">
                <a:solidFill>
                  <a:srgbClr val="FFFF07"/>
                </a:solidFill>
                <a:latin typeface="Times New Roman" pitchFamily="18" charset="0"/>
              </a:rPr>
              <a:t>Genesis 24:7</a:t>
            </a:r>
          </a:p>
          <a:p>
            <a:pPr marL="0" indent="228600">
              <a:lnSpc>
                <a:spcPct val="80000"/>
              </a:lnSpc>
              <a:buFont typeface="Wingdings" pitchFamily="2" charset="2"/>
              <a:buNone/>
            </a:pPr>
            <a:r>
              <a:rPr lang="en-US" sz="2800">
                <a:latin typeface="Times New Roman" pitchFamily="18" charset="0"/>
              </a:rPr>
              <a:t>7  "The LORD God of heaven, who took me from my father's house and from the land of my family, and who spoke to me and swore to me, saying, 'To your descendants I give this land,'</a:t>
            </a:r>
            <a:r>
              <a:rPr lang="en-US" sz="2800">
                <a:solidFill>
                  <a:schemeClr val="bg1"/>
                </a:solidFill>
                <a:latin typeface="Times New Roman" pitchFamily="18" charset="0"/>
              </a:rPr>
              <a:t> </a:t>
            </a:r>
            <a:r>
              <a:rPr lang="en-US" sz="2800" b="1" i="1">
                <a:solidFill>
                  <a:srgbClr val="66FF33"/>
                </a:solidFill>
                <a:latin typeface="Times New Roman" pitchFamily="18" charset="0"/>
              </a:rPr>
              <a:t>He will send His angel before you,</a:t>
            </a:r>
            <a:r>
              <a:rPr lang="en-US" sz="2800">
                <a:solidFill>
                  <a:schemeClr val="bg1"/>
                </a:solidFill>
                <a:latin typeface="Times New Roman" pitchFamily="18" charset="0"/>
              </a:rPr>
              <a:t> </a:t>
            </a:r>
            <a:r>
              <a:rPr lang="en-US" sz="2800">
                <a:latin typeface="Times New Roman" pitchFamily="18" charset="0"/>
              </a:rPr>
              <a:t>and you shall take a wife for my son from there.</a:t>
            </a:r>
          </a:p>
          <a:p>
            <a:pPr marL="0" indent="228600">
              <a:lnSpc>
                <a:spcPct val="80000"/>
              </a:lnSpc>
              <a:buFont typeface="Wingdings" pitchFamily="2" charset="2"/>
              <a:buNone/>
            </a:pPr>
            <a:endParaRPr lang="en-US" sz="1200">
              <a:latin typeface="Times New Roman" pitchFamily="18" charset="0"/>
            </a:endParaRPr>
          </a:p>
          <a:p>
            <a:pPr marL="0" indent="228600">
              <a:lnSpc>
                <a:spcPct val="80000"/>
              </a:lnSpc>
              <a:buFont typeface="Wingdings" pitchFamily="2" charset="2"/>
              <a:buNone/>
            </a:pPr>
            <a:r>
              <a:rPr lang="en-US" sz="2800">
                <a:latin typeface="Times New Roman" pitchFamily="18" charset="0"/>
              </a:rPr>
              <a:t>39  "And I said to my master, 'Perhaps the woman will not follow me.'</a:t>
            </a:r>
          </a:p>
          <a:p>
            <a:pPr marL="0" indent="228600">
              <a:lnSpc>
                <a:spcPct val="80000"/>
              </a:lnSpc>
              <a:buFont typeface="Wingdings" pitchFamily="2" charset="2"/>
              <a:buNone/>
            </a:pPr>
            <a:r>
              <a:rPr lang="en-US" sz="2800">
                <a:latin typeface="Times New Roman" pitchFamily="18" charset="0"/>
              </a:rPr>
              <a:t>40  "But he said to me, 'The LORD, before whom I walk,</a:t>
            </a:r>
            <a:r>
              <a:rPr lang="en-US" sz="2800">
                <a:solidFill>
                  <a:schemeClr val="bg1"/>
                </a:solidFill>
                <a:latin typeface="Times New Roman" pitchFamily="18" charset="0"/>
              </a:rPr>
              <a:t> </a:t>
            </a:r>
            <a:r>
              <a:rPr lang="en-US" sz="2800" b="1" i="1">
                <a:solidFill>
                  <a:srgbClr val="66FF33"/>
                </a:solidFill>
                <a:latin typeface="Times New Roman" pitchFamily="18" charset="0"/>
              </a:rPr>
              <a:t>will send His angel with you and prosper your way;</a:t>
            </a:r>
            <a:r>
              <a:rPr lang="en-US" sz="2800">
                <a:solidFill>
                  <a:schemeClr val="bg1"/>
                </a:solidFill>
                <a:latin typeface="Times New Roman" pitchFamily="18" charset="0"/>
              </a:rPr>
              <a:t> </a:t>
            </a:r>
            <a:r>
              <a:rPr lang="en-US" sz="2800">
                <a:latin typeface="Times New Roman" pitchFamily="18" charset="0"/>
              </a:rPr>
              <a:t>and you shall take a wife for my son from my family and from my father's house.</a:t>
            </a:r>
          </a:p>
        </p:txBody>
      </p:sp>
      <p:sp>
        <p:nvSpPr>
          <p:cNvPr id="26628" name="Text Box 4"/>
          <p:cNvSpPr txBox="1">
            <a:spLocks noChangeArrowheads="1"/>
          </p:cNvSpPr>
          <p:nvPr/>
        </p:nvSpPr>
        <p:spPr bwMode="auto">
          <a:xfrm>
            <a:off x="381000" y="5486400"/>
            <a:ext cx="8382000" cy="1373188"/>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C000"/>
                </a:solidFill>
                <a:latin typeface="Comic Sans MS" pitchFamily="66" charset="0"/>
              </a:rPr>
              <a:t>Note Abraham’s awareness of the angels and his confidence that God would work through them.  We need to walk like Abraham.</a:t>
            </a:r>
          </a:p>
        </p:txBody>
      </p:sp>
    </p:spTree>
  </p:cSld>
  <p:clrMapOvr>
    <a:masterClrMapping/>
  </p:clrMapOvr>
  <p:transition>
    <p:wheel spokes="3"/>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81000" y="152400"/>
            <a:ext cx="8229600" cy="4648200"/>
          </a:xfrm>
        </p:spPr>
        <p:txBody>
          <a:bodyPr/>
          <a:lstStyle/>
          <a:p>
            <a:pPr marL="0" indent="228600" algn="ctr">
              <a:lnSpc>
                <a:spcPct val="80000"/>
              </a:lnSpc>
              <a:buFont typeface="Wingdings" pitchFamily="2" charset="2"/>
              <a:buNone/>
            </a:pPr>
            <a:r>
              <a:rPr lang="en-US" b="1">
                <a:solidFill>
                  <a:srgbClr val="FFFF07"/>
                </a:solidFill>
                <a:latin typeface="Times New Roman" pitchFamily="18" charset="0"/>
              </a:rPr>
              <a:t>Genesis 45:4-5</a:t>
            </a:r>
          </a:p>
          <a:p>
            <a:pPr marL="0" indent="228600">
              <a:lnSpc>
                <a:spcPct val="80000"/>
              </a:lnSpc>
              <a:buFont typeface="Wingdings" pitchFamily="2" charset="2"/>
              <a:buNone/>
            </a:pPr>
            <a:r>
              <a:rPr lang="en-US" sz="2400">
                <a:solidFill>
                  <a:schemeClr val="bg1"/>
                </a:solidFill>
                <a:latin typeface="Times New Roman" pitchFamily="18" charset="0"/>
              </a:rPr>
              <a:t>  </a:t>
            </a:r>
            <a:r>
              <a:rPr lang="en-US" sz="2400">
                <a:latin typeface="Times New Roman" pitchFamily="18" charset="0"/>
              </a:rPr>
              <a:t>4  And Joseph said to his brothers, "Please come near to me." So they came near. Then he said: "I am Joseph your brother, whom you sold into Egypt.</a:t>
            </a:r>
          </a:p>
          <a:p>
            <a:pPr marL="0" indent="228600">
              <a:lnSpc>
                <a:spcPct val="80000"/>
              </a:lnSpc>
              <a:buFont typeface="Wingdings" pitchFamily="2" charset="2"/>
              <a:buNone/>
            </a:pPr>
            <a:r>
              <a:rPr lang="en-US" sz="2400">
                <a:latin typeface="Times New Roman" pitchFamily="18" charset="0"/>
              </a:rPr>
              <a:t>  5  "But now, do not therefore be grieved nor angry with yourselves because you sold me here;</a:t>
            </a:r>
            <a:r>
              <a:rPr lang="en-US" sz="2400">
                <a:solidFill>
                  <a:schemeClr val="bg1"/>
                </a:solidFill>
                <a:latin typeface="Times New Roman" pitchFamily="18" charset="0"/>
              </a:rPr>
              <a:t> </a:t>
            </a:r>
            <a:r>
              <a:rPr lang="en-US" sz="2400" b="1" i="1">
                <a:solidFill>
                  <a:srgbClr val="66FF33"/>
                </a:solidFill>
                <a:latin typeface="Times New Roman" pitchFamily="18" charset="0"/>
              </a:rPr>
              <a:t>for God sent me before you to preserve life.</a:t>
            </a:r>
          </a:p>
          <a:p>
            <a:pPr marL="0" indent="228600">
              <a:lnSpc>
                <a:spcPct val="80000"/>
              </a:lnSpc>
              <a:buFont typeface="Wingdings" pitchFamily="2" charset="2"/>
              <a:buNone/>
            </a:pPr>
            <a:endParaRPr lang="en-US" sz="1000" b="1" i="1">
              <a:solidFill>
                <a:srgbClr val="66FF33"/>
              </a:solidFill>
              <a:latin typeface="Times New Roman" pitchFamily="18" charset="0"/>
            </a:endParaRPr>
          </a:p>
          <a:p>
            <a:pPr marL="0" indent="228600" algn="ctr">
              <a:lnSpc>
                <a:spcPct val="80000"/>
              </a:lnSpc>
              <a:buFont typeface="Wingdings" pitchFamily="2" charset="2"/>
              <a:buNone/>
            </a:pPr>
            <a:r>
              <a:rPr lang="en-US" b="1">
                <a:solidFill>
                  <a:srgbClr val="FFFF07"/>
                </a:solidFill>
                <a:latin typeface="Times New Roman" pitchFamily="18" charset="0"/>
              </a:rPr>
              <a:t>Genesis 50:19-20</a:t>
            </a:r>
          </a:p>
          <a:p>
            <a:pPr marL="0" indent="228600">
              <a:lnSpc>
                <a:spcPct val="80000"/>
              </a:lnSpc>
              <a:buFont typeface="Wingdings" pitchFamily="2" charset="2"/>
              <a:buNone/>
            </a:pPr>
            <a:r>
              <a:rPr lang="en-US" sz="2400">
                <a:latin typeface="Times New Roman" pitchFamily="18" charset="0"/>
              </a:rPr>
              <a:t>19  Joseph said to them, "Do not be afraid, for am I in the place of God?</a:t>
            </a:r>
          </a:p>
          <a:p>
            <a:pPr marL="0" indent="228600">
              <a:lnSpc>
                <a:spcPct val="80000"/>
              </a:lnSpc>
              <a:buFont typeface="Wingdings" pitchFamily="2" charset="2"/>
              <a:buNone/>
            </a:pPr>
            <a:r>
              <a:rPr lang="en-US" sz="2400">
                <a:latin typeface="Times New Roman" pitchFamily="18" charset="0"/>
              </a:rPr>
              <a:t>20  "But as for you, you meant evil against me;</a:t>
            </a:r>
            <a:r>
              <a:rPr lang="en-US" sz="2400">
                <a:solidFill>
                  <a:schemeClr val="bg1"/>
                </a:solidFill>
                <a:latin typeface="Times New Roman" pitchFamily="18" charset="0"/>
              </a:rPr>
              <a:t> </a:t>
            </a:r>
            <a:r>
              <a:rPr lang="en-US" sz="2400" b="1" i="1">
                <a:solidFill>
                  <a:srgbClr val="66FF33"/>
                </a:solidFill>
                <a:latin typeface="Times New Roman" pitchFamily="18" charset="0"/>
              </a:rPr>
              <a:t>but God meant it for good,</a:t>
            </a:r>
            <a:r>
              <a:rPr lang="en-US" sz="2400">
                <a:solidFill>
                  <a:schemeClr val="bg1"/>
                </a:solidFill>
                <a:latin typeface="Times New Roman" pitchFamily="18" charset="0"/>
              </a:rPr>
              <a:t> </a:t>
            </a:r>
            <a:r>
              <a:rPr lang="en-US" sz="2400">
                <a:latin typeface="Times New Roman" pitchFamily="18" charset="0"/>
              </a:rPr>
              <a:t>in order to bring it about as it is this day, to save many people alive.</a:t>
            </a:r>
          </a:p>
        </p:txBody>
      </p:sp>
      <p:sp>
        <p:nvSpPr>
          <p:cNvPr id="27652" name="Text Box 4"/>
          <p:cNvSpPr txBox="1">
            <a:spLocks noChangeArrowheads="1"/>
          </p:cNvSpPr>
          <p:nvPr/>
        </p:nvSpPr>
        <p:spPr bwMode="auto">
          <a:xfrm>
            <a:off x="609600" y="5105400"/>
            <a:ext cx="8153400" cy="1446550"/>
          </a:xfrm>
          <a:prstGeom prst="rect">
            <a:avLst/>
          </a:prstGeom>
          <a:noFill/>
          <a:ln w="9525">
            <a:noFill/>
            <a:miter lim="800000"/>
            <a:headEnd/>
            <a:tailEnd/>
          </a:ln>
          <a:effectLst/>
        </p:spPr>
        <p:txBody>
          <a:bodyPr>
            <a:spAutoFit/>
          </a:bodyPr>
          <a:lstStyle/>
          <a:p>
            <a:pPr>
              <a:spcBef>
                <a:spcPct val="50000"/>
              </a:spcBef>
            </a:pPr>
            <a:r>
              <a:rPr lang="en-US" sz="2200" b="1" dirty="0">
                <a:solidFill>
                  <a:srgbClr val="FFC000"/>
                </a:solidFill>
                <a:latin typeface="Comic Sans MS" pitchFamily="66" charset="0"/>
              </a:rPr>
              <a:t>When we feel the presence of the angels and confidently trust they are in control, it diffuses our anger, pain, frustration and jealousy we experience in our dealings with one another. The angels are working for our good! </a:t>
            </a:r>
          </a:p>
        </p:txBody>
      </p:sp>
    </p:spTree>
  </p:cSld>
  <p:clrMapOvr>
    <a:masterClrMapping/>
  </p:clrMapOvr>
  <p:transition>
    <p:wheel spokes="3"/>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457200" y="304800"/>
            <a:ext cx="8229600" cy="44196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1 Kings 19:4-7</a:t>
            </a:r>
          </a:p>
          <a:p>
            <a:pPr marL="0" indent="228600">
              <a:lnSpc>
                <a:spcPct val="80000"/>
              </a:lnSpc>
              <a:buFont typeface="Wingdings" pitchFamily="2" charset="2"/>
              <a:buNone/>
            </a:pPr>
            <a:r>
              <a:rPr lang="en-US" sz="2600" dirty="0">
                <a:latin typeface="Times New Roman" pitchFamily="18" charset="0"/>
              </a:rPr>
              <a:t>4  But he himself went a day's journey into the wilderness, and came and sat down under a broom tree. And</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he prayed that he might die</a:t>
            </a:r>
            <a:r>
              <a:rPr lang="en-US" sz="2600" b="1" i="1" dirty="0">
                <a:solidFill>
                  <a:schemeClr val="bg1"/>
                </a:solidFill>
                <a:latin typeface="Times New Roman" pitchFamily="18" charset="0"/>
              </a:rPr>
              <a:t>,</a:t>
            </a:r>
            <a:r>
              <a:rPr lang="en-US" sz="2600" dirty="0">
                <a:solidFill>
                  <a:schemeClr val="bg1"/>
                </a:solidFill>
                <a:latin typeface="Times New Roman" pitchFamily="18" charset="0"/>
              </a:rPr>
              <a:t> </a:t>
            </a:r>
            <a:r>
              <a:rPr lang="en-US" sz="2600" dirty="0">
                <a:latin typeface="Times New Roman" pitchFamily="18" charset="0"/>
              </a:rPr>
              <a:t>and said, "It is enough! Now, LORD, take my life, for I am no better than my fathers!"</a:t>
            </a:r>
          </a:p>
          <a:p>
            <a:pPr marL="0" indent="228600">
              <a:lnSpc>
                <a:spcPct val="80000"/>
              </a:lnSpc>
              <a:buFont typeface="Wingdings" pitchFamily="2" charset="2"/>
              <a:buNone/>
            </a:pPr>
            <a:r>
              <a:rPr lang="en-US" sz="2600" dirty="0">
                <a:latin typeface="Times New Roman" pitchFamily="18" charset="0"/>
              </a:rPr>
              <a:t>5  Then as he lay and slept under a broom tree, suddenly</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an angel touched him,</a:t>
            </a:r>
            <a:r>
              <a:rPr lang="en-US" sz="2600" dirty="0">
                <a:solidFill>
                  <a:srgbClr val="66FF33"/>
                </a:solidFill>
                <a:latin typeface="Times New Roman" pitchFamily="18" charset="0"/>
              </a:rPr>
              <a:t> </a:t>
            </a:r>
            <a:r>
              <a:rPr lang="en-US" sz="2600" b="1" i="1" dirty="0">
                <a:solidFill>
                  <a:srgbClr val="66FF33"/>
                </a:solidFill>
                <a:latin typeface="Times New Roman" pitchFamily="18" charset="0"/>
              </a:rPr>
              <a:t>and said to him, "Arise and eat."</a:t>
            </a:r>
          </a:p>
          <a:p>
            <a:pPr marL="0" indent="228600">
              <a:lnSpc>
                <a:spcPct val="80000"/>
              </a:lnSpc>
              <a:buFont typeface="Wingdings" pitchFamily="2" charset="2"/>
              <a:buNone/>
            </a:pPr>
            <a:r>
              <a:rPr lang="en-US" sz="2600" dirty="0">
                <a:latin typeface="Times New Roman" pitchFamily="18" charset="0"/>
              </a:rPr>
              <a:t>6  Then he looked, and there by his head was a cake baked on coals, and a jar of water. So he ate and drank, and lay down again.</a:t>
            </a:r>
          </a:p>
          <a:p>
            <a:pPr marL="0" indent="228600">
              <a:lnSpc>
                <a:spcPct val="80000"/>
              </a:lnSpc>
              <a:buFont typeface="Wingdings" pitchFamily="2" charset="2"/>
              <a:buNone/>
            </a:pPr>
            <a:r>
              <a:rPr lang="en-US" sz="2600" dirty="0">
                <a:latin typeface="Times New Roman" pitchFamily="18" charset="0"/>
              </a:rPr>
              <a:t>7  And</a:t>
            </a:r>
            <a:r>
              <a:rPr lang="en-US" sz="2600" dirty="0">
                <a:solidFill>
                  <a:schemeClr val="bg1"/>
                </a:solidFill>
                <a:latin typeface="Times New Roman" pitchFamily="18" charset="0"/>
              </a:rPr>
              <a:t> </a:t>
            </a:r>
            <a:r>
              <a:rPr lang="en-US" sz="2600" b="1" i="1" dirty="0">
                <a:solidFill>
                  <a:srgbClr val="66FF33"/>
                </a:solidFill>
                <a:latin typeface="Times New Roman" pitchFamily="18" charset="0"/>
              </a:rPr>
              <a:t>the angel of the LORD came back the second time, and touched him, and said, "Arise and eat,</a:t>
            </a:r>
            <a:r>
              <a:rPr lang="en-US" sz="2600" dirty="0">
                <a:solidFill>
                  <a:schemeClr val="bg1"/>
                </a:solidFill>
                <a:latin typeface="Times New Roman" pitchFamily="18" charset="0"/>
              </a:rPr>
              <a:t> </a:t>
            </a:r>
            <a:r>
              <a:rPr lang="en-US" sz="2600" dirty="0">
                <a:latin typeface="Times New Roman" pitchFamily="18" charset="0"/>
              </a:rPr>
              <a:t>because the journey is too great for you."</a:t>
            </a:r>
          </a:p>
        </p:txBody>
      </p:sp>
      <p:sp>
        <p:nvSpPr>
          <p:cNvPr id="28676" name="Text Box 4"/>
          <p:cNvSpPr txBox="1">
            <a:spLocks noChangeArrowheads="1"/>
          </p:cNvSpPr>
          <p:nvPr/>
        </p:nvSpPr>
        <p:spPr bwMode="auto">
          <a:xfrm>
            <a:off x="457200" y="5181600"/>
            <a:ext cx="8305800" cy="1384995"/>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C000"/>
                </a:solidFill>
                <a:latin typeface="Comic Sans MS" pitchFamily="66" charset="0"/>
              </a:rPr>
              <a:t>Note the compassion and kindness of the angel – even though Elijah was on a mission to plead with God “against Israel” (Rom 11:1)</a:t>
            </a:r>
          </a:p>
        </p:txBody>
      </p:sp>
    </p:spTree>
  </p:cSld>
  <p:clrMapOvr>
    <a:masterClrMapping/>
  </p:clrMapOvr>
  <p:transition>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457200" y="533400"/>
            <a:ext cx="8229600" cy="4038600"/>
          </a:xfrm>
        </p:spPr>
        <p:txBody>
          <a:bodyPr/>
          <a:lstStyle/>
          <a:p>
            <a:pPr marL="0" indent="228600" algn="ctr">
              <a:lnSpc>
                <a:spcPct val="90000"/>
              </a:lnSpc>
              <a:buFont typeface="Wingdings" pitchFamily="2" charset="2"/>
              <a:buNone/>
            </a:pPr>
            <a:r>
              <a:rPr lang="en-US" sz="3600" b="1" dirty="0">
                <a:solidFill>
                  <a:srgbClr val="FFFF00"/>
                </a:solidFill>
                <a:latin typeface="Times New Roman" pitchFamily="18" charset="0"/>
              </a:rPr>
              <a:t>2 Kings 1:3, 15</a:t>
            </a:r>
          </a:p>
          <a:p>
            <a:pPr marL="0" indent="228600">
              <a:lnSpc>
                <a:spcPct val="90000"/>
              </a:lnSpc>
              <a:buFont typeface="Wingdings" pitchFamily="2" charset="2"/>
              <a:buNone/>
            </a:pPr>
            <a:r>
              <a:rPr lang="en-US" sz="2800" dirty="0">
                <a:latin typeface="Times New Roman" pitchFamily="18" charset="0"/>
              </a:rPr>
              <a:t>3  But</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the angel of the LORD said to Elijah</a:t>
            </a:r>
            <a:r>
              <a:rPr lang="en-US" sz="2800" dirty="0">
                <a:solidFill>
                  <a:schemeClr val="bg1"/>
                </a:solidFill>
                <a:latin typeface="Times New Roman" pitchFamily="18" charset="0"/>
              </a:rPr>
              <a:t> </a:t>
            </a:r>
            <a:r>
              <a:rPr lang="en-US" sz="2800" dirty="0">
                <a:latin typeface="Times New Roman" pitchFamily="18" charset="0"/>
              </a:rPr>
              <a:t>the </a:t>
            </a:r>
            <a:r>
              <a:rPr lang="en-US" sz="2800" dirty="0" err="1">
                <a:latin typeface="Times New Roman" pitchFamily="18" charset="0"/>
              </a:rPr>
              <a:t>Tishbite</a:t>
            </a:r>
            <a:r>
              <a:rPr lang="en-US" sz="2800" dirty="0">
                <a:latin typeface="Times New Roman" pitchFamily="18" charset="0"/>
              </a:rPr>
              <a:t>, "Arise, go up to meet the messengers of the king of Samaria, and say to them, 'Is it because there is no God in Israel that you are going to inquire of Baal-</a:t>
            </a:r>
            <a:r>
              <a:rPr lang="en-US" sz="2800" dirty="0" err="1">
                <a:latin typeface="Times New Roman" pitchFamily="18" charset="0"/>
              </a:rPr>
              <a:t>Zebub</a:t>
            </a:r>
            <a:r>
              <a:rPr lang="en-US" sz="2800" dirty="0">
                <a:latin typeface="Times New Roman" pitchFamily="18" charset="0"/>
              </a:rPr>
              <a:t>, the god of </a:t>
            </a:r>
            <a:r>
              <a:rPr lang="en-US" sz="2800" dirty="0" err="1">
                <a:latin typeface="Times New Roman" pitchFamily="18" charset="0"/>
              </a:rPr>
              <a:t>Ekron</a:t>
            </a:r>
            <a:r>
              <a:rPr lang="en-US" sz="2800" dirty="0">
                <a:latin typeface="Times New Roman" pitchFamily="18" charset="0"/>
              </a:rPr>
              <a:t>?'</a:t>
            </a:r>
          </a:p>
          <a:p>
            <a:pPr marL="0" indent="228600">
              <a:lnSpc>
                <a:spcPct val="90000"/>
              </a:lnSpc>
              <a:buFont typeface="Wingdings" pitchFamily="2" charset="2"/>
              <a:buNone/>
            </a:pPr>
            <a:endParaRPr lang="en-US" sz="1000" dirty="0">
              <a:latin typeface="Times New Roman" pitchFamily="18" charset="0"/>
            </a:endParaRPr>
          </a:p>
          <a:p>
            <a:pPr marL="0" indent="228600">
              <a:lnSpc>
                <a:spcPct val="90000"/>
              </a:lnSpc>
              <a:buFont typeface="Wingdings" pitchFamily="2" charset="2"/>
              <a:buNone/>
            </a:pPr>
            <a:r>
              <a:rPr lang="en-US" sz="2800" dirty="0">
                <a:latin typeface="Times New Roman" pitchFamily="18" charset="0"/>
              </a:rPr>
              <a:t>15  </a:t>
            </a:r>
            <a:r>
              <a:rPr lang="en-US" sz="2800" b="1" i="1" dirty="0">
                <a:solidFill>
                  <a:srgbClr val="66FF33"/>
                </a:solidFill>
                <a:latin typeface="Times New Roman" pitchFamily="18" charset="0"/>
              </a:rPr>
              <a:t>And the angel of the LORD said to Elijah, "Go down with him; do not be afraid of him."</a:t>
            </a:r>
            <a:r>
              <a:rPr lang="en-US" sz="2800" dirty="0">
                <a:solidFill>
                  <a:schemeClr val="bg1"/>
                </a:solidFill>
                <a:latin typeface="Times New Roman" pitchFamily="18" charset="0"/>
              </a:rPr>
              <a:t> </a:t>
            </a:r>
            <a:r>
              <a:rPr lang="en-US" sz="2800" dirty="0">
                <a:latin typeface="Times New Roman" pitchFamily="18" charset="0"/>
              </a:rPr>
              <a:t>So he arose and went down with him to the king.</a:t>
            </a:r>
          </a:p>
        </p:txBody>
      </p:sp>
      <p:sp>
        <p:nvSpPr>
          <p:cNvPr id="30724" name="Text Box 4"/>
          <p:cNvSpPr txBox="1">
            <a:spLocks noChangeArrowheads="1"/>
          </p:cNvSpPr>
          <p:nvPr/>
        </p:nvSpPr>
        <p:spPr bwMode="auto">
          <a:xfrm>
            <a:off x="533400" y="4724400"/>
            <a:ext cx="8305800" cy="1569660"/>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The angel encouraged Elijah to meet with </a:t>
            </a:r>
            <a:r>
              <a:rPr lang="en-US" sz="2400" b="1" dirty="0" err="1">
                <a:solidFill>
                  <a:srgbClr val="FFC000"/>
                </a:solidFill>
                <a:latin typeface="Comic Sans MS" pitchFamily="66" charset="0"/>
              </a:rPr>
              <a:t>Ahaziah</a:t>
            </a:r>
            <a:r>
              <a:rPr lang="en-US" sz="2400" b="1" dirty="0">
                <a:solidFill>
                  <a:srgbClr val="FFC000"/>
                </a:solidFill>
                <a:latin typeface="Comic Sans MS" pitchFamily="66" charset="0"/>
              </a:rPr>
              <a:t>. Note how gentle and patient the angel was with Elijah.  We must learn to treat each other this way to be useful ministers of God in the kingdom!</a:t>
            </a:r>
          </a:p>
        </p:txBody>
      </p:sp>
    </p:spTree>
  </p:cSld>
  <p:clrMapOvr>
    <a:masterClrMapping/>
  </p:clrMapOvr>
  <p:transition>
    <p:wheel spokes="3"/>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381000" y="228600"/>
            <a:ext cx="8229600" cy="3581400"/>
          </a:xfrm>
        </p:spPr>
        <p:txBody>
          <a:bodyPr/>
          <a:lstStyle/>
          <a:p>
            <a:pPr marL="0" indent="228600" algn="ctr">
              <a:buFontTx/>
              <a:buNone/>
            </a:pPr>
            <a:r>
              <a:rPr lang="en-US" sz="4400" b="1" dirty="0">
                <a:solidFill>
                  <a:srgbClr val="FFFF00"/>
                </a:solidFill>
                <a:effectLst/>
              </a:rPr>
              <a:t>Matthew 18:10</a:t>
            </a:r>
          </a:p>
          <a:p>
            <a:pPr marL="0" indent="228600">
              <a:buFontTx/>
              <a:buNone/>
            </a:pPr>
            <a:r>
              <a:rPr lang="en-US" sz="3600" b="1" dirty="0">
                <a:effectLst/>
              </a:rPr>
              <a:t>10	"Take heed that you do not despise </a:t>
            </a:r>
            <a:r>
              <a:rPr lang="en-US" sz="3600" b="1" i="1" dirty="0">
                <a:solidFill>
                  <a:srgbClr val="66FF33"/>
                </a:solidFill>
                <a:effectLst/>
              </a:rPr>
              <a:t>one of these little ones,</a:t>
            </a:r>
            <a:r>
              <a:rPr lang="en-US" sz="3600" b="1" dirty="0">
                <a:effectLst/>
              </a:rPr>
              <a:t> for I say to you that in heaven </a:t>
            </a:r>
            <a:r>
              <a:rPr lang="en-US" sz="3600" b="1" i="1" u="sng" dirty="0">
                <a:solidFill>
                  <a:srgbClr val="66FF33"/>
                </a:solidFill>
                <a:effectLst/>
              </a:rPr>
              <a:t>their</a:t>
            </a:r>
            <a:r>
              <a:rPr lang="en-US" sz="3600" b="1" i="1" dirty="0">
                <a:solidFill>
                  <a:srgbClr val="66FF33"/>
                </a:solidFill>
                <a:effectLst/>
              </a:rPr>
              <a:t> angels always see the face of My Father</a:t>
            </a:r>
            <a:r>
              <a:rPr lang="en-US" sz="3600" b="1" dirty="0">
                <a:solidFill>
                  <a:srgbClr val="66FF33"/>
                </a:solidFill>
                <a:effectLst/>
              </a:rPr>
              <a:t> </a:t>
            </a:r>
            <a:r>
              <a:rPr lang="en-US" sz="3600" b="1" dirty="0">
                <a:effectLst/>
              </a:rPr>
              <a:t>who is in heaven.</a:t>
            </a:r>
          </a:p>
        </p:txBody>
      </p:sp>
      <p:sp>
        <p:nvSpPr>
          <p:cNvPr id="8195" name="Text Box 3"/>
          <p:cNvSpPr txBox="1">
            <a:spLocks noChangeArrowheads="1"/>
          </p:cNvSpPr>
          <p:nvPr/>
        </p:nvSpPr>
        <p:spPr bwMode="auto">
          <a:xfrm>
            <a:off x="609600" y="3657600"/>
            <a:ext cx="8001000" cy="2492990"/>
          </a:xfrm>
          <a:prstGeom prst="rect">
            <a:avLst/>
          </a:prstGeom>
          <a:noFill/>
          <a:ln w="9525">
            <a:noFill/>
            <a:miter lim="800000"/>
            <a:headEnd/>
            <a:tailEnd/>
          </a:ln>
          <a:effectLst/>
        </p:spPr>
        <p:txBody>
          <a:bodyPr>
            <a:spAutoFit/>
          </a:bodyPr>
          <a:lstStyle/>
          <a:p>
            <a:pPr eaLnBrk="1" hangingPunct="1">
              <a:spcBef>
                <a:spcPct val="50000"/>
              </a:spcBef>
            </a:pPr>
            <a:r>
              <a:rPr lang="en-US" sz="2400" b="1" dirty="0">
                <a:solidFill>
                  <a:srgbClr val="FFC000"/>
                </a:solidFill>
                <a:latin typeface="Comic Sans MS" pitchFamily="66" charset="0"/>
              </a:rPr>
              <a:t>Every brother, sister, and young person has an angel assigned to them. God doesn’t leave anything to chance!  Be aware of their presence, thank God for them, and don’t frustrate their work.</a:t>
            </a:r>
          </a:p>
          <a:p>
            <a:pPr eaLnBrk="1" hangingPunct="1">
              <a:spcBef>
                <a:spcPct val="50000"/>
              </a:spcBef>
            </a:pPr>
            <a:r>
              <a:rPr lang="en-US" sz="2400" b="1" dirty="0">
                <a:solidFill>
                  <a:srgbClr val="FFC000"/>
                </a:solidFill>
                <a:latin typeface="Comic Sans MS" pitchFamily="66" charset="0"/>
              </a:rPr>
              <a:t>Angels don’t know the final outcome anymore than we do today (1 </a:t>
            </a:r>
            <a:r>
              <a:rPr lang="en-US" sz="2400" b="1" dirty="0" err="1">
                <a:solidFill>
                  <a:srgbClr val="FFC000"/>
                </a:solidFill>
                <a:latin typeface="Comic Sans MS" pitchFamily="66" charset="0"/>
              </a:rPr>
              <a:t>Cor</a:t>
            </a:r>
            <a:r>
              <a:rPr lang="en-US" sz="2400" b="1" dirty="0">
                <a:solidFill>
                  <a:srgbClr val="FFC000"/>
                </a:solidFill>
                <a:latin typeface="Comic Sans MS" pitchFamily="66" charset="0"/>
              </a:rPr>
              <a:t> 3) until the fire tests our work.</a:t>
            </a:r>
          </a:p>
        </p:txBody>
      </p:sp>
    </p:spTree>
  </p:cSld>
  <p:clrMapOvr>
    <a:masterClrMapping/>
  </p:clrMapOvr>
  <p:transition>
    <p:wheel spokes="3"/>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381000" y="381000"/>
            <a:ext cx="8229600" cy="5181600"/>
          </a:xfrm>
        </p:spPr>
        <p:txBody>
          <a:bodyPr/>
          <a:lstStyle/>
          <a:p>
            <a:pPr marL="0" indent="228600" algn="ctr">
              <a:lnSpc>
                <a:spcPct val="80000"/>
              </a:lnSpc>
              <a:buFontTx/>
              <a:buNone/>
            </a:pPr>
            <a:r>
              <a:rPr lang="en-US" sz="4000" b="1" dirty="0">
                <a:solidFill>
                  <a:srgbClr val="FFFF00"/>
                </a:solidFill>
                <a:effectLst/>
              </a:rPr>
              <a:t>Genesis 28:12-15</a:t>
            </a:r>
          </a:p>
          <a:p>
            <a:pPr marL="0" indent="228600">
              <a:lnSpc>
                <a:spcPct val="80000"/>
              </a:lnSpc>
              <a:buFontTx/>
              <a:buNone/>
            </a:pPr>
            <a:r>
              <a:rPr lang="en-US" sz="2400" b="1" dirty="0">
                <a:effectLst/>
              </a:rPr>
              <a:t>12	Then he dreamed, and behold, a ladder was set up on the earth, and its top reached to heaven; and </a:t>
            </a:r>
            <a:r>
              <a:rPr lang="en-US" sz="2400" b="1" i="1" dirty="0">
                <a:solidFill>
                  <a:srgbClr val="66FF33"/>
                </a:solidFill>
                <a:effectLst/>
              </a:rPr>
              <a:t>there the angels of God were ascending and descending on it.</a:t>
            </a:r>
          </a:p>
          <a:p>
            <a:pPr marL="0" indent="228600">
              <a:lnSpc>
                <a:spcPct val="80000"/>
              </a:lnSpc>
              <a:buFontTx/>
              <a:buNone/>
            </a:pPr>
            <a:r>
              <a:rPr lang="en-US" sz="2400" b="1" dirty="0">
                <a:effectLst/>
              </a:rPr>
              <a:t>13	And behold, the LORD stood above it and said: "I am the LORD God of Abraham your father and the God of Isaac; the land on which you lie I will give to you and your descendants.</a:t>
            </a:r>
          </a:p>
          <a:p>
            <a:pPr marL="0" indent="228600">
              <a:lnSpc>
                <a:spcPct val="80000"/>
              </a:lnSpc>
              <a:buFontTx/>
              <a:buNone/>
            </a:pPr>
            <a:r>
              <a:rPr lang="en-US" sz="2400" b="1" dirty="0">
                <a:effectLst/>
              </a:rPr>
              <a:t>14	"Also your descendants shall be as the dust of the earth; you shall spread abroad to the west and the east, to the north and the south; and in you and in your seed all the families of the earth shall be blessed.</a:t>
            </a:r>
          </a:p>
          <a:p>
            <a:pPr marL="0" indent="228600">
              <a:lnSpc>
                <a:spcPct val="80000"/>
              </a:lnSpc>
              <a:buFontTx/>
              <a:buNone/>
            </a:pPr>
            <a:r>
              <a:rPr lang="en-US" sz="2400" b="1" dirty="0">
                <a:effectLst/>
              </a:rPr>
              <a:t>15	"Behold, </a:t>
            </a:r>
            <a:r>
              <a:rPr lang="en-US" sz="2400" b="1" i="1" dirty="0">
                <a:solidFill>
                  <a:srgbClr val="66FF33"/>
                </a:solidFill>
                <a:effectLst/>
              </a:rPr>
              <a:t>I am with you and will keep you wherever you go</a:t>
            </a:r>
            <a:r>
              <a:rPr lang="en-US" sz="2400" b="1" dirty="0">
                <a:solidFill>
                  <a:srgbClr val="66FF33"/>
                </a:solidFill>
                <a:effectLst/>
              </a:rPr>
              <a:t>, </a:t>
            </a:r>
            <a:r>
              <a:rPr lang="en-US" sz="2400" b="1" dirty="0">
                <a:effectLst/>
              </a:rPr>
              <a:t>and will bring you back to this land; </a:t>
            </a:r>
            <a:r>
              <a:rPr lang="en-US" sz="2400" b="1" i="1" dirty="0">
                <a:solidFill>
                  <a:srgbClr val="66FF33"/>
                </a:solidFill>
                <a:effectLst/>
              </a:rPr>
              <a:t>for I will not leave you until I have done what I have spoken to you."</a:t>
            </a:r>
          </a:p>
        </p:txBody>
      </p:sp>
      <p:sp>
        <p:nvSpPr>
          <p:cNvPr id="13315" name="Text Box 3"/>
          <p:cNvSpPr txBox="1">
            <a:spLocks noChangeArrowheads="1"/>
          </p:cNvSpPr>
          <p:nvPr/>
        </p:nvSpPr>
        <p:spPr bwMode="auto">
          <a:xfrm>
            <a:off x="609600" y="5791200"/>
            <a:ext cx="7772400" cy="519113"/>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rgbClr val="FFC000"/>
                </a:solidFill>
                <a:latin typeface="Comic Sans MS" pitchFamily="66" charset="0"/>
              </a:rPr>
              <a:t>This angel stayed with Jacob all his life</a:t>
            </a:r>
          </a:p>
        </p:txBody>
      </p:sp>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57200" y="228600"/>
            <a:ext cx="8229600" cy="60960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a:t>
            </a:r>
          </a:p>
          <a:p>
            <a:pPr marL="0" indent="228600">
              <a:lnSpc>
                <a:spcPct val="90000"/>
              </a:lnSpc>
              <a:buFont typeface="Wingdings" pitchFamily="2" charset="2"/>
              <a:buNone/>
            </a:pPr>
            <a:r>
              <a:rPr lang="en-US" sz="2400" dirty="0">
                <a:latin typeface="Times New Roman" pitchFamily="18" charset="0"/>
              </a:rPr>
              <a:t>1  Then</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appeared</a:t>
            </a:r>
            <a:r>
              <a:rPr lang="en-US" sz="2400" dirty="0">
                <a:solidFill>
                  <a:schemeClr val="bg1"/>
                </a:solidFill>
                <a:latin typeface="Times New Roman" pitchFamily="18" charset="0"/>
              </a:rPr>
              <a:t> </a:t>
            </a:r>
            <a:r>
              <a:rPr lang="en-US" sz="2400" dirty="0">
                <a:latin typeface="Times New Roman" pitchFamily="18" charset="0"/>
              </a:rPr>
              <a:t>to him by the </a:t>
            </a:r>
            <a:r>
              <a:rPr lang="en-US" sz="2400" dirty="0" err="1">
                <a:latin typeface="Times New Roman" pitchFamily="18" charset="0"/>
              </a:rPr>
              <a:t>terebinth</a:t>
            </a:r>
            <a:r>
              <a:rPr lang="en-US" sz="2400" dirty="0">
                <a:latin typeface="Times New Roman" pitchFamily="18" charset="0"/>
              </a:rPr>
              <a:t> trees of </a:t>
            </a:r>
            <a:r>
              <a:rPr lang="en-US" sz="2400" dirty="0" err="1">
                <a:latin typeface="Times New Roman" pitchFamily="18" charset="0"/>
              </a:rPr>
              <a:t>Mamre</a:t>
            </a:r>
            <a:r>
              <a:rPr lang="en-US" sz="2400" dirty="0">
                <a:latin typeface="Times New Roman" pitchFamily="18" charset="0"/>
              </a:rPr>
              <a:t>, as he was sitting in the tent door in the heat of the day.</a:t>
            </a:r>
          </a:p>
          <a:p>
            <a:pPr marL="0" indent="228600">
              <a:lnSpc>
                <a:spcPct val="90000"/>
              </a:lnSpc>
              <a:buFont typeface="Wingdings" pitchFamily="2" charset="2"/>
              <a:buNone/>
            </a:pPr>
            <a:r>
              <a:rPr lang="en-US" sz="2400" dirty="0">
                <a:latin typeface="Times New Roman" pitchFamily="18" charset="0"/>
              </a:rPr>
              <a:t>2  So he lifted his eyes and looked, and behold,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three men were standing by him</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when he saw them, he ran from the tent door to meet them, and bowed himself to the ground,</a:t>
            </a:r>
          </a:p>
          <a:p>
            <a:pPr marL="0" indent="228600">
              <a:lnSpc>
                <a:spcPct val="90000"/>
              </a:lnSpc>
              <a:buFont typeface="Wingdings" pitchFamily="2" charset="2"/>
              <a:buNone/>
            </a:pPr>
            <a:endParaRPr lang="en-US" sz="1200" dirty="0">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4  "Please let a little water be brought,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wash your feet</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and rest yourselves under the tree.</a:t>
            </a:r>
          </a:p>
          <a:p>
            <a:pPr marL="0" indent="228600">
              <a:lnSpc>
                <a:spcPct val="90000"/>
              </a:lnSpc>
              <a:buFont typeface="Wingdings" pitchFamily="2" charset="2"/>
              <a:buNone/>
            </a:pPr>
            <a:r>
              <a:rPr lang="en-US" sz="2400" dirty="0">
                <a:latin typeface="Times New Roman" pitchFamily="18" charset="0"/>
              </a:rPr>
              <a:t>5  "And I will bring a</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morsel of bread,</a:t>
            </a:r>
            <a:r>
              <a:rPr lang="en-US" sz="2400" dirty="0">
                <a:solidFill>
                  <a:schemeClr val="bg1"/>
                </a:solidFill>
                <a:latin typeface="Times New Roman" pitchFamily="18" charset="0"/>
              </a:rPr>
              <a:t> </a:t>
            </a:r>
            <a:r>
              <a:rPr lang="en-US" sz="2400" dirty="0">
                <a:latin typeface="Times New Roman" pitchFamily="18" charset="0"/>
              </a:rPr>
              <a:t>that you may refresh your hearts. After that you may pass by, inasmuch as you have come to your servant."</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They said, "Do as you have said."</a:t>
            </a:r>
          </a:p>
          <a:p>
            <a:pPr marL="0" indent="228600">
              <a:lnSpc>
                <a:spcPct val="90000"/>
              </a:lnSpc>
              <a:buFont typeface="Wingdings" pitchFamily="2" charset="2"/>
              <a:buNone/>
            </a:pPr>
            <a:endParaRPr lang="en-US" sz="900" b="1" i="1" dirty="0">
              <a:solidFill>
                <a:srgbClr val="66FF33"/>
              </a:solidFill>
              <a:latin typeface="Times New Roman" pitchFamily="18" charset="0"/>
            </a:endParaRPr>
          </a:p>
          <a:p>
            <a:pPr marL="0" indent="228600">
              <a:lnSpc>
                <a:spcPct val="90000"/>
              </a:lnSpc>
              <a:buFont typeface="Wingdings" pitchFamily="2" charset="2"/>
              <a:buNone/>
            </a:pPr>
            <a:r>
              <a:rPr lang="en-US" sz="2400" dirty="0">
                <a:latin typeface="Times New Roman" pitchFamily="18" charset="0"/>
              </a:rPr>
              <a:t>8  So he took butter and milk and the calf which he had prepared, and set it before them; and he stood by them under the tree</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as they ate.</a:t>
            </a:r>
          </a:p>
          <a:p>
            <a:pPr marL="0" indent="228600">
              <a:lnSpc>
                <a:spcPct val="90000"/>
              </a:lnSpc>
              <a:buFont typeface="Wingdings" pitchFamily="2" charset="2"/>
              <a:buNone/>
            </a:pPr>
            <a:endParaRPr lang="en-US" sz="2400" b="1" i="1" dirty="0">
              <a:solidFill>
                <a:srgbClr val="66FF33"/>
              </a:solidFill>
              <a:latin typeface="Times New Roman" pitchFamily="18" charset="0"/>
            </a:endParaRPr>
          </a:p>
        </p:txBody>
      </p:sp>
      <p:sp>
        <p:nvSpPr>
          <p:cNvPr id="3" name="Rectangle 2"/>
          <p:cNvSpPr>
            <a:spLocks noGrp="1" noChangeArrowheads="1"/>
          </p:cNvSpPr>
          <p:nvPr>
            <p:ph type="title"/>
          </p:nvPr>
        </p:nvSpPr>
        <p:spPr>
          <a:xfrm>
            <a:off x="0" y="5791200"/>
            <a:ext cx="9144000" cy="1066800"/>
          </a:xfrm>
        </p:spPr>
        <p:txBody>
          <a:bodyPr/>
          <a:lstStyle/>
          <a:p>
            <a:r>
              <a:rPr lang="en-US" sz="3600" b="1" dirty="0" smtClean="0">
                <a:solidFill>
                  <a:srgbClr val="FFFF07"/>
                </a:solidFill>
                <a:latin typeface="Comic Sans MS" pitchFamily="66" charset="0"/>
              </a:rPr>
              <a:t>See how angels accommodated Abraham</a:t>
            </a:r>
            <a:endParaRPr lang="en-US" sz="3600" b="1" dirty="0">
              <a:solidFill>
                <a:srgbClr val="FFFF07"/>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381000" y="152400"/>
            <a:ext cx="8458200" cy="5867400"/>
          </a:xfrm>
        </p:spPr>
        <p:txBody>
          <a:bodyPr/>
          <a:lstStyle/>
          <a:p>
            <a:pPr marL="0" indent="228600" algn="ctr">
              <a:lnSpc>
                <a:spcPct val="80000"/>
              </a:lnSpc>
              <a:buFontTx/>
              <a:buNone/>
            </a:pPr>
            <a:r>
              <a:rPr lang="en-US" sz="3600" b="1" dirty="0">
                <a:solidFill>
                  <a:srgbClr val="FFFF00"/>
                </a:solidFill>
                <a:effectLst/>
              </a:rPr>
              <a:t>Acts </a:t>
            </a:r>
            <a:r>
              <a:rPr lang="en-US" sz="3600" b="1" dirty="0" smtClean="0">
                <a:solidFill>
                  <a:srgbClr val="FFFF00"/>
                </a:solidFill>
                <a:effectLst/>
              </a:rPr>
              <a:t>12:6-10</a:t>
            </a:r>
            <a:endParaRPr lang="en-US" sz="3600" b="1" dirty="0">
              <a:solidFill>
                <a:srgbClr val="FFFF00"/>
              </a:solidFill>
              <a:effectLst/>
            </a:endParaRPr>
          </a:p>
          <a:p>
            <a:pPr marL="0" indent="228600">
              <a:lnSpc>
                <a:spcPct val="80000"/>
              </a:lnSpc>
              <a:buFontTx/>
              <a:buNone/>
            </a:pPr>
            <a:r>
              <a:rPr lang="en-US" sz="2400" b="1" dirty="0" smtClean="0">
                <a:effectLst/>
              </a:rPr>
              <a:t>6  And </a:t>
            </a:r>
            <a:r>
              <a:rPr lang="en-US" sz="2400" b="1" dirty="0">
                <a:effectLst/>
              </a:rPr>
              <a:t>when Herod was about to bring </a:t>
            </a:r>
            <a:r>
              <a:rPr lang="en-US" sz="2400" b="1" dirty="0" smtClean="0">
                <a:effectLst/>
              </a:rPr>
              <a:t>him (Peter) </a:t>
            </a:r>
            <a:r>
              <a:rPr lang="en-US" sz="2400" b="1" dirty="0">
                <a:effectLst/>
              </a:rPr>
              <a:t>out, that night Peter was sleeping, bound with two chains between two soldiers; and the guards before the door were keeping the prison.</a:t>
            </a:r>
          </a:p>
          <a:p>
            <a:pPr marL="0" indent="228600">
              <a:lnSpc>
                <a:spcPct val="80000"/>
              </a:lnSpc>
              <a:buFontTx/>
              <a:buNone/>
            </a:pPr>
            <a:r>
              <a:rPr lang="en-US" sz="2400" b="1" dirty="0" smtClean="0">
                <a:effectLst/>
              </a:rPr>
              <a:t>7  Now </a:t>
            </a:r>
            <a:r>
              <a:rPr lang="en-US" sz="2400" b="1" dirty="0">
                <a:effectLst/>
              </a:rPr>
              <a:t>behold, </a:t>
            </a:r>
            <a:r>
              <a:rPr lang="en-US" sz="2400" b="1" i="1" dirty="0">
                <a:solidFill>
                  <a:srgbClr val="66FF33"/>
                </a:solidFill>
                <a:effectLst/>
              </a:rPr>
              <a:t>an angel of the Lord </a:t>
            </a:r>
            <a:r>
              <a:rPr lang="en-US" sz="2400" b="1" i="1" u="sng" dirty="0">
                <a:solidFill>
                  <a:srgbClr val="66FF33"/>
                </a:solidFill>
                <a:effectLst/>
              </a:rPr>
              <a:t>stood by him</a:t>
            </a:r>
            <a:r>
              <a:rPr lang="en-US" sz="2400" b="1" i="1" dirty="0">
                <a:solidFill>
                  <a:srgbClr val="66FF33"/>
                </a:solidFill>
                <a:effectLst/>
              </a:rPr>
              <a:t>, and a light shone in the prison;</a:t>
            </a:r>
            <a:r>
              <a:rPr lang="en-US" sz="2400" b="1" dirty="0">
                <a:solidFill>
                  <a:srgbClr val="66FF33"/>
                </a:solidFill>
                <a:effectLst/>
              </a:rPr>
              <a:t> </a:t>
            </a:r>
            <a:r>
              <a:rPr lang="en-US" sz="2400" b="1" dirty="0">
                <a:effectLst/>
              </a:rPr>
              <a:t>and </a:t>
            </a:r>
            <a:r>
              <a:rPr lang="en-US" sz="2400" b="1" i="1" dirty="0">
                <a:solidFill>
                  <a:srgbClr val="66FF33"/>
                </a:solidFill>
                <a:effectLst/>
              </a:rPr>
              <a:t>he struck Peter on the side and raised him up, saying, "Arise quickly!" And his chains fell off his hands.</a:t>
            </a:r>
          </a:p>
          <a:p>
            <a:pPr marL="0" indent="228600">
              <a:lnSpc>
                <a:spcPct val="80000"/>
              </a:lnSpc>
              <a:buFontTx/>
              <a:buNone/>
            </a:pPr>
            <a:r>
              <a:rPr lang="en-US" sz="2400" b="1" dirty="0" smtClean="0">
                <a:effectLst/>
              </a:rPr>
              <a:t>8  Then </a:t>
            </a:r>
            <a:r>
              <a:rPr lang="en-US" sz="2400" b="1" i="1" dirty="0">
                <a:solidFill>
                  <a:srgbClr val="66FF33"/>
                </a:solidFill>
                <a:effectLst/>
              </a:rPr>
              <a:t>the angel said to him, "Gird yourself and tie on your sandals";</a:t>
            </a:r>
            <a:r>
              <a:rPr lang="en-US" sz="2400" b="1" dirty="0">
                <a:effectLst/>
              </a:rPr>
              <a:t> and so he did. And he said to him, </a:t>
            </a:r>
            <a:r>
              <a:rPr lang="en-US" sz="2400" b="1" i="1" dirty="0">
                <a:solidFill>
                  <a:srgbClr val="66FF33"/>
                </a:solidFill>
                <a:effectLst/>
              </a:rPr>
              <a:t>"Put on your garment and follow me."</a:t>
            </a:r>
          </a:p>
          <a:p>
            <a:pPr marL="0" indent="228600">
              <a:lnSpc>
                <a:spcPct val="80000"/>
              </a:lnSpc>
              <a:buFontTx/>
              <a:buNone/>
            </a:pPr>
            <a:r>
              <a:rPr lang="en-US" sz="2400" b="1" dirty="0" smtClean="0">
                <a:effectLst/>
              </a:rPr>
              <a:t>9  So </a:t>
            </a:r>
            <a:r>
              <a:rPr lang="en-US" sz="2400" b="1" dirty="0">
                <a:effectLst/>
              </a:rPr>
              <a:t>he went out and followed him, and </a:t>
            </a:r>
            <a:r>
              <a:rPr lang="en-US" sz="2400" b="1" i="1" dirty="0">
                <a:solidFill>
                  <a:srgbClr val="66FF33"/>
                </a:solidFill>
                <a:effectLst/>
              </a:rPr>
              <a:t>did not know that what was done by the angel was real, but thought he was seeing a </a:t>
            </a:r>
            <a:r>
              <a:rPr lang="en-US" sz="2400" b="1" i="1" dirty="0" smtClean="0">
                <a:solidFill>
                  <a:srgbClr val="66FF33"/>
                </a:solidFill>
                <a:effectLst/>
              </a:rPr>
              <a:t>vision.</a:t>
            </a:r>
            <a:endParaRPr lang="en-US" sz="2400" b="1" dirty="0" smtClean="0">
              <a:solidFill>
                <a:srgbClr val="66FF33"/>
              </a:solidFill>
              <a:effectLst/>
            </a:endParaRPr>
          </a:p>
          <a:p>
            <a:pPr marL="0" indent="228600">
              <a:lnSpc>
                <a:spcPct val="80000"/>
              </a:lnSpc>
              <a:buFontTx/>
              <a:buNone/>
            </a:pPr>
            <a:r>
              <a:rPr lang="en-US" sz="2400" b="1" dirty="0" smtClean="0">
                <a:effectLst/>
              </a:rPr>
              <a:t>10  When they were past the first and the second guard posts, they came to the iron gate that leads to the city, which opened to them of its own accord; and they went out and went down one street, and immediately the angel departed from him. </a:t>
            </a:r>
          </a:p>
          <a:p>
            <a:pPr marL="0" indent="228600">
              <a:lnSpc>
                <a:spcPct val="80000"/>
              </a:lnSpc>
              <a:buFontTx/>
              <a:buNone/>
            </a:pPr>
            <a:endParaRPr lang="en-US" sz="2400" b="1" i="1" dirty="0">
              <a:solidFill>
                <a:schemeClr val="folHlink"/>
              </a:solidFill>
              <a:effectLst/>
            </a:endParaRPr>
          </a:p>
        </p:txBody>
      </p:sp>
      <p:sp>
        <p:nvSpPr>
          <p:cNvPr id="33795" name="Text Box 3"/>
          <p:cNvSpPr txBox="1">
            <a:spLocks noChangeArrowheads="1"/>
          </p:cNvSpPr>
          <p:nvPr/>
        </p:nvSpPr>
        <p:spPr bwMode="auto">
          <a:xfrm>
            <a:off x="609600" y="6400800"/>
            <a:ext cx="7772400" cy="457200"/>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rgbClr val="FFC000"/>
                </a:solidFill>
                <a:latin typeface="Comic Sans MS" pitchFamily="66" charset="0"/>
              </a:rPr>
              <a:t>Note the power and compassion of the angel</a:t>
            </a:r>
          </a:p>
        </p:txBody>
      </p:sp>
    </p:spTree>
  </p:cSld>
  <p:clrMapOvr>
    <a:masterClrMapping/>
  </p:clrMapOvr>
  <p:transition>
    <p:wheel spokes="3"/>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xfrm>
            <a:off x="381000" y="381000"/>
            <a:ext cx="8229600" cy="5257800"/>
          </a:xfrm>
        </p:spPr>
        <p:txBody>
          <a:bodyPr/>
          <a:lstStyle/>
          <a:p>
            <a:pPr marL="0" indent="228600" algn="ctr">
              <a:lnSpc>
                <a:spcPct val="90000"/>
              </a:lnSpc>
              <a:buFontTx/>
              <a:buNone/>
            </a:pPr>
            <a:r>
              <a:rPr lang="en-US" sz="4000" b="1" dirty="0">
                <a:solidFill>
                  <a:srgbClr val="FFFF00"/>
                </a:solidFill>
                <a:effectLst/>
              </a:rPr>
              <a:t>Acts 12:13-16</a:t>
            </a:r>
          </a:p>
          <a:p>
            <a:pPr marL="0" indent="228600">
              <a:lnSpc>
                <a:spcPct val="90000"/>
              </a:lnSpc>
              <a:buFontTx/>
              <a:buNone/>
            </a:pPr>
            <a:r>
              <a:rPr lang="en-US" sz="2800" b="1" dirty="0">
                <a:effectLst/>
              </a:rPr>
              <a:t>13	And as Peter knocked at the door of the gate, a girl named Rhoda came to answer.</a:t>
            </a:r>
          </a:p>
          <a:p>
            <a:pPr marL="0" indent="228600">
              <a:lnSpc>
                <a:spcPct val="90000"/>
              </a:lnSpc>
              <a:buFontTx/>
              <a:buNone/>
            </a:pPr>
            <a:r>
              <a:rPr lang="en-US" sz="2800" b="1" dirty="0">
                <a:effectLst/>
              </a:rPr>
              <a:t>14	When she recognized Peter's voice, because of her gladness she did not open the gate, but ran in and announced that Peter stood before the gate.</a:t>
            </a:r>
          </a:p>
          <a:p>
            <a:pPr marL="0" indent="228600">
              <a:lnSpc>
                <a:spcPct val="90000"/>
              </a:lnSpc>
              <a:buFontTx/>
              <a:buNone/>
            </a:pPr>
            <a:r>
              <a:rPr lang="en-US" sz="2800" b="1" dirty="0">
                <a:effectLst/>
              </a:rPr>
              <a:t>15	But they said to her, "You are beside yourself!" Yet she kept insisting that it was so.   So they said, </a:t>
            </a:r>
            <a:r>
              <a:rPr lang="en-US" sz="2800" b="1" i="1" dirty="0">
                <a:solidFill>
                  <a:srgbClr val="66FF33"/>
                </a:solidFill>
                <a:effectLst/>
              </a:rPr>
              <a:t>"It is his angel."</a:t>
            </a:r>
          </a:p>
          <a:p>
            <a:pPr marL="0" indent="228600">
              <a:lnSpc>
                <a:spcPct val="90000"/>
              </a:lnSpc>
              <a:buFontTx/>
              <a:buNone/>
            </a:pPr>
            <a:r>
              <a:rPr lang="en-US" sz="2800" b="1" dirty="0">
                <a:effectLst/>
              </a:rPr>
              <a:t>16	Now Peter continued knocking; and when they opened the door and saw him, they were astonished.</a:t>
            </a:r>
            <a:endParaRPr lang="en-US" sz="2800" b="1" dirty="0">
              <a:effectLst/>
              <a:latin typeface="Times New Roman" pitchFamily="18" charset="0"/>
            </a:endParaRPr>
          </a:p>
        </p:txBody>
      </p:sp>
      <p:sp>
        <p:nvSpPr>
          <p:cNvPr id="34819" name="Text Box 3"/>
          <p:cNvSpPr txBox="1">
            <a:spLocks noChangeArrowheads="1"/>
          </p:cNvSpPr>
          <p:nvPr/>
        </p:nvSpPr>
        <p:spPr bwMode="auto">
          <a:xfrm>
            <a:off x="0" y="6019800"/>
            <a:ext cx="9144000" cy="523220"/>
          </a:xfrm>
          <a:prstGeom prst="rect">
            <a:avLst/>
          </a:prstGeom>
          <a:noFill/>
          <a:ln w="9525">
            <a:noFill/>
            <a:miter lim="800000"/>
            <a:headEnd/>
            <a:tailEnd/>
          </a:ln>
          <a:effectLst/>
        </p:spPr>
        <p:txBody>
          <a:bodyPr wrap="square">
            <a:spAutoFit/>
          </a:bodyPr>
          <a:lstStyle/>
          <a:p>
            <a:pPr algn="ctr" eaLnBrk="1" hangingPunct="1">
              <a:spcBef>
                <a:spcPct val="50000"/>
              </a:spcBef>
            </a:pPr>
            <a:r>
              <a:rPr lang="en-US" sz="2800" b="1" dirty="0">
                <a:solidFill>
                  <a:srgbClr val="FFC000"/>
                </a:solidFill>
                <a:latin typeface="Comic Sans MS" pitchFamily="66" charset="0"/>
              </a:rPr>
              <a:t>They knew Peter had an angel watching over him</a:t>
            </a:r>
          </a:p>
        </p:txBody>
      </p:sp>
    </p:spTree>
  </p:cSld>
  <p:clrMapOvr>
    <a:masterClrMapping/>
  </p:clrMapOvr>
  <p:transition>
    <p:wheel spokes="3"/>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381000" y="381000"/>
            <a:ext cx="8229600" cy="4191000"/>
          </a:xfrm>
        </p:spPr>
        <p:txBody>
          <a:bodyPr/>
          <a:lstStyle/>
          <a:p>
            <a:pPr marL="0" indent="228600" algn="ctr">
              <a:lnSpc>
                <a:spcPct val="90000"/>
              </a:lnSpc>
              <a:buFontTx/>
              <a:buNone/>
            </a:pPr>
            <a:r>
              <a:rPr lang="en-US" sz="3600" b="1" dirty="0">
                <a:solidFill>
                  <a:srgbClr val="FFFF00"/>
                </a:solidFill>
                <a:effectLst/>
              </a:rPr>
              <a:t>Exodus 33:1-3</a:t>
            </a:r>
          </a:p>
          <a:p>
            <a:pPr marL="0" indent="228600">
              <a:lnSpc>
                <a:spcPct val="90000"/>
              </a:lnSpc>
              <a:buFontTx/>
              <a:buNone/>
            </a:pPr>
            <a:r>
              <a:rPr lang="en-US" sz="2600" b="1" dirty="0">
                <a:effectLst/>
              </a:rPr>
              <a:t>1	Then the LORD said to Moses, "Depart and go up from here, you and the people whom you have brought out of the land of Egypt, </a:t>
            </a:r>
            <a:r>
              <a:rPr lang="en-US" sz="2600" b="1" i="1" dirty="0">
                <a:solidFill>
                  <a:srgbClr val="66FF33"/>
                </a:solidFill>
                <a:effectLst/>
              </a:rPr>
              <a:t>to the land of which I swore to Abraham,</a:t>
            </a:r>
            <a:r>
              <a:rPr lang="en-US" sz="2600" b="1" dirty="0">
                <a:solidFill>
                  <a:srgbClr val="66FF33"/>
                </a:solidFill>
                <a:effectLst/>
              </a:rPr>
              <a:t> </a:t>
            </a:r>
            <a:r>
              <a:rPr lang="en-US" sz="2600" b="1" dirty="0">
                <a:effectLst/>
              </a:rPr>
              <a:t>Isaac, and Jacob, saying, 'To your descendants I will give it.'</a:t>
            </a:r>
          </a:p>
          <a:p>
            <a:pPr marL="0" indent="228600">
              <a:lnSpc>
                <a:spcPct val="90000"/>
              </a:lnSpc>
              <a:buFontTx/>
              <a:buNone/>
            </a:pPr>
            <a:r>
              <a:rPr lang="en-US" sz="2600" b="1" dirty="0">
                <a:effectLst/>
              </a:rPr>
              <a:t>2	"And </a:t>
            </a:r>
            <a:r>
              <a:rPr lang="en-US" sz="2600" b="1" i="1" dirty="0">
                <a:solidFill>
                  <a:srgbClr val="66FF33"/>
                </a:solidFill>
                <a:effectLst/>
              </a:rPr>
              <a:t>I will send My Angel before you, and I will drive out the Canaanite</a:t>
            </a:r>
            <a:r>
              <a:rPr lang="en-US" sz="2600" b="1" dirty="0">
                <a:solidFill>
                  <a:srgbClr val="66FF33"/>
                </a:solidFill>
                <a:effectLst/>
              </a:rPr>
              <a:t> </a:t>
            </a:r>
            <a:r>
              <a:rPr lang="en-US" sz="2600" b="1" dirty="0">
                <a:effectLst/>
              </a:rPr>
              <a:t>and the Amorite and the Hittite and the </a:t>
            </a:r>
            <a:r>
              <a:rPr lang="en-US" sz="2600" b="1" dirty="0" err="1">
                <a:effectLst/>
              </a:rPr>
              <a:t>Perizzite</a:t>
            </a:r>
            <a:r>
              <a:rPr lang="en-US" sz="2600" b="1" dirty="0">
                <a:effectLst/>
              </a:rPr>
              <a:t> and the </a:t>
            </a:r>
            <a:r>
              <a:rPr lang="en-US" sz="2600" b="1" dirty="0" err="1">
                <a:effectLst/>
              </a:rPr>
              <a:t>Hivite</a:t>
            </a:r>
            <a:r>
              <a:rPr lang="en-US" sz="2600" b="1" dirty="0">
                <a:effectLst/>
              </a:rPr>
              <a:t> and the </a:t>
            </a:r>
            <a:r>
              <a:rPr lang="en-US" sz="2600" b="1" dirty="0" err="1">
                <a:effectLst/>
              </a:rPr>
              <a:t>Jebusite</a:t>
            </a:r>
            <a:r>
              <a:rPr lang="en-US" sz="2600" b="1" dirty="0">
                <a:effectLst/>
              </a:rPr>
              <a:t>.</a:t>
            </a:r>
          </a:p>
          <a:p>
            <a:pPr marL="0" indent="228600">
              <a:lnSpc>
                <a:spcPct val="90000"/>
              </a:lnSpc>
              <a:buFontTx/>
              <a:buNone/>
            </a:pPr>
            <a:r>
              <a:rPr lang="en-US" sz="2600" b="1" dirty="0">
                <a:effectLst/>
              </a:rPr>
              <a:t>3	"Go up to a land flowing with milk and honey; </a:t>
            </a:r>
            <a:r>
              <a:rPr lang="en-US" sz="2600" b="1" i="1" dirty="0">
                <a:solidFill>
                  <a:srgbClr val="66FF33"/>
                </a:solidFill>
                <a:effectLst/>
              </a:rPr>
              <a:t>for I will not go up in your midst, lest I consume you on the way</a:t>
            </a:r>
            <a:r>
              <a:rPr lang="en-US" sz="2600" b="1" dirty="0">
                <a:effectLst/>
              </a:rPr>
              <a:t> for you are a stiff-necked people."</a:t>
            </a:r>
          </a:p>
        </p:txBody>
      </p:sp>
      <p:sp>
        <p:nvSpPr>
          <p:cNvPr id="19459" name="Text Box 3"/>
          <p:cNvSpPr txBox="1">
            <a:spLocks noChangeArrowheads="1"/>
          </p:cNvSpPr>
          <p:nvPr/>
        </p:nvSpPr>
        <p:spPr bwMode="auto">
          <a:xfrm>
            <a:off x="457200" y="5257800"/>
            <a:ext cx="8229600" cy="1384995"/>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rgbClr val="FFC000"/>
                </a:solidFill>
                <a:latin typeface="Comic Sans MS" pitchFamily="66" charset="0"/>
              </a:rPr>
              <a:t>Angels send other angels on missions. This angel was running out of patience with this stiff-necked people!</a:t>
            </a:r>
          </a:p>
        </p:txBody>
      </p:sp>
    </p:spTree>
  </p:cSld>
  <p:clrMapOvr>
    <a:masterClrMapping/>
  </p:clrMapOvr>
  <p:transition>
    <p:wheel spokes="3"/>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381000" y="381000"/>
            <a:ext cx="8229600" cy="4800600"/>
          </a:xfrm>
        </p:spPr>
        <p:txBody>
          <a:bodyPr/>
          <a:lstStyle/>
          <a:p>
            <a:pPr marL="0" indent="228600" algn="ctr">
              <a:lnSpc>
                <a:spcPct val="80000"/>
              </a:lnSpc>
              <a:buFontTx/>
              <a:buNone/>
            </a:pPr>
            <a:r>
              <a:rPr lang="en-US" sz="4000" b="1" dirty="0">
                <a:solidFill>
                  <a:srgbClr val="FFFF00"/>
                </a:solidFill>
                <a:effectLst/>
              </a:rPr>
              <a:t>Exodus 33:9-11</a:t>
            </a:r>
          </a:p>
          <a:p>
            <a:pPr marL="0" indent="228600">
              <a:lnSpc>
                <a:spcPct val="80000"/>
              </a:lnSpc>
              <a:buFontTx/>
              <a:buNone/>
            </a:pPr>
            <a:r>
              <a:rPr lang="en-US" sz="2800" b="1" dirty="0">
                <a:effectLst/>
              </a:rPr>
              <a:t>9	And it came to pass, when Moses entered the tabernacle, that the pillar of cloud descended and stood at the door of the tabernacle, and </a:t>
            </a:r>
            <a:r>
              <a:rPr lang="en-US" sz="2800" b="1" i="1" dirty="0">
                <a:solidFill>
                  <a:srgbClr val="66FF33"/>
                </a:solidFill>
                <a:effectLst/>
              </a:rPr>
              <a:t>the LORD talked with Moses.</a:t>
            </a:r>
          </a:p>
          <a:p>
            <a:pPr marL="0" indent="228600">
              <a:lnSpc>
                <a:spcPct val="80000"/>
              </a:lnSpc>
              <a:buFontTx/>
              <a:buNone/>
            </a:pPr>
            <a:r>
              <a:rPr lang="en-US" sz="2800" b="1" dirty="0">
                <a:effectLst/>
              </a:rPr>
              <a:t>10	</a:t>
            </a:r>
            <a:r>
              <a:rPr lang="en-US" sz="2800" b="1" i="1" dirty="0">
                <a:solidFill>
                  <a:srgbClr val="66FF33"/>
                </a:solidFill>
                <a:effectLst/>
              </a:rPr>
              <a:t>All the people saw the pillar of cloud standing at the tabernacle door,</a:t>
            </a:r>
            <a:r>
              <a:rPr lang="en-US" sz="2800" b="1" dirty="0">
                <a:solidFill>
                  <a:srgbClr val="66FF33"/>
                </a:solidFill>
                <a:effectLst/>
              </a:rPr>
              <a:t> </a:t>
            </a:r>
            <a:r>
              <a:rPr lang="en-US" sz="2800" b="1" dirty="0">
                <a:effectLst/>
              </a:rPr>
              <a:t>and all the people rose and worshiped, each man in his tent door.</a:t>
            </a:r>
          </a:p>
          <a:p>
            <a:pPr marL="0" indent="228600">
              <a:lnSpc>
                <a:spcPct val="80000"/>
              </a:lnSpc>
              <a:buFontTx/>
              <a:buNone/>
            </a:pPr>
            <a:r>
              <a:rPr lang="en-US" sz="2800" b="1" dirty="0">
                <a:effectLst/>
              </a:rPr>
              <a:t>11	</a:t>
            </a:r>
            <a:r>
              <a:rPr lang="en-US" sz="2800" b="1" i="1" dirty="0">
                <a:solidFill>
                  <a:srgbClr val="66FF33"/>
                </a:solidFill>
                <a:effectLst/>
              </a:rPr>
              <a:t>So the LORD spoke to Moses face to face, as a man speaks to his friend</a:t>
            </a:r>
            <a:r>
              <a:rPr lang="en-US" sz="2800" b="1" dirty="0">
                <a:solidFill>
                  <a:srgbClr val="66FF33"/>
                </a:solidFill>
                <a:effectLst/>
              </a:rPr>
              <a:t>. </a:t>
            </a:r>
            <a:r>
              <a:rPr lang="en-US" sz="2800" b="1" dirty="0" smtClean="0">
                <a:solidFill>
                  <a:srgbClr val="66FF33"/>
                </a:solidFill>
                <a:effectLst/>
              </a:rPr>
              <a:t> </a:t>
            </a:r>
            <a:r>
              <a:rPr lang="en-US" sz="2800" b="1" dirty="0" smtClean="0">
                <a:effectLst/>
              </a:rPr>
              <a:t>And </a:t>
            </a:r>
            <a:r>
              <a:rPr lang="en-US" sz="2800" b="1" dirty="0">
                <a:effectLst/>
              </a:rPr>
              <a:t>he would return to the camp, but his servant Joshua the son of Nun, a young man, did not depart from the tabernacle.</a:t>
            </a:r>
          </a:p>
        </p:txBody>
      </p:sp>
      <p:sp>
        <p:nvSpPr>
          <p:cNvPr id="20483" name="Text Box 3"/>
          <p:cNvSpPr txBox="1">
            <a:spLocks noChangeArrowheads="1"/>
          </p:cNvSpPr>
          <p:nvPr/>
        </p:nvSpPr>
        <p:spPr bwMode="auto">
          <a:xfrm>
            <a:off x="533400" y="5410200"/>
            <a:ext cx="8153400" cy="646331"/>
          </a:xfrm>
          <a:prstGeom prst="rect">
            <a:avLst/>
          </a:prstGeom>
          <a:noFill/>
          <a:ln w="9525">
            <a:noFill/>
            <a:miter lim="800000"/>
            <a:headEnd/>
            <a:tailEnd/>
          </a:ln>
          <a:effectLst/>
        </p:spPr>
        <p:txBody>
          <a:bodyPr wrap="square">
            <a:spAutoFit/>
          </a:bodyPr>
          <a:lstStyle/>
          <a:p>
            <a:pPr algn="ctr" eaLnBrk="1" hangingPunct="1">
              <a:spcBef>
                <a:spcPct val="50000"/>
              </a:spcBef>
            </a:pPr>
            <a:r>
              <a:rPr lang="en-US" sz="3600" b="1" dirty="0">
                <a:solidFill>
                  <a:srgbClr val="FFC000"/>
                </a:solidFill>
                <a:latin typeface="Comic Sans MS" pitchFamily="66" charset="0"/>
              </a:rPr>
              <a:t>Moses knew this angel personally</a:t>
            </a:r>
          </a:p>
        </p:txBody>
      </p:sp>
    </p:spTree>
  </p:cSld>
  <p:clrMapOvr>
    <a:masterClrMapping/>
  </p:clrMapOvr>
  <p:transition>
    <p:wheel spokes="3"/>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body" idx="1"/>
          </p:nvPr>
        </p:nvSpPr>
        <p:spPr>
          <a:xfrm>
            <a:off x="381000" y="228600"/>
            <a:ext cx="8229600" cy="5867400"/>
          </a:xfrm>
        </p:spPr>
        <p:txBody>
          <a:bodyPr/>
          <a:lstStyle/>
          <a:p>
            <a:pPr marL="0" indent="228600" algn="ctr">
              <a:lnSpc>
                <a:spcPct val="80000"/>
              </a:lnSpc>
              <a:buFontTx/>
              <a:buNone/>
            </a:pPr>
            <a:r>
              <a:rPr lang="en-US" sz="3600" b="1" dirty="0">
                <a:solidFill>
                  <a:srgbClr val="FFFF00"/>
                </a:solidFill>
                <a:effectLst/>
              </a:rPr>
              <a:t>Exodus 33:12-16</a:t>
            </a:r>
          </a:p>
          <a:p>
            <a:pPr marL="0" indent="228600">
              <a:lnSpc>
                <a:spcPct val="80000"/>
              </a:lnSpc>
              <a:buFontTx/>
              <a:buNone/>
            </a:pPr>
            <a:r>
              <a:rPr lang="en-US" sz="2400" b="1" dirty="0">
                <a:effectLst/>
              </a:rPr>
              <a:t>12	Then Moses said to the LORD, "See, You say to me, 'Bring up this people.' </a:t>
            </a:r>
            <a:r>
              <a:rPr lang="en-US" sz="2400" b="1" i="1" dirty="0">
                <a:solidFill>
                  <a:srgbClr val="66FF33"/>
                </a:solidFill>
                <a:effectLst/>
              </a:rPr>
              <a:t>But You have not let me know whom You will send with me.</a:t>
            </a:r>
            <a:r>
              <a:rPr lang="en-US" sz="2400" b="1" dirty="0">
                <a:solidFill>
                  <a:srgbClr val="66FF33"/>
                </a:solidFill>
                <a:effectLst/>
              </a:rPr>
              <a:t> </a:t>
            </a:r>
            <a:r>
              <a:rPr lang="en-US" sz="2400" b="1" dirty="0">
                <a:effectLst/>
              </a:rPr>
              <a:t>Yet </a:t>
            </a:r>
            <a:r>
              <a:rPr lang="en-US" sz="2400" b="1" i="1" dirty="0">
                <a:solidFill>
                  <a:srgbClr val="66FF33"/>
                </a:solidFill>
                <a:effectLst/>
              </a:rPr>
              <a:t>You have said, 'I know you by name,</a:t>
            </a:r>
            <a:r>
              <a:rPr lang="en-US" sz="2400" b="1" dirty="0">
                <a:effectLst/>
              </a:rPr>
              <a:t> and you have also found grace in My sight.'</a:t>
            </a:r>
          </a:p>
          <a:p>
            <a:pPr marL="0" indent="228600">
              <a:lnSpc>
                <a:spcPct val="80000"/>
              </a:lnSpc>
              <a:buFontTx/>
              <a:buNone/>
            </a:pPr>
            <a:r>
              <a:rPr lang="en-US" sz="2400" b="1" dirty="0">
                <a:effectLst/>
              </a:rPr>
              <a:t>13	"Now therefore, I pray, if I have found </a:t>
            </a:r>
            <a:r>
              <a:rPr lang="en-US" sz="2400" b="1" dirty="0">
                <a:solidFill>
                  <a:srgbClr val="66FF33"/>
                </a:solidFill>
                <a:effectLst/>
              </a:rPr>
              <a:t>grace </a:t>
            </a:r>
            <a:r>
              <a:rPr lang="en-US" sz="2400" b="1" i="1" dirty="0">
                <a:solidFill>
                  <a:srgbClr val="66FF33"/>
                </a:solidFill>
                <a:effectLst/>
              </a:rPr>
              <a:t>in Your sight, show me now Your way, that I may know You and that I may find grace in Your sight.</a:t>
            </a:r>
            <a:r>
              <a:rPr lang="en-US" sz="2400" b="1" dirty="0">
                <a:effectLst/>
              </a:rPr>
              <a:t> And consider that this nation is Your people."</a:t>
            </a:r>
          </a:p>
          <a:p>
            <a:pPr marL="0" indent="228600">
              <a:lnSpc>
                <a:spcPct val="80000"/>
              </a:lnSpc>
              <a:buFontTx/>
              <a:buNone/>
            </a:pPr>
            <a:r>
              <a:rPr lang="en-US" sz="2400" b="1" dirty="0">
                <a:effectLst/>
              </a:rPr>
              <a:t>14	</a:t>
            </a:r>
            <a:r>
              <a:rPr lang="en-US" sz="2400" b="1" i="1" dirty="0">
                <a:solidFill>
                  <a:srgbClr val="66FF33"/>
                </a:solidFill>
                <a:effectLst/>
              </a:rPr>
              <a:t>And He said, "My Presence will go with you, and I will give you rest."</a:t>
            </a:r>
          </a:p>
          <a:p>
            <a:pPr marL="0" indent="228600">
              <a:lnSpc>
                <a:spcPct val="80000"/>
              </a:lnSpc>
              <a:buFontTx/>
              <a:buNone/>
            </a:pPr>
            <a:r>
              <a:rPr lang="en-US" sz="2400" b="1" dirty="0">
                <a:effectLst/>
              </a:rPr>
              <a:t>15	Then he said to Him, "If Your Presence does not go with us, do not bring us up from here.</a:t>
            </a:r>
          </a:p>
          <a:p>
            <a:pPr marL="0" indent="228600">
              <a:lnSpc>
                <a:spcPct val="80000"/>
              </a:lnSpc>
              <a:buFontTx/>
              <a:buNone/>
            </a:pPr>
            <a:r>
              <a:rPr lang="en-US" sz="2400" b="1" dirty="0">
                <a:effectLst/>
              </a:rPr>
              <a:t>16	"For how then will it be known that Your people and I have found grace in Your sight, </a:t>
            </a:r>
            <a:r>
              <a:rPr lang="en-US" sz="2400" b="1" i="1" dirty="0">
                <a:solidFill>
                  <a:srgbClr val="66FF33"/>
                </a:solidFill>
                <a:effectLst/>
              </a:rPr>
              <a:t>except You go with us?</a:t>
            </a:r>
            <a:r>
              <a:rPr lang="en-US" sz="2400" b="1" dirty="0">
                <a:solidFill>
                  <a:srgbClr val="66FF33"/>
                </a:solidFill>
                <a:effectLst/>
              </a:rPr>
              <a:t> </a:t>
            </a:r>
            <a:r>
              <a:rPr lang="en-US" sz="2400" b="1" dirty="0">
                <a:effectLst/>
              </a:rPr>
              <a:t>So we shall be separate, Your people and I, from all the people who are upon the face of the earth."</a:t>
            </a:r>
          </a:p>
        </p:txBody>
      </p:sp>
      <p:sp>
        <p:nvSpPr>
          <p:cNvPr id="21507" name="Text Box 3"/>
          <p:cNvSpPr txBox="1">
            <a:spLocks noChangeArrowheads="1"/>
          </p:cNvSpPr>
          <p:nvPr/>
        </p:nvSpPr>
        <p:spPr bwMode="auto">
          <a:xfrm>
            <a:off x="685800" y="6019800"/>
            <a:ext cx="7772400" cy="457200"/>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rgbClr val="FFC000"/>
                </a:solidFill>
                <a:latin typeface="Comic Sans MS" pitchFamily="66" charset="0"/>
              </a:rPr>
              <a:t>Moses really wanted this angel to stay with him!</a:t>
            </a:r>
          </a:p>
        </p:txBody>
      </p:sp>
    </p:spTree>
  </p:cSld>
  <p:clrMapOvr>
    <a:masterClrMapping/>
  </p:clrMapOvr>
  <p:transition>
    <p:wheel spokes="3"/>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381000" y="0"/>
            <a:ext cx="8229600" cy="5334000"/>
          </a:xfrm>
        </p:spPr>
        <p:txBody>
          <a:bodyPr/>
          <a:lstStyle/>
          <a:p>
            <a:pPr marL="0" indent="228600" algn="ctr">
              <a:lnSpc>
                <a:spcPct val="90000"/>
              </a:lnSpc>
              <a:buFontTx/>
              <a:buNone/>
            </a:pPr>
            <a:r>
              <a:rPr lang="en-US" sz="4000" b="1" dirty="0">
                <a:solidFill>
                  <a:srgbClr val="FFFF00"/>
                </a:solidFill>
                <a:effectLst/>
              </a:rPr>
              <a:t>Exodus 33:17-20</a:t>
            </a:r>
          </a:p>
          <a:p>
            <a:pPr marL="0" indent="228600">
              <a:lnSpc>
                <a:spcPct val="90000"/>
              </a:lnSpc>
              <a:buFontTx/>
              <a:buNone/>
            </a:pPr>
            <a:r>
              <a:rPr lang="en-US" sz="2800" b="1" dirty="0">
                <a:effectLst/>
              </a:rPr>
              <a:t>17	So the LORD said to Moses, </a:t>
            </a:r>
            <a:r>
              <a:rPr lang="en-US" sz="2800" b="1" i="1" dirty="0">
                <a:solidFill>
                  <a:srgbClr val="66FF33"/>
                </a:solidFill>
                <a:effectLst/>
              </a:rPr>
              <a:t>"I will also do this thing that you have spoken; for you have found grace in My sight, and I know you by name."</a:t>
            </a:r>
          </a:p>
          <a:p>
            <a:pPr marL="0" indent="228600">
              <a:lnSpc>
                <a:spcPct val="90000"/>
              </a:lnSpc>
              <a:buFontTx/>
              <a:buNone/>
            </a:pPr>
            <a:r>
              <a:rPr lang="en-US" sz="2800" b="1" dirty="0">
                <a:effectLst/>
              </a:rPr>
              <a:t>18	And he said, "Please, </a:t>
            </a:r>
            <a:r>
              <a:rPr lang="en-US" sz="2800" b="1" i="1" dirty="0">
                <a:solidFill>
                  <a:srgbClr val="66FF33"/>
                </a:solidFill>
                <a:effectLst/>
              </a:rPr>
              <a:t>show me Your glory."</a:t>
            </a:r>
          </a:p>
          <a:p>
            <a:pPr marL="0" indent="228600">
              <a:lnSpc>
                <a:spcPct val="90000"/>
              </a:lnSpc>
              <a:buFontTx/>
              <a:buNone/>
            </a:pPr>
            <a:r>
              <a:rPr lang="en-US" sz="2800" b="1" dirty="0">
                <a:effectLst/>
              </a:rPr>
              <a:t>19	Then He said, "I will make </a:t>
            </a:r>
            <a:r>
              <a:rPr lang="en-US" sz="2800" b="1" i="1" dirty="0">
                <a:solidFill>
                  <a:srgbClr val="66FF33"/>
                </a:solidFill>
                <a:effectLst/>
              </a:rPr>
              <a:t>all My goodness</a:t>
            </a:r>
            <a:r>
              <a:rPr lang="en-US" sz="2800" b="1" dirty="0">
                <a:solidFill>
                  <a:srgbClr val="66FF33"/>
                </a:solidFill>
                <a:effectLst/>
              </a:rPr>
              <a:t> </a:t>
            </a:r>
            <a:r>
              <a:rPr lang="en-US" sz="2800" b="1" dirty="0">
                <a:effectLst/>
              </a:rPr>
              <a:t>pass before you, </a:t>
            </a:r>
            <a:r>
              <a:rPr lang="en-US" sz="2800" b="1" dirty="0">
                <a:solidFill>
                  <a:srgbClr val="66FF33"/>
                </a:solidFill>
                <a:effectLst/>
              </a:rPr>
              <a:t>and </a:t>
            </a:r>
            <a:r>
              <a:rPr lang="en-US" sz="2800" b="1" i="1" dirty="0">
                <a:solidFill>
                  <a:srgbClr val="66FF33"/>
                </a:solidFill>
                <a:effectLst/>
              </a:rPr>
              <a:t>I will proclaim the name of the LORD</a:t>
            </a:r>
            <a:r>
              <a:rPr lang="en-US" sz="2800" b="1" dirty="0">
                <a:effectLst/>
              </a:rPr>
              <a:t> before you. I will be gracious to whom I will be gracious, and I will have compassion on whom I will have compassion."</a:t>
            </a:r>
          </a:p>
          <a:p>
            <a:pPr marL="0" indent="228600">
              <a:lnSpc>
                <a:spcPct val="90000"/>
              </a:lnSpc>
              <a:buFontTx/>
              <a:buNone/>
            </a:pPr>
            <a:r>
              <a:rPr lang="en-US" sz="2800" b="1" dirty="0">
                <a:effectLst/>
              </a:rPr>
              <a:t>20	But He said, </a:t>
            </a:r>
            <a:r>
              <a:rPr lang="en-US" sz="2800" b="1" i="1" dirty="0">
                <a:solidFill>
                  <a:srgbClr val="66FF33"/>
                </a:solidFill>
                <a:effectLst/>
              </a:rPr>
              <a:t>"You cannot see My face; for no man shall see Me, and live."</a:t>
            </a:r>
          </a:p>
        </p:txBody>
      </p:sp>
      <p:sp>
        <p:nvSpPr>
          <p:cNvPr id="22531" name="Text Box 3"/>
          <p:cNvSpPr txBox="1">
            <a:spLocks noChangeArrowheads="1"/>
          </p:cNvSpPr>
          <p:nvPr/>
        </p:nvSpPr>
        <p:spPr bwMode="auto">
          <a:xfrm>
            <a:off x="990600" y="5305425"/>
            <a:ext cx="7315200" cy="1569660"/>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rgbClr val="FFC000"/>
                </a:solidFill>
                <a:latin typeface="Comic Sans MS" pitchFamily="66" charset="0"/>
              </a:rPr>
              <a:t>This angel mercifully agreed to stay with Moses and help him personally lead the nation. This angel was one of the most powerful manifestations of our heavenly Father.</a:t>
            </a:r>
          </a:p>
        </p:txBody>
      </p:sp>
    </p:spTree>
  </p:cSld>
  <p:clrMapOvr>
    <a:masterClrMapping/>
  </p:clrMapOvr>
  <p:transition>
    <p:wheel spokes="3"/>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381000" y="381000"/>
            <a:ext cx="8229600" cy="6096000"/>
          </a:xfrm>
        </p:spPr>
        <p:txBody>
          <a:bodyPr/>
          <a:lstStyle/>
          <a:p>
            <a:pPr marL="0" indent="228600" algn="ctr">
              <a:lnSpc>
                <a:spcPct val="80000"/>
              </a:lnSpc>
              <a:buFontTx/>
              <a:buNone/>
            </a:pPr>
            <a:r>
              <a:rPr lang="en-US" sz="4000" b="1" dirty="0">
                <a:solidFill>
                  <a:srgbClr val="FFFF00"/>
                </a:solidFill>
                <a:effectLst/>
              </a:rPr>
              <a:t>Exodus 24:1-11</a:t>
            </a:r>
          </a:p>
          <a:p>
            <a:pPr marL="0" indent="228600">
              <a:lnSpc>
                <a:spcPct val="80000"/>
              </a:lnSpc>
              <a:buFontTx/>
              <a:buNone/>
            </a:pPr>
            <a:r>
              <a:rPr lang="en-US" sz="2800" b="1" dirty="0">
                <a:effectLst/>
              </a:rPr>
              <a:t>1	Now He said to Moses, </a:t>
            </a:r>
            <a:r>
              <a:rPr lang="en-US" sz="2800" b="1" i="1" dirty="0">
                <a:solidFill>
                  <a:srgbClr val="66FF33"/>
                </a:solidFill>
                <a:effectLst/>
              </a:rPr>
              <a:t>"Come up to the LORD, you and Aaron, </a:t>
            </a:r>
            <a:r>
              <a:rPr lang="en-US" sz="2800" b="1" i="1" u="sng" dirty="0" err="1">
                <a:solidFill>
                  <a:srgbClr val="66FF33"/>
                </a:solidFill>
                <a:effectLst/>
              </a:rPr>
              <a:t>Nadab</a:t>
            </a:r>
            <a:r>
              <a:rPr lang="en-US" sz="2800" b="1" i="1" u="sng" dirty="0">
                <a:solidFill>
                  <a:srgbClr val="66FF33"/>
                </a:solidFill>
                <a:effectLst/>
              </a:rPr>
              <a:t> and </a:t>
            </a:r>
            <a:r>
              <a:rPr lang="en-US" sz="2800" b="1" i="1" u="sng" dirty="0" err="1">
                <a:solidFill>
                  <a:srgbClr val="66FF33"/>
                </a:solidFill>
                <a:effectLst/>
              </a:rPr>
              <a:t>Abihu</a:t>
            </a:r>
            <a:r>
              <a:rPr lang="en-US" sz="2800" b="1" i="1" dirty="0">
                <a:solidFill>
                  <a:srgbClr val="66FF33"/>
                </a:solidFill>
                <a:effectLst/>
              </a:rPr>
              <a:t>,</a:t>
            </a:r>
            <a:r>
              <a:rPr lang="en-US" sz="2800" b="1" dirty="0">
                <a:solidFill>
                  <a:srgbClr val="66FF33"/>
                </a:solidFill>
                <a:effectLst/>
              </a:rPr>
              <a:t> </a:t>
            </a:r>
            <a:r>
              <a:rPr lang="en-US" sz="2800" b="1" dirty="0">
                <a:effectLst/>
              </a:rPr>
              <a:t>and seventy of the elders of Israel, and worship from afar.</a:t>
            </a:r>
          </a:p>
          <a:p>
            <a:pPr marL="0" indent="228600">
              <a:lnSpc>
                <a:spcPct val="80000"/>
              </a:lnSpc>
              <a:buFontTx/>
              <a:buNone/>
            </a:pPr>
            <a:r>
              <a:rPr lang="en-US" sz="2800" b="1" dirty="0">
                <a:effectLst/>
              </a:rPr>
              <a:t>2	"And </a:t>
            </a:r>
            <a:r>
              <a:rPr lang="en-US" sz="2800" b="1" i="1" dirty="0">
                <a:solidFill>
                  <a:srgbClr val="66FF33"/>
                </a:solidFill>
                <a:effectLst/>
              </a:rPr>
              <a:t>Moses alone shall come near the LORD,</a:t>
            </a:r>
            <a:r>
              <a:rPr lang="en-US" sz="2800" b="1" dirty="0">
                <a:solidFill>
                  <a:srgbClr val="66FF33"/>
                </a:solidFill>
                <a:effectLst/>
              </a:rPr>
              <a:t> </a:t>
            </a:r>
            <a:r>
              <a:rPr lang="en-US" sz="2800" b="1" dirty="0">
                <a:effectLst/>
              </a:rPr>
              <a:t>but they shall not come near; nor shall the people go up with him."</a:t>
            </a:r>
          </a:p>
          <a:p>
            <a:pPr marL="0" indent="228600">
              <a:lnSpc>
                <a:spcPct val="80000"/>
              </a:lnSpc>
              <a:spcBef>
                <a:spcPct val="60000"/>
              </a:spcBef>
              <a:buFontTx/>
              <a:buNone/>
            </a:pPr>
            <a:r>
              <a:rPr lang="en-US" sz="2800" b="1" dirty="0">
                <a:effectLst/>
              </a:rPr>
              <a:t>9	</a:t>
            </a:r>
            <a:r>
              <a:rPr lang="en-US" sz="2800" b="1" i="1" dirty="0">
                <a:solidFill>
                  <a:srgbClr val="66FF33"/>
                </a:solidFill>
                <a:effectLst/>
              </a:rPr>
              <a:t>Then Moses went up, also Aaron, </a:t>
            </a:r>
            <a:r>
              <a:rPr lang="en-US" sz="2800" b="1" i="1" u="sng" dirty="0" err="1">
                <a:solidFill>
                  <a:srgbClr val="66FF33"/>
                </a:solidFill>
                <a:effectLst/>
              </a:rPr>
              <a:t>Nadab</a:t>
            </a:r>
            <a:r>
              <a:rPr lang="en-US" sz="2800" b="1" i="1" u="sng" dirty="0">
                <a:solidFill>
                  <a:srgbClr val="66FF33"/>
                </a:solidFill>
                <a:effectLst/>
              </a:rPr>
              <a:t>, and </a:t>
            </a:r>
            <a:r>
              <a:rPr lang="en-US" sz="2800" b="1" i="1" u="sng" dirty="0" err="1">
                <a:solidFill>
                  <a:srgbClr val="66FF33"/>
                </a:solidFill>
                <a:effectLst/>
              </a:rPr>
              <a:t>Abihu</a:t>
            </a:r>
            <a:r>
              <a:rPr lang="en-US" sz="2800" b="1" i="1" u="sng" dirty="0">
                <a:solidFill>
                  <a:srgbClr val="66FF33"/>
                </a:solidFill>
                <a:effectLst/>
              </a:rPr>
              <a:t>,</a:t>
            </a:r>
            <a:r>
              <a:rPr lang="en-US" sz="2800" b="1" dirty="0">
                <a:solidFill>
                  <a:srgbClr val="66FF33"/>
                </a:solidFill>
                <a:effectLst/>
              </a:rPr>
              <a:t> </a:t>
            </a:r>
            <a:r>
              <a:rPr lang="en-US" sz="2800" b="1" dirty="0">
                <a:effectLst/>
              </a:rPr>
              <a:t>and seventy of the elders of Israel,</a:t>
            </a:r>
          </a:p>
          <a:p>
            <a:pPr marL="0" indent="228600">
              <a:lnSpc>
                <a:spcPct val="80000"/>
              </a:lnSpc>
              <a:buFontTx/>
              <a:buNone/>
            </a:pPr>
            <a:r>
              <a:rPr lang="en-US" sz="2800" b="1" dirty="0">
                <a:effectLst/>
              </a:rPr>
              <a:t>10	and </a:t>
            </a:r>
            <a:r>
              <a:rPr lang="en-US" sz="2800" b="1" i="1" dirty="0">
                <a:solidFill>
                  <a:srgbClr val="66FF33"/>
                </a:solidFill>
                <a:effectLst/>
              </a:rPr>
              <a:t>they saw the God of Israel.</a:t>
            </a:r>
            <a:r>
              <a:rPr lang="en-US" sz="2800" b="1" dirty="0">
                <a:solidFill>
                  <a:srgbClr val="66FF33"/>
                </a:solidFill>
                <a:effectLst/>
              </a:rPr>
              <a:t> </a:t>
            </a:r>
            <a:r>
              <a:rPr lang="en-US" sz="2800" b="1" dirty="0">
                <a:effectLst/>
              </a:rPr>
              <a:t>And there was under His feet as it were a paved work of sapphire stone, and it was like the very heavens in its clarity.</a:t>
            </a:r>
          </a:p>
          <a:p>
            <a:pPr marL="0" indent="228600">
              <a:lnSpc>
                <a:spcPct val="80000"/>
              </a:lnSpc>
              <a:buFontTx/>
              <a:buNone/>
            </a:pPr>
            <a:r>
              <a:rPr lang="en-US" sz="2800" b="1" dirty="0">
                <a:effectLst/>
              </a:rPr>
              <a:t>11	</a:t>
            </a:r>
            <a:r>
              <a:rPr lang="en-US" sz="2800" b="1" i="1" dirty="0">
                <a:solidFill>
                  <a:srgbClr val="66FF33"/>
                </a:solidFill>
                <a:effectLst/>
              </a:rPr>
              <a:t>But on the nobles of the children of Israel He did not lay His hand. So they saw God, and they ate and drank.</a:t>
            </a:r>
          </a:p>
        </p:txBody>
      </p:sp>
    </p:spTree>
  </p:cSld>
  <p:clrMapOvr>
    <a:masterClrMapping/>
  </p:clrMapOvr>
  <p:transition>
    <p:wheel spokes="3"/>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381000"/>
            <a:ext cx="8229600" cy="3886200"/>
          </a:xfrm>
        </p:spPr>
        <p:txBody>
          <a:bodyPr/>
          <a:lstStyle/>
          <a:p>
            <a:pPr marL="0" indent="228600" algn="ctr">
              <a:lnSpc>
                <a:spcPct val="80000"/>
              </a:lnSpc>
              <a:buFontTx/>
              <a:buNone/>
            </a:pPr>
            <a:r>
              <a:rPr lang="en-US" sz="4000" b="1" dirty="0">
                <a:solidFill>
                  <a:srgbClr val="FFFF00"/>
                </a:solidFill>
                <a:effectLst/>
              </a:rPr>
              <a:t>Leviticus 10:1-3</a:t>
            </a:r>
          </a:p>
          <a:p>
            <a:pPr marL="0" indent="228600">
              <a:lnSpc>
                <a:spcPct val="80000"/>
              </a:lnSpc>
              <a:buFontTx/>
              <a:buNone/>
            </a:pPr>
            <a:r>
              <a:rPr lang="en-US" sz="2800" b="1" dirty="0">
                <a:effectLst/>
              </a:rPr>
              <a:t>1	Then </a:t>
            </a:r>
            <a:r>
              <a:rPr lang="en-US" sz="2800" b="1" dirty="0" err="1">
                <a:effectLst/>
              </a:rPr>
              <a:t>Nadab</a:t>
            </a:r>
            <a:r>
              <a:rPr lang="en-US" sz="2800" b="1" dirty="0">
                <a:effectLst/>
              </a:rPr>
              <a:t> and </a:t>
            </a:r>
            <a:r>
              <a:rPr lang="en-US" sz="2800" b="1" dirty="0" err="1">
                <a:effectLst/>
              </a:rPr>
              <a:t>Abihu</a:t>
            </a:r>
            <a:r>
              <a:rPr lang="en-US" sz="2800" b="1" dirty="0">
                <a:effectLst/>
              </a:rPr>
              <a:t>, the sons of Aaron, each took his censer and put fire in it, put incense on it, and offered profane fire before the LORD, which He had not commanded them.</a:t>
            </a:r>
          </a:p>
          <a:p>
            <a:pPr marL="0" indent="228600">
              <a:lnSpc>
                <a:spcPct val="80000"/>
              </a:lnSpc>
              <a:buFontTx/>
              <a:buNone/>
            </a:pPr>
            <a:r>
              <a:rPr lang="en-US" sz="2800" b="1" dirty="0">
                <a:effectLst/>
              </a:rPr>
              <a:t>2	So </a:t>
            </a:r>
            <a:r>
              <a:rPr lang="en-US" sz="2800" b="1" i="1" dirty="0">
                <a:solidFill>
                  <a:srgbClr val="66FF33"/>
                </a:solidFill>
                <a:effectLst/>
              </a:rPr>
              <a:t>fire went out from the LORD</a:t>
            </a:r>
            <a:r>
              <a:rPr lang="en-US" sz="2800" b="1" dirty="0">
                <a:solidFill>
                  <a:srgbClr val="66FF33"/>
                </a:solidFill>
                <a:effectLst/>
              </a:rPr>
              <a:t> </a:t>
            </a:r>
            <a:r>
              <a:rPr lang="en-US" sz="2800" b="1" dirty="0">
                <a:effectLst/>
              </a:rPr>
              <a:t>and devoured them, and they died before the LORD.</a:t>
            </a:r>
          </a:p>
          <a:p>
            <a:pPr marL="0" indent="228600">
              <a:lnSpc>
                <a:spcPct val="80000"/>
              </a:lnSpc>
              <a:buFontTx/>
              <a:buNone/>
            </a:pPr>
            <a:r>
              <a:rPr lang="en-US" sz="2800" b="1" dirty="0">
                <a:effectLst/>
              </a:rPr>
              <a:t>3	And Moses said to Aaron, "This is what the LORD spoke, saying:</a:t>
            </a:r>
            <a:r>
              <a:rPr lang="en-US" sz="2800" b="1" dirty="0">
                <a:solidFill>
                  <a:srgbClr val="66FF33"/>
                </a:solidFill>
                <a:effectLst/>
              </a:rPr>
              <a:t> </a:t>
            </a:r>
            <a:r>
              <a:rPr lang="en-US" sz="2800" b="1" i="1" dirty="0">
                <a:solidFill>
                  <a:srgbClr val="66FF33"/>
                </a:solidFill>
                <a:effectLst/>
              </a:rPr>
              <a:t>'By those who come near Me I must be regarded as holy; and before all the people I must be glorified.'</a:t>
            </a:r>
            <a:r>
              <a:rPr lang="en-US" sz="2800" b="1" dirty="0">
                <a:solidFill>
                  <a:srgbClr val="66FF33"/>
                </a:solidFill>
                <a:effectLst/>
              </a:rPr>
              <a:t> </a:t>
            </a:r>
            <a:r>
              <a:rPr lang="en-US" sz="2800" b="1" dirty="0">
                <a:effectLst/>
              </a:rPr>
              <a:t>"So Aaron held his peace.</a:t>
            </a:r>
          </a:p>
        </p:txBody>
      </p:sp>
      <p:sp>
        <p:nvSpPr>
          <p:cNvPr id="24579" name="Text Box 3"/>
          <p:cNvSpPr txBox="1">
            <a:spLocks noChangeArrowheads="1"/>
          </p:cNvSpPr>
          <p:nvPr/>
        </p:nvSpPr>
        <p:spPr bwMode="auto">
          <a:xfrm>
            <a:off x="609600" y="5042118"/>
            <a:ext cx="7772400" cy="1815882"/>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err="1">
                <a:solidFill>
                  <a:srgbClr val="FFC000"/>
                </a:solidFill>
                <a:latin typeface="Comic Sans MS" pitchFamily="66" charset="0"/>
              </a:rPr>
              <a:t>Nadab</a:t>
            </a:r>
            <a:r>
              <a:rPr lang="en-US" sz="2800" b="1" dirty="0">
                <a:solidFill>
                  <a:srgbClr val="FFC000"/>
                </a:solidFill>
                <a:latin typeface="Comic Sans MS" pitchFamily="66" charset="0"/>
              </a:rPr>
              <a:t> &amp; </a:t>
            </a:r>
            <a:r>
              <a:rPr lang="en-US" sz="2800" b="1" dirty="0" err="1">
                <a:solidFill>
                  <a:srgbClr val="FFC000"/>
                </a:solidFill>
                <a:latin typeface="Comic Sans MS" pitchFamily="66" charset="0"/>
              </a:rPr>
              <a:t>Abihu</a:t>
            </a:r>
            <a:r>
              <a:rPr lang="en-US" sz="2800" b="1" dirty="0">
                <a:solidFill>
                  <a:srgbClr val="FFC000"/>
                </a:solidFill>
                <a:latin typeface="Comic Sans MS" pitchFamily="66" charset="0"/>
              </a:rPr>
              <a:t> had seen the angel, but it didn’t change their lives. Feeling the presence of the angels with us will help us to glorify &amp; honor God at all times</a:t>
            </a:r>
          </a:p>
        </p:txBody>
      </p:sp>
    </p:spTree>
  </p:cSld>
  <p:clrMapOvr>
    <a:masterClrMapping/>
  </p:clrMapOvr>
  <p:transition>
    <p:wheel spokes="3"/>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381000"/>
            <a:ext cx="8229600" cy="4724400"/>
          </a:xfrm>
        </p:spPr>
        <p:txBody>
          <a:bodyPr/>
          <a:lstStyle/>
          <a:p>
            <a:pPr marL="0" indent="228600" algn="ctr">
              <a:lnSpc>
                <a:spcPct val="80000"/>
              </a:lnSpc>
              <a:buFontTx/>
              <a:buNone/>
            </a:pPr>
            <a:r>
              <a:rPr lang="en-US" sz="4000" b="1" dirty="0" smtClean="0">
                <a:solidFill>
                  <a:srgbClr val="FFFF00"/>
                </a:solidFill>
                <a:effectLst/>
              </a:rPr>
              <a:t>Judges 6:11-12</a:t>
            </a:r>
          </a:p>
          <a:p>
            <a:pPr marL="0" indent="228600">
              <a:lnSpc>
                <a:spcPct val="80000"/>
              </a:lnSpc>
              <a:buFontTx/>
              <a:buNone/>
            </a:pPr>
            <a:r>
              <a:rPr lang="en-US" b="1" dirty="0" smtClean="0">
                <a:effectLst/>
              </a:rPr>
              <a:t>11  Now the Angel of the Lord came and sat under the </a:t>
            </a:r>
            <a:r>
              <a:rPr lang="en-US" b="1" dirty="0" err="1" smtClean="0">
                <a:effectLst/>
              </a:rPr>
              <a:t>terebinth</a:t>
            </a:r>
            <a:r>
              <a:rPr lang="en-US" b="1" dirty="0" smtClean="0">
                <a:effectLst/>
              </a:rPr>
              <a:t> tree which was in </a:t>
            </a:r>
            <a:r>
              <a:rPr lang="en-US" b="1" dirty="0" err="1" smtClean="0">
                <a:effectLst/>
              </a:rPr>
              <a:t>Ophrah</a:t>
            </a:r>
            <a:r>
              <a:rPr lang="en-US" b="1" dirty="0" smtClean="0">
                <a:effectLst/>
              </a:rPr>
              <a:t>, which belonged to </a:t>
            </a:r>
            <a:r>
              <a:rPr lang="en-US" b="1" dirty="0" err="1" smtClean="0">
                <a:effectLst/>
              </a:rPr>
              <a:t>Joash</a:t>
            </a:r>
            <a:r>
              <a:rPr lang="en-US" b="1" dirty="0" smtClean="0">
                <a:effectLst/>
              </a:rPr>
              <a:t> the </a:t>
            </a:r>
            <a:r>
              <a:rPr lang="en-US" b="1" dirty="0" err="1" smtClean="0">
                <a:effectLst/>
              </a:rPr>
              <a:t>Abiezrite</a:t>
            </a:r>
            <a:r>
              <a:rPr lang="en-US" b="1" dirty="0" smtClean="0">
                <a:effectLst/>
              </a:rPr>
              <a:t>, while his son Gideon threshed wheat in the winepress, in order to hide it from the </a:t>
            </a:r>
            <a:r>
              <a:rPr lang="en-US" b="1" dirty="0" err="1" smtClean="0">
                <a:effectLst/>
              </a:rPr>
              <a:t>Midianites</a:t>
            </a:r>
            <a:r>
              <a:rPr lang="en-US" b="1" dirty="0" smtClean="0">
                <a:effectLst/>
              </a:rPr>
              <a:t>. </a:t>
            </a:r>
          </a:p>
          <a:p>
            <a:pPr marL="0" indent="228600">
              <a:lnSpc>
                <a:spcPct val="80000"/>
              </a:lnSpc>
              <a:buFontTx/>
              <a:buNone/>
            </a:pPr>
            <a:r>
              <a:rPr lang="en-US" b="1" dirty="0" smtClean="0">
                <a:effectLst/>
              </a:rPr>
              <a:t>12  And the Angel of the Lord appeared to him, and said to him, "The Lord is with you, you mighty man of valor!" </a:t>
            </a:r>
          </a:p>
          <a:p>
            <a:pPr marL="0" indent="228600">
              <a:lnSpc>
                <a:spcPct val="80000"/>
              </a:lnSpc>
              <a:buFontTx/>
              <a:buNone/>
            </a:pPr>
            <a:r>
              <a:rPr lang="en-US" sz="2400" b="1" dirty="0">
                <a:effectLst/>
              </a:rPr>
              <a:t>	</a:t>
            </a:r>
          </a:p>
        </p:txBody>
      </p:sp>
      <p:sp>
        <p:nvSpPr>
          <p:cNvPr id="24579" name="Text Box 3"/>
          <p:cNvSpPr txBox="1">
            <a:spLocks noChangeArrowheads="1"/>
          </p:cNvSpPr>
          <p:nvPr/>
        </p:nvSpPr>
        <p:spPr bwMode="auto">
          <a:xfrm>
            <a:off x="685800" y="5105400"/>
            <a:ext cx="7772400" cy="954107"/>
          </a:xfrm>
          <a:prstGeom prst="rect">
            <a:avLst/>
          </a:prstGeom>
          <a:noFill/>
          <a:ln w="9525">
            <a:noFill/>
            <a:miter lim="800000"/>
            <a:headEnd/>
            <a:tailEnd/>
          </a:ln>
          <a:effectLst/>
        </p:spPr>
        <p:txBody>
          <a:bodyPr>
            <a:spAutoFit/>
          </a:bodyPr>
          <a:lstStyle/>
          <a:p>
            <a:pPr eaLnBrk="1" hangingPunct="1">
              <a:spcBef>
                <a:spcPct val="50000"/>
              </a:spcBef>
            </a:pPr>
            <a:r>
              <a:rPr lang="en-US" sz="2800" b="1" dirty="0" smtClean="0">
                <a:solidFill>
                  <a:srgbClr val="FFC000"/>
                </a:solidFill>
                <a:latin typeface="Comic Sans MS" pitchFamily="66" charset="0"/>
              </a:rPr>
              <a:t>Watch how this angel encourages Gideon and strengthens his faith to work for God</a:t>
            </a:r>
            <a:endParaRPr lang="en-US" sz="2800" b="1" dirty="0">
              <a:solidFill>
                <a:srgbClr val="FFC000"/>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381000"/>
            <a:ext cx="8229600" cy="3886200"/>
          </a:xfrm>
        </p:spPr>
        <p:txBody>
          <a:bodyPr/>
          <a:lstStyle/>
          <a:p>
            <a:pPr marL="0" indent="228600" algn="ctr">
              <a:lnSpc>
                <a:spcPct val="80000"/>
              </a:lnSpc>
              <a:buFontTx/>
              <a:buNone/>
            </a:pPr>
            <a:r>
              <a:rPr lang="en-US" sz="4000" b="1" dirty="0" smtClean="0">
                <a:solidFill>
                  <a:srgbClr val="FFFF00"/>
                </a:solidFill>
                <a:effectLst/>
              </a:rPr>
              <a:t>Judges 6:17-18</a:t>
            </a:r>
            <a:endParaRPr lang="en-US" sz="4000" b="1" dirty="0">
              <a:solidFill>
                <a:srgbClr val="FFFF00"/>
              </a:solidFill>
              <a:effectLst/>
            </a:endParaRPr>
          </a:p>
          <a:p>
            <a:pPr marL="0" indent="228600">
              <a:lnSpc>
                <a:spcPct val="80000"/>
              </a:lnSpc>
              <a:buFontTx/>
              <a:buNone/>
            </a:pPr>
            <a:endParaRPr lang="en-US" sz="2400" b="1" dirty="0" smtClean="0">
              <a:effectLst/>
            </a:endParaRPr>
          </a:p>
          <a:p>
            <a:pPr marL="0" indent="228600">
              <a:lnSpc>
                <a:spcPct val="80000"/>
              </a:lnSpc>
              <a:buFontTx/>
              <a:buNone/>
            </a:pPr>
            <a:r>
              <a:rPr lang="en-US" b="1" dirty="0" smtClean="0">
                <a:effectLst/>
              </a:rPr>
              <a:t>17 Then he said to Him, "If now I have found favor in Your sight, then show me a sign that it is You who talk with me. </a:t>
            </a:r>
          </a:p>
          <a:p>
            <a:pPr marL="0" indent="228600">
              <a:lnSpc>
                <a:spcPct val="80000"/>
              </a:lnSpc>
              <a:buFontTx/>
              <a:buNone/>
            </a:pPr>
            <a:r>
              <a:rPr lang="en-US" b="1" dirty="0" smtClean="0">
                <a:effectLst/>
              </a:rPr>
              <a:t>18 Do not depart from here, I pray, until I come to You and bring out my offering and set it before You.” And He said, "I will wait until you come back." </a:t>
            </a:r>
            <a:r>
              <a:rPr lang="en-US" sz="2400" b="1" dirty="0">
                <a:effectLst/>
              </a:rPr>
              <a:t>	</a:t>
            </a:r>
          </a:p>
        </p:txBody>
      </p:sp>
      <p:sp>
        <p:nvSpPr>
          <p:cNvPr id="24579" name="Text Box 3"/>
          <p:cNvSpPr txBox="1">
            <a:spLocks noChangeArrowheads="1"/>
          </p:cNvSpPr>
          <p:nvPr/>
        </p:nvSpPr>
        <p:spPr bwMode="auto">
          <a:xfrm>
            <a:off x="609600" y="4724400"/>
            <a:ext cx="7772400" cy="1323439"/>
          </a:xfrm>
          <a:prstGeom prst="rect">
            <a:avLst/>
          </a:prstGeom>
          <a:noFill/>
          <a:ln w="9525">
            <a:noFill/>
            <a:miter lim="800000"/>
            <a:headEnd/>
            <a:tailEnd/>
          </a:ln>
          <a:effectLst/>
        </p:spPr>
        <p:txBody>
          <a:bodyPr>
            <a:spAutoFit/>
          </a:bodyPr>
          <a:lstStyle/>
          <a:p>
            <a:pPr algn="ctr" eaLnBrk="1" hangingPunct="1">
              <a:spcBef>
                <a:spcPct val="50000"/>
              </a:spcBef>
            </a:pPr>
            <a:r>
              <a:rPr lang="en-US" sz="4000" b="1" dirty="0" smtClean="0">
                <a:solidFill>
                  <a:srgbClr val="FFC000"/>
                </a:solidFill>
                <a:latin typeface="Comic Sans MS" pitchFamily="66" charset="0"/>
              </a:rPr>
              <a:t>Angels are extremely patient!  Waiting for our faith to grow</a:t>
            </a:r>
            <a:endParaRPr lang="en-US" sz="4000" b="1" dirty="0">
              <a:solidFill>
                <a:srgbClr val="FFC000"/>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81000"/>
            <a:ext cx="8229600" cy="48768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18:12-13</a:t>
            </a:r>
          </a:p>
          <a:p>
            <a:pPr marL="0" indent="228600">
              <a:lnSpc>
                <a:spcPct val="90000"/>
              </a:lnSpc>
              <a:buFont typeface="Wingdings" pitchFamily="2" charset="2"/>
              <a:buNone/>
            </a:pPr>
            <a:r>
              <a:rPr lang="en-US" sz="2400" dirty="0">
                <a:latin typeface="Times New Roman" pitchFamily="18" charset="0"/>
              </a:rPr>
              <a:t>12  Therefore </a:t>
            </a:r>
            <a:r>
              <a:rPr lang="en-US" sz="2400" b="1" dirty="0">
                <a:latin typeface="Times New Roman" pitchFamily="18" charset="0"/>
              </a:rPr>
              <a:t>Sarah</a:t>
            </a:r>
            <a:r>
              <a:rPr lang="en-US" sz="2400" b="1" dirty="0">
                <a:solidFill>
                  <a:schemeClr val="bg1"/>
                </a:solidFill>
                <a:latin typeface="Times New Roman" pitchFamily="18" charset="0"/>
              </a:rPr>
              <a:t> </a:t>
            </a:r>
            <a:r>
              <a:rPr lang="en-US" sz="2400" b="1" dirty="0">
                <a:solidFill>
                  <a:srgbClr val="66FF33"/>
                </a:solidFill>
                <a:latin typeface="Times New Roman" pitchFamily="18" charset="0"/>
              </a:rPr>
              <a:t>laughed </a:t>
            </a:r>
            <a:r>
              <a:rPr lang="en-US" sz="2400" b="1" u="sng" dirty="0">
                <a:solidFill>
                  <a:srgbClr val="66FF33"/>
                </a:solidFill>
                <a:latin typeface="Times New Roman" pitchFamily="18" charset="0"/>
              </a:rPr>
              <a:t>within herself</a:t>
            </a:r>
            <a:r>
              <a:rPr lang="en-US" sz="2400" dirty="0">
                <a:solidFill>
                  <a:srgbClr val="66FF33"/>
                </a:solidFill>
                <a:latin typeface="Times New Roman" pitchFamily="18" charset="0"/>
              </a:rPr>
              <a:t>,</a:t>
            </a:r>
            <a:r>
              <a:rPr lang="en-US" sz="2400" dirty="0">
                <a:solidFill>
                  <a:schemeClr val="bg1"/>
                </a:solidFill>
                <a:latin typeface="Times New Roman" pitchFamily="18" charset="0"/>
              </a:rPr>
              <a:t> </a:t>
            </a:r>
            <a:r>
              <a:rPr lang="en-US" sz="2400" dirty="0">
                <a:latin typeface="Times New Roman" pitchFamily="18" charset="0"/>
              </a:rPr>
              <a:t>saying, "After I have grown old, shall I have pleasure, </a:t>
            </a:r>
            <a:r>
              <a:rPr lang="en-US" sz="2400" b="1" dirty="0">
                <a:solidFill>
                  <a:srgbClr val="00FF99"/>
                </a:solidFill>
                <a:latin typeface="Times New Roman" pitchFamily="18" charset="0"/>
              </a:rPr>
              <a:t>my lord </a:t>
            </a:r>
            <a:r>
              <a:rPr lang="en-US" sz="2400" dirty="0">
                <a:latin typeface="Times New Roman" pitchFamily="18" charset="0"/>
              </a:rPr>
              <a:t>being old also?"</a:t>
            </a:r>
          </a:p>
          <a:p>
            <a:pPr marL="0" indent="228600">
              <a:lnSpc>
                <a:spcPct val="90000"/>
              </a:lnSpc>
              <a:buFont typeface="Wingdings" pitchFamily="2" charset="2"/>
              <a:buNone/>
            </a:pPr>
            <a:r>
              <a:rPr lang="en-US" sz="2400" dirty="0">
                <a:latin typeface="Times New Roman" pitchFamily="18" charset="0"/>
              </a:rPr>
              <a:t>13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LORD said to Abraham, "Why did Sarah laugh,</a:t>
            </a:r>
            <a:r>
              <a:rPr lang="en-US" sz="2400" dirty="0">
                <a:solidFill>
                  <a:schemeClr val="bg1"/>
                </a:solidFill>
                <a:latin typeface="Times New Roman" pitchFamily="18" charset="0"/>
              </a:rPr>
              <a:t> </a:t>
            </a:r>
            <a:r>
              <a:rPr lang="en-US" sz="2400" dirty="0">
                <a:latin typeface="Times New Roman" pitchFamily="18" charset="0"/>
              </a:rPr>
              <a:t>saying, 'Shall I surely bear a child, since I am old?‘</a:t>
            </a:r>
          </a:p>
          <a:p>
            <a:pPr marL="0" indent="228600" algn="ctr">
              <a:lnSpc>
                <a:spcPct val="90000"/>
              </a:lnSpc>
              <a:spcBef>
                <a:spcPct val="65000"/>
              </a:spcBef>
              <a:buFont typeface="Wingdings" pitchFamily="2" charset="2"/>
              <a:buNone/>
            </a:pPr>
            <a:r>
              <a:rPr lang="en-US" sz="3600" b="1" dirty="0">
                <a:solidFill>
                  <a:srgbClr val="FFFF07"/>
                </a:solidFill>
                <a:latin typeface="Times New Roman" pitchFamily="18" charset="0"/>
              </a:rPr>
              <a:t>1 Peter 3:5-6</a:t>
            </a:r>
          </a:p>
          <a:p>
            <a:pPr marL="0" indent="228600">
              <a:lnSpc>
                <a:spcPct val="90000"/>
              </a:lnSpc>
              <a:buFont typeface="Wingdings" pitchFamily="2" charset="2"/>
              <a:buNone/>
            </a:pPr>
            <a:r>
              <a:rPr lang="en-US" sz="2400" dirty="0">
                <a:latin typeface="Times New Roman" pitchFamily="18" charset="0"/>
              </a:rPr>
              <a:t>5  For in this manner, in former times, the holy women who trusted in God also adorned themselves, being submissive to their own husbands,</a:t>
            </a:r>
          </a:p>
          <a:p>
            <a:pPr marL="0" indent="228600">
              <a:lnSpc>
                <a:spcPct val="90000"/>
              </a:lnSpc>
              <a:buFont typeface="Wingdings" pitchFamily="2" charset="2"/>
              <a:buNone/>
            </a:pPr>
            <a:r>
              <a:rPr lang="en-US" sz="2400" dirty="0">
                <a:latin typeface="Times New Roman" pitchFamily="18" charset="0"/>
              </a:rPr>
              <a:t>6  as</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Sarah obeyed Abraham, calling him lord,</a:t>
            </a:r>
            <a:r>
              <a:rPr lang="en-US" sz="2400" dirty="0">
                <a:solidFill>
                  <a:schemeClr val="bg1"/>
                </a:solidFill>
                <a:latin typeface="Times New Roman" pitchFamily="18" charset="0"/>
              </a:rPr>
              <a:t> </a:t>
            </a:r>
            <a:r>
              <a:rPr lang="en-US" sz="2400" dirty="0">
                <a:latin typeface="Times New Roman" pitchFamily="18" charset="0"/>
              </a:rPr>
              <a:t>whose daughters you are if you do good and are not afraid with any terror.</a:t>
            </a:r>
          </a:p>
        </p:txBody>
      </p:sp>
      <p:sp>
        <p:nvSpPr>
          <p:cNvPr id="16388" name="Text Box 4"/>
          <p:cNvSpPr txBox="1">
            <a:spLocks noChangeArrowheads="1"/>
          </p:cNvSpPr>
          <p:nvPr/>
        </p:nvSpPr>
        <p:spPr bwMode="auto">
          <a:xfrm>
            <a:off x="1066800" y="5486400"/>
            <a:ext cx="7315200" cy="954107"/>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FF07"/>
                </a:solidFill>
                <a:latin typeface="Comic Sans MS" pitchFamily="66" charset="0"/>
              </a:rPr>
              <a:t>We can’t fool angels.  They read our thoughts. They know our motives.</a:t>
            </a:r>
          </a:p>
        </p:txBody>
      </p:sp>
    </p:spTree>
  </p:cSld>
  <p:clrMapOvr>
    <a:masterClrMapping/>
  </p:clrMapOvr>
  <p:transition>
    <p:wheel spokes="3"/>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152400"/>
            <a:ext cx="8229600" cy="4114800"/>
          </a:xfrm>
        </p:spPr>
        <p:txBody>
          <a:bodyPr/>
          <a:lstStyle/>
          <a:p>
            <a:pPr marL="0" indent="228600" algn="ctr">
              <a:lnSpc>
                <a:spcPct val="80000"/>
              </a:lnSpc>
              <a:buFontTx/>
              <a:buNone/>
            </a:pPr>
            <a:r>
              <a:rPr lang="en-US" sz="4000" b="1" dirty="0" smtClean="0">
                <a:solidFill>
                  <a:srgbClr val="FFFF00"/>
                </a:solidFill>
                <a:effectLst/>
              </a:rPr>
              <a:t>Judges 6:20-22</a:t>
            </a:r>
            <a:endParaRPr lang="en-US" sz="4000" b="1" dirty="0">
              <a:solidFill>
                <a:srgbClr val="FFFF00"/>
              </a:solidFill>
              <a:effectLst/>
            </a:endParaRPr>
          </a:p>
          <a:p>
            <a:pPr marL="0" indent="228600">
              <a:lnSpc>
                <a:spcPct val="80000"/>
              </a:lnSpc>
              <a:buFontTx/>
              <a:buNone/>
            </a:pPr>
            <a:r>
              <a:rPr lang="en-US" sz="2800" b="1" dirty="0" smtClean="0">
                <a:effectLst/>
              </a:rPr>
              <a:t>20  The Angel of God said to him, "Take the meat and the unleavened bread and lay them on this rock, and pour out the broth." And he did so. </a:t>
            </a:r>
          </a:p>
          <a:p>
            <a:pPr marL="0" indent="228600">
              <a:lnSpc>
                <a:spcPct val="80000"/>
              </a:lnSpc>
              <a:buFontTx/>
              <a:buNone/>
            </a:pPr>
            <a:r>
              <a:rPr lang="en-US" sz="2800" b="1" dirty="0" smtClean="0">
                <a:effectLst/>
              </a:rPr>
              <a:t>21  Then the Angel of the Lord put out the end of the staff that was in His hand, and touched the meat and the unleavened bread; and fire rose out of the rock and consumed the meat and the unleavened bread. And the Angel of the Lord departed out of his sight. </a:t>
            </a:r>
          </a:p>
          <a:p>
            <a:pPr marL="0" indent="228600">
              <a:lnSpc>
                <a:spcPct val="80000"/>
              </a:lnSpc>
              <a:buFontTx/>
              <a:buNone/>
            </a:pPr>
            <a:r>
              <a:rPr lang="en-US" sz="2800" b="1" dirty="0" smtClean="0">
                <a:effectLst/>
              </a:rPr>
              <a:t>22  Now Gideon perceived that He was the Angel of the Lord. So Gideon said, "Alas, O Lord God! For I have seen the Angel of the Lord face to face." </a:t>
            </a:r>
          </a:p>
          <a:p>
            <a:pPr marL="0" indent="228600">
              <a:lnSpc>
                <a:spcPct val="80000"/>
              </a:lnSpc>
              <a:buFontTx/>
              <a:buNone/>
            </a:pPr>
            <a:r>
              <a:rPr lang="en-US" sz="2400" b="1" dirty="0">
                <a:effectLst/>
              </a:rPr>
              <a:t>	</a:t>
            </a:r>
          </a:p>
        </p:txBody>
      </p:sp>
      <p:sp>
        <p:nvSpPr>
          <p:cNvPr id="24579" name="Text Box 3"/>
          <p:cNvSpPr txBox="1">
            <a:spLocks noChangeArrowheads="1"/>
          </p:cNvSpPr>
          <p:nvPr/>
        </p:nvSpPr>
        <p:spPr bwMode="auto">
          <a:xfrm>
            <a:off x="228600" y="5257800"/>
            <a:ext cx="8686800" cy="1292662"/>
          </a:xfrm>
          <a:prstGeom prst="rect">
            <a:avLst/>
          </a:prstGeom>
          <a:noFill/>
          <a:ln w="9525">
            <a:noFill/>
            <a:miter lim="800000"/>
            <a:headEnd/>
            <a:tailEnd/>
          </a:ln>
          <a:effectLst/>
        </p:spPr>
        <p:txBody>
          <a:bodyPr wrap="square">
            <a:spAutoFit/>
          </a:bodyPr>
          <a:lstStyle/>
          <a:p>
            <a:pPr algn="ctr" eaLnBrk="1" hangingPunct="1">
              <a:spcBef>
                <a:spcPct val="50000"/>
              </a:spcBef>
            </a:pPr>
            <a:r>
              <a:rPr lang="en-US" sz="2600" b="1" dirty="0" smtClean="0">
                <a:solidFill>
                  <a:srgbClr val="FFC000"/>
                </a:solidFill>
                <a:latin typeface="Comic Sans MS" pitchFamily="66" charset="0"/>
              </a:rPr>
              <a:t>Note the compassion and kindness of this angel. He patiently worked with Gideon and accommodated Gideon’s requests to strengthen his faith.</a:t>
            </a:r>
            <a:endParaRPr lang="en-US" sz="2600" b="1" dirty="0">
              <a:solidFill>
                <a:srgbClr val="FFC000"/>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457200" y="457200"/>
            <a:ext cx="8229600" cy="4724400"/>
          </a:xfrm>
        </p:spPr>
        <p:txBody>
          <a:bodyPr/>
          <a:lstStyle/>
          <a:p>
            <a:pPr marL="457200" indent="-457200" algn="ctr">
              <a:lnSpc>
                <a:spcPct val="80000"/>
              </a:lnSpc>
              <a:buFontTx/>
              <a:buNone/>
            </a:pPr>
            <a:r>
              <a:rPr lang="en-US" sz="4000" b="1" dirty="0">
                <a:solidFill>
                  <a:srgbClr val="FFFF00"/>
                </a:solidFill>
                <a:effectLst/>
              </a:rPr>
              <a:t>Daniel 8:17-19</a:t>
            </a:r>
          </a:p>
          <a:p>
            <a:pPr marL="457200" indent="-457200">
              <a:lnSpc>
                <a:spcPct val="80000"/>
              </a:lnSpc>
              <a:buFontTx/>
              <a:buNone/>
            </a:pPr>
            <a:r>
              <a:rPr lang="en-US" sz="2800" b="1" dirty="0">
                <a:effectLst/>
              </a:rPr>
              <a:t>17	So he came near where I stood, and when he came </a:t>
            </a:r>
            <a:r>
              <a:rPr lang="en-US" sz="2800" b="1" i="1" dirty="0">
                <a:solidFill>
                  <a:srgbClr val="66FF33"/>
                </a:solidFill>
                <a:effectLst/>
              </a:rPr>
              <a:t>I was afraid and fell on my face; but he said to me,</a:t>
            </a:r>
            <a:r>
              <a:rPr lang="en-US" sz="2800" b="1" dirty="0">
                <a:solidFill>
                  <a:srgbClr val="66FF33"/>
                </a:solidFill>
                <a:effectLst/>
              </a:rPr>
              <a:t> </a:t>
            </a:r>
            <a:r>
              <a:rPr lang="en-US" sz="2800" b="1" dirty="0">
                <a:effectLst/>
              </a:rPr>
              <a:t>"Understand, son of man, that the vision refers to the time of the end."</a:t>
            </a:r>
          </a:p>
          <a:p>
            <a:pPr marL="457200" indent="-457200">
              <a:lnSpc>
                <a:spcPct val="80000"/>
              </a:lnSpc>
              <a:buFontTx/>
              <a:buNone/>
            </a:pPr>
            <a:r>
              <a:rPr lang="en-US" sz="2800" b="1" dirty="0">
                <a:effectLst/>
              </a:rPr>
              <a:t>18	Now, as he was speaking with me, I was in a deep sleep with my face to the ground; but </a:t>
            </a:r>
            <a:r>
              <a:rPr lang="en-US" sz="2800" b="1" i="1" dirty="0">
                <a:solidFill>
                  <a:srgbClr val="66FF33"/>
                </a:solidFill>
                <a:effectLst/>
              </a:rPr>
              <a:t>he touched me, and stood me upright.</a:t>
            </a:r>
          </a:p>
          <a:p>
            <a:pPr marL="457200" indent="-457200">
              <a:lnSpc>
                <a:spcPct val="80000"/>
              </a:lnSpc>
              <a:buFontTx/>
              <a:buNone/>
            </a:pPr>
            <a:r>
              <a:rPr lang="en-US" sz="2800" b="1" dirty="0">
                <a:effectLst/>
              </a:rPr>
              <a:t>19	And he said, </a:t>
            </a:r>
            <a:r>
              <a:rPr lang="en-US" sz="2800" b="1" i="1" dirty="0">
                <a:solidFill>
                  <a:srgbClr val="66FF33"/>
                </a:solidFill>
                <a:effectLst/>
              </a:rPr>
              <a:t>"Look, I am making known to you what shall happen in the latter time</a:t>
            </a:r>
            <a:r>
              <a:rPr lang="en-US" sz="2800" b="1" dirty="0">
                <a:solidFill>
                  <a:srgbClr val="66FF33"/>
                </a:solidFill>
                <a:effectLst/>
              </a:rPr>
              <a:t> </a:t>
            </a:r>
            <a:r>
              <a:rPr lang="en-US" sz="2800" b="1" dirty="0">
                <a:effectLst/>
              </a:rPr>
              <a:t>of the indignation; for at the appointed time the end shall be.</a:t>
            </a:r>
          </a:p>
        </p:txBody>
      </p:sp>
      <p:sp>
        <p:nvSpPr>
          <p:cNvPr id="40964" name="Text Box 4"/>
          <p:cNvSpPr txBox="1">
            <a:spLocks noChangeArrowheads="1"/>
          </p:cNvSpPr>
          <p:nvPr/>
        </p:nvSpPr>
        <p:spPr bwMode="auto">
          <a:xfrm>
            <a:off x="533400" y="5334000"/>
            <a:ext cx="8153400" cy="946150"/>
          </a:xfrm>
          <a:prstGeom prst="rect">
            <a:avLst/>
          </a:prstGeom>
          <a:noFill/>
          <a:ln w="9525">
            <a:noFill/>
            <a:miter lim="800000"/>
            <a:headEnd/>
            <a:tailEnd/>
          </a:ln>
          <a:effectLst/>
        </p:spPr>
        <p:txBody>
          <a:bodyPr>
            <a:spAutoFit/>
          </a:bodyPr>
          <a:lstStyle/>
          <a:p>
            <a:pPr algn="ctr">
              <a:spcBef>
                <a:spcPct val="50000"/>
              </a:spcBef>
            </a:pPr>
            <a:r>
              <a:rPr lang="en-US" sz="2800" b="1" dirty="0">
                <a:solidFill>
                  <a:srgbClr val="FFC000"/>
                </a:solidFill>
                <a:latin typeface="Comic Sans MS" pitchFamily="66" charset="0"/>
              </a:rPr>
              <a:t>Angels want to help!  Like true friends they touch, strengthen, and help us understand.</a:t>
            </a:r>
          </a:p>
        </p:txBody>
      </p:sp>
    </p:spTree>
  </p:cSld>
  <p:clrMapOvr>
    <a:masterClrMapping/>
  </p:clrMapOvr>
  <p:transition>
    <p:wheel spokes="3"/>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1219200"/>
            <a:ext cx="8229600" cy="4343400"/>
          </a:xfrm>
        </p:spPr>
        <p:txBody>
          <a:bodyPr/>
          <a:lstStyle/>
          <a:p>
            <a:pPr marL="0" indent="228600" algn="ctr">
              <a:lnSpc>
                <a:spcPct val="80000"/>
              </a:lnSpc>
              <a:buFontTx/>
              <a:buNone/>
            </a:pPr>
            <a:r>
              <a:rPr lang="en-US" sz="4400" b="1" dirty="0" smtClean="0">
                <a:solidFill>
                  <a:srgbClr val="FFFF00"/>
                </a:solidFill>
                <a:effectLst/>
              </a:rPr>
              <a:t>Galatians 3:19-20</a:t>
            </a:r>
          </a:p>
          <a:p>
            <a:pPr marL="0" indent="228600">
              <a:lnSpc>
                <a:spcPct val="80000"/>
              </a:lnSpc>
              <a:buFontTx/>
              <a:buNone/>
            </a:pPr>
            <a:r>
              <a:rPr lang="en-US" b="1" dirty="0" smtClean="0">
                <a:effectLst/>
              </a:rPr>
              <a:t>19 What purpose then does the law serve? It was added because of transgressions, till the Seed should come to whom the promise was made; and it was </a:t>
            </a:r>
            <a:r>
              <a:rPr lang="en-US" b="1" i="1" dirty="0" smtClean="0">
                <a:solidFill>
                  <a:srgbClr val="66FF33"/>
                </a:solidFill>
                <a:effectLst/>
              </a:rPr>
              <a:t>appointed through angels by the hand of a mediator. </a:t>
            </a:r>
          </a:p>
          <a:p>
            <a:pPr marL="0" indent="228600">
              <a:lnSpc>
                <a:spcPct val="80000"/>
              </a:lnSpc>
              <a:buFontTx/>
              <a:buNone/>
            </a:pPr>
            <a:r>
              <a:rPr lang="en-US" b="1" dirty="0" smtClean="0">
                <a:effectLst/>
              </a:rPr>
              <a:t>20 Now a mediator does not mediate for one only, but God is one. </a:t>
            </a:r>
          </a:p>
        </p:txBody>
      </p:sp>
      <p:sp>
        <p:nvSpPr>
          <p:cNvPr id="24579" name="Text Box 3"/>
          <p:cNvSpPr txBox="1">
            <a:spLocks noChangeArrowheads="1"/>
          </p:cNvSpPr>
          <p:nvPr/>
        </p:nvSpPr>
        <p:spPr bwMode="auto">
          <a:xfrm>
            <a:off x="609600" y="5791200"/>
            <a:ext cx="7772400" cy="584775"/>
          </a:xfrm>
          <a:prstGeom prst="rect">
            <a:avLst/>
          </a:prstGeom>
          <a:noFill/>
          <a:ln w="9525">
            <a:noFill/>
            <a:miter lim="800000"/>
            <a:headEnd/>
            <a:tailEnd/>
          </a:ln>
          <a:effectLst/>
        </p:spPr>
        <p:txBody>
          <a:bodyPr>
            <a:spAutoFit/>
          </a:bodyPr>
          <a:lstStyle/>
          <a:p>
            <a:pPr algn="ctr" eaLnBrk="1" hangingPunct="1">
              <a:spcBef>
                <a:spcPct val="50000"/>
              </a:spcBef>
            </a:pPr>
            <a:r>
              <a:rPr lang="en-US" sz="3200" b="1" dirty="0" smtClean="0">
                <a:solidFill>
                  <a:srgbClr val="FFFF00"/>
                </a:solidFill>
                <a:latin typeface="Comic Sans MS" pitchFamily="66" charset="0"/>
              </a:rPr>
              <a:t>Angels cannot make us one with God </a:t>
            </a:r>
            <a:endParaRPr lang="en-US" sz="3200" b="1" dirty="0">
              <a:solidFill>
                <a:srgbClr val="FFFF00"/>
              </a:solidFill>
              <a:latin typeface="Comic Sans MS" pitchFamily="66" charset="0"/>
            </a:endParaRPr>
          </a:p>
        </p:txBody>
      </p:sp>
      <p:sp>
        <p:nvSpPr>
          <p:cNvPr id="4" name="Text Box 3"/>
          <p:cNvSpPr txBox="1">
            <a:spLocks noChangeArrowheads="1"/>
          </p:cNvSpPr>
          <p:nvPr/>
        </p:nvSpPr>
        <p:spPr bwMode="auto">
          <a:xfrm>
            <a:off x="533400" y="228600"/>
            <a:ext cx="7772400" cy="646331"/>
          </a:xfrm>
          <a:prstGeom prst="rect">
            <a:avLst/>
          </a:prstGeom>
          <a:noFill/>
          <a:ln w="9525">
            <a:noFill/>
            <a:miter lim="800000"/>
            <a:headEnd/>
            <a:tailEnd/>
          </a:ln>
          <a:effectLst/>
        </p:spPr>
        <p:txBody>
          <a:bodyPr>
            <a:spAutoFit/>
          </a:bodyPr>
          <a:lstStyle/>
          <a:p>
            <a:pPr algn="ctr" eaLnBrk="1" hangingPunct="1">
              <a:spcBef>
                <a:spcPct val="50000"/>
              </a:spcBef>
            </a:pPr>
            <a:r>
              <a:rPr lang="en-US" sz="3600" b="1" dirty="0" smtClean="0">
                <a:solidFill>
                  <a:srgbClr val="FFC000"/>
                </a:solidFill>
                <a:latin typeface="Comic Sans MS" pitchFamily="66" charset="0"/>
              </a:rPr>
              <a:t>Angels could not redeem us</a:t>
            </a:r>
            <a:endParaRPr lang="en-US" sz="3600" b="1" dirty="0">
              <a:solidFill>
                <a:srgbClr val="FFC000"/>
              </a:solidFill>
              <a:latin typeface="Comic Sans MS" pitchFamily="66" charset="0"/>
            </a:endParaRPr>
          </a:p>
        </p:txBody>
      </p:sp>
    </p:spTree>
  </p:cSld>
  <p:clrMapOvr>
    <a:masterClrMapping/>
  </p:clrMapOvr>
  <p:transition>
    <p:wheel spokes="3"/>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381000" y="152400"/>
            <a:ext cx="8229600" cy="6705600"/>
          </a:xfrm>
        </p:spPr>
        <p:txBody>
          <a:bodyPr/>
          <a:lstStyle/>
          <a:p>
            <a:pPr marL="0" indent="228600" algn="ctr">
              <a:lnSpc>
                <a:spcPct val="80000"/>
              </a:lnSpc>
              <a:buFontTx/>
              <a:buNone/>
            </a:pPr>
            <a:r>
              <a:rPr lang="en-US" b="1" dirty="0" smtClean="0">
                <a:solidFill>
                  <a:srgbClr val="FFFF00"/>
                </a:solidFill>
                <a:effectLst/>
              </a:rPr>
              <a:t>Hebrews 2:9, 14-18</a:t>
            </a:r>
          </a:p>
          <a:p>
            <a:pPr marL="0" indent="228600">
              <a:lnSpc>
                <a:spcPct val="80000"/>
              </a:lnSpc>
              <a:buFontTx/>
              <a:buNone/>
            </a:pPr>
            <a:r>
              <a:rPr lang="en-US" sz="2400" b="1" dirty="0" smtClean="0">
                <a:effectLst/>
              </a:rPr>
              <a:t>9 But we see Jesus, who was made a little lower than the angels, for the suffering of death crowned with glory and honor, that He, by the grace of God, might taste death for everyone.</a:t>
            </a:r>
          </a:p>
          <a:p>
            <a:pPr marL="0" indent="228600">
              <a:lnSpc>
                <a:spcPct val="80000"/>
              </a:lnSpc>
              <a:spcBef>
                <a:spcPts val="1200"/>
              </a:spcBef>
              <a:buFontTx/>
              <a:buNone/>
            </a:pPr>
            <a:r>
              <a:rPr lang="en-US" sz="2400" b="1" dirty="0" smtClean="0">
                <a:effectLst/>
              </a:rPr>
              <a:t>14 Inasmuch then as the children have partaken of flesh and blood, He Himself likewise shared in the same, that through death He might destroy him who had the power of death, that is, the devil, </a:t>
            </a:r>
          </a:p>
          <a:p>
            <a:pPr marL="0" indent="228600">
              <a:lnSpc>
                <a:spcPct val="80000"/>
              </a:lnSpc>
              <a:buFontTx/>
              <a:buNone/>
            </a:pPr>
            <a:r>
              <a:rPr lang="en-US" sz="2400" b="1" dirty="0" smtClean="0">
                <a:effectLst/>
              </a:rPr>
              <a:t>15 and release those who through fear of death were all their lifetime subject to bondage. </a:t>
            </a:r>
          </a:p>
          <a:p>
            <a:pPr marL="0" indent="228600">
              <a:lnSpc>
                <a:spcPct val="80000"/>
              </a:lnSpc>
              <a:buFontTx/>
              <a:buNone/>
            </a:pPr>
            <a:r>
              <a:rPr lang="en-US" sz="2400" b="1" dirty="0" smtClean="0">
                <a:effectLst/>
              </a:rPr>
              <a:t>16 For indeed </a:t>
            </a:r>
            <a:r>
              <a:rPr lang="en-US" sz="2400" b="1" i="1" dirty="0" smtClean="0">
                <a:solidFill>
                  <a:srgbClr val="66FF33"/>
                </a:solidFill>
                <a:effectLst/>
              </a:rPr>
              <a:t>He does not give aid to angels</a:t>
            </a:r>
            <a:r>
              <a:rPr lang="en-US" sz="2400" b="1" dirty="0" smtClean="0">
                <a:solidFill>
                  <a:srgbClr val="66FF33"/>
                </a:solidFill>
                <a:effectLst/>
              </a:rPr>
              <a:t>, </a:t>
            </a:r>
            <a:r>
              <a:rPr lang="en-US" sz="2400" b="1" dirty="0" smtClean="0">
                <a:effectLst/>
              </a:rPr>
              <a:t>but He does give aid to the seed of Abraham. </a:t>
            </a:r>
          </a:p>
          <a:p>
            <a:pPr marL="0" indent="228600">
              <a:lnSpc>
                <a:spcPct val="80000"/>
              </a:lnSpc>
              <a:buFontTx/>
              <a:buNone/>
            </a:pPr>
            <a:r>
              <a:rPr lang="en-US" sz="2400" b="1" dirty="0" smtClean="0">
                <a:effectLst/>
              </a:rPr>
              <a:t>17 Therefore, in all things He had to be made like His brethren, that He might be a merciful and faithful High Priest in things pertaining to God</a:t>
            </a:r>
            <a:r>
              <a:rPr lang="en-US" sz="2400" b="1" i="1" dirty="0" smtClean="0">
                <a:solidFill>
                  <a:srgbClr val="00FF99"/>
                </a:solidFill>
                <a:effectLst/>
              </a:rPr>
              <a:t>, </a:t>
            </a:r>
            <a:r>
              <a:rPr lang="en-US" sz="2400" b="1" i="1" dirty="0" smtClean="0">
                <a:solidFill>
                  <a:srgbClr val="66FF33"/>
                </a:solidFill>
                <a:effectLst/>
              </a:rPr>
              <a:t>to make propitiation for the sins of the people. </a:t>
            </a:r>
          </a:p>
          <a:p>
            <a:pPr marL="0" indent="228600">
              <a:lnSpc>
                <a:spcPct val="80000"/>
              </a:lnSpc>
              <a:buFontTx/>
              <a:buNone/>
            </a:pPr>
            <a:r>
              <a:rPr lang="en-US" sz="2400" b="1" dirty="0" smtClean="0">
                <a:effectLst/>
              </a:rPr>
              <a:t>18 For in that He Himself has suffered, being tempted, He is able to aid those who are tempted.</a:t>
            </a:r>
          </a:p>
        </p:txBody>
      </p:sp>
    </p:spTree>
  </p:cSld>
  <p:clrMapOvr>
    <a:masterClrMapping/>
  </p:clrMapOvr>
  <p:transition>
    <p:wheel spokes="3"/>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00FF99"/>
                </a:solidFill>
                <a:latin typeface="Banner" pitchFamily="2" charset="0"/>
              </a:rPr>
              <a:t>Lessons </a:t>
            </a:r>
            <a:r>
              <a:rPr lang="en-US" sz="4400" b="1" dirty="0">
                <a:solidFill>
                  <a:srgbClr val="00FF99"/>
                </a:solidFill>
                <a:latin typeface="Banner" pitchFamily="2" charset="0"/>
              </a:rPr>
              <a:t>for Us:</a:t>
            </a:r>
          </a:p>
        </p:txBody>
      </p:sp>
      <p:sp>
        <p:nvSpPr>
          <p:cNvPr id="4" name="TextBox 3"/>
          <p:cNvSpPr txBox="1"/>
          <p:nvPr/>
        </p:nvSpPr>
        <p:spPr>
          <a:xfrm>
            <a:off x="533400" y="838200"/>
            <a:ext cx="8305800" cy="4278094"/>
          </a:xfrm>
          <a:prstGeom prst="rect">
            <a:avLst/>
          </a:prstGeom>
          <a:noFill/>
        </p:spPr>
        <p:txBody>
          <a:bodyPr wrap="square" rtlCol="0">
            <a:spAutoFit/>
          </a:bodyPr>
          <a:lstStyle/>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Angels respond to our desires &amp; prayers – so don’t give up…..pray continually….they might accommodate your desires</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Angels are very merciful, but they can’t extend mercy to those to look back and want this world more than God’s family</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Angels are extremely patient with people &amp; now is our time to practice living </a:t>
            </a:r>
            <a:r>
              <a:rPr lang="en-US" sz="2800" b="1" smtClean="0">
                <a:solidFill>
                  <a:schemeClr val="folHlink"/>
                </a:solidFill>
                <a:effectLst>
                  <a:outerShdw blurRad="38100" dist="38100" dir="2700000" algn="tl">
                    <a:srgbClr val="000000">
                      <a:alpha val="43137"/>
                    </a:srgbClr>
                  </a:outerShdw>
                </a:effectLst>
                <a:latin typeface="Comic Sans MS" pitchFamily="66" charset="0"/>
              </a:rPr>
              <a:t>like angels</a:t>
            </a:r>
            <a:endParaRPr lang="en-US" sz="2800" dirty="0"/>
          </a:p>
        </p:txBody>
      </p:sp>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457200" y="228600"/>
            <a:ext cx="8229600" cy="5181600"/>
          </a:xfrm>
        </p:spPr>
        <p:txBody>
          <a:bodyPr/>
          <a:lstStyle/>
          <a:p>
            <a:pPr marL="0" indent="228600" algn="ctr">
              <a:buFont typeface="Wingdings" pitchFamily="2" charset="2"/>
              <a:buNone/>
            </a:pPr>
            <a:r>
              <a:rPr lang="en-US" sz="3600" b="1">
                <a:solidFill>
                  <a:srgbClr val="FFFF07"/>
                </a:solidFill>
                <a:latin typeface="Times New Roman" pitchFamily="18" charset="0"/>
              </a:rPr>
              <a:t>Genesis 18:17-19</a:t>
            </a:r>
          </a:p>
          <a:p>
            <a:pPr marL="0" indent="228600">
              <a:buFont typeface="Wingdings" pitchFamily="2" charset="2"/>
              <a:buNone/>
            </a:pPr>
            <a:r>
              <a:rPr lang="en-US" sz="2800">
                <a:latin typeface="Times New Roman" pitchFamily="18" charset="0"/>
              </a:rPr>
              <a:t>17	And the LORD said,</a:t>
            </a:r>
            <a:r>
              <a:rPr lang="en-US" sz="2800">
                <a:solidFill>
                  <a:schemeClr val="bg1"/>
                </a:solidFill>
                <a:latin typeface="Times New Roman" pitchFamily="18" charset="0"/>
              </a:rPr>
              <a:t> </a:t>
            </a:r>
            <a:r>
              <a:rPr lang="en-US" sz="2800" b="1" i="1">
                <a:solidFill>
                  <a:srgbClr val="66FF33"/>
                </a:solidFill>
                <a:latin typeface="Times New Roman" pitchFamily="18" charset="0"/>
              </a:rPr>
              <a:t>"Shall I hide from Abraham what I am doing,</a:t>
            </a:r>
          </a:p>
          <a:p>
            <a:pPr marL="0" indent="228600">
              <a:buFont typeface="Wingdings" pitchFamily="2" charset="2"/>
              <a:buNone/>
            </a:pPr>
            <a:r>
              <a:rPr lang="en-US" sz="2800">
                <a:latin typeface="Times New Roman" pitchFamily="18" charset="0"/>
              </a:rPr>
              <a:t>18	"since Abraham shall surely become a great and mighty nation, and all the nations of the earth shall be blessed in him?</a:t>
            </a:r>
          </a:p>
          <a:p>
            <a:pPr marL="0" indent="228600">
              <a:buFont typeface="Wingdings" pitchFamily="2" charset="2"/>
              <a:buNone/>
            </a:pPr>
            <a:r>
              <a:rPr lang="en-US" sz="2800">
                <a:latin typeface="Times New Roman" pitchFamily="18" charset="0"/>
              </a:rPr>
              <a:t>19	</a:t>
            </a:r>
            <a:r>
              <a:rPr lang="en-US" sz="2800" b="1" i="1">
                <a:solidFill>
                  <a:srgbClr val="66FF33"/>
                </a:solidFill>
                <a:latin typeface="Times New Roman" pitchFamily="18" charset="0"/>
              </a:rPr>
              <a:t>"For I have known him, in order that he may command his children</a:t>
            </a:r>
            <a:r>
              <a:rPr lang="en-US" sz="2800">
                <a:solidFill>
                  <a:schemeClr val="bg1"/>
                </a:solidFill>
                <a:latin typeface="Times New Roman" pitchFamily="18" charset="0"/>
              </a:rPr>
              <a:t> </a:t>
            </a:r>
            <a:r>
              <a:rPr lang="en-US" sz="2800">
                <a:latin typeface="Times New Roman" pitchFamily="18" charset="0"/>
              </a:rPr>
              <a:t>and his household after him, that they keep the way of the LORD, to do righteousness and justice, that the LORD may bring to Abraham what He has spoken to him."</a:t>
            </a:r>
          </a:p>
        </p:txBody>
      </p:sp>
      <p:sp>
        <p:nvSpPr>
          <p:cNvPr id="17412" name="Text Box 4"/>
          <p:cNvSpPr txBox="1">
            <a:spLocks noChangeArrowheads="1"/>
          </p:cNvSpPr>
          <p:nvPr/>
        </p:nvSpPr>
        <p:spPr bwMode="auto">
          <a:xfrm>
            <a:off x="990600" y="5638800"/>
            <a:ext cx="7391400" cy="822325"/>
          </a:xfrm>
          <a:prstGeom prst="rect">
            <a:avLst/>
          </a:prstGeom>
          <a:noFill/>
          <a:ln w="9525">
            <a:noFill/>
            <a:miter lim="800000"/>
            <a:headEnd/>
            <a:tailEnd/>
          </a:ln>
          <a:effectLst/>
        </p:spPr>
        <p:txBody>
          <a:bodyPr>
            <a:spAutoFit/>
          </a:bodyPr>
          <a:lstStyle/>
          <a:p>
            <a:pPr>
              <a:spcBef>
                <a:spcPct val="50000"/>
              </a:spcBef>
            </a:pPr>
            <a:r>
              <a:rPr lang="en-US" sz="2400" b="1">
                <a:solidFill>
                  <a:srgbClr val="FFFF07"/>
                </a:solidFill>
                <a:latin typeface="Comic Sans MS" pitchFamily="66" charset="0"/>
              </a:rPr>
              <a:t>Note the discussion and decision-making of the angels, as they work together in God’s service!</a:t>
            </a:r>
          </a:p>
        </p:txBody>
      </p:sp>
    </p:spTree>
  </p:cSld>
  <p:clrMapOvr>
    <a:masterClrMapping/>
  </p:clrMapOvr>
  <p:transition>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381000"/>
            <a:ext cx="8229600" cy="4419600"/>
          </a:xfrm>
        </p:spPr>
        <p:txBody>
          <a:bodyPr/>
          <a:lstStyle/>
          <a:p>
            <a:pPr marL="0" indent="228600" algn="ctr">
              <a:lnSpc>
                <a:spcPct val="90000"/>
              </a:lnSpc>
              <a:buFont typeface="Wingdings" pitchFamily="2" charset="2"/>
              <a:buNone/>
            </a:pPr>
            <a:r>
              <a:rPr lang="en-US" sz="4000" b="1" dirty="0">
                <a:solidFill>
                  <a:srgbClr val="FFFF07"/>
                </a:solidFill>
                <a:latin typeface="Times New Roman" pitchFamily="18" charset="0"/>
              </a:rPr>
              <a:t>Genesis 18:20-22</a:t>
            </a:r>
          </a:p>
          <a:p>
            <a:pPr marL="0" indent="228600">
              <a:lnSpc>
                <a:spcPct val="90000"/>
              </a:lnSpc>
              <a:buFont typeface="Wingdings" pitchFamily="2" charset="2"/>
              <a:buNone/>
            </a:pPr>
            <a:r>
              <a:rPr lang="en-US" sz="2800" dirty="0">
                <a:latin typeface="Times New Roman" pitchFamily="18" charset="0"/>
              </a:rPr>
              <a:t>20	And the LORD said, "Because the outcry against Sodom and Gomorrah is great, and because their sin is very grave,</a:t>
            </a:r>
          </a:p>
          <a:p>
            <a:pPr marL="0" indent="228600">
              <a:lnSpc>
                <a:spcPct val="90000"/>
              </a:lnSpc>
              <a:buFont typeface="Wingdings" pitchFamily="2" charset="2"/>
              <a:buNone/>
            </a:pPr>
            <a:r>
              <a:rPr lang="en-US" sz="2800" dirty="0">
                <a:latin typeface="Times New Roman" pitchFamily="18" charset="0"/>
              </a:rPr>
              <a:t>21	</a:t>
            </a:r>
            <a:r>
              <a:rPr lang="en-US" sz="2800" b="1" i="1" dirty="0">
                <a:solidFill>
                  <a:srgbClr val="66FF33"/>
                </a:solidFill>
                <a:latin typeface="Times New Roman" pitchFamily="18" charset="0"/>
              </a:rPr>
              <a:t>"I will go down now and see</a:t>
            </a:r>
            <a:r>
              <a:rPr lang="en-US" sz="2800" dirty="0">
                <a:solidFill>
                  <a:schemeClr val="bg1"/>
                </a:solidFill>
                <a:latin typeface="Times New Roman" pitchFamily="18" charset="0"/>
              </a:rPr>
              <a:t> </a:t>
            </a:r>
            <a:r>
              <a:rPr lang="en-US" sz="2800" dirty="0">
                <a:latin typeface="Times New Roman" pitchFamily="18" charset="0"/>
              </a:rPr>
              <a:t>whether they have done altogether according to the outcry against it that has come to Me;</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and if not, I will know."</a:t>
            </a:r>
          </a:p>
          <a:p>
            <a:pPr marL="0" indent="228600">
              <a:lnSpc>
                <a:spcPct val="90000"/>
              </a:lnSpc>
              <a:buFont typeface="Wingdings" pitchFamily="2" charset="2"/>
              <a:buNone/>
            </a:pPr>
            <a:r>
              <a:rPr lang="en-US" sz="2800" dirty="0">
                <a:latin typeface="Times New Roman" pitchFamily="18" charset="0"/>
              </a:rPr>
              <a:t>22	Then the men turned away from there and went toward Sodom,</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but Abraham still stood before the LORD.</a:t>
            </a:r>
          </a:p>
        </p:txBody>
      </p:sp>
      <p:sp>
        <p:nvSpPr>
          <p:cNvPr id="18436" name="Text Box 4"/>
          <p:cNvSpPr txBox="1">
            <a:spLocks noChangeArrowheads="1"/>
          </p:cNvSpPr>
          <p:nvPr/>
        </p:nvSpPr>
        <p:spPr bwMode="auto">
          <a:xfrm>
            <a:off x="762000" y="5029200"/>
            <a:ext cx="7848600" cy="1384995"/>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FF07"/>
                </a:solidFill>
                <a:latin typeface="Comic Sans MS" pitchFamily="66" charset="0"/>
              </a:rPr>
              <a:t>Angels are not omniscient – they need to be present to see what is happening. That’s why they are with us all the time!</a:t>
            </a:r>
          </a:p>
        </p:txBody>
      </p:sp>
    </p:spTree>
  </p:cSld>
  <p:clrMapOvr>
    <a:masterClrMapping/>
  </p:clrMapOvr>
  <p:transition>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457200" y="304800"/>
            <a:ext cx="8229600" cy="5410200"/>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Genesis 18:23-26</a:t>
            </a:r>
          </a:p>
          <a:p>
            <a:pPr marL="0" indent="228600">
              <a:lnSpc>
                <a:spcPct val="80000"/>
              </a:lnSpc>
              <a:buFont typeface="Wingdings" pitchFamily="2" charset="2"/>
              <a:buNone/>
            </a:pPr>
            <a:r>
              <a:rPr lang="en-US" sz="2800" dirty="0">
                <a:latin typeface="Times New Roman" pitchFamily="18" charset="0"/>
              </a:rPr>
              <a:t>23	And Abraham came near and said, "Would You also destroy the righteous with the wicked?</a:t>
            </a:r>
          </a:p>
          <a:p>
            <a:pPr marL="0" indent="228600">
              <a:lnSpc>
                <a:spcPct val="80000"/>
              </a:lnSpc>
              <a:buFont typeface="Wingdings" pitchFamily="2" charset="2"/>
              <a:buNone/>
            </a:pPr>
            <a:r>
              <a:rPr lang="en-US" sz="2800" dirty="0">
                <a:latin typeface="Times New Roman" pitchFamily="18" charset="0"/>
              </a:rPr>
              <a:t>24	"Suppose there were fifty righteous within the city; would You also destroy the place and not spare it for the fifty righteous that were in it?</a:t>
            </a:r>
          </a:p>
          <a:p>
            <a:pPr marL="0" indent="228600">
              <a:lnSpc>
                <a:spcPct val="80000"/>
              </a:lnSpc>
              <a:buFont typeface="Wingdings" pitchFamily="2" charset="2"/>
              <a:buNone/>
            </a:pPr>
            <a:r>
              <a:rPr lang="en-US" sz="2800" dirty="0">
                <a:latin typeface="Times New Roman" pitchFamily="18" charset="0"/>
              </a:rPr>
              <a:t>25	"Far be it from You to do such a thing as this, to slay the righteous with the wicked, so that the righteous should be as the wicked; far be it from You!</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Shall not the Judge of all the earth do right?"</a:t>
            </a:r>
          </a:p>
          <a:p>
            <a:pPr marL="0" indent="228600">
              <a:lnSpc>
                <a:spcPct val="80000"/>
              </a:lnSpc>
              <a:buFont typeface="Wingdings" pitchFamily="2" charset="2"/>
              <a:buNone/>
            </a:pPr>
            <a:r>
              <a:rPr lang="en-US" sz="2800" dirty="0">
                <a:latin typeface="Times New Roman" pitchFamily="18" charset="0"/>
              </a:rPr>
              <a:t>26	So the LORD said, </a:t>
            </a:r>
            <a:r>
              <a:rPr lang="en-US" sz="2800" b="1" i="1" dirty="0">
                <a:solidFill>
                  <a:srgbClr val="66FF33"/>
                </a:solidFill>
                <a:latin typeface="Times New Roman" pitchFamily="18" charset="0"/>
              </a:rPr>
              <a:t>"If I find</a:t>
            </a:r>
            <a:r>
              <a:rPr lang="en-US" sz="2800" dirty="0">
                <a:solidFill>
                  <a:srgbClr val="66FF33"/>
                </a:solidFill>
                <a:latin typeface="Times New Roman" pitchFamily="18" charset="0"/>
              </a:rPr>
              <a:t> </a:t>
            </a:r>
            <a:r>
              <a:rPr lang="en-US" sz="2800" dirty="0">
                <a:latin typeface="Times New Roman" pitchFamily="18" charset="0"/>
              </a:rPr>
              <a:t>in Sodom fifty righteous within the city</a:t>
            </a:r>
            <a:r>
              <a:rPr lang="en-US" sz="2800" dirty="0">
                <a:solidFill>
                  <a:srgbClr val="66FF33"/>
                </a:solidFill>
                <a:latin typeface="Times New Roman" pitchFamily="18" charset="0"/>
              </a:rPr>
              <a:t>, </a:t>
            </a:r>
            <a:r>
              <a:rPr lang="en-US" sz="2800" b="1" i="1" dirty="0">
                <a:solidFill>
                  <a:srgbClr val="66FF33"/>
                </a:solidFill>
                <a:latin typeface="Times New Roman" pitchFamily="18" charset="0"/>
              </a:rPr>
              <a:t>then I will spare</a:t>
            </a:r>
            <a:r>
              <a:rPr lang="en-US" sz="2800" dirty="0">
                <a:solidFill>
                  <a:srgbClr val="66FF33"/>
                </a:solidFill>
                <a:latin typeface="Times New Roman" pitchFamily="18" charset="0"/>
              </a:rPr>
              <a:t> </a:t>
            </a:r>
            <a:r>
              <a:rPr lang="en-US" sz="2800" dirty="0">
                <a:latin typeface="Times New Roman" pitchFamily="18" charset="0"/>
              </a:rPr>
              <a:t>all the place for their sakes."</a:t>
            </a:r>
          </a:p>
        </p:txBody>
      </p:sp>
      <p:sp>
        <p:nvSpPr>
          <p:cNvPr id="19460" name="Text Box 4"/>
          <p:cNvSpPr txBox="1">
            <a:spLocks noChangeArrowheads="1"/>
          </p:cNvSpPr>
          <p:nvPr/>
        </p:nvSpPr>
        <p:spPr bwMode="auto">
          <a:xfrm>
            <a:off x="533400" y="5410200"/>
            <a:ext cx="8229600" cy="954107"/>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rgbClr val="FFFF07"/>
                </a:solidFill>
                <a:latin typeface="Comic Sans MS" pitchFamily="66" charset="0"/>
              </a:rPr>
              <a:t>Look at the power of prayer!  Angels respond to our desires to save our family and friends!</a:t>
            </a:r>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381000"/>
            <a:ext cx="8229600" cy="5029200"/>
          </a:xfrm>
        </p:spPr>
        <p:txBody>
          <a:bodyPr/>
          <a:lstStyle/>
          <a:p>
            <a:pPr marL="0" indent="285750" algn="ctr">
              <a:lnSpc>
                <a:spcPct val="80000"/>
              </a:lnSpc>
              <a:buFont typeface="Wingdings" pitchFamily="2" charset="2"/>
              <a:buNone/>
            </a:pPr>
            <a:r>
              <a:rPr lang="en-US" sz="3600" b="1">
                <a:solidFill>
                  <a:srgbClr val="FFFF07"/>
                </a:solidFill>
                <a:latin typeface="Times New Roman" pitchFamily="18" charset="0"/>
              </a:rPr>
              <a:t>Genesis 19:1-2</a:t>
            </a:r>
          </a:p>
          <a:p>
            <a:pPr marL="0" indent="285750">
              <a:lnSpc>
                <a:spcPct val="80000"/>
              </a:lnSpc>
              <a:buFont typeface="Wingdings" pitchFamily="2" charset="2"/>
              <a:buNone/>
            </a:pPr>
            <a:r>
              <a:rPr lang="en-US" sz="2800">
                <a:latin typeface="Times New Roman" pitchFamily="18" charset="0"/>
              </a:rPr>
              <a:t>1  Now</a:t>
            </a:r>
            <a:r>
              <a:rPr lang="en-US" sz="2800">
                <a:solidFill>
                  <a:schemeClr val="bg1"/>
                </a:solidFill>
                <a:latin typeface="Times New Roman" pitchFamily="18" charset="0"/>
              </a:rPr>
              <a:t> </a:t>
            </a:r>
            <a:r>
              <a:rPr lang="en-US" sz="2800" b="1" i="1">
                <a:solidFill>
                  <a:srgbClr val="66FF33"/>
                </a:solidFill>
                <a:latin typeface="Times New Roman" pitchFamily="18" charset="0"/>
              </a:rPr>
              <a:t>the two angels came to Sodom</a:t>
            </a:r>
            <a:r>
              <a:rPr lang="en-US" sz="2800">
                <a:solidFill>
                  <a:schemeClr val="bg1"/>
                </a:solidFill>
                <a:latin typeface="Times New Roman" pitchFamily="18" charset="0"/>
              </a:rPr>
              <a:t> </a:t>
            </a:r>
            <a:r>
              <a:rPr lang="en-US" sz="2800">
                <a:latin typeface="Times New Roman" pitchFamily="18" charset="0"/>
              </a:rPr>
              <a:t>in the evening, and Lot was sitting in the gate of Sodom. When Lot saw them, he rose to meet them, and he bowed himself with his face toward the ground.</a:t>
            </a:r>
          </a:p>
          <a:p>
            <a:pPr marL="0" indent="285750">
              <a:lnSpc>
                <a:spcPct val="80000"/>
              </a:lnSpc>
              <a:buFont typeface="Wingdings" pitchFamily="2" charset="2"/>
              <a:buNone/>
            </a:pPr>
            <a:r>
              <a:rPr lang="en-US" sz="2800">
                <a:latin typeface="Times New Roman" pitchFamily="18" charset="0"/>
              </a:rPr>
              <a:t>2  And he said, "Here now,</a:t>
            </a:r>
            <a:r>
              <a:rPr lang="en-US" sz="2800">
                <a:solidFill>
                  <a:schemeClr val="bg1"/>
                </a:solidFill>
                <a:latin typeface="Times New Roman" pitchFamily="18" charset="0"/>
              </a:rPr>
              <a:t> </a:t>
            </a:r>
            <a:r>
              <a:rPr lang="en-US" sz="2800" b="1" i="1">
                <a:solidFill>
                  <a:srgbClr val="66FF33"/>
                </a:solidFill>
                <a:latin typeface="Times New Roman" pitchFamily="18" charset="0"/>
              </a:rPr>
              <a:t>my lords</a:t>
            </a:r>
            <a:r>
              <a:rPr lang="en-US" sz="2800">
                <a:solidFill>
                  <a:srgbClr val="66FF33"/>
                </a:solidFill>
                <a:latin typeface="Times New Roman" pitchFamily="18" charset="0"/>
              </a:rPr>
              <a:t>,</a:t>
            </a:r>
            <a:r>
              <a:rPr lang="en-US" sz="2800">
                <a:solidFill>
                  <a:schemeClr val="bg1"/>
                </a:solidFill>
                <a:latin typeface="Times New Roman" pitchFamily="18" charset="0"/>
              </a:rPr>
              <a:t> </a:t>
            </a:r>
            <a:r>
              <a:rPr lang="en-US" sz="2800">
                <a:latin typeface="Times New Roman" pitchFamily="18" charset="0"/>
              </a:rPr>
              <a:t>please turn in to your servant's house and spend the night, and</a:t>
            </a:r>
            <a:r>
              <a:rPr lang="en-US" sz="2800">
                <a:solidFill>
                  <a:schemeClr val="bg1"/>
                </a:solidFill>
                <a:latin typeface="Times New Roman" pitchFamily="18" charset="0"/>
              </a:rPr>
              <a:t> </a:t>
            </a:r>
            <a:r>
              <a:rPr lang="en-US" sz="2800" b="1" i="1">
                <a:solidFill>
                  <a:srgbClr val="66FF33"/>
                </a:solidFill>
                <a:latin typeface="Times New Roman" pitchFamily="18" charset="0"/>
              </a:rPr>
              <a:t>wash your feet;</a:t>
            </a:r>
            <a:r>
              <a:rPr lang="en-US" sz="2800">
                <a:solidFill>
                  <a:schemeClr val="bg1"/>
                </a:solidFill>
                <a:latin typeface="Times New Roman" pitchFamily="18" charset="0"/>
              </a:rPr>
              <a:t> </a:t>
            </a:r>
            <a:r>
              <a:rPr lang="en-US" sz="2800">
                <a:latin typeface="Times New Roman" pitchFamily="18" charset="0"/>
              </a:rPr>
              <a:t>then you may rise early and go on your way." And they said, "No, but we will spend the night in the open square.“</a:t>
            </a:r>
            <a:r>
              <a:rPr lang="en-US" sz="2800">
                <a:solidFill>
                  <a:schemeClr val="bg1"/>
                </a:solidFill>
                <a:latin typeface="Times New Roman" pitchFamily="18" charset="0"/>
              </a:rPr>
              <a:t> </a:t>
            </a:r>
            <a:r>
              <a:rPr lang="en-US" sz="2800" i="1">
                <a:solidFill>
                  <a:srgbClr val="FFFF00"/>
                </a:solidFill>
                <a:latin typeface="Times New Roman" pitchFamily="18" charset="0"/>
              </a:rPr>
              <a:t>(they came down to see for themselves!)</a:t>
            </a:r>
          </a:p>
          <a:p>
            <a:pPr marL="0" indent="285750">
              <a:lnSpc>
                <a:spcPct val="80000"/>
              </a:lnSpc>
              <a:buFont typeface="Wingdings" pitchFamily="2" charset="2"/>
              <a:buNone/>
            </a:pPr>
            <a:r>
              <a:rPr lang="en-US" sz="2800">
                <a:latin typeface="Times New Roman" pitchFamily="18" charset="0"/>
              </a:rPr>
              <a:t>3  But he insisted strongly; </a:t>
            </a:r>
            <a:r>
              <a:rPr lang="en-US" sz="2800" b="1" i="1">
                <a:latin typeface="Times New Roman" pitchFamily="18" charset="0"/>
              </a:rPr>
              <a:t>so they turned in to him</a:t>
            </a:r>
            <a:r>
              <a:rPr lang="en-US" sz="2800">
                <a:latin typeface="Times New Roman" pitchFamily="18" charset="0"/>
              </a:rPr>
              <a:t> and entered his house. Then he made them a feast, and baked unleavened bread, and</a:t>
            </a:r>
            <a:r>
              <a:rPr lang="en-US" sz="2800">
                <a:solidFill>
                  <a:schemeClr val="bg1"/>
                </a:solidFill>
                <a:latin typeface="Times New Roman" pitchFamily="18" charset="0"/>
              </a:rPr>
              <a:t> </a:t>
            </a:r>
            <a:r>
              <a:rPr lang="en-US" sz="2800" b="1" i="1">
                <a:solidFill>
                  <a:srgbClr val="66FF33"/>
                </a:solidFill>
                <a:latin typeface="Times New Roman" pitchFamily="18" charset="0"/>
              </a:rPr>
              <a:t>they ate.</a:t>
            </a:r>
            <a:endParaRPr lang="en-US" sz="2800">
              <a:solidFill>
                <a:srgbClr val="66FF33"/>
              </a:solidFill>
              <a:latin typeface="Times New Roman" pitchFamily="18" charset="0"/>
            </a:endParaRPr>
          </a:p>
        </p:txBody>
      </p:sp>
      <p:sp>
        <p:nvSpPr>
          <p:cNvPr id="20484" name="Text Box 4"/>
          <p:cNvSpPr txBox="1">
            <a:spLocks noChangeArrowheads="1"/>
          </p:cNvSpPr>
          <p:nvPr/>
        </p:nvSpPr>
        <p:spPr bwMode="auto">
          <a:xfrm>
            <a:off x="381000" y="5638800"/>
            <a:ext cx="8382000" cy="830997"/>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Note how accommodating the angels were to Lot.  They do respond to our wants and needs. </a:t>
            </a:r>
          </a:p>
        </p:txBody>
      </p:sp>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381000"/>
            <a:ext cx="8229600" cy="4724400"/>
          </a:xfrm>
        </p:spPr>
        <p:txBody>
          <a:bodyPr/>
          <a:lstStyle/>
          <a:p>
            <a:pPr marL="0" indent="228600" algn="ctr">
              <a:lnSpc>
                <a:spcPct val="90000"/>
              </a:lnSpc>
              <a:buFont typeface="Wingdings" pitchFamily="2" charset="2"/>
              <a:buNone/>
            </a:pPr>
            <a:r>
              <a:rPr lang="en-US" sz="3600" b="1" dirty="0">
                <a:solidFill>
                  <a:srgbClr val="FFFF07"/>
                </a:solidFill>
                <a:latin typeface="Times New Roman" pitchFamily="18" charset="0"/>
              </a:rPr>
              <a:t>Genesis 19:15-17</a:t>
            </a:r>
          </a:p>
          <a:p>
            <a:pPr marL="0" indent="228600">
              <a:lnSpc>
                <a:spcPct val="90000"/>
              </a:lnSpc>
              <a:buFont typeface="Wingdings" pitchFamily="2" charset="2"/>
              <a:buNone/>
            </a:pPr>
            <a:r>
              <a:rPr lang="en-US" sz="2400" dirty="0">
                <a:latin typeface="Times New Roman" pitchFamily="18" charset="0"/>
              </a:rPr>
              <a:t>15  When the morning dawned,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the angels urged Lot to hurry,</a:t>
            </a:r>
            <a:r>
              <a:rPr lang="en-US" sz="2400" dirty="0">
                <a:solidFill>
                  <a:schemeClr val="bg1"/>
                </a:solidFill>
                <a:latin typeface="Times New Roman" pitchFamily="18" charset="0"/>
              </a:rPr>
              <a:t> </a:t>
            </a:r>
            <a:r>
              <a:rPr lang="en-US" sz="2400" dirty="0">
                <a:latin typeface="Times New Roman" pitchFamily="18" charset="0"/>
              </a:rPr>
              <a:t>saying, "Arise, take your wife and your two daughters who are here, lest you be consumed in the punishment of the city."</a:t>
            </a:r>
          </a:p>
          <a:p>
            <a:pPr marL="0" indent="228600">
              <a:lnSpc>
                <a:spcPct val="90000"/>
              </a:lnSpc>
              <a:buFont typeface="Wingdings" pitchFamily="2" charset="2"/>
              <a:buNone/>
            </a:pPr>
            <a:r>
              <a:rPr lang="en-US" sz="2400" dirty="0">
                <a:latin typeface="Times New Roman" pitchFamily="18" charset="0"/>
              </a:rPr>
              <a:t>16  And</a:t>
            </a:r>
            <a:r>
              <a:rPr lang="en-US" sz="2400" dirty="0">
                <a:solidFill>
                  <a:schemeClr val="bg1"/>
                </a:solidFill>
                <a:latin typeface="Times New Roman" pitchFamily="18" charset="0"/>
              </a:rPr>
              <a:t> </a:t>
            </a:r>
            <a:r>
              <a:rPr lang="en-US" sz="2400" b="1" i="1" dirty="0">
                <a:solidFill>
                  <a:srgbClr val="66FF33"/>
                </a:solidFill>
                <a:latin typeface="Times New Roman" pitchFamily="18" charset="0"/>
              </a:rPr>
              <a:t>while he lingered, the men took hold of his hand, his wife's hand, and the hands of his two daughters, the LORD being merciful to him,</a:t>
            </a:r>
            <a:r>
              <a:rPr lang="en-US" sz="2400" dirty="0">
                <a:solidFill>
                  <a:schemeClr val="bg1"/>
                </a:solidFill>
                <a:latin typeface="Times New Roman" pitchFamily="18" charset="0"/>
              </a:rPr>
              <a:t> </a:t>
            </a:r>
            <a:r>
              <a:rPr lang="en-US" sz="2400" dirty="0">
                <a:latin typeface="Times New Roman" pitchFamily="18" charset="0"/>
              </a:rPr>
              <a:t>and they brought him out and set him outside the city.</a:t>
            </a:r>
          </a:p>
          <a:p>
            <a:pPr marL="0" indent="228600">
              <a:lnSpc>
                <a:spcPct val="90000"/>
              </a:lnSpc>
              <a:buFont typeface="Wingdings" pitchFamily="2" charset="2"/>
              <a:buNone/>
            </a:pPr>
            <a:r>
              <a:rPr lang="en-US" sz="2400" dirty="0">
                <a:latin typeface="Times New Roman" pitchFamily="18" charset="0"/>
              </a:rPr>
              <a:t>17  So it came to pass, when they had brought them outside, that he said, "Escape for your life! Do not look behind you nor stay anywhere in the plain. Escape to the mountains, lest you be destroyed.”</a:t>
            </a:r>
          </a:p>
          <a:p>
            <a:pPr marL="0" indent="228600">
              <a:lnSpc>
                <a:spcPct val="90000"/>
              </a:lnSpc>
              <a:buFont typeface="Wingdings" pitchFamily="2" charset="2"/>
              <a:buNone/>
            </a:pPr>
            <a:endParaRPr lang="en-US" sz="2400" dirty="0">
              <a:latin typeface="Times New Roman" pitchFamily="18" charset="0"/>
            </a:endParaRPr>
          </a:p>
        </p:txBody>
      </p:sp>
      <p:sp>
        <p:nvSpPr>
          <p:cNvPr id="21508" name="Text Box 4"/>
          <p:cNvSpPr txBox="1">
            <a:spLocks noChangeArrowheads="1"/>
          </p:cNvSpPr>
          <p:nvPr/>
        </p:nvSpPr>
        <p:spPr bwMode="auto">
          <a:xfrm>
            <a:off x="381000" y="5257800"/>
            <a:ext cx="8382000" cy="1200329"/>
          </a:xfrm>
          <a:prstGeom prst="rect">
            <a:avLst/>
          </a:prstGeom>
          <a:noFill/>
          <a:ln w="9525">
            <a:noFill/>
            <a:miter lim="800000"/>
            <a:headEnd/>
            <a:tailEnd/>
          </a:ln>
          <a:effectLst/>
        </p:spPr>
        <p:txBody>
          <a:bodyPr>
            <a:spAutoFit/>
          </a:bodyPr>
          <a:lstStyle/>
          <a:p>
            <a:pPr algn="ctr">
              <a:spcBef>
                <a:spcPct val="50000"/>
              </a:spcBef>
            </a:pPr>
            <a:r>
              <a:rPr lang="en-US" sz="2400" b="1" dirty="0">
                <a:solidFill>
                  <a:srgbClr val="FFC000"/>
                </a:solidFill>
                <a:latin typeface="Comic Sans MS" pitchFamily="66" charset="0"/>
              </a:rPr>
              <a:t>Angels don’t usually force us because they want us to make the good decisions. There may be times when they force our hands out of compassion and mercy.</a:t>
            </a:r>
          </a:p>
        </p:txBody>
      </p:sp>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457200" y="274638"/>
            <a:ext cx="8229600" cy="639762"/>
          </a:xfrm>
        </p:spPr>
        <p:txBody>
          <a:bodyPr/>
          <a:lstStyle/>
          <a:p>
            <a:r>
              <a:rPr lang="en-US" sz="4000" dirty="0">
                <a:solidFill>
                  <a:srgbClr val="FFC000"/>
                </a:solidFill>
                <a:latin typeface="Banner" pitchFamily="2" charset="0"/>
              </a:rPr>
              <a:t>Remember: Lot was righteous!</a:t>
            </a:r>
          </a:p>
        </p:txBody>
      </p:sp>
      <p:sp>
        <p:nvSpPr>
          <p:cNvPr id="25603" name="Rectangle 3"/>
          <p:cNvSpPr>
            <a:spLocks noGrp="1" noChangeArrowheads="1"/>
          </p:cNvSpPr>
          <p:nvPr>
            <p:ph type="body" idx="1"/>
          </p:nvPr>
        </p:nvSpPr>
        <p:spPr>
          <a:xfrm>
            <a:off x="457200" y="1219200"/>
            <a:ext cx="8229600" cy="4906963"/>
          </a:xfrm>
        </p:spPr>
        <p:txBody>
          <a:bodyPr/>
          <a:lstStyle/>
          <a:p>
            <a:pPr marL="0" indent="228600" algn="ctr">
              <a:lnSpc>
                <a:spcPct val="80000"/>
              </a:lnSpc>
              <a:buFont typeface="Wingdings" pitchFamily="2" charset="2"/>
              <a:buNone/>
            </a:pPr>
            <a:r>
              <a:rPr lang="en-US" sz="3600" b="1" dirty="0">
                <a:solidFill>
                  <a:srgbClr val="FFFF07"/>
                </a:solidFill>
                <a:latin typeface="Times New Roman" pitchFamily="18" charset="0"/>
              </a:rPr>
              <a:t>2 Peter 2:6-9</a:t>
            </a:r>
          </a:p>
          <a:p>
            <a:pPr marL="0" indent="228600">
              <a:lnSpc>
                <a:spcPct val="80000"/>
              </a:lnSpc>
              <a:buFont typeface="Wingdings" pitchFamily="2" charset="2"/>
              <a:buNone/>
            </a:pPr>
            <a:r>
              <a:rPr lang="en-US" sz="2800" dirty="0">
                <a:latin typeface="Times New Roman" pitchFamily="18" charset="0"/>
              </a:rPr>
              <a:t>6  and turning the cities of Sodom and Gomorrah into ashes, condemned them to destruction, making them an example to those who afterward would live ungodly;</a:t>
            </a:r>
          </a:p>
          <a:p>
            <a:pPr marL="0" indent="228600">
              <a:lnSpc>
                <a:spcPct val="80000"/>
              </a:lnSpc>
              <a:buFont typeface="Wingdings" pitchFamily="2" charset="2"/>
              <a:buNone/>
            </a:pPr>
            <a:r>
              <a:rPr lang="en-US" sz="2800" dirty="0">
                <a:latin typeface="Times New Roman" pitchFamily="18" charset="0"/>
              </a:rPr>
              <a:t>7  and</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delivered righteous Lot, who was oppressed by the filthy conduct of the wicked</a:t>
            </a:r>
          </a:p>
          <a:p>
            <a:pPr marL="0" indent="228600">
              <a:lnSpc>
                <a:spcPct val="80000"/>
              </a:lnSpc>
              <a:buFont typeface="Wingdings" pitchFamily="2" charset="2"/>
              <a:buNone/>
            </a:pPr>
            <a:r>
              <a:rPr lang="en-US" sz="2800" dirty="0">
                <a:latin typeface="Times New Roman" pitchFamily="18" charset="0"/>
              </a:rPr>
              <a:t>8  (for</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that righteous man, dwelling among them, </a:t>
            </a:r>
            <a:r>
              <a:rPr lang="en-US" sz="2800" b="1" i="1" u="sng" dirty="0">
                <a:solidFill>
                  <a:srgbClr val="66FF33"/>
                </a:solidFill>
                <a:latin typeface="Times New Roman" pitchFamily="18" charset="0"/>
              </a:rPr>
              <a:t>tormented his righteous soul</a:t>
            </a:r>
            <a:r>
              <a:rPr lang="en-US" sz="2800" b="1" i="1" dirty="0">
                <a:solidFill>
                  <a:srgbClr val="66FF33"/>
                </a:solidFill>
                <a:latin typeface="Times New Roman" pitchFamily="18" charset="0"/>
              </a:rPr>
              <a:t> from day to day by seeing and hearing their lawless deeds)--</a:t>
            </a:r>
          </a:p>
          <a:p>
            <a:pPr marL="0" indent="228600">
              <a:lnSpc>
                <a:spcPct val="80000"/>
              </a:lnSpc>
              <a:buFont typeface="Wingdings" pitchFamily="2" charset="2"/>
              <a:buNone/>
            </a:pPr>
            <a:r>
              <a:rPr lang="en-US" sz="2800" dirty="0">
                <a:latin typeface="Times New Roman" pitchFamily="18" charset="0"/>
              </a:rPr>
              <a:t>9  then the Lord knows how</a:t>
            </a:r>
            <a:r>
              <a:rPr lang="en-US" sz="2800" dirty="0">
                <a:solidFill>
                  <a:schemeClr val="bg1"/>
                </a:solidFill>
                <a:latin typeface="Times New Roman" pitchFamily="18" charset="0"/>
              </a:rPr>
              <a:t> </a:t>
            </a:r>
            <a:r>
              <a:rPr lang="en-US" sz="2800" b="1" i="1" dirty="0">
                <a:solidFill>
                  <a:srgbClr val="66FF33"/>
                </a:solidFill>
                <a:latin typeface="Times New Roman" pitchFamily="18" charset="0"/>
              </a:rPr>
              <a:t>to deliver the godly out of temptations</a:t>
            </a:r>
            <a:r>
              <a:rPr lang="en-US" sz="2800" dirty="0">
                <a:solidFill>
                  <a:schemeClr val="bg1"/>
                </a:solidFill>
                <a:latin typeface="Times New Roman" pitchFamily="18" charset="0"/>
              </a:rPr>
              <a:t> </a:t>
            </a:r>
            <a:r>
              <a:rPr lang="en-US" sz="2800" dirty="0">
                <a:latin typeface="Times New Roman" pitchFamily="18" charset="0"/>
              </a:rPr>
              <a:t>and to reserve the unjust under punishment for the day of judgment,</a:t>
            </a:r>
          </a:p>
        </p:txBody>
      </p:sp>
    </p:spTree>
  </p:cSld>
  <p:clrMapOvr>
    <a:masterClrMapping/>
  </p:clrMapOvr>
  <p:transition>
    <p:wheel spokes="3"/>
  </p:transition>
  <p:timing>
    <p:tnLst>
      <p:par>
        <p:cTn id="1" dur="indefinite" restart="never" nodeType="tmRoot"/>
      </p:par>
    </p:tnLst>
  </p:timing>
</p:sld>
</file>

<file path=ppt/theme/theme1.xml><?xml version="1.0" encoding="utf-8"?>
<a:theme xmlns:a="http://schemas.openxmlformats.org/drawingml/2006/main" name="Teamwork">
  <a:themeElements>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Teamwork</Template>
  <TotalTime>557</TotalTime>
  <Words>2977</Words>
  <Application>Microsoft Office PowerPoint</Application>
  <PresentationFormat>On-screen Show (4:3)</PresentationFormat>
  <Paragraphs>195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Teamwork</vt:lpstr>
      <vt:lpstr>The Angels of God</vt:lpstr>
      <vt:lpstr>See how angels accommodated Abraham</vt:lpstr>
      <vt:lpstr>Slide 3</vt:lpstr>
      <vt:lpstr>Slide 4</vt:lpstr>
      <vt:lpstr>Slide 5</vt:lpstr>
      <vt:lpstr>Slide 6</vt:lpstr>
      <vt:lpstr>Slide 7</vt:lpstr>
      <vt:lpstr>Slide 8</vt:lpstr>
      <vt:lpstr>Remember: Lot was righteous!</vt:lpstr>
      <vt:lpstr>Slide 10</vt:lpstr>
      <vt:lpstr>Slide 11</vt:lpstr>
      <vt:lpstr>Characteristics of Angels revealed in Genesis 18-19</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Angels of God</dc:title>
  <dc:creator>Jim Styles</dc:creator>
  <cp:lastModifiedBy>Jim</cp:lastModifiedBy>
  <cp:revision>31</cp:revision>
  <dcterms:created xsi:type="dcterms:W3CDTF">2006-09-04T12:38:07Z</dcterms:created>
  <dcterms:modified xsi:type="dcterms:W3CDTF">2011-07-30T15:34:07Z</dcterms:modified>
</cp:coreProperties>
</file>