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sldIdLst>
    <p:sldId id="303" r:id="rId2"/>
    <p:sldId id="314" r:id="rId3"/>
    <p:sldId id="302" r:id="rId4"/>
    <p:sldId id="306" r:id="rId5"/>
    <p:sldId id="307" r:id="rId6"/>
    <p:sldId id="308" r:id="rId7"/>
    <p:sldId id="309" r:id="rId8"/>
    <p:sldId id="310" r:id="rId9"/>
    <p:sldId id="311" r:id="rId10"/>
    <p:sldId id="312" r:id="rId11"/>
    <p:sldId id="313" r:id="rId12"/>
    <p:sldId id="293" r:id="rId13"/>
    <p:sldId id="294" r:id="rId14"/>
    <p:sldId id="295" r:id="rId15"/>
    <p:sldId id="296" r:id="rId16"/>
    <p:sldId id="297" r:id="rId17"/>
    <p:sldId id="298" r:id="rId18"/>
    <p:sldId id="299" r:id="rId19"/>
    <p:sldId id="281" r:id="rId20"/>
    <p:sldId id="301" r:id="rId21"/>
    <p:sldId id="270" r:id="rId22"/>
    <p:sldId id="271" r:id="rId23"/>
    <p:sldId id="275" r:id="rId24"/>
    <p:sldId id="273" r:id="rId25"/>
    <p:sldId id="274" r:id="rId26"/>
    <p:sldId id="300"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00CC"/>
    <a:srgbClr val="009900"/>
    <a:srgbClr val="CC0099"/>
    <a:srgbClr val="FF0000"/>
    <a:srgbClr val="800080"/>
    <a:srgbClr val="FF9900"/>
    <a:srgbClr val="006666"/>
    <a:srgbClr val="339966"/>
    <a:srgbClr val="CC00CC"/>
    <a:srgbClr val="B5C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47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BEBA219B-853D-4D60-8096-D14D9574CE9A}" type="datetimeFigureOut">
              <a:rPr lang="en-US"/>
              <a:pPr>
                <a:defRPr/>
              </a:pPr>
              <a:t>7/30/2011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8C871E77-C57B-47E3-86E8-EC02E8AECDD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0D17C20-6AA5-44F3-A2EE-2E1E05CF998D}"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9354F16-E417-47B5-B234-7F34845D7676}"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87381E6-37D8-4DE3-831D-64882B2F962E}"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88E5CA0-E5D0-4FF4-B3A2-901D3E38D590}"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E1FAF79-1E80-45D7-8C68-BCAA34CD3FE3}"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725D1D0-CD03-498E-869F-EF47C6DF95D2}"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96569FF-C27B-458B-A7B8-0A91A2FBDC5B}"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872B0CA-57DA-4CA9-B9B9-E17C4797E1C3}"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0E5EDB8-0D4D-4530-A246-2754067F12D4}"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FB1C4EC-19BF-415A-8845-5FA7B0EAAC2F}"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B4CCFBC-C4D4-467A-A433-A76E1592C602}" type="slidenum">
              <a:rPr lang="en-US" smtClean="0"/>
              <a:pPr>
                <a:defRPr/>
              </a:pPr>
              <a:t>‹#›</a:t>
            </a:fld>
            <a:endParaRPr lang="en-US"/>
          </a:p>
        </p:txBody>
      </p:sp>
    </p:spTree>
  </p:cSld>
  <p:clrMapOvr>
    <a:masterClrMapping/>
  </p:clrMapOvr>
  <p:transition>
    <p:zoom dir="in"/>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F95BA96-0AA7-41AF-9DBD-E7C89B39A048}"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zoom dir="in"/>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066800"/>
            <a:ext cx="7772400" cy="1470025"/>
          </a:xfrm>
        </p:spPr>
        <p:txBody>
          <a:bodyPr>
            <a:normAutofit/>
          </a:bodyPr>
          <a:lstStyle/>
          <a:p>
            <a:r>
              <a:rPr lang="en-US" sz="6600" dirty="0">
                <a:solidFill>
                  <a:srgbClr val="0000CC"/>
                </a:solidFill>
              </a:rPr>
              <a:t>The Angels of God</a:t>
            </a:r>
          </a:p>
        </p:txBody>
      </p:sp>
      <p:sp>
        <p:nvSpPr>
          <p:cNvPr id="2051" name="Rectangle 3"/>
          <p:cNvSpPr>
            <a:spLocks noGrp="1" noChangeArrowheads="1"/>
          </p:cNvSpPr>
          <p:nvPr>
            <p:ph type="subTitle" idx="1"/>
          </p:nvPr>
        </p:nvSpPr>
        <p:spPr/>
        <p:txBody>
          <a:bodyPr>
            <a:normAutofit/>
          </a:bodyPr>
          <a:lstStyle/>
          <a:p>
            <a:r>
              <a:rPr lang="en-US" sz="4400" b="1" dirty="0">
                <a:solidFill>
                  <a:srgbClr val="FF0000"/>
                </a:solidFill>
              </a:rPr>
              <a:t>Class </a:t>
            </a:r>
            <a:r>
              <a:rPr lang="en-US" sz="4400" b="1" dirty="0" smtClean="0">
                <a:solidFill>
                  <a:srgbClr val="FF0000"/>
                </a:solidFill>
              </a:rPr>
              <a:t>5:   You can be Equal to the Angels</a:t>
            </a:r>
            <a:endParaRPr lang="en-US" sz="4400" b="1" dirty="0">
              <a:solidFill>
                <a:srgbClr val="FF0000"/>
              </a:solidFill>
            </a:endParaRPr>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381000" y="381000"/>
            <a:ext cx="8229600" cy="6096000"/>
          </a:xfrm>
        </p:spPr>
        <p:txBody>
          <a:bodyPr/>
          <a:lstStyle/>
          <a:p>
            <a:pPr marL="0" indent="228600" algn="ctr">
              <a:lnSpc>
                <a:spcPct val="80000"/>
              </a:lnSpc>
              <a:buFontTx/>
              <a:buNone/>
            </a:pPr>
            <a:r>
              <a:rPr lang="en-US" sz="4000" b="1" dirty="0">
                <a:solidFill>
                  <a:srgbClr val="0000CC"/>
                </a:solidFill>
                <a:effectLst/>
              </a:rPr>
              <a:t>Exodus 24:1-11</a:t>
            </a:r>
          </a:p>
          <a:p>
            <a:pPr marL="0" indent="228600">
              <a:lnSpc>
                <a:spcPct val="80000"/>
              </a:lnSpc>
              <a:buFontTx/>
              <a:buNone/>
            </a:pPr>
            <a:r>
              <a:rPr lang="en-US" sz="2800" b="1" dirty="0">
                <a:effectLst/>
              </a:rPr>
              <a:t>1	Now He said to Moses, </a:t>
            </a:r>
            <a:r>
              <a:rPr lang="en-US" sz="2800" b="1" i="1" dirty="0">
                <a:solidFill>
                  <a:srgbClr val="CC0099"/>
                </a:solidFill>
                <a:effectLst/>
              </a:rPr>
              <a:t>"Come up to the LORD, you and Aaron, </a:t>
            </a:r>
            <a:r>
              <a:rPr lang="en-US" sz="2800" b="1" i="1" u="sng" dirty="0" err="1">
                <a:solidFill>
                  <a:srgbClr val="CC0099"/>
                </a:solidFill>
                <a:effectLst/>
              </a:rPr>
              <a:t>Nadab</a:t>
            </a:r>
            <a:r>
              <a:rPr lang="en-US" sz="2800" b="1" i="1" u="sng" dirty="0">
                <a:solidFill>
                  <a:srgbClr val="CC0099"/>
                </a:solidFill>
                <a:effectLst/>
              </a:rPr>
              <a:t> and </a:t>
            </a:r>
            <a:r>
              <a:rPr lang="en-US" sz="2800" b="1" i="1" u="sng" dirty="0" err="1">
                <a:solidFill>
                  <a:srgbClr val="CC0099"/>
                </a:solidFill>
                <a:effectLst/>
              </a:rPr>
              <a:t>Abihu</a:t>
            </a:r>
            <a:r>
              <a:rPr lang="en-US" sz="2800" b="1" i="1" dirty="0">
                <a:solidFill>
                  <a:srgbClr val="CC0099"/>
                </a:solidFill>
                <a:effectLst/>
              </a:rPr>
              <a:t>,</a:t>
            </a:r>
            <a:r>
              <a:rPr lang="en-US" sz="2800" b="1" dirty="0">
                <a:solidFill>
                  <a:srgbClr val="CC0099"/>
                </a:solidFill>
                <a:effectLst/>
              </a:rPr>
              <a:t> </a:t>
            </a:r>
            <a:r>
              <a:rPr lang="en-US" sz="2800" b="1" dirty="0">
                <a:effectLst/>
              </a:rPr>
              <a:t>and seventy of the elders of Israel, and worship from afar.</a:t>
            </a:r>
          </a:p>
          <a:p>
            <a:pPr marL="0" indent="228600">
              <a:lnSpc>
                <a:spcPct val="80000"/>
              </a:lnSpc>
              <a:buFontTx/>
              <a:buNone/>
            </a:pPr>
            <a:r>
              <a:rPr lang="en-US" sz="2800" b="1" dirty="0">
                <a:effectLst/>
              </a:rPr>
              <a:t>2	"And </a:t>
            </a:r>
            <a:r>
              <a:rPr lang="en-US" sz="2800" b="1" i="1" dirty="0">
                <a:solidFill>
                  <a:srgbClr val="CC0099"/>
                </a:solidFill>
                <a:effectLst/>
              </a:rPr>
              <a:t>Moses alone shall come near the LORD,</a:t>
            </a:r>
            <a:r>
              <a:rPr lang="en-US" sz="2800" b="1" dirty="0">
                <a:solidFill>
                  <a:srgbClr val="CC0099"/>
                </a:solidFill>
                <a:effectLst/>
              </a:rPr>
              <a:t> </a:t>
            </a:r>
            <a:r>
              <a:rPr lang="en-US" sz="2800" b="1" dirty="0">
                <a:effectLst/>
              </a:rPr>
              <a:t>but they shall not come near; nor shall the people go up with him."</a:t>
            </a:r>
          </a:p>
          <a:p>
            <a:pPr marL="0" indent="228600">
              <a:lnSpc>
                <a:spcPct val="80000"/>
              </a:lnSpc>
              <a:spcBef>
                <a:spcPct val="60000"/>
              </a:spcBef>
              <a:buFontTx/>
              <a:buNone/>
            </a:pPr>
            <a:r>
              <a:rPr lang="en-US" sz="2800" b="1" dirty="0">
                <a:effectLst/>
              </a:rPr>
              <a:t>9	</a:t>
            </a:r>
            <a:r>
              <a:rPr lang="en-US" sz="2800" b="1" i="1" dirty="0">
                <a:solidFill>
                  <a:srgbClr val="CC0099"/>
                </a:solidFill>
                <a:effectLst/>
              </a:rPr>
              <a:t>Then Moses went up, also Aaron, </a:t>
            </a:r>
            <a:r>
              <a:rPr lang="en-US" sz="2800" b="1" i="1" u="sng" dirty="0" err="1">
                <a:solidFill>
                  <a:srgbClr val="CC0099"/>
                </a:solidFill>
                <a:effectLst/>
              </a:rPr>
              <a:t>Nadab</a:t>
            </a:r>
            <a:r>
              <a:rPr lang="en-US" sz="2800" b="1" i="1" u="sng" dirty="0">
                <a:solidFill>
                  <a:srgbClr val="CC0099"/>
                </a:solidFill>
                <a:effectLst/>
              </a:rPr>
              <a:t>, and </a:t>
            </a:r>
            <a:r>
              <a:rPr lang="en-US" sz="2800" b="1" i="1" u="sng" dirty="0" err="1">
                <a:solidFill>
                  <a:srgbClr val="CC0099"/>
                </a:solidFill>
                <a:effectLst/>
              </a:rPr>
              <a:t>Abihu</a:t>
            </a:r>
            <a:r>
              <a:rPr lang="en-US" sz="2800" b="1" i="1" u="sng" dirty="0">
                <a:solidFill>
                  <a:srgbClr val="CC0099"/>
                </a:solidFill>
                <a:effectLst/>
              </a:rPr>
              <a:t>,</a:t>
            </a:r>
            <a:r>
              <a:rPr lang="en-US" sz="2800" b="1" dirty="0">
                <a:solidFill>
                  <a:srgbClr val="CC0099"/>
                </a:solidFill>
                <a:effectLst/>
              </a:rPr>
              <a:t> </a:t>
            </a:r>
            <a:r>
              <a:rPr lang="en-US" sz="2800" b="1" dirty="0">
                <a:effectLst/>
              </a:rPr>
              <a:t>and seventy of the elders of Israel,</a:t>
            </a:r>
          </a:p>
          <a:p>
            <a:pPr marL="0" indent="228600">
              <a:lnSpc>
                <a:spcPct val="80000"/>
              </a:lnSpc>
              <a:buFontTx/>
              <a:buNone/>
            </a:pPr>
            <a:r>
              <a:rPr lang="en-US" sz="2800" b="1" dirty="0">
                <a:effectLst/>
              </a:rPr>
              <a:t>10	and </a:t>
            </a:r>
            <a:r>
              <a:rPr lang="en-US" sz="2800" b="1" i="1" dirty="0">
                <a:solidFill>
                  <a:srgbClr val="CC0099"/>
                </a:solidFill>
                <a:effectLst/>
              </a:rPr>
              <a:t>they saw the God of Israel.</a:t>
            </a:r>
            <a:r>
              <a:rPr lang="en-US" sz="2800" b="1" dirty="0">
                <a:solidFill>
                  <a:srgbClr val="CC0099"/>
                </a:solidFill>
                <a:effectLst/>
              </a:rPr>
              <a:t> </a:t>
            </a:r>
            <a:r>
              <a:rPr lang="en-US" sz="2800" b="1" dirty="0">
                <a:effectLst/>
              </a:rPr>
              <a:t>And there was under His feet as it were a paved work of sapphire stone, and it was like the very heavens in its clarity.</a:t>
            </a:r>
          </a:p>
          <a:p>
            <a:pPr marL="0" indent="228600">
              <a:lnSpc>
                <a:spcPct val="80000"/>
              </a:lnSpc>
              <a:buFontTx/>
              <a:buNone/>
            </a:pPr>
            <a:r>
              <a:rPr lang="en-US" sz="2800" b="1" dirty="0">
                <a:effectLst/>
              </a:rPr>
              <a:t>11	</a:t>
            </a:r>
            <a:r>
              <a:rPr lang="en-US" sz="2800" b="1" i="1" dirty="0">
                <a:solidFill>
                  <a:srgbClr val="CC0099"/>
                </a:solidFill>
                <a:effectLst/>
              </a:rPr>
              <a:t>But on the nobles of the children of Israel He did not lay His hand. So they saw God, and they ate and drank.</a:t>
            </a:r>
          </a:p>
        </p:txBody>
      </p:sp>
    </p:spTree>
  </p:cSld>
  <p:clrMapOvr>
    <a:masterClrMapping/>
  </p:clrMapOvr>
  <p:transition>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381000"/>
            <a:ext cx="8229600" cy="3886200"/>
          </a:xfrm>
        </p:spPr>
        <p:txBody>
          <a:bodyPr>
            <a:normAutofit lnSpcReduction="10000"/>
          </a:bodyPr>
          <a:lstStyle/>
          <a:p>
            <a:pPr marL="0" indent="228600" algn="ctr">
              <a:lnSpc>
                <a:spcPct val="80000"/>
              </a:lnSpc>
              <a:buFontTx/>
              <a:buNone/>
            </a:pPr>
            <a:r>
              <a:rPr lang="en-US" sz="4000" b="1" dirty="0">
                <a:solidFill>
                  <a:srgbClr val="0000CC"/>
                </a:solidFill>
                <a:effectLst/>
              </a:rPr>
              <a:t>Leviticus 10:1-3</a:t>
            </a:r>
          </a:p>
          <a:p>
            <a:pPr marL="0" indent="228600">
              <a:lnSpc>
                <a:spcPct val="80000"/>
              </a:lnSpc>
              <a:buFontTx/>
              <a:buNone/>
            </a:pPr>
            <a:r>
              <a:rPr lang="en-US" sz="2800" b="1" dirty="0">
                <a:effectLst/>
              </a:rPr>
              <a:t>1	Then </a:t>
            </a:r>
            <a:r>
              <a:rPr lang="en-US" sz="2800" b="1" dirty="0" err="1">
                <a:effectLst/>
              </a:rPr>
              <a:t>Nadab</a:t>
            </a:r>
            <a:r>
              <a:rPr lang="en-US" sz="2800" b="1" dirty="0">
                <a:effectLst/>
              </a:rPr>
              <a:t> and </a:t>
            </a:r>
            <a:r>
              <a:rPr lang="en-US" sz="2800" b="1" dirty="0" err="1">
                <a:effectLst/>
              </a:rPr>
              <a:t>Abihu</a:t>
            </a:r>
            <a:r>
              <a:rPr lang="en-US" sz="2800" b="1" dirty="0">
                <a:effectLst/>
              </a:rPr>
              <a:t>, the sons of Aaron, each took his censer and put fire in it, put incense on it, and offered profane fire before the LORD, which He had not commanded them.</a:t>
            </a:r>
          </a:p>
          <a:p>
            <a:pPr marL="0" indent="228600">
              <a:lnSpc>
                <a:spcPct val="80000"/>
              </a:lnSpc>
              <a:buFontTx/>
              <a:buNone/>
            </a:pPr>
            <a:r>
              <a:rPr lang="en-US" sz="2800" b="1" dirty="0">
                <a:effectLst/>
              </a:rPr>
              <a:t>2	So </a:t>
            </a:r>
            <a:r>
              <a:rPr lang="en-US" sz="2800" b="1" i="1" dirty="0">
                <a:solidFill>
                  <a:srgbClr val="CC0099"/>
                </a:solidFill>
                <a:effectLst/>
              </a:rPr>
              <a:t>fire went out from the LORD</a:t>
            </a:r>
            <a:r>
              <a:rPr lang="en-US" sz="2800" b="1" dirty="0">
                <a:solidFill>
                  <a:srgbClr val="CC0099"/>
                </a:solidFill>
                <a:effectLst/>
              </a:rPr>
              <a:t> </a:t>
            </a:r>
            <a:r>
              <a:rPr lang="en-US" sz="2800" b="1" dirty="0">
                <a:effectLst/>
              </a:rPr>
              <a:t>and devoured them, and they died before the LORD.</a:t>
            </a:r>
          </a:p>
          <a:p>
            <a:pPr marL="0" indent="228600">
              <a:lnSpc>
                <a:spcPct val="80000"/>
              </a:lnSpc>
              <a:buFontTx/>
              <a:buNone/>
            </a:pPr>
            <a:r>
              <a:rPr lang="en-US" sz="2800" b="1" dirty="0">
                <a:effectLst/>
              </a:rPr>
              <a:t>3	And Moses said to Aaron, "This is what the LORD spoke, saying:</a:t>
            </a:r>
            <a:r>
              <a:rPr lang="en-US" sz="2800" b="1" dirty="0">
                <a:solidFill>
                  <a:srgbClr val="66FF33"/>
                </a:solidFill>
                <a:effectLst/>
              </a:rPr>
              <a:t> </a:t>
            </a:r>
            <a:r>
              <a:rPr lang="en-US" sz="2800" b="1" i="1" dirty="0">
                <a:solidFill>
                  <a:srgbClr val="CC0099"/>
                </a:solidFill>
                <a:effectLst/>
              </a:rPr>
              <a:t>'By those who come near Me I must be regarded as holy; and before all the people I must be glorified.'</a:t>
            </a:r>
            <a:r>
              <a:rPr lang="en-US" sz="2800" b="1" dirty="0">
                <a:solidFill>
                  <a:srgbClr val="66FF33"/>
                </a:solidFill>
                <a:effectLst/>
              </a:rPr>
              <a:t> </a:t>
            </a:r>
            <a:r>
              <a:rPr lang="en-US" sz="2800" b="1" dirty="0">
                <a:effectLst/>
              </a:rPr>
              <a:t>"So Aaron held his peace.</a:t>
            </a:r>
          </a:p>
        </p:txBody>
      </p:sp>
      <p:sp>
        <p:nvSpPr>
          <p:cNvPr id="24579" name="Text Box 3"/>
          <p:cNvSpPr txBox="1">
            <a:spLocks noChangeArrowheads="1"/>
          </p:cNvSpPr>
          <p:nvPr/>
        </p:nvSpPr>
        <p:spPr bwMode="auto">
          <a:xfrm>
            <a:off x="609600" y="4419600"/>
            <a:ext cx="7772400" cy="1815882"/>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err="1">
                <a:solidFill>
                  <a:srgbClr val="009900"/>
                </a:solidFill>
                <a:latin typeface="Comic Sans MS" pitchFamily="66" charset="0"/>
              </a:rPr>
              <a:t>Nadab</a:t>
            </a:r>
            <a:r>
              <a:rPr lang="en-US" sz="2800" b="1" dirty="0">
                <a:solidFill>
                  <a:srgbClr val="009900"/>
                </a:solidFill>
                <a:latin typeface="Comic Sans MS" pitchFamily="66" charset="0"/>
              </a:rPr>
              <a:t> &amp; </a:t>
            </a:r>
            <a:r>
              <a:rPr lang="en-US" sz="2800" b="1" dirty="0" err="1">
                <a:solidFill>
                  <a:srgbClr val="009900"/>
                </a:solidFill>
                <a:latin typeface="Comic Sans MS" pitchFamily="66" charset="0"/>
              </a:rPr>
              <a:t>Abihu</a:t>
            </a:r>
            <a:r>
              <a:rPr lang="en-US" sz="2800" b="1" dirty="0">
                <a:solidFill>
                  <a:srgbClr val="009900"/>
                </a:solidFill>
                <a:latin typeface="Comic Sans MS" pitchFamily="66" charset="0"/>
              </a:rPr>
              <a:t> had seen the angel, but it didn’t change their lives. Feeling the presence of the angels with us will help us to glorify &amp; honor God at all times</a:t>
            </a:r>
          </a:p>
        </p:txBody>
      </p:sp>
    </p:spTree>
  </p:cSld>
  <p:clrMapOvr>
    <a:masterClrMapping/>
  </p:clrMapOvr>
  <p:transition>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idx="1"/>
          </p:nvPr>
        </p:nvSpPr>
        <p:spPr>
          <a:xfrm>
            <a:off x="457200" y="1524000"/>
            <a:ext cx="8229600" cy="4038600"/>
          </a:xfrm>
        </p:spPr>
        <p:txBody>
          <a:bodyPr/>
          <a:lstStyle/>
          <a:p>
            <a:pPr marL="0" indent="228600" algn="ctr">
              <a:lnSpc>
                <a:spcPct val="90000"/>
              </a:lnSpc>
              <a:buFontTx/>
              <a:buNone/>
            </a:pPr>
            <a:r>
              <a:rPr lang="en-US" sz="4000" b="1" dirty="0">
                <a:solidFill>
                  <a:srgbClr val="0000CC"/>
                </a:solidFill>
                <a:effectLst/>
              </a:rPr>
              <a:t>Genesis 31:11</a:t>
            </a:r>
          </a:p>
          <a:p>
            <a:pPr marL="0" indent="228600">
              <a:lnSpc>
                <a:spcPct val="90000"/>
              </a:lnSpc>
              <a:buFontTx/>
              <a:buNone/>
            </a:pPr>
            <a:r>
              <a:rPr lang="en-US" b="1" dirty="0">
                <a:effectLst/>
              </a:rPr>
              <a:t>11	"Then </a:t>
            </a:r>
            <a:r>
              <a:rPr lang="en-US" b="1" i="1" dirty="0">
                <a:solidFill>
                  <a:schemeClr val="folHlink"/>
                </a:solidFill>
                <a:effectLst/>
              </a:rPr>
              <a:t>the Angel of God spoke to me</a:t>
            </a:r>
            <a:r>
              <a:rPr lang="en-US" b="1" dirty="0">
                <a:effectLst/>
              </a:rPr>
              <a:t> </a:t>
            </a:r>
            <a:r>
              <a:rPr lang="en-US" b="1" dirty="0">
                <a:solidFill>
                  <a:srgbClr val="C00000"/>
                </a:solidFill>
                <a:effectLst/>
              </a:rPr>
              <a:t>in a dream</a:t>
            </a:r>
            <a:r>
              <a:rPr lang="en-US" b="1" dirty="0">
                <a:effectLst/>
              </a:rPr>
              <a:t>, saying, 'Jacob.' And I said, 'Here I am.'</a:t>
            </a:r>
          </a:p>
          <a:p>
            <a:pPr marL="0" indent="228600" algn="ctr">
              <a:lnSpc>
                <a:spcPct val="90000"/>
              </a:lnSpc>
              <a:spcBef>
                <a:spcPct val="60000"/>
              </a:spcBef>
              <a:buFontTx/>
              <a:buNone/>
            </a:pPr>
            <a:r>
              <a:rPr lang="en-US" sz="4000" b="1" dirty="0">
                <a:solidFill>
                  <a:srgbClr val="0000CC"/>
                </a:solidFill>
                <a:effectLst/>
              </a:rPr>
              <a:t>Genesis 31:24</a:t>
            </a:r>
          </a:p>
          <a:p>
            <a:pPr marL="0" indent="228600">
              <a:lnSpc>
                <a:spcPct val="90000"/>
              </a:lnSpc>
              <a:buFontTx/>
              <a:buNone/>
            </a:pPr>
            <a:r>
              <a:rPr lang="en-US" b="1" dirty="0">
                <a:effectLst/>
              </a:rPr>
              <a:t>24	But </a:t>
            </a:r>
            <a:r>
              <a:rPr lang="en-US" b="1" i="1" dirty="0">
                <a:solidFill>
                  <a:schemeClr val="folHlink"/>
                </a:solidFill>
                <a:effectLst/>
              </a:rPr>
              <a:t>God had come to </a:t>
            </a:r>
            <a:r>
              <a:rPr lang="en-US" b="1" i="1" dirty="0" err="1">
                <a:solidFill>
                  <a:schemeClr val="folHlink"/>
                </a:solidFill>
                <a:effectLst/>
              </a:rPr>
              <a:t>Laban</a:t>
            </a:r>
            <a:r>
              <a:rPr lang="en-US" b="1" dirty="0">
                <a:effectLst/>
              </a:rPr>
              <a:t> the Syrian </a:t>
            </a:r>
            <a:r>
              <a:rPr lang="en-US" b="1" dirty="0">
                <a:solidFill>
                  <a:srgbClr val="C00000"/>
                </a:solidFill>
                <a:effectLst/>
              </a:rPr>
              <a:t>in a dream </a:t>
            </a:r>
            <a:r>
              <a:rPr lang="en-US" b="1" dirty="0">
                <a:effectLst/>
              </a:rPr>
              <a:t>by night, and said to him, "Be careful that you speak to Jacob neither good nor bad."</a:t>
            </a:r>
          </a:p>
        </p:txBody>
      </p:sp>
      <p:sp>
        <p:nvSpPr>
          <p:cNvPr id="12291" name="Text Box 3"/>
          <p:cNvSpPr txBox="1">
            <a:spLocks noChangeArrowheads="1"/>
          </p:cNvSpPr>
          <p:nvPr/>
        </p:nvSpPr>
        <p:spPr bwMode="auto">
          <a:xfrm>
            <a:off x="1219200" y="152400"/>
            <a:ext cx="6400800" cy="1323439"/>
          </a:xfrm>
          <a:prstGeom prst="rect">
            <a:avLst/>
          </a:prstGeom>
          <a:noFill/>
          <a:ln w="9525">
            <a:noFill/>
            <a:miter lim="800000"/>
            <a:headEnd/>
            <a:tailEnd/>
          </a:ln>
          <a:effectLst/>
        </p:spPr>
        <p:txBody>
          <a:bodyPr wrap="square">
            <a:spAutoFit/>
          </a:bodyPr>
          <a:lstStyle/>
          <a:p>
            <a:pPr algn="ctr" eaLnBrk="1" hangingPunct="1">
              <a:spcBef>
                <a:spcPct val="50000"/>
              </a:spcBef>
            </a:pPr>
            <a:r>
              <a:rPr lang="en-US" sz="4000" b="1" dirty="0" smtClean="0">
                <a:solidFill>
                  <a:srgbClr val="FF0000"/>
                </a:solidFill>
                <a:latin typeface="Comic Sans MS" pitchFamily="66" charset="0"/>
              </a:rPr>
              <a:t>The Influence of Angels in Jacob’s Life</a:t>
            </a:r>
            <a:endParaRPr lang="en-US" sz="4000" b="1" dirty="0">
              <a:solidFill>
                <a:srgbClr val="FF0000"/>
              </a:solidFill>
              <a:latin typeface="Comic Sans MS" pitchFamily="66" charset="0"/>
            </a:endParaRPr>
          </a:p>
        </p:txBody>
      </p:sp>
      <p:sp>
        <p:nvSpPr>
          <p:cNvPr id="4" name="Text Box 3"/>
          <p:cNvSpPr txBox="1">
            <a:spLocks noChangeArrowheads="1"/>
          </p:cNvSpPr>
          <p:nvPr/>
        </p:nvSpPr>
        <p:spPr bwMode="auto">
          <a:xfrm>
            <a:off x="762000" y="5715000"/>
            <a:ext cx="7848600" cy="646331"/>
          </a:xfrm>
          <a:prstGeom prst="rect">
            <a:avLst/>
          </a:prstGeom>
          <a:noFill/>
          <a:ln w="9525">
            <a:noFill/>
            <a:miter lim="800000"/>
            <a:headEnd/>
            <a:tailEnd/>
          </a:ln>
          <a:effectLst/>
        </p:spPr>
        <p:txBody>
          <a:bodyPr wrap="square">
            <a:spAutoFit/>
          </a:bodyPr>
          <a:lstStyle/>
          <a:p>
            <a:pPr algn="ctr" eaLnBrk="1" hangingPunct="1">
              <a:spcBef>
                <a:spcPct val="50000"/>
              </a:spcBef>
            </a:pPr>
            <a:r>
              <a:rPr lang="en-US" sz="3600" b="1" dirty="0" smtClean="0">
                <a:solidFill>
                  <a:srgbClr val="009900"/>
                </a:solidFill>
                <a:latin typeface="Comic Sans MS" pitchFamily="66" charset="0"/>
              </a:rPr>
              <a:t>Angels can talk to us in dreams</a:t>
            </a:r>
            <a:endParaRPr lang="en-US" sz="36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381000" y="381000"/>
            <a:ext cx="8229600" cy="4648200"/>
          </a:xfrm>
        </p:spPr>
        <p:txBody>
          <a:bodyPr>
            <a:normAutofit/>
          </a:bodyPr>
          <a:lstStyle/>
          <a:p>
            <a:pPr marL="0" indent="228600" algn="ctr">
              <a:lnSpc>
                <a:spcPct val="90000"/>
              </a:lnSpc>
              <a:buFontTx/>
              <a:buNone/>
            </a:pPr>
            <a:r>
              <a:rPr lang="en-US" sz="4000" b="1" dirty="0">
                <a:solidFill>
                  <a:srgbClr val="0000CC"/>
                </a:solidFill>
                <a:effectLst/>
              </a:rPr>
              <a:t>Genesis 31:29</a:t>
            </a:r>
          </a:p>
          <a:p>
            <a:pPr marL="0" indent="228600">
              <a:lnSpc>
                <a:spcPct val="90000"/>
              </a:lnSpc>
              <a:buFontTx/>
              <a:buNone/>
            </a:pPr>
            <a:r>
              <a:rPr lang="en-US" sz="2800" b="1" dirty="0">
                <a:effectLst/>
              </a:rPr>
              <a:t>29	"It is in </a:t>
            </a:r>
            <a:r>
              <a:rPr lang="en-US" sz="2800" b="1" dirty="0" smtClean="0">
                <a:effectLst/>
              </a:rPr>
              <a:t>my (</a:t>
            </a:r>
            <a:r>
              <a:rPr lang="en-US" sz="2800" b="1" dirty="0" err="1" smtClean="0">
                <a:effectLst/>
              </a:rPr>
              <a:t>Laban</a:t>
            </a:r>
            <a:r>
              <a:rPr lang="en-US" sz="2800" b="1" dirty="0" smtClean="0">
                <a:effectLst/>
              </a:rPr>
              <a:t>) </a:t>
            </a:r>
            <a:r>
              <a:rPr lang="en-US" sz="2800" b="1" dirty="0">
                <a:effectLst/>
              </a:rPr>
              <a:t>power to do you harm, but </a:t>
            </a:r>
            <a:r>
              <a:rPr lang="en-US" sz="2800" b="1" i="1" dirty="0">
                <a:solidFill>
                  <a:schemeClr val="folHlink"/>
                </a:solidFill>
                <a:effectLst/>
              </a:rPr>
              <a:t>the God of your father spoke to me last night,</a:t>
            </a:r>
            <a:r>
              <a:rPr lang="en-US" sz="2800" b="1" dirty="0">
                <a:effectLst/>
              </a:rPr>
              <a:t> saying, 'Be careful that you speak to Jacob neither good nor bad.'</a:t>
            </a:r>
          </a:p>
          <a:p>
            <a:pPr marL="0" indent="228600">
              <a:lnSpc>
                <a:spcPct val="90000"/>
              </a:lnSpc>
              <a:spcBef>
                <a:spcPct val="60000"/>
              </a:spcBef>
              <a:buFontTx/>
              <a:buNone/>
            </a:pPr>
            <a:r>
              <a:rPr lang="en-US" sz="2800" b="1" dirty="0">
                <a:effectLst/>
              </a:rPr>
              <a:t>42	"Unless the God of my father, the God of Abraham and the Fear of Isaac, had been with me, surely now you would have sent me away empty-handed. </a:t>
            </a:r>
            <a:r>
              <a:rPr lang="en-US" sz="2800" b="1" i="1" dirty="0">
                <a:solidFill>
                  <a:schemeClr val="folHlink"/>
                </a:solidFill>
                <a:effectLst/>
              </a:rPr>
              <a:t>God has seen my affliction and the labor of my hands, and rebuked you last night."</a:t>
            </a:r>
          </a:p>
        </p:txBody>
      </p:sp>
      <p:sp>
        <p:nvSpPr>
          <p:cNvPr id="11267" name="Text Box 3"/>
          <p:cNvSpPr txBox="1">
            <a:spLocks noChangeArrowheads="1"/>
          </p:cNvSpPr>
          <p:nvPr/>
        </p:nvSpPr>
        <p:spPr bwMode="auto">
          <a:xfrm>
            <a:off x="1219200" y="4724400"/>
            <a:ext cx="6629400" cy="1200329"/>
          </a:xfrm>
          <a:prstGeom prst="rect">
            <a:avLst/>
          </a:prstGeom>
          <a:noFill/>
          <a:ln w="9525">
            <a:noFill/>
            <a:miter lim="800000"/>
            <a:headEnd/>
            <a:tailEnd/>
          </a:ln>
          <a:effectLst/>
        </p:spPr>
        <p:txBody>
          <a:bodyPr wrap="square">
            <a:spAutoFit/>
          </a:bodyPr>
          <a:lstStyle/>
          <a:p>
            <a:pPr eaLnBrk="1" hangingPunct="1">
              <a:spcBef>
                <a:spcPct val="50000"/>
              </a:spcBef>
            </a:pPr>
            <a:r>
              <a:rPr lang="en-US" sz="3600" b="1" dirty="0">
                <a:solidFill>
                  <a:srgbClr val="009900"/>
                </a:solidFill>
                <a:latin typeface="Comic Sans MS" pitchFamily="66" charset="0"/>
              </a:rPr>
              <a:t>The angels are very aware of the way others treat us</a:t>
            </a:r>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381000" y="381000"/>
            <a:ext cx="8229600" cy="6248400"/>
          </a:xfrm>
        </p:spPr>
        <p:txBody>
          <a:bodyPr>
            <a:normAutofit/>
          </a:bodyPr>
          <a:lstStyle/>
          <a:p>
            <a:pPr marL="0" indent="228600" algn="ctr">
              <a:lnSpc>
                <a:spcPct val="80000"/>
              </a:lnSpc>
              <a:buFontTx/>
              <a:buNone/>
            </a:pPr>
            <a:r>
              <a:rPr lang="en-US" sz="3600" b="1" dirty="0">
                <a:solidFill>
                  <a:srgbClr val="0000CC"/>
                </a:solidFill>
                <a:effectLst/>
              </a:rPr>
              <a:t>Genesis</a:t>
            </a:r>
            <a:r>
              <a:rPr lang="en-US" sz="2800" b="1" dirty="0">
                <a:solidFill>
                  <a:srgbClr val="0000CC"/>
                </a:solidFill>
                <a:effectLst/>
              </a:rPr>
              <a:t> </a:t>
            </a:r>
            <a:r>
              <a:rPr lang="en-US" sz="3600" b="1" dirty="0">
                <a:solidFill>
                  <a:srgbClr val="0000CC"/>
                </a:solidFill>
                <a:effectLst/>
              </a:rPr>
              <a:t>32:1-2, 9-12</a:t>
            </a:r>
          </a:p>
          <a:p>
            <a:pPr marL="0" indent="228600">
              <a:lnSpc>
                <a:spcPct val="80000"/>
              </a:lnSpc>
              <a:buFontTx/>
              <a:buNone/>
            </a:pPr>
            <a:r>
              <a:rPr lang="en-US" sz="2400" b="1" dirty="0">
                <a:effectLst/>
              </a:rPr>
              <a:t>1	So Jacob went on his way, and </a:t>
            </a:r>
            <a:r>
              <a:rPr lang="en-US" sz="2400" b="1" i="1" dirty="0">
                <a:solidFill>
                  <a:schemeClr val="folHlink"/>
                </a:solidFill>
                <a:effectLst/>
              </a:rPr>
              <a:t>the angels of God met him.</a:t>
            </a:r>
          </a:p>
          <a:p>
            <a:pPr marL="0" indent="228600">
              <a:lnSpc>
                <a:spcPct val="80000"/>
              </a:lnSpc>
              <a:buFontTx/>
              <a:buNone/>
            </a:pPr>
            <a:r>
              <a:rPr lang="en-US" sz="2400" b="1" dirty="0">
                <a:effectLst/>
              </a:rPr>
              <a:t>2	When </a:t>
            </a:r>
            <a:r>
              <a:rPr lang="en-US" sz="2400" b="1" i="1" dirty="0">
                <a:solidFill>
                  <a:schemeClr val="folHlink"/>
                </a:solidFill>
                <a:effectLst/>
              </a:rPr>
              <a:t>Jacob saw them, he said, "This is God's camp."</a:t>
            </a:r>
            <a:r>
              <a:rPr lang="en-US" sz="2400" b="1" dirty="0">
                <a:effectLst/>
              </a:rPr>
              <a:t> And he called the name of that place </a:t>
            </a:r>
            <a:r>
              <a:rPr lang="en-US" sz="2400" b="1" dirty="0" err="1">
                <a:effectLst/>
              </a:rPr>
              <a:t>Mahanaim</a:t>
            </a:r>
            <a:r>
              <a:rPr lang="en-US" sz="2400" b="1" dirty="0">
                <a:effectLst/>
              </a:rPr>
              <a:t>.</a:t>
            </a:r>
          </a:p>
          <a:p>
            <a:pPr marL="0" indent="228600">
              <a:lnSpc>
                <a:spcPct val="80000"/>
              </a:lnSpc>
              <a:buFontTx/>
              <a:buNone/>
            </a:pPr>
            <a:r>
              <a:rPr lang="en-US" sz="2400" b="1" dirty="0">
                <a:effectLst/>
              </a:rPr>
              <a:t>9	Then Jacob said, </a:t>
            </a:r>
            <a:r>
              <a:rPr lang="en-US" sz="2400" b="1" i="1" dirty="0">
                <a:solidFill>
                  <a:schemeClr val="folHlink"/>
                </a:solidFill>
                <a:effectLst/>
              </a:rPr>
              <a:t>"O God of my father Abraham and God of my father Isaac,</a:t>
            </a:r>
            <a:r>
              <a:rPr lang="en-US" sz="2400" b="1" dirty="0">
                <a:effectLst/>
              </a:rPr>
              <a:t> </a:t>
            </a:r>
            <a:r>
              <a:rPr lang="en-US" sz="2400" b="1" i="1" dirty="0">
                <a:solidFill>
                  <a:schemeClr val="folHlink"/>
                </a:solidFill>
                <a:effectLst/>
              </a:rPr>
              <a:t>the LORD who said to me, (an angel – 31:11-13)</a:t>
            </a:r>
            <a:r>
              <a:rPr lang="en-US" sz="2400" b="1" dirty="0">
                <a:effectLst/>
              </a:rPr>
              <a:t>  'Return to your country and to your family, and I will deal well with you':</a:t>
            </a:r>
          </a:p>
          <a:p>
            <a:pPr marL="0" indent="228600">
              <a:lnSpc>
                <a:spcPct val="80000"/>
              </a:lnSpc>
              <a:buFontTx/>
              <a:buNone/>
            </a:pPr>
            <a:r>
              <a:rPr lang="en-US" sz="2400" b="1" dirty="0">
                <a:effectLst/>
              </a:rPr>
              <a:t>10	"I am not worthy of the least of all the mercies and of all the truth which You have shown Your servant; for I crossed over this Jordan with my staff, and now I have become two companies.</a:t>
            </a:r>
          </a:p>
          <a:p>
            <a:pPr marL="0" indent="228600">
              <a:lnSpc>
                <a:spcPct val="80000"/>
              </a:lnSpc>
              <a:buFontTx/>
              <a:buNone/>
            </a:pPr>
            <a:r>
              <a:rPr lang="en-US" sz="2400" b="1" dirty="0">
                <a:effectLst/>
              </a:rPr>
              <a:t>11	</a:t>
            </a:r>
            <a:r>
              <a:rPr lang="en-US" sz="2400" b="1" i="1" dirty="0">
                <a:solidFill>
                  <a:schemeClr val="folHlink"/>
                </a:solidFill>
                <a:effectLst/>
              </a:rPr>
              <a:t>"Deliver me,</a:t>
            </a:r>
            <a:r>
              <a:rPr lang="en-US" sz="2400" b="1" dirty="0">
                <a:effectLst/>
              </a:rPr>
              <a:t> I pray, from the hand of my brother, from the hand of Esau; for I fear him, lest he come and attack me and the mother with the children.</a:t>
            </a:r>
          </a:p>
          <a:p>
            <a:pPr marL="0" indent="228600">
              <a:lnSpc>
                <a:spcPct val="80000"/>
              </a:lnSpc>
              <a:buFontTx/>
              <a:buNone/>
            </a:pPr>
            <a:r>
              <a:rPr lang="en-US" sz="2400" b="1" dirty="0">
                <a:effectLst/>
              </a:rPr>
              <a:t>12	</a:t>
            </a:r>
            <a:r>
              <a:rPr lang="en-US" sz="2400" b="1" i="1" dirty="0">
                <a:solidFill>
                  <a:schemeClr val="folHlink"/>
                </a:solidFill>
                <a:effectLst/>
              </a:rPr>
              <a:t>"For You said,</a:t>
            </a:r>
            <a:r>
              <a:rPr lang="en-US" sz="2400" b="1" dirty="0">
                <a:effectLst/>
              </a:rPr>
              <a:t> 'I will surely treat you well, and make your descendants as the sand of the sea, which cannot be numbered for multitude.'"</a:t>
            </a:r>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381000" y="381000"/>
            <a:ext cx="8229600" cy="5029200"/>
          </a:xfrm>
        </p:spPr>
        <p:txBody>
          <a:bodyPr/>
          <a:lstStyle/>
          <a:p>
            <a:pPr marL="0" indent="228600" algn="ctr">
              <a:lnSpc>
                <a:spcPct val="80000"/>
              </a:lnSpc>
              <a:buFontTx/>
              <a:buNone/>
            </a:pPr>
            <a:r>
              <a:rPr lang="en-US" sz="4000" b="1" dirty="0">
                <a:solidFill>
                  <a:srgbClr val="0000CC"/>
                </a:solidFill>
                <a:effectLst/>
              </a:rPr>
              <a:t>Genesis 32:24-27</a:t>
            </a:r>
          </a:p>
          <a:p>
            <a:pPr marL="0" indent="228600">
              <a:lnSpc>
                <a:spcPct val="80000"/>
              </a:lnSpc>
              <a:buFontTx/>
              <a:buNone/>
            </a:pPr>
            <a:r>
              <a:rPr lang="en-US" sz="2800" b="1" dirty="0">
                <a:effectLst/>
              </a:rPr>
              <a:t>24	Then Jacob was left alone; </a:t>
            </a:r>
            <a:r>
              <a:rPr lang="en-US" sz="2800" b="1" i="1" dirty="0">
                <a:solidFill>
                  <a:schemeClr val="folHlink"/>
                </a:solidFill>
                <a:effectLst/>
              </a:rPr>
              <a:t>and a Man wrestled with him</a:t>
            </a:r>
            <a:r>
              <a:rPr lang="en-US" sz="2800" b="1" dirty="0">
                <a:effectLst/>
              </a:rPr>
              <a:t> until the breaking of day.</a:t>
            </a:r>
          </a:p>
          <a:p>
            <a:pPr marL="0" indent="228600">
              <a:lnSpc>
                <a:spcPct val="80000"/>
              </a:lnSpc>
              <a:buFontTx/>
              <a:buNone/>
            </a:pPr>
            <a:r>
              <a:rPr lang="en-US" sz="2800" b="1" dirty="0">
                <a:effectLst/>
              </a:rPr>
              <a:t>25	Now when He saw that He did not prevail against him, </a:t>
            </a:r>
            <a:r>
              <a:rPr lang="en-US" sz="2800" b="1" i="1" dirty="0">
                <a:solidFill>
                  <a:schemeClr val="folHlink"/>
                </a:solidFill>
                <a:effectLst/>
              </a:rPr>
              <a:t>He touched the socket of his hip;</a:t>
            </a:r>
            <a:r>
              <a:rPr lang="en-US" sz="2800" b="1" dirty="0">
                <a:effectLst/>
              </a:rPr>
              <a:t> and the socket of Jacob's hip was out of joint as He wrestled with him.</a:t>
            </a:r>
          </a:p>
          <a:p>
            <a:pPr marL="0" indent="228600">
              <a:lnSpc>
                <a:spcPct val="80000"/>
              </a:lnSpc>
              <a:buFontTx/>
              <a:buNone/>
            </a:pPr>
            <a:r>
              <a:rPr lang="en-US" sz="2800" b="1" dirty="0">
                <a:effectLst/>
              </a:rPr>
              <a:t>26	And He said, "Let Me go, for the day breaks." But he said, </a:t>
            </a:r>
            <a:r>
              <a:rPr lang="en-US" sz="2800" b="1" i="1" dirty="0">
                <a:solidFill>
                  <a:schemeClr val="folHlink"/>
                </a:solidFill>
                <a:effectLst/>
              </a:rPr>
              <a:t>"I will not let You go unless You bless me!"</a:t>
            </a:r>
          </a:p>
          <a:p>
            <a:pPr marL="0" indent="228600">
              <a:lnSpc>
                <a:spcPct val="80000"/>
              </a:lnSpc>
              <a:buFontTx/>
              <a:buNone/>
            </a:pPr>
            <a:r>
              <a:rPr lang="en-US" sz="2800" b="1" dirty="0">
                <a:effectLst/>
              </a:rPr>
              <a:t>27	So He said to him, "What is your name?" And he said, "Jacob."</a:t>
            </a:r>
          </a:p>
        </p:txBody>
      </p:sp>
      <p:sp>
        <p:nvSpPr>
          <p:cNvPr id="16387" name="Text Box 3"/>
          <p:cNvSpPr txBox="1">
            <a:spLocks noChangeArrowheads="1"/>
          </p:cNvSpPr>
          <p:nvPr/>
        </p:nvSpPr>
        <p:spPr bwMode="auto">
          <a:xfrm>
            <a:off x="1143000" y="5029200"/>
            <a:ext cx="6705600" cy="1200329"/>
          </a:xfrm>
          <a:prstGeom prst="rect">
            <a:avLst/>
          </a:prstGeom>
          <a:noFill/>
          <a:ln w="9525">
            <a:noFill/>
            <a:miter lim="800000"/>
            <a:headEnd/>
            <a:tailEnd/>
          </a:ln>
          <a:effectLst/>
        </p:spPr>
        <p:txBody>
          <a:bodyPr wrap="square">
            <a:spAutoFit/>
          </a:bodyPr>
          <a:lstStyle/>
          <a:p>
            <a:pPr algn="ctr" eaLnBrk="1" hangingPunct="1">
              <a:spcBef>
                <a:spcPct val="50000"/>
              </a:spcBef>
            </a:pPr>
            <a:r>
              <a:rPr lang="en-US" sz="3600" b="1" dirty="0">
                <a:solidFill>
                  <a:srgbClr val="009900"/>
                </a:solidFill>
                <a:latin typeface="Comic Sans MS" pitchFamily="66" charset="0"/>
              </a:rPr>
              <a:t>Jacob knew he needed his angel to save his family</a:t>
            </a:r>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1"/>
          </p:nvPr>
        </p:nvSpPr>
        <p:spPr>
          <a:xfrm>
            <a:off x="381000" y="381000"/>
            <a:ext cx="8229600" cy="4724400"/>
          </a:xfrm>
        </p:spPr>
        <p:txBody>
          <a:bodyPr>
            <a:normAutofit/>
          </a:bodyPr>
          <a:lstStyle/>
          <a:p>
            <a:pPr marL="0" indent="228600" algn="ctr">
              <a:buFontTx/>
              <a:buNone/>
            </a:pPr>
            <a:r>
              <a:rPr lang="en-US" sz="4000" b="1" dirty="0">
                <a:solidFill>
                  <a:srgbClr val="0000CC"/>
                </a:solidFill>
                <a:effectLst/>
              </a:rPr>
              <a:t>Hosea 12:3-5</a:t>
            </a:r>
          </a:p>
          <a:p>
            <a:pPr marL="0" indent="228600">
              <a:buFontTx/>
              <a:buNone/>
            </a:pPr>
            <a:r>
              <a:rPr lang="en-US" sz="2800" b="1" dirty="0">
                <a:effectLst/>
              </a:rPr>
              <a:t>3	He took his brother by the heel in the womb, and </a:t>
            </a:r>
            <a:r>
              <a:rPr lang="en-US" sz="2800" b="1" i="1" dirty="0">
                <a:solidFill>
                  <a:schemeClr val="folHlink"/>
                </a:solidFill>
                <a:effectLst/>
              </a:rPr>
              <a:t>in his strength he struggled with God.</a:t>
            </a:r>
          </a:p>
          <a:p>
            <a:pPr marL="0" indent="228600">
              <a:buFontTx/>
              <a:buNone/>
            </a:pPr>
            <a:r>
              <a:rPr lang="en-US" sz="2800" b="1" dirty="0">
                <a:effectLst/>
              </a:rPr>
              <a:t>4	Yes, </a:t>
            </a:r>
            <a:r>
              <a:rPr lang="en-US" sz="2800" b="1" i="1" dirty="0">
                <a:solidFill>
                  <a:schemeClr val="folHlink"/>
                </a:solidFill>
                <a:effectLst/>
              </a:rPr>
              <a:t>he struggled with the Angel and prevailed; he </a:t>
            </a:r>
            <a:r>
              <a:rPr lang="en-US" sz="2800" b="1" i="1" u="sng" dirty="0">
                <a:solidFill>
                  <a:schemeClr val="folHlink"/>
                </a:solidFill>
                <a:effectLst/>
              </a:rPr>
              <a:t>wept</a:t>
            </a:r>
            <a:r>
              <a:rPr lang="en-US" sz="2800" b="1" i="1" dirty="0">
                <a:solidFill>
                  <a:schemeClr val="folHlink"/>
                </a:solidFill>
                <a:effectLst/>
              </a:rPr>
              <a:t>, and </a:t>
            </a:r>
            <a:r>
              <a:rPr lang="en-US" sz="2800" b="1" i="1" u="sng" dirty="0">
                <a:solidFill>
                  <a:schemeClr val="folHlink"/>
                </a:solidFill>
                <a:effectLst/>
              </a:rPr>
              <a:t>sought favor</a:t>
            </a:r>
            <a:r>
              <a:rPr lang="en-US" sz="2800" b="1" i="1" dirty="0">
                <a:solidFill>
                  <a:schemeClr val="folHlink"/>
                </a:solidFill>
                <a:effectLst/>
              </a:rPr>
              <a:t> from Him.</a:t>
            </a:r>
            <a:r>
              <a:rPr lang="en-US" sz="2800" b="1" dirty="0">
                <a:effectLst/>
              </a:rPr>
              <a:t> He found Him in Bethel, and there He spoke to us--</a:t>
            </a:r>
          </a:p>
          <a:p>
            <a:pPr marL="0" indent="228600">
              <a:buFontTx/>
              <a:buNone/>
            </a:pPr>
            <a:r>
              <a:rPr lang="en-US" sz="2800" b="1" dirty="0">
                <a:effectLst/>
              </a:rPr>
              <a:t>5	That is, </a:t>
            </a:r>
            <a:r>
              <a:rPr lang="en-US" sz="2800" b="1" i="1" dirty="0">
                <a:solidFill>
                  <a:schemeClr val="folHlink"/>
                </a:solidFill>
                <a:effectLst/>
              </a:rPr>
              <a:t>the LORD God of hosts.</a:t>
            </a:r>
            <a:r>
              <a:rPr lang="en-US" sz="2800" b="1" dirty="0">
                <a:effectLst/>
              </a:rPr>
              <a:t> The LORD is His memorable name.</a:t>
            </a:r>
          </a:p>
        </p:txBody>
      </p:sp>
      <p:sp>
        <p:nvSpPr>
          <p:cNvPr id="17411" name="Text Box 3"/>
          <p:cNvSpPr txBox="1">
            <a:spLocks noChangeArrowheads="1"/>
          </p:cNvSpPr>
          <p:nvPr/>
        </p:nvSpPr>
        <p:spPr bwMode="auto">
          <a:xfrm>
            <a:off x="685800" y="4724400"/>
            <a:ext cx="7772400" cy="1569660"/>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a:solidFill>
                  <a:srgbClr val="009900"/>
                </a:solidFill>
                <a:latin typeface="Comic Sans MS" pitchFamily="66" charset="0"/>
              </a:rPr>
              <a:t>Jacob prevailed through tears!      He pleaded with his angel for help. That’s what we need to do.</a:t>
            </a:r>
          </a:p>
        </p:txBody>
      </p:sp>
    </p:spTree>
  </p:cSld>
  <p:clrMapOvr>
    <a:masterClrMapping/>
  </p:clrMapOvr>
  <p:transition>
    <p:zoom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381000" y="381000"/>
            <a:ext cx="8229600" cy="4114800"/>
          </a:xfrm>
        </p:spPr>
        <p:txBody>
          <a:bodyPr>
            <a:normAutofit/>
          </a:bodyPr>
          <a:lstStyle/>
          <a:p>
            <a:pPr marL="0" indent="228600" algn="ctr">
              <a:lnSpc>
                <a:spcPct val="80000"/>
              </a:lnSpc>
              <a:buFontTx/>
              <a:buNone/>
            </a:pPr>
            <a:r>
              <a:rPr lang="en-US" sz="4000" b="1" dirty="0">
                <a:solidFill>
                  <a:srgbClr val="0000CC"/>
                </a:solidFill>
                <a:effectLst/>
              </a:rPr>
              <a:t>Genesis 32:28-30</a:t>
            </a:r>
          </a:p>
          <a:p>
            <a:pPr marL="0" indent="228600">
              <a:lnSpc>
                <a:spcPct val="80000"/>
              </a:lnSpc>
              <a:buFontTx/>
              <a:buNone/>
            </a:pPr>
            <a:r>
              <a:rPr lang="en-US" sz="2800" b="1" dirty="0">
                <a:effectLst/>
              </a:rPr>
              <a:t>28	And He said, "Your name shall no longer be called Jacob, but Israel; </a:t>
            </a:r>
            <a:r>
              <a:rPr lang="en-US" sz="2800" b="1" i="1" dirty="0">
                <a:solidFill>
                  <a:schemeClr val="folHlink"/>
                </a:solidFill>
                <a:effectLst/>
              </a:rPr>
              <a:t>for you have struggled with God and with men, and have prevailed."</a:t>
            </a:r>
          </a:p>
          <a:p>
            <a:pPr marL="0" indent="228600">
              <a:lnSpc>
                <a:spcPct val="80000"/>
              </a:lnSpc>
              <a:buFontTx/>
              <a:buNone/>
            </a:pPr>
            <a:r>
              <a:rPr lang="en-US" sz="2800" b="1" dirty="0">
                <a:effectLst/>
              </a:rPr>
              <a:t>29	Then Jacob asked, saying, </a:t>
            </a:r>
            <a:r>
              <a:rPr lang="en-US" sz="2800" b="1" i="1" dirty="0">
                <a:solidFill>
                  <a:schemeClr val="folHlink"/>
                </a:solidFill>
                <a:effectLst/>
              </a:rPr>
              <a:t>"Tell me Your name, I pray."</a:t>
            </a:r>
            <a:r>
              <a:rPr lang="en-US" sz="2800" b="1" dirty="0">
                <a:effectLst/>
              </a:rPr>
              <a:t> And He said, "Why is it that you ask about My name?" And He blessed him there.</a:t>
            </a:r>
          </a:p>
          <a:p>
            <a:pPr marL="0" indent="228600">
              <a:lnSpc>
                <a:spcPct val="80000"/>
              </a:lnSpc>
              <a:buFontTx/>
              <a:buNone/>
            </a:pPr>
            <a:r>
              <a:rPr lang="en-US" sz="2800" b="1" dirty="0">
                <a:effectLst/>
              </a:rPr>
              <a:t>30	And Jacob called the name of the place </a:t>
            </a:r>
            <a:r>
              <a:rPr lang="en-US" sz="2800" b="1" dirty="0" err="1">
                <a:effectLst/>
              </a:rPr>
              <a:t>Peniel</a:t>
            </a:r>
            <a:r>
              <a:rPr lang="en-US" sz="2800" b="1" dirty="0">
                <a:effectLst/>
              </a:rPr>
              <a:t>: </a:t>
            </a:r>
            <a:r>
              <a:rPr lang="en-US" sz="2800" b="1" i="1" dirty="0">
                <a:solidFill>
                  <a:schemeClr val="folHlink"/>
                </a:solidFill>
                <a:effectLst/>
              </a:rPr>
              <a:t>"For I have seen God face to face, and my life is preserved."</a:t>
            </a:r>
          </a:p>
        </p:txBody>
      </p:sp>
      <p:sp>
        <p:nvSpPr>
          <p:cNvPr id="18435" name="Text Box 3"/>
          <p:cNvSpPr txBox="1">
            <a:spLocks noChangeArrowheads="1"/>
          </p:cNvSpPr>
          <p:nvPr/>
        </p:nvSpPr>
        <p:spPr bwMode="auto">
          <a:xfrm>
            <a:off x="381000" y="4876800"/>
            <a:ext cx="8534400" cy="1373188"/>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rgbClr val="009900"/>
                </a:solidFill>
                <a:latin typeface="Comic Sans MS" pitchFamily="66" charset="0"/>
              </a:rPr>
              <a:t>Part of Jacob’s personal relationship with God, was through his relationship with his angel. This is an important step for ourselves.</a:t>
            </a:r>
          </a:p>
        </p:txBody>
      </p:sp>
    </p:spTree>
  </p:cSld>
  <p:clrMapOvr>
    <a:masterClrMapping/>
  </p:clrMapOvr>
  <p:transition>
    <p:zoom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381000" y="152400"/>
            <a:ext cx="8229600" cy="3962400"/>
          </a:xfrm>
        </p:spPr>
        <p:txBody>
          <a:bodyPr>
            <a:normAutofit/>
          </a:bodyPr>
          <a:lstStyle/>
          <a:p>
            <a:pPr marL="0" indent="228600" algn="ctr">
              <a:lnSpc>
                <a:spcPct val="90000"/>
              </a:lnSpc>
              <a:buFontTx/>
              <a:buNone/>
            </a:pPr>
            <a:r>
              <a:rPr lang="en-US" sz="4000" b="1" dirty="0">
                <a:solidFill>
                  <a:srgbClr val="0000CC"/>
                </a:solidFill>
                <a:effectLst/>
              </a:rPr>
              <a:t>Genesis 48:15-16</a:t>
            </a:r>
          </a:p>
          <a:p>
            <a:pPr marL="0" indent="228600">
              <a:lnSpc>
                <a:spcPct val="90000"/>
              </a:lnSpc>
              <a:buFontTx/>
              <a:buNone/>
            </a:pPr>
            <a:r>
              <a:rPr lang="en-US" sz="2800" b="1" dirty="0">
                <a:effectLst/>
              </a:rPr>
              <a:t>15	And he blessed Joseph, and said: "</a:t>
            </a:r>
            <a:r>
              <a:rPr lang="en-US" sz="2800" b="1" dirty="0">
                <a:solidFill>
                  <a:schemeClr val="folHlink"/>
                </a:solidFill>
                <a:effectLst/>
              </a:rPr>
              <a:t>God</a:t>
            </a:r>
            <a:r>
              <a:rPr lang="en-US" sz="2800" b="1" dirty="0">
                <a:effectLst/>
              </a:rPr>
              <a:t>, before whom my fathers Abraham and Isaac walked, </a:t>
            </a:r>
            <a:r>
              <a:rPr lang="en-US" sz="2800" b="1" u="sng" dirty="0">
                <a:solidFill>
                  <a:schemeClr val="folHlink"/>
                </a:solidFill>
                <a:effectLst/>
              </a:rPr>
              <a:t>the God</a:t>
            </a:r>
            <a:r>
              <a:rPr lang="en-US" sz="2800" b="1" dirty="0">
                <a:effectLst/>
              </a:rPr>
              <a:t> who has fed me all my life long to this day,</a:t>
            </a:r>
          </a:p>
          <a:p>
            <a:pPr marL="0" indent="228600">
              <a:lnSpc>
                <a:spcPct val="90000"/>
              </a:lnSpc>
              <a:buFontTx/>
              <a:buNone/>
            </a:pPr>
            <a:r>
              <a:rPr lang="en-US" sz="2800" b="1" dirty="0">
                <a:effectLst/>
              </a:rPr>
              <a:t>16	</a:t>
            </a:r>
            <a:r>
              <a:rPr lang="en-US" sz="2800" b="1" i="1" u="sng" dirty="0">
                <a:solidFill>
                  <a:schemeClr val="folHlink"/>
                </a:solidFill>
                <a:effectLst/>
              </a:rPr>
              <a:t>The Angel</a:t>
            </a:r>
            <a:r>
              <a:rPr lang="en-US" sz="2800" b="1" i="1" dirty="0">
                <a:solidFill>
                  <a:schemeClr val="folHlink"/>
                </a:solidFill>
                <a:effectLst/>
              </a:rPr>
              <a:t> who has redeemed me from all evil, bless the lads;</a:t>
            </a:r>
            <a:r>
              <a:rPr lang="en-US" sz="2800" b="1" dirty="0">
                <a:effectLst/>
              </a:rPr>
              <a:t>  let my name be named upon them, and the name of my fathers Abraham and Isaac; and let them grow into a multitude in the midst of the earth."</a:t>
            </a:r>
          </a:p>
        </p:txBody>
      </p:sp>
      <p:sp>
        <p:nvSpPr>
          <p:cNvPr id="14339" name="Text Box 3"/>
          <p:cNvSpPr txBox="1">
            <a:spLocks noChangeArrowheads="1"/>
          </p:cNvSpPr>
          <p:nvPr/>
        </p:nvSpPr>
        <p:spPr bwMode="auto">
          <a:xfrm>
            <a:off x="609600" y="4038600"/>
            <a:ext cx="7848600" cy="1569660"/>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a:solidFill>
                  <a:srgbClr val="009900"/>
                </a:solidFill>
                <a:latin typeface="Comic Sans MS" pitchFamily="66" charset="0"/>
              </a:rPr>
              <a:t>There is no separation between God and his angels. Their work is His work. Their blessing is His blessing.</a:t>
            </a:r>
          </a:p>
        </p:txBody>
      </p:sp>
      <p:sp>
        <p:nvSpPr>
          <p:cNvPr id="4" name="Text Box 3"/>
          <p:cNvSpPr txBox="1">
            <a:spLocks noChangeArrowheads="1"/>
          </p:cNvSpPr>
          <p:nvPr/>
        </p:nvSpPr>
        <p:spPr bwMode="auto">
          <a:xfrm>
            <a:off x="685800" y="5562600"/>
            <a:ext cx="7848600" cy="1077218"/>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smtClean="0">
                <a:solidFill>
                  <a:srgbClr val="FF0000"/>
                </a:solidFill>
                <a:latin typeface="Comic Sans MS" pitchFamily="66" charset="0"/>
              </a:rPr>
              <a:t>Angel who works with us may continue working with our children.</a:t>
            </a:r>
            <a:endParaRPr lang="en-US" sz="3200" b="1" dirty="0">
              <a:solidFill>
                <a:srgbClr val="FF00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838200"/>
          </a:xfrm>
        </p:spPr>
        <p:txBody>
          <a:bodyPr/>
          <a:lstStyle/>
          <a:p>
            <a:pPr eaLnBrk="1" hangingPunct="1"/>
            <a:r>
              <a:rPr lang="en-US" sz="4000" b="1" dirty="0" smtClean="0">
                <a:solidFill>
                  <a:srgbClr val="FF0000"/>
                </a:solidFill>
              </a:rPr>
              <a:t>You can become equal to the Angels</a:t>
            </a:r>
          </a:p>
        </p:txBody>
      </p:sp>
      <p:sp>
        <p:nvSpPr>
          <p:cNvPr id="4099" name="Rectangle 3"/>
          <p:cNvSpPr>
            <a:spLocks noGrp="1" noChangeArrowheads="1"/>
          </p:cNvSpPr>
          <p:nvPr>
            <p:ph idx="1"/>
          </p:nvPr>
        </p:nvSpPr>
        <p:spPr>
          <a:xfrm>
            <a:off x="381000" y="914400"/>
            <a:ext cx="8382000" cy="4343400"/>
          </a:xfrm>
        </p:spPr>
        <p:txBody>
          <a:bodyPr>
            <a:noAutofit/>
          </a:bodyPr>
          <a:lstStyle/>
          <a:p>
            <a:pPr algn="ctr">
              <a:lnSpc>
                <a:spcPct val="90000"/>
              </a:lnSpc>
              <a:buNone/>
            </a:pPr>
            <a:r>
              <a:rPr lang="en-US" sz="3600" b="1" dirty="0" smtClean="0">
                <a:solidFill>
                  <a:srgbClr val="0000CC"/>
                </a:solidFill>
              </a:rPr>
              <a:t>Luke 20:34-37</a:t>
            </a:r>
          </a:p>
          <a:p>
            <a:pPr>
              <a:lnSpc>
                <a:spcPct val="90000"/>
              </a:lnSpc>
              <a:buNone/>
            </a:pPr>
            <a:r>
              <a:rPr lang="en-US" dirty="0" smtClean="0"/>
              <a:t>34 Jesus answered and said to them, "The sons of this age marry and are given in marriage.  </a:t>
            </a:r>
          </a:p>
          <a:p>
            <a:pPr>
              <a:lnSpc>
                <a:spcPct val="90000"/>
              </a:lnSpc>
              <a:buNone/>
            </a:pPr>
            <a:r>
              <a:rPr lang="en-US" dirty="0" smtClean="0"/>
              <a:t>35 But those who are counted worthy to attain that age, and the resurrection from the dead, neither marry nor are given in marriage;  </a:t>
            </a:r>
          </a:p>
          <a:p>
            <a:pPr>
              <a:lnSpc>
                <a:spcPct val="90000"/>
              </a:lnSpc>
              <a:buNone/>
            </a:pPr>
            <a:r>
              <a:rPr lang="en-US" dirty="0" smtClean="0"/>
              <a:t>36 nor can they die anymor</a:t>
            </a:r>
            <a:r>
              <a:rPr lang="en-US" dirty="0" smtClean="0">
                <a:solidFill>
                  <a:srgbClr val="002060"/>
                </a:solidFill>
              </a:rPr>
              <a:t>e</a:t>
            </a:r>
            <a:r>
              <a:rPr lang="en-US" b="1" i="1" dirty="0" smtClean="0">
                <a:solidFill>
                  <a:srgbClr val="002060"/>
                </a:solidFill>
              </a:rPr>
              <a:t>, </a:t>
            </a:r>
            <a:r>
              <a:rPr lang="en-US" b="1" i="1" dirty="0" smtClean="0">
                <a:solidFill>
                  <a:srgbClr val="CC0099"/>
                </a:solidFill>
              </a:rPr>
              <a:t>for they are equal to the angels and are sons of God, </a:t>
            </a:r>
            <a:r>
              <a:rPr lang="en-US" dirty="0" smtClean="0"/>
              <a:t>being sons of the resurrection. </a:t>
            </a:r>
          </a:p>
        </p:txBody>
      </p:sp>
      <p:sp>
        <p:nvSpPr>
          <p:cNvPr id="4100" name="Text Box 5"/>
          <p:cNvSpPr txBox="1">
            <a:spLocks noChangeArrowheads="1"/>
          </p:cNvSpPr>
          <p:nvPr/>
        </p:nvSpPr>
        <p:spPr bwMode="auto">
          <a:xfrm>
            <a:off x="609600" y="5334000"/>
            <a:ext cx="7924800" cy="1200329"/>
          </a:xfrm>
          <a:prstGeom prst="rect">
            <a:avLst/>
          </a:prstGeom>
          <a:noFill/>
          <a:ln w="9525">
            <a:noFill/>
            <a:miter lim="800000"/>
            <a:headEnd/>
            <a:tailEnd/>
          </a:ln>
        </p:spPr>
        <p:txBody>
          <a:bodyPr wrap="square">
            <a:spAutoFit/>
          </a:bodyPr>
          <a:lstStyle/>
          <a:p>
            <a:pPr algn="ctr">
              <a:spcBef>
                <a:spcPct val="50000"/>
              </a:spcBef>
            </a:pPr>
            <a:r>
              <a:rPr lang="en-US" sz="3600" b="1" dirty="0" smtClean="0">
                <a:solidFill>
                  <a:srgbClr val="009900"/>
                </a:solidFill>
                <a:latin typeface="Comic Sans MS" pitchFamily="66" charset="0"/>
              </a:rPr>
              <a:t>Adopted forever into God’s family to join angels in their work</a:t>
            </a:r>
            <a:endParaRPr lang="en-US" sz="36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838200"/>
          </a:xfrm>
        </p:spPr>
        <p:txBody>
          <a:bodyPr/>
          <a:lstStyle/>
          <a:p>
            <a:pPr eaLnBrk="1" hangingPunct="1"/>
            <a:r>
              <a:rPr lang="en-US" sz="4000" b="1" dirty="0" smtClean="0">
                <a:solidFill>
                  <a:srgbClr val="FF0000"/>
                </a:solidFill>
              </a:rPr>
              <a:t>Bible Marking Lessons</a:t>
            </a:r>
          </a:p>
        </p:txBody>
      </p:sp>
      <p:sp>
        <p:nvSpPr>
          <p:cNvPr id="4099" name="Rectangle 3"/>
          <p:cNvSpPr>
            <a:spLocks noGrp="1" noChangeArrowheads="1"/>
          </p:cNvSpPr>
          <p:nvPr>
            <p:ph idx="1"/>
          </p:nvPr>
        </p:nvSpPr>
        <p:spPr>
          <a:xfrm>
            <a:off x="457200" y="990600"/>
            <a:ext cx="7924800" cy="6096000"/>
          </a:xfrm>
        </p:spPr>
        <p:txBody>
          <a:bodyPr>
            <a:normAutofit/>
          </a:bodyPr>
          <a:lstStyle/>
          <a:p>
            <a:pPr eaLnBrk="1" hangingPunct="1">
              <a:lnSpc>
                <a:spcPct val="90000"/>
              </a:lnSpc>
            </a:pPr>
            <a:r>
              <a:rPr lang="en-US" b="1" dirty="0" smtClean="0">
                <a:solidFill>
                  <a:srgbClr val="0000CC"/>
                </a:solidFill>
              </a:rPr>
              <a:t>West Coast Lesson </a:t>
            </a:r>
            <a:r>
              <a:rPr lang="en-US" dirty="0" smtClean="0"/>
              <a:t>on Angels only shows that angels are not pre-existing beings that were cast out of heaven.</a:t>
            </a:r>
          </a:p>
          <a:p>
            <a:pPr eaLnBrk="1" hangingPunct="1">
              <a:lnSpc>
                <a:spcPct val="90000"/>
              </a:lnSpc>
            </a:pPr>
            <a:r>
              <a:rPr lang="en-US" dirty="0" smtClean="0"/>
              <a:t>There is a revised lesson on Angels that looks at their actual work in our creation. If you are interested, see me afterward, or email me at</a:t>
            </a:r>
            <a:r>
              <a:rPr lang="en-US" dirty="0" smtClean="0">
                <a:solidFill>
                  <a:srgbClr val="0000CC"/>
                </a:solidFill>
              </a:rPr>
              <a:t>:  </a:t>
            </a:r>
            <a:r>
              <a:rPr lang="en-US" b="1" dirty="0" smtClean="0">
                <a:solidFill>
                  <a:srgbClr val="800080"/>
                </a:solidFill>
              </a:rPr>
              <a:t>JimStyles10@yahoo.com</a:t>
            </a:r>
          </a:p>
          <a:p>
            <a:pPr marL="1076325">
              <a:spcBef>
                <a:spcPts val="1200"/>
              </a:spcBef>
              <a:buNone/>
            </a:pPr>
            <a:r>
              <a:rPr lang="en-US" sz="2800" dirty="0" smtClean="0"/>
              <a:t>1) Angels Appear for God to do His work </a:t>
            </a:r>
          </a:p>
          <a:p>
            <a:pPr marL="1076325">
              <a:spcBef>
                <a:spcPts val="0"/>
              </a:spcBef>
              <a:buNone/>
            </a:pPr>
            <a:r>
              <a:rPr lang="en-US" sz="2800" dirty="0" smtClean="0"/>
              <a:t>2) Characteristics of Angels 	</a:t>
            </a:r>
          </a:p>
          <a:p>
            <a:pPr marL="1076325">
              <a:spcBef>
                <a:spcPts val="0"/>
              </a:spcBef>
              <a:buNone/>
            </a:pPr>
            <a:r>
              <a:rPr lang="en-US" sz="2800" dirty="0" smtClean="0"/>
              <a:t>3) Power and Authority of Angels 	</a:t>
            </a:r>
          </a:p>
          <a:p>
            <a:pPr marL="1076325">
              <a:spcBef>
                <a:spcPts val="0"/>
              </a:spcBef>
              <a:buNone/>
            </a:pPr>
            <a:r>
              <a:rPr lang="en-US" sz="2800" dirty="0" smtClean="0"/>
              <a:t>4) Angels have Limits</a:t>
            </a:r>
          </a:p>
          <a:p>
            <a:pPr marL="1076325">
              <a:spcBef>
                <a:spcPts val="0"/>
              </a:spcBef>
              <a:buNone/>
            </a:pPr>
            <a:r>
              <a:rPr lang="en-US" sz="2800" dirty="0" smtClean="0"/>
              <a:t>5) Angels Work to Save God's Saints</a:t>
            </a:r>
          </a:p>
          <a:p>
            <a:pPr eaLnBrk="1" hangingPunct="1">
              <a:lnSpc>
                <a:spcPct val="90000"/>
              </a:lnSpc>
            </a:pPr>
            <a:endParaRPr lang="en-US" dirty="0" smtClean="0"/>
          </a:p>
        </p:txBody>
      </p:sp>
    </p:spTree>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0"/>
            <a:ext cx="8229600" cy="914400"/>
          </a:xfrm>
        </p:spPr>
        <p:txBody>
          <a:bodyPr/>
          <a:lstStyle/>
          <a:p>
            <a:r>
              <a:rPr lang="en-US" dirty="0" smtClean="0">
                <a:solidFill>
                  <a:srgbClr val="0000CC"/>
                </a:solidFill>
                <a:latin typeface="Jokerman" pitchFamily="82" charset="0"/>
              </a:rPr>
              <a:t>Fun </a:t>
            </a:r>
            <a:r>
              <a:rPr lang="en-US" dirty="0">
                <a:solidFill>
                  <a:srgbClr val="0000CC"/>
                </a:solidFill>
                <a:latin typeface="Jokerman" pitchFamily="82" charset="0"/>
              </a:rPr>
              <a:t>things Angels did</a:t>
            </a:r>
          </a:p>
        </p:txBody>
      </p:sp>
      <p:sp>
        <p:nvSpPr>
          <p:cNvPr id="38915" name="Rectangle 3"/>
          <p:cNvSpPr>
            <a:spLocks noGrp="1" noChangeArrowheads="1"/>
          </p:cNvSpPr>
          <p:nvPr>
            <p:ph idx="1"/>
          </p:nvPr>
        </p:nvSpPr>
        <p:spPr>
          <a:xfrm>
            <a:off x="609600" y="762000"/>
            <a:ext cx="8229600" cy="5181600"/>
          </a:xfrm>
        </p:spPr>
        <p:txBody>
          <a:bodyPr>
            <a:normAutofit lnSpcReduction="10000"/>
          </a:bodyPr>
          <a:lstStyle/>
          <a:p>
            <a:pPr>
              <a:spcBef>
                <a:spcPts val="0"/>
              </a:spcBef>
            </a:pPr>
            <a:r>
              <a:rPr lang="en-US" sz="2800" dirty="0"/>
              <a:t>Create this world and all the living creatures</a:t>
            </a:r>
          </a:p>
          <a:p>
            <a:pPr>
              <a:spcBef>
                <a:spcPts val="0"/>
              </a:spcBef>
            </a:pPr>
            <a:r>
              <a:rPr lang="en-US" sz="2800" dirty="0"/>
              <a:t>Guide stone from David’s sling into Goliath</a:t>
            </a:r>
          </a:p>
          <a:p>
            <a:pPr>
              <a:spcBef>
                <a:spcPts val="0"/>
              </a:spcBef>
            </a:pPr>
            <a:r>
              <a:rPr lang="en-US" sz="2800" dirty="0"/>
              <a:t>Bring the plagues on the Egyptians</a:t>
            </a:r>
          </a:p>
          <a:p>
            <a:pPr>
              <a:spcBef>
                <a:spcPts val="0"/>
              </a:spcBef>
            </a:pPr>
            <a:r>
              <a:rPr lang="en-US" sz="2800" dirty="0"/>
              <a:t>Knock wheels off Pharaoh’s chariots</a:t>
            </a:r>
          </a:p>
          <a:p>
            <a:pPr>
              <a:spcBef>
                <a:spcPts val="0"/>
              </a:spcBef>
            </a:pPr>
            <a:r>
              <a:rPr lang="en-US" sz="2800" dirty="0"/>
              <a:t>Chase Philistines out of the land with hornets</a:t>
            </a:r>
          </a:p>
          <a:p>
            <a:pPr>
              <a:spcBef>
                <a:spcPts val="0"/>
              </a:spcBef>
            </a:pPr>
            <a:r>
              <a:rPr lang="en-US" sz="2800" dirty="0"/>
              <a:t>Tear the veil in the temple when Jesus died</a:t>
            </a:r>
          </a:p>
          <a:p>
            <a:pPr>
              <a:spcBef>
                <a:spcPts val="0"/>
              </a:spcBef>
            </a:pPr>
            <a:r>
              <a:rPr lang="en-US" sz="2800" dirty="0"/>
              <a:t>Lead Peter out of prison</a:t>
            </a:r>
          </a:p>
          <a:p>
            <a:pPr>
              <a:spcBef>
                <a:spcPts val="0"/>
              </a:spcBef>
            </a:pPr>
            <a:r>
              <a:rPr lang="en-US" sz="2800" dirty="0"/>
              <a:t>Arrange worldwide tax so Jesus born in Bethlehem</a:t>
            </a:r>
          </a:p>
          <a:p>
            <a:pPr>
              <a:spcBef>
                <a:spcPts val="0"/>
              </a:spcBef>
            </a:pPr>
            <a:r>
              <a:rPr lang="en-US" sz="2800" dirty="0"/>
              <a:t>Shower fire &amp; brimstones on Sodom</a:t>
            </a:r>
          </a:p>
          <a:p>
            <a:pPr>
              <a:spcBef>
                <a:spcPts val="0"/>
              </a:spcBef>
            </a:pPr>
            <a:r>
              <a:rPr lang="en-US" sz="2800" dirty="0"/>
              <a:t>Lengthen the day for Joshua to take the land</a:t>
            </a:r>
          </a:p>
          <a:p>
            <a:pPr>
              <a:spcBef>
                <a:spcPts val="0"/>
              </a:spcBef>
            </a:pPr>
            <a:r>
              <a:rPr lang="en-US" sz="2800" dirty="0"/>
              <a:t>Bring the animals to Noah in the ark</a:t>
            </a:r>
          </a:p>
          <a:p>
            <a:pPr>
              <a:spcBef>
                <a:spcPts val="0"/>
              </a:spcBef>
            </a:pPr>
            <a:r>
              <a:rPr lang="en-US" sz="2800" dirty="0"/>
              <a:t>Rain manna &amp; quail on the Israelites</a:t>
            </a:r>
          </a:p>
          <a:p>
            <a:pPr>
              <a:spcBef>
                <a:spcPts val="0"/>
              </a:spcBef>
            </a:pPr>
            <a:r>
              <a:rPr lang="en-US" sz="2800" dirty="0"/>
              <a:t>Guide the arrow that just happened to hit Ahab</a:t>
            </a:r>
          </a:p>
        </p:txBody>
      </p:sp>
      <p:sp>
        <p:nvSpPr>
          <p:cNvPr id="4" name="Text Box 3"/>
          <p:cNvSpPr txBox="1">
            <a:spLocks noChangeArrowheads="1"/>
          </p:cNvSpPr>
          <p:nvPr/>
        </p:nvSpPr>
        <p:spPr bwMode="auto">
          <a:xfrm>
            <a:off x="0" y="5791200"/>
            <a:ext cx="9144000" cy="707886"/>
          </a:xfrm>
          <a:prstGeom prst="rect">
            <a:avLst/>
          </a:prstGeom>
          <a:noFill/>
          <a:ln w="9525">
            <a:noFill/>
            <a:miter lim="800000"/>
            <a:headEnd/>
            <a:tailEnd/>
          </a:ln>
          <a:effectLst/>
        </p:spPr>
        <p:txBody>
          <a:bodyPr wrap="square">
            <a:spAutoFit/>
          </a:bodyPr>
          <a:lstStyle/>
          <a:p>
            <a:pPr algn="ctr" eaLnBrk="1" hangingPunct="1">
              <a:spcBef>
                <a:spcPct val="50000"/>
              </a:spcBef>
            </a:pPr>
            <a:r>
              <a:rPr lang="en-US" sz="4000" b="1" dirty="0" smtClean="0">
                <a:solidFill>
                  <a:srgbClr val="FF0000"/>
                </a:solidFill>
                <a:latin typeface="Comic Sans MS" pitchFamily="66" charset="0"/>
              </a:rPr>
              <a:t>Who wouldn’t want to join them?</a:t>
            </a:r>
            <a:endParaRPr lang="en-US" sz="4000" b="1" dirty="0">
              <a:solidFill>
                <a:srgbClr val="FF00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0"/>
            <a:ext cx="8686800" cy="914400"/>
          </a:xfrm>
        </p:spPr>
        <p:txBody>
          <a:bodyPr>
            <a:normAutofit fontScale="90000"/>
          </a:bodyPr>
          <a:lstStyle/>
          <a:p>
            <a:pPr eaLnBrk="1" hangingPunct="1"/>
            <a:r>
              <a:rPr lang="en-US" sz="4000" b="1" dirty="0" smtClean="0">
                <a:solidFill>
                  <a:srgbClr val="FF0000"/>
                </a:solidFill>
                <a:latin typeface="Comic Sans MS" pitchFamily="66" charset="0"/>
              </a:rPr>
              <a:t>Saints will help Christ rule like Angels </a:t>
            </a:r>
          </a:p>
        </p:txBody>
      </p:sp>
      <p:sp>
        <p:nvSpPr>
          <p:cNvPr id="4099" name="Rectangle 3"/>
          <p:cNvSpPr>
            <a:spLocks noGrp="1" noChangeArrowheads="1"/>
          </p:cNvSpPr>
          <p:nvPr>
            <p:ph idx="1"/>
          </p:nvPr>
        </p:nvSpPr>
        <p:spPr>
          <a:xfrm>
            <a:off x="457200" y="914400"/>
            <a:ext cx="7924800" cy="4572000"/>
          </a:xfrm>
        </p:spPr>
        <p:txBody>
          <a:bodyPr>
            <a:normAutofit fontScale="92500" lnSpcReduction="20000"/>
          </a:bodyPr>
          <a:lstStyle/>
          <a:p>
            <a:pPr algn="ctr">
              <a:lnSpc>
                <a:spcPct val="90000"/>
              </a:lnSpc>
              <a:buNone/>
            </a:pPr>
            <a:r>
              <a:rPr lang="en-US" sz="4300" b="1" dirty="0" smtClean="0">
                <a:solidFill>
                  <a:srgbClr val="0000CC"/>
                </a:solidFill>
              </a:rPr>
              <a:t>Matthew 19:28-30</a:t>
            </a:r>
          </a:p>
          <a:p>
            <a:pPr marL="579438" indent="-579438">
              <a:lnSpc>
                <a:spcPct val="90000"/>
              </a:lnSpc>
              <a:buNone/>
            </a:pPr>
            <a:r>
              <a:rPr lang="en-US" sz="3500" dirty="0" smtClean="0"/>
              <a:t>28 So Jesus said to them, "Assuredly I say to you, that in the regeneration, when the Son of Man sits on the throne of His glory, you who have followed Me will also sit on twelve thrones, judging the twelve tribes of Israel. </a:t>
            </a:r>
          </a:p>
          <a:p>
            <a:pPr marL="579438" indent="-579438">
              <a:lnSpc>
                <a:spcPct val="90000"/>
              </a:lnSpc>
              <a:buNone/>
            </a:pPr>
            <a:r>
              <a:rPr lang="en-US" sz="3500" dirty="0" smtClean="0"/>
              <a:t> 29 And everyone who has left houses or brothers or sisters or father or mother or wife or children or lands, for My name's sake, shall receive a hundredfold, and inherit eternal life. </a:t>
            </a:r>
          </a:p>
        </p:txBody>
      </p:sp>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latin typeface="Comic Sans MS" pitchFamily="66" charset="0"/>
              </a:rPr>
              <a:t>We will rule over nations</a:t>
            </a:r>
          </a:p>
        </p:txBody>
      </p:sp>
      <p:sp>
        <p:nvSpPr>
          <p:cNvPr id="4099" name="Rectangle 3"/>
          <p:cNvSpPr>
            <a:spLocks noGrp="1" noChangeArrowheads="1"/>
          </p:cNvSpPr>
          <p:nvPr>
            <p:ph idx="1"/>
          </p:nvPr>
        </p:nvSpPr>
        <p:spPr>
          <a:xfrm>
            <a:off x="533400" y="914400"/>
            <a:ext cx="7924800" cy="4343400"/>
          </a:xfrm>
        </p:spPr>
        <p:txBody>
          <a:bodyPr>
            <a:normAutofit/>
          </a:bodyPr>
          <a:lstStyle/>
          <a:p>
            <a:pPr algn="ctr">
              <a:lnSpc>
                <a:spcPct val="90000"/>
              </a:lnSpc>
              <a:buNone/>
            </a:pPr>
            <a:r>
              <a:rPr lang="en-US" sz="4000" b="1" dirty="0" smtClean="0">
                <a:solidFill>
                  <a:srgbClr val="0000CC"/>
                </a:solidFill>
              </a:rPr>
              <a:t>Revelation 2:26-27</a:t>
            </a:r>
          </a:p>
          <a:p>
            <a:pPr marL="579438" indent="-579438">
              <a:lnSpc>
                <a:spcPct val="90000"/>
              </a:lnSpc>
              <a:buNone/>
            </a:pPr>
            <a:r>
              <a:rPr lang="en-US" dirty="0" smtClean="0"/>
              <a:t> 26 And he who overcomes, and keeps My works until the end, to him I will give power over the nations —  </a:t>
            </a:r>
          </a:p>
          <a:p>
            <a:pPr marL="579438" indent="-579438">
              <a:lnSpc>
                <a:spcPct val="90000"/>
              </a:lnSpc>
              <a:buNone/>
            </a:pPr>
            <a:r>
              <a:rPr lang="en-US" dirty="0" smtClean="0"/>
              <a:t>27 'He shall rule them with a rod of iron; They shall be dashed to pieces like the potter's vessels' — as I also have received from My Father;</a:t>
            </a:r>
          </a:p>
        </p:txBody>
      </p:sp>
      <p:sp>
        <p:nvSpPr>
          <p:cNvPr id="4100" name="Text Box 5"/>
          <p:cNvSpPr txBox="1">
            <a:spLocks noChangeArrowheads="1"/>
          </p:cNvSpPr>
          <p:nvPr/>
        </p:nvSpPr>
        <p:spPr bwMode="auto">
          <a:xfrm>
            <a:off x="533400" y="4800600"/>
            <a:ext cx="8229600" cy="1754326"/>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9900"/>
                </a:solidFill>
                <a:latin typeface="Comic Sans MS" pitchFamily="66" charset="0"/>
              </a:rPr>
              <a:t>As the Angels assist Christ to rule the nations today, we will assist him in his kingdom</a:t>
            </a:r>
            <a:endParaRPr lang="en-US" sz="36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latin typeface="Comic Sans MS" pitchFamily="66" charset="0"/>
              </a:rPr>
              <a:t>God is training us to be angels</a:t>
            </a:r>
          </a:p>
        </p:txBody>
      </p:sp>
      <p:sp>
        <p:nvSpPr>
          <p:cNvPr id="4099" name="Rectangle 3"/>
          <p:cNvSpPr>
            <a:spLocks noGrp="1" noChangeArrowheads="1"/>
          </p:cNvSpPr>
          <p:nvPr>
            <p:ph idx="1"/>
          </p:nvPr>
        </p:nvSpPr>
        <p:spPr>
          <a:xfrm>
            <a:off x="457200" y="914400"/>
            <a:ext cx="8077200" cy="5715000"/>
          </a:xfrm>
        </p:spPr>
        <p:txBody>
          <a:bodyPr>
            <a:normAutofit fontScale="77500" lnSpcReduction="20000"/>
          </a:bodyPr>
          <a:lstStyle/>
          <a:p>
            <a:pPr algn="ctr">
              <a:lnSpc>
                <a:spcPct val="90000"/>
              </a:lnSpc>
              <a:buNone/>
            </a:pPr>
            <a:r>
              <a:rPr lang="en-US" sz="4000" b="1" dirty="0" smtClean="0">
                <a:solidFill>
                  <a:srgbClr val="0000CC"/>
                </a:solidFill>
              </a:rPr>
              <a:t>Hebrews 12:7-11</a:t>
            </a:r>
          </a:p>
          <a:p>
            <a:pPr marL="396875" indent="-396875">
              <a:lnSpc>
                <a:spcPct val="90000"/>
              </a:lnSpc>
              <a:buNone/>
            </a:pPr>
            <a:r>
              <a:rPr lang="en-US" sz="3400" dirty="0" smtClean="0"/>
              <a:t>7   If you endure chastening, God deals with you as with sons; for what son is there whom a father does not chasten? </a:t>
            </a:r>
          </a:p>
          <a:p>
            <a:pPr marL="396875" indent="-396875">
              <a:lnSpc>
                <a:spcPct val="90000"/>
              </a:lnSpc>
              <a:buNone/>
            </a:pPr>
            <a:r>
              <a:rPr lang="en-US" sz="3400" dirty="0" smtClean="0"/>
              <a:t>8   But if you are without chastening, of which all have become partakers, then you are illegitimate and not sons. </a:t>
            </a:r>
          </a:p>
          <a:p>
            <a:pPr marL="396875" indent="-396875">
              <a:lnSpc>
                <a:spcPct val="90000"/>
              </a:lnSpc>
              <a:buNone/>
            </a:pPr>
            <a:r>
              <a:rPr lang="en-US" sz="3400" dirty="0" smtClean="0"/>
              <a:t>9   Furthermore, we have had human fathers who corrected us, and we paid them respect. Shall we not much more readily be in subjection to the Father of spirits and live? </a:t>
            </a:r>
          </a:p>
          <a:p>
            <a:pPr marL="396875" indent="-396875">
              <a:lnSpc>
                <a:spcPct val="90000"/>
              </a:lnSpc>
              <a:buNone/>
            </a:pPr>
            <a:r>
              <a:rPr lang="en-US" sz="3400" dirty="0" smtClean="0"/>
              <a:t>10 For they indeed for a few days chastened us as seemed best to them, but He for our profit, that we may be partakers of His holiness. </a:t>
            </a:r>
          </a:p>
          <a:p>
            <a:pPr marL="396875" indent="-396875">
              <a:lnSpc>
                <a:spcPct val="90000"/>
              </a:lnSpc>
              <a:buNone/>
            </a:pPr>
            <a:r>
              <a:rPr lang="en-US" sz="3400" dirty="0" smtClean="0"/>
              <a:t>11 Now no chastening seems to be joyful for the present, but painful; nevertheless, afterward it yields the peaceable fruit of righteousness to those who have been trained by it. </a:t>
            </a:r>
          </a:p>
        </p:txBody>
      </p:sp>
    </p:spTree>
  </p:cSld>
  <p:clrMapOvr>
    <a:masterClrMapping/>
  </p:clrMapOvr>
  <p:transition>
    <p:zoom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838200"/>
          </a:xfrm>
        </p:spPr>
        <p:txBody>
          <a:bodyPr/>
          <a:lstStyle/>
          <a:p>
            <a:pPr eaLnBrk="1" hangingPunct="1"/>
            <a:r>
              <a:rPr lang="en-US" sz="4000" b="1" dirty="0" smtClean="0">
                <a:solidFill>
                  <a:srgbClr val="FF0000"/>
                </a:solidFill>
              </a:rPr>
              <a:t>We must learn to live like Angels</a:t>
            </a:r>
          </a:p>
        </p:txBody>
      </p:sp>
      <p:sp>
        <p:nvSpPr>
          <p:cNvPr id="4099" name="Rectangle 3"/>
          <p:cNvSpPr>
            <a:spLocks noGrp="1" noChangeArrowheads="1"/>
          </p:cNvSpPr>
          <p:nvPr>
            <p:ph idx="1"/>
          </p:nvPr>
        </p:nvSpPr>
        <p:spPr>
          <a:xfrm>
            <a:off x="228600" y="762000"/>
            <a:ext cx="8686800" cy="4191000"/>
          </a:xfrm>
        </p:spPr>
        <p:txBody>
          <a:bodyPr>
            <a:normAutofit/>
          </a:bodyPr>
          <a:lstStyle/>
          <a:p>
            <a:pPr algn="ctr">
              <a:lnSpc>
                <a:spcPct val="90000"/>
              </a:lnSpc>
              <a:buNone/>
            </a:pPr>
            <a:r>
              <a:rPr lang="en-US" sz="4000" b="1" dirty="0" smtClean="0">
                <a:solidFill>
                  <a:srgbClr val="0000CC"/>
                </a:solidFill>
              </a:rPr>
              <a:t>Galatians 5:13-15</a:t>
            </a:r>
          </a:p>
          <a:p>
            <a:pPr marL="457200" indent="-457200">
              <a:lnSpc>
                <a:spcPct val="90000"/>
              </a:lnSpc>
              <a:buNone/>
            </a:pPr>
            <a:r>
              <a:rPr lang="en-US" dirty="0" smtClean="0"/>
              <a:t>13 For you, brethren, have been called to liberty; only do not use liberty as an opportunity for the flesh, but through love serve one another.</a:t>
            </a:r>
          </a:p>
          <a:p>
            <a:pPr marL="457200" indent="-457200">
              <a:lnSpc>
                <a:spcPct val="90000"/>
              </a:lnSpc>
              <a:buNone/>
            </a:pPr>
            <a:r>
              <a:rPr lang="en-US" dirty="0" smtClean="0"/>
              <a:t>14 For all the law is fulfilled in one word, even in this: "You shall love your neighbor as yourself."  </a:t>
            </a:r>
          </a:p>
          <a:p>
            <a:pPr marL="457200" indent="-457200">
              <a:lnSpc>
                <a:spcPct val="90000"/>
              </a:lnSpc>
              <a:buNone/>
            </a:pPr>
            <a:r>
              <a:rPr lang="en-US" dirty="0" smtClean="0"/>
              <a:t>15 But if you bite and devour one another, beware lest you be consumed by one another! </a:t>
            </a:r>
          </a:p>
        </p:txBody>
      </p:sp>
      <p:sp>
        <p:nvSpPr>
          <p:cNvPr id="4100" name="Text Box 5"/>
          <p:cNvSpPr txBox="1">
            <a:spLocks noChangeArrowheads="1"/>
          </p:cNvSpPr>
          <p:nvPr/>
        </p:nvSpPr>
        <p:spPr bwMode="auto">
          <a:xfrm>
            <a:off x="457200" y="4953000"/>
            <a:ext cx="8229600" cy="1323439"/>
          </a:xfrm>
          <a:prstGeom prst="rect">
            <a:avLst/>
          </a:prstGeom>
          <a:noFill/>
          <a:ln w="9525">
            <a:noFill/>
            <a:miter lim="800000"/>
            <a:headEnd/>
            <a:tailEnd/>
          </a:ln>
        </p:spPr>
        <p:txBody>
          <a:bodyPr>
            <a:spAutoFit/>
          </a:bodyPr>
          <a:lstStyle/>
          <a:p>
            <a:pPr algn="ctr">
              <a:spcBef>
                <a:spcPts val="0"/>
              </a:spcBef>
            </a:pPr>
            <a:r>
              <a:rPr lang="en-US" sz="4000" b="1" dirty="0" smtClean="0">
                <a:solidFill>
                  <a:srgbClr val="009900"/>
                </a:solidFill>
                <a:latin typeface="Comic Sans MS" pitchFamily="66" charset="0"/>
              </a:rPr>
              <a:t>Angels cooperate, support each other, serve God &amp; Christ</a:t>
            </a:r>
            <a:endParaRPr lang="en-US" sz="40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609600" y="152400"/>
            <a:ext cx="7924800" cy="3962400"/>
          </a:xfrm>
        </p:spPr>
        <p:txBody>
          <a:bodyPr>
            <a:normAutofit fontScale="92500"/>
          </a:bodyPr>
          <a:lstStyle/>
          <a:p>
            <a:pPr algn="ctr">
              <a:lnSpc>
                <a:spcPct val="90000"/>
              </a:lnSpc>
              <a:buNone/>
            </a:pPr>
            <a:r>
              <a:rPr lang="en-US" sz="4300" b="1" dirty="0" smtClean="0">
                <a:solidFill>
                  <a:srgbClr val="0000CC"/>
                </a:solidFill>
              </a:rPr>
              <a:t>Ephesians 4:32-5:2</a:t>
            </a:r>
          </a:p>
          <a:p>
            <a:pPr marL="517525" indent="-517525">
              <a:lnSpc>
                <a:spcPct val="90000"/>
              </a:lnSpc>
              <a:buNone/>
            </a:pPr>
            <a:r>
              <a:rPr lang="en-US" dirty="0" smtClean="0"/>
              <a:t>32 And be kind to one another, tenderhearted, forgiving one another, even as God in Christ forgave you. </a:t>
            </a:r>
          </a:p>
          <a:p>
            <a:pPr marL="517525" indent="-517525">
              <a:lnSpc>
                <a:spcPct val="90000"/>
              </a:lnSpc>
              <a:buNone/>
            </a:pPr>
            <a:r>
              <a:rPr lang="en-US" dirty="0" smtClean="0"/>
              <a:t>1   Therefore be imitators of God as dear children. </a:t>
            </a:r>
          </a:p>
          <a:p>
            <a:pPr marL="517525" indent="-517525">
              <a:lnSpc>
                <a:spcPct val="90000"/>
              </a:lnSpc>
              <a:buNone/>
            </a:pPr>
            <a:r>
              <a:rPr lang="en-US" dirty="0" smtClean="0"/>
              <a:t>2   And walk in love, as Christ also has loved us and given Himself for us, an offering and a sacrifice to God for a sweet-smelling aroma. </a:t>
            </a:r>
          </a:p>
        </p:txBody>
      </p:sp>
      <p:sp>
        <p:nvSpPr>
          <p:cNvPr id="4100" name="Text Box 5"/>
          <p:cNvSpPr txBox="1">
            <a:spLocks noChangeArrowheads="1"/>
          </p:cNvSpPr>
          <p:nvPr/>
        </p:nvSpPr>
        <p:spPr bwMode="auto">
          <a:xfrm>
            <a:off x="457200" y="4114800"/>
            <a:ext cx="8229600" cy="1938992"/>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9900"/>
                </a:solidFill>
                <a:latin typeface="Comic Sans MS" pitchFamily="66" charset="0"/>
              </a:rPr>
              <a:t>Angels have learned to be perfect imitators of God and they patiently live by His love</a:t>
            </a:r>
            <a:endParaRPr lang="en-US" sz="40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0000CC"/>
                </a:solidFill>
                <a:latin typeface="Banner" pitchFamily="2" charset="0"/>
              </a:rPr>
              <a:t>Lessons </a:t>
            </a:r>
            <a:r>
              <a:rPr lang="en-US" sz="4400" b="1" dirty="0">
                <a:solidFill>
                  <a:srgbClr val="0000CC"/>
                </a:solidFill>
                <a:latin typeface="Banner" pitchFamily="2" charset="0"/>
              </a:rPr>
              <a:t>for Us:</a:t>
            </a:r>
          </a:p>
        </p:txBody>
      </p:sp>
      <p:sp>
        <p:nvSpPr>
          <p:cNvPr id="4" name="TextBox 3"/>
          <p:cNvSpPr txBox="1"/>
          <p:nvPr/>
        </p:nvSpPr>
        <p:spPr>
          <a:xfrm>
            <a:off x="228600" y="838200"/>
            <a:ext cx="8686800" cy="6309420"/>
          </a:xfrm>
          <a:prstGeom prst="rect">
            <a:avLst/>
          </a:prstGeom>
          <a:noFill/>
        </p:spPr>
        <p:txBody>
          <a:bodyPr wrap="square" rtlCol="0">
            <a:spAutoFit/>
          </a:bodyPr>
          <a:lstStyle/>
          <a:p>
            <a:pPr marL="342900" indent="-3429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Remember the fun things angels have done and look forward to joining them in their work</a:t>
            </a:r>
          </a:p>
          <a:p>
            <a:pPr marL="342900" indent="-3429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As with Jacob, Angels know what we are going through with our families – they want to save ours too</a:t>
            </a:r>
          </a:p>
          <a:p>
            <a:pPr marL="342900" indent="-3429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Submit to God’s work in our lives &amp; pray daily for His intervention through angels to save our families and </a:t>
            </a:r>
            <a:r>
              <a:rPr lang="en-US" sz="2800" b="1" dirty="0" err="1" smtClean="0">
                <a:solidFill>
                  <a:schemeClr val="folHlink"/>
                </a:solidFill>
                <a:effectLst>
                  <a:outerShdw blurRad="38100" dist="38100" dir="2700000" algn="tl">
                    <a:srgbClr val="000000">
                      <a:alpha val="43137"/>
                    </a:srgbClr>
                  </a:outerShdw>
                </a:effectLst>
                <a:latin typeface="Comic Sans MS" pitchFamily="66" charset="0"/>
              </a:rPr>
              <a:t>ecclesias</a:t>
            </a:r>
            <a:endParaRPr lang="en-US" sz="2800" b="1" dirty="0" smtClean="0">
              <a:solidFill>
                <a:schemeClr val="folHlink"/>
              </a:solidFill>
              <a:effectLst>
                <a:outerShdw blurRad="38100" dist="38100" dir="2700000" algn="tl">
                  <a:srgbClr val="000000">
                    <a:alpha val="43137"/>
                  </a:srgbClr>
                </a:outerShdw>
              </a:effectLst>
              <a:latin typeface="Comic Sans MS" pitchFamily="66" charset="0"/>
            </a:endParaRPr>
          </a:p>
          <a:p>
            <a:pPr marL="342900" indent="-3429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Now is the time to practice living like angels if we hope to be members of God’s family forever.  </a:t>
            </a:r>
            <a:r>
              <a:rPr lang="en-US" sz="2800" b="1" dirty="0" smtClean="0">
                <a:solidFill>
                  <a:srgbClr val="009900"/>
                </a:solidFill>
                <a:effectLst>
                  <a:outerShdw blurRad="38100" dist="38100" dir="2700000" algn="tl">
                    <a:srgbClr val="000000">
                      <a:alpha val="43137"/>
                    </a:srgbClr>
                  </a:outerShdw>
                </a:effectLst>
                <a:latin typeface="Comic Sans MS" pitchFamily="66" charset="0"/>
              </a:rPr>
              <a:t>You will be equal to the angels if that is what you really want</a:t>
            </a:r>
          </a:p>
          <a:p>
            <a:pPr marL="508000" indent="-508000">
              <a:spcAft>
                <a:spcPts val="1200"/>
              </a:spcAft>
              <a:buFont typeface="Arial" pitchFamily="34" charset="0"/>
              <a:buChar char="•"/>
            </a:pPr>
            <a:endParaRPr lang="en-US" sz="2800"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4">
                                            <p:txEl>
                                              <p:pRg st="0" end="0"/>
                                            </p:txEl>
                                          </p:spTgt>
                                        </p:tgtEl>
                                        <p:attrNameLst>
                                          <p:attrName>ppt_x</p:attrName>
                                        </p:attrNameLst>
                                      </p:cBhvr>
                                    </p:anim>
                                    <p:anim from="0" to="-1.0" calcmode="lin" valueType="num">
                                      <p:cBhvr>
                                        <p:cTn id="8" dur="200" decel="50000" autoRev="1" fill="hold">
                                          <p:stCondLst>
                                            <p:cond delay="600"/>
                                          </p:stCondLst>
                                        </p:cTn>
                                        <p:tgtEl>
                                          <p:spTgt spid="4">
                                            <p:txEl>
                                              <p:pRg st="0" end="0"/>
                                            </p:txEl>
                                          </p:spTgt>
                                        </p:tgtEl>
                                        <p:attrNameLst>
                                          <p:attrName>xshear</p:attrName>
                                        </p:attrNameLst>
                                      </p:cBhvr>
                                    </p:anim>
                                    <p:animScale>
                                      <p:cBhvr>
                                        <p:cTn id="9" dur="200" decel="100000" autoRev="1" fill="hold">
                                          <p:stCondLst>
                                            <p:cond delay="600"/>
                                          </p:stCondLst>
                                        </p:cTn>
                                        <p:tgtEl>
                                          <p:spTgt spid="4">
                                            <p:txEl>
                                              <p:pRg st="0" end="0"/>
                                            </p:txEl>
                                          </p:spTgt>
                                        </p:tgtEl>
                                      </p:cBhvr>
                                      <p:from x="100000" y="100000"/>
                                      <p:to x="80000" y="100000"/>
                                    </p:animScale>
                                    <p:anim by="(#ppt_h/3+#ppt_w*0.1)" calcmode="lin" valueType="num">
                                      <p:cBhvr additive="sum">
                                        <p:cTn id="10" dur="200" decel="100000" autoRev="1" fill="hold">
                                          <p:stCondLst>
                                            <p:cond delay="600"/>
                                          </p:stCondLst>
                                        </p:cTn>
                                        <p:tgtEl>
                                          <p:spTgt spid="4">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4">
                                            <p:txEl>
                                              <p:pRg st="1" end="1"/>
                                            </p:txEl>
                                          </p:spTgt>
                                        </p:tgtEl>
                                        <p:attrNameLst>
                                          <p:attrName>ppt_x</p:attrName>
                                        </p:attrNameLst>
                                      </p:cBhvr>
                                    </p:anim>
                                    <p:anim from="0" to="-1.0" calcmode="lin" valueType="num">
                                      <p:cBhvr>
                                        <p:cTn id="16" dur="200" decel="50000" autoRev="1" fill="hold">
                                          <p:stCondLst>
                                            <p:cond delay="600"/>
                                          </p:stCondLst>
                                        </p:cTn>
                                        <p:tgtEl>
                                          <p:spTgt spid="4">
                                            <p:txEl>
                                              <p:pRg st="1" end="1"/>
                                            </p:txEl>
                                          </p:spTgt>
                                        </p:tgtEl>
                                        <p:attrNameLst>
                                          <p:attrName>xshear</p:attrName>
                                        </p:attrNameLst>
                                      </p:cBhvr>
                                    </p:anim>
                                    <p:animScale>
                                      <p:cBhvr>
                                        <p:cTn id="17" dur="200" decel="100000" autoRev="1" fill="hold">
                                          <p:stCondLst>
                                            <p:cond delay="600"/>
                                          </p:stCondLst>
                                        </p:cTn>
                                        <p:tgtEl>
                                          <p:spTgt spid="4">
                                            <p:txEl>
                                              <p:pRg st="1" end="1"/>
                                            </p:txEl>
                                          </p:spTgt>
                                        </p:tgtEl>
                                      </p:cBhvr>
                                      <p:from x="100000" y="100000"/>
                                      <p:to x="80000" y="100000"/>
                                    </p:animScale>
                                    <p:anim by="(#ppt_h/3+#ppt_w*0.1)" calcmode="lin" valueType="num">
                                      <p:cBhvr additive="sum">
                                        <p:cTn id="18" dur="200" decel="100000" autoRev="1" fill="hold">
                                          <p:stCondLst>
                                            <p:cond delay="600"/>
                                          </p:stCondLst>
                                        </p:cTn>
                                        <p:tgtEl>
                                          <p:spTgt spid="4">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4">
                                            <p:txEl>
                                              <p:pRg st="2" end="2"/>
                                            </p:txEl>
                                          </p:spTgt>
                                        </p:tgtEl>
                                        <p:attrNameLst>
                                          <p:attrName>ppt_x</p:attrName>
                                        </p:attrNameLst>
                                      </p:cBhvr>
                                    </p:anim>
                                    <p:anim from="0" to="-1.0" calcmode="lin" valueType="num">
                                      <p:cBhvr>
                                        <p:cTn id="24" dur="200" decel="50000" autoRev="1" fill="hold">
                                          <p:stCondLst>
                                            <p:cond delay="600"/>
                                          </p:stCondLst>
                                        </p:cTn>
                                        <p:tgtEl>
                                          <p:spTgt spid="4">
                                            <p:txEl>
                                              <p:pRg st="2" end="2"/>
                                            </p:txEl>
                                          </p:spTgt>
                                        </p:tgtEl>
                                        <p:attrNameLst>
                                          <p:attrName>xshear</p:attrName>
                                        </p:attrNameLst>
                                      </p:cBhvr>
                                    </p:anim>
                                    <p:animScale>
                                      <p:cBhvr>
                                        <p:cTn id="25" dur="200" decel="100000" autoRev="1" fill="hold">
                                          <p:stCondLst>
                                            <p:cond delay="600"/>
                                          </p:stCondLst>
                                        </p:cTn>
                                        <p:tgtEl>
                                          <p:spTgt spid="4">
                                            <p:txEl>
                                              <p:pRg st="2" end="2"/>
                                            </p:txEl>
                                          </p:spTgt>
                                        </p:tgtEl>
                                      </p:cBhvr>
                                      <p:from x="100000" y="100000"/>
                                      <p:to x="80000" y="100000"/>
                                    </p:animScale>
                                    <p:anim by="(#ppt_h/3+#ppt_w*0.1)" calcmode="lin" valueType="num">
                                      <p:cBhvr additive="sum">
                                        <p:cTn id="26" dur="200" decel="100000" autoRev="1" fill="hold">
                                          <p:stCondLst>
                                            <p:cond delay="600"/>
                                          </p:stCondLst>
                                        </p:cTn>
                                        <p:tgtEl>
                                          <p:spTgt spid="4">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4">
                                            <p:txEl>
                                              <p:pRg st="3" end="3"/>
                                            </p:txEl>
                                          </p:spTgt>
                                        </p:tgtEl>
                                        <p:attrNameLst>
                                          <p:attrName>ppt_x</p:attrName>
                                        </p:attrNameLst>
                                      </p:cBhvr>
                                    </p:anim>
                                    <p:anim from="0" to="-1.0" calcmode="lin" valueType="num">
                                      <p:cBhvr>
                                        <p:cTn id="32" dur="200" decel="50000" autoRev="1" fill="hold">
                                          <p:stCondLst>
                                            <p:cond delay="600"/>
                                          </p:stCondLst>
                                        </p:cTn>
                                        <p:tgtEl>
                                          <p:spTgt spid="4">
                                            <p:txEl>
                                              <p:pRg st="3" end="3"/>
                                            </p:txEl>
                                          </p:spTgt>
                                        </p:tgtEl>
                                        <p:attrNameLst>
                                          <p:attrName>xshear</p:attrName>
                                        </p:attrNameLst>
                                      </p:cBhvr>
                                    </p:anim>
                                    <p:animScale>
                                      <p:cBhvr>
                                        <p:cTn id="33" dur="200" decel="100000" autoRev="1" fill="hold">
                                          <p:stCondLst>
                                            <p:cond delay="600"/>
                                          </p:stCondLst>
                                        </p:cTn>
                                        <p:tgtEl>
                                          <p:spTgt spid="4">
                                            <p:txEl>
                                              <p:pRg st="3" end="3"/>
                                            </p:txEl>
                                          </p:spTgt>
                                        </p:tgtEl>
                                      </p:cBhvr>
                                      <p:from x="100000" y="100000"/>
                                      <p:to x="80000" y="100000"/>
                                    </p:animScale>
                                    <p:anim by="(#ppt_h/3+#ppt_w*0.1)" calcmode="lin" valueType="num">
                                      <p:cBhvr additive="sum">
                                        <p:cTn id="34" dur="200" decel="100000" autoRev="1" fill="hold">
                                          <p:stCondLst>
                                            <p:cond delay="600"/>
                                          </p:stCondLst>
                                        </p:cTn>
                                        <p:tgtEl>
                                          <p:spTgt spid="4">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idx="1"/>
          </p:nvPr>
        </p:nvSpPr>
        <p:spPr>
          <a:xfrm>
            <a:off x="457200" y="381000"/>
            <a:ext cx="8153400" cy="4648200"/>
          </a:xfrm>
        </p:spPr>
        <p:txBody>
          <a:bodyPr/>
          <a:lstStyle/>
          <a:p>
            <a:pPr marL="0" indent="228600" algn="ctr">
              <a:lnSpc>
                <a:spcPct val="90000"/>
              </a:lnSpc>
              <a:buFontTx/>
              <a:buNone/>
            </a:pPr>
            <a:r>
              <a:rPr lang="en-US" sz="4400" b="1" dirty="0">
                <a:solidFill>
                  <a:srgbClr val="0000CC"/>
                </a:solidFill>
                <a:effectLst/>
              </a:rPr>
              <a:t>Job 4:17-19</a:t>
            </a:r>
          </a:p>
          <a:p>
            <a:pPr marL="0" indent="228600">
              <a:lnSpc>
                <a:spcPct val="90000"/>
              </a:lnSpc>
              <a:buFontTx/>
              <a:buNone/>
            </a:pPr>
            <a:r>
              <a:rPr lang="en-US" b="1" dirty="0">
                <a:effectLst/>
              </a:rPr>
              <a:t>17	'Can a mortal be more righteous than God? Can a man be more pure than his Maker?</a:t>
            </a:r>
          </a:p>
          <a:p>
            <a:pPr marL="0" indent="228600">
              <a:lnSpc>
                <a:spcPct val="90000"/>
              </a:lnSpc>
              <a:buFontTx/>
              <a:buNone/>
            </a:pPr>
            <a:r>
              <a:rPr lang="en-US" b="1" dirty="0">
                <a:effectLst/>
              </a:rPr>
              <a:t>18	If He puts no trust in His servants, </a:t>
            </a:r>
            <a:r>
              <a:rPr lang="en-US" b="1" i="1" dirty="0">
                <a:solidFill>
                  <a:schemeClr val="folHlink"/>
                </a:solidFill>
                <a:effectLst/>
              </a:rPr>
              <a:t>if He charges His angels with error,</a:t>
            </a:r>
          </a:p>
          <a:p>
            <a:pPr marL="0" indent="228600">
              <a:lnSpc>
                <a:spcPct val="90000"/>
              </a:lnSpc>
              <a:buFontTx/>
              <a:buNone/>
            </a:pPr>
            <a:r>
              <a:rPr lang="en-US" b="1" dirty="0">
                <a:effectLst/>
              </a:rPr>
              <a:t>19	How much more those who dwell in houses of clay, whose foundation is in the dust, who are crushed before a moth?</a:t>
            </a:r>
            <a:endParaRPr lang="en-US" b="1" dirty="0">
              <a:effectLst/>
              <a:latin typeface="Times New Roman" pitchFamily="18" charset="0"/>
            </a:endParaRPr>
          </a:p>
        </p:txBody>
      </p:sp>
      <p:sp>
        <p:nvSpPr>
          <p:cNvPr id="4099" name="Text Box 3"/>
          <p:cNvSpPr txBox="1">
            <a:spLocks noChangeArrowheads="1"/>
          </p:cNvSpPr>
          <p:nvPr/>
        </p:nvSpPr>
        <p:spPr bwMode="auto">
          <a:xfrm>
            <a:off x="838200" y="4724400"/>
            <a:ext cx="7543800" cy="1323439"/>
          </a:xfrm>
          <a:prstGeom prst="rect">
            <a:avLst/>
          </a:prstGeom>
          <a:noFill/>
          <a:ln w="9525">
            <a:noFill/>
            <a:miter lim="800000"/>
            <a:headEnd/>
            <a:tailEnd/>
          </a:ln>
          <a:effectLst/>
        </p:spPr>
        <p:txBody>
          <a:bodyPr>
            <a:spAutoFit/>
          </a:bodyPr>
          <a:lstStyle/>
          <a:p>
            <a:pPr algn="ctr" eaLnBrk="1" hangingPunct="1">
              <a:spcBef>
                <a:spcPct val="50000"/>
              </a:spcBef>
            </a:pPr>
            <a:r>
              <a:rPr lang="en-US" sz="4000" b="1" dirty="0">
                <a:solidFill>
                  <a:srgbClr val="009900"/>
                </a:solidFill>
                <a:latin typeface="Comic Sans MS" pitchFamily="66" charset="0"/>
              </a:rPr>
              <a:t>Don’t mistakenly think </a:t>
            </a:r>
            <a:r>
              <a:rPr lang="en-US" sz="4000" b="1" dirty="0" err="1">
                <a:solidFill>
                  <a:srgbClr val="009900"/>
                </a:solidFill>
                <a:latin typeface="Comic Sans MS" pitchFamily="66" charset="0"/>
              </a:rPr>
              <a:t>Eliphaz</a:t>
            </a:r>
            <a:r>
              <a:rPr lang="en-US" sz="4000" b="1" dirty="0">
                <a:solidFill>
                  <a:srgbClr val="009900"/>
                </a:solidFill>
                <a:latin typeface="Comic Sans MS" pitchFamily="66" charset="0"/>
              </a:rPr>
              <a:t> was right!</a:t>
            </a:r>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CC0099"/>
                </a:solidFill>
                <a:latin typeface="Comic Sans MS" pitchFamily="66" charset="0"/>
              </a:rPr>
              <a:t>The “Evil” Angels aren’t Evil!</a:t>
            </a:r>
          </a:p>
        </p:txBody>
      </p:sp>
      <p:sp>
        <p:nvSpPr>
          <p:cNvPr id="4099" name="Rectangle 3"/>
          <p:cNvSpPr>
            <a:spLocks noGrp="1" noChangeArrowheads="1"/>
          </p:cNvSpPr>
          <p:nvPr>
            <p:ph idx="1"/>
          </p:nvPr>
        </p:nvSpPr>
        <p:spPr>
          <a:xfrm>
            <a:off x="457200" y="1143000"/>
            <a:ext cx="7924800" cy="4343400"/>
          </a:xfrm>
        </p:spPr>
        <p:txBody>
          <a:bodyPr>
            <a:normAutofit fontScale="85000" lnSpcReduction="20000"/>
          </a:bodyPr>
          <a:lstStyle/>
          <a:p>
            <a:pPr algn="ctr">
              <a:lnSpc>
                <a:spcPct val="90000"/>
              </a:lnSpc>
              <a:buNone/>
            </a:pPr>
            <a:r>
              <a:rPr lang="en-US" sz="4800" b="1" dirty="0" smtClean="0">
                <a:solidFill>
                  <a:srgbClr val="0000CC"/>
                </a:solidFill>
              </a:rPr>
              <a:t>Psalm 78:49 (KJV)</a:t>
            </a:r>
          </a:p>
          <a:p>
            <a:pPr>
              <a:lnSpc>
                <a:spcPct val="90000"/>
              </a:lnSpc>
              <a:buNone/>
            </a:pPr>
            <a:r>
              <a:rPr lang="en-US" sz="3900" dirty="0" smtClean="0"/>
              <a:t>49 He cast upon them the fierceness of his anger, wrath, and indignation, and trouble, by </a:t>
            </a:r>
            <a:r>
              <a:rPr lang="en-US" sz="4000" dirty="0" smtClean="0"/>
              <a:t>sending </a:t>
            </a:r>
            <a:r>
              <a:rPr lang="en-US" sz="4000" b="1" dirty="0" smtClean="0">
                <a:solidFill>
                  <a:srgbClr val="FF0000"/>
                </a:solidFill>
              </a:rPr>
              <a:t>evil angels </a:t>
            </a:r>
            <a:r>
              <a:rPr lang="en-US" sz="4000" dirty="0" smtClean="0"/>
              <a:t>among them.</a:t>
            </a:r>
          </a:p>
          <a:p>
            <a:pPr algn="ctr">
              <a:lnSpc>
                <a:spcPct val="90000"/>
              </a:lnSpc>
              <a:spcBef>
                <a:spcPts val="3000"/>
              </a:spcBef>
              <a:buNone/>
            </a:pPr>
            <a:r>
              <a:rPr lang="en-US" sz="4800" b="1" dirty="0" smtClean="0">
                <a:solidFill>
                  <a:srgbClr val="0000CC"/>
                </a:solidFill>
              </a:rPr>
              <a:t>Psalm 78:49 (NKJV)</a:t>
            </a:r>
          </a:p>
          <a:p>
            <a:pPr>
              <a:lnSpc>
                <a:spcPct val="90000"/>
              </a:lnSpc>
              <a:buNone/>
            </a:pPr>
            <a:r>
              <a:rPr lang="en-US" sz="3900" dirty="0" smtClean="0"/>
              <a:t>49 He cast on them the fierceness of His anger, wrath, indignation, and trouble, by sending </a:t>
            </a:r>
            <a:r>
              <a:rPr lang="en-US" sz="3900" b="1" dirty="0" smtClean="0">
                <a:solidFill>
                  <a:srgbClr val="FF0000"/>
                </a:solidFill>
              </a:rPr>
              <a:t>angels of destruction </a:t>
            </a:r>
            <a:r>
              <a:rPr lang="en-US" sz="3900" dirty="0" smtClean="0"/>
              <a:t>among them. </a:t>
            </a:r>
          </a:p>
          <a:p>
            <a:pPr>
              <a:lnSpc>
                <a:spcPct val="90000"/>
              </a:lnSpc>
              <a:buNone/>
            </a:pPr>
            <a:endParaRPr lang="en-US" sz="1100" dirty="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1000" fill="hold"/>
                                        <p:tgtEl>
                                          <p:spTgt spid="4099">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409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099">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 calcmode="lin" valueType="num">
                                      <p:cBhvr>
                                        <p:cTn id="12" dur="1000" fill="hold"/>
                                        <p:tgtEl>
                                          <p:spTgt spid="4099">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4099">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409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p:cTn id="19" dur="1000" fill="hold"/>
                                        <p:tgtEl>
                                          <p:spTgt spid="4099">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4099">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4099">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4099">
                                            <p:txEl>
                                              <p:pRg st="3" end="3"/>
                                            </p:txEl>
                                          </p:spTgt>
                                        </p:tgtEl>
                                        <p:attrNameLst>
                                          <p:attrName>style.visibility</p:attrName>
                                        </p:attrNameLst>
                                      </p:cBhvr>
                                      <p:to>
                                        <p:strVal val="visible"/>
                                      </p:to>
                                    </p:set>
                                    <p:anim calcmode="lin" valueType="num">
                                      <p:cBhvr>
                                        <p:cTn id="24" dur="1000" fill="hold"/>
                                        <p:tgtEl>
                                          <p:spTgt spid="4099">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4099">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838200"/>
          </a:xfrm>
        </p:spPr>
        <p:txBody>
          <a:bodyPr/>
          <a:lstStyle/>
          <a:p>
            <a:pPr eaLnBrk="1" hangingPunct="1"/>
            <a:r>
              <a:rPr lang="en-US" sz="4000" b="1" dirty="0" smtClean="0">
                <a:solidFill>
                  <a:srgbClr val="FF0000"/>
                </a:solidFill>
                <a:latin typeface="Comic Sans MS" pitchFamily="66" charset="0"/>
              </a:rPr>
              <a:t>The “angels who sinned”</a:t>
            </a:r>
          </a:p>
        </p:txBody>
      </p:sp>
      <p:sp>
        <p:nvSpPr>
          <p:cNvPr id="4099" name="Rectangle 3"/>
          <p:cNvSpPr>
            <a:spLocks noGrp="1" noChangeArrowheads="1"/>
          </p:cNvSpPr>
          <p:nvPr>
            <p:ph idx="1"/>
          </p:nvPr>
        </p:nvSpPr>
        <p:spPr>
          <a:xfrm>
            <a:off x="457200" y="838200"/>
            <a:ext cx="7924800" cy="4343400"/>
          </a:xfrm>
        </p:spPr>
        <p:txBody>
          <a:bodyPr>
            <a:noAutofit/>
          </a:bodyPr>
          <a:lstStyle/>
          <a:p>
            <a:pPr algn="ctr">
              <a:lnSpc>
                <a:spcPct val="90000"/>
              </a:lnSpc>
              <a:spcBef>
                <a:spcPts val="0"/>
              </a:spcBef>
              <a:buNone/>
            </a:pPr>
            <a:r>
              <a:rPr lang="en-US" sz="3600" b="1" dirty="0" smtClean="0">
                <a:solidFill>
                  <a:srgbClr val="0000CC"/>
                </a:solidFill>
              </a:rPr>
              <a:t>Jude 6</a:t>
            </a:r>
          </a:p>
          <a:p>
            <a:pPr>
              <a:lnSpc>
                <a:spcPct val="90000"/>
              </a:lnSpc>
              <a:spcBef>
                <a:spcPts val="0"/>
              </a:spcBef>
              <a:buNone/>
            </a:pPr>
            <a:r>
              <a:rPr lang="en-US" sz="2800" dirty="0" smtClean="0"/>
              <a:t>6  And the angels who did not keep their proper domain, but left their own abode, He has reserved in everlasting chains under darkness for the judgment of the great day; </a:t>
            </a:r>
          </a:p>
          <a:p>
            <a:pPr algn="ctr">
              <a:lnSpc>
                <a:spcPct val="90000"/>
              </a:lnSpc>
              <a:spcBef>
                <a:spcPts val="1800"/>
              </a:spcBef>
              <a:buNone/>
            </a:pPr>
            <a:r>
              <a:rPr lang="en-US" sz="3600" b="1" dirty="0" smtClean="0">
                <a:solidFill>
                  <a:srgbClr val="0000CC"/>
                </a:solidFill>
              </a:rPr>
              <a:t>2 Peter 2:4   </a:t>
            </a:r>
          </a:p>
          <a:p>
            <a:pPr>
              <a:lnSpc>
                <a:spcPct val="90000"/>
              </a:lnSpc>
              <a:spcBef>
                <a:spcPts val="0"/>
              </a:spcBef>
              <a:buNone/>
            </a:pPr>
            <a:r>
              <a:rPr lang="en-US" sz="2800" dirty="0" smtClean="0"/>
              <a:t>4  For if God did not spare the angels who sinned, but cast them down to hell and delivered them into chains of darkness, to be reserved for judgment; </a:t>
            </a:r>
          </a:p>
        </p:txBody>
      </p:sp>
      <p:sp>
        <p:nvSpPr>
          <p:cNvPr id="4100" name="Text Box 5"/>
          <p:cNvSpPr txBox="1">
            <a:spLocks noChangeArrowheads="1"/>
          </p:cNvSpPr>
          <p:nvPr/>
        </p:nvSpPr>
        <p:spPr bwMode="auto">
          <a:xfrm>
            <a:off x="304800" y="5029200"/>
            <a:ext cx="8382000" cy="1384995"/>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9900"/>
                </a:solidFill>
                <a:latin typeface="Comic Sans MS" pitchFamily="66" charset="0"/>
              </a:rPr>
              <a:t>This incident fits better with </a:t>
            </a:r>
            <a:r>
              <a:rPr lang="en-US" sz="2800" b="1" dirty="0" err="1" smtClean="0">
                <a:solidFill>
                  <a:srgbClr val="009900"/>
                </a:solidFill>
                <a:latin typeface="Comic Sans MS" pitchFamily="66" charset="0"/>
              </a:rPr>
              <a:t>Korah’s</a:t>
            </a:r>
            <a:r>
              <a:rPr lang="en-US" sz="2800" b="1" dirty="0" smtClean="0">
                <a:solidFill>
                  <a:srgbClr val="009900"/>
                </a:solidFill>
                <a:latin typeface="Comic Sans MS" pitchFamily="66" charset="0"/>
              </a:rPr>
              <a:t> rebellion (Jude 11). These were human messengers who were raised to the priesthood by God</a:t>
            </a:r>
            <a:endParaRPr lang="en-US" sz="2800" b="1" dirty="0">
              <a:solidFill>
                <a:srgbClr val="009900"/>
              </a:solidFill>
              <a:latin typeface="Comic Sans MS" pitchFamily="66" charset="0"/>
            </a:endParaRPr>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81000" y="381000"/>
            <a:ext cx="8229600" cy="4191000"/>
          </a:xfrm>
        </p:spPr>
        <p:txBody>
          <a:bodyPr>
            <a:normAutofit fontScale="92500"/>
          </a:bodyPr>
          <a:lstStyle/>
          <a:p>
            <a:pPr marL="0" indent="228600" algn="ctr">
              <a:lnSpc>
                <a:spcPct val="90000"/>
              </a:lnSpc>
              <a:buFontTx/>
              <a:buNone/>
            </a:pPr>
            <a:r>
              <a:rPr lang="en-US" sz="3600" b="1" dirty="0">
                <a:solidFill>
                  <a:srgbClr val="0000CC"/>
                </a:solidFill>
                <a:effectLst/>
              </a:rPr>
              <a:t>Exodus 33:1-3</a:t>
            </a:r>
          </a:p>
          <a:p>
            <a:pPr marL="0" indent="228600">
              <a:lnSpc>
                <a:spcPct val="90000"/>
              </a:lnSpc>
              <a:buFontTx/>
              <a:buNone/>
            </a:pPr>
            <a:r>
              <a:rPr lang="en-US" sz="2600" b="1" dirty="0">
                <a:effectLst/>
              </a:rPr>
              <a:t>1	Then the LORD said to Moses, "Depart and go up from here, you and the people whom you have brought out of the land of </a:t>
            </a:r>
            <a:r>
              <a:rPr lang="en-US" sz="2600" b="1" dirty="0" smtClean="0">
                <a:effectLst/>
              </a:rPr>
              <a:t>Egypt, </a:t>
            </a:r>
            <a:r>
              <a:rPr lang="en-US" sz="2600" b="1" i="1" dirty="0" smtClean="0">
                <a:solidFill>
                  <a:srgbClr val="CC0099"/>
                </a:solidFill>
                <a:effectLst/>
              </a:rPr>
              <a:t>to the land of which I swore to Abraham,</a:t>
            </a:r>
            <a:r>
              <a:rPr lang="en-US" sz="2600" b="1" dirty="0" smtClean="0">
                <a:solidFill>
                  <a:srgbClr val="CC0099"/>
                </a:solidFill>
                <a:effectLst/>
              </a:rPr>
              <a:t> </a:t>
            </a:r>
            <a:r>
              <a:rPr lang="en-US" sz="2600" b="1" dirty="0" smtClean="0">
                <a:effectLst/>
              </a:rPr>
              <a:t>Isaac</a:t>
            </a:r>
            <a:r>
              <a:rPr lang="en-US" sz="2600" b="1" dirty="0">
                <a:effectLst/>
              </a:rPr>
              <a:t>, and Jacob, saying, 'To your descendants I will give it</a:t>
            </a:r>
            <a:r>
              <a:rPr lang="en-US" sz="2600" b="1" dirty="0" smtClean="0">
                <a:effectLst/>
              </a:rPr>
              <a:t>.'</a:t>
            </a:r>
            <a:endParaRPr lang="en-US" sz="2600" b="1" dirty="0">
              <a:effectLst/>
            </a:endParaRPr>
          </a:p>
          <a:p>
            <a:pPr marL="0" indent="228600">
              <a:lnSpc>
                <a:spcPct val="90000"/>
              </a:lnSpc>
              <a:buFontTx/>
              <a:buNone/>
            </a:pPr>
            <a:r>
              <a:rPr lang="en-US" sz="2600" b="1" dirty="0">
                <a:effectLst/>
              </a:rPr>
              <a:t>2	"And </a:t>
            </a:r>
            <a:r>
              <a:rPr lang="en-US" sz="2600" b="1" i="1" dirty="0">
                <a:solidFill>
                  <a:srgbClr val="CC0099"/>
                </a:solidFill>
                <a:effectLst/>
              </a:rPr>
              <a:t>I will send My Angel before you, and I will drive out the Canaanite</a:t>
            </a:r>
            <a:r>
              <a:rPr lang="en-US" sz="2600" b="1" dirty="0">
                <a:solidFill>
                  <a:srgbClr val="CC0099"/>
                </a:solidFill>
                <a:effectLst/>
              </a:rPr>
              <a:t> </a:t>
            </a:r>
            <a:r>
              <a:rPr lang="en-US" sz="2600" b="1" dirty="0">
                <a:effectLst/>
              </a:rPr>
              <a:t>and the Amorite and the Hittite and the </a:t>
            </a:r>
            <a:r>
              <a:rPr lang="en-US" sz="2600" b="1" dirty="0" err="1">
                <a:effectLst/>
              </a:rPr>
              <a:t>Perizzite</a:t>
            </a:r>
            <a:r>
              <a:rPr lang="en-US" sz="2600" b="1" dirty="0">
                <a:effectLst/>
              </a:rPr>
              <a:t> and the </a:t>
            </a:r>
            <a:r>
              <a:rPr lang="en-US" sz="2600" b="1" dirty="0" err="1">
                <a:effectLst/>
              </a:rPr>
              <a:t>Hivite</a:t>
            </a:r>
            <a:r>
              <a:rPr lang="en-US" sz="2600" b="1" dirty="0">
                <a:effectLst/>
              </a:rPr>
              <a:t> and the </a:t>
            </a:r>
            <a:r>
              <a:rPr lang="en-US" sz="2600" b="1" dirty="0" err="1">
                <a:effectLst/>
              </a:rPr>
              <a:t>Jebusite</a:t>
            </a:r>
            <a:r>
              <a:rPr lang="en-US" sz="2600" b="1" dirty="0">
                <a:effectLst/>
              </a:rPr>
              <a:t>.</a:t>
            </a:r>
          </a:p>
          <a:p>
            <a:pPr marL="0" indent="228600">
              <a:lnSpc>
                <a:spcPct val="90000"/>
              </a:lnSpc>
              <a:buFontTx/>
              <a:buNone/>
            </a:pPr>
            <a:r>
              <a:rPr lang="en-US" sz="2600" b="1" dirty="0">
                <a:effectLst/>
              </a:rPr>
              <a:t>3	"Go up to a land flowing with milk and honey; </a:t>
            </a:r>
            <a:r>
              <a:rPr lang="en-US" sz="2600" b="1" i="1" dirty="0">
                <a:solidFill>
                  <a:srgbClr val="CC0099"/>
                </a:solidFill>
                <a:effectLst/>
              </a:rPr>
              <a:t>for I will not go up in your midst, lest I consume you on the way</a:t>
            </a:r>
            <a:r>
              <a:rPr lang="en-US" sz="2600" b="1" dirty="0">
                <a:solidFill>
                  <a:srgbClr val="CC0099"/>
                </a:solidFill>
                <a:effectLst/>
              </a:rPr>
              <a:t> </a:t>
            </a:r>
            <a:r>
              <a:rPr lang="en-US" sz="2600" b="1" dirty="0">
                <a:effectLst/>
              </a:rPr>
              <a:t>for you are a stiff-necked people."</a:t>
            </a:r>
          </a:p>
        </p:txBody>
      </p:sp>
      <p:sp>
        <p:nvSpPr>
          <p:cNvPr id="19459" name="Text Box 3"/>
          <p:cNvSpPr txBox="1">
            <a:spLocks noChangeArrowheads="1"/>
          </p:cNvSpPr>
          <p:nvPr/>
        </p:nvSpPr>
        <p:spPr bwMode="auto">
          <a:xfrm>
            <a:off x="457200" y="4800600"/>
            <a:ext cx="8229600" cy="1569660"/>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a:solidFill>
                  <a:srgbClr val="009900"/>
                </a:solidFill>
                <a:latin typeface="Comic Sans MS" pitchFamily="66" charset="0"/>
              </a:rPr>
              <a:t>Angels send other angels on missions. This angel was running out of patience with this stiff-necked people!</a:t>
            </a:r>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381000" y="381000"/>
            <a:ext cx="8229600" cy="4800600"/>
          </a:xfrm>
        </p:spPr>
        <p:txBody>
          <a:bodyPr/>
          <a:lstStyle/>
          <a:p>
            <a:pPr marL="0" indent="228600" algn="ctr">
              <a:lnSpc>
                <a:spcPct val="80000"/>
              </a:lnSpc>
              <a:buFontTx/>
              <a:buNone/>
            </a:pPr>
            <a:r>
              <a:rPr lang="en-US" sz="4000" b="1" dirty="0">
                <a:solidFill>
                  <a:srgbClr val="0000CC"/>
                </a:solidFill>
                <a:effectLst/>
              </a:rPr>
              <a:t>Exodus 33:9-11</a:t>
            </a:r>
          </a:p>
          <a:p>
            <a:pPr marL="0" indent="228600">
              <a:lnSpc>
                <a:spcPct val="80000"/>
              </a:lnSpc>
              <a:buFontTx/>
              <a:buNone/>
            </a:pPr>
            <a:r>
              <a:rPr lang="en-US" sz="2800" b="1" dirty="0">
                <a:effectLst/>
              </a:rPr>
              <a:t>9	And it came to pass, when Moses entered the tabernacle, that the pillar of cloud descended and stood at the door of the tabernacle, and </a:t>
            </a:r>
            <a:r>
              <a:rPr lang="en-US" sz="2800" b="1" i="1" dirty="0">
                <a:solidFill>
                  <a:srgbClr val="CC0099"/>
                </a:solidFill>
                <a:effectLst/>
              </a:rPr>
              <a:t>the LORD talked with Moses.</a:t>
            </a:r>
          </a:p>
          <a:p>
            <a:pPr marL="0" indent="228600">
              <a:lnSpc>
                <a:spcPct val="80000"/>
              </a:lnSpc>
              <a:buFontTx/>
              <a:buNone/>
            </a:pPr>
            <a:r>
              <a:rPr lang="en-US" sz="2800" b="1" dirty="0">
                <a:solidFill>
                  <a:srgbClr val="CC0099"/>
                </a:solidFill>
                <a:effectLst/>
              </a:rPr>
              <a:t>10	</a:t>
            </a:r>
            <a:r>
              <a:rPr lang="en-US" sz="2800" b="1" i="1" dirty="0">
                <a:solidFill>
                  <a:srgbClr val="CC0099"/>
                </a:solidFill>
                <a:effectLst/>
              </a:rPr>
              <a:t>All the people saw the pillar of cloud standing at the tabernacle door,</a:t>
            </a:r>
            <a:r>
              <a:rPr lang="en-US" sz="2800" b="1" dirty="0">
                <a:solidFill>
                  <a:srgbClr val="CC0099"/>
                </a:solidFill>
                <a:effectLst/>
              </a:rPr>
              <a:t> </a:t>
            </a:r>
            <a:r>
              <a:rPr lang="en-US" sz="2800" b="1" dirty="0">
                <a:effectLst/>
              </a:rPr>
              <a:t>and all the people rose and worshiped, each man in his tent door.</a:t>
            </a:r>
          </a:p>
          <a:p>
            <a:pPr marL="0" indent="228600">
              <a:lnSpc>
                <a:spcPct val="80000"/>
              </a:lnSpc>
              <a:buFontTx/>
              <a:buNone/>
            </a:pPr>
            <a:r>
              <a:rPr lang="en-US" sz="2800" b="1" dirty="0">
                <a:effectLst/>
              </a:rPr>
              <a:t>11	</a:t>
            </a:r>
            <a:r>
              <a:rPr lang="en-US" sz="2800" b="1" i="1" dirty="0">
                <a:solidFill>
                  <a:srgbClr val="CC0099"/>
                </a:solidFill>
                <a:effectLst/>
              </a:rPr>
              <a:t>So the LORD spoke to Moses face to face, as a man speaks to his friend</a:t>
            </a:r>
            <a:r>
              <a:rPr lang="en-US" sz="2800" b="1" dirty="0">
                <a:solidFill>
                  <a:srgbClr val="CC0099"/>
                </a:solidFill>
                <a:effectLst/>
              </a:rPr>
              <a:t>. </a:t>
            </a:r>
            <a:r>
              <a:rPr lang="en-US" sz="2800" b="1" dirty="0" smtClean="0">
                <a:solidFill>
                  <a:srgbClr val="CC0099"/>
                </a:solidFill>
                <a:effectLst/>
              </a:rPr>
              <a:t> </a:t>
            </a:r>
            <a:r>
              <a:rPr lang="en-US" sz="2800" b="1" dirty="0" smtClean="0">
                <a:effectLst/>
              </a:rPr>
              <a:t>And </a:t>
            </a:r>
            <a:r>
              <a:rPr lang="en-US" sz="2800" b="1" dirty="0">
                <a:effectLst/>
              </a:rPr>
              <a:t>he would return to the camp, but his servant Joshua the son of Nun, a young man, did not depart from the tabernacle.</a:t>
            </a:r>
          </a:p>
        </p:txBody>
      </p:sp>
      <p:sp>
        <p:nvSpPr>
          <p:cNvPr id="20483" name="Text Box 3"/>
          <p:cNvSpPr txBox="1">
            <a:spLocks noChangeArrowheads="1"/>
          </p:cNvSpPr>
          <p:nvPr/>
        </p:nvSpPr>
        <p:spPr bwMode="auto">
          <a:xfrm>
            <a:off x="533400" y="5410200"/>
            <a:ext cx="8153400" cy="646331"/>
          </a:xfrm>
          <a:prstGeom prst="rect">
            <a:avLst/>
          </a:prstGeom>
          <a:noFill/>
          <a:ln w="9525">
            <a:noFill/>
            <a:miter lim="800000"/>
            <a:headEnd/>
            <a:tailEnd/>
          </a:ln>
          <a:effectLst/>
        </p:spPr>
        <p:txBody>
          <a:bodyPr wrap="square">
            <a:spAutoFit/>
          </a:bodyPr>
          <a:lstStyle/>
          <a:p>
            <a:pPr algn="ctr" eaLnBrk="1" hangingPunct="1">
              <a:spcBef>
                <a:spcPct val="50000"/>
              </a:spcBef>
            </a:pPr>
            <a:r>
              <a:rPr lang="en-US" sz="3600" b="1" dirty="0">
                <a:solidFill>
                  <a:srgbClr val="009900"/>
                </a:solidFill>
                <a:latin typeface="Comic Sans MS" pitchFamily="66" charset="0"/>
              </a:rPr>
              <a:t>Moses knew this angel personally</a:t>
            </a:r>
          </a:p>
        </p:txBody>
      </p:sp>
    </p:spTree>
  </p:cSld>
  <p:clrMapOvr>
    <a:masterClrMapping/>
  </p:clrMapOvr>
  <p:transition>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381000" y="228600"/>
            <a:ext cx="8229600" cy="5867400"/>
          </a:xfrm>
        </p:spPr>
        <p:txBody>
          <a:bodyPr/>
          <a:lstStyle/>
          <a:p>
            <a:pPr marL="0" indent="228600" algn="ctr">
              <a:lnSpc>
                <a:spcPct val="80000"/>
              </a:lnSpc>
              <a:buFontTx/>
              <a:buNone/>
            </a:pPr>
            <a:r>
              <a:rPr lang="en-US" sz="3600" b="1" dirty="0">
                <a:solidFill>
                  <a:srgbClr val="0000CC"/>
                </a:solidFill>
                <a:effectLst/>
              </a:rPr>
              <a:t>Exodus 33:12-16</a:t>
            </a:r>
          </a:p>
          <a:p>
            <a:pPr marL="0" indent="228600">
              <a:lnSpc>
                <a:spcPct val="80000"/>
              </a:lnSpc>
              <a:buFontTx/>
              <a:buNone/>
            </a:pPr>
            <a:r>
              <a:rPr lang="en-US" sz="2400" b="1" dirty="0">
                <a:effectLst/>
              </a:rPr>
              <a:t>12	Then Moses said to the LORD, "See, You say to me, 'Bring up this people.' </a:t>
            </a:r>
            <a:r>
              <a:rPr lang="en-US" sz="2400" b="1" i="1" dirty="0">
                <a:solidFill>
                  <a:srgbClr val="CC0099"/>
                </a:solidFill>
                <a:effectLst/>
              </a:rPr>
              <a:t>But You have not let me know whom You will send with me.</a:t>
            </a:r>
            <a:r>
              <a:rPr lang="en-US" sz="2400" b="1" dirty="0">
                <a:solidFill>
                  <a:srgbClr val="CC0099"/>
                </a:solidFill>
                <a:effectLst/>
              </a:rPr>
              <a:t> </a:t>
            </a:r>
            <a:r>
              <a:rPr lang="en-US" sz="2400" b="1" dirty="0">
                <a:effectLst/>
              </a:rPr>
              <a:t>Yet </a:t>
            </a:r>
            <a:r>
              <a:rPr lang="en-US" sz="2400" b="1" i="1" dirty="0">
                <a:solidFill>
                  <a:srgbClr val="CC0099"/>
                </a:solidFill>
                <a:effectLst/>
              </a:rPr>
              <a:t>You have said, 'I know you by name,</a:t>
            </a:r>
            <a:r>
              <a:rPr lang="en-US" sz="2400" b="1" dirty="0">
                <a:effectLst/>
              </a:rPr>
              <a:t> and you have also found grace in My sight.'</a:t>
            </a:r>
          </a:p>
          <a:p>
            <a:pPr marL="0" indent="228600">
              <a:lnSpc>
                <a:spcPct val="80000"/>
              </a:lnSpc>
              <a:buFontTx/>
              <a:buNone/>
            </a:pPr>
            <a:r>
              <a:rPr lang="en-US" sz="2400" b="1" dirty="0">
                <a:effectLst/>
              </a:rPr>
              <a:t>13	"Now therefore, I pray, if I have found </a:t>
            </a:r>
            <a:r>
              <a:rPr lang="en-US" sz="2400" b="1" dirty="0">
                <a:solidFill>
                  <a:srgbClr val="CC0099"/>
                </a:solidFill>
                <a:effectLst/>
              </a:rPr>
              <a:t>grace </a:t>
            </a:r>
            <a:r>
              <a:rPr lang="en-US" sz="2400" b="1" i="1" dirty="0">
                <a:solidFill>
                  <a:srgbClr val="CC0099"/>
                </a:solidFill>
                <a:effectLst/>
              </a:rPr>
              <a:t>in Your sight, show me now Your way, that I may know You and that I may find grace in Your sight.</a:t>
            </a:r>
            <a:r>
              <a:rPr lang="en-US" sz="2400" b="1" dirty="0">
                <a:effectLst/>
              </a:rPr>
              <a:t> And consider that this nation is Your people."</a:t>
            </a:r>
          </a:p>
          <a:p>
            <a:pPr marL="0" indent="228600">
              <a:lnSpc>
                <a:spcPct val="80000"/>
              </a:lnSpc>
              <a:buFontTx/>
              <a:buNone/>
            </a:pPr>
            <a:r>
              <a:rPr lang="en-US" sz="2400" b="1" dirty="0">
                <a:effectLst/>
              </a:rPr>
              <a:t>14	</a:t>
            </a:r>
            <a:r>
              <a:rPr lang="en-US" sz="2400" b="1" i="1" dirty="0">
                <a:solidFill>
                  <a:srgbClr val="CC0099"/>
                </a:solidFill>
                <a:effectLst/>
              </a:rPr>
              <a:t>And He said, "My Presence will go with you, and I will give you rest."</a:t>
            </a:r>
          </a:p>
          <a:p>
            <a:pPr marL="0" indent="228600">
              <a:lnSpc>
                <a:spcPct val="80000"/>
              </a:lnSpc>
              <a:buFontTx/>
              <a:buNone/>
            </a:pPr>
            <a:r>
              <a:rPr lang="en-US" sz="2400" b="1" dirty="0">
                <a:effectLst/>
              </a:rPr>
              <a:t>15	Then he said to Him, "If Your Presence does not go with us, do not bring us up from here.</a:t>
            </a:r>
          </a:p>
          <a:p>
            <a:pPr marL="0" indent="228600">
              <a:lnSpc>
                <a:spcPct val="80000"/>
              </a:lnSpc>
              <a:buFontTx/>
              <a:buNone/>
            </a:pPr>
            <a:r>
              <a:rPr lang="en-US" sz="2400" b="1" dirty="0">
                <a:effectLst/>
              </a:rPr>
              <a:t>16	"For how then will it be known that Your people and I have found grace in Your sight, </a:t>
            </a:r>
            <a:r>
              <a:rPr lang="en-US" sz="2400" b="1" i="1" dirty="0">
                <a:solidFill>
                  <a:srgbClr val="CC0099"/>
                </a:solidFill>
                <a:effectLst/>
              </a:rPr>
              <a:t>except You go with us?</a:t>
            </a:r>
            <a:r>
              <a:rPr lang="en-US" sz="2400" b="1" dirty="0">
                <a:solidFill>
                  <a:srgbClr val="CC0099"/>
                </a:solidFill>
                <a:effectLst/>
              </a:rPr>
              <a:t> </a:t>
            </a:r>
            <a:r>
              <a:rPr lang="en-US" sz="2400" b="1" dirty="0">
                <a:effectLst/>
              </a:rPr>
              <a:t>So we shall be separate, Your people and I, from all the people who are upon the face of the earth."</a:t>
            </a:r>
          </a:p>
        </p:txBody>
      </p:sp>
      <p:sp>
        <p:nvSpPr>
          <p:cNvPr id="21507" name="Text Box 3"/>
          <p:cNvSpPr txBox="1">
            <a:spLocks noChangeArrowheads="1"/>
          </p:cNvSpPr>
          <p:nvPr/>
        </p:nvSpPr>
        <p:spPr bwMode="auto">
          <a:xfrm>
            <a:off x="685800" y="6019800"/>
            <a:ext cx="7772400" cy="457200"/>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rgbClr val="009900"/>
                </a:solidFill>
                <a:latin typeface="Comic Sans MS" pitchFamily="66" charset="0"/>
              </a:rPr>
              <a:t>Moses really wanted this angel to stay with him!</a:t>
            </a:r>
          </a:p>
        </p:txBody>
      </p:sp>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381000" y="0"/>
            <a:ext cx="8229600" cy="5334000"/>
          </a:xfrm>
        </p:spPr>
        <p:txBody>
          <a:bodyPr/>
          <a:lstStyle/>
          <a:p>
            <a:pPr marL="0" indent="228600" algn="ctr">
              <a:lnSpc>
                <a:spcPct val="90000"/>
              </a:lnSpc>
              <a:buFontTx/>
              <a:buNone/>
            </a:pPr>
            <a:r>
              <a:rPr lang="en-US" sz="4000" b="1" dirty="0">
                <a:solidFill>
                  <a:srgbClr val="0000CC"/>
                </a:solidFill>
                <a:effectLst/>
              </a:rPr>
              <a:t>Exodus 33:17-20</a:t>
            </a:r>
          </a:p>
          <a:p>
            <a:pPr marL="0" indent="228600">
              <a:lnSpc>
                <a:spcPct val="90000"/>
              </a:lnSpc>
              <a:buFontTx/>
              <a:buNone/>
            </a:pPr>
            <a:r>
              <a:rPr lang="en-US" sz="2800" b="1" dirty="0">
                <a:effectLst/>
              </a:rPr>
              <a:t>17	So the LORD said to Moses, </a:t>
            </a:r>
            <a:r>
              <a:rPr lang="en-US" sz="2800" b="1" i="1" dirty="0">
                <a:solidFill>
                  <a:srgbClr val="CC0099"/>
                </a:solidFill>
                <a:effectLst/>
              </a:rPr>
              <a:t>"I will also do this thing that you have spoken; for you have found grace in My sight, and I know you by name."</a:t>
            </a:r>
          </a:p>
          <a:p>
            <a:pPr marL="0" indent="228600">
              <a:lnSpc>
                <a:spcPct val="90000"/>
              </a:lnSpc>
              <a:buFontTx/>
              <a:buNone/>
            </a:pPr>
            <a:r>
              <a:rPr lang="en-US" sz="2800" b="1" dirty="0">
                <a:effectLst/>
              </a:rPr>
              <a:t>18	And he said, "Please, </a:t>
            </a:r>
            <a:r>
              <a:rPr lang="en-US" sz="2800" b="1" i="1" dirty="0">
                <a:solidFill>
                  <a:srgbClr val="CC0099"/>
                </a:solidFill>
                <a:effectLst/>
              </a:rPr>
              <a:t>show me Your glory."</a:t>
            </a:r>
          </a:p>
          <a:p>
            <a:pPr marL="0" indent="228600">
              <a:lnSpc>
                <a:spcPct val="90000"/>
              </a:lnSpc>
              <a:buFontTx/>
              <a:buNone/>
            </a:pPr>
            <a:r>
              <a:rPr lang="en-US" sz="2800" b="1" dirty="0">
                <a:effectLst/>
              </a:rPr>
              <a:t>19	Then He said, "I will make </a:t>
            </a:r>
            <a:r>
              <a:rPr lang="en-US" sz="2800" b="1" i="1" dirty="0">
                <a:solidFill>
                  <a:srgbClr val="CC0099"/>
                </a:solidFill>
                <a:effectLst/>
              </a:rPr>
              <a:t>all My goodness</a:t>
            </a:r>
            <a:r>
              <a:rPr lang="en-US" sz="2800" b="1" dirty="0">
                <a:solidFill>
                  <a:srgbClr val="CC0099"/>
                </a:solidFill>
                <a:effectLst/>
              </a:rPr>
              <a:t> </a:t>
            </a:r>
            <a:r>
              <a:rPr lang="en-US" sz="2800" b="1" dirty="0">
                <a:effectLst/>
              </a:rPr>
              <a:t>pass before you, </a:t>
            </a:r>
            <a:r>
              <a:rPr lang="en-US" sz="2800" b="1" dirty="0">
                <a:solidFill>
                  <a:srgbClr val="CC0099"/>
                </a:solidFill>
                <a:effectLst/>
              </a:rPr>
              <a:t>and </a:t>
            </a:r>
            <a:r>
              <a:rPr lang="en-US" sz="2800" b="1" i="1" dirty="0">
                <a:solidFill>
                  <a:srgbClr val="CC0099"/>
                </a:solidFill>
                <a:effectLst/>
              </a:rPr>
              <a:t>I will proclaim the name of the LORD</a:t>
            </a:r>
            <a:r>
              <a:rPr lang="en-US" sz="2800" b="1" dirty="0">
                <a:solidFill>
                  <a:srgbClr val="CC0099"/>
                </a:solidFill>
                <a:effectLst/>
              </a:rPr>
              <a:t> </a:t>
            </a:r>
            <a:r>
              <a:rPr lang="en-US" sz="2800" b="1" dirty="0">
                <a:effectLst/>
              </a:rPr>
              <a:t>before you. I will be gracious to whom I will be gracious, and I will have compassion on whom I will have compassion."</a:t>
            </a:r>
          </a:p>
          <a:p>
            <a:pPr marL="0" indent="228600">
              <a:lnSpc>
                <a:spcPct val="90000"/>
              </a:lnSpc>
              <a:buFontTx/>
              <a:buNone/>
            </a:pPr>
            <a:r>
              <a:rPr lang="en-US" sz="2800" b="1" dirty="0">
                <a:effectLst/>
              </a:rPr>
              <a:t>20	But He said, </a:t>
            </a:r>
            <a:r>
              <a:rPr lang="en-US" sz="2800" b="1" i="1" dirty="0">
                <a:solidFill>
                  <a:srgbClr val="CC0099"/>
                </a:solidFill>
                <a:effectLst/>
              </a:rPr>
              <a:t>"You cannot see My face; for no man shall see Me, and live."</a:t>
            </a:r>
          </a:p>
        </p:txBody>
      </p:sp>
      <p:sp>
        <p:nvSpPr>
          <p:cNvPr id="22531" name="Text Box 3"/>
          <p:cNvSpPr txBox="1">
            <a:spLocks noChangeArrowheads="1"/>
          </p:cNvSpPr>
          <p:nvPr/>
        </p:nvSpPr>
        <p:spPr bwMode="auto">
          <a:xfrm>
            <a:off x="990600" y="5305425"/>
            <a:ext cx="7315200" cy="1569660"/>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rgbClr val="009900"/>
                </a:solidFill>
                <a:latin typeface="Comic Sans MS" pitchFamily="66" charset="0"/>
              </a:rPr>
              <a:t>This angel mercifully agreed to stay with Moses and help him personally lead the nation. This angel was one of the most powerful manifestations of our heavenly Father.</a:t>
            </a: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1325</TotalTime>
  <Words>1333</Words>
  <Application>Microsoft Office PowerPoint</Application>
  <PresentationFormat>On-screen Show (4:3)</PresentationFormat>
  <Paragraphs>160</Paragraphs>
  <Slides>26</Slides>
  <Notes>9</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Angels of God</vt:lpstr>
      <vt:lpstr>Bible Marking Lessons</vt:lpstr>
      <vt:lpstr>Slide 3</vt:lpstr>
      <vt:lpstr>The “Evil” Angels aren’t Evil!</vt:lpstr>
      <vt:lpstr>The “angels who sinned”</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You can become equal to the Angels</vt:lpstr>
      <vt:lpstr>Fun things Angels did</vt:lpstr>
      <vt:lpstr>Saints will help Christ rule like Angels </vt:lpstr>
      <vt:lpstr>We will rule over nations</vt:lpstr>
      <vt:lpstr>God is training us to be angels</vt:lpstr>
      <vt:lpstr>We must learn to live like Angels</vt:lpstr>
      <vt:lpstr>Slide 25</vt:lpstr>
      <vt:lpstr>Slide 26</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Styles</dc:creator>
  <cp:lastModifiedBy>Jim</cp:lastModifiedBy>
  <cp:revision>91</cp:revision>
  <dcterms:created xsi:type="dcterms:W3CDTF">2008-01-12T22:08:39Z</dcterms:created>
  <dcterms:modified xsi:type="dcterms:W3CDTF">2011-07-30T15:35:07Z</dcterms:modified>
</cp:coreProperties>
</file>