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2" r:id="rId2"/>
    <p:sldId id="258" r:id="rId3"/>
    <p:sldId id="309" r:id="rId4"/>
    <p:sldId id="308" r:id="rId5"/>
    <p:sldId id="259" r:id="rId6"/>
    <p:sldId id="260" r:id="rId7"/>
    <p:sldId id="297" r:id="rId8"/>
    <p:sldId id="298" r:id="rId9"/>
    <p:sldId id="299" r:id="rId10"/>
    <p:sldId id="300" r:id="rId11"/>
    <p:sldId id="303" r:id="rId12"/>
    <p:sldId id="304" r:id="rId13"/>
    <p:sldId id="305" r:id="rId14"/>
    <p:sldId id="306" r:id="rId15"/>
    <p:sldId id="307" r:id="rId16"/>
    <p:sldId id="274" r:id="rId17"/>
    <p:sldId id="275" r:id="rId18"/>
    <p:sldId id="276" r:id="rId19"/>
    <p:sldId id="277" r:id="rId20"/>
    <p:sldId id="278" r:id="rId21"/>
    <p:sldId id="279" r:id="rId22"/>
    <p:sldId id="283" r:id="rId23"/>
    <p:sldId id="264" r:id="rId24"/>
    <p:sldId id="262" r:id="rId25"/>
    <p:sldId id="265" r:id="rId26"/>
    <p:sldId id="271" r:id="rId27"/>
    <p:sldId id="282" r:id="rId28"/>
    <p:sldId id="290" r:id="rId29"/>
    <p:sldId id="289" r:id="rId30"/>
    <p:sldId id="287" r:id="rId31"/>
    <p:sldId id="286" r:id="rId32"/>
    <p:sldId id="280" r:id="rId33"/>
    <p:sldId id="285" r:id="rId34"/>
    <p:sldId id="288" r:id="rId35"/>
    <p:sldId id="2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50021"/>
    <a:srgbClr val="966432"/>
    <a:srgbClr val="800080"/>
    <a:srgbClr val="000099"/>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10"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CC0CA-85BF-40AB-8EE1-4B979F043C14}" type="datetimeFigureOut">
              <a:rPr lang="en-US" smtClean="0"/>
              <a:pPr/>
              <a:t>7/30/2011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957A7-5686-4368-B324-2F4D1A7AA2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57A7-5686-4368-B324-2F4D1A7AA2AB}"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C841F5-204E-4724-870F-84BDB8C68624}" type="datetimeFigureOut">
              <a:rPr lang="en-US" smtClean="0"/>
              <a:pPr/>
              <a:t>7/30/2011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841F5-204E-4724-870F-84BDB8C68624}" type="datetimeFigureOut">
              <a:rPr lang="en-US" smtClean="0"/>
              <a:pPr/>
              <a:t>7/30/2011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841F5-204E-4724-870F-84BDB8C68624}" type="datetimeFigureOut">
              <a:rPr lang="en-US" smtClean="0"/>
              <a:pPr/>
              <a:t>7/30/2011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D359BA7-6304-4C81-8FBB-ED5AF48E440B}" type="slidenum">
              <a:rPr lang="en-US"/>
              <a:pPr/>
              <a:t>‹#›</a:t>
            </a:fld>
            <a:endParaRPr lang="en-US"/>
          </a:p>
        </p:txBody>
      </p:sp>
    </p:spTree>
  </p:cSld>
  <p:clrMapOvr>
    <a:masterClrMapping/>
  </p:clrMapOvr>
  <p:transition>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1625" y="6245225"/>
            <a:ext cx="2289175"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289175" cy="476250"/>
          </a:xfrm>
        </p:spPr>
        <p:txBody>
          <a:bodyPr/>
          <a:lstStyle>
            <a:lvl1pPr>
              <a:defRPr/>
            </a:lvl1pPr>
          </a:lstStyle>
          <a:p>
            <a:fld id="{3461B6EE-CD8D-463E-826D-CBF95C5230E2}" type="slidenum">
              <a:rPr lang="en-US"/>
              <a:pPr/>
              <a:t>‹#›</a:t>
            </a:fld>
            <a:endParaRPr lang="en-US"/>
          </a:p>
        </p:txBody>
      </p:sp>
    </p:spTree>
  </p:cSld>
  <p:clrMapOvr>
    <a:masterClrMapping/>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841F5-204E-4724-870F-84BDB8C68624}" type="datetimeFigureOut">
              <a:rPr lang="en-US" smtClean="0"/>
              <a:pPr/>
              <a:t>7/30/2011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841F5-204E-4724-870F-84BDB8C68624}" type="datetimeFigureOut">
              <a:rPr lang="en-US" smtClean="0"/>
              <a:pPr/>
              <a:t>7/30/2011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C841F5-204E-4724-870F-84BDB8C68624}" type="datetimeFigureOut">
              <a:rPr lang="en-US" smtClean="0"/>
              <a:pPr/>
              <a:t>7/30/2011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C841F5-204E-4724-870F-84BDB8C68624}" type="datetimeFigureOut">
              <a:rPr lang="en-US" smtClean="0"/>
              <a:pPr/>
              <a:t>7/30/2011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C841F5-204E-4724-870F-84BDB8C68624}" type="datetimeFigureOut">
              <a:rPr lang="en-US" smtClean="0"/>
              <a:pPr/>
              <a:t>7/30/2011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841F5-204E-4724-870F-84BDB8C68624}" type="datetimeFigureOut">
              <a:rPr lang="en-US" smtClean="0"/>
              <a:pPr/>
              <a:t>7/30/2011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841F5-204E-4724-870F-84BDB8C68624}" type="datetimeFigureOut">
              <a:rPr lang="en-US" smtClean="0"/>
              <a:pPr/>
              <a:t>7/30/2011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841F5-204E-4724-870F-84BDB8C68624}" type="datetimeFigureOut">
              <a:rPr lang="en-US" smtClean="0"/>
              <a:pPr/>
              <a:t>7/30/2011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71F53-4352-4EAB-8C37-90DAA02B61BD}" type="slidenum">
              <a:rPr lang="en-US" smtClean="0"/>
              <a:pPr/>
              <a:t>‹#›</a:t>
            </a:fld>
            <a:endParaRPr lang="en-US"/>
          </a:p>
        </p:txBody>
      </p:sp>
    </p:spTree>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841F5-204E-4724-870F-84BDB8C68624}" type="datetimeFigureOut">
              <a:rPr lang="en-US" smtClean="0"/>
              <a:pPr/>
              <a:t>7/30/2011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71F53-4352-4EAB-8C37-90DAA02B61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plus/>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066800"/>
            <a:ext cx="7772400" cy="1470025"/>
          </a:xfrm>
        </p:spPr>
        <p:txBody>
          <a:bodyPr>
            <a:normAutofit/>
          </a:bodyPr>
          <a:lstStyle/>
          <a:p>
            <a:r>
              <a:rPr lang="en-US" sz="7200" b="1" dirty="0">
                <a:solidFill>
                  <a:srgbClr val="800080"/>
                </a:solidFill>
              </a:rPr>
              <a:t>The Angels of God</a:t>
            </a:r>
          </a:p>
        </p:txBody>
      </p:sp>
      <p:sp>
        <p:nvSpPr>
          <p:cNvPr id="2051" name="Rectangle 3"/>
          <p:cNvSpPr>
            <a:spLocks noGrp="1" noChangeArrowheads="1"/>
          </p:cNvSpPr>
          <p:nvPr>
            <p:ph type="subTitle" idx="1"/>
          </p:nvPr>
        </p:nvSpPr>
        <p:spPr/>
        <p:txBody>
          <a:bodyPr>
            <a:normAutofit/>
          </a:bodyPr>
          <a:lstStyle/>
          <a:p>
            <a:r>
              <a:rPr lang="en-US" sz="4400" b="1" dirty="0">
                <a:solidFill>
                  <a:srgbClr val="0000CC"/>
                </a:solidFill>
              </a:rPr>
              <a:t>Class </a:t>
            </a:r>
            <a:r>
              <a:rPr lang="en-US" sz="4400" b="1" dirty="0" smtClean="0">
                <a:solidFill>
                  <a:srgbClr val="0000CC"/>
                </a:solidFill>
              </a:rPr>
              <a:t>6:   What do the Angels want from you?</a:t>
            </a:r>
            <a:endParaRPr lang="en-US" sz="4400" b="1" dirty="0">
              <a:solidFill>
                <a:srgbClr val="0000CC"/>
              </a:solidFill>
            </a:endParaRPr>
          </a:p>
        </p:txBody>
      </p:sp>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838200"/>
          </a:xfrm>
        </p:spPr>
        <p:txBody>
          <a:bodyPr>
            <a:normAutofit/>
          </a:bodyPr>
          <a:lstStyle/>
          <a:p>
            <a:r>
              <a:rPr lang="en-US" b="1" dirty="0" smtClean="0">
                <a:solidFill>
                  <a:srgbClr val="800080"/>
                </a:solidFill>
                <a:latin typeface="Comic Sans MS" pitchFamily="66" charset="0"/>
              </a:rPr>
              <a:t>Zechariah 4:6-10</a:t>
            </a:r>
            <a:endParaRPr lang="en-US" b="1" dirty="0">
              <a:solidFill>
                <a:srgbClr val="800080"/>
              </a:solidFill>
              <a:latin typeface="Comic Sans MS" pitchFamily="66" charset="0"/>
            </a:endParaRPr>
          </a:p>
        </p:txBody>
      </p:sp>
      <p:sp>
        <p:nvSpPr>
          <p:cNvPr id="24579" name="Rectangle 3"/>
          <p:cNvSpPr>
            <a:spLocks noGrp="1" noChangeArrowheads="1"/>
          </p:cNvSpPr>
          <p:nvPr>
            <p:ph type="body" idx="1"/>
          </p:nvPr>
        </p:nvSpPr>
        <p:spPr>
          <a:xfrm>
            <a:off x="457200" y="838200"/>
            <a:ext cx="8458200" cy="5715000"/>
          </a:xfrm>
        </p:spPr>
        <p:txBody>
          <a:bodyPr>
            <a:normAutofit fontScale="92500" lnSpcReduction="20000"/>
          </a:bodyPr>
          <a:lstStyle/>
          <a:p>
            <a:pPr marL="457200" indent="-457200">
              <a:lnSpc>
                <a:spcPct val="80000"/>
              </a:lnSpc>
              <a:buFontTx/>
              <a:buNone/>
            </a:pPr>
            <a:r>
              <a:rPr lang="en-US" dirty="0" smtClean="0"/>
              <a:t>6  So he answered and said to me:  "This is the word of the Lord to </a:t>
            </a:r>
            <a:r>
              <a:rPr lang="en-US" dirty="0" err="1" smtClean="0"/>
              <a:t>Zerubbabel</a:t>
            </a:r>
            <a:r>
              <a:rPr lang="en-US" dirty="0" smtClean="0"/>
              <a:t>:  'Not by might nor by power, but by My Spirit, 'Says the Lord of hosts. </a:t>
            </a:r>
          </a:p>
          <a:p>
            <a:pPr marL="457200" indent="-457200">
              <a:lnSpc>
                <a:spcPct val="80000"/>
              </a:lnSpc>
              <a:buFontTx/>
              <a:buNone/>
            </a:pPr>
            <a:r>
              <a:rPr lang="en-US" dirty="0" smtClean="0"/>
              <a:t>7  'Who are you, O great mountain?  Before </a:t>
            </a:r>
            <a:r>
              <a:rPr lang="en-US" dirty="0" err="1" smtClean="0"/>
              <a:t>Zerubbabel</a:t>
            </a:r>
            <a:r>
              <a:rPr lang="en-US" dirty="0" smtClean="0"/>
              <a:t> you shall become a plain!  And he shall bring forth the capstone with shouts of "Grace, grace to it!"'" </a:t>
            </a:r>
          </a:p>
          <a:p>
            <a:pPr marL="457200" indent="-457200">
              <a:lnSpc>
                <a:spcPct val="80000"/>
              </a:lnSpc>
              <a:buFontTx/>
              <a:buNone/>
            </a:pPr>
            <a:r>
              <a:rPr lang="en-US" dirty="0" smtClean="0"/>
              <a:t>8  Moreover the word of the Lord came to me, saying: </a:t>
            </a:r>
          </a:p>
          <a:p>
            <a:pPr marL="457200" indent="-457200">
              <a:lnSpc>
                <a:spcPct val="80000"/>
              </a:lnSpc>
              <a:buFontTx/>
              <a:buNone/>
            </a:pPr>
            <a:r>
              <a:rPr lang="en-US" dirty="0" smtClean="0"/>
              <a:t>9  "The hands of </a:t>
            </a:r>
            <a:r>
              <a:rPr lang="en-US" dirty="0" err="1" smtClean="0"/>
              <a:t>Zerubbabel</a:t>
            </a:r>
            <a:r>
              <a:rPr lang="en-US" dirty="0" smtClean="0"/>
              <a:t> have laid the foundation of this temple; His hands shall also finish it.  </a:t>
            </a:r>
            <a:r>
              <a:rPr lang="en-US" b="1" i="1" dirty="0" smtClean="0">
                <a:solidFill>
                  <a:srgbClr val="0000CC"/>
                </a:solidFill>
              </a:rPr>
              <a:t>Then you will know that the Lord of hosts has sent Me to you. </a:t>
            </a:r>
          </a:p>
          <a:p>
            <a:pPr marL="457200" indent="-457200">
              <a:lnSpc>
                <a:spcPct val="80000"/>
              </a:lnSpc>
              <a:buFontTx/>
              <a:buNone/>
            </a:pPr>
            <a:r>
              <a:rPr lang="en-US" dirty="0" smtClean="0"/>
              <a:t>10 For who has despised the day of small things? </a:t>
            </a:r>
            <a:r>
              <a:rPr lang="en-US" i="1" dirty="0" smtClean="0"/>
              <a:t>(Haggai deals with this!) </a:t>
            </a:r>
            <a:r>
              <a:rPr lang="en-US" b="1" i="1" dirty="0" smtClean="0">
                <a:solidFill>
                  <a:srgbClr val="0000CC"/>
                </a:solidFill>
              </a:rPr>
              <a:t> </a:t>
            </a:r>
            <a:r>
              <a:rPr lang="en-US" b="1" dirty="0" smtClean="0">
                <a:solidFill>
                  <a:srgbClr val="0000CC"/>
                </a:solidFill>
              </a:rPr>
              <a:t>For these seven (angels) rejoice to see the plumb line in the hand of </a:t>
            </a:r>
            <a:r>
              <a:rPr lang="en-US" b="1" dirty="0" err="1" smtClean="0">
                <a:solidFill>
                  <a:srgbClr val="0000CC"/>
                </a:solidFill>
              </a:rPr>
              <a:t>Zerubbabel</a:t>
            </a:r>
            <a:r>
              <a:rPr lang="en-US" b="1" dirty="0" smtClean="0">
                <a:solidFill>
                  <a:srgbClr val="0000CC"/>
                </a:solidFill>
              </a:rPr>
              <a:t>.  They are the eyes of the Lord, which scan to and fro throughout the whole earth." </a:t>
            </a:r>
          </a:p>
          <a:p>
            <a:pPr marL="457200" indent="-457200">
              <a:lnSpc>
                <a:spcPct val="80000"/>
              </a:lnSpc>
              <a:buFontTx/>
              <a:buNone/>
            </a:pPr>
            <a:endParaRPr lang="en-US" dirty="0" smtClean="0"/>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381000" y="914400"/>
            <a:ext cx="8229600" cy="5943600"/>
          </a:xfrm>
        </p:spPr>
        <p:txBody>
          <a:bodyPr>
            <a:normAutofit lnSpcReduction="10000"/>
          </a:bodyPr>
          <a:lstStyle/>
          <a:p>
            <a:pPr marL="0" indent="228600" algn="ctr">
              <a:buFontTx/>
              <a:buNone/>
            </a:pPr>
            <a:r>
              <a:rPr lang="en-US" sz="3600" b="1" dirty="0">
                <a:solidFill>
                  <a:srgbClr val="800080"/>
                </a:solidFill>
                <a:effectLst/>
              </a:rPr>
              <a:t>Matthew 4:10-11</a:t>
            </a:r>
          </a:p>
          <a:p>
            <a:pPr marL="0" indent="228600">
              <a:buFontTx/>
              <a:buNone/>
            </a:pPr>
            <a:r>
              <a:rPr lang="en-US" sz="2800" dirty="0" smtClean="0">
                <a:effectLst/>
              </a:rPr>
              <a:t>10	Then Jesus said to him, "Away with you, Satan! For it is written, 'You shall worship the Lord your God, and Him only you shall serve.'"</a:t>
            </a:r>
          </a:p>
          <a:p>
            <a:pPr marL="0" indent="228600">
              <a:buFontTx/>
              <a:buNone/>
            </a:pPr>
            <a:r>
              <a:rPr lang="en-US" sz="2800" dirty="0" smtClean="0">
                <a:effectLst/>
              </a:rPr>
              <a:t>11	Then the devil left Him, and behold, </a:t>
            </a:r>
            <a:r>
              <a:rPr lang="en-US" sz="2800" b="1" i="1" dirty="0" smtClean="0">
                <a:solidFill>
                  <a:srgbClr val="000099"/>
                </a:solidFill>
                <a:effectLst/>
              </a:rPr>
              <a:t>angels came and ministered to Him.</a:t>
            </a:r>
          </a:p>
          <a:p>
            <a:pPr marL="0" indent="228600" algn="ctr">
              <a:buFontTx/>
              <a:buNone/>
            </a:pPr>
            <a:r>
              <a:rPr lang="en-US" sz="3600" b="1" dirty="0" smtClean="0">
                <a:solidFill>
                  <a:srgbClr val="800080"/>
                </a:solidFill>
              </a:rPr>
              <a:t>John 1:50-51</a:t>
            </a:r>
          </a:p>
          <a:p>
            <a:pPr marL="0" indent="228600">
              <a:buFontTx/>
              <a:buNone/>
            </a:pPr>
            <a:r>
              <a:rPr lang="en-US" sz="2800" dirty="0" smtClean="0"/>
              <a:t>50 Jesus answered and said to him, "Because I said to you, 'I saw you under the fig tree,' do you believe? You will see greater things than these."  </a:t>
            </a:r>
          </a:p>
          <a:p>
            <a:pPr marL="0" indent="228600">
              <a:buFontTx/>
              <a:buNone/>
            </a:pPr>
            <a:r>
              <a:rPr lang="en-US" sz="2800" dirty="0" smtClean="0"/>
              <a:t>51 And He said to him, "Most assuredly, I say to you, hereafter you shall see heaven open, </a:t>
            </a:r>
            <a:r>
              <a:rPr lang="en-US" sz="2800" b="1" i="1" dirty="0" smtClean="0">
                <a:solidFill>
                  <a:srgbClr val="000099"/>
                </a:solidFill>
              </a:rPr>
              <a:t>and the angels of God ascending and descending upon the Son of Man." </a:t>
            </a:r>
          </a:p>
        </p:txBody>
      </p:sp>
      <p:sp>
        <p:nvSpPr>
          <p:cNvPr id="3" name="Rectangle 2"/>
          <p:cNvSpPr>
            <a:spLocks noGrp="1" noChangeArrowheads="1"/>
          </p:cNvSpPr>
          <p:nvPr>
            <p:ph type="title"/>
          </p:nvPr>
        </p:nvSpPr>
        <p:spPr>
          <a:xfrm>
            <a:off x="304800" y="0"/>
            <a:ext cx="8534400" cy="1066800"/>
          </a:xfrm>
        </p:spPr>
        <p:txBody>
          <a:bodyPr>
            <a:normAutofit/>
          </a:bodyPr>
          <a:lstStyle/>
          <a:p>
            <a:r>
              <a:rPr lang="en-US" b="1" dirty="0">
                <a:solidFill>
                  <a:srgbClr val="FF0000"/>
                </a:solidFill>
                <a:latin typeface="Comic Sans MS" pitchFamily="66" charset="0"/>
              </a:rPr>
              <a:t>Angels </a:t>
            </a:r>
            <a:r>
              <a:rPr lang="en-US" b="1" dirty="0" smtClean="0">
                <a:solidFill>
                  <a:srgbClr val="FF0000"/>
                </a:solidFill>
                <a:latin typeface="Comic Sans MS" pitchFamily="66" charset="0"/>
              </a:rPr>
              <a:t>worked to save Jesus</a:t>
            </a:r>
            <a:endParaRPr lang="en-US" b="1" dirty="0">
              <a:solidFill>
                <a:srgbClr val="FF0000"/>
              </a:solidFill>
              <a:latin typeface="Comic Sans MS" pitchFamily="66" charset="0"/>
            </a:endParaRPr>
          </a:p>
        </p:txBody>
      </p: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381000" y="381000"/>
            <a:ext cx="8229600" cy="4267200"/>
          </a:xfrm>
        </p:spPr>
        <p:txBody>
          <a:bodyPr/>
          <a:lstStyle/>
          <a:p>
            <a:pPr marL="0" indent="228600" algn="ctr">
              <a:lnSpc>
                <a:spcPct val="80000"/>
              </a:lnSpc>
              <a:buFontTx/>
              <a:buNone/>
            </a:pPr>
            <a:r>
              <a:rPr lang="en-US" sz="4000" b="1" dirty="0">
                <a:solidFill>
                  <a:srgbClr val="800080"/>
                </a:solidFill>
                <a:effectLst/>
              </a:rPr>
              <a:t>Matthew 26:36-38</a:t>
            </a:r>
          </a:p>
          <a:p>
            <a:pPr marL="0" indent="228600">
              <a:lnSpc>
                <a:spcPct val="80000"/>
              </a:lnSpc>
              <a:buFontTx/>
              <a:buNone/>
            </a:pPr>
            <a:r>
              <a:rPr lang="en-US" sz="2800" b="1" dirty="0">
                <a:effectLst/>
              </a:rPr>
              <a:t>36	Then Jesus came with them to a place called Gethsemane, and said to the disciples, "Sit here while I go and pray over there."</a:t>
            </a:r>
          </a:p>
          <a:p>
            <a:pPr marL="0" indent="228600">
              <a:lnSpc>
                <a:spcPct val="80000"/>
              </a:lnSpc>
              <a:buFontTx/>
              <a:buNone/>
            </a:pPr>
            <a:r>
              <a:rPr lang="en-US" sz="2800" b="1" dirty="0">
                <a:effectLst/>
              </a:rPr>
              <a:t>37	And </a:t>
            </a:r>
            <a:r>
              <a:rPr lang="en-US" sz="2800" b="1" i="1" dirty="0">
                <a:solidFill>
                  <a:srgbClr val="000099"/>
                </a:solidFill>
                <a:effectLst/>
              </a:rPr>
              <a:t>He took with Him Peter and the two sons of Zebedee, and He began to be sorrowful and deeply distressed.</a:t>
            </a:r>
          </a:p>
          <a:p>
            <a:pPr marL="0" indent="228600">
              <a:lnSpc>
                <a:spcPct val="80000"/>
              </a:lnSpc>
              <a:buFontTx/>
              <a:buNone/>
            </a:pPr>
            <a:r>
              <a:rPr lang="en-US" sz="2800" b="1" dirty="0">
                <a:effectLst/>
              </a:rPr>
              <a:t>38	Then He said to them, "My soul is exceedingly sorrowful, even to death. </a:t>
            </a:r>
            <a:r>
              <a:rPr lang="en-US" sz="2800" b="1" i="1" dirty="0">
                <a:solidFill>
                  <a:srgbClr val="000099"/>
                </a:solidFill>
                <a:effectLst/>
              </a:rPr>
              <a:t>Stay here and watch with Me."</a:t>
            </a:r>
          </a:p>
        </p:txBody>
      </p:sp>
      <p:sp>
        <p:nvSpPr>
          <p:cNvPr id="26627" name="Text Box 3"/>
          <p:cNvSpPr txBox="1">
            <a:spLocks noChangeArrowheads="1"/>
          </p:cNvSpPr>
          <p:nvPr/>
        </p:nvSpPr>
        <p:spPr bwMode="auto">
          <a:xfrm>
            <a:off x="609600" y="4572000"/>
            <a:ext cx="7772400" cy="1077218"/>
          </a:xfrm>
          <a:prstGeom prst="rect">
            <a:avLst/>
          </a:prstGeom>
          <a:noFill/>
          <a:ln w="9525">
            <a:noFill/>
            <a:miter lim="800000"/>
            <a:headEnd/>
            <a:tailEnd/>
          </a:ln>
          <a:effectLst/>
        </p:spPr>
        <p:txBody>
          <a:bodyPr>
            <a:spAutoFit/>
          </a:bodyPr>
          <a:lstStyle/>
          <a:p>
            <a:pPr algn="ctr" eaLnBrk="1" hangingPunct="1">
              <a:spcBef>
                <a:spcPct val="50000"/>
              </a:spcBef>
            </a:pPr>
            <a:r>
              <a:rPr lang="en-US" sz="3200" b="1" dirty="0">
                <a:solidFill>
                  <a:srgbClr val="966432"/>
                </a:solidFill>
                <a:latin typeface="Comic Sans MS" pitchFamily="66" charset="0"/>
              </a:rPr>
              <a:t>In his time of great sorrow and distress, Jesus needed his friends</a:t>
            </a:r>
          </a:p>
        </p:txBody>
      </p:sp>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381000" y="381000"/>
            <a:ext cx="8382000" cy="4648200"/>
          </a:xfrm>
        </p:spPr>
        <p:txBody>
          <a:bodyPr/>
          <a:lstStyle/>
          <a:p>
            <a:pPr marL="0" indent="228600" algn="ctr">
              <a:lnSpc>
                <a:spcPct val="80000"/>
              </a:lnSpc>
              <a:buFontTx/>
              <a:buNone/>
            </a:pPr>
            <a:r>
              <a:rPr lang="en-US" sz="4000" b="1" dirty="0">
                <a:solidFill>
                  <a:srgbClr val="800080"/>
                </a:solidFill>
                <a:effectLst/>
              </a:rPr>
              <a:t>Matthew 26:39-41</a:t>
            </a:r>
          </a:p>
          <a:p>
            <a:pPr marL="0" indent="228600">
              <a:lnSpc>
                <a:spcPct val="80000"/>
              </a:lnSpc>
              <a:buFontTx/>
              <a:buNone/>
            </a:pPr>
            <a:r>
              <a:rPr lang="en-US" sz="2800" b="1" dirty="0">
                <a:effectLst/>
              </a:rPr>
              <a:t>39	He went a little farther and fell on His face, and prayed, saying, "O My Father, if it is possible, let this cup pass from Me; nevertheless, not as I will, but as You will."</a:t>
            </a:r>
          </a:p>
          <a:p>
            <a:pPr marL="0" indent="228600">
              <a:lnSpc>
                <a:spcPct val="80000"/>
              </a:lnSpc>
              <a:buFontTx/>
              <a:buNone/>
            </a:pPr>
            <a:r>
              <a:rPr lang="en-US" sz="2800" b="1" dirty="0">
                <a:effectLst/>
              </a:rPr>
              <a:t>40	Then </a:t>
            </a:r>
            <a:r>
              <a:rPr lang="en-US" sz="2800" b="1" i="1" dirty="0">
                <a:solidFill>
                  <a:srgbClr val="000099"/>
                </a:solidFill>
                <a:effectLst/>
              </a:rPr>
              <a:t>He came to the disciples and found them asleep,</a:t>
            </a:r>
            <a:r>
              <a:rPr lang="en-US" sz="2800" b="1" dirty="0">
                <a:solidFill>
                  <a:srgbClr val="000099"/>
                </a:solidFill>
                <a:effectLst/>
              </a:rPr>
              <a:t> </a:t>
            </a:r>
            <a:r>
              <a:rPr lang="en-US" sz="2800" b="1" dirty="0">
                <a:effectLst/>
              </a:rPr>
              <a:t>and said to Peter, "What? </a:t>
            </a:r>
            <a:r>
              <a:rPr lang="en-US" sz="2800" b="1" i="1" dirty="0">
                <a:solidFill>
                  <a:srgbClr val="000099"/>
                </a:solidFill>
                <a:effectLst/>
              </a:rPr>
              <a:t>Could you not watch with Me one hour?</a:t>
            </a:r>
          </a:p>
          <a:p>
            <a:pPr marL="0" indent="228600">
              <a:lnSpc>
                <a:spcPct val="80000"/>
              </a:lnSpc>
              <a:buFontTx/>
              <a:buNone/>
            </a:pPr>
            <a:r>
              <a:rPr lang="en-US" sz="2800" b="1" dirty="0">
                <a:effectLst/>
              </a:rPr>
              <a:t>41	"Watch and pray, lest you enter into temptation. The spirit indeed is willing, but the flesh is weak."</a:t>
            </a:r>
          </a:p>
        </p:txBody>
      </p:sp>
      <p:sp>
        <p:nvSpPr>
          <p:cNvPr id="27651" name="Text Box 3"/>
          <p:cNvSpPr txBox="1">
            <a:spLocks noChangeArrowheads="1"/>
          </p:cNvSpPr>
          <p:nvPr/>
        </p:nvSpPr>
        <p:spPr bwMode="auto">
          <a:xfrm>
            <a:off x="685800" y="4343400"/>
            <a:ext cx="7772400" cy="1569660"/>
          </a:xfrm>
          <a:prstGeom prst="rect">
            <a:avLst/>
          </a:prstGeom>
          <a:noFill/>
          <a:ln w="9525">
            <a:noFill/>
            <a:miter lim="800000"/>
            <a:headEnd/>
            <a:tailEnd/>
          </a:ln>
          <a:effectLst/>
        </p:spPr>
        <p:txBody>
          <a:bodyPr>
            <a:spAutoFit/>
          </a:bodyPr>
          <a:lstStyle/>
          <a:p>
            <a:pPr algn="ctr" eaLnBrk="1" hangingPunct="1">
              <a:spcBef>
                <a:spcPct val="50000"/>
              </a:spcBef>
            </a:pPr>
            <a:r>
              <a:rPr lang="en-US" sz="3200" b="1" dirty="0">
                <a:solidFill>
                  <a:srgbClr val="966432"/>
                </a:solidFill>
                <a:latin typeface="Comic Sans MS" pitchFamily="66" charset="0"/>
              </a:rPr>
              <a:t>The disciples were overcome and bewildered by what Jesus was going through. They let him down.</a:t>
            </a:r>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81000" y="381000"/>
            <a:ext cx="8229600" cy="2286000"/>
          </a:xfrm>
        </p:spPr>
        <p:txBody>
          <a:bodyPr/>
          <a:lstStyle/>
          <a:p>
            <a:pPr marL="0" indent="228600" algn="ctr">
              <a:lnSpc>
                <a:spcPct val="80000"/>
              </a:lnSpc>
              <a:buFontTx/>
              <a:buNone/>
            </a:pPr>
            <a:r>
              <a:rPr lang="en-US" b="1" dirty="0">
                <a:solidFill>
                  <a:srgbClr val="800080"/>
                </a:solidFill>
                <a:effectLst/>
              </a:rPr>
              <a:t>Matthew 26:42-43</a:t>
            </a:r>
          </a:p>
          <a:p>
            <a:pPr marL="0" indent="228600">
              <a:lnSpc>
                <a:spcPct val="80000"/>
              </a:lnSpc>
              <a:buFontTx/>
              <a:buNone/>
            </a:pPr>
            <a:r>
              <a:rPr lang="en-US" sz="2400" b="1" dirty="0">
                <a:effectLst/>
              </a:rPr>
              <a:t>42	Again, a second time, He went away and prayed, saying, "O My Father, if this cup cannot pass away from Me unless I drink it, Your will be done."</a:t>
            </a:r>
          </a:p>
          <a:p>
            <a:pPr marL="0" indent="228600">
              <a:lnSpc>
                <a:spcPct val="80000"/>
              </a:lnSpc>
              <a:buFontTx/>
              <a:buNone/>
            </a:pPr>
            <a:r>
              <a:rPr lang="en-US" sz="2400" b="1" dirty="0">
                <a:effectLst/>
              </a:rPr>
              <a:t>43	And He came and found them asleep again, for their eyes were heavy.</a:t>
            </a:r>
          </a:p>
        </p:txBody>
      </p:sp>
      <p:sp>
        <p:nvSpPr>
          <p:cNvPr id="28675" name="Text Box 3"/>
          <p:cNvSpPr txBox="1">
            <a:spLocks noChangeArrowheads="1"/>
          </p:cNvSpPr>
          <p:nvPr/>
        </p:nvSpPr>
        <p:spPr bwMode="auto">
          <a:xfrm>
            <a:off x="1752600" y="5715000"/>
            <a:ext cx="5638800" cy="946150"/>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rgbClr val="966432"/>
                </a:solidFill>
                <a:latin typeface="Comic Sans MS" pitchFamily="66" charset="0"/>
              </a:rPr>
              <a:t>When Jesus’ friends failed,  an angel came through for him!</a:t>
            </a:r>
          </a:p>
        </p:txBody>
      </p:sp>
      <p:sp>
        <p:nvSpPr>
          <p:cNvPr id="28676" name="Text Box 4"/>
          <p:cNvSpPr txBox="1">
            <a:spLocks noChangeArrowheads="1"/>
          </p:cNvSpPr>
          <p:nvPr/>
        </p:nvSpPr>
        <p:spPr bwMode="auto">
          <a:xfrm>
            <a:off x="381000" y="1981200"/>
            <a:ext cx="8305800" cy="3865674"/>
          </a:xfrm>
          <a:prstGeom prst="rect">
            <a:avLst/>
          </a:prstGeom>
          <a:noFill/>
          <a:ln w="9525">
            <a:noFill/>
            <a:miter lim="800000"/>
            <a:headEnd/>
            <a:tailEnd/>
          </a:ln>
          <a:effectLst/>
        </p:spPr>
        <p:txBody>
          <a:bodyPr>
            <a:spAutoFit/>
          </a:bodyPr>
          <a:lstStyle/>
          <a:p>
            <a:pPr indent="228600"/>
            <a:endParaRPr lang="en-US" dirty="0"/>
          </a:p>
          <a:p>
            <a:pPr indent="228600" algn="ctr"/>
            <a:r>
              <a:rPr lang="en-US" sz="3200" b="1" dirty="0">
                <a:solidFill>
                  <a:srgbClr val="FF0000"/>
                </a:solidFill>
              </a:rPr>
              <a:t>Luke 22:43-44   </a:t>
            </a:r>
          </a:p>
          <a:p>
            <a:pPr indent="228600"/>
            <a:r>
              <a:rPr lang="en-US" sz="2400" b="1" i="1" dirty="0">
                <a:solidFill>
                  <a:srgbClr val="000099"/>
                </a:solidFill>
              </a:rPr>
              <a:t>43	Then an angel appeared to Him from heaven, strengthening Him.</a:t>
            </a:r>
          </a:p>
          <a:p>
            <a:pPr indent="228600"/>
            <a:r>
              <a:rPr lang="en-US" sz="2400" b="1" dirty="0"/>
              <a:t>44     And being in agony, He prayed more earnestly. Then His sweat became like great drops of blood falling</a:t>
            </a:r>
          </a:p>
          <a:p>
            <a:pPr indent="228600" algn="ctr">
              <a:spcBef>
                <a:spcPct val="60000"/>
              </a:spcBef>
            </a:pPr>
            <a:r>
              <a:rPr lang="en-US" sz="3200" b="1" dirty="0">
                <a:solidFill>
                  <a:srgbClr val="800080"/>
                </a:solidFill>
              </a:rPr>
              <a:t>Matthew 26:43</a:t>
            </a:r>
          </a:p>
          <a:p>
            <a:pPr indent="228600"/>
            <a:r>
              <a:rPr lang="en-US" sz="2400" b="1" dirty="0"/>
              <a:t>43	And He came and found them asleep again, for their eyes were heavy.</a:t>
            </a:r>
            <a:endParaRPr lang="en-US" sz="2400" dirty="0"/>
          </a:p>
        </p:txBody>
      </p:sp>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81000" y="0"/>
            <a:ext cx="8458200" cy="5257800"/>
          </a:xfrm>
        </p:spPr>
        <p:txBody>
          <a:bodyPr>
            <a:noAutofit/>
          </a:bodyPr>
          <a:lstStyle/>
          <a:p>
            <a:pPr marL="0" indent="228600" algn="ctr">
              <a:lnSpc>
                <a:spcPct val="90000"/>
              </a:lnSpc>
              <a:buFontTx/>
              <a:buNone/>
            </a:pPr>
            <a:r>
              <a:rPr lang="en-US" sz="4000" b="1" dirty="0">
                <a:solidFill>
                  <a:srgbClr val="800080"/>
                </a:solidFill>
                <a:effectLst/>
              </a:rPr>
              <a:t>John 20:10-14</a:t>
            </a:r>
          </a:p>
          <a:p>
            <a:pPr marL="0" indent="228600">
              <a:lnSpc>
                <a:spcPct val="90000"/>
              </a:lnSpc>
              <a:buFontTx/>
              <a:buNone/>
            </a:pPr>
            <a:r>
              <a:rPr lang="en-US" sz="2600" b="1" dirty="0">
                <a:effectLst/>
              </a:rPr>
              <a:t>10	Then the disciples went away again to their own homes.</a:t>
            </a:r>
          </a:p>
          <a:p>
            <a:pPr marL="0" indent="228600">
              <a:lnSpc>
                <a:spcPct val="90000"/>
              </a:lnSpc>
              <a:buFontTx/>
              <a:buNone/>
            </a:pPr>
            <a:r>
              <a:rPr lang="en-US" sz="2600" b="1" dirty="0">
                <a:effectLst/>
              </a:rPr>
              <a:t>11	But Mary stood outside by the tomb weeping, and as she wept she stooped down and looked into the tomb.</a:t>
            </a:r>
          </a:p>
          <a:p>
            <a:pPr marL="0" indent="228600">
              <a:lnSpc>
                <a:spcPct val="90000"/>
              </a:lnSpc>
              <a:buFontTx/>
              <a:buNone/>
            </a:pPr>
            <a:r>
              <a:rPr lang="en-US" sz="2600" b="1" dirty="0">
                <a:effectLst/>
              </a:rPr>
              <a:t>12	And </a:t>
            </a:r>
            <a:r>
              <a:rPr lang="en-US" sz="2600" b="1" i="1" dirty="0">
                <a:solidFill>
                  <a:srgbClr val="000099"/>
                </a:solidFill>
                <a:effectLst/>
              </a:rPr>
              <a:t>she saw two angels in white sitting, one at the head and the other at the feet, where the body of Jesus had lain.</a:t>
            </a:r>
          </a:p>
          <a:p>
            <a:pPr marL="0" indent="228600">
              <a:lnSpc>
                <a:spcPct val="90000"/>
              </a:lnSpc>
              <a:buFontTx/>
              <a:buNone/>
            </a:pPr>
            <a:r>
              <a:rPr lang="en-US" sz="2600" b="1" dirty="0">
                <a:effectLst/>
              </a:rPr>
              <a:t>13	Then they said to her, "Woman, why are you weeping?" She said to them, "Because they have taken away my Lord, and I do not know where they have laid Him."</a:t>
            </a:r>
          </a:p>
          <a:p>
            <a:pPr marL="0" indent="228600">
              <a:lnSpc>
                <a:spcPct val="90000"/>
              </a:lnSpc>
              <a:buFontTx/>
              <a:buNone/>
            </a:pPr>
            <a:r>
              <a:rPr lang="en-US" sz="2600" b="1" dirty="0">
                <a:effectLst/>
              </a:rPr>
              <a:t>14	Now when she had said this, she turned around and saw Jesus standing there, and did not know that it was Jesus.</a:t>
            </a:r>
          </a:p>
        </p:txBody>
      </p:sp>
      <p:sp>
        <p:nvSpPr>
          <p:cNvPr id="10243" name="Text Box 3"/>
          <p:cNvSpPr txBox="1">
            <a:spLocks noChangeArrowheads="1"/>
          </p:cNvSpPr>
          <p:nvPr/>
        </p:nvSpPr>
        <p:spPr bwMode="auto">
          <a:xfrm>
            <a:off x="914400" y="5867400"/>
            <a:ext cx="7772400" cy="830997"/>
          </a:xfrm>
          <a:prstGeom prst="rect">
            <a:avLst/>
          </a:prstGeom>
          <a:noFill/>
          <a:ln w="9525">
            <a:noFill/>
            <a:miter lim="800000"/>
            <a:headEnd/>
            <a:tailEnd/>
          </a:ln>
          <a:effectLst/>
        </p:spPr>
        <p:txBody>
          <a:bodyPr>
            <a:spAutoFit/>
          </a:bodyPr>
          <a:lstStyle/>
          <a:p>
            <a:pPr algn="ctr" eaLnBrk="1" hangingPunct="1">
              <a:spcBef>
                <a:spcPct val="50000"/>
              </a:spcBef>
            </a:pPr>
            <a:r>
              <a:rPr lang="en-US" sz="2400" b="1" dirty="0" smtClean="0">
                <a:solidFill>
                  <a:srgbClr val="996633"/>
                </a:solidFill>
                <a:latin typeface="Comic Sans MS" pitchFamily="66" charset="0"/>
              </a:rPr>
              <a:t>These angels had brought Jesus through a perfect life and finally could resurrection him for God</a:t>
            </a:r>
            <a:endParaRPr lang="en-US" sz="2400" b="1" dirty="0">
              <a:solidFill>
                <a:srgbClr val="996633"/>
              </a:solidFill>
              <a:latin typeface="Comic Sans MS" pitchFamily="66" charset="0"/>
            </a:endParaRPr>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990600"/>
            <a:ext cx="8382000" cy="5867400"/>
          </a:xfrm>
        </p:spPr>
        <p:txBody>
          <a:bodyPr/>
          <a:lstStyle/>
          <a:p>
            <a:pPr marL="0" indent="0" algn="ctr">
              <a:lnSpc>
                <a:spcPct val="80000"/>
              </a:lnSpc>
              <a:buFont typeface="Wingdings" pitchFamily="2" charset="2"/>
              <a:buNone/>
            </a:pPr>
            <a:r>
              <a:rPr lang="en-US" sz="2800" b="1" dirty="0" smtClean="0">
                <a:solidFill>
                  <a:srgbClr val="800080"/>
                </a:solidFill>
              </a:rPr>
              <a:t>Matthew </a:t>
            </a:r>
            <a:r>
              <a:rPr lang="en-US" sz="2800" b="1" dirty="0">
                <a:solidFill>
                  <a:srgbClr val="800080"/>
                </a:solidFill>
              </a:rPr>
              <a:t>28:18, 5-6</a:t>
            </a:r>
          </a:p>
          <a:p>
            <a:pPr marL="0" indent="0">
              <a:lnSpc>
                <a:spcPct val="80000"/>
              </a:lnSpc>
              <a:buFont typeface="Wingdings" pitchFamily="2" charset="2"/>
              <a:buNone/>
            </a:pPr>
            <a:r>
              <a:rPr lang="en-US" sz="2200" dirty="0"/>
              <a:t>18  And Jesus came and spoke to them, saying</a:t>
            </a:r>
            <a:r>
              <a:rPr lang="en-US" sz="2200" dirty="0">
                <a:solidFill>
                  <a:srgbClr val="000099"/>
                </a:solidFill>
              </a:rPr>
              <a:t>, </a:t>
            </a:r>
            <a:r>
              <a:rPr lang="en-US" sz="2200" b="1" dirty="0">
                <a:solidFill>
                  <a:srgbClr val="000099"/>
                </a:solidFill>
              </a:rPr>
              <a:t>"All authority has been given to Me in heaven and on earth.</a:t>
            </a:r>
          </a:p>
          <a:p>
            <a:pPr marL="0" indent="0">
              <a:lnSpc>
                <a:spcPct val="80000"/>
              </a:lnSpc>
              <a:buFont typeface="Wingdings" pitchFamily="2" charset="2"/>
              <a:buNone/>
            </a:pPr>
            <a:endParaRPr lang="en-US" sz="1000" dirty="0"/>
          </a:p>
          <a:p>
            <a:pPr marL="0" indent="0">
              <a:lnSpc>
                <a:spcPct val="80000"/>
              </a:lnSpc>
              <a:buFont typeface="Wingdings" pitchFamily="2" charset="2"/>
              <a:buNone/>
            </a:pPr>
            <a:r>
              <a:rPr lang="en-US" sz="2200" dirty="0"/>
              <a:t>5  But the angel answered and said to the women, "Do not be afraid, for I know that </a:t>
            </a:r>
            <a:r>
              <a:rPr lang="en-US" sz="2200" b="1" dirty="0">
                <a:solidFill>
                  <a:srgbClr val="000099"/>
                </a:solidFill>
              </a:rPr>
              <a:t>you seek Jesus </a:t>
            </a:r>
            <a:r>
              <a:rPr lang="en-US" sz="2200" dirty="0"/>
              <a:t>who was crucified.</a:t>
            </a:r>
          </a:p>
          <a:p>
            <a:pPr marL="0" indent="0">
              <a:lnSpc>
                <a:spcPct val="80000"/>
              </a:lnSpc>
              <a:buFont typeface="Wingdings" pitchFamily="2" charset="2"/>
              <a:buNone/>
            </a:pPr>
            <a:r>
              <a:rPr lang="en-US" sz="2200" dirty="0"/>
              <a:t>6  "He is not here; for He is risen, as He said. Come, see the place where </a:t>
            </a:r>
            <a:r>
              <a:rPr lang="en-US" sz="2200" b="1" dirty="0">
                <a:solidFill>
                  <a:srgbClr val="000099"/>
                </a:solidFill>
              </a:rPr>
              <a:t>the Lord</a:t>
            </a:r>
            <a:r>
              <a:rPr lang="en-US" sz="2200" dirty="0">
                <a:solidFill>
                  <a:srgbClr val="000099"/>
                </a:solidFill>
              </a:rPr>
              <a:t> </a:t>
            </a:r>
            <a:r>
              <a:rPr lang="en-US" sz="2200" dirty="0"/>
              <a:t>lay.</a:t>
            </a:r>
          </a:p>
          <a:p>
            <a:pPr marL="0" indent="0">
              <a:lnSpc>
                <a:spcPct val="80000"/>
              </a:lnSpc>
              <a:buFont typeface="Wingdings" pitchFamily="2" charset="2"/>
              <a:buNone/>
            </a:pPr>
            <a:endParaRPr lang="en-US" sz="800" dirty="0">
              <a:solidFill>
                <a:srgbClr val="00FF00"/>
              </a:solidFill>
            </a:endParaRPr>
          </a:p>
          <a:p>
            <a:pPr marL="0" indent="0" algn="ctr">
              <a:lnSpc>
                <a:spcPct val="80000"/>
              </a:lnSpc>
              <a:buFont typeface="Wingdings" pitchFamily="2" charset="2"/>
              <a:buNone/>
            </a:pPr>
            <a:r>
              <a:rPr lang="en-US" sz="2800" b="1" dirty="0">
                <a:solidFill>
                  <a:srgbClr val="800080"/>
                </a:solidFill>
              </a:rPr>
              <a:t>1 </a:t>
            </a:r>
            <a:r>
              <a:rPr lang="en-US" sz="2800" b="1" dirty="0" smtClean="0">
                <a:solidFill>
                  <a:srgbClr val="800080"/>
                </a:solidFill>
              </a:rPr>
              <a:t>Peter </a:t>
            </a:r>
            <a:r>
              <a:rPr lang="en-US" sz="2800" b="1" dirty="0">
                <a:solidFill>
                  <a:srgbClr val="800080"/>
                </a:solidFill>
              </a:rPr>
              <a:t>3:22</a:t>
            </a:r>
          </a:p>
          <a:p>
            <a:pPr marL="0" indent="0">
              <a:lnSpc>
                <a:spcPct val="80000"/>
              </a:lnSpc>
              <a:buFont typeface="Wingdings" pitchFamily="2" charset="2"/>
              <a:buNone/>
            </a:pPr>
            <a:r>
              <a:rPr lang="en-US" sz="2200" dirty="0"/>
              <a:t>Who (Jesus) has gone into heaven and is at the right hand of God, </a:t>
            </a:r>
            <a:r>
              <a:rPr lang="en-US" sz="2200" b="1" dirty="0">
                <a:solidFill>
                  <a:srgbClr val="000099"/>
                </a:solidFill>
              </a:rPr>
              <a:t>angels and authorities and powers having been made subject to Him.</a:t>
            </a:r>
          </a:p>
          <a:p>
            <a:pPr marL="0" indent="0">
              <a:lnSpc>
                <a:spcPct val="80000"/>
              </a:lnSpc>
              <a:buFont typeface="Wingdings" pitchFamily="2" charset="2"/>
              <a:buNone/>
            </a:pPr>
            <a:endParaRPr lang="en-US" sz="1200" b="1" dirty="0">
              <a:solidFill>
                <a:srgbClr val="00FF00"/>
              </a:solidFill>
            </a:endParaRPr>
          </a:p>
          <a:p>
            <a:pPr marL="0" indent="0" algn="ctr">
              <a:lnSpc>
                <a:spcPct val="80000"/>
              </a:lnSpc>
              <a:buFont typeface="Wingdings" pitchFamily="2" charset="2"/>
              <a:buNone/>
            </a:pPr>
            <a:r>
              <a:rPr lang="en-US" sz="2800" b="1" dirty="0" smtClean="0">
                <a:solidFill>
                  <a:srgbClr val="800080"/>
                </a:solidFill>
              </a:rPr>
              <a:t>Hebrew </a:t>
            </a:r>
            <a:r>
              <a:rPr lang="en-US" sz="2800" b="1" dirty="0">
                <a:solidFill>
                  <a:srgbClr val="800080"/>
                </a:solidFill>
              </a:rPr>
              <a:t>1:6</a:t>
            </a:r>
          </a:p>
          <a:p>
            <a:pPr marL="0" indent="0">
              <a:lnSpc>
                <a:spcPct val="80000"/>
              </a:lnSpc>
              <a:buFont typeface="Wingdings" pitchFamily="2" charset="2"/>
              <a:buNone/>
            </a:pPr>
            <a:r>
              <a:rPr lang="en-US" sz="2200" dirty="0"/>
              <a:t>But when He again brings the firstborn into the world, He says: </a:t>
            </a:r>
            <a:r>
              <a:rPr lang="en-US" sz="2200" b="1" dirty="0">
                <a:solidFill>
                  <a:srgbClr val="000099"/>
                </a:solidFill>
              </a:rPr>
              <a:t>"Let all the angels of God worship Him."</a:t>
            </a:r>
          </a:p>
        </p:txBody>
      </p:sp>
      <p:sp>
        <p:nvSpPr>
          <p:cNvPr id="22533" name="Text Box 5"/>
          <p:cNvSpPr txBox="1">
            <a:spLocks noChangeArrowheads="1"/>
          </p:cNvSpPr>
          <p:nvPr/>
        </p:nvSpPr>
        <p:spPr bwMode="auto">
          <a:xfrm>
            <a:off x="304800" y="152400"/>
            <a:ext cx="8458200" cy="641350"/>
          </a:xfrm>
          <a:prstGeom prst="rect">
            <a:avLst/>
          </a:prstGeom>
          <a:noFill/>
          <a:ln w="9525">
            <a:noFill/>
            <a:miter lim="800000"/>
            <a:headEnd/>
            <a:tailEnd/>
          </a:ln>
          <a:effectLst/>
        </p:spPr>
        <p:txBody>
          <a:bodyPr>
            <a:spAutoFit/>
          </a:bodyPr>
          <a:lstStyle/>
          <a:p>
            <a:pPr algn="ctr" eaLnBrk="1" hangingPunct="1">
              <a:spcBef>
                <a:spcPct val="50000"/>
              </a:spcBef>
            </a:pPr>
            <a:r>
              <a:rPr lang="en-US" sz="3600" b="1" dirty="0">
                <a:solidFill>
                  <a:srgbClr val="FF0000"/>
                </a:solidFill>
                <a:latin typeface="Comic Sans MS" pitchFamily="66" charset="0"/>
              </a:rPr>
              <a:t>Angels are now subject to Christ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anim calcmode="lin" valueType="num">
                                      <p:cBhvr>
                                        <p:cTn id="8"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2531">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anim calcmode="lin" valueType="num">
                                      <p:cBhvr>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2531">
                                            <p:txEl>
                                              <p:pRg st="1" end="1"/>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fade">
                                      <p:cBhvr>
                                        <p:cTn id="17" dur="500"/>
                                        <p:tgtEl>
                                          <p:spTgt spid="22531">
                                            <p:txEl>
                                              <p:pRg st="3" end="3"/>
                                            </p:txEl>
                                          </p:spTgt>
                                        </p:tgtEl>
                                      </p:cBhvr>
                                    </p:animEffect>
                                    <p:anim calcmode="lin" valueType="num">
                                      <p:cBhvr>
                                        <p:cTn id="18"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22531">
                                            <p:txEl>
                                              <p:pRg st="3" end="3"/>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fade">
                                      <p:cBhvr>
                                        <p:cTn id="22" dur="500"/>
                                        <p:tgtEl>
                                          <p:spTgt spid="22531">
                                            <p:txEl>
                                              <p:pRg st="4" end="4"/>
                                            </p:txEl>
                                          </p:spTgt>
                                        </p:tgtEl>
                                      </p:cBhvr>
                                    </p:animEffect>
                                    <p:anim calcmode="lin" valueType="num">
                                      <p:cBhvr>
                                        <p:cTn id="23"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2253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4" presetClass="entr" presetSubtype="0" fill="hold" grpId="0" nodeType="clickEffect">
                                  <p:stCondLst>
                                    <p:cond delay="0"/>
                                  </p:stCondLst>
                                  <p:childTnLst>
                                    <p:set>
                                      <p:cBhvr>
                                        <p:cTn id="28" dur="1" fill="hold">
                                          <p:stCondLst>
                                            <p:cond delay="0"/>
                                          </p:stCondLst>
                                        </p:cTn>
                                        <p:tgtEl>
                                          <p:spTgt spid="22531">
                                            <p:txEl>
                                              <p:pRg st="6" end="6"/>
                                            </p:txEl>
                                          </p:spTgt>
                                        </p:tgtEl>
                                        <p:attrNameLst>
                                          <p:attrName>style.visibility</p:attrName>
                                        </p:attrNameLst>
                                      </p:cBhvr>
                                      <p:to>
                                        <p:strVal val="visible"/>
                                      </p:to>
                                    </p:set>
                                    <p:animEffect transition="in" filter="fade">
                                      <p:cBhvr>
                                        <p:cTn id="29" dur="500"/>
                                        <p:tgtEl>
                                          <p:spTgt spid="22531">
                                            <p:txEl>
                                              <p:pRg st="6" end="6"/>
                                            </p:txEl>
                                          </p:spTgt>
                                        </p:tgtEl>
                                      </p:cBhvr>
                                    </p:animEffect>
                                    <p:anim calcmode="lin" valueType="num">
                                      <p:cBhvr>
                                        <p:cTn id="30"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22531">
                                            <p:txEl>
                                              <p:pRg st="6" end="6"/>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22531">
                                            <p:txEl>
                                              <p:pRg st="7" end="7"/>
                                            </p:txEl>
                                          </p:spTgt>
                                        </p:tgtEl>
                                        <p:attrNameLst>
                                          <p:attrName>style.visibility</p:attrName>
                                        </p:attrNameLst>
                                      </p:cBhvr>
                                      <p:to>
                                        <p:strVal val="visible"/>
                                      </p:to>
                                    </p:set>
                                    <p:animEffect transition="in" filter="fade">
                                      <p:cBhvr>
                                        <p:cTn id="34" dur="500"/>
                                        <p:tgtEl>
                                          <p:spTgt spid="22531">
                                            <p:txEl>
                                              <p:pRg st="7" end="7"/>
                                            </p:txEl>
                                          </p:spTgt>
                                        </p:tgtEl>
                                      </p:cBhvr>
                                    </p:animEffect>
                                    <p:anim calcmode="lin" valueType="num">
                                      <p:cBhvr>
                                        <p:cTn id="35"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p:cTn id="36" dur="500" fill="hold"/>
                                        <p:tgtEl>
                                          <p:spTgt spid="22531">
                                            <p:txEl>
                                              <p:pRg st="7" end="7"/>
                                            </p:txEl>
                                          </p:spTgt>
                                        </p:tgtEl>
                                        <p:attrNameLst>
                                          <p:attrName>ppt_y</p:attrName>
                                        </p:attrNameLst>
                                      </p:cBhvr>
                                      <p:tavLst>
                                        <p:tav tm="0">
                                          <p:val>
                                            <p:strVal val="#ppt_y+.05"/>
                                          </p:val>
                                        </p:tav>
                                        <p:tav tm="100000">
                                          <p:val>
                                            <p:strVal val="#ppt_y"/>
                                          </p:val>
                                        </p:tav>
                                      </p:tavLst>
                                    </p:anim>
                                  </p:childTnLst>
                                </p:cTn>
                              </p:par>
                              <p:par>
                                <p:cTn id="37" presetID="44" presetClass="entr" presetSubtype="0" fill="hold" grpId="0" nodeType="withEffect">
                                  <p:stCondLst>
                                    <p:cond delay="0"/>
                                  </p:stCondLst>
                                  <p:childTnLst>
                                    <p:set>
                                      <p:cBhvr>
                                        <p:cTn id="38" dur="1" fill="hold">
                                          <p:stCondLst>
                                            <p:cond delay="0"/>
                                          </p:stCondLst>
                                        </p:cTn>
                                        <p:tgtEl>
                                          <p:spTgt spid="22531">
                                            <p:txEl>
                                              <p:pRg st="9" end="9"/>
                                            </p:txEl>
                                          </p:spTgt>
                                        </p:tgtEl>
                                        <p:attrNameLst>
                                          <p:attrName>style.visibility</p:attrName>
                                        </p:attrNameLst>
                                      </p:cBhvr>
                                      <p:to>
                                        <p:strVal val="visible"/>
                                      </p:to>
                                    </p:set>
                                    <p:animEffect transition="in" filter="fade">
                                      <p:cBhvr>
                                        <p:cTn id="39" dur="500"/>
                                        <p:tgtEl>
                                          <p:spTgt spid="22531">
                                            <p:txEl>
                                              <p:pRg st="9" end="9"/>
                                            </p:txEl>
                                          </p:spTgt>
                                        </p:tgtEl>
                                      </p:cBhvr>
                                    </p:animEffect>
                                    <p:anim calcmode="lin" valueType="num">
                                      <p:cBhvr>
                                        <p:cTn id="40"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22531">
                                            <p:txEl>
                                              <p:pRg st="9" end="9"/>
                                            </p:txEl>
                                          </p:spTgt>
                                        </p:tgtEl>
                                        <p:attrNameLst>
                                          <p:attrName>ppt_y</p:attrName>
                                        </p:attrNameLst>
                                      </p:cBhvr>
                                      <p:tavLst>
                                        <p:tav tm="0">
                                          <p:val>
                                            <p:strVal val="#ppt_y+.05"/>
                                          </p:val>
                                        </p:tav>
                                        <p:tav tm="100000">
                                          <p:val>
                                            <p:strVal val="#ppt_y"/>
                                          </p:val>
                                        </p:tav>
                                      </p:tavLst>
                                    </p:anim>
                                  </p:childTnLst>
                                </p:cTn>
                              </p:par>
                              <p:par>
                                <p:cTn id="42" presetID="44" presetClass="entr" presetSubtype="0" fill="hold" grpId="0" nodeType="withEffect">
                                  <p:stCondLst>
                                    <p:cond delay="0"/>
                                  </p:stCondLst>
                                  <p:childTnLst>
                                    <p:set>
                                      <p:cBhvr>
                                        <p:cTn id="43" dur="1" fill="hold">
                                          <p:stCondLst>
                                            <p:cond delay="0"/>
                                          </p:stCondLst>
                                        </p:cTn>
                                        <p:tgtEl>
                                          <p:spTgt spid="22531">
                                            <p:txEl>
                                              <p:pRg st="10" end="10"/>
                                            </p:txEl>
                                          </p:spTgt>
                                        </p:tgtEl>
                                        <p:attrNameLst>
                                          <p:attrName>style.visibility</p:attrName>
                                        </p:attrNameLst>
                                      </p:cBhvr>
                                      <p:to>
                                        <p:strVal val="visible"/>
                                      </p:to>
                                    </p:set>
                                    <p:animEffect transition="in" filter="fade">
                                      <p:cBhvr>
                                        <p:cTn id="44" dur="500"/>
                                        <p:tgtEl>
                                          <p:spTgt spid="22531">
                                            <p:txEl>
                                              <p:pRg st="10" end="10"/>
                                            </p:txEl>
                                          </p:spTgt>
                                        </p:tgtEl>
                                      </p:cBhvr>
                                    </p:animEffect>
                                    <p:anim calcmode="lin" valueType="num">
                                      <p:cBhvr>
                                        <p:cTn id="45" dur="5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22531">
                                            <p:txEl>
                                              <p:pRg st="10" end="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81000" y="152400"/>
            <a:ext cx="8229600" cy="5638800"/>
          </a:xfrm>
        </p:spPr>
        <p:txBody>
          <a:bodyPr>
            <a:normAutofit lnSpcReduction="10000"/>
          </a:bodyPr>
          <a:lstStyle/>
          <a:p>
            <a:pPr algn="ctr">
              <a:lnSpc>
                <a:spcPct val="80000"/>
              </a:lnSpc>
              <a:buFont typeface="Wingdings" pitchFamily="2" charset="2"/>
              <a:buNone/>
            </a:pPr>
            <a:r>
              <a:rPr lang="en-US" sz="4000" b="1" dirty="0">
                <a:solidFill>
                  <a:srgbClr val="990099"/>
                </a:solidFill>
              </a:rPr>
              <a:t>Hebrews 2:5-9</a:t>
            </a:r>
          </a:p>
          <a:p>
            <a:pPr>
              <a:lnSpc>
                <a:spcPct val="80000"/>
              </a:lnSpc>
              <a:buFont typeface="Wingdings" pitchFamily="2" charset="2"/>
              <a:buNone/>
            </a:pPr>
            <a:r>
              <a:rPr lang="en-US" sz="2600" dirty="0"/>
              <a:t>5	For </a:t>
            </a:r>
            <a:r>
              <a:rPr lang="en-US" sz="2600" b="1" dirty="0">
                <a:solidFill>
                  <a:srgbClr val="000099"/>
                </a:solidFill>
              </a:rPr>
              <a:t>He has not put the world to come, of which we speak, in subjection to angels.</a:t>
            </a:r>
          </a:p>
          <a:p>
            <a:pPr>
              <a:lnSpc>
                <a:spcPct val="80000"/>
              </a:lnSpc>
              <a:buFont typeface="Wingdings" pitchFamily="2" charset="2"/>
              <a:buNone/>
            </a:pPr>
            <a:r>
              <a:rPr lang="en-US" sz="2600" dirty="0"/>
              <a:t>6	But one testified in a certain place, saying: "What is man that You are mindful of him, or the son of man that You take care of him?</a:t>
            </a:r>
          </a:p>
          <a:p>
            <a:pPr>
              <a:lnSpc>
                <a:spcPct val="80000"/>
              </a:lnSpc>
              <a:buFont typeface="Wingdings" pitchFamily="2" charset="2"/>
              <a:buNone/>
            </a:pPr>
            <a:r>
              <a:rPr lang="en-US" sz="2600" dirty="0"/>
              <a:t>7	You have </a:t>
            </a:r>
            <a:r>
              <a:rPr lang="en-US" sz="2600" b="1" dirty="0">
                <a:solidFill>
                  <a:srgbClr val="000099"/>
                </a:solidFill>
              </a:rPr>
              <a:t>made him a little lower than the angels; </a:t>
            </a:r>
            <a:r>
              <a:rPr lang="en-US" sz="2600" dirty="0"/>
              <a:t>you have crowned him with glory and honor, and </a:t>
            </a:r>
            <a:r>
              <a:rPr lang="en-US" sz="2600" b="1" dirty="0">
                <a:solidFill>
                  <a:srgbClr val="000099"/>
                </a:solidFill>
              </a:rPr>
              <a:t>set him over the works of Your hands.</a:t>
            </a:r>
          </a:p>
          <a:p>
            <a:pPr>
              <a:lnSpc>
                <a:spcPct val="80000"/>
              </a:lnSpc>
              <a:buFont typeface="Wingdings" pitchFamily="2" charset="2"/>
              <a:buNone/>
            </a:pPr>
            <a:r>
              <a:rPr lang="en-US" sz="2600" dirty="0"/>
              <a:t>8	You have put all things in subjection under his feet." For in that He put all in subjection under him, He left nothing that is not put under him. But now we do not yet see all things put under him.</a:t>
            </a:r>
          </a:p>
          <a:p>
            <a:pPr>
              <a:lnSpc>
                <a:spcPct val="80000"/>
              </a:lnSpc>
              <a:buFont typeface="Wingdings" pitchFamily="2" charset="2"/>
              <a:buNone/>
            </a:pPr>
            <a:r>
              <a:rPr lang="en-US" sz="2600" dirty="0"/>
              <a:t>9	But we see </a:t>
            </a:r>
            <a:r>
              <a:rPr lang="en-US" sz="2600" b="1" dirty="0">
                <a:solidFill>
                  <a:srgbClr val="000099"/>
                </a:solidFill>
              </a:rPr>
              <a:t>Jesus, who was made a little lower than the angels,</a:t>
            </a:r>
            <a:r>
              <a:rPr lang="en-US" sz="2600" dirty="0">
                <a:solidFill>
                  <a:srgbClr val="000099"/>
                </a:solidFill>
              </a:rPr>
              <a:t> </a:t>
            </a:r>
            <a:r>
              <a:rPr lang="en-US" sz="2600" dirty="0"/>
              <a:t>for the suffering of death crowned with glory and honor, that He, by the grace of God, might taste death for everyone.</a:t>
            </a:r>
          </a:p>
        </p:txBody>
      </p:sp>
      <p:sp>
        <p:nvSpPr>
          <p:cNvPr id="21509" name="Text Box 5"/>
          <p:cNvSpPr txBox="1">
            <a:spLocks noChangeArrowheads="1"/>
          </p:cNvSpPr>
          <p:nvPr/>
        </p:nvSpPr>
        <p:spPr bwMode="auto">
          <a:xfrm>
            <a:off x="685800" y="5739232"/>
            <a:ext cx="8458200" cy="1118768"/>
          </a:xfrm>
          <a:prstGeom prst="rect">
            <a:avLst/>
          </a:prstGeom>
          <a:noFill/>
          <a:ln w="9525">
            <a:noFill/>
            <a:miter lim="800000"/>
            <a:headEnd/>
            <a:tailEnd/>
          </a:ln>
          <a:effectLst/>
        </p:spPr>
        <p:txBody>
          <a:bodyPr>
            <a:spAutoFit/>
          </a:bodyPr>
          <a:lstStyle/>
          <a:p>
            <a:pPr algn="ctr" eaLnBrk="1" hangingPunct="1">
              <a:lnSpc>
                <a:spcPts val="4000"/>
              </a:lnSpc>
            </a:pPr>
            <a:r>
              <a:rPr lang="en-US" sz="4000" b="1" dirty="0">
                <a:solidFill>
                  <a:srgbClr val="966432"/>
                </a:solidFill>
                <a:latin typeface="Comic Sans MS" pitchFamily="66" charset="0"/>
              </a:rPr>
              <a:t>Angels are subject to Christ now, and in the kingdom</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anim calcmode="lin" valueType="num">
                                      <p:cBhvr>
                                        <p:cTn id="8"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1507">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anim calcmode="lin" valueType="num">
                                      <p:cBhvr>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1507">
                                            <p:txEl>
                                              <p:pRg st="1" end="1"/>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anim calcmode="lin" valueType="num">
                                      <p:cBhvr>
                                        <p:cTn id="18"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1507">
                                            <p:txEl>
                                              <p:pRg st="2" end="2"/>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500"/>
                                        <p:tgtEl>
                                          <p:spTgt spid="21507">
                                            <p:txEl>
                                              <p:pRg st="3" end="3"/>
                                            </p:txEl>
                                          </p:spTgt>
                                        </p:tgtEl>
                                      </p:cBhvr>
                                    </p:animEffect>
                                    <p:anim calcmode="lin" valueType="num">
                                      <p:cBhvr>
                                        <p:cTn id="23"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21507">
                                            <p:txEl>
                                              <p:pRg st="3" end="3"/>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fade">
                                      <p:cBhvr>
                                        <p:cTn id="27" dur="500"/>
                                        <p:tgtEl>
                                          <p:spTgt spid="21507">
                                            <p:txEl>
                                              <p:pRg st="4" end="4"/>
                                            </p:txEl>
                                          </p:spTgt>
                                        </p:tgtEl>
                                      </p:cBhvr>
                                    </p:animEffect>
                                    <p:anim calcmode="lin" valueType="num">
                                      <p:cBhvr>
                                        <p:cTn id="28"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21507">
                                            <p:txEl>
                                              <p:pRg st="4" end="4"/>
                                            </p:txEl>
                                          </p:spTgt>
                                        </p:tgtEl>
                                        <p:attrNameLst>
                                          <p:attrName>ppt_y</p:attrName>
                                        </p:attrNameLst>
                                      </p:cBhvr>
                                      <p:tavLst>
                                        <p:tav tm="0">
                                          <p:val>
                                            <p:strVal val="#ppt_y+.05"/>
                                          </p:val>
                                        </p:tav>
                                        <p:tav tm="100000">
                                          <p:val>
                                            <p:strVal val="#ppt_y"/>
                                          </p:val>
                                        </p:tav>
                                      </p:tavLst>
                                    </p:anim>
                                  </p:childTnLst>
                                </p:cTn>
                              </p:par>
                              <p:par>
                                <p:cTn id="30" presetID="44" presetClass="entr" presetSubtype="0" fill="hold" grpId="0" nodeType="with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fade">
                                      <p:cBhvr>
                                        <p:cTn id="32" dur="500"/>
                                        <p:tgtEl>
                                          <p:spTgt spid="21507">
                                            <p:txEl>
                                              <p:pRg st="5" end="5"/>
                                            </p:txEl>
                                          </p:spTgt>
                                        </p:tgtEl>
                                      </p:cBhvr>
                                    </p:animEffect>
                                    <p:anim calcmode="lin" valueType="num">
                                      <p:cBhvr>
                                        <p:cTn id="33"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1507">
                                            <p:txEl>
                                              <p:pRg st="5" end="5"/>
                                            </p:txEl>
                                          </p:spTgt>
                                        </p:tgtEl>
                                        <p:attrNameLst>
                                          <p:attrName>ppt_y</p:attrName>
                                        </p:attrNameLst>
                                      </p:cBhvr>
                                      <p:tavLst>
                                        <p:tav tm="0">
                                          <p:val>
                                            <p:strVal val="#ppt_y+.05"/>
                                          </p:val>
                                        </p:tav>
                                        <p:tav tm="100000">
                                          <p:val>
                                            <p:strVal val="#ppt_y"/>
                                          </p:val>
                                        </p:tav>
                                      </p:tavLst>
                                    </p:anim>
                                  </p:childTnLst>
                                </p:cTn>
                              </p:par>
                              <p:par>
                                <p:cTn id="35" presetID="3" presetClass="entr" presetSubtype="10" fill="hold" grpId="0" nodeType="withEffect">
                                  <p:stCondLst>
                                    <p:cond delay="0"/>
                                  </p:stCondLst>
                                  <p:childTnLst>
                                    <p:set>
                                      <p:cBhvr>
                                        <p:cTn id="36" dur="1" fill="hold">
                                          <p:stCondLst>
                                            <p:cond delay="0"/>
                                          </p:stCondLst>
                                        </p:cTn>
                                        <p:tgtEl>
                                          <p:spTgt spid="21509"/>
                                        </p:tgtEl>
                                        <p:attrNameLst>
                                          <p:attrName>style.visibility</p:attrName>
                                        </p:attrNameLst>
                                      </p:cBhvr>
                                      <p:to>
                                        <p:strVal val="visible"/>
                                      </p:to>
                                    </p:set>
                                    <p:animEffect transition="in" filter="blinds(horizontal)">
                                      <p:cBhvr>
                                        <p:cTn id="3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381000"/>
            <a:ext cx="8229600" cy="4525963"/>
          </a:xfrm>
        </p:spPr>
        <p:txBody>
          <a:bodyPr/>
          <a:lstStyle/>
          <a:p>
            <a:pPr algn="ctr">
              <a:lnSpc>
                <a:spcPct val="90000"/>
              </a:lnSpc>
              <a:buFont typeface="Wingdings" pitchFamily="2" charset="2"/>
              <a:buNone/>
            </a:pPr>
            <a:r>
              <a:rPr lang="en-US" sz="4000" b="1" dirty="0">
                <a:solidFill>
                  <a:srgbClr val="990099"/>
                </a:solidFill>
              </a:rPr>
              <a:t>2 Thessalonians 1:7-8</a:t>
            </a:r>
          </a:p>
          <a:p>
            <a:pPr>
              <a:lnSpc>
                <a:spcPct val="90000"/>
              </a:lnSpc>
              <a:buFont typeface="Wingdings" pitchFamily="2" charset="2"/>
              <a:buNone/>
            </a:pPr>
            <a:r>
              <a:rPr lang="en-US" dirty="0"/>
              <a:t>7	and to give you who are troubled rest with us when </a:t>
            </a:r>
            <a:r>
              <a:rPr lang="en-US" b="1" dirty="0">
                <a:solidFill>
                  <a:srgbClr val="000099"/>
                </a:solidFill>
              </a:rPr>
              <a:t>the Lord Jesus is revealed from heaven with </a:t>
            </a:r>
            <a:r>
              <a:rPr lang="en-US" b="1" u="sng" dirty="0">
                <a:solidFill>
                  <a:srgbClr val="000099"/>
                </a:solidFill>
              </a:rPr>
              <a:t>His</a:t>
            </a:r>
            <a:r>
              <a:rPr lang="en-US" b="1" dirty="0">
                <a:solidFill>
                  <a:srgbClr val="000099"/>
                </a:solidFill>
              </a:rPr>
              <a:t> mighty angels,</a:t>
            </a:r>
          </a:p>
          <a:p>
            <a:pPr>
              <a:lnSpc>
                <a:spcPct val="90000"/>
              </a:lnSpc>
              <a:buFont typeface="Wingdings" pitchFamily="2" charset="2"/>
              <a:buNone/>
            </a:pPr>
            <a:r>
              <a:rPr lang="en-US" dirty="0"/>
              <a:t>8	in flaming fire taking vengeance on those who do not know God, and on those who do not obey the gospel of our Lord Jesus Christ.</a:t>
            </a:r>
          </a:p>
        </p:txBody>
      </p:sp>
      <p:sp>
        <p:nvSpPr>
          <p:cNvPr id="23556" name="Text Box 4"/>
          <p:cNvSpPr txBox="1">
            <a:spLocks noChangeArrowheads="1"/>
          </p:cNvSpPr>
          <p:nvPr/>
        </p:nvSpPr>
        <p:spPr bwMode="auto">
          <a:xfrm>
            <a:off x="685800" y="4114800"/>
            <a:ext cx="7924800" cy="1066800"/>
          </a:xfrm>
          <a:prstGeom prst="rect">
            <a:avLst/>
          </a:prstGeom>
          <a:noFill/>
          <a:ln w="9525">
            <a:noFill/>
            <a:miter lim="800000"/>
            <a:headEnd/>
            <a:tailEnd/>
          </a:ln>
          <a:effectLst/>
        </p:spPr>
        <p:txBody>
          <a:bodyPr>
            <a:spAutoFit/>
          </a:bodyPr>
          <a:lstStyle/>
          <a:p>
            <a:pPr algn="ctr" eaLnBrk="1" hangingPunct="1">
              <a:spcBef>
                <a:spcPct val="50000"/>
              </a:spcBef>
            </a:pPr>
            <a:r>
              <a:rPr lang="en-US" sz="3200" b="1" dirty="0">
                <a:solidFill>
                  <a:srgbClr val="996633"/>
                </a:solidFill>
                <a:latin typeface="Comic Sans MS" pitchFamily="66" charset="0"/>
              </a:rPr>
              <a:t>Angels will assist Jesus Christ when he returns to establish his kingdom</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anim calcmode="lin" valueType="num">
                                      <p:cBhvr>
                                        <p:cTn id="8"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3555">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anim calcmode="lin" valueType="num">
                                      <p:cBhvr>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3555">
                                            <p:txEl>
                                              <p:pRg st="1" end="1"/>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anim calcmode="lin" valueType="num">
                                      <p:cBhvr>
                                        <p:cTn id="18"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3555">
                                            <p:txEl>
                                              <p:pRg st="2" end="2"/>
                                            </p:txEl>
                                          </p:spTgt>
                                        </p:tgtEl>
                                        <p:attrNameLst>
                                          <p:attrName>ppt_y</p:attrName>
                                        </p:attrNameLst>
                                      </p:cBhvr>
                                      <p:tavLst>
                                        <p:tav tm="0">
                                          <p:val>
                                            <p:strVal val="#ppt_y+.05"/>
                                          </p:val>
                                        </p:tav>
                                        <p:tav tm="100000">
                                          <p:val>
                                            <p:strVal val="#ppt_y"/>
                                          </p:val>
                                        </p:tav>
                                      </p:tavLst>
                                    </p:anim>
                                  </p:childTnLst>
                                </p:cTn>
                              </p:par>
                              <p:par>
                                <p:cTn id="20" presetID="39" presetClass="entr" presetSubtype="0" accel="100000" fill="hold" grpId="0" nodeType="withEffect">
                                  <p:stCondLst>
                                    <p:cond delay="0"/>
                                  </p:stCondLst>
                                  <p:childTnLst>
                                    <p:set>
                                      <p:cBhvr>
                                        <p:cTn id="21" dur="1" fill="hold">
                                          <p:stCondLst>
                                            <p:cond delay="0"/>
                                          </p:stCondLst>
                                        </p:cTn>
                                        <p:tgtEl>
                                          <p:spTgt spid="23556"/>
                                        </p:tgtEl>
                                        <p:attrNameLst>
                                          <p:attrName>style.visibility</p:attrName>
                                        </p:attrNameLst>
                                      </p:cBhvr>
                                      <p:to>
                                        <p:strVal val="visible"/>
                                      </p:to>
                                    </p:set>
                                    <p:anim calcmode="lin" valueType="num">
                                      <p:cBhvr>
                                        <p:cTn id="22" dur="500" fill="hold"/>
                                        <p:tgtEl>
                                          <p:spTgt spid="23556"/>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23556"/>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23556"/>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066800"/>
          </a:xfrm>
        </p:spPr>
        <p:txBody>
          <a:bodyPr/>
          <a:lstStyle/>
          <a:p>
            <a:r>
              <a:rPr lang="en-US" b="1" dirty="0" smtClean="0">
                <a:solidFill>
                  <a:srgbClr val="FF0000"/>
                </a:solidFill>
                <a:latin typeface="Comic Sans MS" pitchFamily="66" charset="0"/>
              </a:rPr>
              <a:t>Angels will gather the Elect</a:t>
            </a:r>
            <a:endParaRPr lang="en-US" b="1" dirty="0">
              <a:solidFill>
                <a:srgbClr val="FF0000"/>
              </a:solidFill>
              <a:latin typeface="Comic Sans MS" pitchFamily="66" charset="0"/>
            </a:endParaRPr>
          </a:p>
        </p:txBody>
      </p:sp>
      <p:sp>
        <p:nvSpPr>
          <p:cNvPr id="3" name="Content Placeholder 2"/>
          <p:cNvSpPr>
            <a:spLocks noGrp="1"/>
          </p:cNvSpPr>
          <p:nvPr>
            <p:ph idx="1"/>
          </p:nvPr>
        </p:nvSpPr>
        <p:spPr>
          <a:xfrm>
            <a:off x="228600" y="990600"/>
            <a:ext cx="8534400" cy="5334000"/>
          </a:xfrm>
        </p:spPr>
        <p:txBody>
          <a:bodyPr/>
          <a:lstStyle/>
          <a:p>
            <a:pPr algn="ctr">
              <a:buNone/>
            </a:pPr>
            <a:r>
              <a:rPr lang="en-US" sz="3600" b="1" dirty="0" smtClean="0">
                <a:solidFill>
                  <a:srgbClr val="990099"/>
                </a:solidFill>
              </a:rPr>
              <a:t>Matthew 24:30-31</a:t>
            </a:r>
          </a:p>
          <a:p>
            <a:pPr marL="457200" indent="-457200">
              <a:buNone/>
            </a:pPr>
            <a:r>
              <a:rPr lang="en-US" dirty="0" smtClean="0"/>
              <a:t>30 Then the sign of the Son of Man will appear in heaven, and then all the tribes of the earth will mourn, and they will see the Son of Man coming on the clouds of heaven with power and great glory.  </a:t>
            </a:r>
          </a:p>
          <a:p>
            <a:pPr marL="457200" indent="-457200">
              <a:buNone/>
            </a:pPr>
            <a:r>
              <a:rPr lang="en-US" dirty="0" smtClean="0"/>
              <a:t>31 </a:t>
            </a:r>
            <a:r>
              <a:rPr lang="en-US" b="1" i="1" dirty="0" smtClean="0">
                <a:solidFill>
                  <a:srgbClr val="000099"/>
                </a:solidFill>
              </a:rPr>
              <a:t>And He will send His angels with a great sound of a trumpet, and they will gather together His elect </a:t>
            </a:r>
            <a:r>
              <a:rPr lang="en-US" dirty="0" smtClean="0"/>
              <a:t>from the four winds, from one end of heaven to the other. </a:t>
            </a:r>
          </a:p>
          <a:p>
            <a:endParaRPr lang="en-US" dirty="0"/>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0"/>
            <a:ext cx="8534400" cy="1066800"/>
          </a:xfrm>
        </p:spPr>
        <p:txBody>
          <a:bodyPr>
            <a:normAutofit fontScale="90000"/>
          </a:bodyPr>
          <a:lstStyle/>
          <a:p>
            <a:r>
              <a:rPr lang="en-US" b="1" dirty="0">
                <a:solidFill>
                  <a:srgbClr val="FF0000"/>
                </a:solidFill>
                <a:latin typeface="Comic Sans MS" pitchFamily="66" charset="0"/>
              </a:rPr>
              <a:t>Angels </a:t>
            </a:r>
            <a:r>
              <a:rPr lang="en-US" b="1" dirty="0" smtClean="0">
                <a:solidFill>
                  <a:srgbClr val="FF0000"/>
                </a:solidFill>
                <a:latin typeface="Comic Sans MS" pitchFamily="66" charset="0"/>
              </a:rPr>
              <a:t>work hard &amp; get excited!</a:t>
            </a:r>
            <a:endParaRPr lang="en-US" b="1" dirty="0">
              <a:solidFill>
                <a:srgbClr val="FF0000"/>
              </a:solidFill>
              <a:latin typeface="Comic Sans MS" pitchFamily="66" charset="0"/>
            </a:endParaRPr>
          </a:p>
        </p:txBody>
      </p:sp>
      <p:sp>
        <p:nvSpPr>
          <p:cNvPr id="24579" name="Rectangle 3"/>
          <p:cNvSpPr>
            <a:spLocks noGrp="1" noChangeArrowheads="1"/>
          </p:cNvSpPr>
          <p:nvPr>
            <p:ph type="body" idx="1"/>
          </p:nvPr>
        </p:nvSpPr>
        <p:spPr>
          <a:xfrm>
            <a:off x="457200" y="1219200"/>
            <a:ext cx="8382000" cy="4876800"/>
          </a:xfrm>
        </p:spPr>
        <p:txBody>
          <a:bodyPr/>
          <a:lstStyle/>
          <a:p>
            <a:pPr marL="457200" indent="-457200" algn="ctr">
              <a:lnSpc>
                <a:spcPct val="80000"/>
              </a:lnSpc>
              <a:buFontTx/>
              <a:buNone/>
            </a:pPr>
            <a:r>
              <a:rPr lang="en-US" sz="3600" b="1" dirty="0">
                <a:solidFill>
                  <a:srgbClr val="990099"/>
                </a:solidFill>
              </a:rPr>
              <a:t>Zechariah 1:8-10</a:t>
            </a:r>
          </a:p>
          <a:p>
            <a:pPr marL="457200" indent="-457200">
              <a:lnSpc>
                <a:spcPct val="80000"/>
              </a:lnSpc>
              <a:buFontTx/>
              <a:buNone/>
            </a:pPr>
            <a:r>
              <a:rPr lang="en-US" sz="2800" dirty="0"/>
              <a:t>8	I saw by night, and behold</a:t>
            </a:r>
            <a:r>
              <a:rPr lang="en-US" sz="2800" dirty="0">
                <a:solidFill>
                  <a:srgbClr val="000099"/>
                </a:solidFill>
              </a:rPr>
              <a:t>, </a:t>
            </a:r>
            <a:r>
              <a:rPr lang="en-US" sz="2800" b="1" i="1" dirty="0">
                <a:solidFill>
                  <a:srgbClr val="000099"/>
                </a:solidFill>
              </a:rPr>
              <a:t>a man riding on a red horse,</a:t>
            </a:r>
            <a:r>
              <a:rPr lang="en-US" sz="2800" dirty="0"/>
              <a:t> and it stood among the myrtle trees in the hollow; and behind him were horses: red, sorrel, and white.</a:t>
            </a:r>
          </a:p>
          <a:p>
            <a:pPr marL="457200" indent="-457200">
              <a:lnSpc>
                <a:spcPct val="80000"/>
              </a:lnSpc>
              <a:buFontTx/>
              <a:buNone/>
            </a:pPr>
            <a:r>
              <a:rPr lang="en-US" sz="2800" dirty="0"/>
              <a:t>9	Then I said, "My lord, what are these?" </a:t>
            </a:r>
            <a:r>
              <a:rPr lang="en-US" sz="2800" b="1" i="1" dirty="0">
                <a:solidFill>
                  <a:srgbClr val="A50021"/>
                </a:solidFill>
              </a:rPr>
              <a:t>So the angel who talked with me said to me</a:t>
            </a:r>
            <a:r>
              <a:rPr lang="en-US" sz="2800" dirty="0">
                <a:solidFill>
                  <a:srgbClr val="A50021"/>
                </a:solidFill>
              </a:rPr>
              <a:t>,</a:t>
            </a:r>
            <a:r>
              <a:rPr lang="en-US" sz="2800" dirty="0">
                <a:solidFill>
                  <a:srgbClr val="000099"/>
                </a:solidFill>
              </a:rPr>
              <a:t> </a:t>
            </a:r>
            <a:r>
              <a:rPr lang="en-US" sz="2800" dirty="0"/>
              <a:t>"I will show you what they are."</a:t>
            </a:r>
          </a:p>
          <a:p>
            <a:pPr marL="457200" indent="-457200">
              <a:lnSpc>
                <a:spcPct val="80000"/>
              </a:lnSpc>
              <a:buFontTx/>
              <a:buNone/>
            </a:pPr>
            <a:r>
              <a:rPr lang="en-US" sz="2800" dirty="0"/>
              <a:t>10	And </a:t>
            </a:r>
            <a:r>
              <a:rPr lang="en-US" sz="2800" b="1" i="1" dirty="0">
                <a:solidFill>
                  <a:srgbClr val="000099"/>
                </a:solidFill>
              </a:rPr>
              <a:t>the man who stood among the myrtle trees answered</a:t>
            </a:r>
            <a:r>
              <a:rPr lang="en-US" sz="2800" dirty="0"/>
              <a:t> and said</a:t>
            </a:r>
            <a:r>
              <a:rPr lang="en-US" sz="2800" dirty="0">
                <a:solidFill>
                  <a:srgbClr val="000099"/>
                </a:solidFill>
              </a:rPr>
              <a:t>, </a:t>
            </a:r>
            <a:r>
              <a:rPr lang="en-US" sz="2800" b="1" i="1" dirty="0">
                <a:solidFill>
                  <a:srgbClr val="000099"/>
                </a:solidFill>
              </a:rPr>
              <a:t>"These are the ones whom the LORD has sent to walk to and fro</a:t>
            </a:r>
            <a:r>
              <a:rPr lang="en-US" sz="2800" dirty="0">
                <a:solidFill>
                  <a:srgbClr val="000099"/>
                </a:solidFill>
              </a:rPr>
              <a:t> </a:t>
            </a:r>
            <a:r>
              <a:rPr lang="en-US" sz="2800" dirty="0"/>
              <a:t>throughout the earth."</a:t>
            </a:r>
          </a:p>
        </p:txBody>
      </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066800"/>
          </a:xfrm>
        </p:spPr>
        <p:txBody>
          <a:bodyPr/>
          <a:lstStyle/>
          <a:p>
            <a:r>
              <a:rPr lang="en-US" b="1" dirty="0" smtClean="0">
                <a:solidFill>
                  <a:srgbClr val="FF0000"/>
                </a:solidFill>
                <a:latin typeface="Comic Sans MS" pitchFamily="66" charset="0"/>
              </a:rPr>
              <a:t>Angels will eliminate wicked</a:t>
            </a:r>
            <a:endParaRPr lang="en-US" b="1" dirty="0">
              <a:solidFill>
                <a:srgbClr val="FF0000"/>
              </a:solidFill>
              <a:latin typeface="Comic Sans MS" pitchFamily="66" charset="0"/>
            </a:endParaRPr>
          </a:p>
        </p:txBody>
      </p:sp>
      <p:sp>
        <p:nvSpPr>
          <p:cNvPr id="3" name="Content Placeholder 2"/>
          <p:cNvSpPr>
            <a:spLocks noGrp="1"/>
          </p:cNvSpPr>
          <p:nvPr>
            <p:ph idx="1"/>
          </p:nvPr>
        </p:nvSpPr>
        <p:spPr>
          <a:xfrm>
            <a:off x="228600" y="914400"/>
            <a:ext cx="8763000" cy="5334000"/>
          </a:xfrm>
        </p:spPr>
        <p:txBody>
          <a:bodyPr>
            <a:noAutofit/>
          </a:bodyPr>
          <a:lstStyle/>
          <a:p>
            <a:pPr algn="ctr">
              <a:spcBef>
                <a:spcPts val="0"/>
              </a:spcBef>
              <a:buNone/>
            </a:pPr>
            <a:r>
              <a:rPr lang="en-US" b="1" dirty="0" smtClean="0">
                <a:solidFill>
                  <a:srgbClr val="990099"/>
                </a:solidFill>
              </a:rPr>
              <a:t>Matthew 13:39-42</a:t>
            </a:r>
          </a:p>
          <a:p>
            <a:pPr marL="579438" indent="-579438">
              <a:spcBef>
                <a:spcPts val="0"/>
              </a:spcBef>
              <a:buNone/>
            </a:pPr>
            <a:r>
              <a:rPr lang="en-US" sz="2600" dirty="0" smtClean="0"/>
              <a:t>39 The enemy who sowed them is the devil, the harvest is the end of the age, and the reapers are the angels.  </a:t>
            </a:r>
          </a:p>
          <a:p>
            <a:pPr marL="579438" indent="-579438">
              <a:spcBef>
                <a:spcPts val="0"/>
              </a:spcBef>
              <a:buNone/>
            </a:pPr>
            <a:r>
              <a:rPr lang="en-US" sz="2600" dirty="0" smtClean="0"/>
              <a:t>40 Therefore as the tares are gathered and burned in the fire, so it will be at the end of this age.  </a:t>
            </a:r>
          </a:p>
          <a:p>
            <a:pPr marL="579438" indent="-579438">
              <a:spcBef>
                <a:spcPts val="0"/>
              </a:spcBef>
              <a:buNone/>
            </a:pPr>
            <a:r>
              <a:rPr lang="en-US" sz="2600" dirty="0" smtClean="0"/>
              <a:t>41 The </a:t>
            </a:r>
            <a:r>
              <a:rPr lang="en-US" sz="2600" b="1" i="1" dirty="0" smtClean="0">
                <a:solidFill>
                  <a:srgbClr val="000099"/>
                </a:solidFill>
              </a:rPr>
              <a:t>Son of Man will send out His angels</a:t>
            </a:r>
            <a:r>
              <a:rPr lang="en-US" sz="2600" dirty="0" smtClean="0">
                <a:solidFill>
                  <a:srgbClr val="000099"/>
                </a:solidFill>
              </a:rPr>
              <a:t>, </a:t>
            </a:r>
            <a:r>
              <a:rPr lang="en-US" sz="2600" dirty="0" smtClean="0"/>
              <a:t>and they will gather out of His kingdom all things that offend, and those who practice lawlessness,  </a:t>
            </a:r>
          </a:p>
          <a:p>
            <a:pPr marL="579438" indent="-579438">
              <a:spcBef>
                <a:spcPts val="0"/>
              </a:spcBef>
              <a:buNone/>
            </a:pPr>
            <a:r>
              <a:rPr lang="en-US" sz="2600" dirty="0" smtClean="0"/>
              <a:t>42 and will cast them into the furnace of fire. </a:t>
            </a:r>
          </a:p>
          <a:p>
            <a:pPr marL="579438" indent="-579438">
              <a:buNone/>
            </a:pPr>
            <a:endParaRPr lang="en-US" sz="1200" dirty="0" smtClean="0"/>
          </a:p>
          <a:p>
            <a:pPr marL="579438" indent="-579438" algn="ctr">
              <a:spcBef>
                <a:spcPts val="0"/>
              </a:spcBef>
              <a:buNone/>
            </a:pPr>
            <a:r>
              <a:rPr lang="en-US" b="1" dirty="0" smtClean="0">
                <a:solidFill>
                  <a:srgbClr val="800080"/>
                </a:solidFill>
              </a:rPr>
              <a:t>Matthew 13:49-50</a:t>
            </a:r>
          </a:p>
          <a:p>
            <a:pPr marL="579438" indent="-579438">
              <a:spcBef>
                <a:spcPts val="0"/>
              </a:spcBef>
              <a:buNone/>
            </a:pPr>
            <a:r>
              <a:rPr lang="en-US" sz="2600" dirty="0" smtClean="0"/>
              <a:t>49 So it will be at the end of the age. </a:t>
            </a:r>
            <a:r>
              <a:rPr lang="en-US" sz="2600" b="1" i="1" dirty="0" smtClean="0">
                <a:solidFill>
                  <a:srgbClr val="000099"/>
                </a:solidFill>
              </a:rPr>
              <a:t>The angels will come forth, separate the wicked from among the just, </a:t>
            </a:r>
          </a:p>
          <a:p>
            <a:pPr marL="579438" indent="-579438">
              <a:spcBef>
                <a:spcPts val="0"/>
              </a:spcBef>
              <a:buNone/>
            </a:pPr>
            <a:r>
              <a:rPr lang="en-US" sz="2600" dirty="0" smtClean="0"/>
              <a:t>50 and cast them into the furnace of fire.</a:t>
            </a:r>
          </a:p>
        </p:txBody>
      </p:sp>
    </p:spTree>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FF0000"/>
                </a:solidFill>
                <a:latin typeface="Comic Sans MS" pitchFamily="66" charset="0"/>
              </a:rPr>
              <a:t>Angels at the judgment seat</a:t>
            </a:r>
            <a:endParaRPr lang="en-US" b="1" dirty="0">
              <a:solidFill>
                <a:srgbClr val="FF0000"/>
              </a:solidFill>
              <a:latin typeface="Comic Sans MS" pitchFamily="66" charset="0"/>
            </a:endParaRPr>
          </a:p>
        </p:txBody>
      </p:sp>
      <p:sp>
        <p:nvSpPr>
          <p:cNvPr id="24579" name="Rectangle 3"/>
          <p:cNvSpPr>
            <a:spLocks noGrp="1" noChangeArrowheads="1"/>
          </p:cNvSpPr>
          <p:nvPr>
            <p:ph type="body" idx="1"/>
          </p:nvPr>
        </p:nvSpPr>
        <p:spPr>
          <a:xfrm>
            <a:off x="457200" y="1219200"/>
            <a:ext cx="8382000" cy="4876800"/>
          </a:xfrm>
        </p:spPr>
        <p:txBody>
          <a:bodyPr>
            <a:normAutofit/>
          </a:bodyPr>
          <a:lstStyle/>
          <a:p>
            <a:pPr marL="457200" indent="-457200" algn="ctr">
              <a:lnSpc>
                <a:spcPct val="80000"/>
              </a:lnSpc>
              <a:buFontTx/>
              <a:buNone/>
            </a:pPr>
            <a:r>
              <a:rPr lang="en-US" sz="4400" b="1" dirty="0" smtClean="0">
                <a:solidFill>
                  <a:srgbClr val="800080"/>
                </a:solidFill>
              </a:rPr>
              <a:t>Luke</a:t>
            </a:r>
            <a:r>
              <a:rPr lang="en-US" sz="4400" dirty="0" smtClean="0">
                <a:solidFill>
                  <a:srgbClr val="800080"/>
                </a:solidFill>
              </a:rPr>
              <a:t> </a:t>
            </a:r>
            <a:r>
              <a:rPr lang="en-US" sz="4400" b="1" dirty="0" smtClean="0">
                <a:solidFill>
                  <a:srgbClr val="800080"/>
                </a:solidFill>
              </a:rPr>
              <a:t>12:8-9</a:t>
            </a:r>
          </a:p>
          <a:p>
            <a:pPr marL="457200" indent="-457200">
              <a:lnSpc>
                <a:spcPct val="80000"/>
              </a:lnSpc>
              <a:buFontTx/>
              <a:buNone/>
            </a:pPr>
            <a:r>
              <a:rPr lang="en-US" dirty="0" smtClean="0"/>
              <a:t>8 "Also I say to you, whoever confesses Me before men, him the Son of Man also will </a:t>
            </a:r>
            <a:r>
              <a:rPr lang="en-US" b="1" i="1" dirty="0" smtClean="0">
                <a:solidFill>
                  <a:srgbClr val="000099"/>
                </a:solidFill>
              </a:rPr>
              <a:t>confess before the angels of God.  </a:t>
            </a:r>
          </a:p>
          <a:p>
            <a:pPr marL="457200" indent="-457200">
              <a:lnSpc>
                <a:spcPct val="80000"/>
              </a:lnSpc>
              <a:buFontTx/>
              <a:buNone/>
            </a:pPr>
            <a:r>
              <a:rPr lang="en-US" dirty="0" smtClean="0"/>
              <a:t>9 But he who denies Me before men will be denied before the angels of God. </a:t>
            </a:r>
          </a:p>
        </p:txBody>
      </p:sp>
      <p:sp>
        <p:nvSpPr>
          <p:cNvPr id="4" name="Text Box 4"/>
          <p:cNvSpPr txBox="1">
            <a:spLocks noChangeArrowheads="1"/>
          </p:cNvSpPr>
          <p:nvPr/>
        </p:nvSpPr>
        <p:spPr bwMode="auto">
          <a:xfrm>
            <a:off x="304800" y="4267200"/>
            <a:ext cx="8610600" cy="1169551"/>
          </a:xfrm>
          <a:prstGeom prst="rect">
            <a:avLst/>
          </a:prstGeom>
          <a:noFill/>
          <a:ln w="9525">
            <a:noFill/>
            <a:miter lim="800000"/>
            <a:headEnd/>
            <a:tailEnd/>
          </a:ln>
          <a:effectLst/>
        </p:spPr>
        <p:txBody>
          <a:bodyPr wrap="square">
            <a:spAutoFit/>
          </a:bodyPr>
          <a:lstStyle/>
          <a:p>
            <a:pPr algn="ctr" eaLnBrk="1" hangingPunct="1"/>
            <a:endParaRPr lang="en-US" sz="1400" b="1" dirty="0">
              <a:solidFill>
                <a:schemeClr val="folHlink"/>
              </a:solidFill>
              <a:latin typeface="Comic Sans MS" pitchFamily="66" charset="0"/>
            </a:endParaRPr>
          </a:p>
          <a:p>
            <a:pPr algn="ctr" eaLnBrk="1" hangingPunct="1"/>
            <a:r>
              <a:rPr lang="en-US" sz="2800" b="1" dirty="0" smtClean="0">
                <a:solidFill>
                  <a:srgbClr val="996633"/>
                </a:solidFill>
                <a:latin typeface="Comic Sans MS" pitchFamily="66" charset="0"/>
              </a:rPr>
              <a:t>Angels will probably bring us to the judgment and explain why we are accepted or rejected</a:t>
            </a:r>
            <a:endParaRPr lang="en-US" sz="2800" b="1" dirty="0">
              <a:solidFill>
                <a:srgbClr val="996633"/>
              </a:solidFill>
              <a:latin typeface="Comic Sans MS" pitchFamily="66"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838200"/>
          </a:xfrm>
        </p:spPr>
        <p:txBody>
          <a:bodyPr>
            <a:normAutofit/>
          </a:bodyPr>
          <a:lstStyle/>
          <a:p>
            <a:r>
              <a:rPr lang="en-US" b="1" dirty="0" smtClean="0">
                <a:solidFill>
                  <a:srgbClr val="FF0000"/>
                </a:solidFill>
                <a:latin typeface="Comic Sans MS" pitchFamily="66" charset="0"/>
              </a:rPr>
              <a:t>Some saints will rule angels</a:t>
            </a:r>
            <a:endParaRPr lang="en-US" b="1" dirty="0">
              <a:solidFill>
                <a:srgbClr val="FF0000"/>
              </a:solidFill>
              <a:latin typeface="Comic Sans MS" pitchFamily="66" charset="0"/>
            </a:endParaRPr>
          </a:p>
        </p:txBody>
      </p:sp>
      <p:sp>
        <p:nvSpPr>
          <p:cNvPr id="24579" name="Rectangle 3"/>
          <p:cNvSpPr>
            <a:spLocks noGrp="1" noChangeArrowheads="1"/>
          </p:cNvSpPr>
          <p:nvPr>
            <p:ph type="body" idx="1"/>
          </p:nvPr>
        </p:nvSpPr>
        <p:spPr>
          <a:xfrm>
            <a:off x="533400" y="762000"/>
            <a:ext cx="8382000" cy="4876800"/>
          </a:xfrm>
        </p:spPr>
        <p:txBody>
          <a:bodyPr>
            <a:normAutofit/>
          </a:bodyPr>
          <a:lstStyle/>
          <a:p>
            <a:pPr marL="457200" indent="-457200" algn="ctr">
              <a:lnSpc>
                <a:spcPct val="80000"/>
              </a:lnSpc>
              <a:buFontTx/>
              <a:buNone/>
            </a:pPr>
            <a:r>
              <a:rPr lang="en-US" sz="4000" b="1" dirty="0" smtClean="0">
                <a:solidFill>
                  <a:srgbClr val="800080"/>
                </a:solidFill>
              </a:rPr>
              <a:t>1 Corinthians 6:1-3</a:t>
            </a:r>
          </a:p>
          <a:p>
            <a:pPr marL="457200" indent="-457200">
              <a:lnSpc>
                <a:spcPct val="80000"/>
              </a:lnSpc>
              <a:buFontTx/>
              <a:buNone/>
            </a:pPr>
            <a:r>
              <a:rPr lang="en-US" dirty="0" smtClean="0"/>
              <a:t>1  Dare any of you, having a matter against another, go to law before the unrighteous, and not before the saints? </a:t>
            </a:r>
          </a:p>
          <a:p>
            <a:pPr marL="457200" indent="-457200">
              <a:lnSpc>
                <a:spcPct val="80000"/>
              </a:lnSpc>
              <a:buFontTx/>
              <a:buNone/>
            </a:pPr>
            <a:r>
              <a:rPr lang="en-US" dirty="0" smtClean="0"/>
              <a:t>2  Do you not know that</a:t>
            </a:r>
            <a:r>
              <a:rPr lang="en-US" b="1" dirty="0" smtClean="0"/>
              <a:t> </a:t>
            </a:r>
            <a:r>
              <a:rPr lang="en-US" b="1" i="1" dirty="0" smtClean="0">
                <a:solidFill>
                  <a:srgbClr val="000099"/>
                </a:solidFill>
              </a:rPr>
              <a:t>the saints will judge the world?</a:t>
            </a:r>
            <a:r>
              <a:rPr lang="en-US" dirty="0" smtClean="0">
                <a:solidFill>
                  <a:srgbClr val="000099"/>
                </a:solidFill>
              </a:rPr>
              <a:t> </a:t>
            </a:r>
            <a:r>
              <a:rPr lang="en-US" dirty="0" smtClean="0"/>
              <a:t>And if the world will be judged by you, are you unworthy to judge the smallest matters? </a:t>
            </a:r>
          </a:p>
          <a:p>
            <a:pPr marL="457200" indent="-457200">
              <a:lnSpc>
                <a:spcPct val="80000"/>
              </a:lnSpc>
              <a:buFontTx/>
              <a:buNone/>
            </a:pPr>
            <a:r>
              <a:rPr lang="en-US" dirty="0" smtClean="0"/>
              <a:t>3  Do you not know that </a:t>
            </a:r>
            <a:r>
              <a:rPr lang="en-US" b="1" i="1" dirty="0" smtClean="0">
                <a:solidFill>
                  <a:srgbClr val="000099"/>
                </a:solidFill>
              </a:rPr>
              <a:t>we shall judge angels</a:t>
            </a:r>
            <a:r>
              <a:rPr lang="en-US" i="1" dirty="0" smtClean="0">
                <a:solidFill>
                  <a:srgbClr val="000099"/>
                </a:solidFill>
              </a:rPr>
              <a:t>? </a:t>
            </a:r>
            <a:r>
              <a:rPr lang="en-US" dirty="0" smtClean="0"/>
              <a:t>How much more, </a:t>
            </a:r>
            <a:r>
              <a:rPr lang="en-US" i="1" dirty="0" smtClean="0"/>
              <a:t>things that pertain to this life?</a:t>
            </a:r>
          </a:p>
        </p:txBody>
      </p:sp>
      <p:sp>
        <p:nvSpPr>
          <p:cNvPr id="4" name="Text Box 4"/>
          <p:cNvSpPr txBox="1">
            <a:spLocks noChangeArrowheads="1"/>
          </p:cNvSpPr>
          <p:nvPr/>
        </p:nvSpPr>
        <p:spPr bwMode="auto">
          <a:xfrm>
            <a:off x="304800" y="5486400"/>
            <a:ext cx="8610600" cy="1169551"/>
          </a:xfrm>
          <a:prstGeom prst="rect">
            <a:avLst/>
          </a:prstGeom>
          <a:noFill/>
          <a:ln w="9525">
            <a:noFill/>
            <a:miter lim="800000"/>
            <a:headEnd/>
            <a:tailEnd/>
          </a:ln>
          <a:effectLst/>
        </p:spPr>
        <p:txBody>
          <a:bodyPr wrap="square">
            <a:spAutoFit/>
          </a:bodyPr>
          <a:lstStyle/>
          <a:p>
            <a:pPr algn="ctr" eaLnBrk="1" hangingPunct="1"/>
            <a:endParaRPr lang="en-US" sz="1400" b="1" dirty="0">
              <a:solidFill>
                <a:schemeClr val="folHlink"/>
              </a:solidFill>
              <a:latin typeface="Comic Sans MS" pitchFamily="66" charset="0"/>
            </a:endParaRPr>
          </a:p>
          <a:p>
            <a:pPr algn="ctr" eaLnBrk="1" hangingPunct="1"/>
            <a:r>
              <a:rPr lang="en-US" sz="2800" b="1" dirty="0" smtClean="0">
                <a:solidFill>
                  <a:srgbClr val="996633"/>
                </a:solidFill>
                <a:latin typeface="Comic Sans MS" pitchFamily="66" charset="0"/>
              </a:rPr>
              <a:t>As saints and angels merge in the Kingdom age, some saints will be over some angels of today</a:t>
            </a:r>
            <a:endParaRPr lang="en-US" sz="2800" b="1" dirty="0">
              <a:solidFill>
                <a:srgbClr val="996633"/>
              </a:solidFill>
              <a:latin typeface="Comic Sans MS" pitchFamily="66"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381000" y="381000"/>
            <a:ext cx="8229600" cy="4572000"/>
          </a:xfrm>
        </p:spPr>
        <p:txBody>
          <a:bodyPr/>
          <a:lstStyle/>
          <a:p>
            <a:pPr marL="0" indent="228600" algn="ctr">
              <a:lnSpc>
                <a:spcPct val="80000"/>
              </a:lnSpc>
              <a:buFontTx/>
              <a:buNone/>
            </a:pPr>
            <a:r>
              <a:rPr lang="en-US" sz="4400" b="1" dirty="0">
                <a:solidFill>
                  <a:srgbClr val="800080"/>
                </a:solidFill>
                <a:effectLst/>
              </a:rPr>
              <a:t>Acts 1:9-11</a:t>
            </a:r>
          </a:p>
          <a:p>
            <a:pPr marL="0" indent="228600">
              <a:lnSpc>
                <a:spcPct val="80000"/>
              </a:lnSpc>
              <a:buFontTx/>
              <a:buNone/>
            </a:pPr>
            <a:r>
              <a:rPr lang="en-US" sz="2800" b="1" dirty="0">
                <a:effectLst/>
              </a:rPr>
              <a:t>9	Now when He had spoken these things, while they watched, He was taken up, and a cloud received Him out of their sight.</a:t>
            </a:r>
          </a:p>
          <a:p>
            <a:pPr marL="0" indent="228600">
              <a:lnSpc>
                <a:spcPct val="80000"/>
              </a:lnSpc>
              <a:buFontTx/>
              <a:buNone/>
            </a:pPr>
            <a:r>
              <a:rPr lang="en-US" sz="2800" b="1" dirty="0">
                <a:effectLst/>
              </a:rPr>
              <a:t>10	And while they looked steadfastly toward heaven as He went up, behold, </a:t>
            </a:r>
            <a:r>
              <a:rPr lang="en-US" sz="2800" b="1" i="1" dirty="0">
                <a:solidFill>
                  <a:srgbClr val="000099"/>
                </a:solidFill>
                <a:effectLst/>
              </a:rPr>
              <a:t>two men stood by them in white apparel,</a:t>
            </a:r>
          </a:p>
          <a:p>
            <a:pPr marL="0" indent="228600">
              <a:lnSpc>
                <a:spcPct val="80000"/>
              </a:lnSpc>
              <a:buFontTx/>
              <a:buNone/>
            </a:pPr>
            <a:r>
              <a:rPr lang="en-US" sz="2800" b="1" dirty="0">
                <a:effectLst/>
              </a:rPr>
              <a:t>11	who also said, "Men of Galilee, why do you stand gazing up into heaven? This same Jesus, who was taken up from you into heaven, will so come in like manner as you saw Him go into heaven."</a:t>
            </a:r>
          </a:p>
        </p:txBody>
      </p:sp>
      <p:sp>
        <p:nvSpPr>
          <p:cNvPr id="35843" name="Text Box 3"/>
          <p:cNvSpPr txBox="1">
            <a:spLocks noChangeArrowheads="1"/>
          </p:cNvSpPr>
          <p:nvPr/>
        </p:nvSpPr>
        <p:spPr bwMode="auto">
          <a:xfrm>
            <a:off x="533400" y="5105400"/>
            <a:ext cx="8001000" cy="1282700"/>
          </a:xfrm>
          <a:prstGeom prst="rect">
            <a:avLst/>
          </a:prstGeom>
          <a:noFill/>
          <a:ln w="9525">
            <a:noFill/>
            <a:miter lim="800000"/>
            <a:headEnd/>
            <a:tailEnd/>
          </a:ln>
          <a:effectLst/>
        </p:spPr>
        <p:txBody>
          <a:bodyPr>
            <a:spAutoFit/>
          </a:bodyPr>
          <a:lstStyle/>
          <a:p>
            <a:pPr algn="ctr" eaLnBrk="1" hangingPunct="1">
              <a:spcBef>
                <a:spcPct val="50000"/>
              </a:spcBef>
            </a:pPr>
            <a:r>
              <a:rPr lang="en-US" sz="2600" b="1" dirty="0">
                <a:solidFill>
                  <a:srgbClr val="996633"/>
                </a:solidFill>
                <a:latin typeface="Comic Sans MS" pitchFamily="66" charset="0"/>
              </a:rPr>
              <a:t>As Jesus ascended into heaven, angels remained to continue their work as ministering spirits for the sake of those who will inherit salvation!</a:t>
            </a:r>
          </a:p>
        </p:txBody>
      </p:sp>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381000" y="152400"/>
            <a:ext cx="8229600" cy="4953000"/>
          </a:xfrm>
        </p:spPr>
        <p:txBody>
          <a:bodyPr/>
          <a:lstStyle/>
          <a:p>
            <a:pPr marL="0" indent="228600" algn="ctr">
              <a:buFontTx/>
              <a:buNone/>
            </a:pPr>
            <a:r>
              <a:rPr lang="en-US" sz="4000" b="1" dirty="0">
                <a:solidFill>
                  <a:srgbClr val="800080"/>
                </a:solidFill>
                <a:effectLst/>
              </a:rPr>
              <a:t>Acts 27:22-25</a:t>
            </a:r>
          </a:p>
          <a:p>
            <a:pPr marL="0" indent="228600">
              <a:buFontTx/>
              <a:buNone/>
            </a:pPr>
            <a:r>
              <a:rPr lang="en-US" sz="2800" b="1" dirty="0">
                <a:effectLst/>
              </a:rPr>
              <a:t>22	"And now I urge you to take heart, for there will be no loss of life among you, but only of the ship.</a:t>
            </a:r>
          </a:p>
          <a:p>
            <a:pPr marL="0" indent="228600">
              <a:buFontTx/>
              <a:buNone/>
            </a:pPr>
            <a:r>
              <a:rPr lang="en-US" sz="2800" b="1" dirty="0">
                <a:effectLst/>
              </a:rPr>
              <a:t>23	"For there </a:t>
            </a:r>
            <a:r>
              <a:rPr lang="en-US" sz="2800" b="1" i="1" dirty="0">
                <a:solidFill>
                  <a:srgbClr val="000099"/>
                </a:solidFill>
                <a:effectLst/>
              </a:rPr>
              <a:t>stood by me this night an angel of the God</a:t>
            </a:r>
            <a:r>
              <a:rPr lang="en-US" sz="2800" b="1" dirty="0">
                <a:effectLst/>
              </a:rPr>
              <a:t> to whom I belong and whom I serve,</a:t>
            </a:r>
          </a:p>
          <a:p>
            <a:pPr marL="0" indent="228600">
              <a:buFontTx/>
              <a:buNone/>
            </a:pPr>
            <a:r>
              <a:rPr lang="en-US" sz="2800" b="1" dirty="0">
                <a:effectLst/>
              </a:rPr>
              <a:t>24	"saying, 'Do not be afraid, Paul; you must be brought before Caesar; and indeed </a:t>
            </a:r>
            <a:r>
              <a:rPr lang="en-US" sz="2800" b="1" i="1" dirty="0">
                <a:solidFill>
                  <a:srgbClr val="000099"/>
                </a:solidFill>
                <a:effectLst/>
              </a:rPr>
              <a:t>God has granted you all those who sail with you.'</a:t>
            </a:r>
          </a:p>
          <a:p>
            <a:pPr marL="0" indent="228600">
              <a:buFontTx/>
              <a:buNone/>
            </a:pPr>
            <a:r>
              <a:rPr lang="en-US" sz="2800" b="1" dirty="0">
                <a:effectLst/>
              </a:rPr>
              <a:t>25	"Therefore take heart, men, </a:t>
            </a:r>
            <a:r>
              <a:rPr lang="en-US" sz="2800" b="1" i="1" dirty="0">
                <a:solidFill>
                  <a:srgbClr val="000099"/>
                </a:solidFill>
                <a:effectLst/>
              </a:rPr>
              <a:t>for I believe God</a:t>
            </a:r>
            <a:r>
              <a:rPr lang="en-US" sz="2800" b="1" dirty="0">
                <a:solidFill>
                  <a:srgbClr val="000099"/>
                </a:solidFill>
                <a:effectLst/>
              </a:rPr>
              <a:t> </a:t>
            </a:r>
            <a:r>
              <a:rPr lang="en-US" sz="2800" b="1" dirty="0">
                <a:effectLst/>
              </a:rPr>
              <a:t>that it will be just as it was told me.</a:t>
            </a:r>
          </a:p>
        </p:txBody>
      </p:sp>
      <p:sp>
        <p:nvSpPr>
          <p:cNvPr id="30723" name="Text Box 3"/>
          <p:cNvSpPr txBox="1">
            <a:spLocks noChangeArrowheads="1"/>
          </p:cNvSpPr>
          <p:nvPr/>
        </p:nvSpPr>
        <p:spPr bwMode="auto">
          <a:xfrm>
            <a:off x="381000" y="5257800"/>
            <a:ext cx="8458200" cy="946150"/>
          </a:xfrm>
          <a:prstGeom prst="rect">
            <a:avLst/>
          </a:prstGeom>
          <a:noFill/>
          <a:ln w="9525">
            <a:noFill/>
            <a:miter lim="800000"/>
            <a:headEnd/>
            <a:tailEnd/>
          </a:ln>
          <a:effectLst/>
        </p:spPr>
        <p:txBody>
          <a:bodyPr>
            <a:spAutoFit/>
          </a:bodyPr>
          <a:lstStyle/>
          <a:p>
            <a:pPr algn="ctr" eaLnBrk="1" hangingPunct="1">
              <a:spcBef>
                <a:spcPct val="50000"/>
              </a:spcBef>
            </a:pPr>
            <a:r>
              <a:rPr lang="en-US" sz="2800" b="1" dirty="0">
                <a:solidFill>
                  <a:srgbClr val="996633"/>
                </a:solidFill>
                <a:latin typeface="Comic Sans MS" pitchFamily="66" charset="0"/>
              </a:rPr>
              <a:t>Angel reassured Paul in a crisis time for him. Angels will stand by you too during tough times</a:t>
            </a:r>
          </a:p>
        </p:txBody>
      </p:sp>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a:xfrm>
            <a:off x="457200" y="0"/>
            <a:ext cx="8229600" cy="792163"/>
          </a:xfrm>
        </p:spPr>
        <p:txBody>
          <a:bodyPr/>
          <a:lstStyle/>
          <a:p>
            <a:r>
              <a:rPr lang="en-US" b="1" dirty="0" err="1">
                <a:solidFill>
                  <a:srgbClr val="800080"/>
                </a:solidFill>
                <a:latin typeface="Comic Sans MS" pitchFamily="66" charset="0"/>
              </a:rPr>
              <a:t>Cherebim</a:t>
            </a:r>
            <a:r>
              <a:rPr lang="en-US" b="1" dirty="0">
                <a:solidFill>
                  <a:srgbClr val="800080"/>
                </a:solidFill>
                <a:latin typeface="Comic Sans MS" pitchFamily="66" charset="0"/>
              </a:rPr>
              <a:t>: Chariots of God</a:t>
            </a:r>
          </a:p>
        </p:txBody>
      </p:sp>
      <p:sp>
        <p:nvSpPr>
          <p:cNvPr id="36866" name="Rectangle 2"/>
          <p:cNvSpPr>
            <a:spLocks noGrp="1" noChangeArrowheads="1"/>
          </p:cNvSpPr>
          <p:nvPr>
            <p:ph type="body" sz="half" idx="1"/>
          </p:nvPr>
        </p:nvSpPr>
        <p:spPr/>
        <p:txBody>
          <a:bodyPr/>
          <a:lstStyle/>
          <a:p>
            <a:pPr marL="0" indent="228600" algn="ctr">
              <a:buFontTx/>
              <a:buNone/>
            </a:pPr>
            <a:r>
              <a:rPr lang="en-US" sz="2800" b="1" i="1">
                <a:latin typeface="Times New Roman" pitchFamily="18" charset="0"/>
              </a:rPr>
              <a:t>?</a:t>
            </a:r>
          </a:p>
        </p:txBody>
      </p:sp>
      <p:pic>
        <p:nvPicPr>
          <p:cNvPr id="36868" name="Picture 4" descr="Ezekielsvision"/>
          <p:cNvPicPr>
            <a:picLocks noGrp="1" noChangeAspect="1" noChangeArrowheads="1"/>
          </p:cNvPicPr>
          <p:nvPr>
            <p:ph sz="half" idx="2"/>
          </p:nvPr>
        </p:nvPicPr>
        <p:blipFill>
          <a:blip r:embed="rId2" cstate="email"/>
          <a:srcRect/>
          <a:stretch>
            <a:fillRect/>
          </a:stretch>
        </p:blipFill>
        <p:spPr>
          <a:xfrm>
            <a:off x="69850" y="914400"/>
            <a:ext cx="4583113" cy="5943600"/>
          </a:xfrm>
          <a:noFill/>
          <a:ln/>
        </p:spPr>
      </p:pic>
      <p:sp>
        <p:nvSpPr>
          <p:cNvPr id="36871" name="Text Box 7"/>
          <p:cNvSpPr txBox="1">
            <a:spLocks noChangeArrowheads="1"/>
          </p:cNvSpPr>
          <p:nvPr/>
        </p:nvSpPr>
        <p:spPr bwMode="auto">
          <a:xfrm>
            <a:off x="4724400" y="1143000"/>
            <a:ext cx="4267200" cy="5016758"/>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000099"/>
                </a:solidFill>
                <a:latin typeface="Arial" charset="0"/>
                <a:cs typeface="Arial" charset="0"/>
              </a:rPr>
              <a:t>Ezekiel 1</a:t>
            </a:r>
          </a:p>
          <a:p>
            <a:pPr>
              <a:spcBef>
                <a:spcPct val="50000"/>
              </a:spcBef>
            </a:pPr>
            <a:r>
              <a:rPr lang="en-US" sz="2400" dirty="0">
                <a:latin typeface="Arial" charset="0"/>
                <a:cs typeface="Arial" charset="0"/>
              </a:rPr>
              <a:t>Angels brought the Babylonians down to destroy Jerusalem and picked up God’s Glory from the ark in the temple</a:t>
            </a:r>
          </a:p>
          <a:p>
            <a:pPr algn="ctr">
              <a:spcBef>
                <a:spcPct val="50000"/>
              </a:spcBef>
            </a:pPr>
            <a:r>
              <a:rPr lang="en-US" sz="3200" b="1" dirty="0">
                <a:solidFill>
                  <a:srgbClr val="000099"/>
                </a:solidFill>
                <a:latin typeface="Arial" charset="0"/>
                <a:cs typeface="Arial" charset="0"/>
              </a:rPr>
              <a:t>Revelation 4</a:t>
            </a:r>
          </a:p>
          <a:p>
            <a:pPr>
              <a:spcBef>
                <a:spcPct val="50000"/>
              </a:spcBef>
            </a:pPr>
            <a:r>
              <a:rPr lang="en-US" sz="2400" dirty="0">
                <a:latin typeface="Arial" charset="0"/>
                <a:cs typeface="Arial" charset="0"/>
              </a:rPr>
              <a:t>The faithful saints have become members of God’s family and manifest his spirit in the Kingdom of God</a:t>
            </a:r>
          </a:p>
        </p:txBody>
      </p:sp>
      <p:sp>
        <p:nvSpPr>
          <p:cNvPr id="36875" name="Text Box 11"/>
          <p:cNvSpPr txBox="1">
            <a:spLocks noChangeArrowheads="1"/>
          </p:cNvSpPr>
          <p:nvPr/>
        </p:nvSpPr>
        <p:spPr bwMode="auto">
          <a:xfrm>
            <a:off x="7223125" y="5154613"/>
            <a:ext cx="184150" cy="366712"/>
          </a:xfrm>
          <a:prstGeom prst="rect">
            <a:avLst/>
          </a:prstGeom>
          <a:noFill/>
          <a:ln w="9525">
            <a:noFill/>
            <a:miter lim="800000"/>
            <a:headEnd/>
            <a:tailEnd/>
          </a:ln>
          <a:effectLst/>
        </p:spPr>
        <p:txBody>
          <a:bodyPr wrap="none">
            <a:spAutoFit/>
          </a:bodyPr>
          <a:lstStyle/>
          <a:p>
            <a:endParaRPr lang="en-US"/>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ssolve">
                                      <p:cBhvr>
                                        <p:cTn id="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04800" y="914400"/>
            <a:ext cx="4191000" cy="4708981"/>
          </a:xfrm>
          <a:prstGeom prst="rect">
            <a:avLst/>
          </a:prstGeom>
          <a:noFill/>
          <a:ln w="9525">
            <a:noFill/>
            <a:miter lim="800000"/>
            <a:headEnd/>
            <a:tailEnd/>
          </a:ln>
          <a:effectLst/>
        </p:spPr>
        <p:txBody>
          <a:bodyPr wrap="square">
            <a:spAutoFit/>
          </a:bodyPr>
          <a:lstStyle/>
          <a:p>
            <a:pPr algn="ctr" eaLnBrk="1" hangingPunct="1">
              <a:spcBef>
                <a:spcPct val="50000"/>
              </a:spcBef>
            </a:pPr>
            <a:r>
              <a:rPr lang="en-US" sz="6000" b="1" dirty="0" smtClean="0">
                <a:solidFill>
                  <a:srgbClr val="800080"/>
                </a:solidFill>
                <a:latin typeface="Banner" pitchFamily="2" charset="0"/>
              </a:rPr>
              <a:t> So what do the Angels want from Us?</a:t>
            </a:r>
            <a:endParaRPr lang="en-US" sz="6000" b="1" dirty="0">
              <a:solidFill>
                <a:srgbClr val="800080"/>
              </a:solidFill>
              <a:latin typeface="Banner" pitchFamily="2" charset="0"/>
            </a:endParaRPr>
          </a:p>
        </p:txBody>
      </p:sp>
      <p:pic>
        <p:nvPicPr>
          <p:cNvPr id="9218" name="Picture 2"/>
          <p:cNvPicPr>
            <a:picLocks noChangeAspect="1" noChangeArrowheads="1"/>
          </p:cNvPicPr>
          <p:nvPr/>
        </p:nvPicPr>
        <p:blipFill>
          <a:blip r:embed="rId2" cstate="email"/>
          <a:srcRect/>
          <a:stretch>
            <a:fillRect/>
          </a:stretch>
        </p:blipFill>
        <p:spPr bwMode="auto">
          <a:xfrm>
            <a:off x="4800600" y="990600"/>
            <a:ext cx="3924300" cy="4905375"/>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Be aware of their presence</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1295400" y="5562600"/>
            <a:ext cx="6705600" cy="838200"/>
          </a:xfrm>
        </p:spPr>
        <p:txBody>
          <a:bodyPr>
            <a:noAutofit/>
          </a:bodyPr>
          <a:lstStyle/>
          <a:p>
            <a:pPr marL="457200" indent="-457200" algn="ctr">
              <a:lnSpc>
                <a:spcPct val="80000"/>
              </a:lnSpc>
              <a:buFontTx/>
              <a:buNone/>
            </a:pPr>
            <a:r>
              <a:rPr lang="en-US" sz="4000" b="1" dirty="0" smtClean="0">
                <a:solidFill>
                  <a:srgbClr val="800080"/>
                </a:solidFill>
                <a:latin typeface="Comic Sans MS" pitchFamily="66" charset="0"/>
              </a:rPr>
              <a:t>Like Elisha who knew they were all around him </a:t>
            </a:r>
          </a:p>
        </p:txBody>
      </p:sp>
      <p:pic>
        <p:nvPicPr>
          <p:cNvPr id="1026" name="Picture 2"/>
          <p:cNvPicPr>
            <a:picLocks noChangeAspect="1" noChangeArrowheads="1"/>
          </p:cNvPicPr>
          <p:nvPr/>
        </p:nvPicPr>
        <p:blipFill>
          <a:blip r:embed="rId3" cstate="email"/>
          <a:srcRect/>
          <a:stretch>
            <a:fillRect/>
          </a:stretch>
        </p:blipFill>
        <p:spPr bwMode="auto">
          <a:xfrm>
            <a:off x="1295400" y="990600"/>
            <a:ext cx="6705600" cy="44704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Cooperate with their decisions</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457200" y="6019800"/>
            <a:ext cx="8382000" cy="838200"/>
          </a:xfrm>
        </p:spPr>
        <p:txBody>
          <a:bodyPr>
            <a:noAutofit/>
          </a:bodyPr>
          <a:lstStyle/>
          <a:p>
            <a:pPr marL="457200" indent="-457200" algn="ctr">
              <a:lnSpc>
                <a:spcPct val="80000"/>
              </a:lnSpc>
              <a:buFontTx/>
              <a:buNone/>
            </a:pPr>
            <a:r>
              <a:rPr lang="en-US" sz="4000" b="1" dirty="0" smtClean="0">
                <a:solidFill>
                  <a:srgbClr val="800080"/>
                </a:solidFill>
                <a:latin typeface="Comic Sans MS" pitchFamily="66" charset="0"/>
              </a:rPr>
              <a:t>Don’t try force your own way</a:t>
            </a:r>
          </a:p>
        </p:txBody>
      </p:sp>
      <p:pic>
        <p:nvPicPr>
          <p:cNvPr id="2050" name="Picture 2"/>
          <p:cNvPicPr>
            <a:picLocks noChangeAspect="1" noChangeArrowheads="1"/>
          </p:cNvPicPr>
          <p:nvPr/>
        </p:nvPicPr>
        <p:blipFill>
          <a:blip r:embed="rId3" cstate="email"/>
          <a:srcRect/>
          <a:stretch>
            <a:fillRect/>
          </a:stretch>
        </p:blipFill>
        <p:spPr bwMode="auto">
          <a:xfrm>
            <a:off x="1295400" y="914400"/>
            <a:ext cx="6283685" cy="47244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Thank God for their protection</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304800" y="6019800"/>
            <a:ext cx="8382000" cy="838200"/>
          </a:xfrm>
        </p:spPr>
        <p:txBody>
          <a:bodyPr>
            <a:noAutofit/>
          </a:bodyPr>
          <a:lstStyle/>
          <a:p>
            <a:pPr marL="457200" indent="-457200" algn="ctr">
              <a:lnSpc>
                <a:spcPct val="80000"/>
              </a:lnSpc>
              <a:buFontTx/>
              <a:buNone/>
            </a:pPr>
            <a:r>
              <a:rPr lang="en-US" sz="4000" b="1" dirty="0" smtClean="0">
                <a:solidFill>
                  <a:srgbClr val="800080"/>
                </a:solidFill>
                <a:latin typeface="Comic Sans MS" pitchFamily="66" charset="0"/>
              </a:rPr>
              <a:t>Be aware of their constant help </a:t>
            </a:r>
          </a:p>
        </p:txBody>
      </p:sp>
      <p:pic>
        <p:nvPicPr>
          <p:cNvPr id="3074" name="Picture 2"/>
          <p:cNvPicPr>
            <a:picLocks noChangeAspect="1" noChangeArrowheads="1"/>
          </p:cNvPicPr>
          <p:nvPr/>
        </p:nvPicPr>
        <p:blipFill>
          <a:blip r:embed="rId3" cstate="email"/>
          <a:srcRect/>
          <a:stretch>
            <a:fillRect/>
          </a:stretch>
        </p:blipFill>
        <p:spPr bwMode="auto">
          <a:xfrm>
            <a:off x="609600" y="1143000"/>
            <a:ext cx="2992918" cy="4495800"/>
          </a:xfrm>
          <a:prstGeom prst="rect">
            <a:avLst/>
          </a:prstGeom>
          <a:noFill/>
          <a:ln w="9525">
            <a:noFill/>
            <a:miter lim="800000"/>
            <a:headEnd/>
            <a:tailEnd/>
          </a:ln>
        </p:spPr>
      </p:pic>
      <p:pic>
        <p:nvPicPr>
          <p:cNvPr id="3075" name="Picture 3"/>
          <p:cNvPicPr>
            <a:picLocks noChangeAspect="1" noChangeArrowheads="1"/>
          </p:cNvPicPr>
          <p:nvPr/>
        </p:nvPicPr>
        <p:blipFill>
          <a:blip r:embed="rId4" cstate="email"/>
          <a:srcRect/>
          <a:stretch>
            <a:fillRect/>
          </a:stretch>
        </p:blipFill>
        <p:spPr bwMode="auto">
          <a:xfrm>
            <a:off x="3962400" y="990600"/>
            <a:ext cx="4953000" cy="4507230"/>
          </a:xfrm>
          <a:prstGeom prst="rect">
            <a:avLst/>
          </a:prstGeom>
          <a:noFill/>
          <a:ln w="9525">
            <a:noFill/>
            <a:miter lim="800000"/>
            <a:headEnd/>
            <a:tailEnd/>
          </a:ln>
        </p:spPr>
      </p:pic>
      <p:pic>
        <p:nvPicPr>
          <p:cNvPr id="6" name="Picture 2"/>
          <p:cNvPicPr>
            <a:picLocks noChangeAspect="1" noChangeArrowheads="1"/>
          </p:cNvPicPr>
          <p:nvPr/>
        </p:nvPicPr>
        <p:blipFill>
          <a:blip r:embed="rId5" cstate="email"/>
          <a:srcRect/>
          <a:stretch>
            <a:fillRect/>
          </a:stretch>
        </p:blipFill>
        <p:spPr bwMode="auto">
          <a:xfrm>
            <a:off x="3962400" y="4724400"/>
            <a:ext cx="4876800" cy="1147483"/>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en-US" sz="5400" b="1" dirty="0">
                <a:solidFill>
                  <a:srgbClr val="0000CC"/>
                </a:solidFill>
              </a:rPr>
              <a:t>Building the Temple</a:t>
            </a:r>
          </a:p>
        </p:txBody>
      </p:sp>
      <p:sp>
        <p:nvSpPr>
          <p:cNvPr id="7171" name="Rectangle 3"/>
          <p:cNvSpPr>
            <a:spLocks noGrp="1" noRot="1" noChangeArrowheads="1"/>
          </p:cNvSpPr>
          <p:nvPr>
            <p:ph type="body" idx="1"/>
          </p:nvPr>
        </p:nvSpPr>
        <p:spPr/>
        <p:txBody>
          <a:bodyPr/>
          <a:lstStyle/>
          <a:p>
            <a:pPr>
              <a:buFont typeface="Arial" charset="0"/>
              <a:buNone/>
            </a:pPr>
            <a:r>
              <a:rPr lang="en-US" sz="4000" b="1" dirty="0"/>
              <a:t>                Cyrus</a:t>
            </a:r>
            <a:r>
              <a:rPr lang="en-US" sz="4000" dirty="0"/>
              <a:t>    6 years</a:t>
            </a:r>
          </a:p>
          <a:p>
            <a:pPr>
              <a:buFont typeface="Arial" charset="0"/>
              <a:buNone/>
            </a:pPr>
            <a:r>
              <a:rPr lang="en-US" sz="4000" b="1" dirty="0"/>
              <a:t>         Cambyses </a:t>
            </a:r>
            <a:r>
              <a:rPr lang="en-US" sz="4000" dirty="0"/>
              <a:t>  8 years</a:t>
            </a:r>
          </a:p>
          <a:p>
            <a:pPr>
              <a:buFont typeface="Arial" charset="0"/>
              <a:buNone/>
            </a:pPr>
            <a:r>
              <a:rPr lang="en-US" sz="4000" b="1" dirty="0"/>
              <a:t>            </a:t>
            </a:r>
            <a:r>
              <a:rPr lang="en-US" sz="4000" b="1" dirty="0" err="1"/>
              <a:t>Gomates</a:t>
            </a:r>
            <a:r>
              <a:rPr lang="en-US" sz="4000" dirty="0"/>
              <a:t>   7 months</a:t>
            </a:r>
          </a:p>
          <a:p>
            <a:pPr>
              <a:buFont typeface="Arial" charset="0"/>
              <a:buNone/>
            </a:pPr>
            <a:r>
              <a:rPr lang="en-US" sz="4000" b="1" dirty="0"/>
              <a:t>                Darius</a:t>
            </a:r>
            <a:r>
              <a:rPr lang="en-US" sz="4000" dirty="0"/>
              <a:t>   6 years </a:t>
            </a:r>
          </a:p>
          <a:p>
            <a:pPr>
              <a:buFont typeface="Arial" charset="0"/>
              <a:buNone/>
            </a:pPr>
            <a:endParaRPr lang="en-US" sz="1600" dirty="0"/>
          </a:p>
          <a:p>
            <a:pPr>
              <a:buFont typeface="Arial" charset="0"/>
              <a:buNone/>
            </a:pPr>
            <a:r>
              <a:rPr lang="en-US" sz="4000" b="1" dirty="0"/>
              <a:t>  Time to finish  =  20 years</a:t>
            </a:r>
          </a:p>
        </p:txBody>
      </p:sp>
    </p:spTree>
  </p:cSld>
  <p:clrMapOvr>
    <a:masterClrMapping/>
  </p:clrMapOvr>
  <p:transition>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Let them train us</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457200" y="5257800"/>
            <a:ext cx="8382000" cy="1219200"/>
          </a:xfrm>
        </p:spPr>
        <p:txBody>
          <a:bodyPr>
            <a:noAutofit/>
          </a:bodyPr>
          <a:lstStyle/>
          <a:p>
            <a:pPr marL="0" indent="0" algn="ctr">
              <a:buFontTx/>
              <a:buNone/>
            </a:pPr>
            <a:r>
              <a:rPr lang="en-US" sz="3600" b="1" dirty="0" smtClean="0">
                <a:solidFill>
                  <a:srgbClr val="800080"/>
                </a:solidFill>
                <a:latin typeface="Comic Sans MS" pitchFamily="66" charset="0"/>
              </a:rPr>
              <a:t>Accept their discipline and let them shape us into the image of Christ</a:t>
            </a:r>
          </a:p>
        </p:txBody>
      </p:sp>
      <p:pic>
        <p:nvPicPr>
          <p:cNvPr id="4098" name="Picture 2"/>
          <p:cNvPicPr>
            <a:picLocks noChangeAspect="1" noChangeArrowheads="1"/>
          </p:cNvPicPr>
          <p:nvPr/>
        </p:nvPicPr>
        <p:blipFill>
          <a:blip r:embed="rId3" cstate="email"/>
          <a:srcRect/>
          <a:stretch>
            <a:fillRect/>
          </a:stretch>
        </p:blipFill>
        <p:spPr bwMode="auto">
          <a:xfrm>
            <a:off x="304800" y="1219200"/>
            <a:ext cx="3896591" cy="3810000"/>
          </a:xfrm>
          <a:prstGeom prst="rect">
            <a:avLst/>
          </a:prstGeom>
          <a:noFill/>
          <a:ln w="9525">
            <a:noFill/>
            <a:miter lim="800000"/>
            <a:headEnd/>
            <a:tailEnd/>
          </a:ln>
        </p:spPr>
      </p:pic>
      <p:pic>
        <p:nvPicPr>
          <p:cNvPr id="4099" name="Picture 3"/>
          <p:cNvPicPr>
            <a:picLocks noChangeAspect="1" noChangeArrowheads="1"/>
          </p:cNvPicPr>
          <p:nvPr/>
        </p:nvPicPr>
        <p:blipFill>
          <a:blip r:embed="rId4" cstate="email"/>
          <a:srcRect/>
          <a:stretch>
            <a:fillRect/>
          </a:stretch>
        </p:blipFill>
        <p:spPr bwMode="auto">
          <a:xfrm>
            <a:off x="4445000" y="1447800"/>
            <a:ext cx="4470400" cy="33528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Pray every day for their help</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0" y="4876800"/>
            <a:ext cx="9144000" cy="1752600"/>
          </a:xfrm>
        </p:spPr>
        <p:txBody>
          <a:bodyPr>
            <a:noAutofit/>
          </a:bodyPr>
          <a:lstStyle/>
          <a:p>
            <a:pPr marL="457200" indent="-457200" algn="ctr">
              <a:buFontTx/>
              <a:buNone/>
            </a:pPr>
            <a:r>
              <a:rPr lang="en-US" sz="4000" b="1" dirty="0" smtClean="0">
                <a:solidFill>
                  <a:srgbClr val="800080"/>
                </a:solidFill>
                <a:latin typeface="Comic Sans MS" pitchFamily="66" charset="0"/>
              </a:rPr>
              <a:t>Without their continual involvement in our lives, we could never develop into God’s children</a:t>
            </a:r>
          </a:p>
        </p:txBody>
      </p:sp>
      <p:pic>
        <p:nvPicPr>
          <p:cNvPr id="6146" name="Picture 2"/>
          <p:cNvPicPr>
            <a:picLocks noChangeAspect="1" noChangeArrowheads="1"/>
          </p:cNvPicPr>
          <p:nvPr/>
        </p:nvPicPr>
        <p:blipFill>
          <a:blip r:embed="rId3" cstate="email"/>
          <a:srcRect/>
          <a:stretch>
            <a:fillRect/>
          </a:stretch>
        </p:blipFill>
        <p:spPr bwMode="auto">
          <a:xfrm>
            <a:off x="3581400" y="990600"/>
            <a:ext cx="5333998" cy="3733800"/>
          </a:xfrm>
          <a:prstGeom prst="rect">
            <a:avLst/>
          </a:prstGeom>
          <a:noFill/>
          <a:ln w="9525">
            <a:noFill/>
            <a:miter lim="800000"/>
            <a:headEnd/>
            <a:tailEnd/>
          </a:ln>
        </p:spPr>
      </p:pic>
      <p:pic>
        <p:nvPicPr>
          <p:cNvPr id="6147" name="Picture 3"/>
          <p:cNvPicPr>
            <a:picLocks noChangeAspect="1" noChangeArrowheads="1"/>
          </p:cNvPicPr>
          <p:nvPr/>
        </p:nvPicPr>
        <p:blipFill>
          <a:blip r:embed="rId4" cstate="email"/>
          <a:srcRect/>
          <a:stretch>
            <a:fillRect/>
          </a:stretch>
        </p:blipFill>
        <p:spPr bwMode="auto">
          <a:xfrm>
            <a:off x="381000" y="990600"/>
            <a:ext cx="2785989" cy="37338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0"/>
            <a:ext cx="8610600" cy="1219200"/>
          </a:xfrm>
        </p:spPr>
        <p:txBody>
          <a:bodyPr>
            <a:normAutofit fontScale="90000"/>
          </a:bodyPr>
          <a:lstStyle/>
          <a:p>
            <a:r>
              <a:rPr lang="en-US" b="1" dirty="0" smtClean="0">
                <a:solidFill>
                  <a:srgbClr val="996633"/>
                </a:solidFill>
                <a:latin typeface="Comic Sans MS" pitchFamily="66" charset="0"/>
              </a:rPr>
              <a:t>Listen to God, Jesus &amp; the Angels in our Bibles every day</a:t>
            </a:r>
            <a:endParaRPr lang="en-US" b="1" dirty="0">
              <a:solidFill>
                <a:srgbClr val="996633"/>
              </a:solidFill>
              <a:latin typeface="Comic Sans MS" pitchFamily="66" charset="0"/>
            </a:endParaRPr>
          </a:p>
        </p:txBody>
      </p:sp>
      <p:pic>
        <p:nvPicPr>
          <p:cNvPr id="1026" name="Picture 2"/>
          <p:cNvPicPr>
            <a:picLocks noChangeAspect="1" noChangeArrowheads="1"/>
          </p:cNvPicPr>
          <p:nvPr/>
        </p:nvPicPr>
        <p:blipFill>
          <a:blip r:embed="rId3" cstate="email"/>
          <a:srcRect/>
          <a:stretch>
            <a:fillRect/>
          </a:stretch>
        </p:blipFill>
        <p:spPr bwMode="auto">
          <a:xfrm>
            <a:off x="914400" y="1371600"/>
            <a:ext cx="7321859" cy="4872365"/>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fontScale="90000"/>
          </a:bodyPr>
          <a:lstStyle/>
          <a:p>
            <a:r>
              <a:rPr lang="en-US" b="1" dirty="0" smtClean="0">
                <a:solidFill>
                  <a:srgbClr val="996633"/>
                </a:solidFill>
                <a:latin typeface="Comic Sans MS" pitchFamily="66" charset="0"/>
              </a:rPr>
              <a:t>Learn to Trust God like Angels do</a:t>
            </a:r>
            <a:endParaRPr lang="en-US" b="1" dirty="0">
              <a:solidFill>
                <a:srgbClr val="996633"/>
              </a:solidFill>
              <a:latin typeface="Comic Sans MS" pitchFamily="66" charset="0"/>
            </a:endParaRPr>
          </a:p>
        </p:txBody>
      </p:sp>
      <p:sp>
        <p:nvSpPr>
          <p:cNvPr id="4" name="Rectangle 2"/>
          <p:cNvSpPr txBox="1">
            <a:spLocks noChangeArrowheads="1"/>
          </p:cNvSpPr>
          <p:nvPr/>
        </p:nvSpPr>
        <p:spPr>
          <a:xfrm>
            <a:off x="0" y="5334000"/>
            <a:ext cx="9144000" cy="1295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800080"/>
                </a:solidFill>
                <a:effectLst/>
                <a:uLnTx/>
                <a:uFillTx/>
                <a:latin typeface="Comic Sans MS" pitchFamily="66" charset="0"/>
                <a:ea typeface="+mj-ea"/>
                <a:cs typeface="+mj-cs"/>
              </a:rPr>
              <a:t>Let them grow</a:t>
            </a:r>
            <a:r>
              <a:rPr kumimoji="0" lang="en-US" sz="4800" b="1" i="0" u="none" strike="noStrike" kern="1200" cap="none" spc="0" normalizeH="0" noProof="0" dirty="0" smtClean="0">
                <a:ln>
                  <a:noFill/>
                </a:ln>
                <a:solidFill>
                  <a:srgbClr val="800080"/>
                </a:solidFill>
                <a:effectLst/>
                <a:uLnTx/>
                <a:uFillTx/>
                <a:latin typeface="Comic Sans MS" pitchFamily="66" charset="0"/>
                <a:ea typeface="+mj-ea"/>
                <a:cs typeface="+mj-cs"/>
              </a:rPr>
              <a:t> the faith of Jesus Christ in You</a:t>
            </a:r>
            <a:endParaRPr kumimoji="0" lang="en-US" sz="4800" b="1" i="0" u="none" strike="noStrike" kern="1200" cap="none" spc="0" normalizeH="0" baseline="0" noProof="0" dirty="0">
              <a:ln>
                <a:noFill/>
              </a:ln>
              <a:solidFill>
                <a:srgbClr val="800080"/>
              </a:solidFill>
              <a:effectLst/>
              <a:uLnTx/>
              <a:uFillTx/>
              <a:latin typeface="Comic Sans MS" pitchFamily="66" charset="0"/>
              <a:ea typeface="+mj-ea"/>
              <a:cs typeface="+mj-cs"/>
            </a:endParaRPr>
          </a:p>
        </p:txBody>
      </p:sp>
      <p:pic>
        <p:nvPicPr>
          <p:cNvPr id="8194" name="Picture 2"/>
          <p:cNvPicPr>
            <a:picLocks noChangeAspect="1" noChangeArrowheads="1"/>
          </p:cNvPicPr>
          <p:nvPr/>
        </p:nvPicPr>
        <p:blipFill>
          <a:blip r:embed="rId3" cstate="email"/>
          <a:srcRect/>
          <a:stretch>
            <a:fillRect/>
          </a:stretch>
        </p:blipFill>
        <p:spPr bwMode="auto">
          <a:xfrm rot="16200000">
            <a:off x="-158884" y="2140086"/>
            <a:ext cx="2756172" cy="1828801"/>
          </a:xfrm>
          <a:prstGeom prst="rect">
            <a:avLst/>
          </a:prstGeom>
          <a:noFill/>
          <a:ln w="9525">
            <a:noFill/>
            <a:miter lim="800000"/>
            <a:headEnd/>
            <a:tailEnd/>
          </a:ln>
        </p:spPr>
      </p:pic>
      <p:pic>
        <p:nvPicPr>
          <p:cNvPr id="8195" name="Picture 3"/>
          <p:cNvPicPr>
            <a:picLocks noChangeAspect="1" noChangeArrowheads="1"/>
          </p:cNvPicPr>
          <p:nvPr/>
        </p:nvPicPr>
        <p:blipFill>
          <a:blip r:embed="rId4" cstate="email"/>
          <a:srcRect/>
          <a:stretch>
            <a:fillRect/>
          </a:stretch>
        </p:blipFill>
        <p:spPr bwMode="auto">
          <a:xfrm>
            <a:off x="2590800" y="1352702"/>
            <a:ext cx="3200400" cy="3597251"/>
          </a:xfrm>
          <a:prstGeom prst="rect">
            <a:avLst/>
          </a:prstGeom>
          <a:noFill/>
          <a:ln w="9525">
            <a:noFill/>
            <a:miter lim="800000"/>
            <a:headEnd/>
            <a:tailEnd/>
          </a:ln>
        </p:spPr>
      </p:pic>
      <p:pic>
        <p:nvPicPr>
          <p:cNvPr id="8196" name="Picture 4"/>
          <p:cNvPicPr>
            <a:picLocks noChangeAspect="1" noChangeArrowheads="1"/>
          </p:cNvPicPr>
          <p:nvPr/>
        </p:nvPicPr>
        <p:blipFill>
          <a:blip r:embed="rId5" cstate="email"/>
          <a:srcRect/>
          <a:stretch>
            <a:fillRect/>
          </a:stretch>
        </p:blipFill>
        <p:spPr bwMode="auto">
          <a:xfrm>
            <a:off x="6324600" y="914400"/>
            <a:ext cx="2359584" cy="4350794"/>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996633"/>
                </a:solidFill>
                <a:latin typeface="Comic Sans MS" pitchFamily="66" charset="0"/>
              </a:rPr>
              <a:t>Imitate their patience &amp; mercy</a:t>
            </a:r>
            <a:endParaRPr lang="en-US" b="1" dirty="0">
              <a:solidFill>
                <a:srgbClr val="996633"/>
              </a:solidFill>
              <a:latin typeface="Comic Sans MS" pitchFamily="66" charset="0"/>
            </a:endParaRPr>
          </a:p>
        </p:txBody>
      </p:sp>
      <p:sp>
        <p:nvSpPr>
          <p:cNvPr id="24579" name="Rectangle 3"/>
          <p:cNvSpPr>
            <a:spLocks noGrp="1" noChangeArrowheads="1"/>
          </p:cNvSpPr>
          <p:nvPr>
            <p:ph type="body" idx="1"/>
          </p:nvPr>
        </p:nvSpPr>
        <p:spPr>
          <a:xfrm>
            <a:off x="0" y="4267200"/>
            <a:ext cx="5181600" cy="2209800"/>
          </a:xfrm>
        </p:spPr>
        <p:txBody>
          <a:bodyPr>
            <a:noAutofit/>
          </a:bodyPr>
          <a:lstStyle/>
          <a:p>
            <a:pPr marL="65088" indent="7938" algn="ctr">
              <a:buFontTx/>
              <a:buNone/>
            </a:pPr>
            <a:r>
              <a:rPr lang="en-US" sz="3400" b="1" dirty="0" smtClean="0">
                <a:solidFill>
                  <a:srgbClr val="800080"/>
                </a:solidFill>
                <a:latin typeface="Comic Sans MS" pitchFamily="66" charset="0"/>
              </a:rPr>
              <a:t>If we want to join them in God’s family forever, we must learn to live like them now</a:t>
            </a:r>
          </a:p>
        </p:txBody>
      </p:sp>
      <p:pic>
        <p:nvPicPr>
          <p:cNvPr id="5122" name="Picture 2"/>
          <p:cNvPicPr>
            <a:picLocks noChangeAspect="1" noChangeArrowheads="1"/>
          </p:cNvPicPr>
          <p:nvPr/>
        </p:nvPicPr>
        <p:blipFill>
          <a:blip r:embed="rId3" cstate="email"/>
          <a:srcRect/>
          <a:stretch>
            <a:fillRect/>
          </a:stretch>
        </p:blipFill>
        <p:spPr bwMode="auto">
          <a:xfrm>
            <a:off x="533400" y="1219200"/>
            <a:ext cx="4200525" cy="3000375"/>
          </a:xfrm>
          <a:prstGeom prst="rect">
            <a:avLst/>
          </a:prstGeom>
          <a:noFill/>
          <a:ln w="9525">
            <a:noFill/>
            <a:miter lim="800000"/>
            <a:headEnd/>
            <a:tailEnd/>
          </a:ln>
        </p:spPr>
      </p:pic>
      <p:pic>
        <p:nvPicPr>
          <p:cNvPr id="5123" name="Picture 3"/>
          <p:cNvPicPr>
            <a:picLocks noChangeAspect="1" noChangeArrowheads="1"/>
          </p:cNvPicPr>
          <p:nvPr/>
        </p:nvPicPr>
        <p:blipFill>
          <a:blip r:embed="rId4" cstate="email"/>
          <a:srcRect/>
          <a:stretch>
            <a:fillRect/>
          </a:stretch>
        </p:blipFill>
        <p:spPr bwMode="auto">
          <a:xfrm>
            <a:off x="5246286" y="1142999"/>
            <a:ext cx="3715379" cy="5181601"/>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763000" cy="1066800"/>
          </a:xfrm>
        </p:spPr>
        <p:txBody>
          <a:bodyPr>
            <a:noAutofit/>
          </a:bodyPr>
          <a:lstStyle/>
          <a:p>
            <a:r>
              <a:rPr lang="en-US" sz="3200" b="1" dirty="0" smtClean="0">
                <a:solidFill>
                  <a:srgbClr val="800080"/>
                </a:solidFill>
                <a:latin typeface="Comic Sans MS" pitchFamily="66" charset="0"/>
              </a:rPr>
              <a:t>Let’s leave Bible School rejoicing in our hope of being made equal to the Angels</a:t>
            </a:r>
            <a:endParaRPr lang="en-US" sz="3200" b="1" dirty="0">
              <a:solidFill>
                <a:srgbClr val="800080"/>
              </a:solidFill>
              <a:latin typeface="Comic Sans MS" pitchFamily="66" charset="0"/>
            </a:endParaRPr>
          </a:p>
        </p:txBody>
      </p:sp>
      <p:pic>
        <p:nvPicPr>
          <p:cNvPr id="10242" name="Picture 2"/>
          <p:cNvPicPr>
            <a:picLocks noChangeAspect="1" noChangeArrowheads="1"/>
          </p:cNvPicPr>
          <p:nvPr/>
        </p:nvPicPr>
        <p:blipFill>
          <a:blip r:embed="rId3" cstate="email"/>
          <a:srcRect/>
          <a:stretch>
            <a:fillRect/>
          </a:stretch>
        </p:blipFill>
        <p:spPr bwMode="auto">
          <a:xfrm>
            <a:off x="1752600" y="1143000"/>
            <a:ext cx="5410200" cy="4114800"/>
          </a:xfrm>
          <a:prstGeom prst="rect">
            <a:avLst/>
          </a:prstGeom>
          <a:noFill/>
          <a:ln w="9525">
            <a:noFill/>
            <a:miter lim="800000"/>
            <a:headEnd/>
            <a:tailEnd/>
          </a:ln>
        </p:spPr>
      </p:pic>
      <p:sp>
        <p:nvSpPr>
          <p:cNvPr id="5" name="Rectangle 2"/>
          <p:cNvSpPr txBox="1">
            <a:spLocks noChangeArrowheads="1"/>
          </p:cNvSpPr>
          <p:nvPr/>
        </p:nvSpPr>
        <p:spPr>
          <a:xfrm>
            <a:off x="533400" y="5257800"/>
            <a:ext cx="83820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99"/>
                </a:solidFill>
                <a:effectLst/>
                <a:uLnTx/>
                <a:uFillTx/>
                <a:latin typeface="Comic Sans MS" pitchFamily="66" charset="0"/>
                <a:ea typeface="+mj-ea"/>
                <a:cs typeface="+mj-cs"/>
              </a:rPr>
              <a:t>and committed to live in Christ as members of God’s family now </a:t>
            </a:r>
            <a:r>
              <a:rPr kumimoji="0" lang="en-US" sz="3200" b="1" i="0" u="none" strike="noStrike" kern="1200" cap="none" spc="0" normalizeH="0" baseline="0" noProof="0" smtClean="0">
                <a:ln>
                  <a:noFill/>
                </a:ln>
                <a:solidFill>
                  <a:srgbClr val="000099"/>
                </a:solidFill>
                <a:effectLst/>
                <a:uLnTx/>
                <a:uFillTx/>
                <a:latin typeface="Comic Sans MS" pitchFamily="66" charset="0"/>
                <a:ea typeface="+mj-ea"/>
                <a:cs typeface="+mj-cs"/>
              </a:rPr>
              <a:t>&amp; forever</a:t>
            </a:r>
            <a:endParaRPr kumimoji="0" lang="en-US" sz="3200" b="1" i="0" u="none" strike="noStrike" kern="1200" cap="none" spc="0" normalizeH="0" baseline="0" noProof="0" dirty="0">
              <a:ln>
                <a:noFill/>
              </a:ln>
              <a:solidFill>
                <a:srgbClr val="000099"/>
              </a:solidFill>
              <a:effectLst/>
              <a:uLnTx/>
              <a:uFillTx/>
              <a:latin typeface="Comic Sans MS" pitchFamily="66" charset="0"/>
              <a:ea typeface="+mj-ea"/>
              <a:cs typeface="+mj-cs"/>
            </a:endParaRPr>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descr="PersianKingsTimeline"/>
          <p:cNvPicPr>
            <a:picLocks noGrp="1" noChangeAspect="1" noChangeArrowheads="1"/>
          </p:cNvPicPr>
          <p:nvPr>
            <p:ph/>
          </p:nvPr>
        </p:nvPicPr>
        <p:blipFill>
          <a:blip r:embed="rId2" cstate="email"/>
          <a:srcRect/>
          <a:stretch>
            <a:fillRect/>
          </a:stretch>
        </p:blipFill>
        <p:spPr>
          <a:xfrm>
            <a:off x="0" y="-495300"/>
            <a:ext cx="9906000" cy="7353300"/>
          </a:xfrm>
          <a:noFill/>
          <a:ln/>
        </p:spPr>
      </p:pic>
      <p:sp>
        <p:nvSpPr>
          <p:cNvPr id="6151" name="Text Box 7"/>
          <p:cNvSpPr txBox="1">
            <a:spLocks noChangeArrowheads="1"/>
          </p:cNvSpPr>
          <p:nvPr/>
        </p:nvSpPr>
        <p:spPr bwMode="auto">
          <a:xfrm>
            <a:off x="0" y="0"/>
            <a:ext cx="3429000" cy="1187450"/>
          </a:xfrm>
          <a:prstGeom prst="rect">
            <a:avLst/>
          </a:prstGeom>
          <a:noFill/>
          <a:ln w="9525">
            <a:noFill/>
            <a:miter lim="800000"/>
            <a:headEnd/>
            <a:tailEnd/>
          </a:ln>
          <a:effectLst/>
        </p:spPr>
        <p:txBody>
          <a:bodyPr>
            <a:spAutoFit/>
          </a:bodyPr>
          <a:lstStyle/>
          <a:p>
            <a:pPr algn="ctr"/>
            <a:r>
              <a:rPr lang="en-US" sz="2400" b="1">
                <a:solidFill>
                  <a:srgbClr val="0000FF"/>
                </a:solidFill>
              </a:rPr>
              <a:t>Timeline of the Persian Kings during the temple building</a:t>
            </a:r>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33400" y="152400"/>
            <a:ext cx="8077200" cy="5867400"/>
          </a:xfrm>
        </p:spPr>
        <p:txBody>
          <a:bodyPr/>
          <a:lstStyle/>
          <a:p>
            <a:pPr marL="457200" indent="-457200" algn="ctr">
              <a:lnSpc>
                <a:spcPct val="90000"/>
              </a:lnSpc>
              <a:buFontTx/>
              <a:buNone/>
            </a:pPr>
            <a:r>
              <a:rPr lang="en-US" sz="4000" b="1" dirty="0">
                <a:solidFill>
                  <a:srgbClr val="990099"/>
                </a:solidFill>
              </a:rPr>
              <a:t>Zechariah 1:11-14</a:t>
            </a:r>
          </a:p>
          <a:p>
            <a:pPr marL="457200" indent="-457200">
              <a:lnSpc>
                <a:spcPct val="90000"/>
              </a:lnSpc>
              <a:buFontTx/>
              <a:buNone/>
            </a:pPr>
            <a:r>
              <a:rPr lang="en-US" sz="2600" dirty="0"/>
              <a:t>11	So </a:t>
            </a:r>
            <a:r>
              <a:rPr lang="en-US" sz="2600" b="1" i="1" dirty="0">
                <a:solidFill>
                  <a:srgbClr val="000099"/>
                </a:solidFill>
              </a:rPr>
              <a:t>they answered the Angel of the LORD, who stood among the myrtle trees,</a:t>
            </a:r>
            <a:r>
              <a:rPr lang="en-US" sz="2600" dirty="0">
                <a:solidFill>
                  <a:srgbClr val="000099"/>
                </a:solidFill>
              </a:rPr>
              <a:t> </a:t>
            </a:r>
            <a:r>
              <a:rPr lang="en-US" sz="2600" dirty="0"/>
              <a:t>and said, "We have walked to and fro throughout the earth, and behold, all the earth is resting quietly."</a:t>
            </a:r>
          </a:p>
          <a:p>
            <a:pPr marL="457200" indent="-457200">
              <a:lnSpc>
                <a:spcPct val="90000"/>
              </a:lnSpc>
              <a:buFontTx/>
              <a:buNone/>
            </a:pPr>
            <a:r>
              <a:rPr lang="en-US" sz="2600" dirty="0"/>
              <a:t>12	Then </a:t>
            </a:r>
            <a:r>
              <a:rPr lang="en-US" sz="2600" b="1" i="1" dirty="0">
                <a:solidFill>
                  <a:srgbClr val="A50021"/>
                </a:solidFill>
              </a:rPr>
              <a:t>the Angel of the LORD answered and said, "O LORD of hosts, how long will You not have mercy on Jerusalem</a:t>
            </a:r>
            <a:r>
              <a:rPr lang="en-US" sz="2600" dirty="0">
                <a:solidFill>
                  <a:srgbClr val="A50021"/>
                </a:solidFill>
              </a:rPr>
              <a:t> </a:t>
            </a:r>
            <a:r>
              <a:rPr lang="en-US" sz="2600" dirty="0"/>
              <a:t>and on the cities of Judah, against which You were angry these seventy years?"</a:t>
            </a:r>
          </a:p>
          <a:p>
            <a:pPr marL="457200" indent="-457200">
              <a:lnSpc>
                <a:spcPct val="90000"/>
              </a:lnSpc>
              <a:buFontTx/>
              <a:buNone/>
            </a:pPr>
            <a:r>
              <a:rPr lang="en-US" sz="2600" dirty="0"/>
              <a:t>13	And </a:t>
            </a:r>
            <a:r>
              <a:rPr lang="en-US" sz="2600" b="1" i="1" dirty="0">
                <a:solidFill>
                  <a:srgbClr val="A50021"/>
                </a:solidFill>
              </a:rPr>
              <a:t>the LORD answered the angel</a:t>
            </a:r>
            <a:r>
              <a:rPr lang="en-US" sz="2600" dirty="0">
                <a:solidFill>
                  <a:srgbClr val="A50021"/>
                </a:solidFill>
              </a:rPr>
              <a:t> </a:t>
            </a:r>
            <a:r>
              <a:rPr lang="en-US" sz="2600" b="1" dirty="0">
                <a:solidFill>
                  <a:srgbClr val="A50021"/>
                </a:solidFill>
              </a:rPr>
              <a:t>who talked to me, </a:t>
            </a:r>
            <a:r>
              <a:rPr lang="en-US" sz="2600" dirty="0"/>
              <a:t>with good and comforting words.</a:t>
            </a:r>
          </a:p>
          <a:p>
            <a:pPr marL="457200" indent="-457200">
              <a:lnSpc>
                <a:spcPct val="90000"/>
              </a:lnSpc>
              <a:buFontTx/>
              <a:buNone/>
            </a:pPr>
            <a:r>
              <a:rPr lang="en-US" sz="2600" dirty="0"/>
              <a:t>14	So </a:t>
            </a:r>
            <a:r>
              <a:rPr lang="en-US" sz="2600" b="1" i="1" dirty="0">
                <a:solidFill>
                  <a:srgbClr val="A50021"/>
                </a:solidFill>
              </a:rPr>
              <a:t>the angel who spoke with me said to me,</a:t>
            </a:r>
            <a:r>
              <a:rPr lang="en-US" sz="2600" dirty="0">
                <a:solidFill>
                  <a:srgbClr val="A50021"/>
                </a:solidFill>
              </a:rPr>
              <a:t> </a:t>
            </a:r>
            <a:r>
              <a:rPr lang="en-US" sz="2600" dirty="0"/>
              <a:t>"Proclaim, saying, 'Thus says the LORD of hosts: "I am zealous for Jerusalem and for Zion with great zeal.</a:t>
            </a:r>
          </a:p>
        </p:txBody>
      </p:sp>
      <p:sp>
        <p:nvSpPr>
          <p:cNvPr id="3" name="Text Box 3"/>
          <p:cNvSpPr txBox="1">
            <a:spLocks noChangeArrowheads="1"/>
          </p:cNvSpPr>
          <p:nvPr/>
        </p:nvSpPr>
        <p:spPr bwMode="auto">
          <a:xfrm>
            <a:off x="609600" y="5867400"/>
            <a:ext cx="7772400" cy="584775"/>
          </a:xfrm>
          <a:prstGeom prst="rect">
            <a:avLst/>
          </a:prstGeom>
          <a:noFill/>
          <a:ln w="9525">
            <a:noFill/>
            <a:miter lim="800000"/>
            <a:headEnd/>
            <a:tailEnd/>
          </a:ln>
          <a:effectLst/>
        </p:spPr>
        <p:txBody>
          <a:bodyPr>
            <a:spAutoFit/>
          </a:bodyPr>
          <a:lstStyle/>
          <a:p>
            <a:pPr algn="ctr" eaLnBrk="1" hangingPunct="1">
              <a:spcBef>
                <a:spcPct val="50000"/>
              </a:spcBef>
            </a:pPr>
            <a:r>
              <a:rPr lang="en-US" sz="3200" b="1" dirty="0" smtClean="0">
                <a:solidFill>
                  <a:srgbClr val="966432"/>
                </a:solidFill>
                <a:latin typeface="Comic Sans MS" pitchFamily="66" charset="0"/>
              </a:rPr>
              <a:t>God will finish the temple in 4 years</a:t>
            </a:r>
            <a:endParaRPr lang="en-US" sz="3200" b="1" dirty="0">
              <a:solidFill>
                <a:srgbClr val="966432"/>
              </a:solidFill>
              <a:latin typeface="Comic Sans MS" pitchFamily="66" charset="0"/>
            </a:endParaRPr>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685800" y="228600"/>
            <a:ext cx="7772400" cy="4724400"/>
          </a:xfrm>
        </p:spPr>
        <p:txBody>
          <a:bodyPr>
            <a:normAutofit lnSpcReduction="10000"/>
          </a:bodyPr>
          <a:lstStyle/>
          <a:p>
            <a:pPr algn="ctr">
              <a:lnSpc>
                <a:spcPct val="80000"/>
              </a:lnSpc>
              <a:buFontTx/>
              <a:buNone/>
            </a:pPr>
            <a:r>
              <a:rPr lang="en-US" sz="4000" b="1" dirty="0">
                <a:solidFill>
                  <a:srgbClr val="990099"/>
                </a:solidFill>
              </a:rPr>
              <a:t>Zechariah 2:1-4</a:t>
            </a:r>
          </a:p>
          <a:p>
            <a:pPr>
              <a:lnSpc>
                <a:spcPct val="80000"/>
              </a:lnSpc>
              <a:buFontTx/>
              <a:buNone/>
            </a:pPr>
            <a:r>
              <a:rPr lang="en-US" sz="2800" dirty="0"/>
              <a:t>1	Then I raised my eyes and looked, and behold, </a:t>
            </a:r>
            <a:r>
              <a:rPr lang="en-US" sz="2800" b="1" dirty="0">
                <a:solidFill>
                  <a:srgbClr val="966432"/>
                </a:solidFill>
              </a:rPr>
              <a:t>a man</a:t>
            </a:r>
            <a:r>
              <a:rPr lang="en-US" sz="2800" dirty="0"/>
              <a:t> with a measuring line in his hand.</a:t>
            </a:r>
          </a:p>
          <a:p>
            <a:pPr>
              <a:lnSpc>
                <a:spcPct val="80000"/>
              </a:lnSpc>
              <a:buFontTx/>
              <a:buNone/>
            </a:pPr>
            <a:r>
              <a:rPr lang="en-US" sz="2800" dirty="0"/>
              <a:t>2	So I said, "Where are you going?" And he said to me, "To measure Jerusalem, to see what is its width and what is its length."</a:t>
            </a:r>
          </a:p>
          <a:p>
            <a:pPr>
              <a:lnSpc>
                <a:spcPct val="80000"/>
              </a:lnSpc>
              <a:buFontTx/>
              <a:buNone/>
            </a:pPr>
            <a:r>
              <a:rPr lang="en-US" sz="2800" dirty="0"/>
              <a:t>3	And there was</a:t>
            </a:r>
            <a:r>
              <a:rPr lang="en-US" sz="2800" dirty="0">
                <a:solidFill>
                  <a:srgbClr val="A50021"/>
                </a:solidFill>
              </a:rPr>
              <a:t> </a:t>
            </a:r>
            <a:r>
              <a:rPr lang="en-US" sz="2800" b="1" i="1" dirty="0">
                <a:solidFill>
                  <a:srgbClr val="A50021"/>
                </a:solidFill>
              </a:rPr>
              <a:t>the angel who talked with me, going out; </a:t>
            </a:r>
            <a:r>
              <a:rPr lang="en-US" sz="2800" b="1" i="1" dirty="0">
                <a:solidFill>
                  <a:srgbClr val="000099"/>
                </a:solidFill>
              </a:rPr>
              <a:t>and another angel was coming out to meet him,</a:t>
            </a:r>
          </a:p>
          <a:p>
            <a:pPr>
              <a:lnSpc>
                <a:spcPct val="80000"/>
              </a:lnSpc>
              <a:buFontTx/>
              <a:buNone/>
            </a:pPr>
            <a:r>
              <a:rPr lang="en-US" sz="2800" dirty="0"/>
              <a:t>4	</a:t>
            </a:r>
            <a:r>
              <a:rPr lang="en-US" sz="2800" b="1" i="1" dirty="0">
                <a:solidFill>
                  <a:srgbClr val="000099"/>
                </a:solidFill>
              </a:rPr>
              <a:t>who said to him,</a:t>
            </a:r>
            <a:r>
              <a:rPr lang="en-US" sz="2800" dirty="0"/>
              <a:t> "Run, speak to </a:t>
            </a:r>
            <a:r>
              <a:rPr lang="en-US" sz="2800" b="1" dirty="0">
                <a:solidFill>
                  <a:srgbClr val="966432"/>
                </a:solidFill>
              </a:rPr>
              <a:t>this young man, </a:t>
            </a:r>
            <a:r>
              <a:rPr lang="en-US" sz="2800" dirty="0"/>
              <a:t>saying: 'Jerusalem shall be inhabited as towns without walls, because of the multitude of men and livestock in it.</a:t>
            </a:r>
          </a:p>
        </p:txBody>
      </p:sp>
      <p:sp>
        <p:nvSpPr>
          <p:cNvPr id="26628" name="Text Box 4"/>
          <p:cNvSpPr txBox="1">
            <a:spLocks noChangeArrowheads="1"/>
          </p:cNvSpPr>
          <p:nvPr/>
        </p:nvSpPr>
        <p:spPr bwMode="auto">
          <a:xfrm>
            <a:off x="381000" y="4876800"/>
            <a:ext cx="8534400" cy="1692771"/>
          </a:xfrm>
          <a:prstGeom prst="rect">
            <a:avLst/>
          </a:prstGeom>
          <a:noFill/>
          <a:ln w="9525">
            <a:noFill/>
            <a:miter lim="800000"/>
            <a:headEnd/>
            <a:tailEnd/>
          </a:ln>
          <a:effectLst/>
        </p:spPr>
        <p:txBody>
          <a:bodyPr wrap="square">
            <a:spAutoFit/>
          </a:bodyPr>
          <a:lstStyle/>
          <a:p>
            <a:pPr algn="ctr">
              <a:spcBef>
                <a:spcPct val="50000"/>
              </a:spcBef>
            </a:pPr>
            <a:r>
              <a:rPr lang="en-US" sz="2600" b="1" dirty="0">
                <a:solidFill>
                  <a:srgbClr val="996633"/>
                </a:solidFill>
                <a:latin typeface="Comic Sans MS" pitchFamily="66" charset="0"/>
              </a:rPr>
              <a:t>Angels work selflessly together. One is in charge, others do what he asks.  If we hope to be equal to angels, we must learn to live like them now – selflessly working in our </a:t>
            </a:r>
            <a:r>
              <a:rPr lang="en-US" sz="2600" b="1" dirty="0" err="1">
                <a:solidFill>
                  <a:srgbClr val="996633"/>
                </a:solidFill>
                <a:latin typeface="Comic Sans MS" pitchFamily="66" charset="0"/>
              </a:rPr>
              <a:t>ecclesias</a:t>
            </a:r>
            <a:r>
              <a:rPr lang="en-US" sz="2600" b="1" dirty="0">
                <a:solidFill>
                  <a:srgbClr val="996633"/>
                </a:solidFill>
                <a:latin typeface="Comic Sans MS" pitchFamily="66" charset="0"/>
              </a:rPr>
              <a:t> and families</a:t>
            </a:r>
          </a:p>
        </p:txBody>
      </p:sp>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800080"/>
                </a:solidFill>
                <a:latin typeface="Comic Sans MS" pitchFamily="66" charset="0"/>
              </a:rPr>
              <a:t>Zechariah 3:1-5</a:t>
            </a:r>
            <a:endParaRPr lang="en-US" b="1" dirty="0">
              <a:solidFill>
                <a:srgbClr val="800080"/>
              </a:solidFill>
              <a:latin typeface="Comic Sans MS" pitchFamily="66" charset="0"/>
            </a:endParaRPr>
          </a:p>
        </p:txBody>
      </p:sp>
      <p:sp>
        <p:nvSpPr>
          <p:cNvPr id="24579" name="Rectangle 3"/>
          <p:cNvSpPr>
            <a:spLocks noGrp="1" noChangeArrowheads="1"/>
          </p:cNvSpPr>
          <p:nvPr>
            <p:ph type="body" idx="1"/>
          </p:nvPr>
        </p:nvSpPr>
        <p:spPr>
          <a:xfrm>
            <a:off x="457200" y="990600"/>
            <a:ext cx="8382000" cy="5257800"/>
          </a:xfrm>
        </p:spPr>
        <p:txBody>
          <a:bodyPr>
            <a:normAutofit fontScale="85000" lnSpcReduction="10000"/>
          </a:bodyPr>
          <a:lstStyle/>
          <a:p>
            <a:pPr marL="284163" indent="-284163">
              <a:lnSpc>
                <a:spcPct val="80000"/>
              </a:lnSpc>
              <a:buFontTx/>
              <a:buNone/>
            </a:pPr>
            <a:r>
              <a:rPr lang="en-US" dirty="0" smtClean="0"/>
              <a:t>1 Then he showed me Joshua the high priest </a:t>
            </a:r>
            <a:r>
              <a:rPr lang="en-US" b="1" dirty="0" smtClean="0">
                <a:solidFill>
                  <a:srgbClr val="0000CC"/>
                </a:solidFill>
              </a:rPr>
              <a:t>standing before the Angel of the Lord (Michael – Jude 9), </a:t>
            </a:r>
            <a:r>
              <a:rPr lang="en-US" dirty="0" smtClean="0"/>
              <a:t>and Satan standing at his right hand to oppose him. </a:t>
            </a:r>
          </a:p>
          <a:p>
            <a:pPr marL="284163" indent="-284163">
              <a:lnSpc>
                <a:spcPct val="80000"/>
              </a:lnSpc>
              <a:buFontTx/>
              <a:buNone/>
            </a:pPr>
            <a:r>
              <a:rPr lang="en-US" dirty="0" smtClean="0"/>
              <a:t>2 And the Lord said to Satan, "The Lord rebuke you, Satan! The Lord who has chosen Jerusalem rebuke you! Is this not a brand plucked from the fire?" </a:t>
            </a:r>
          </a:p>
          <a:p>
            <a:pPr marL="284163" indent="-284163">
              <a:lnSpc>
                <a:spcPct val="80000"/>
              </a:lnSpc>
              <a:buFontTx/>
              <a:buNone/>
            </a:pPr>
            <a:r>
              <a:rPr lang="en-US" dirty="0" smtClean="0"/>
              <a:t>3 Now Joshua was clothed with filthy garments, and was </a:t>
            </a:r>
            <a:r>
              <a:rPr lang="en-US" b="1" dirty="0" smtClean="0">
                <a:solidFill>
                  <a:srgbClr val="0000CC"/>
                </a:solidFill>
              </a:rPr>
              <a:t>standing before the Angel. </a:t>
            </a:r>
          </a:p>
          <a:p>
            <a:pPr marL="284163" indent="-284163">
              <a:lnSpc>
                <a:spcPct val="80000"/>
              </a:lnSpc>
              <a:buFontTx/>
              <a:buNone/>
            </a:pPr>
            <a:r>
              <a:rPr lang="en-US" dirty="0" smtClean="0"/>
              <a:t>4 Then </a:t>
            </a:r>
            <a:r>
              <a:rPr lang="en-US" b="1" dirty="0" smtClean="0">
                <a:solidFill>
                  <a:srgbClr val="0000CC"/>
                </a:solidFill>
              </a:rPr>
              <a:t>He (Michael) answered and spoke to those who stood before Him, </a:t>
            </a:r>
            <a:r>
              <a:rPr lang="en-US" dirty="0" smtClean="0"/>
              <a:t>saying, "Take away the filthy garments from him." And to him He said, "See, I have removed your iniquity from you, and I will clothe you with rich robes." </a:t>
            </a:r>
          </a:p>
          <a:p>
            <a:pPr marL="284163" indent="-284163">
              <a:lnSpc>
                <a:spcPct val="80000"/>
              </a:lnSpc>
              <a:buFontTx/>
              <a:buNone/>
            </a:pPr>
            <a:r>
              <a:rPr lang="en-US" dirty="0" smtClean="0"/>
              <a:t>5 And I said, "Let them put a clean turban on his head.“ So they put a clean turban on his head, and they put the clothes on him. And </a:t>
            </a:r>
            <a:r>
              <a:rPr lang="en-US" b="1" dirty="0" smtClean="0">
                <a:solidFill>
                  <a:srgbClr val="0000CC"/>
                </a:solidFill>
              </a:rPr>
              <a:t>the Angel of the Lord stood by. </a:t>
            </a:r>
          </a:p>
          <a:p>
            <a:pPr marL="457200" indent="-457200">
              <a:lnSpc>
                <a:spcPct val="80000"/>
              </a:lnSpc>
              <a:buFontTx/>
              <a:buNone/>
            </a:pPr>
            <a:endParaRPr lang="en-US" dirty="0" smtClean="0"/>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800080"/>
                </a:solidFill>
                <a:latin typeface="Comic Sans MS" pitchFamily="66" charset="0"/>
              </a:rPr>
              <a:t>Zechariah 3:6-9</a:t>
            </a:r>
            <a:endParaRPr lang="en-US" b="1" dirty="0">
              <a:solidFill>
                <a:srgbClr val="800080"/>
              </a:solidFill>
              <a:latin typeface="Comic Sans MS" pitchFamily="66" charset="0"/>
            </a:endParaRPr>
          </a:p>
        </p:txBody>
      </p:sp>
      <p:sp>
        <p:nvSpPr>
          <p:cNvPr id="24579" name="Rectangle 3"/>
          <p:cNvSpPr>
            <a:spLocks noGrp="1" noChangeArrowheads="1"/>
          </p:cNvSpPr>
          <p:nvPr>
            <p:ph type="body" idx="1"/>
          </p:nvPr>
        </p:nvSpPr>
        <p:spPr>
          <a:xfrm>
            <a:off x="457200" y="990600"/>
            <a:ext cx="8382000" cy="5105400"/>
          </a:xfrm>
        </p:spPr>
        <p:txBody>
          <a:bodyPr>
            <a:normAutofit fontScale="92500" lnSpcReduction="20000"/>
          </a:bodyPr>
          <a:lstStyle/>
          <a:p>
            <a:pPr marL="457200" indent="-457200">
              <a:lnSpc>
                <a:spcPct val="80000"/>
              </a:lnSpc>
              <a:buFontTx/>
              <a:buNone/>
            </a:pPr>
            <a:r>
              <a:rPr lang="en-US" dirty="0" smtClean="0"/>
              <a:t>6 Then </a:t>
            </a:r>
            <a:r>
              <a:rPr lang="en-US" b="1" dirty="0" smtClean="0">
                <a:solidFill>
                  <a:srgbClr val="0000CC"/>
                </a:solidFill>
              </a:rPr>
              <a:t>the Angel of the Lord</a:t>
            </a:r>
            <a:r>
              <a:rPr lang="en-US" dirty="0" smtClean="0"/>
              <a:t> admonished Joshua, saying, </a:t>
            </a:r>
          </a:p>
          <a:p>
            <a:pPr marL="457200" indent="-457200">
              <a:lnSpc>
                <a:spcPct val="80000"/>
              </a:lnSpc>
              <a:buFontTx/>
              <a:buNone/>
            </a:pPr>
            <a:r>
              <a:rPr lang="en-US" dirty="0" smtClean="0"/>
              <a:t>7 "Thus says the Lord of hosts:  'If you will walk in My ways, and if you will keep My command,  Then you shall also judge My house, and likewise have charge of My courts</a:t>
            </a:r>
            <a:r>
              <a:rPr lang="en-US" b="1" dirty="0" smtClean="0">
                <a:solidFill>
                  <a:srgbClr val="0000CC"/>
                </a:solidFill>
              </a:rPr>
              <a:t>;  I will give you places to walk among these who stand here. </a:t>
            </a:r>
          </a:p>
          <a:p>
            <a:pPr marL="457200" indent="-457200">
              <a:lnSpc>
                <a:spcPct val="80000"/>
              </a:lnSpc>
              <a:buFontTx/>
              <a:buNone/>
            </a:pPr>
            <a:r>
              <a:rPr lang="en-US" dirty="0" smtClean="0"/>
              <a:t>8 'Hear, O Joshua, the high priest, you and your companions who sit before you, for they are a wondrous sign;  For behold, I am bringing forth My Servant the BRANCH. </a:t>
            </a:r>
          </a:p>
          <a:p>
            <a:pPr marL="457200" indent="-457200">
              <a:lnSpc>
                <a:spcPct val="80000"/>
              </a:lnSpc>
              <a:buFontTx/>
              <a:buNone/>
            </a:pPr>
            <a:r>
              <a:rPr lang="en-US" dirty="0" smtClean="0"/>
              <a:t>9 For behold, </a:t>
            </a:r>
            <a:r>
              <a:rPr lang="en-US" b="1" dirty="0" smtClean="0">
                <a:solidFill>
                  <a:srgbClr val="0000CC"/>
                </a:solidFill>
              </a:rPr>
              <a:t>the stone that I have laid before Joshua: Upon the stone are seven eyes.</a:t>
            </a:r>
            <a:r>
              <a:rPr lang="en-US" dirty="0" smtClean="0"/>
              <a:t>  Behold, I will engrave its inscription, 'Says the Lord of hosts, 'And I will remove the iniquity of that land in one day. </a:t>
            </a:r>
          </a:p>
          <a:p>
            <a:pPr marL="457200" indent="-457200">
              <a:lnSpc>
                <a:spcPct val="80000"/>
              </a:lnSpc>
              <a:buFontTx/>
              <a:buNone/>
            </a:pPr>
            <a:endParaRPr lang="en-US" dirty="0" smtClean="0"/>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66800"/>
          </a:xfrm>
        </p:spPr>
        <p:txBody>
          <a:bodyPr>
            <a:normAutofit/>
          </a:bodyPr>
          <a:lstStyle/>
          <a:p>
            <a:r>
              <a:rPr lang="en-US" b="1" dirty="0" smtClean="0">
                <a:solidFill>
                  <a:srgbClr val="800080"/>
                </a:solidFill>
                <a:latin typeface="Comic Sans MS" pitchFamily="66" charset="0"/>
              </a:rPr>
              <a:t>Zechariah 4:1-5</a:t>
            </a:r>
            <a:endParaRPr lang="en-US" b="1" dirty="0">
              <a:solidFill>
                <a:srgbClr val="800080"/>
              </a:solidFill>
              <a:latin typeface="Comic Sans MS" pitchFamily="66" charset="0"/>
            </a:endParaRPr>
          </a:p>
        </p:txBody>
      </p:sp>
      <p:sp>
        <p:nvSpPr>
          <p:cNvPr id="24579" name="Rectangle 3"/>
          <p:cNvSpPr>
            <a:spLocks noGrp="1" noChangeArrowheads="1"/>
          </p:cNvSpPr>
          <p:nvPr>
            <p:ph type="body" idx="1"/>
          </p:nvPr>
        </p:nvSpPr>
        <p:spPr>
          <a:xfrm>
            <a:off x="457200" y="1219200"/>
            <a:ext cx="8382000" cy="4876800"/>
          </a:xfrm>
        </p:spPr>
        <p:txBody>
          <a:bodyPr>
            <a:normAutofit fontScale="92500" lnSpcReduction="20000"/>
          </a:bodyPr>
          <a:lstStyle/>
          <a:p>
            <a:pPr marL="457200" indent="-457200">
              <a:lnSpc>
                <a:spcPct val="80000"/>
              </a:lnSpc>
              <a:buFontTx/>
              <a:buNone/>
            </a:pPr>
            <a:r>
              <a:rPr lang="en-US" dirty="0" smtClean="0"/>
              <a:t>1  Now </a:t>
            </a:r>
            <a:r>
              <a:rPr lang="en-US" b="1" dirty="0" smtClean="0">
                <a:solidFill>
                  <a:srgbClr val="A50021"/>
                </a:solidFill>
              </a:rPr>
              <a:t>the angel who talked with me </a:t>
            </a:r>
            <a:r>
              <a:rPr lang="en-US" dirty="0" smtClean="0"/>
              <a:t>came back and wakened me, as a man who is wakened out of his sleep. </a:t>
            </a:r>
          </a:p>
          <a:p>
            <a:pPr marL="457200" indent="-457200">
              <a:lnSpc>
                <a:spcPct val="80000"/>
              </a:lnSpc>
              <a:buFontTx/>
              <a:buNone/>
            </a:pPr>
            <a:r>
              <a:rPr lang="en-US" dirty="0" smtClean="0"/>
              <a:t>2  And he said to me, "What do you see?” So I said, "I am looking, and there is a </a:t>
            </a:r>
            <a:r>
              <a:rPr lang="en-US" dirty="0" err="1" smtClean="0"/>
              <a:t>lampstand</a:t>
            </a:r>
            <a:r>
              <a:rPr lang="en-US" dirty="0" smtClean="0"/>
              <a:t> of solid gold with a bowl on top of it, and on the stand seven lamps with seven pipes to the seven lamps. </a:t>
            </a:r>
          </a:p>
          <a:p>
            <a:pPr marL="457200" indent="-457200">
              <a:lnSpc>
                <a:spcPct val="80000"/>
              </a:lnSpc>
              <a:buFontTx/>
              <a:buNone/>
            </a:pPr>
            <a:r>
              <a:rPr lang="en-US" dirty="0" smtClean="0"/>
              <a:t>3  Two olive trees are by it, one at the right of the bowl and the other at its left." </a:t>
            </a:r>
          </a:p>
          <a:p>
            <a:pPr marL="457200" indent="-457200">
              <a:lnSpc>
                <a:spcPct val="80000"/>
              </a:lnSpc>
              <a:buFontTx/>
              <a:buNone/>
            </a:pPr>
            <a:r>
              <a:rPr lang="en-US" dirty="0" smtClean="0"/>
              <a:t>4  So I answered and </a:t>
            </a:r>
            <a:r>
              <a:rPr lang="en-US" b="1" dirty="0" smtClean="0">
                <a:solidFill>
                  <a:srgbClr val="A50021"/>
                </a:solidFill>
              </a:rPr>
              <a:t>spoke to the angel who talked with me,</a:t>
            </a:r>
            <a:r>
              <a:rPr lang="en-US" dirty="0" smtClean="0"/>
              <a:t> saying, "What are these, my lord?" </a:t>
            </a:r>
          </a:p>
          <a:p>
            <a:pPr marL="457200" indent="-457200">
              <a:lnSpc>
                <a:spcPct val="80000"/>
              </a:lnSpc>
              <a:buFontTx/>
              <a:buNone/>
            </a:pPr>
            <a:r>
              <a:rPr lang="en-US" dirty="0" smtClean="0"/>
              <a:t>5  Then </a:t>
            </a:r>
            <a:r>
              <a:rPr lang="en-US" b="1" dirty="0" smtClean="0">
                <a:solidFill>
                  <a:srgbClr val="A50021"/>
                </a:solidFill>
              </a:rPr>
              <a:t>the angel who talked with me answered </a:t>
            </a:r>
            <a:r>
              <a:rPr lang="en-US" dirty="0" smtClean="0"/>
              <a:t>and said to me, "Do you not know what these are?” And I said, "No, my lord.“ </a:t>
            </a:r>
          </a:p>
        </p:txBody>
      </p:sp>
    </p:spTree>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1721</Words>
  <Application>Microsoft Office PowerPoint</Application>
  <PresentationFormat>On-screen Show (4:3)</PresentationFormat>
  <Paragraphs>186</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Angels of God</vt:lpstr>
      <vt:lpstr>Angels work hard &amp; get excited!</vt:lpstr>
      <vt:lpstr>Building the Temple</vt:lpstr>
      <vt:lpstr>Slide 4</vt:lpstr>
      <vt:lpstr>Slide 5</vt:lpstr>
      <vt:lpstr>Slide 6</vt:lpstr>
      <vt:lpstr>Zechariah 3:1-5</vt:lpstr>
      <vt:lpstr>Zechariah 3:6-9</vt:lpstr>
      <vt:lpstr>Zechariah 4:1-5</vt:lpstr>
      <vt:lpstr>Zechariah 4:6-10</vt:lpstr>
      <vt:lpstr>Angels worked to save Jesus</vt:lpstr>
      <vt:lpstr>Slide 12</vt:lpstr>
      <vt:lpstr>Slide 13</vt:lpstr>
      <vt:lpstr>Slide 14</vt:lpstr>
      <vt:lpstr>Slide 15</vt:lpstr>
      <vt:lpstr>Slide 16</vt:lpstr>
      <vt:lpstr>Slide 17</vt:lpstr>
      <vt:lpstr>Slide 18</vt:lpstr>
      <vt:lpstr>Angels will gather the Elect</vt:lpstr>
      <vt:lpstr>Angels will eliminate wicked</vt:lpstr>
      <vt:lpstr>Angels at the judgment seat</vt:lpstr>
      <vt:lpstr>Some saints will rule angels</vt:lpstr>
      <vt:lpstr>Slide 23</vt:lpstr>
      <vt:lpstr>Slide 24</vt:lpstr>
      <vt:lpstr>Cherebim: Chariots of God</vt:lpstr>
      <vt:lpstr>Slide 26</vt:lpstr>
      <vt:lpstr>Be aware of their presence</vt:lpstr>
      <vt:lpstr>Cooperate with their decisions</vt:lpstr>
      <vt:lpstr>Thank God for their protection</vt:lpstr>
      <vt:lpstr>Let them train us</vt:lpstr>
      <vt:lpstr>Pray every day for their help</vt:lpstr>
      <vt:lpstr>Listen to God, Jesus &amp; the Angels in our Bibles every day</vt:lpstr>
      <vt:lpstr>Learn to Trust God like Angels do</vt:lpstr>
      <vt:lpstr>Imitate their patience &amp; mercy</vt:lpstr>
      <vt:lpstr>Let’s leave Bible School rejoicing in our hope of being made equal to the Angels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35</cp:revision>
  <dcterms:created xsi:type="dcterms:W3CDTF">2011-07-15T19:56:29Z</dcterms:created>
  <dcterms:modified xsi:type="dcterms:W3CDTF">2011-07-30T15:39:27Z</dcterms:modified>
</cp:coreProperties>
</file>