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Lst>
  <p:notesMasterIdLst>
    <p:notesMasterId r:id="rId120"/>
  </p:notesMasterIdLst>
  <p:sldIdLst>
    <p:sldId id="257" r:id="rId5"/>
    <p:sldId id="286" r:id="rId6"/>
    <p:sldId id="279" r:id="rId7"/>
    <p:sldId id="317" r:id="rId8"/>
    <p:sldId id="330" r:id="rId9"/>
    <p:sldId id="331" r:id="rId10"/>
    <p:sldId id="320" r:id="rId11"/>
    <p:sldId id="263" r:id="rId12"/>
    <p:sldId id="383" r:id="rId13"/>
    <p:sldId id="336" r:id="rId14"/>
    <p:sldId id="318" r:id="rId15"/>
    <p:sldId id="290" r:id="rId16"/>
    <p:sldId id="260" r:id="rId17"/>
    <p:sldId id="321" r:id="rId18"/>
    <p:sldId id="303" r:id="rId19"/>
    <p:sldId id="380" r:id="rId20"/>
    <p:sldId id="309" r:id="rId21"/>
    <p:sldId id="280" r:id="rId22"/>
    <p:sldId id="310" r:id="rId23"/>
    <p:sldId id="262" r:id="rId24"/>
    <p:sldId id="316" r:id="rId25"/>
    <p:sldId id="325" r:id="rId26"/>
    <p:sldId id="327" r:id="rId27"/>
    <p:sldId id="329" r:id="rId28"/>
    <p:sldId id="332" r:id="rId29"/>
    <p:sldId id="326" r:id="rId30"/>
    <p:sldId id="259" r:id="rId31"/>
    <p:sldId id="328" r:id="rId32"/>
    <p:sldId id="275" r:id="rId33"/>
    <p:sldId id="385" r:id="rId34"/>
    <p:sldId id="265" r:id="rId35"/>
    <p:sldId id="266" r:id="rId36"/>
    <p:sldId id="267" r:id="rId37"/>
    <p:sldId id="268" r:id="rId38"/>
    <p:sldId id="269" r:id="rId39"/>
    <p:sldId id="270" r:id="rId40"/>
    <p:sldId id="271" r:id="rId41"/>
    <p:sldId id="272" r:id="rId42"/>
    <p:sldId id="273" r:id="rId43"/>
    <p:sldId id="274" r:id="rId44"/>
    <p:sldId id="311" r:id="rId45"/>
    <p:sldId id="335" r:id="rId46"/>
    <p:sldId id="315" r:id="rId47"/>
    <p:sldId id="323" r:id="rId48"/>
    <p:sldId id="334" r:id="rId49"/>
    <p:sldId id="322" r:id="rId50"/>
    <p:sldId id="324" r:id="rId51"/>
    <p:sldId id="276" r:id="rId52"/>
    <p:sldId id="377" r:id="rId53"/>
    <p:sldId id="378" r:id="rId54"/>
    <p:sldId id="281" r:id="rId55"/>
    <p:sldId id="337" r:id="rId56"/>
    <p:sldId id="292" r:id="rId57"/>
    <p:sldId id="338" r:id="rId58"/>
    <p:sldId id="344" r:id="rId59"/>
    <p:sldId id="340" r:id="rId60"/>
    <p:sldId id="305" r:id="rId61"/>
    <p:sldId id="299" r:id="rId62"/>
    <p:sldId id="282" r:id="rId63"/>
    <p:sldId id="341" r:id="rId64"/>
    <p:sldId id="343" r:id="rId65"/>
    <p:sldId id="289" r:id="rId66"/>
    <p:sldId id="339" r:id="rId67"/>
    <p:sldId id="348" r:id="rId68"/>
    <p:sldId id="345" r:id="rId69"/>
    <p:sldId id="342" r:id="rId70"/>
    <p:sldId id="347" r:id="rId71"/>
    <p:sldId id="346" r:id="rId72"/>
    <p:sldId id="349" r:id="rId73"/>
    <p:sldId id="306" r:id="rId74"/>
    <p:sldId id="300" r:id="rId75"/>
    <p:sldId id="283" r:id="rId76"/>
    <p:sldId id="258" r:id="rId77"/>
    <p:sldId id="356" r:id="rId78"/>
    <p:sldId id="384" r:id="rId79"/>
    <p:sldId id="357" r:id="rId80"/>
    <p:sldId id="355" r:id="rId81"/>
    <p:sldId id="358" r:id="rId82"/>
    <p:sldId id="350" r:id="rId83"/>
    <p:sldId id="352" r:id="rId84"/>
    <p:sldId id="351" r:id="rId85"/>
    <p:sldId id="353" r:id="rId86"/>
    <p:sldId id="354" r:id="rId87"/>
    <p:sldId id="307" r:id="rId88"/>
    <p:sldId id="301" r:id="rId89"/>
    <p:sldId id="359" r:id="rId90"/>
    <p:sldId id="284" r:id="rId91"/>
    <p:sldId id="379" r:id="rId92"/>
    <p:sldId id="297" r:id="rId93"/>
    <p:sldId id="381" r:id="rId94"/>
    <p:sldId id="304" r:id="rId95"/>
    <p:sldId id="298" r:id="rId96"/>
    <p:sldId id="375" r:id="rId97"/>
    <p:sldId id="376" r:id="rId98"/>
    <p:sldId id="373" r:id="rId99"/>
    <p:sldId id="374" r:id="rId100"/>
    <p:sldId id="369" r:id="rId101"/>
    <p:sldId id="370" r:id="rId102"/>
    <p:sldId id="371" r:id="rId103"/>
    <p:sldId id="261" r:id="rId104"/>
    <p:sldId id="362" r:id="rId105"/>
    <p:sldId id="363" r:id="rId106"/>
    <p:sldId id="364" r:id="rId107"/>
    <p:sldId id="365" r:id="rId108"/>
    <p:sldId id="367" r:id="rId109"/>
    <p:sldId id="368" r:id="rId110"/>
    <p:sldId id="366" r:id="rId111"/>
    <p:sldId id="333" r:id="rId112"/>
    <p:sldId id="264" r:id="rId113"/>
    <p:sldId id="308" r:id="rId114"/>
    <p:sldId id="302" r:id="rId115"/>
    <p:sldId id="382" r:id="rId116"/>
    <p:sldId id="295" r:id="rId117"/>
    <p:sldId id="361" r:id="rId118"/>
    <p:sldId id="296"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C9900"/>
    <a:srgbClr val="ED9869"/>
    <a:srgbClr val="860000"/>
    <a:srgbClr val="138F42"/>
    <a:srgbClr val="A2735E"/>
    <a:srgbClr val="F96BA1"/>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74" y="-7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E3EBA7-BECE-4D2C-8EC5-FC33F9D2AAC3}" type="datetimeFigureOut">
              <a:rPr lang="en-CA" smtClean="0"/>
              <a:t>10/08/2011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A7AB52-361F-4567-9D34-A1E2A4D61787}" type="slidenum">
              <a:rPr lang="en-CA" smtClean="0"/>
              <a:t>‹#›</a:t>
            </a:fld>
            <a:endParaRPr lang="en-CA"/>
          </a:p>
        </p:txBody>
      </p:sp>
    </p:spTree>
    <p:extLst>
      <p:ext uri="{BB962C8B-B14F-4D97-AF65-F5344CB8AC3E}">
        <p14:creationId xmlns:p14="http://schemas.microsoft.com/office/powerpoint/2010/main" val="126029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a:t>
            </a:fld>
            <a:endParaRPr lang="en-CA">
              <a:solidFill>
                <a:prstClr val="black"/>
              </a:solidFill>
            </a:endParaRPr>
          </a:p>
        </p:txBody>
      </p:sp>
    </p:spTree>
    <p:extLst>
      <p:ext uri="{BB962C8B-B14F-4D97-AF65-F5344CB8AC3E}">
        <p14:creationId xmlns:p14="http://schemas.microsoft.com/office/powerpoint/2010/main" val="1560047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23</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27</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608806-903D-4EF6-9816-1210FFA15B8A}" type="slidenum">
              <a:rPr lang="en-US">
                <a:solidFill>
                  <a:prstClr val="black"/>
                </a:solidFill>
              </a:rPr>
              <a:pPr/>
              <a:t>31</a:t>
            </a:fld>
            <a:endParaRPr lang="en-US">
              <a:solidFill>
                <a:prstClr val="black"/>
              </a:solidFill>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i="1"/>
              <a:t>Source: </a:t>
            </a:r>
            <a:r>
              <a:rPr lang="en-US"/>
              <a:t>adelphosweb.com</a:t>
            </a:r>
            <a:endParaRPr lang="en-US" i="1"/>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A15934-BB2E-415F-B670-927369910110}" type="slidenum">
              <a:rPr lang="en-US">
                <a:solidFill>
                  <a:prstClr val="black"/>
                </a:solidFill>
              </a:rPr>
              <a:pPr/>
              <a:t>32</a:t>
            </a:fld>
            <a:endParaRPr lang="en-US">
              <a:solidFill>
                <a:prstClr val="black"/>
              </a:solidFill>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i="1"/>
              <a:t>Source: </a:t>
            </a:r>
            <a:r>
              <a:rPr lang="en-US"/>
              <a:t>adelphosweb.com</a:t>
            </a:r>
            <a:endParaRPr lang="en-US" i="1"/>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1C4DA8-7A0C-4876-B6D9-EC5D28859FB1}" type="slidenum">
              <a:rPr lang="en-US">
                <a:solidFill>
                  <a:prstClr val="black"/>
                </a:solidFill>
              </a:rPr>
              <a:pPr/>
              <a:t>33</a:t>
            </a:fld>
            <a:endParaRPr lang="en-US">
              <a:solidFill>
                <a:prstClr val="black"/>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r>
              <a:rPr lang="en-US" altLang="ko-KR" i="1" dirty="0">
                <a:ea typeface="Gulim" pitchFamily="34" charset="-127"/>
              </a:rPr>
              <a:t>Scattered Among the Peoples: The Jewish Diaspora in Ten Portraits, </a:t>
            </a:r>
            <a:r>
              <a:rPr lang="en-US" altLang="ko-KR" dirty="0">
                <a:ea typeface="Gulim" pitchFamily="34" charset="-127"/>
              </a:rPr>
              <a:t>Allan Levine, 2002, p. 2).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49DE29-5691-4DF8-BF23-9D006FBBA76F}" type="slidenum">
              <a:rPr lang="en-US">
                <a:solidFill>
                  <a:prstClr val="black"/>
                </a:solidFill>
              </a:rPr>
              <a:pPr/>
              <a:t>34</a:t>
            </a:fld>
            <a:endParaRPr lang="en-US">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ltLang="ko-KR" i="1">
                <a:ea typeface="Gulim" pitchFamily="34" charset="-127"/>
              </a:rPr>
              <a:t>Scattered Among the Peoples: The Jewish Diaspora in Ten Portraits, </a:t>
            </a:r>
            <a:r>
              <a:rPr lang="en-US" altLang="ko-KR">
                <a:ea typeface="Gulim" pitchFamily="34" charset="-127"/>
              </a:rPr>
              <a:t>Allan Levine, 2002, p. 2). </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41556-ED58-43BC-AECE-DEF1EC37B1CA}" type="slidenum">
              <a:rPr lang="en-US">
                <a:solidFill>
                  <a:prstClr val="black"/>
                </a:solidFill>
              </a:rPr>
              <a:pPr/>
              <a:t>35</a:t>
            </a:fld>
            <a:endParaRPr lang="en-US">
              <a:solidFill>
                <a:prstClr val="black"/>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i="1"/>
              <a:t>Source: </a:t>
            </a:r>
            <a:r>
              <a:rPr lang="en-US"/>
              <a:t>adelphosweb.com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928030-D551-4230-BAB6-4D132AB8CB1F}" type="slidenum">
              <a:rPr lang="en-US">
                <a:solidFill>
                  <a:prstClr val="black"/>
                </a:solidFill>
              </a:rPr>
              <a:pPr/>
              <a:t>36</a:t>
            </a:fld>
            <a:endParaRPr lang="en-US">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i="1"/>
              <a:t>Source: </a:t>
            </a:r>
            <a:r>
              <a:rPr lang="en-US"/>
              <a:t>adelphosweb.com</a:t>
            </a:r>
            <a:endParaRPr lang="en-US" i="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4572C-0D72-462E-8FF2-F7EFEEBF4411}" type="slidenum">
              <a:rPr lang="en-US">
                <a:solidFill>
                  <a:prstClr val="black"/>
                </a:solidFill>
              </a:rPr>
              <a:pPr/>
              <a:t>37</a:t>
            </a:fld>
            <a:endParaRPr lang="en-US">
              <a:solidFill>
                <a:prstClr val="black"/>
              </a:solidFill>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i="1"/>
              <a:t>Source: </a:t>
            </a:r>
            <a:r>
              <a:rPr lang="en-US"/>
              <a:t>adelphosweb.com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CA142F-AB87-41D3-B97A-D4375B2D23B9}" type="slidenum">
              <a:rPr lang="en-US">
                <a:solidFill>
                  <a:prstClr val="black"/>
                </a:solidFill>
              </a:rPr>
              <a:pPr/>
              <a:t>38</a:t>
            </a:fld>
            <a:endParaRPr lang="en-US">
              <a:solidFill>
                <a:prstClr val="black"/>
              </a:solidFill>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en-US" i="1"/>
              <a:t>Source: </a:t>
            </a:r>
            <a:r>
              <a:rPr lang="en-US"/>
              <a:t>adelphosweb.com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3</a:t>
            </a:fld>
            <a:endParaRPr lang="en-CA">
              <a:solidFill>
                <a:prstClr val="black"/>
              </a:solidFill>
            </a:endParaRPr>
          </a:p>
        </p:txBody>
      </p:sp>
    </p:spTree>
    <p:extLst>
      <p:ext uri="{BB962C8B-B14F-4D97-AF65-F5344CB8AC3E}">
        <p14:creationId xmlns:p14="http://schemas.microsoft.com/office/powerpoint/2010/main" val="1560047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F01A8E-4D96-4FAB-B3B9-1E291BFD25EF}" type="slidenum">
              <a:rPr lang="en-US">
                <a:solidFill>
                  <a:prstClr val="black"/>
                </a:solidFill>
              </a:rPr>
              <a:pPr/>
              <a:t>39</a:t>
            </a:fld>
            <a:endParaRPr lang="en-US">
              <a:solidFill>
                <a:prstClr val="black"/>
              </a:solidFill>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i="1"/>
              <a:t>Source: </a:t>
            </a:r>
            <a:r>
              <a:rPr lang="en-US"/>
              <a:t>adelphosweb.com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C9EA4-F1E6-45D0-9482-7457F0A3EBFB}" type="slidenum">
              <a:rPr lang="en-US">
                <a:solidFill>
                  <a:prstClr val="black"/>
                </a:solidFill>
              </a:rPr>
              <a:pPr/>
              <a:t>40</a:t>
            </a:fld>
            <a:endParaRPr lang="en-US">
              <a:solidFill>
                <a:prstClr val="black"/>
              </a:solidFill>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i="1"/>
              <a:t>Source: </a:t>
            </a:r>
            <a:r>
              <a:rPr lang="en-US"/>
              <a:t>adelphosweb.com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49</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50</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r>
              <a:rPr lang="en-CA" dirty="0" smtClean="0"/>
              <a:t>Ted Larsen</a:t>
            </a:r>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51</a:t>
            </a:fld>
            <a:endParaRPr lang="en-CA">
              <a:solidFill>
                <a:prstClr val="black"/>
              </a:solidFill>
            </a:endParaRPr>
          </a:p>
        </p:txBody>
      </p:sp>
    </p:spTree>
    <p:extLst>
      <p:ext uri="{BB962C8B-B14F-4D97-AF65-F5344CB8AC3E}">
        <p14:creationId xmlns:p14="http://schemas.microsoft.com/office/powerpoint/2010/main" val="1560047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53</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57</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58</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59</a:t>
            </a:fld>
            <a:endParaRPr lang="en-CA">
              <a:solidFill>
                <a:prstClr val="black"/>
              </a:solidFill>
            </a:endParaRPr>
          </a:p>
        </p:txBody>
      </p:sp>
    </p:spTree>
    <p:extLst>
      <p:ext uri="{BB962C8B-B14F-4D97-AF65-F5344CB8AC3E}">
        <p14:creationId xmlns:p14="http://schemas.microsoft.com/office/powerpoint/2010/main" val="1560047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62</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12</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69</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70</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71</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72</a:t>
            </a:fld>
            <a:endParaRPr lang="en-CA">
              <a:solidFill>
                <a:prstClr val="black"/>
              </a:solidFill>
            </a:endParaRPr>
          </a:p>
        </p:txBody>
      </p:sp>
    </p:spTree>
    <p:extLst>
      <p:ext uri="{BB962C8B-B14F-4D97-AF65-F5344CB8AC3E}">
        <p14:creationId xmlns:p14="http://schemas.microsoft.com/office/powerpoint/2010/main" val="1560047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84</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85</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86</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87</a:t>
            </a:fld>
            <a:endParaRPr lang="en-CA">
              <a:solidFill>
                <a:prstClr val="black"/>
              </a:solidFill>
            </a:endParaRPr>
          </a:p>
        </p:txBody>
      </p:sp>
    </p:spTree>
    <p:extLst>
      <p:ext uri="{BB962C8B-B14F-4D97-AF65-F5344CB8AC3E}">
        <p14:creationId xmlns:p14="http://schemas.microsoft.com/office/powerpoint/2010/main" val="1560047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88</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89</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13</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90</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91</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92</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93</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94</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95</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96</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97</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98</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99</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15</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101</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102</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104</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105</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106</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Septuagint with Apocrypha: Greek and English, Sir Lancelot C.L. </a:t>
            </a:r>
            <a:r>
              <a:rPr lang="en-CA" dirty="0" err="1" smtClean="0"/>
              <a:t>Brenton</a:t>
            </a:r>
            <a:r>
              <a:rPr lang="en-CA" dirty="0" smtClean="0"/>
              <a:t>, Hendrickson Publishers</a:t>
            </a:r>
          </a:p>
          <a:p>
            <a:endParaRPr lang="en-CA" dirty="0"/>
          </a:p>
        </p:txBody>
      </p:sp>
      <p:sp>
        <p:nvSpPr>
          <p:cNvPr id="4" name="Slide Number Placeholder 3"/>
          <p:cNvSpPr>
            <a:spLocks noGrp="1"/>
          </p:cNvSpPr>
          <p:nvPr>
            <p:ph type="sldNum" sz="quarter" idx="10"/>
          </p:nvPr>
        </p:nvSpPr>
        <p:spPr/>
        <p:txBody>
          <a:bodyPr/>
          <a:lstStyle/>
          <a:p>
            <a:fld id="{59A7AB52-361F-4567-9D34-A1E2A4D61787}" type="slidenum">
              <a:rPr lang="en-CA" smtClean="0"/>
              <a:t>108</a:t>
            </a:fld>
            <a:endParaRPr lang="en-CA"/>
          </a:p>
        </p:txBody>
      </p:sp>
    </p:spTree>
    <p:extLst>
      <p:ext uri="{BB962C8B-B14F-4D97-AF65-F5344CB8AC3E}">
        <p14:creationId xmlns:p14="http://schemas.microsoft.com/office/powerpoint/2010/main" val="5914216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110</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111</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16</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17</a:t>
            </a:fld>
            <a:endParaRPr lang="en-CA">
              <a:solidFill>
                <a:prstClr val="black"/>
              </a:solidFill>
            </a:endParaRPr>
          </a:p>
        </p:txBody>
      </p:sp>
    </p:spTree>
    <p:extLst>
      <p:ext uri="{BB962C8B-B14F-4D97-AF65-F5344CB8AC3E}">
        <p14:creationId xmlns:p14="http://schemas.microsoft.com/office/powerpoint/2010/main" val="1178061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r>
              <a:rPr lang="en-CA" dirty="0" smtClean="0"/>
              <a:t>Ted Larsen</a:t>
            </a:r>
            <a:endParaRPr lang="en-CA" dirty="0"/>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18</a:t>
            </a:fld>
            <a:endParaRPr lang="en-CA">
              <a:solidFill>
                <a:prstClr val="black"/>
              </a:solidFill>
            </a:endParaRPr>
          </a:p>
        </p:txBody>
      </p:sp>
    </p:spTree>
    <p:extLst>
      <p:ext uri="{BB962C8B-B14F-4D97-AF65-F5344CB8AC3E}">
        <p14:creationId xmlns:p14="http://schemas.microsoft.com/office/powerpoint/2010/main" val="1560047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3588" cy="34321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CF0022B-CA3E-4C60-BBFD-A7669E9D158F}" type="slidenum">
              <a:rPr lang="en-CA" smtClean="0">
                <a:solidFill>
                  <a:prstClr val="black"/>
                </a:solidFill>
              </a:rPr>
              <a:pPr/>
              <a:t>22</a:t>
            </a:fld>
            <a:endParaRPr lang="en-CA">
              <a:solidFill>
                <a:prstClr val="black"/>
              </a:solidFill>
            </a:endParaRPr>
          </a:p>
        </p:txBody>
      </p:sp>
    </p:spTree>
    <p:extLst>
      <p:ext uri="{BB962C8B-B14F-4D97-AF65-F5344CB8AC3E}">
        <p14:creationId xmlns:p14="http://schemas.microsoft.com/office/powerpoint/2010/main" val="345537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4CABCF-5512-4967-92FF-709776C5D1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2179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435557-7018-4A60-A3C4-83D3F17953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4302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1ABD82-C365-4F0B-9C12-3D1A422FA8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878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A4BF466-1305-4F54-A745-8804EF7B99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351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EA1462-781E-48F0-8A69-62905E9067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0262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046052-7F2E-4517-9927-25AE6D1D74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2683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7827DB-E838-4734-B201-708D2C54D4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8904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B24F33-2B0E-48E1-BE30-88F35FCC80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5115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BA28C40-FC73-4E98-B380-ED167D9B90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5919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4C1D7B9-9667-4BD2-9F2E-DBF133004C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3291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0588BB-0C07-49EE-AA05-D09305E49C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2776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D1EDC7-287A-4206-B834-F851DA4AD2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3704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83A71-9DEF-4BA2-A4B6-B5118032B5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6973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350608-B642-4492-9CBE-B77E8D032F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3971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8A7AB7-0B98-480D-B922-4CB02EAA1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1129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648CC6-FD93-4030-8F1C-1822AE5CA8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3249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457200" y="1600200"/>
            <a:ext cx="8229600" cy="4525963"/>
          </a:xfrm>
        </p:spPr>
        <p:txBody>
          <a:bodyPr/>
          <a:lstStyle/>
          <a:p>
            <a:endParaRPr lang="en-CA"/>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59F9B322-CDBC-43CD-BD90-2B3A1E8F15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827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2130425"/>
            <a:ext cx="7772400" cy="1470025"/>
          </a:xfrm>
        </p:spPr>
        <p:txBody>
          <a:bodyPr/>
          <a:lstStyle>
            <a:lvl1pPr algn="ctr">
              <a:defRPr/>
            </a:lvl1pPr>
          </a:lstStyle>
          <a:p>
            <a:pPr lvl="0"/>
            <a:r>
              <a:rPr lang="en-US" noProof="0" smtClean="0"/>
              <a:t>Click to edit Master title style</a:t>
            </a:r>
          </a:p>
        </p:txBody>
      </p:sp>
      <p:sp>
        <p:nvSpPr>
          <p:cNvPr id="71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7172"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7173"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7174" name="Rectangle 6"/>
          <p:cNvSpPr>
            <a:spLocks noGrp="1" noChangeArrowheads="1"/>
          </p:cNvSpPr>
          <p:nvPr>
            <p:ph type="sldNum" sz="quarter" idx="4"/>
          </p:nvPr>
        </p:nvSpPr>
        <p:spPr/>
        <p:txBody>
          <a:bodyPr/>
          <a:lstStyle>
            <a:lvl1pPr>
              <a:defRPr/>
            </a:lvl1pPr>
          </a:lstStyle>
          <a:p>
            <a:fld id="{5B1FC256-49A8-41C4-B684-7EEEEA5A837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84313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0805BD9-76CF-450B-BEED-E8035FACD6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4929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F05A769-8BE3-42EF-B0E5-AE707C09E50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42763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7AD79B7-1A4A-4099-A9AF-4AFC41B43A6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27442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8037859-73A8-416C-9205-7D8E7660FC1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35135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E9080A-35F3-4C60-8D2B-80CDC5F8F6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731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8D948433-D19F-4E5F-BC91-1C23CAEB850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8156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81429AB-DD92-42FF-B904-039DE094BDE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3875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1F132D7-6D5F-4487-8686-5F24C193C95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91026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18645B2-81CF-42AB-9979-462D07EAB22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5681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9514387-E7DB-46E1-96A5-13AB2914A2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20325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6CD3E43-2B4C-40CF-9237-F1E75542E5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09949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C8532B5-DB13-4F2B-B670-CB7C94FF603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9158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995673-71BB-438A-9402-C57D8DD6EC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267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33283A-AB92-4A09-9C67-F20FAE74F3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602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13DAC-4C00-463E-BDCE-940C886ADF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8242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DFE2CD-9136-41B5-80FA-8E72B9EB5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89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1190FD-58AA-473F-98FE-890FF2B8C2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2538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D392B81-0AA2-4AE8-9688-24B9E3CC34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1120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3631BCB-9768-4C83-B3B1-6778EF0348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0183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6A24981-535B-41A8-B87B-2FA9DAEF19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1337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166B7C-5B4A-482C-8FE0-8555AE2CDB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226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FFBA3F0-8425-407D-B0C8-01D4DFFBCE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6328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11ED85-690C-44E4-B435-6FE3A53763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275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C852AB-930D-40B9-8EB5-B399D2AC06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056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E0F1BFB-4BBB-4ECB-862F-17F83A52E5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1728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02EFABD-9AE1-4FBB-AE6F-64DFE98E32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7730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43E530-3C01-429C-A249-9F3B4CD78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7616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2D1F2D3-6B95-4867-AEA3-63B417F4F6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4764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CF635B-B28D-418F-808E-1D36C5ED6D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2747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07BC248-2BA9-4D11-B4B1-5EAE302AD22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75922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5AA6FE3-3E1F-42C2-822E-B7E7571F22D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324213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pPr>
            <a:endParaRPr lang="en-US">
              <a:solidFill>
                <a:srgbClr val="FFFFFF"/>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pPr>
            <a:endParaRPr lang="en-US">
              <a:solidFill>
                <a:srgbClr val="FFFFFF"/>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pPr>
            <a:fld id="{201D7DDA-9A9B-44DF-AA13-726C287434B7}"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327833192"/>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pitchFamily="34" charset="0"/>
          <a:cs typeface="Arial" pitchFamily="34" charset="0"/>
        </a:defRPr>
      </a:lvl2pPr>
      <a:lvl3pPr algn="l" rtl="0" fontAlgn="base">
        <a:spcBef>
          <a:spcPct val="0"/>
        </a:spcBef>
        <a:spcAft>
          <a:spcPct val="0"/>
        </a:spcAft>
        <a:defRPr sz="4400">
          <a:solidFill>
            <a:schemeClr val="tx2"/>
          </a:solidFill>
          <a:latin typeface="Arial" pitchFamily="34" charset="0"/>
          <a:cs typeface="Arial" pitchFamily="34" charset="0"/>
        </a:defRPr>
      </a:lvl3pPr>
      <a:lvl4pPr algn="l" rtl="0" fontAlgn="base">
        <a:spcBef>
          <a:spcPct val="0"/>
        </a:spcBef>
        <a:spcAft>
          <a:spcPct val="0"/>
        </a:spcAft>
        <a:defRPr sz="4400">
          <a:solidFill>
            <a:schemeClr val="tx2"/>
          </a:solidFill>
          <a:latin typeface="Arial" pitchFamily="34" charset="0"/>
          <a:cs typeface="Arial" pitchFamily="34" charset="0"/>
        </a:defRPr>
      </a:lvl4pPr>
      <a:lvl5pPr algn="l" rtl="0" fontAlgn="base">
        <a:spcBef>
          <a:spcPct val="0"/>
        </a:spcBef>
        <a:spcAft>
          <a:spcPct val="0"/>
        </a:spcAft>
        <a:defRPr sz="4400">
          <a:solidFill>
            <a:schemeClr val="tx2"/>
          </a:solidFill>
          <a:latin typeface="Arial" pitchFamily="34" charset="0"/>
          <a:cs typeface="Arial" pitchFamily="34" charset="0"/>
        </a:defRPr>
      </a:lvl5pPr>
      <a:lvl6pPr marL="457200" algn="l" rtl="0" fontAlgn="base">
        <a:spcBef>
          <a:spcPct val="0"/>
        </a:spcBef>
        <a:spcAft>
          <a:spcPct val="0"/>
        </a:spcAft>
        <a:defRPr sz="4400">
          <a:solidFill>
            <a:schemeClr val="tx2"/>
          </a:solidFill>
          <a:latin typeface="Arial" pitchFamily="34" charset="0"/>
          <a:cs typeface="Arial" pitchFamily="34" charset="0"/>
        </a:defRPr>
      </a:lvl6pPr>
      <a:lvl7pPr marL="914400" algn="l" rtl="0" fontAlgn="base">
        <a:spcBef>
          <a:spcPct val="0"/>
        </a:spcBef>
        <a:spcAft>
          <a:spcPct val="0"/>
        </a:spcAft>
        <a:defRPr sz="4400">
          <a:solidFill>
            <a:schemeClr val="tx2"/>
          </a:solidFill>
          <a:latin typeface="Arial" pitchFamily="34" charset="0"/>
          <a:cs typeface="Arial" pitchFamily="34" charset="0"/>
        </a:defRPr>
      </a:lvl7pPr>
      <a:lvl8pPr marL="1371600" algn="l" rtl="0" fontAlgn="base">
        <a:spcBef>
          <a:spcPct val="0"/>
        </a:spcBef>
        <a:spcAft>
          <a:spcPct val="0"/>
        </a:spcAft>
        <a:defRPr sz="4400">
          <a:solidFill>
            <a:schemeClr val="tx2"/>
          </a:solidFill>
          <a:latin typeface="Arial" pitchFamily="34" charset="0"/>
          <a:cs typeface="Arial" pitchFamily="34" charset="0"/>
        </a:defRPr>
      </a:lvl8pPr>
      <a:lvl9pPr marL="1828800" algn="l"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6B472DC-4040-4CC9-A68C-131352B5B3E6}"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3355300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1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microsoft.com/office/2007/relationships/hdphoto" Target="../media/hdphoto2.wdp"/></Relationships>
</file>

<file path=ppt/slides/_rels/slide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9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jimlepage.com/wp-content/uploads/2010/01/Word-8x10_02-Exodus.jpg"/>
          <p:cNvPicPr>
            <a:picLocks noChangeAspect="1" noChangeArrowheads="1"/>
          </p:cNvPicPr>
          <p:nvPr/>
        </p:nvPicPr>
        <p:blipFill rotWithShape="1">
          <a:blip r:embed="rId3">
            <a:extLst>
              <a:ext uri="{28A0092B-C50C-407E-A947-70E740481C1C}">
                <a14:useLocalDpi xmlns:a14="http://schemas.microsoft.com/office/drawing/2010/main" val="0"/>
              </a:ext>
            </a:extLst>
          </a:blip>
          <a:srcRect t="51827" b="2089"/>
          <a:stretch/>
        </p:blipFill>
        <p:spPr bwMode="auto">
          <a:xfrm>
            <a:off x="588762" y="786363"/>
            <a:ext cx="8087694" cy="46588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179512" y="1111677"/>
            <a:ext cx="8856984" cy="877163"/>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fontAlgn="base">
              <a:spcBef>
                <a:spcPct val="0"/>
              </a:spcBef>
              <a:spcAft>
                <a:spcPct val="0"/>
              </a:spcAft>
            </a:pPr>
            <a:r>
              <a:rPr lang="en-US" sz="5100" spc="-300" dirty="0">
                <a:solidFill>
                  <a:srgbClr val="FFFFFF"/>
                </a:solidFill>
                <a:latin typeface="Eras Demi ITC" pitchFamily="34" charset="0"/>
              </a:rPr>
              <a:t>The Gospel of the Burning Bush</a:t>
            </a:r>
          </a:p>
        </p:txBody>
      </p:sp>
      <p:sp>
        <p:nvSpPr>
          <p:cNvPr id="4" name="Text Box 8"/>
          <p:cNvSpPr txBox="1">
            <a:spLocks noChangeArrowheads="1"/>
          </p:cNvSpPr>
          <p:nvPr/>
        </p:nvSpPr>
        <p:spPr bwMode="auto">
          <a:xfrm>
            <a:off x="786457" y="5517232"/>
            <a:ext cx="7673975" cy="769441"/>
          </a:xfrm>
          <a:prstGeom prst="rect">
            <a:avLst/>
          </a:prstGeom>
          <a:noFill/>
          <a:ln>
            <a:noFill/>
          </a:ln>
          <a:effectLst/>
          <a:extLst/>
        </p:spPr>
        <p:txBody>
          <a:bodyPr>
            <a:spAutoFit/>
          </a:bodyPr>
          <a:lstStyle/>
          <a:p>
            <a:pPr algn="ctr" fontAlgn="base">
              <a:spcBef>
                <a:spcPct val="0"/>
              </a:spcBef>
              <a:spcAft>
                <a:spcPct val="0"/>
              </a:spcAft>
            </a:pPr>
            <a:r>
              <a:rPr lang="en-US" sz="4400" dirty="0" smtClean="0">
                <a:solidFill>
                  <a:srgbClr val="C00000"/>
                </a:solidFill>
                <a:latin typeface="Eras Bold ITC" pitchFamily="34" charset="0"/>
              </a:rPr>
              <a:t>Exodus 3:2</a:t>
            </a:r>
            <a:endParaRPr lang="en-US" sz="4400" dirty="0">
              <a:solidFill>
                <a:srgbClr val="C00000"/>
              </a:solidFill>
              <a:latin typeface="Eras Bold ITC" pitchFamily="34" charset="0"/>
            </a:endParaRPr>
          </a:p>
        </p:txBody>
      </p:sp>
      <p:sp>
        <p:nvSpPr>
          <p:cNvPr id="6" name="Text Box 8"/>
          <p:cNvSpPr txBox="1">
            <a:spLocks noChangeArrowheads="1"/>
          </p:cNvSpPr>
          <p:nvPr/>
        </p:nvSpPr>
        <p:spPr bwMode="auto">
          <a:xfrm>
            <a:off x="786457" y="6237312"/>
            <a:ext cx="7673975" cy="461665"/>
          </a:xfrm>
          <a:prstGeom prst="rect">
            <a:avLst/>
          </a:prstGeom>
          <a:noFill/>
          <a:ln>
            <a:noFill/>
          </a:ln>
          <a:effectLst/>
          <a:extLst/>
        </p:spPr>
        <p:txBody>
          <a:bodyPr>
            <a:spAutoFit/>
          </a:bodyPr>
          <a:lstStyle/>
          <a:p>
            <a:pPr algn="ctr" fontAlgn="base">
              <a:spcBef>
                <a:spcPct val="0"/>
              </a:spcBef>
              <a:spcAft>
                <a:spcPct val="0"/>
              </a:spcAft>
            </a:pPr>
            <a:r>
              <a:rPr lang="en-US" sz="2400" dirty="0" err="1" smtClean="0">
                <a:solidFill>
                  <a:srgbClr val="002060"/>
                </a:solidFill>
                <a:latin typeface="Eras Bold ITC" pitchFamily="34" charset="0"/>
              </a:rPr>
              <a:t>Whatshan</a:t>
            </a:r>
            <a:r>
              <a:rPr lang="en-US" sz="2400" dirty="0" smtClean="0">
                <a:solidFill>
                  <a:srgbClr val="002060"/>
                </a:solidFill>
                <a:latin typeface="Eras Bold ITC" pitchFamily="34" charset="0"/>
              </a:rPr>
              <a:t> Lake Bible School 2011</a:t>
            </a:r>
            <a:endParaRPr lang="en-US" sz="2400" dirty="0">
              <a:solidFill>
                <a:srgbClr val="002060"/>
              </a:solidFill>
              <a:latin typeface="Eras Bold ITC" pitchFamily="34" charset="0"/>
            </a:endParaRPr>
          </a:p>
        </p:txBody>
      </p:sp>
    </p:spTree>
    <p:extLst>
      <p:ext uri="{BB962C8B-B14F-4D97-AF65-F5344CB8AC3E}">
        <p14:creationId xmlns:p14="http://schemas.microsoft.com/office/powerpoint/2010/main" val="114646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2590800" y="1340768"/>
            <a:ext cx="4114800" cy="1938992"/>
          </a:xfrm>
          <a:prstGeom prst="rect">
            <a:avLst/>
          </a:prstGeom>
          <a:noFill/>
        </p:spPr>
        <p:txBody>
          <a:bodyPr wrap="square">
            <a:spAutoFit/>
          </a:bodyPr>
          <a:lstStyle/>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Hebrews</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12:29</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152400" y="4114800"/>
            <a:ext cx="8763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7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“For our God                 is a </a:t>
            </a:r>
            <a:r>
              <a:rPr lang="en-US" sz="72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consuming fire</a:t>
            </a:r>
            <a:r>
              <a:rPr lang="en-US" sz="7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t>
            </a:r>
            <a:endParaRPr lang="en-US" sz="72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Box 7"/>
          <p:cNvSpPr txBox="1"/>
          <p:nvPr/>
        </p:nvSpPr>
        <p:spPr>
          <a:xfrm>
            <a:off x="107504" y="116632"/>
            <a:ext cx="1800200" cy="1200329"/>
          </a:xfrm>
          <a:prstGeom prst="rect">
            <a:avLst/>
          </a:prstGeom>
          <a:noFill/>
        </p:spPr>
        <p:txBody>
          <a:bodyPr wrap="square" rtlCol="0">
            <a:spAutoFit/>
          </a:bodyPr>
          <a:lstStyle/>
          <a:p>
            <a:r>
              <a:rPr lang="en-CA" sz="2400" b="1" dirty="0" smtClean="0">
                <a:solidFill>
                  <a:srgbClr val="FF0000"/>
                </a:solidFill>
                <a:latin typeface="Calibri" pitchFamily="34" charset="0"/>
                <a:cs typeface="Calibri" pitchFamily="34" charset="0"/>
              </a:rPr>
              <a:t>see also</a:t>
            </a:r>
          </a:p>
          <a:p>
            <a:r>
              <a:rPr lang="en-CA" sz="2400" b="1" dirty="0" smtClean="0">
                <a:solidFill>
                  <a:srgbClr val="FF0000"/>
                </a:solidFill>
                <a:latin typeface="Calibri" pitchFamily="34" charset="0"/>
                <a:cs typeface="Calibri" pitchFamily="34" charset="0"/>
              </a:rPr>
              <a:t>De. 4:24</a:t>
            </a:r>
          </a:p>
          <a:p>
            <a:r>
              <a:rPr lang="en-CA" sz="2400" b="1" dirty="0" smtClean="0">
                <a:solidFill>
                  <a:srgbClr val="FF0000"/>
                </a:solidFill>
                <a:latin typeface="Calibri" pitchFamily="34" charset="0"/>
                <a:cs typeface="Calibri" pitchFamily="34" charset="0"/>
              </a:rPr>
              <a:t>De. 9:3</a:t>
            </a:r>
          </a:p>
        </p:txBody>
      </p:sp>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534741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679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632"/>
            <a:ext cx="9144000" cy="830997"/>
          </a:xfrm>
          <a:prstGeom prst="rect">
            <a:avLst/>
          </a:prstGeom>
          <a:solidFill>
            <a:srgbClr val="00B05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Abraham’s resurrections</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5" name="Content Placeholder 3"/>
          <p:cNvSpPr txBox="1">
            <a:spLocks/>
          </p:cNvSpPr>
          <p:nvPr/>
        </p:nvSpPr>
        <p:spPr>
          <a:xfrm>
            <a:off x="1187624" y="1772816"/>
            <a:ext cx="7344816" cy="3672408"/>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i="1" dirty="0" smtClean="0">
                <a:latin typeface="Calibri" pitchFamily="34" charset="0"/>
                <a:cs typeface="Calibri" pitchFamily="34" charset="0"/>
              </a:rPr>
              <a:t>Barrenness of Sarah’s womb</a:t>
            </a:r>
            <a:endParaRPr lang="en-CA" i="1" dirty="0" smtClean="0">
              <a:latin typeface="Calibri" pitchFamily="34" charset="0"/>
              <a:cs typeface="Calibri" pitchFamily="34" charset="0"/>
            </a:endParaRPr>
          </a:p>
          <a:p>
            <a:pPr marL="0" indent="0">
              <a:buNone/>
            </a:pPr>
            <a:r>
              <a:rPr lang="en-CA" sz="3000" dirty="0" smtClean="0">
                <a:solidFill>
                  <a:srgbClr val="0066FF"/>
                </a:solidFill>
                <a:latin typeface="Arial Black" pitchFamily="34" charset="0"/>
                <a:cs typeface="Calibri" pitchFamily="34" charset="0"/>
              </a:rPr>
              <a:t>		</a:t>
            </a:r>
            <a:r>
              <a:rPr lang="en-CA" sz="3000" dirty="0" err="1" smtClean="0">
                <a:solidFill>
                  <a:srgbClr val="0066FF"/>
                </a:solidFill>
                <a:latin typeface="Arial Black" pitchFamily="34" charset="0"/>
                <a:cs typeface="Calibri" pitchFamily="34" charset="0"/>
              </a:rPr>
              <a:t>Ge</a:t>
            </a:r>
            <a:r>
              <a:rPr lang="en-CA" sz="3000" dirty="0" smtClean="0">
                <a:solidFill>
                  <a:srgbClr val="0066FF"/>
                </a:solidFill>
                <a:latin typeface="Arial Black" pitchFamily="34" charset="0"/>
                <a:cs typeface="Calibri" pitchFamily="34" charset="0"/>
              </a:rPr>
              <a:t>. 11:30</a:t>
            </a:r>
            <a:endParaRPr lang="en-CA" sz="3000" dirty="0" smtClean="0">
              <a:solidFill>
                <a:srgbClr val="C00000"/>
              </a:solidFill>
              <a:latin typeface="Arial Black" pitchFamily="34" charset="0"/>
              <a:cs typeface="Calibri" pitchFamily="34" charset="0"/>
            </a:endParaRPr>
          </a:p>
          <a:p>
            <a:pPr>
              <a:buFont typeface="Symbol" pitchFamily="18" charset="2"/>
              <a:buChar char=""/>
            </a:pPr>
            <a:r>
              <a:rPr lang="en-CA" b="1" i="1" dirty="0" smtClean="0">
                <a:latin typeface="Calibri" pitchFamily="34" charset="0"/>
                <a:cs typeface="Calibri" pitchFamily="34" charset="0"/>
              </a:rPr>
              <a:t>Barrenness of Canaan’s ground</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err="1" smtClean="0">
                <a:solidFill>
                  <a:srgbClr val="0066FF"/>
                </a:solidFill>
                <a:latin typeface="Arial Black" pitchFamily="34" charset="0"/>
                <a:cs typeface="Calibri" pitchFamily="34" charset="0"/>
              </a:rPr>
              <a:t>Ge</a:t>
            </a:r>
            <a:r>
              <a:rPr lang="en-CA" sz="3000" dirty="0" smtClean="0">
                <a:solidFill>
                  <a:srgbClr val="0066FF"/>
                </a:solidFill>
                <a:latin typeface="Arial Black" pitchFamily="34" charset="0"/>
                <a:cs typeface="Calibri" pitchFamily="34" charset="0"/>
              </a:rPr>
              <a:t>. 12:10</a:t>
            </a:r>
            <a:endParaRPr lang="en-CA" sz="3000" dirty="0" smtClean="0">
              <a:solidFill>
                <a:srgbClr val="C00000"/>
              </a:solidFill>
              <a:latin typeface="Arial Black" pitchFamily="34" charset="0"/>
              <a:cs typeface="Calibri" pitchFamily="34" charset="0"/>
            </a:endParaRPr>
          </a:p>
          <a:p>
            <a:pPr>
              <a:buFont typeface="Symbol" pitchFamily="18" charset="2"/>
              <a:buChar char=""/>
            </a:pPr>
            <a:r>
              <a:rPr lang="en-CA" b="1" i="1" dirty="0" smtClean="0">
                <a:latin typeface="Calibri" pitchFamily="34" charset="0"/>
                <a:cs typeface="Calibri" pitchFamily="34" charset="0"/>
              </a:rPr>
              <a:t>Deadness of Sarah’s womb</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err="1" smtClean="0">
                <a:solidFill>
                  <a:srgbClr val="0066FF"/>
                </a:solidFill>
                <a:latin typeface="Arial Black" pitchFamily="34" charset="0"/>
                <a:cs typeface="Calibri" pitchFamily="34" charset="0"/>
              </a:rPr>
              <a:t>Ge</a:t>
            </a:r>
            <a:r>
              <a:rPr lang="en-CA" sz="3000" dirty="0" smtClean="0">
                <a:solidFill>
                  <a:srgbClr val="0066FF"/>
                </a:solidFill>
                <a:latin typeface="Arial Black" pitchFamily="34" charset="0"/>
                <a:cs typeface="Calibri" pitchFamily="34" charset="0"/>
              </a:rPr>
              <a:t>. 18:11</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smtClean="0">
                <a:solidFill>
                  <a:srgbClr val="C00000"/>
                </a:solidFill>
                <a:latin typeface="Arial Black" pitchFamily="34" charset="0"/>
                <a:cs typeface="Calibri" pitchFamily="34" charset="0"/>
              </a:rPr>
              <a:t>Ro. 4:19</a:t>
            </a: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Not Ashamed</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515096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632"/>
            <a:ext cx="9144000" cy="830997"/>
          </a:xfrm>
          <a:prstGeom prst="rect">
            <a:avLst/>
          </a:prstGeom>
          <a:solidFill>
            <a:srgbClr val="00B05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Abraham’s resurrections</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5" name="Content Placeholder 3"/>
          <p:cNvSpPr txBox="1">
            <a:spLocks/>
          </p:cNvSpPr>
          <p:nvPr/>
        </p:nvSpPr>
        <p:spPr>
          <a:xfrm>
            <a:off x="1043608" y="1772816"/>
            <a:ext cx="7128792" cy="3672408"/>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i="1" dirty="0" smtClean="0">
                <a:latin typeface="Calibri" pitchFamily="34" charset="0"/>
                <a:cs typeface="Calibri" pitchFamily="34" charset="0"/>
              </a:rPr>
              <a:t>Deadness of Abraham’s body</a:t>
            </a:r>
            <a:endParaRPr lang="en-CA" i="1" dirty="0" smtClean="0">
              <a:latin typeface="Calibri" pitchFamily="34" charset="0"/>
              <a:cs typeface="Calibri" pitchFamily="34" charset="0"/>
            </a:endParaRPr>
          </a:p>
          <a:p>
            <a:pPr marL="0" indent="0">
              <a:buNone/>
            </a:pPr>
            <a:r>
              <a:rPr lang="en-CA" sz="3000" dirty="0" smtClean="0">
                <a:solidFill>
                  <a:srgbClr val="0066FF"/>
                </a:solidFill>
                <a:latin typeface="Arial Black" pitchFamily="34" charset="0"/>
                <a:cs typeface="Calibri" pitchFamily="34" charset="0"/>
              </a:rPr>
              <a:t>		</a:t>
            </a:r>
            <a:r>
              <a:rPr lang="en-CA" sz="3000" dirty="0" smtClean="0">
                <a:solidFill>
                  <a:srgbClr val="C00000"/>
                </a:solidFill>
                <a:latin typeface="Arial Black" pitchFamily="34" charset="0"/>
                <a:cs typeface="Calibri" pitchFamily="34" charset="0"/>
              </a:rPr>
              <a:t>Ro. 4:19</a:t>
            </a:r>
          </a:p>
          <a:p>
            <a:pPr>
              <a:buFont typeface="Symbol" pitchFamily="18" charset="2"/>
              <a:buChar char=""/>
            </a:pPr>
            <a:r>
              <a:rPr lang="en-CA" b="1" i="1" dirty="0" smtClean="0">
                <a:latin typeface="Calibri" pitchFamily="34" charset="0"/>
                <a:cs typeface="Calibri" pitchFamily="34" charset="0"/>
              </a:rPr>
              <a:t>Barrenness of </a:t>
            </a:r>
            <a:r>
              <a:rPr lang="en-CA" b="1" i="1" dirty="0" err="1" smtClean="0">
                <a:latin typeface="Calibri" pitchFamily="34" charset="0"/>
                <a:cs typeface="Calibri" pitchFamily="34" charset="0"/>
              </a:rPr>
              <a:t>Abimelech’s</a:t>
            </a:r>
            <a:r>
              <a:rPr lang="en-CA" b="1" i="1" dirty="0" smtClean="0">
                <a:latin typeface="Calibri" pitchFamily="34" charset="0"/>
                <a:cs typeface="Calibri" pitchFamily="34" charset="0"/>
              </a:rPr>
              <a:t> house</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err="1" smtClean="0">
                <a:solidFill>
                  <a:srgbClr val="0066FF"/>
                </a:solidFill>
                <a:latin typeface="Arial Black" pitchFamily="34" charset="0"/>
                <a:cs typeface="Calibri" pitchFamily="34" charset="0"/>
              </a:rPr>
              <a:t>Ge</a:t>
            </a:r>
            <a:r>
              <a:rPr lang="en-CA" sz="3000" dirty="0" smtClean="0">
                <a:solidFill>
                  <a:srgbClr val="0066FF"/>
                </a:solidFill>
                <a:latin typeface="Arial Black" pitchFamily="34" charset="0"/>
                <a:cs typeface="Calibri" pitchFamily="34" charset="0"/>
              </a:rPr>
              <a:t>. 20:17-18</a:t>
            </a:r>
            <a:endParaRPr lang="en-CA" sz="3000" dirty="0" smtClean="0">
              <a:solidFill>
                <a:srgbClr val="C00000"/>
              </a:solidFill>
              <a:latin typeface="Arial Black" pitchFamily="34" charset="0"/>
              <a:cs typeface="Calibri" pitchFamily="34" charset="0"/>
            </a:endParaRPr>
          </a:p>
          <a:p>
            <a:pPr>
              <a:buFont typeface="Symbol" pitchFamily="18" charset="2"/>
              <a:buChar char=""/>
            </a:pPr>
            <a:r>
              <a:rPr lang="en-CA" b="1" i="1" dirty="0" smtClean="0">
                <a:latin typeface="Calibri" pitchFamily="34" charset="0"/>
                <a:cs typeface="Calibri" pitchFamily="34" charset="0"/>
              </a:rPr>
              <a:t>Parable of Isaac’s sacrifice</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err="1" smtClean="0">
                <a:solidFill>
                  <a:srgbClr val="0066FF"/>
                </a:solidFill>
                <a:latin typeface="Arial Black" pitchFamily="34" charset="0"/>
                <a:cs typeface="Calibri" pitchFamily="34" charset="0"/>
              </a:rPr>
              <a:t>Ge</a:t>
            </a:r>
            <a:r>
              <a:rPr lang="en-CA" sz="3000" dirty="0" smtClean="0">
                <a:solidFill>
                  <a:srgbClr val="0066FF"/>
                </a:solidFill>
                <a:latin typeface="Arial Black" pitchFamily="34" charset="0"/>
                <a:cs typeface="Calibri" pitchFamily="34" charset="0"/>
              </a:rPr>
              <a:t>. 22</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smtClean="0">
                <a:solidFill>
                  <a:srgbClr val="C00000"/>
                </a:solidFill>
                <a:latin typeface="Arial Black" pitchFamily="34" charset="0"/>
                <a:cs typeface="Calibri" pitchFamily="34" charset="0"/>
              </a:rPr>
              <a:t>He. 11:17-19</a:t>
            </a:r>
          </a:p>
        </p:txBody>
      </p:sp>
      <p:sp>
        <p:nvSpPr>
          <p:cNvPr id="7"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Not Ashamed</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423282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529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632"/>
            <a:ext cx="9144000" cy="830997"/>
          </a:xfrm>
          <a:prstGeom prst="rect">
            <a:avLst/>
          </a:prstGeom>
          <a:solidFill>
            <a:schemeClr val="accent6"/>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1 Kings 18: remember Jacob</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7" name="Content Placeholder 3"/>
          <p:cNvSpPr txBox="1">
            <a:spLocks/>
          </p:cNvSpPr>
          <p:nvPr/>
        </p:nvSpPr>
        <p:spPr>
          <a:xfrm>
            <a:off x="611560" y="980728"/>
            <a:ext cx="8496944" cy="5760640"/>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i="1" dirty="0" smtClean="0">
                <a:latin typeface="Calibri" pitchFamily="34" charset="0"/>
                <a:cs typeface="Calibri" pitchFamily="34" charset="0"/>
              </a:rPr>
              <a:t>Going separate ways in the land</a:t>
            </a:r>
            <a:endParaRPr lang="en-CA" i="1" dirty="0" smtClean="0">
              <a:latin typeface="Calibri" pitchFamily="34" charset="0"/>
              <a:cs typeface="Calibri" pitchFamily="34" charset="0"/>
            </a:endParaRPr>
          </a:p>
          <a:p>
            <a:pPr marL="0" indent="0">
              <a:buNone/>
            </a:pPr>
            <a:r>
              <a:rPr lang="en-CA" sz="3000" dirty="0" smtClean="0">
                <a:solidFill>
                  <a:srgbClr val="0066FF"/>
                </a:solidFill>
                <a:latin typeface="Arial Black" pitchFamily="34" charset="0"/>
                <a:cs typeface="Calibri" pitchFamily="34" charset="0"/>
              </a:rPr>
              <a:t>		1Ki. 18:6</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28:9-10</a:t>
            </a:r>
          </a:p>
          <a:p>
            <a:pPr>
              <a:buFont typeface="Symbol" pitchFamily="18" charset="2"/>
              <a:buChar char=""/>
            </a:pPr>
            <a:r>
              <a:rPr lang="en-CA" b="1" i="1" dirty="0" smtClean="0">
                <a:latin typeface="Calibri" pitchFamily="34" charset="0"/>
                <a:cs typeface="Calibri" pitchFamily="34" charset="0"/>
              </a:rPr>
              <a:t>Division of the faithful’s companies</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18:4</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32:7</a:t>
            </a:r>
          </a:p>
          <a:p>
            <a:pPr>
              <a:buFont typeface="Symbol" pitchFamily="18" charset="2"/>
              <a:buChar char=""/>
            </a:pPr>
            <a:r>
              <a:rPr lang="en-CA" b="1" i="1" dirty="0" err="1" smtClean="0">
                <a:latin typeface="Calibri" pitchFamily="34" charset="0"/>
                <a:cs typeface="Calibri" pitchFamily="34" charset="0"/>
              </a:rPr>
              <a:t>Righteous’s</a:t>
            </a:r>
            <a:r>
              <a:rPr lang="en-CA" b="1" i="1" dirty="0" smtClean="0">
                <a:latin typeface="Calibri" pitchFamily="34" charset="0"/>
                <a:cs typeface="Calibri" pitchFamily="34" charset="0"/>
              </a:rPr>
              <a:t> fear of vengeance</a:t>
            </a:r>
          </a:p>
          <a:p>
            <a:pPr marL="0" indent="0">
              <a:buNone/>
            </a:pPr>
            <a:r>
              <a:rPr lang="en-CA" sz="3000" b="1" i="1" dirty="0">
                <a:latin typeface="Calibri" pitchFamily="34" charset="0"/>
                <a:cs typeface="Calibri" pitchFamily="34" charset="0"/>
              </a:rPr>
              <a:t>	</a:t>
            </a:r>
            <a:r>
              <a:rPr lang="en-CA" sz="3000" b="1" i="1" dirty="0" smtClean="0">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18:9</a:t>
            </a:r>
            <a:r>
              <a:rPr lang="en-CA" sz="3000" dirty="0" smtClean="0">
                <a:solidFill>
                  <a:srgbClr val="0066FF"/>
                </a:solidFill>
                <a:latin typeface="Calibri" pitchFamily="34" charset="0"/>
                <a:cs typeface="Calibri" pitchFamily="34" charset="0"/>
              </a:rPr>
              <a:t> </a:t>
            </a:r>
            <a:r>
              <a:rPr lang="en-CA" sz="3000" dirty="0">
                <a:latin typeface="Calibri" pitchFamily="34" charset="0"/>
                <a:cs typeface="Calibri" pitchFamily="34" charset="0"/>
              </a:rPr>
              <a:t>cp.</a:t>
            </a:r>
            <a:r>
              <a:rPr lang="en-CA" sz="3000" dirty="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27:41; 32:7</a:t>
            </a:r>
            <a:endParaRPr lang="en-CA" sz="3000" b="1" i="1" dirty="0" smtClean="0">
              <a:latin typeface="Calibri" pitchFamily="34" charset="0"/>
              <a:cs typeface="Calibri" pitchFamily="34" charset="0"/>
            </a:endParaRPr>
          </a:p>
          <a:p>
            <a:pPr>
              <a:buFont typeface="Symbol" pitchFamily="18" charset="2"/>
              <a:buChar char=""/>
            </a:pPr>
            <a:r>
              <a:rPr lang="en-CA" b="1" i="1" dirty="0" smtClean="0">
                <a:latin typeface="Calibri" pitchFamily="34" charset="0"/>
                <a:cs typeface="Calibri" pitchFamily="34" charset="0"/>
              </a:rPr>
              <a:t>Foolish wives</a:t>
            </a:r>
            <a:endParaRPr lang="en-CA" i="1" dirty="0">
              <a:latin typeface="Calibri" pitchFamily="34" charset="0"/>
              <a:cs typeface="Calibri" pitchFamily="34" charset="0"/>
            </a:endParaRPr>
          </a:p>
          <a:p>
            <a:pPr marL="0" indent="0">
              <a:buNone/>
            </a:pPr>
            <a:r>
              <a:rPr lang="en-CA" sz="3000" dirty="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16:31</a:t>
            </a:r>
            <a:r>
              <a:rPr lang="en-CA" sz="3000" dirty="0" smtClean="0">
                <a:solidFill>
                  <a:srgbClr val="0066FF"/>
                </a:solidFill>
                <a:latin typeface="Calibri" pitchFamily="34" charset="0"/>
                <a:cs typeface="Calibri" pitchFamily="34" charset="0"/>
              </a:rPr>
              <a:t> </a:t>
            </a:r>
            <a:r>
              <a:rPr lang="en-CA" sz="3000" dirty="0">
                <a:latin typeface="Calibri" pitchFamily="34" charset="0"/>
                <a:cs typeface="Calibri" pitchFamily="34" charset="0"/>
              </a:rPr>
              <a:t>cp.</a:t>
            </a:r>
            <a:r>
              <a:rPr lang="en-CA" sz="3000" dirty="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26:34-35</a:t>
            </a:r>
          </a:p>
          <a:p>
            <a:pPr>
              <a:buFont typeface="Symbol" pitchFamily="18" charset="2"/>
              <a:buChar char=""/>
            </a:pPr>
            <a:r>
              <a:rPr lang="en-CA" b="1" i="1" dirty="0" smtClean="0">
                <a:latin typeface="Calibri" pitchFamily="34" charset="0"/>
                <a:cs typeface="Calibri" pitchFamily="34" charset="0"/>
              </a:rPr>
              <a:t>Shameless immorality</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16:31-33</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smtClean="0">
                <a:solidFill>
                  <a:srgbClr val="C00000"/>
                </a:solidFill>
                <a:latin typeface="Arial Black" pitchFamily="34" charset="0"/>
                <a:cs typeface="Calibri" pitchFamily="34" charset="0"/>
              </a:rPr>
              <a:t>He. 12:16</a:t>
            </a:r>
          </a:p>
        </p:txBody>
      </p:sp>
      <p:sp>
        <p:nvSpPr>
          <p:cNvPr id="4"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Not Ashamed</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896883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500"/>
                                        <p:tgtEl>
                                          <p:spTgt spid="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500"/>
                                        <p:tgtEl>
                                          <p:spTgt spid="7">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
                                            <p:txEl>
                                              <p:pRg st="9" end="9"/>
                                            </p:txEl>
                                          </p:spTgt>
                                        </p:tgtEl>
                                        <p:attrNameLst>
                                          <p:attrName>style.visibility</p:attrName>
                                        </p:attrNameLst>
                                      </p:cBhvr>
                                      <p:to>
                                        <p:strVal val="visible"/>
                                      </p:to>
                                    </p:set>
                                    <p:animEffect transition="in" filter="fade">
                                      <p:cBhvr>
                                        <p:cTn id="4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632"/>
            <a:ext cx="9144000" cy="830997"/>
          </a:xfrm>
          <a:prstGeom prst="rect">
            <a:avLst/>
          </a:prstGeom>
          <a:solidFill>
            <a:schemeClr val="accent6"/>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1 Kings 18: remember Jacob</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7" name="Content Placeholder 3"/>
          <p:cNvSpPr txBox="1">
            <a:spLocks/>
          </p:cNvSpPr>
          <p:nvPr/>
        </p:nvSpPr>
        <p:spPr>
          <a:xfrm>
            <a:off x="611560" y="980728"/>
            <a:ext cx="8496944" cy="5760640"/>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i="1" dirty="0" smtClean="0">
                <a:latin typeface="Calibri" pitchFamily="34" charset="0"/>
                <a:cs typeface="Calibri" pitchFamily="34" charset="0"/>
              </a:rPr>
              <a:t>A time of trouble</a:t>
            </a:r>
            <a:endParaRPr lang="en-CA" i="1" dirty="0" smtClean="0">
              <a:latin typeface="Calibri" pitchFamily="34" charset="0"/>
              <a:cs typeface="Calibri" pitchFamily="34" charset="0"/>
            </a:endParaRPr>
          </a:p>
          <a:p>
            <a:pPr marL="0" indent="0">
              <a:buNone/>
            </a:pPr>
            <a:r>
              <a:rPr lang="en-CA" sz="3000" dirty="0" smtClean="0">
                <a:solidFill>
                  <a:srgbClr val="0066FF"/>
                </a:solidFill>
                <a:latin typeface="Arial Black" pitchFamily="34" charset="0"/>
                <a:cs typeface="Calibri" pitchFamily="34" charset="0"/>
              </a:rPr>
              <a:t>		1Ki. 18:7-16</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32</a:t>
            </a:r>
          </a:p>
          <a:p>
            <a:pPr>
              <a:buFont typeface="Symbol" pitchFamily="18" charset="2"/>
              <a:buChar char=""/>
            </a:pPr>
            <a:r>
              <a:rPr lang="en-CA" b="1" i="1" dirty="0" smtClean="0">
                <a:latin typeface="Calibri" pitchFamily="34" charset="0"/>
                <a:cs typeface="Calibri" pitchFamily="34" charset="0"/>
              </a:rPr>
              <a:t>400 wicked supporters</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18:19</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32:6</a:t>
            </a:r>
          </a:p>
          <a:p>
            <a:pPr>
              <a:buFont typeface="Symbol" pitchFamily="18" charset="2"/>
              <a:buChar char=""/>
            </a:pPr>
            <a:r>
              <a:rPr lang="en-CA" b="1" i="1" dirty="0" smtClean="0">
                <a:latin typeface="Calibri" pitchFamily="34" charset="0"/>
                <a:cs typeface="Calibri" pitchFamily="34" charset="0"/>
              </a:rPr>
              <a:t>Strength of the arm of flesh</a:t>
            </a:r>
          </a:p>
          <a:p>
            <a:pPr marL="0" indent="0">
              <a:buNone/>
            </a:pPr>
            <a:r>
              <a:rPr lang="en-CA" sz="3000" b="1" i="1" dirty="0">
                <a:latin typeface="Calibri" pitchFamily="34" charset="0"/>
                <a:cs typeface="Calibri" pitchFamily="34" charset="0"/>
              </a:rPr>
              <a:t>	</a:t>
            </a:r>
            <a:r>
              <a:rPr lang="en-CA" sz="3000" b="1" i="1" dirty="0" smtClean="0">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18:10</a:t>
            </a:r>
            <a:r>
              <a:rPr lang="en-CA" sz="3000" dirty="0" smtClean="0">
                <a:solidFill>
                  <a:srgbClr val="0066FF"/>
                </a:solidFill>
                <a:latin typeface="Calibri" pitchFamily="34" charset="0"/>
                <a:cs typeface="Calibri" pitchFamily="34" charset="0"/>
              </a:rPr>
              <a:t> </a:t>
            </a:r>
            <a:r>
              <a:rPr lang="en-CA" sz="3000" dirty="0">
                <a:latin typeface="Calibri" pitchFamily="34" charset="0"/>
                <a:cs typeface="Calibri" pitchFamily="34" charset="0"/>
              </a:rPr>
              <a:t>cp.</a:t>
            </a:r>
            <a:r>
              <a:rPr lang="en-CA" sz="3000" dirty="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36:31</a:t>
            </a:r>
            <a:endParaRPr lang="en-CA" sz="3000" b="1" i="1" dirty="0" smtClean="0">
              <a:latin typeface="Calibri" pitchFamily="34" charset="0"/>
              <a:cs typeface="Calibri" pitchFamily="34" charset="0"/>
            </a:endParaRPr>
          </a:p>
          <a:p>
            <a:pPr>
              <a:buFont typeface="Symbol" pitchFamily="18" charset="2"/>
              <a:buChar char=""/>
            </a:pPr>
            <a:r>
              <a:rPr lang="en-CA" b="1" i="1" dirty="0" smtClean="0">
                <a:latin typeface="Calibri" pitchFamily="34" charset="0"/>
                <a:cs typeface="Calibri" pitchFamily="34" charset="0"/>
              </a:rPr>
              <a:t>The faithful’s fearful </a:t>
            </a:r>
            <a:r>
              <a:rPr lang="en-CA" b="1" i="1" dirty="0" err="1" smtClean="0">
                <a:latin typeface="Calibri" pitchFamily="34" charset="0"/>
                <a:cs typeface="Calibri" pitchFamily="34" charset="0"/>
              </a:rPr>
              <a:t>lonliness</a:t>
            </a:r>
            <a:endParaRPr lang="en-CA" i="1" dirty="0">
              <a:latin typeface="Calibri" pitchFamily="34" charset="0"/>
              <a:cs typeface="Calibri" pitchFamily="34" charset="0"/>
            </a:endParaRPr>
          </a:p>
          <a:p>
            <a:pPr marL="0" indent="0">
              <a:buNone/>
            </a:pPr>
            <a:r>
              <a:rPr lang="en-CA" sz="3000" dirty="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18:22; 19:10</a:t>
            </a:r>
            <a:r>
              <a:rPr lang="en-CA" sz="3000" dirty="0" smtClean="0">
                <a:solidFill>
                  <a:srgbClr val="0066FF"/>
                </a:solidFill>
                <a:latin typeface="Calibri" pitchFamily="34" charset="0"/>
                <a:cs typeface="Calibri" pitchFamily="34" charset="0"/>
              </a:rPr>
              <a:t> </a:t>
            </a:r>
            <a:r>
              <a:rPr lang="en-CA" sz="3000" dirty="0">
                <a:latin typeface="Calibri" pitchFamily="34" charset="0"/>
                <a:cs typeface="Calibri" pitchFamily="34" charset="0"/>
              </a:rPr>
              <a:t>cp.</a:t>
            </a:r>
            <a:r>
              <a:rPr lang="en-CA" sz="3000" dirty="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32:24</a:t>
            </a:r>
          </a:p>
          <a:p>
            <a:pPr>
              <a:buFont typeface="Symbol" pitchFamily="18" charset="2"/>
              <a:buChar char=""/>
            </a:pPr>
            <a:r>
              <a:rPr lang="en-CA" b="1" i="1" dirty="0" smtClean="0">
                <a:latin typeface="Calibri" pitchFamily="34" charset="0"/>
                <a:cs typeface="Calibri" pitchFamily="34" charset="0"/>
              </a:rPr>
              <a:t>Sin as scarlet</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18:28</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25:30</a:t>
            </a:r>
          </a:p>
        </p:txBody>
      </p:sp>
      <p:sp>
        <p:nvSpPr>
          <p:cNvPr id="4"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Not Ashamed</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475517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500"/>
                                        <p:tgtEl>
                                          <p:spTgt spid="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500"/>
                                        <p:tgtEl>
                                          <p:spTgt spid="7">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
                                            <p:txEl>
                                              <p:pRg st="9" end="9"/>
                                            </p:txEl>
                                          </p:spTgt>
                                        </p:tgtEl>
                                        <p:attrNameLst>
                                          <p:attrName>style.visibility</p:attrName>
                                        </p:attrNameLst>
                                      </p:cBhvr>
                                      <p:to>
                                        <p:strVal val="visible"/>
                                      </p:to>
                                    </p:set>
                                    <p:animEffect transition="in" filter="fade">
                                      <p:cBhvr>
                                        <p:cTn id="4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632"/>
            <a:ext cx="9144000" cy="830997"/>
          </a:xfrm>
          <a:prstGeom prst="rect">
            <a:avLst/>
          </a:prstGeom>
          <a:solidFill>
            <a:schemeClr val="accent6"/>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1 Kings 18: remember Jacob</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7" name="Content Placeholder 3"/>
          <p:cNvSpPr txBox="1">
            <a:spLocks/>
          </p:cNvSpPr>
          <p:nvPr/>
        </p:nvSpPr>
        <p:spPr>
          <a:xfrm>
            <a:off x="611560" y="980728"/>
            <a:ext cx="8496944" cy="5760640"/>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i="1" dirty="0" smtClean="0">
                <a:latin typeface="Calibri" pitchFamily="34" charset="0"/>
                <a:cs typeface="Calibri" pitchFamily="34" charset="0"/>
              </a:rPr>
              <a:t>The heritage of altar building</a:t>
            </a:r>
            <a:endParaRPr lang="en-CA" i="1" dirty="0" smtClean="0">
              <a:latin typeface="Calibri" pitchFamily="34" charset="0"/>
              <a:cs typeface="Calibri" pitchFamily="34" charset="0"/>
            </a:endParaRPr>
          </a:p>
          <a:p>
            <a:pPr marL="0" indent="0">
              <a:buNone/>
            </a:pPr>
            <a:r>
              <a:rPr lang="en-CA" sz="3000" dirty="0" smtClean="0">
                <a:solidFill>
                  <a:srgbClr val="0066FF"/>
                </a:solidFill>
                <a:latin typeface="Arial Black" pitchFamily="34" charset="0"/>
                <a:cs typeface="Calibri" pitchFamily="34" charset="0"/>
              </a:rPr>
              <a:t>		1Ki. 18:31-32</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35:1</a:t>
            </a:r>
          </a:p>
          <a:p>
            <a:pPr>
              <a:buFont typeface="Symbol" pitchFamily="18" charset="2"/>
              <a:buChar char=""/>
            </a:pPr>
            <a:r>
              <a:rPr lang="en-CA" b="1" i="1" dirty="0" smtClean="0">
                <a:latin typeface="Calibri" pitchFamily="34" charset="0"/>
                <a:cs typeface="Calibri" pitchFamily="34" charset="0"/>
              </a:rPr>
              <a:t>Jacob’s name changed to Israel</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18:31</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32:28</a:t>
            </a:r>
          </a:p>
          <a:p>
            <a:pPr>
              <a:buFont typeface="Symbol" pitchFamily="18" charset="2"/>
              <a:buChar char=""/>
            </a:pPr>
            <a:r>
              <a:rPr lang="en-CA" b="1" i="1" dirty="0" smtClean="0">
                <a:latin typeface="Calibri" pitchFamily="34" charset="0"/>
                <a:cs typeface="Calibri" pitchFamily="34" charset="0"/>
              </a:rPr>
              <a:t>Israel’s limping strides</a:t>
            </a:r>
          </a:p>
          <a:p>
            <a:pPr marL="0" indent="0">
              <a:buNone/>
            </a:pPr>
            <a:r>
              <a:rPr lang="en-CA" sz="3000" b="1" i="1" dirty="0">
                <a:latin typeface="Calibri" pitchFamily="34" charset="0"/>
                <a:cs typeface="Calibri" pitchFamily="34" charset="0"/>
              </a:rPr>
              <a:t>	</a:t>
            </a:r>
            <a:r>
              <a:rPr lang="en-CA" sz="3000" b="1" i="1" dirty="0" smtClean="0">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18:21,26</a:t>
            </a:r>
            <a:r>
              <a:rPr lang="en-CA" sz="3000" dirty="0" smtClean="0">
                <a:solidFill>
                  <a:srgbClr val="0066FF"/>
                </a:solidFill>
                <a:latin typeface="Calibri" pitchFamily="34" charset="0"/>
                <a:cs typeface="Calibri" pitchFamily="34" charset="0"/>
              </a:rPr>
              <a:t> </a:t>
            </a:r>
            <a:r>
              <a:rPr lang="en-CA" sz="3000" dirty="0">
                <a:latin typeface="Calibri" pitchFamily="34" charset="0"/>
                <a:cs typeface="Calibri" pitchFamily="34" charset="0"/>
              </a:rPr>
              <a:t>cp.</a:t>
            </a:r>
            <a:r>
              <a:rPr lang="en-CA" sz="3000" dirty="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32:31</a:t>
            </a:r>
            <a:endParaRPr lang="en-CA" sz="3000" b="1" i="1" dirty="0" smtClean="0">
              <a:latin typeface="Calibri" pitchFamily="34" charset="0"/>
              <a:cs typeface="Calibri" pitchFamily="34" charset="0"/>
            </a:endParaRPr>
          </a:p>
          <a:p>
            <a:pPr>
              <a:buFont typeface="Symbol" pitchFamily="18" charset="2"/>
              <a:buChar char=""/>
            </a:pPr>
            <a:r>
              <a:rPr lang="en-CA" b="1" i="1" dirty="0" smtClean="0">
                <a:latin typeface="Calibri" pitchFamily="34" charset="0"/>
                <a:cs typeface="Calibri" pitchFamily="34" charset="0"/>
              </a:rPr>
              <a:t>Sorrow without repentance</a:t>
            </a:r>
            <a:endParaRPr lang="en-CA" i="1" dirty="0">
              <a:latin typeface="Calibri" pitchFamily="34" charset="0"/>
              <a:cs typeface="Calibri" pitchFamily="34" charset="0"/>
            </a:endParaRPr>
          </a:p>
          <a:p>
            <a:pPr marL="0" indent="0">
              <a:buNone/>
            </a:pPr>
            <a:r>
              <a:rPr lang="en-CA" sz="3000" dirty="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21:19</a:t>
            </a:r>
            <a:r>
              <a:rPr lang="en-CA" sz="3000" dirty="0" smtClean="0">
                <a:solidFill>
                  <a:srgbClr val="0066FF"/>
                </a:solidFill>
                <a:latin typeface="Calibri" pitchFamily="34" charset="0"/>
                <a:cs typeface="Calibri" pitchFamily="34" charset="0"/>
              </a:rPr>
              <a:t> </a:t>
            </a:r>
            <a:r>
              <a:rPr lang="en-CA" sz="3000" dirty="0">
                <a:latin typeface="Calibri" pitchFamily="34" charset="0"/>
                <a:cs typeface="Calibri" pitchFamily="34" charset="0"/>
              </a:rPr>
              <a:t>cp.</a:t>
            </a:r>
            <a:r>
              <a:rPr lang="en-CA" sz="3000" dirty="0">
                <a:solidFill>
                  <a:srgbClr val="0066FF"/>
                </a:solidFill>
                <a:latin typeface="Calibri" pitchFamily="34" charset="0"/>
                <a:cs typeface="Calibri" pitchFamily="34" charset="0"/>
              </a:rPr>
              <a:t> </a:t>
            </a:r>
            <a:r>
              <a:rPr lang="en-CA" sz="3000" dirty="0" smtClean="0">
                <a:solidFill>
                  <a:srgbClr val="C00000"/>
                </a:solidFill>
                <a:latin typeface="Arial Black" pitchFamily="34" charset="0"/>
                <a:cs typeface="Calibri" pitchFamily="34" charset="0"/>
              </a:rPr>
              <a:t>He. 12:15</a:t>
            </a:r>
          </a:p>
          <a:p>
            <a:pPr>
              <a:buFont typeface="Symbol" pitchFamily="18" charset="2"/>
              <a:buChar char=""/>
            </a:pPr>
            <a:r>
              <a:rPr lang="en-CA" b="1" i="1" dirty="0" smtClean="0">
                <a:latin typeface="Calibri" pitchFamily="34" charset="0"/>
                <a:cs typeface="Calibri" pitchFamily="34" charset="0"/>
              </a:rPr>
              <a:t>Preservation of Israel’s remnant</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1Ki. 18:4; 19:18</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err="1" smtClean="0">
                <a:solidFill>
                  <a:srgbClr val="C00000"/>
                </a:solidFill>
                <a:latin typeface="Arial Black" pitchFamily="34" charset="0"/>
                <a:cs typeface="Calibri" pitchFamily="34" charset="0"/>
              </a:rPr>
              <a:t>Ge</a:t>
            </a:r>
            <a:r>
              <a:rPr lang="en-CA" sz="3000" dirty="0" smtClean="0">
                <a:solidFill>
                  <a:srgbClr val="C00000"/>
                </a:solidFill>
                <a:latin typeface="Arial Black" pitchFamily="34" charset="0"/>
                <a:cs typeface="Calibri" pitchFamily="34" charset="0"/>
              </a:rPr>
              <a:t>. 34:30</a:t>
            </a:r>
          </a:p>
        </p:txBody>
      </p:sp>
      <p:sp>
        <p:nvSpPr>
          <p:cNvPr id="4"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Not Ashamed</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982465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500"/>
                                        <p:tgtEl>
                                          <p:spTgt spid="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500"/>
                                        <p:tgtEl>
                                          <p:spTgt spid="7">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
                                            <p:txEl>
                                              <p:pRg st="9" end="9"/>
                                            </p:txEl>
                                          </p:spTgt>
                                        </p:tgtEl>
                                        <p:attrNameLst>
                                          <p:attrName>style.visibility</p:attrName>
                                        </p:attrNameLst>
                                      </p:cBhvr>
                                      <p:to>
                                        <p:strVal val="visible"/>
                                      </p:to>
                                    </p:set>
                                    <p:animEffect transition="in" filter="fade">
                                      <p:cBhvr>
                                        <p:cTn id="4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712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0" y="1052736"/>
            <a:ext cx="8964488" cy="5782816"/>
          </a:xfrm>
        </p:spPr>
        <p:txBody>
          <a:bodyPr/>
          <a:lstStyle/>
          <a:p>
            <a:pPr>
              <a:lnSpc>
                <a:spcPct val="90000"/>
              </a:lnSpc>
              <a:buFontTx/>
              <a:buNone/>
            </a:pPr>
            <a:r>
              <a:rPr lang="en-US" altLang="ko-KR" dirty="0">
                <a:solidFill>
                  <a:srgbClr val="000000"/>
                </a:solidFill>
                <a:latin typeface="Centaur" pitchFamily="18" charset="0"/>
                <a:ea typeface="Batang" pitchFamily="18" charset="-127"/>
                <a:cs typeface="Times New Roman" pitchFamily="18" charset="0"/>
              </a:rPr>
              <a:t>	</a:t>
            </a:r>
            <a:r>
              <a:rPr lang="en-US" altLang="ko-KR" b="1" dirty="0">
                <a:solidFill>
                  <a:srgbClr val="000000"/>
                </a:solidFill>
                <a:latin typeface="Calibri" pitchFamily="34" charset="0"/>
                <a:ea typeface="Batang" pitchFamily="18" charset="-127"/>
                <a:cs typeface="Calibri" pitchFamily="34" charset="0"/>
              </a:rPr>
              <a:t>Thou, Lord, according to the abundance of thy goodness, hast proclaimed repentance and forgiveness to those that have sinned against thee, and in the multitude of thy kindnesses thou hast decreed for sinners repentance unto </a:t>
            </a:r>
            <a:r>
              <a:rPr lang="en-US" altLang="ko-KR" b="1" dirty="0" smtClean="0">
                <a:solidFill>
                  <a:srgbClr val="000000"/>
                </a:solidFill>
                <a:latin typeface="Calibri" pitchFamily="34" charset="0"/>
                <a:ea typeface="Batang" pitchFamily="18" charset="-127"/>
                <a:cs typeface="Calibri" pitchFamily="34" charset="0"/>
              </a:rPr>
              <a:t>salvation.  </a:t>
            </a:r>
            <a:r>
              <a:rPr lang="en-US" altLang="ko-KR" b="1" dirty="0" smtClean="0">
                <a:solidFill>
                  <a:srgbClr val="860000"/>
                </a:solidFill>
                <a:latin typeface="Calibri" pitchFamily="34" charset="0"/>
                <a:ea typeface="Batang" pitchFamily="18" charset="-127"/>
                <a:cs typeface="Calibri" pitchFamily="34" charset="0"/>
              </a:rPr>
              <a:t>Surely </a:t>
            </a:r>
            <a:r>
              <a:rPr lang="en-US" altLang="ko-KR" b="1" dirty="0">
                <a:solidFill>
                  <a:srgbClr val="860000"/>
                </a:solidFill>
                <a:latin typeface="Calibri" pitchFamily="34" charset="0"/>
                <a:ea typeface="Batang" pitchFamily="18" charset="-127"/>
                <a:cs typeface="Calibri" pitchFamily="34" charset="0"/>
              </a:rPr>
              <a:t>thou, O Lord, the God of the just, hast not appointed repentance for the just, for Abraham and Isaac and Jacob who have not sinned against thee</a:t>
            </a:r>
            <a:r>
              <a:rPr lang="en-US" altLang="ko-KR" b="1" dirty="0">
                <a:solidFill>
                  <a:srgbClr val="000000"/>
                </a:solidFill>
                <a:latin typeface="Calibri" pitchFamily="34" charset="0"/>
                <a:ea typeface="Batang" pitchFamily="18" charset="-127"/>
                <a:cs typeface="Calibri" pitchFamily="34" charset="0"/>
              </a:rPr>
              <a:t>; but thou hast appointed repentance for me a sinner:</a:t>
            </a:r>
            <a:r>
              <a:rPr lang="en-US" altLang="ko-KR" b="1" dirty="0">
                <a:latin typeface="Calibri" pitchFamily="34" charset="0"/>
                <a:ea typeface="Batang" pitchFamily="18" charset="-127"/>
                <a:cs typeface="Calibri" pitchFamily="34" charset="0"/>
              </a:rPr>
              <a:t> </a:t>
            </a:r>
            <a:endParaRPr lang="en-US" sz="1800" b="1" dirty="0">
              <a:latin typeface="Calibri" pitchFamily="34" charset="0"/>
              <a:ea typeface="Batang" pitchFamily="18" charset="-127"/>
              <a:cs typeface="Calibri" pitchFamily="34" charset="0"/>
            </a:endParaRPr>
          </a:p>
          <a:p>
            <a:pPr>
              <a:lnSpc>
                <a:spcPct val="90000"/>
              </a:lnSpc>
              <a:buFontTx/>
              <a:buNone/>
            </a:pPr>
            <a:endParaRPr lang="en-US" sz="2800" dirty="0">
              <a:solidFill>
                <a:srgbClr val="0000FF"/>
              </a:solidFill>
              <a:latin typeface="Calibri" pitchFamily="34" charset="0"/>
              <a:ea typeface="Batang" pitchFamily="18" charset="-127"/>
              <a:cs typeface="Calibri" pitchFamily="34" charset="0"/>
            </a:endParaRPr>
          </a:p>
          <a:p>
            <a:pPr>
              <a:lnSpc>
                <a:spcPct val="90000"/>
              </a:lnSpc>
              <a:buFontTx/>
              <a:buNone/>
            </a:pPr>
            <a:r>
              <a:rPr lang="en-US" sz="2800" dirty="0" smtClean="0">
                <a:solidFill>
                  <a:srgbClr val="0000FF"/>
                </a:solidFill>
                <a:latin typeface="Calibri" pitchFamily="34" charset="0"/>
                <a:ea typeface="Batang" pitchFamily="18" charset="-127"/>
                <a:cs typeface="Calibri" pitchFamily="34" charset="0"/>
              </a:rPr>
              <a:t>	</a:t>
            </a:r>
            <a:r>
              <a:rPr lang="en-US" sz="2800" dirty="0" smtClean="0">
                <a:solidFill>
                  <a:srgbClr val="002060"/>
                </a:solidFill>
                <a:latin typeface="Calibri" pitchFamily="34" charset="0"/>
                <a:ea typeface="Batang" pitchFamily="18" charset="-127"/>
                <a:cs typeface="Calibri" pitchFamily="34" charset="0"/>
              </a:rPr>
              <a:t>An </a:t>
            </a:r>
            <a:r>
              <a:rPr lang="en-US" sz="2800" dirty="0">
                <a:solidFill>
                  <a:srgbClr val="002060"/>
                </a:solidFill>
                <a:latin typeface="Calibri" pitchFamily="34" charset="0"/>
                <a:ea typeface="Batang" pitchFamily="18" charset="-127"/>
                <a:cs typeface="Calibri" pitchFamily="34" charset="0"/>
              </a:rPr>
              <a:t>excerpt from “The Prayer of Manasseh</a:t>
            </a:r>
            <a:r>
              <a:rPr lang="en-US" sz="2800" dirty="0" smtClean="0">
                <a:solidFill>
                  <a:srgbClr val="002060"/>
                </a:solidFill>
                <a:latin typeface="Calibri" pitchFamily="34" charset="0"/>
                <a:ea typeface="Batang" pitchFamily="18" charset="-127"/>
                <a:cs typeface="Calibri" pitchFamily="34" charset="0"/>
              </a:rPr>
              <a:t>”</a:t>
            </a:r>
            <a:endParaRPr lang="en-US" sz="1800" dirty="0">
              <a:solidFill>
                <a:srgbClr val="002060"/>
              </a:solidFill>
              <a:latin typeface="Calibri" pitchFamily="34" charset="0"/>
              <a:ea typeface="Batang" pitchFamily="18" charset="-127"/>
              <a:cs typeface="Calibri" pitchFamily="34" charset="0"/>
            </a:endParaRPr>
          </a:p>
        </p:txBody>
      </p:sp>
      <p:sp>
        <p:nvSpPr>
          <p:cNvPr id="4" name="Rectangle 3"/>
          <p:cNvSpPr/>
          <p:nvPr/>
        </p:nvSpPr>
        <p:spPr>
          <a:xfrm>
            <a:off x="0" y="188640"/>
            <a:ext cx="9144000" cy="769441"/>
          </a:xfrm>
          <a:prstGeom prst="rect">
            <a:avLst/>
          </a:prstGeom>
          <a:solidFill>
            <a:srgbClr val="FF0000"/>
          </a:solidFill>
        </p:spPr>
        <p:txBody>
          <a:bodyPr wrap="square">
            <a:spAutoFit/>
          </a:bodyPr>
          <a:lstStyle/>
          <a:p>
            <a:pPr fontAlgn="base">
              <a:spcBef>
                <a:spcPct val="0"/>
              </a:spcBef>
              <a:spcAft>
                <a:spcPct val="0"/>
              </a:spcAft>
            </a:pPr>
            <a:r>
              <a:rPr lang="en-US" sz="4400" dirty="0" smtClean="0">
                <a:solidFill>
                  <a:srgbClr val="FFFFFF"/>
                </a:solidFill>
                <a:effectLst>
                  <a:outerShdw blurRad="50800" dist="38100" algn="l" rotWithShape="0">
                    <a:prstClr val="black">
                      <a:alpha val="40000"/>
                    </a:prstClr>
                  </a:outerShdw>
                </a:effectLst>
                <a:latin typeface="Eras Bold ITC" pitchFamily="34" charset="0"/>
              </a:rPr>
              <a:t>Repentance for the Just</a:t>
            </a:r>
            <a:endParaRPr lang="en-US" sz="44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5" name="TextBox 4"/>
          <p:cNvSpPr txBox="1"/>
          <p:nvPr/>
        </p:nvSpPr>
        <p:spPr>
          <a:xfrm>
            <a:off x="7146540" y="342527"/>
            <a:ext cx="1800200" cy="461665"/>
          </a:xfrm>
          <a:prstGeom prst="rect">
            <a:avLst/>
          </a:prstGeom>
          <a:noFill/>
        </p:spPr>
        <p:txBody>
          <a:bodyPr wrap="square" rtlCol="0">
            <a:spAutoFit/>
          </a:bodyPr>
          <a:lstStyle/>
          <a:p>
            <a:r>
              <a:rPr lang="en-CA" sz="2400" b="1" dirty="0" smtClean="0">
                <a:solidFill>
                  <a:schemeClr val="bg1"/>
                </a:solidFill>
                <a:latin typeface="Calibri" pitchFamily="34" charset="0"/>
                <a:cs typeface="Calibri" pitchFamily="34" charset="0"/>
              </a:rPr>
              <a:t>cp. </a:t>
            </a:r>
            <a:r>
              <a:rPr lang="en-CA" sz="2400" b="1" dirty="0" err="1" smtClean="0">
                <a:solidFill>
                  <a:schemeClr val="bg1"/>
                </a:solidFill>
                <a:latin typeface="Calibri" pitchFamily="34" charset="0"/>
                <a:cs typeface="Calibri" pitchFamily="34" charset="0"/>
              </a:rPr>
              <a:t>Lk</a:t>
            </a:r>
            <a:r>
              <a:rPr lang="en-CA" sz="2400" b="1" dirty="0" smtClean="0">
                <a:solidFill>
                  <a:schemeClr val="bg1"/>
                </a:solidFill>
                <a:latin typeface="Calibri" pitchFamily="34" charset="0"/>
                <a:cs typeface="Calibri" pitchFamily="34" charset="0"/>
              </a:rPr>
              <a:t>. 15:7</a:t>
            </a:r>
          </a:p>
        </p:txBody>
      </p:sp>
      <p:sp>
        <p:nvSpPr>
          <p:cNvPr id="6"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Not Ashamed</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790957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354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493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908720"/>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Name</a:t>
            </a:r>
          </a:p>
        </p:txBody>
      </p:sp>
      <p:sp>
        <p:nvSpPr>
          <p:cNvPr id="6" name="Text Box 5"/>
          <p:cNvSpPr txBox="1">
            <a:spLocks noChangeArrowheads="1"/>
          </p:cNvSpPr>
          <p:nvPr/>
        </p:nvSpPr>
        <p:spPr bwMode="auto">
          <a:xfrm>
            <a:off x="285749" y="116632"/>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0" y="1580594"/>
            <a:ext cx="9036494"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4000" b="1" dirty="0" smtClean="0">
                <a:solidFill>
                  <a:srgbClr val="002060"/>
                </a:solidFill>
                <a:latin typeface="Calibri" pitchFamily="34" charset="0"/>
                <a:cs typeface="Calibri" pitchFamily="34" charset="0"/>
              </a:rPr>
              <a:t>The declaration of God’s Name                  at the burning bush proclaims                  the ultimate purpose of Yahweh               in preserving His people by              forgiving them of their sins,                              and resurrecting them to immortality, </a:t>
            </a:r>
            <a:r>
              <a:rPr lang="en-CA" sz="4000" b="1" dirty="0">
                <a:solidFill>
                  <a:srgbClr val="002060"/>
                </a:solidFill>
                <a:latin typeface="Calibri" pitchFamily="34" charset="0"/>
                <a:cs typeface="Calibri" pitchFamily="34" charset="0"/>
              </a:rPr>
              <a:t>through the covenants of </a:t>
            </a:r>
            <a:r>
              <a:rPr lang="en-CA" sz="4000" b="1" dirty="0" smtClean="0">
                <a:solidFill>
                  <a:srgbClr val="002060"/>
                </a:solidFill>
                <a:latin typeface="Calibri" pitchFamily="34" charset="0"/>
                <a:cs typeface="Calibri" pitchFamily="34" charset="0"/>
              </a:rPr>
              <a:t>promise made to Abraham, Isaac, and Jacob.</a:t>
            </a:r>
            <a:endParaRPr lang="en-US" sz="4000" b="1" dirty="0">
              <a:solidFill>
                <a:srgbClr val="00206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Not Ashamed</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472887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980728"/>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Name</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107504" y="1622405"/>
            <a:ext cx="892899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smtClean="0">
                <a:solidFill>
                  <a:srgbClr val="002060"/>
                </a:solidFill>
                <a:latin typeface="Calibri" pitchFamily="34" charset="0"/>
                <a:cs typeface="Calibri" pitchFamily="34" charset="0"/>
              </a:rPr>
              <a:t>The patriarchs were human, and they needed to be transformed by the word of God and faith in His promises, just as much as we do.</a:t>
            </a:r>
            <a:endParaRPr lang="en-US" sz="3200" b="1" dirty="0" smtClean="0">
              <a:solidFill>
                <a:srgbClr val="00B050"/>
              </a:solidFill>
              <a:latin typeface="Calibri" pitchFamily="34" charset="0"/>
              <a:cs typeface="Calibri" pitchFamily="34" charset="0"/>
            </a:endParaRPr>
          </a:p>
          <a:p>
            <a:pPr eaLnBrk="1" hangingPunct="1">
              <a:spcBef>
                <a:spcPct val="50000"/>
              </a:spcBef>
              <a:buFontTx/>
              <a:buChar char="•"/>
            </a:pPr>
            <a:r>
              <a:rPr lang="en-CA" sz="3200" b="1" dirty="0" smtClean="0">
                <a:solidFill>
                  <a:srgbClr val="002060"/>
                </a:solidFill>
                <a:latin typeface="Calibri" pitchFamily="34" charset="0"/>
                <a:cs typeface="Calibri" pitchFamily="34" charset="0"/>
              </a:rPr>
              <a:t>Our Heavenly Father has not yet given the fathers their promises, so they must be resurrected to immortality in order to receive them</a:t>
            </a:r>
            <a:r>
              <a:rPr lang="en-CA" sz="3200" b="1" i="1" dirty="0" smtClean="0">
                <a:solidFill>
                  <a:srgbClr val="002060"/>
                </a:solidFill>
                <a:latin typeface="Calibri" pitchFamily="34" charset="0"/>
                <a:cs typeface="Calibri" pitchFamily="34" charset="0"/>
              </a:rPr>
              <a:t>.</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Those who are in Christ are the seed of Abraham by faith.  No affliction – not even death can consume them.</a:t>
            </a:r>
            <a:endParaRPr lang="en-US" sz="3200" b="1" dirty="0">
              <a:solidFill>
                <a:srgbClr val="00206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Not Ashamed</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548591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952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005" t="2909" r="34159" b="1890"/>
          <a:stretch/>
        </p:blipFill>
        <p:spPr>
          <a:xfrm>
            <a:off x="2318111" y="46225"/>
            <a:ext cx="4486137" cy="6839159"/>
          </a:xfrm>
          <a:prstGeom prst="rect">
            <a:avLst/>
          </a:prstGeom>
          <a:ln>
            <a:noFill/>
          </a:ln>
          <a:effectLst>
            <a:softEdge rad="112500"/>
          </a:effectLst>
        </p:spPr>
      </p:pic>
      <p:sp>
        <p:nvSpPr>
          <p:cNvPr id="3"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Not Ashamed</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988238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26381" t="10105" r="41797" b="30495"/>
          <a:stretch/>
        </p:blipFill>
        <p:spPr>
          <a:xfrm>
            <a:off x="2051720" y="30223"/>
            <a:ext cx="4896544" cy="6855161"/>
          </a:xfrm>
          <a:prstGeom prst="rect">
            <a:avLst/>
          </a:prstGeom>
          <a:ln>
            <a:noFill/>
          </a:ln>
          <a:effectLst>
            <a:softEdge rad="112500"/>
          </a:effectLst>
        </p:spPr>
      </p:pic>
      <p:sp>
        <p:nvSpPr>
          <p:cNvPr id="3"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Not Ashamed</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598612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26381" t="10105" r="41797" b="30495"/>
          <a:stretch/>
        </p:blipFill>
        <p:spPr>
          <a:xfrm>
            <a:off x="-36512" y="30223"/>
            <a:ext cx="4896544" cy="6855161"/>
          </a:xfrm>
          <a:prstGeom prst="rect">
            <a:avLst/>
          </a:prstGeom>
          <a:ln>
            <a:noFill/>
          </a:ln>
          <a:effectLst>
            <a:softEdge rad="112500"/>
          </a:effectLst>
        </p:spPr>
      </p:pic>
      <p:sp>
        <p:nvSpPr>
          <p:cNvPr id="5" name="Text Box 4"/>
          <p:cNvSpPr txBox="1">
            <a:spLocks noChangeArrowheads="1"/>
          </p:cNvSpPr>
          <p:nvPr/>
        </p:nvSpPr>
        <p:spPr bwMode="auto">
          <a:xfrm>
            <a:off x="4932040" y="305936"/>
            <a:ext cx="4104456"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For Abraham’s God is our God,</a:t>
            </a:r>
          </a:p>
          <a:p>
            <a:pPr eaLnBrk="1" hangingPunct="1">
              <a:spcBef>
                <a:spcPct val="50000"/>
              </a:spcBef>
            </a:pP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And Isaac’s God        is ours,</a:t>
            </a:r>
          </a:p>
          <a:p>
            <a:pPr eaLnBrk="1" hangingPunct="1">
              <a:spcBef>
                <a:spcPct val="50000"/>
              </a:spcBef>
            </a:pP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Ours is                    the God of Jacob,</a:t>
            </a:r>
          </a:p>
          <a:p>
            <a:pPr eaLnBrk="1" hangingPunct="1">
              <a:spcBef>
                <a:spcPct val="50000"/>
              </a:spcBef>
            </a:pP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With His </a:t>
            </a:r>
            <a:r>
              <a:rPr lang="en-US" sz="3600" b="1" dirty="0">
                <a:solidFill>
                  <a:srgbClr val="002060"/>
                </a:solidFill>
                <a:effectLst>
                  <a:outerShdw blurRad="38100" dist="38100" dir="2700000" algn="tl">
                    <a:srgbClr val="000000">
                      <a:alpha val="43137"/>
                    </a:srgbClr>
                  </a:outerShdw>
                </a:effectLst>
                <a:latin typeface="Calibri" pitchFamily="34" charset="0"/>
                <a:cs typeface="Calibri" pitchFamily="34" charset="0"/>
              </a:rPr>
              <a:t> </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almighty powers.</a:t>
            </a:r>
          </a:p>
        </p:txBody>
      </p:sp>
      <p:sp>
        <p:nvSpPr>
          <p:cNvPr id="6" name="Rectangle 5"/>
          <p:cNvSpPr/>
          <p:nvPr/>
        </p:nvSpPr>
        <p:spPr>
          <a:xfrm>
            <a:off x="4932040" y="5805264"/>
            <a:ext cx="3888432" cy="584775"/>
          </a:xfrm>
          <a:prstGeom prst="rect">
            <a:avLst/>
          </a:prstGeom>
          <a:noFill/>
        </p:spPr>
        <p:txBody>
          <a:bodyPr wrap="square">
            <a:spAutoFit/>
          </a:bodyPr>
          <a:lstStyle/>
          <a:p>
            <a:pPr fontAlgn="base">
              <a:spcBef>
                <a:spcPct val="0"/>
              </a:spcBef>
              <a:spcAft>
                <a:spcPct val="0"/>
              </a:spcAft>
            </a:pPr>
            <a:r>
              <a:rPr lang="en-US" sz="3200" dirty="0" smtClean="0">
                <a:latin typeface="Eras Bold ITC" pitchFamily="34" charset="0"/>
              </a:rPr>
              <a:t>HYMN 238</a:t>
            </a:r>
            <a:endParaRPr lang="en-US" sz="3200" dirty="0">
              <a:latin typeface="Eras Bold ITC" pitchFamily="34" charset="0"/>
            </a:endParaRPr>
          </a:p>
        </p:txBody>
      </p:sp>
      <p:sp>
        <p:nvSpPr>
          <p:cNvPr id="7"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Not Ashamed</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783282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228600" y="980728"/>
            <a:ext cx="8811444" cy="4824536"/>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protected from Pharaoh’s edict</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 1:22-2:2</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p</a:t>
            </a: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itied by Pharaoh’s daughter </a:t>
            </a:r>
            <a:r>
              <a:rPr lang="en-CA" dirty="0" smtClean="0">
                <a:solidFill>
                  <a:srgbClr val="0066FF"/>
                </a:solidFill>
                <a:latin typeface="Arial Black" pitchFamily="34" charset="0"/>
                <a:cs typeface="Calibri" pitchFamily="34" charset="0"/>
              </a:rPr>
              <a:t>Ex. 2:3-6</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d</a:t>
            </a: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elivered from the sword of Pharaoh</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 2:15</a:t>
            </a:r>
          </a:p>
          <a:p>
            <a:pPr>
              <a:buFont typeface="Symbol" pitchFamily="18" charset="2"/>
              <a:buChar char=""/>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u</a:t>
            </a: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nharmed by the serpent-rod</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 4:4</a:t>
            </a:r>
            <a:endParaRPr lang="en-CA" dirty="0">
              <a:solidFill>
                <a:srgbClr val="00B050"/>
              </a:solidFill>
              <a:latin typeface="Arial Black" pitchFamily="34" charset="0"/>
              <a:cs typeface="Calibri" pitchFamily="34" charset="0"/>
            </a:endParaRPr>
          </a:p>
          <a:p>
            <a:pPr>
              <a:buFont typeface="Symbol" pitchFamily="18" charset="2"/>
              <a:buChar char=""/>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h</a:t>
            </a: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ealed from his leprosy</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 4:7</a:t>
            </a:r>
            <a:endParaRPr lang="en-CA" dirty="0">
              <a:solidFill>
                <a:srgbClr val="00B050"/>
              </a:solidFill>
              <a:latin typeface="Arial Black" pitchFamily="34" charset="0"/>
              <a:cs typeface="Calibri" pitchFamily="34" charset="0"/>
            </a:endParaRPr>
          </a:p>
          <a:p>
            <a:pPr>
              <a:buFont typeface="Symbol" pitchFamily="18" charset="2"/>
              <a:buChar char=""/>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s</a:t>
            </a: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pared by the angel of Yahweh</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 4:24</a:t>
            </a:r>
          </a:p>
          <a:p>
            <a:pPr>
              <a:buFont typeface="Symbol" pitchFamily="18" charset="2"/>
              <a:buChar char=""/>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r</a:t>
            </a: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edeemed out of Egypt with Israel</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 12:51</a:t>
            </a:r>
            <a:endParaRPr lang="en-CA" dirty="0">
              <a:solidFill>
                <a:srgbClr val="00B050"/>
              </a:solidFill>
              <a:latin typeface="Arial Black" pitchFamily="34" charset="0"/>
              <a:cs typeface="Calibri" pitchFamily="34" charset="0"/>
            </a:endParaRPr>
          </a:p>
          <a:p>
            <a:pPr>
              <a:buFont typeface="Symbol" pitchFamily="18" charset="2"/>
              <a:buChar char=""/>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r</a:t>
            </a: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escued from his own </a:t>
            </a: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p</a:t>
            </a: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eople </a:t>
            </a:r>
            <a:r>
              <a:rPr lang="en-CA" dirty="0" smtClean="0">
                <a:solidFill>
                  <a:srgbClr val="0066FF"/>
                </a:solidFill>
                <a:latin typeface="Arial Black" pitchFamily="34" charset="0"/>
                <a:cs typeface="Calibri" pitchFamily="34" charset="0"/>
              </a:rPr>
              <a:t>Ex. 17:4, etc.</a:t>
            </a:r>
            <a:endParaRPr lang="en-CA" dirty="0">
              <a:solidFill>
                <a:srgbClr val="00B050"/>
              </a:solidFill>
              <a:latin typeface="Arial Black" pitchFamily="34" charset="0"/>
              <a:cs typeface="Calibri" pitchFamily="34" charset="0"/>
            </a:endParaRPr>
          </a:p>
          <a:p>
            <a:pPr>
              <a:buFont typeface="Symbol" pitchFamily="18" charset="2"/>
              <a:buChar char=""/>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r</a:t>
            </a: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elieved by able men in judgment</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 18:18</a:t>
            </a:r>
            <a:endParaRPr lang="en-CA" dirty="0">
              <a:solidFill>
                <a:srgbClr val="00B050"/>
              </a:solidFill>
              <a:latin typeface="Calibri" pitchFamily="34" charset="0"/>
              <a:cs typeface="Calibri" pitchFamily="34" charset="0"/>
            </a:endParaRPr>
          </a:p>
          <a:p>
            <a:pPr>
              <a:buFont typeface="Symbol" pitchFamily="18" charset="2"/>
              <a:buChar char=""/>
            </a:pPr>
            <a:endParaRPr lang="en-CA" dirty="0" smtClean="0">
              <a:solidFill>
                <a:srgbClr val="00B050"/>
              </a:solidFill>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
        <p:nvSpPr>
          <p:cNvPr id="6" name="Rectangle 5"/>
          <p:cNvSpPr/>
          <p:nvPr/>
        </p:nvSpPr>
        <p:spPr>
          <a:xfrm>
            <a:off x="0" y="116632"/>
            <a:ext cx="9144000" cy="830997"/>
          </a:xfrm>
          <a:prstGeom prst="rect">
            <a:avLst/>
          </a:prstGeom>
          <a:solidFill>
            <a:srgbClr val="0070C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Moses (Unconsumed)</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Tree>
    <p:extLst>
      <p:ext uri="{BB962C8B-B14F-4D97-AF65-F5344CB8AC3E}">
        <p14:creationId xmlns:p14="http://schemas.microsoft.com/office/powerpoint/2010/main" val="520055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fade">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fade">
                                      <p:cBhvr>
                                        <p:cTn id="47"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304800" y="980728"/>
            <a:ext cx="8534400" cy="4824536"/>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denied in offering himself as a </a:t>
            </a: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substitute</a:t>
            </a:r>
            <a:r>
              <a:rPr lang="en-CA" dirty="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 32:32-33</a:t>
            </a:r>
            <a:endPar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preserved in God’s presence</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 33:20-21</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sustained in his physical body</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De. 34:7</a:t>
            </a: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instructed in the Truth</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He. 11:23-24</a:t>
            </a:r>
            <a:endParaRPr lang="en-CA" dirty="0">
              <a:solidFill>
                <a:srgbClr val="00B050"/>
              </a:solidFill>
              <a:latin typeface="Arial Black" pitchFamily="34" charset="0"/>
              <a:cs typeface="Calibri" pitchFamily="34" charset="0"/>
            </a:endParaRPr>
          </a:p>
        </p:txBody>
      </p:sp>
      <p:sp>
        <p:nvSpPr>
          <p:cNvPr id="6" name="Rectangle 5"/>
          <p:cNvSpPr/>
          <p:nvPr/>
        </p:nvSpPr>
        <p:spPr>
          <a:xfrm>
            <a:off x="0" y="116632"/>
            <a:ext cx="9144000" cy="830997"/>
          </a:xfrm>
          <a:prstGeom prst="rect">
            <a:avLst/>
          </a:prstGeom>
          <a:solidFill>
            <a:srgbClr val="0070C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Moses (Unconsumed)</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401391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388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Moses</a:t>
            </a:r>
          </a:p>
        </p:txBody>
      </p:sp>
      <p:sp>
        <p:nvSpPr>
          <p:cNvPr id="6" name="Text Box 5"/>
          <p:cNvSpPr txBox="1">
            <a:spLocks noChangeArrowheads="1"/>
          </p:cNvSpPr>
          <p:nvPr/>
        </p:nvSpPr>
        <p:spPr bwMode="auto">
          <a:xfrm>
            <a:off x="285749" y="293747"/>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107504" y="2492896"/>
            <a:ext cx="892899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4400" b="1" dirty="0" smtClean="0">
                <a:solidFill>
                  <a:srgbClr val="002060"/>
                </a:solidFill>
                <a:latin typeface="Calibri" pitchFamily="34" charset="0"/>
                <a:cs typeface="Calibri" pitchFamily="34" charset="0"/>
              </a:rPr>
              <a:t>The </a:t>
            </a:r>
            <a:r>
              <a:rPr lang="en-CA" sz="4400" b="1" dirty="0">
                <a:solidFill>
                  <a:srgbClr val="002060"/>
                </a:solidFill>
                <a:latin typeface="Calibri" pitchFamily="34" charset="0"/>
                <a:cs typeface="Calibri" pitchFamily="34" charset="0"/>
              </a:rPr>
              <a:t>burning bush is </a:t>
            </a:r>
            <a:r>
              <a:rPr lang="en-CA" sz="4400" b="1" dirty="0" smtClean="0">
                <a:solidFill>
                  <a:srgbClr val="002060"/>
                </a:solidFill>
                <a:latin typeface="Calibri" pitchFamily="34" charset="0"/>
                <a:cs typeface="Calibri" pitchFamily="34" charset="0"/>
              </a:rPr>
              <a:t>a symbol             of </a:t>
            </a:r>
            <a:r>
              <a:rPr lang="en-CA" sz="4400" b="1" dirty="0">
                <a:solidFill>
                  <a:srgbClr val="002060"/>
                </a:solidFill>
                <a:latin typeface="Calibri" pitchFamily="34" charset="0"/>
                <a:cs typeface="Calibri" pitchFamily="34" charset="0"/>
              </a:rPr>
              <a:t>Yahweh’s preservation of Moses, through the covenants of </a:t>
            </a:r>
            <a:r>
              <a:rPr lang="en-CA" sz="4400" b="1" dirty="0" smtClean="0">
                <a:solidFill>
                  <a:srgbClr val="002060"/>
                </a:solidFill>
                <a:latin typeface="Calibri" pitchFamily="34" charset="0"/>
                <a:cs typeface="Calibri" pitchFamily="34" charset="0"/>
              </a:rPr>
              <a:t>promise made to Abraham, Isaac, and Jacob.</a:t>
            </a:r>
            <a:endParaRPr lang="en-US" sz="4400" b="1" dirty="0">
              <a:solidFill>
                <a:srgbClr val="00206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76680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1052736"/>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Moses</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683568" y="2049810"/>
            <a:ext cx="820891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smtClean="0">
                <a:solidFill>
                  <a:srgbClr val="002060"/>
                </a:solidFill>
                <a:latin typeface="Calibri" pitchFamily="34" charset="0"/>
                <a:cs typeface="Calibri" pitchFamily="34" charset="0"/>
              </a:rPr>
              <a:t>The people of God often cannot discern the ways of Providence in their lives.</a:t>
            </a:r>
            <a:endParaRPr lang="en-US" sz="3200" b="1" dirty="0" smtClean="0">
              <a:solidFill>
                <a:srgbClr val="00B050"/>
              </a:solidFill>
              <a:latin typeface="Calibri" pitchFamily="34" charset="0"/>
              <a:cs typeface="Calibri" pitchFamily="34" charset="0"/>
            </a:endParaRPr>
          </a:p>
          <a:p>
            <a:pPr eaLnBrk="1" hangingPunct="1">
              <a:spcBef>
                <a:spcPct val="50000"/>
              </a:spcBef>
              <a:buFontTx/>
              <a:buChar char="•"/>
            </a:pPr>
            <a:r>
              <a:rPr lang="en-US" sz="3200" b="1" dirty="0" smtClean="0">
                <a:solidFill>
                  <a:srgbClr val="002060"/>
                </a:solidFill>
                <a:latin typeface="Calibri" pitchFamily="34" charset="0"/>
                <a:cs typeface="Calibri" pitchFamily="34" charset="0"/>
              </a:rPr>
              <a:t>Salvation comes from a belief and understanding of the Truth.</a:t>
            </a:r>
            <a:endParaRPr lang="en-US" sz="3200" b="1" dirty="0" smtClean="0">
              <a:solidFill>
                <a:srgbClr val="00B050"/>
              </a:solidFill>
              <a:latin typeface="Calibri" pitchFamily="34" charset="0"/>
              <a:cs typeface="Calibri" pitchFamily="34" charset="0"/>
            </a:endParaRPr>
          </a:p>
          <a:p>
            <a:pPr eaLnBrk="1" hangingPunct="1">
              <a:spcBef>
                <a:spcPct val="50000"/>
              </a:spcBef>
              <a:buFontTx/>
              <a:buChar char="•"/>
            </a:pPr>
            <a:r>
              <a:rPr lang="en-CA" sz="3200" b="1" dirty="0">
                <a:solidFill>
                  <a:srgbClr val="002060"/>
                </a:solidFill>
                <a:latin typeface="Calibri" pitchFamily="34" charset="0"/>
                <a:cs typeface="Calibri" pitchFamily="34" charset="0"/>
              </a:rPr>
              <a:t>Moses had to learn that suffering affliction must precede the experience of glory</a:t>
            </a:r>
            <a:r>
              <a:rPr lang="en-CA" sz="3200" b="1" dirty="0" smtClean="0">
                <a:solidFill>
                  <a:srgbClr val="002060"/>
                </a:solidFill>
                <a:latin typeface="Calibri" pitchFamily="34" charset="0"/>
                <a:cs typeface="Calibri" pitchFamily="34" charset="0"/>
              </a:rPr>
              <a:t>.</a:t>
            </a:r>
            <a:endParaRPr lang="en-US" sz="3200" b="1" dirty="0" smtClean="0">
              <a:solidFill>
                <a:srgbClr val="00B05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752646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1052736"/>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Moses</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827584" y="1989415"/>
            <a:ext cx="7704856"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a:solidFill>
                  <a:srgbClr val="002060"/>
                </a:solidFill>
                <a:latin typeface="Calibri" pitchFamily="34" charset="0"/>
                <a:cs typeface="Calibri" pitchFamily="34" charset="0"/>
              </a:rPr>
              <a:t>Yahweh brought Moses out of Egypt unconsumed</a:t>
            </a:r>
            <a:r>
              <a:rPr lang="en-US" sz="3200" b="1" dirty="0" smtClean="0">
                <a:solidFill>
                  <a:srgbClr val="002060"/>
                </a:solidFill>
                <a:latin typeface="Calibri" pitchFamily="34" charset="0"/>
                <a:cs typeface="Calibri" pitchFamily="34" charset="0"/>
              </a:rPr>
              <a:t>.</a:t>
            </a:r>
            <a:endParaRPr lang="en-US" sz="3200" b="1" dirty="0">
              <a:solidFill>
                <a:srgbClr val="00B050"/>
              </a:solidFill>
              <a:latin typeface="Calibri" pitchFamily="34" charset="0"/>
              <a:cs typeface="Calibri" pitchFamily="34" charset="0"/>
            </a:endParaRPr>
          </a:p>
          <a:p>
            <a:pPr eaLnBrk="1" hangingPunct="1">
              <a:spcBef>
                <a:spcPct val="50000"/>
              </a:spcBef>
              <a:buFontTx/>
              <a:buChar char="•"/>
            </a:pPr>
            <a:r>
              <a:rPr lang="en-CA" sz="3200" b="1" dirty="0" smtClean="0">
                <a:solidFill>
                  <a:srgbClr val="002060"/>
                </a:solidFill>
                <a:latin typeface="Calibri" pitchFamily="34" charset="0"/>
                <a:cs typeface="Calibri" pitchFamily="34" charset="0"/>
              </a:rPr>
              <a:t>Our God works all things together for good for those who love Him.</a:t>
            </a:r>
          </a:p>
          <a:p>
            <a:pPr eaLnBrk="1" hangingPunct="1">
              <a:spcBef>
                <a:spcPct val="50000"/>
              </a:spcBef>
              <a:buFontTx/>
              <a:buChar char="•"/>
            </a:pPr>
            <a:r>
              <a:rPr lang="en-CA" sz="3200" b="1" dirty="0" smtClean="0">
                <a:solidFill>
                  <a:srgbClr val="002060"/>
                </a:solidFill>
                <a:latin typeface="Calibri" pitchFamily="34" charset="0"/>
                <a:cs typeface="Calibri" pitchFamily="34" charset="0"/>
              </a:rPr>
              <a:t>The experience of Moses would become the national experience of the people that were baptized into him.</a:t>
            </a:r>
            <a:endParaRPr lang="en-US" sz="3200" b="1" dirty="0">
              <a:solidFill>
                <a:srgbClr val="00B05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616289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4.bp.blogspot.com/_upsMSoBL6H4/TUawApm4RaI/AAAAAAAAAnU/IX5jVHM1OOc/s1600/Fiery+Furn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04664"/>
            <a:ext cx="7704856" cy="57786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179512" y="908720"/>
            <a:ext cx="8856984" cy="877163"/>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fontAlgn="base">
              <a:spcBef>
                <a:spcPct val="0"/>
              </a:spcBef>
              <a:spcAft>
                <a:spcPct val="0"/>
              </a:spcAft>
            </a:pPr>
            <a:r>
              <a:rPr lang="en-US" sz="5100" spc="-300" dirty="0">
                <a:solidFill>
                  <a:srgbClr val="FFFFFF"/>
                </a:solidFill>
                <a:latin typeface="Eras Demi ITC" pitchFamily="34" charset="0"/>
              </a:rPr>
              <a:t>The Gospel of the Burning Bush</a:t>
            </a:r>
          </a:p>
        </p:txBody>
      </p:sp>
      <p:sp>
        <p:nvSpPr>
          <p:cNvPr id="4" name="Text Box 8"/>
          <p:cNvSpPr txBox="1">
            <a:spLocks noChangeArrowheads="1"/>
          </p:cNvSpPr>
          <p:nvPr/>
        </p:nvSpPr>
        <p:spPr bwMode="auto">
          <a:xfrm>
            <a:off x="179512" y="5438834"/>
            <a:ext cx="8928992" cy="1446550"/>
          </a:xfrm>
          <a:prstGeom prst="rect">
            <a:avLst/>
          </a:prstGeom>
          <a:noFill/>
          <a:ln>
            <a:noFill/>
          </a:ln>
          <a:effectLst/>
          <a:extLst/>
        </p:spPr>
        <p:txBody>
          <a:bodyPr wrap="square">
            <a:spAutoFit/>
          </a:bodyPr>
          <a:lstStyle/>
          <a:p>
            <a:pPr fontAlgn="base">
              <a:spcBef>
                <a:spcPct val="0"/>
              </a:spcBef>
              <a:spcAft>
                <a:spcPct val="0"/>
              </a:spcAft>
            </a:pPr>
            <a:endParaRPr lang="en-US" sz="4400" dirty="0" smtClean="0">
              <a:solidFill>
                <a:srgbClr val="FF0000"/>
              </a:solidFill>
              <a:effectLst>
                <a:outerShdw dist="50800" dir="5400000" algn="ctr" rotWithShape="0">
                  <a:schemeClr val="tx1"/>
                </a:outerShdw>
              </a:effectLst>
              <a:latin typeface="Eras Bold ITC" pitchFamily="34" charset="0"/>
            </a:endParaRPr>
          </a:p>
          <a:p>
            <a:pPr fontAlgn="base">
              <a:spcBef>
                <a:spcPct val="0"/>
              </a:spcBef>
              <a:spcAft>
                <a:spcPct val="0"/>
              </a:spcAft>
            </a:pPr>
            <a:r>
              <a:rPr lang="en-US" sz="4400" dirty="0" smtClean="0">
                <a:solidFill>
                  <a:srgbClr val="002060"/>
                </a:solidFill>
                <a:latin typeface="Eras Bold ITC" pitchFamily="34" charset="0"/>
              </a:rPr>
              <a:t>Class 2</a:t>
            </a:r>
            <a:r>
              <a:rPr lang="en-US" sz="4400" dirty="0" smtClean="0">
                <a:solidFill>
                  <a:srgbClr val="FF0000"/>
                </a:solidFill>
                <a:latin typeface="Eras Bold ITC" pitchFamily="34" charset="0"/>
              </a:rPr>
              <a:t> </a:t>
            </a:r>
            <a:r>
              <a:rPr lang="en-US" sz="4400" dirty="0" smtClean="0">
                <a:solidFill>
                  <a:srgbClr val="C00000"/>
                </a:solidFill>
                <a:latin typeface="Eras Bold ITC" pitchFamily="34" charset="0"/>
              </a:rPr>
              <a:t>Plucked out of the Fire</a:t>
            </a:r>
            <a:endParaRPr lang="en-US" sz="4400" dirty="0">
              <a:solidFill>
                <a:srgbClr val="C00000"/>
              </a:solidFill>
              <a:latin typeface="Eras Bold ITC" pitchFamily="34" charset="0"/>
            </a:endParaRPr>
          </a:p>
        </p:txBody>
      </p:sp>
      <p:sp>
        <p:nvSpPr>
          <p:cNvPr id="2" name="TextBox 1"/>
          <p:cNvSpPr txBox="1"/>
          <p:nvPr/>
        </p:nvSpPr>
        <p:spPr>
          <a:xfrm>
            <a:off x="6804248" y="5589240"/>
            <a:ext cx="1512168" cy="369332"/>
          </a:xfrm>
          <a:prstGeom prst="rect">
            <a:avLst/>
          </a:prstGeom>
          <a:noFill/>
        </p:spPr>
        <p:txBody>
          <a:bodyPr wrap="square" rtlCol="0">
            <a:spAutoFit/>
          </a:bodyPr>
          <a:lstStyle/>
          <a:p>
            <a:r>
              <a:rPr lang="en-CA" b="1" dirty="0" smtClean="0">
                <a:solidFill>
                  <a:schemeClr val="bg1"/>
                </a:solidFill>
              </a:rPr>
              <a:t>Ted Larsen</a:t>
            </a:r>
            <a:endParaRPr lang="en-CA" b="1" dirty="0">
              <a:solidFill>
                <a:schemeClr val="bg1"/>
              </a:solidFill>
            </a:endParaRPr>
          </a:p>
        </p:txBody>
      </p:sp>
    </p:spTree>
    <p:extLst>
      <p:ext uri="{BB962C8B-B14F-4D97-AF65-F5344CB8AC3E}">
        <p14:creationId xmlns:p14="http://schemas.microsoft.com/office/powerpoint/2010/main" val="1218786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351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descr="C:\Users\JMMJ\Pictures\Bible Pictures\burning bush.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95536" y="188640"/>
            <a:ext cx="8352928" cy="6601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395536" y="1527170"/>
            <a:ext cx="835292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i="1" dirty="0" smtClean="0">
                <a:solidFill>
                  <a:srgbClr val="002060"/>
                </a:solidFill>
                <a:latin typeface="Calibri" pitchFamily="34" charset="0"/>
                <a:cs typeface="Calibri" pitchFamily="34" charset="0"/>
              </a:rPr>
              <a:t>Class 1</a:t>
            </a:r>
            <a:r>
              <a:rPr lang="en-US" sz="3200" b="1" dirty="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Delivered from the Sword of Pharaoh</a:t>
            </a:r>
          </a:p>
          <a:p>
            <a:pPr eaLnBrk="1" hangingPunct="1">
              <a:spcBef>
                <a:spcPct val="50000"/>
              </a:spcBef>
            </a:pPr>
            <a:r>
              <a:rPr lang="en-US" sz="3200" b="1" i="1" dirty="0" smtClean="0">
                <a:solidFill>
                  <a:srgbClr val="002060"/>
                </a:solidFill>
                <a:latin typeface="Calibri" pitchFamily="34" charset="0"/>
                <a:cs typeface="Calibri" pitchFamily="34" charset="0"/>
              </a:rPr>
              <a:t>Class 2	</a:t>
            </a:r>
            <a:r>
              <a:rPr lang="en-US" sz="3200" b="1" dirty="0" smtClean="0">
                <a:solidFill>
                  <a:srgbClr val="002060"/>
                </a:solidFill>
                <a:latin typeface="Calibri" pitchFamily="34" charset="0"/>
                <a:cs typeface="Calibri" pitchFamily="34" charset="0"/>
              </a:rPr>
              <a:t>Plucked out of the Fire</a:t>
            </a:r>
          </a:p>
          <a:p>
            <a:pPr eaLnBrk="1" hangingPunct="1">
              <a:spcBef>
                <a:spcPct val="50000"/>
              </a:spcBef>
            </a:pPr>
            <a:r>
              <a:rPr lang="en-US" sz="3200" b="1" i="1" dirty="0" smtClean="0">
                <a:solidFill>
                  <a:srgbClr val="002060"/>
                </a:solidFill>
                <a:latin typeface="Calibri" pitchFamily="34" charset="0"/>
                <a:cs typeface="Calibri" pitchFamily="34" charset="0"/>
              </a:rPr>
              <a:t>Class 3	</a:t>
            </a:r>
            <a:r>
              <a:rPr lang="en-US" sz="3200" b="1" dirty="0" smtClean="0">
                <a:solidFill>
                  <a:srgbClr val="002060"/>
                </a:solidFill>
                <a:latin typeface="Calibri" pitchFamily="34" charset="0"/>
                <a:cs typeface="Calibri" pitchFamily="34" charset="0"/>
              </a:rPr>
              <a:t>Afflicted in all their Affliction</a:t>
            </a:r>
          </a:p>
          <a:p>
            <a:pPr eaLnBrk="1" hangingPunct="1">
              <a:spcBef>
                <a:spcPct val="50000"/>
              </a:spcBef>
            </a:pPr>
            <a:r>
              <a:rPr lang="en-US" sz="3200" b="1" i="1" dirty="0" smtClean="0">
                <a:solidFill>
                  <a:srgbClr val="002060"/>
                </a:solidFill>
                <a:latin typeface="Calibri" pitchFamily="34" charset="0"/>
                <a:cs typeface="Calibri" pitchFamily="34" charset="0"/>
              </a:rPr>
              <a:t>Class 4	</a:t>
            </a:r>
            <a:r>
              <a:rPr lang="en-US" sz="3200" b="1" dirty="0" smtClean="0">
                <a:solidFill>
                  <a:srgbClr val="002060"/>
                </a:solidFill>
                <a:latin typeface="Calibri" pitchFamily="34" charset="0"/>
                <a:cs typeface="Calibri" pitchFamily="34" charset="0"/>
              </a:rPr>
              <a:t>Caught in a Thicket</a:t>
            </a:r>
          </a:p>
          <a:p>
            <a:pPr eaLnBrk="1" hangingPunct="1">
              <a:spcBef>
                <a:spcPct val="50000"/>
              </a:spcBef>
            </a:pPr>
            <a:r>
              <a:rPr lang="en-US" sz="3200" b="1" i="1" dirty="0" smtClean="0">
                <a:solidFill>
                  <a:srgbClr val="002060"/>
                </a:solidFill>
                <a:latin typeface="Calibri" pitchFamily="34" charset="0"/>
                <a:cs typeface="Calibri" pitchFamily="34" charset="0"/>
              </a:rPr>
              <a:t>Class 5	</a:t>
            </a:r>
            <a:r>
              <a:rPr lang="en-US" sz="3200" b="1" dirty="0" smtClean="0">
                <a:solidFill>
                  <a:srgbClr val="002060"/>
                </a:solidFill>
                <a:latin typeface="Calibri" pitchFamily="34" charset="0"/>
                <a:cs typeface="Calibri" pitchFamily="34" charset="0"/>
              </a:rPr>
              <a:t>Revealed by Fire</a:t>
            </a:r>
          </a:p>
          <a:p>
            <a:pPr eaLnBrk="1" hangingPunct="1">
              <a:spcBef>
                <a:spcPct val="50000"/>
              </a:spcBef>
            </a:pPr>
            <a:r>
              <a:rPr lang="en-US" sz="3200" b="1" i="1" dirty="0" smtClean="0">
                <a:solidFill>
                  <a:srgbClr val="002060"/>
                </a:solidFill>
                <a:latin typeface="Calibri" pitchFamily="34" charset="0"/>
                <a:cs typeface="Calibri" pitchFamily="34" charset="0"/>
              </a:rPr>
              <a:t>Class 6	</a:t>
            </a:r>
            <a:r>
              <a:rPr lang="en-US" sz="3200" b="1" dirty="0" smtClean="0">
                <a:solidFill>
                  <a:srgbClr val="002060"/>
                </a:solidFill>
                <a:latin typeface="Calibri" pitchFamily="34" charset="0"/>
                <a:cs typeface="Calibri" pitchFamily="34" charset="0"/>
              </a:rPr>
              <a:t>Not Ashamed to be Called their God</a:t>
            </a:r>
            <a:endParaRPr lang="en-US" sz="3200" b="1" dirty="0">
              <a:solidFill>
                <a:srgbClr val="002060"/>
              </a:solidFill>
              <a:latin typeface="Calibri" pitchFamily="34" charset="0"/>
              <a:cs typeface="Calibri" pitchFamily="34" charset="0"/>
            </a:endParaRPr>
          </a:p>
        </p:txBody>
      </p:sp>
      <p:sp>
        <p:nvSpPr>
          <p:cNvPr id="6" name="Text Box 8"/>
          <p:cNvSpPr txBox="1">
            <a:spLocks noChangeArrowheads="1"/>
          </p:cNvSpPr>
          <p:nvPr/>
        </p:nvSpPr>
        <p:spPr bwMode="auto">
          <a:xfrm>
            <a:off x="4932040" y="5971927"/>
            <a:ext cx="3672408" cy="769441"/>
          </a:xfrm>
          <a:prstGeom prst="rect">
            <a:avLst/>
          </a:prstGeom>
          <a:noFill/>
          <a:ln>
            <a:noFill/>
          </a:ln>
          <a:effectLst/>
          <a:extLst/>
        </p:spPr>
        <p:txBody>
          <a:bodyPr wrap="square">
            <a:spAutoFit/>
          </a:bodyPr>
          <a:lstStyle/>
          <a:p>
            <a:pPr algn="r" fontAlgn="base">
              <a:spcBef>
                <a:spcPct val="0"/>
              </a:spcBef>
              <a:spcAft>
                <a:spcPct val="0"/>
              </a:spcAft>
            </a:pPr>
            <a:r>
              <a:rPr lang="en-US" sz="4400" dirty="0" smtClean="0">
                <a:solidFill>
                  <a:srgbClr val="FF0000"/>
                </a:solidFill>
                <a:latin typeface="Eras Bold ITC" pitchFamily="34" charset="0"/>
              </a:rPr>
              <a:t>Exodus 3:2</a:t>
            </a:r>
            <a:endParaRPr lang="en-US" sz="4400" dirty="0">
              <a:solidFill>
                <a:srgbClr val="FF0000"/>
              </a:solidFill>
              <a:latin typeface="Eras Bold ITC" pitchFamily="34" charset="0"/>
            </a:endParaRPr>
          </a:p>
        </p:txBody>
      </p:sp>
      <p:sp>
        <p:nvSpPr>
          <p:cNvPr id="10" name="Text Box 5"/>
          <p:cNvSpPr txBox="1">
            <a:spLocks noChangeArrowheads="1"/>
          </p:cNvSpPr>
          <p:nvPr/>
        </p:nvSpPr>
        <p:spPr bwMode="auto">
          <a:xfrm>
            <a:off x="179512" y="260648"/>
            <a:ext cx="8856984" cy="877163"/>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fontAlgn="base">
              <a:spcBef>
                <a:spcPct val="0"/>
              </a:spcBef>
              <a:spcAft>
                <a:spcPct val="0"/>
              </a:spcAft>
            </a:pPr>
            <a:r>
              <a:rPr lang="en-US" sz="5100" spc="-300" dirty="0">
                <a:solidFill>
                  <a:srgbClr val="FFFFFF"/>
                </a:solidFill>
                <a:latin typeface="Eras Demi ITC" pitchFamily="34" charset="0"/>
              </a:rPr>
              <a:t>The Gospel of the Burning Bush</a:t>
            </a:r>
          </a:p>
        </p:txBody>
      </p:sp>
    </p:spTree>
    <p:extLst>
      <p:ext uri="{BB962C8B-B14F-4D97-AF65-F5344CB8AC3E}">
        <p14:creationId xmlns:p14="http://schemas.microsoft.com/office/powerpoint/2010/main" val="346534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2590800" y="1340768"/>
            <a:ext cx="4114800" cy="1938992"/>
          </a:xfrm>
          <a:prstGeom prst="rect">
            <a:avLst/>
          </a:prstGeom>
          <a:noFill/>
        </p:spPr>
        <p:txBody>
          <a:bodyPr wrap="square">
            <a:spAutoFit/>
          </a:bodyPr>
          <a:lstStyle/>
          <a:p>
            <a:pPr algn="ctr" fontAlgn="base">
              <a:spcBef>
                <a:spcPct val="0"/>
              </a:spcBef>
              <a:spcAft>
                <a:spcPct val="0"/>
              </a:spcAft>
            </a:pPr>
            <a:r>
              <a:rPr lang="en-US" sz="4400" b="1" dirty="0">
                <a:solidFill>
                  <a:schemeClr val="bg1"/>
                </a:solidFill>
                <a:effectLst>
                  <a:outerShdw blurRad="50800" dist="38100" algn="l" rotWithShape="0">
                    <a:prstClr val="black">
                      <a:alpha val="40000"/>
                    </a:prstClr>
                  </a:outerShdw>
                </a:effectLst>
                <a:latin typeface="Eras Bold ITC" pitchFamily="34" charset="0"/>
              </a:rPr>
              <a:t>Deuteronomy</a:t>
            </a:r>
          </a:p>
          <a:p>
            <a:pPr algn="ctr" fontAlgn="base">
              <a:spcBef>
                <a:spcPct val="0"/>
              </a:spcBef>
              <a:spcAft>
                <a:spcPct val="0"/>
              </a:spcAft>
            </a:pPr>
            <a:r>
              <a:rPr lang="en-US" sz="4400" b="1" dirty="0">
                <a:solidFill>
                  <a:schemeClr val="bg1"/>
                </a:solidFill>
                <a:effectLst>
                  <a:outerShdw blurRad="50800" dist="38100" algn="l" rotWithShape="0">
                    <a:prstClr val="black">
                      <a:alpha val="40000"/>
                    </a:prstClr>
                  </a:outerShdw>
                </a:effectLst>
                <a:latin typeface="Eras Bold ITC" pitchFamily="34" charset="0"/>
              </a:rPr>
              <a:t>4:20</a:t>
            </a:r>
          </a:p>
          <a:p>
            <a:pPr algn="ctr" fontAlgn="base">
              <a:spcBef>
                <a:spcPct val="0"/>
              </a:spcBef>
              <a:spcAft>
                <a:spcPct val="0"/>
              </a:spcAft>
            </a:pPr>
            <a:r>
              <a:rPr lang="en-US" sz="3200" b="1" dirty="0">
                <a:solidFill>
                  <a:schemeClr val="bg1"/>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152400" y="4114800"/>
            <a:ext cx="8763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“…the LORD hath taken you,              and brought you forth                         out of the </a:t>
            </a:r>
            <a:r>
              <a:rPr lang="en-US" sz="42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iron furnace</a:t>
            </a:r>
            <a:r>
              <a:rPr lang="en-US" sz="4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even out of Egypt…”</a:t>
            </a:r>
            <a:endParaRPr lang="en-US" sz="42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2" name="TextBox 1"/>
          <p:cNvSpPr txBox="1"/>
          <p:nvPr/>
        </p:nvSpPr>
        <p:spPr>
          <a:xfrm>
            <a:off x="132300" y="132441"/>
            <a:ext cx="1440160" cy="1200329"/>
          </a:xfrm>
          <a:prstGeom prst="rect">
            <a:avLst/>
          </a:prstGeom>
          <a:noFill/>
        </p:spPr>
        <p:txBody>
          <a:bodyPr wrap="square" rtlCol="0">
            <a:spAutoFit/>
          </a:bodyPr>
          <a:lstStyle/>
          <a:p>
            <a:r>
              <a:rPr lang="en-CA" sz="2400" b="1" dirty="0">
                <a:solidFill>
                  <a:srgbClr val="FF0000"/>
                </a:solidFill>
                <a:latin typeface="Calibri" pitchFamily="34" charset="0"/>
                <a:cs typeface="Calibri" pitchFamily="34" charset="0"/>
              </a:rPr>
              <a:t>s</a:t>
            </a:r>
            <a:r>
              <a:rPr lang="en-CA" sz="2400" b="1" dirty="0" smtClean="0">
                <a:solidFill>
                  <a:srgbClr val="FF0000"/>
                </a:solidFill>
                <a:latin typeface="Calibri" pitchFamily="34" charset="0"/>
                <a:cs typeface="Calibri" pitchFamily="34" charset="0"/>
              </a:rPr>
              <a:t>ee also</a:t>
            </a:r>
          </a:p>
          <a:p>
            <a:r>
              <a:rPr lang="en-CA" sz="2400" b="1" dirty="0" smtClean="0">
                <a:solidFill>
                  <a:srgbClr val="FF0000"/>
                </a:solidFill>
                <a:latin typeface="Calibri" pitchFamily="34" charset="0"/>
                <a:cs typeface="Calibri" pitchFamily="34" charset="0"/>
              </a:rPr>
              <a:t>1 Ki. 8:51</a:t>
            </a:r>
          </a:p>
          <a:p>
            <a:r>
              <a:rPr lang="en-CA" sz="2400" b="1" dirty="0" smtClean="0">
                <a:solidFill>
                  <a:srgbClr val="FF0000"/>
                </a:solidFill>
                <a:latin typeface="Calibri" pitchFamily="34" charset="0"/>
                <a:cs typeface="Calibri" pitchFamily="34" charset="0"/>
              </a:rPr>
              <a:t>Je. 11:4</a:t>
            </a:r>
          </a:p>
        </p:txBody>
      </p:sp>
    </p:spTree>
    <p:extLst>
      <p:ext uri="{BB962C8B-B14F-4D97-AF65-F5344CB8AC3E}">
        <p14:creationId xmlns:p14="http://schemas.microsoft.com/office/powerpoint/2010/main" val="1642166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536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632"/>
            <a:ext cx="9144000" cy="830997"/>
          </a:xfrm>
          <a:prstGeom prst="rect">
            <a:avLst/>
          </a:prstGeom>
          <a:solidFill>
            <a:srgbClr val="00B05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Israel: “The Body of Moses”</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5" name="Content Placeholder 3"/>
          <p:cNvSpPr txBox="1">
            <a:spLocks/>
          </p:cNvSpPr>
          <p:nvPr/>
        </p:nvSpPr>
        <p:spPr>
          <a:xfrm>
            <a:off x="611560" y="1628800"/>
            <a:ext cx="8496944" cy="3672408"/>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i="1" dirty="0" smtClean="0">
                <a:latin typeface="Calibri" pitchFamily="34" charset="0"/>
                <a:cs typeface="Calibri" pitchFamily="34" charset="0"/>
              </a:rPr>
              <a:t>Chased out of Egypt</a:t>
            </a:r>
            <a:endParaRPr lang="en-CA" i="1" dirty="0" smtClean="0">
              <a:latin typeface="Calibri" pitchFamily="34" charset="0"/>
              <a:cs typeface="Calibri" pitchFamily="34" charset="0"/>
            </a:endParaRPr>
          </a:p>
          <a:p>
            <a:pPr marL="0" indent="0">
              <a:buNone/>
            </a:pPr>
            <a:r>
              <a:rPr lang="en-CA" sz="3000" dirty="0" smtClean="0">
                <a:solidFill>
                  <a:srgbClr val="0066FF"/>
                </a:solidFill>
                <a:latin typeface="Arial Black" pitchFamily="34" charset="0"/>
                <a:cs typeface="Calibri" pitchFamily="34" charset="0"/>
              </a:rPr>
              <a:t>		Ex. 2:14</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smtClean="0">
                <a:solidFill>
                  <a:srgbClr val="C00000"/>
                </a:solidFill>
                <a:latin typeface="Arial Black" pitchFamily="34" charset="0"/>
                <a:cs typeface="Calibri" pitchFamily="34" charset="0"/>
              </a:rPr>
              <a:t>Ex. 12:31-36</a:t>
            </a:r>
          </a:p>
          <a:p>
            <a:pPr>
              <a:buFont typeface="Symbol" pitchFamily="18" charset="2"/>
              <a:buChar char=""/>
            </a:pPr>
            <a:r>
              <a:rPr lang="en-CA" b="1" i="1" dirty="0">
                <a:latin typeface="Calibri" pitchFamily="34" charset="0"/>
                <a:cs typeface="Calibri" pitchFamily="34" charset="0"/>
              </a:rPr>
              <a:t>Pursued by Pharaoh and his men</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Ex. 2:15</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smtClean="0">
                <a:solidFill>
                  <a:srgbClr val="C00000"/>
                </a:solidFill>
                <a:latin typeface="Arial Black" pitchFamily="34" charset="0"/>
                <a:cs typeface="Calibri" pitchFamily="34" charset="0"/>
              </a:rPr>
              <a:t>Ex. 14:5-8</a:t>
            </a:r>
          </a:p>
          <a:p>
            <a:pPr>
              <a:buFont typeface="Symbol" pitchFamily="18" charset="2"/>
              <a:buChar char=""/>
            </a:pPr>
            <a:r>
              <a:rPr lang="en-CA" b="1" i="1" dirty="0" smtClean="0">
                <a:latin typeface="Calibri" pitchFamily="34" charset="0"/>
                <a:cs typeface="Calibri" pitchFamily="34" charset="0"/>
              </a:rPr>
              <a:t>Delivered from Pharaoh and his men</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Ex. 18:4</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smtClean="0">
                <a:solidFill>
                  <a:srgbClr val="C00000"/>
                </a:solidFill>
                <a:latin typeface="Arial Black" pitchFamily="34" charset="0"/>
                <a:cs typeface="Calibri" pitchFamily="34" charset="0"/>
              </a:rPr>
              <a:t>Ex. 14:26-31</a:t>
            </a:r>
          </a:p>
        </p:txBody>
      </p:sp>
      <p:sp>
        <p:nvSpPr>
          <p:cNvPr id="7"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95107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632"/>
            <a:ext cx="9144000" cy="830997"/>
          </a:xfrm>
          <a:prstGeom prst="rect">
            <a:avLst/>
          </a:prstGeom>
          <a:solidFill>
            <a:srgbClr val="00B05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Israel: “The Body of Moses”</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5" name="Content Placeholder 3"/>
          <p:cNvSpPr txBox="1">
            <a:spLocks/>
          </p:cNvSpPr>
          <p:nvPr/>
        </p:nvSpPr>
        <p:spPr>
          <a:xfrm>
            <a:off x="72008" y="1700808"/>
            <a:ext cx="9180512" cy="3672408"/>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i="1" dirty="0" smtClean="0">
                <a:latin typeface="Calibri" pitchFamily="34" charset="0"/>
                <a:cs typeface="Calibri" pitchFamily="34" charset="0"/>
              </a:rPr>
              <a:t>Escaped to the wilderness of Sinai</a:t>
            </a:r>
            <a:endParaRPr lang="en-CA" i="1" dirty="0" smtClean="0">
              <a:latin typeface="Calibri" pitchFamily="34" charset="0"/>
              <a:cs typeface="Calibri" pitchFamily="34" charset="0"/>
            </a:endParaRPr>
          </a:p>
          <a:p>
            <a:pPr marL="0" indent="0">
              <a:buNone/>
            </a:pPr>
            <a:r>
              <a:rPr lang="en-CA" sz="3000" dirty="0" smtClean="0">
                <a:solidFill>
                  <a:srgbClr val="0066FF"/>
                </a:solidFill>
                <a:latin typeface="Arial Black" pitchFamily="34" charset="0"/>
                <a:cs typeface="Calibri" pitchFamily="34" charset="0"/>
              </a:rPr>
              <a:t>		Ex. 3:1</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smtClean="0">
                <a:solidFill>
                  <a:srgbClr val="C00000"/>
                </a:solidFill>
                <a:latin typeface="Arial Black" pitchFamily="34" charset="0"/>
                <a:cs typeface="Calibri" pitchFamily="34" charset="0"/>
              </a:rPr>
              <a:t>Ex. 19:1</a:t>
            </a:r>
          </a:p>
          <a:p>
            <a:pPr>
              <a:buFont typeface="Symbol" pitchFamily="18" charset="2"/>
              <a:buChar char=""/>
            </a:pPr>
            <a:r>
              <a:rPr lang="en-CA" b="1" i="1" dirty="0" smtClean="0">
                <a:latin typeface="Calibri" pitchFamily="34" charset="0"/>
                <a:cs typeface="Calibri" pitchFamily="34" charset="0"/>
              </a:rPr>
              <a:t>Received the word of God out of the fire at Sinai</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Ex. 3:4</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r>
              <a:rPr lang="en-CA" sz="3000" dirty="0" smtClean="0">
                <a:solidFill>
                  <a:srgbClr val="C00000"/>
                </a:solidFill>
                <a:latin typeface="Arial Black" pitchFamily="34" charset="0"/>
                <a:cs typeface="Calibri" pitchFamily="34" charset="0"/>
              </a:rPr>
              <a:t>De. 4:33,36; 5:4-5,22-26</a:t>
            </a:r>
          </a:p>
          <a:p>
            <a:pPr>
              <a:buFont typeface="Symbol" pitchFamily="18" charset="2"/>
              <a:buChar char=""/>
            </a:pPr>
            <a:r>
              <a:rPr lang="en-CA" b="1" i="1" dirty="0" smtClean="0">
                <a:latin typeface="Calibri" pitchFamily="34" charset="0"/>
                <a:cs typeface="Calibri" pitchFamily="34" charset="0"/>
              </a:rPr>
              <a:t>Unconsumed at the appearing of the angel</a:t>
            </a:r>
            <a:endParaRPr lang="en-CA" i="1" dirty="0">
              <a:latin typeface="Calibri" pitchFamily="34" charset="0"/>
              <a:cs typeface="Calibri" pitchFamily="34" charset="0"/>
            </a:endParaRPr>
          </a:p>
          <a:p>
            <a:pPr marL="0" indent="0">
              <a:buNone/>
            </a:pPr>
            <a:r>
              <a:rPr lang="en-CA" sz="3000" dirty="0" smtClean="0">
                <a:solidFill>
                  <a:srgbClr val="0066FF"/>
                </a:solidFill>
                <a:latin typeface="Calibri" pitchFamily="34" charset="0"/>
                <a:cs typeface="Calibri" pitchFamily="34" charset="0"/>
              </a:rPr>
              <a:t>		</a:t>
            </a:r>
            <a:r>
              <a:rPr lang="en-CA" sz="3000" dirty="0" smtClean="0">
                <a:solidFill>
                  <a:srgbClr val="0066FF"/>
                </a:solidFill>
                <a:latin typeface="Arial Black" pitchFamily="34" charset="0"/>
                <a:cs typeface="Calibri" pitchFamily="34" charset="0"/>
              </a:rPr>
              <a:t>Ex. 3:6, 33:20-23</a:t>
            </a:r>
            <a:r>
              <a:rPr lang="en-CA" sz="3000" dirty="0" smtClean="0">
                <a:solidFill>
                  <a:srgbClr val="0066FF"/>
                </a:solidFill>
                <a:latin typeface="Calibri" pitchFamily="34" charset="0"/>
                <a:cs typeface="Calibri" pitchFamily="34" charset="0"/>
              </a:rPr>
              <a:t> </a:t>
            </a:r>
            <a:r>
              <a:rPr lang="en-CA" sz="3000" dirty="0" smtClean="0">
                <a:latin typeface="Calibri" pitchFamily="34" charset="0"/>
                <a:cs typeface="Calibri" pitchFamily="34" charset="0"/>
              </a:rPr>
              <a:t>cp.</a:t>
            </a:r>
            <a:r>
              <a:rPr lang="en-CA" sz="3000" dirty="0" smtClean="0">
                <a:solidFill>
                  <a:srgbClr val="0066FF"/>
                </a:solidFill>
                <a:latin typeface="Calibri" pitchFamily="34" charset="0"/>
                <a:cs typeface="Calibri" pitchFamily="34" charset="0"/>
              </a:rPr>
              <a:t> </a:t>
            </a:r>
          </a:p>
          <a:p>
            <a:pPr marL="0" indent="0">
              <a:buNone/>
            </a:pPr>
            <a:r>
              <a:rPr lang="en-CA" sz="3000" dirty="0">
                <a:solidFill>
                  <a:srgbClr val="0066FF"/>
                </a:solidFill>
                <a:latin typeface="Calibri" pitchFamily="34" charset="0"/>
                <a:cs typeface="Calibri" pitchFamily="34" charset="0"/>
              </a:rPr>
              <a:t>	</a:t>
            </a:r>
            <a:r>
              <a:rPr lang="en-CA" sz="3000" dirty="0" smtClean="0">
                <a:solidFill>
                  <a:srgbClr val="0066FF"/>
                </a:solidFill>
                <a:latin typeface="Calibri" pitchFamily="34" charset="0"/>
                <a:cs typeface="Calibri" pitchFamily="34" charset="0"/>
              </a:rPr>
              <a:t>	</a:t>
            </a:r>
            <a:r>
              <a:rPr lang="en-CA" sz="3000" dirty="0" smtClean="0">
                <a:solidFill>
                  <a:srgbClr val="C00000"/>
                </a:solidFill>
                <a:latin typeface="Arial Black" pitchFamily="34" charset="0"/>
                <a:cs typeface="Calibri" pitchFamily="34" charset="0"/>
              </a:rPr>
              <a:t>De. 4:33; 5:24-26</a:t>
            </a:r>
          </a:p>
        </p:txBody>
      </p:sp>
      <p:sp>
        <p:nvSpPr>
          <p:cNvPr id="7"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629166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descr="C:\Users\JMMJ\Pictures\Bible Pictures\burning bush.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95536" y="188640"/>
            <a:ext cx="8352928" cy="6601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395536" y="2175242"/>
            <a:ext cx="835292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i="1" dirty="0" smtClean="0">
                <a:solidFill>
                  <a:srgbClr val="002060"/>
                </a:solidFill>
                <a:latin typeface="Calibri" pitchFamily="34" charset="0"/>
                <a:cs typeface="Calibri" pitchFamily="34" charset="0"/>
              </a:rPr>
              <a:t>Strong</a:t>
            </a:r>
            <a:r>
              <a:rPr lang="en-US" sz="3200" b="1" dirty="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5514 ‘of uncertain derivation’</a:t>
            </a:r>
          </a:p>
          <a:p>
            <a:pPr eaLnBrk="1" hangingPunct="1">
              <a:spcBef>
                <a:spcPct val="50000"/>
              </a:spcBef>
            </a:pPr>
            <a:r>
              <a:rPr lang="en-US" sz="3200" b="1" i="1" dirty="0" smtClean="0">
                <a:solidFill>
                  <a:srgbClr val="002060"/>
                </a:solidFill>
                <a:latin typeface="Calibri" pitchFamily="34" charset="0"/>
                <a:cs typeface="Calibri" pitchFamily="34" charset="0"/>
              </a:rPr>
              <a:t>TWOT	</a:t>
            </a:r>
            <a:r>
              <a:rPr lang="en-US" sz="3200" b="1" dirty="0" smtClean="0">
                <a:solidFill>
                  <a:srgbClr val="002060"/>
                </a:solidFill>
                <a:latin typeface="Calibri" pitchFamily="34" charset="0"/>
                <a:cs typeface="Calibri" pitchFamily="34" charset="0"/>
              </a:rPr>
              <a:t>1488 (no suggested meaning)</a:t>
            </a:r>
          </a:p>
          <a:p>
            <a:pPr eaLnBrk="1" hangingPunct="1">
              <a:spcBef>
                <a:spcPct val="50000"/>
              </a:spcBef>
            </a:pPr>
            <a:r>
              <a:rPr lang="en-US" sz="3200" b="1" i="1" dirty="0" smtClean="0">
                <a:solidFill>
                  <a:srgbClr val="002060"/>
                </a:solidFill>
                <a:latin typeface="Calibri" pitchFamily="34" charset="0"/>
                <a:cs typeface="Calibri" pitchFamily="34" charset="0"/>
              </a:rPr>
              <a:t>ISBE   	</a:t>
            </a:r>
            <a:r>
              <a:rPr lang="en-US" sz="3200" b="1" dirty="0" smtClean="0">
                <a:solidFill>
                  <a:srgbClr val="002060"/>
                </a:solidFill>
                <a:latin typeface="Calibri" pitchFamily="34" charset="0"/>
                <a:cs typeface="Calibri" pitchFamily="34" charset="0"/>
              </a:rPr>
              <a:t>probably related to </a:t>
            </a:r>
            <a:r>
              <a:rPr lang="en-US" sz="3200" b="1" dirty="0" smtClean="0">
                <a:solidFill>
                  <a:srgbClr val="0070C0"/>
                </a:solidFill>
                <a:latin typeface="Calibri" pitchFamily="34" charset="0"/>
                <a:cs typeface="Calibri" pitchFamily="34" charset="0"/>
              </a:rPr>
              <a:t>‘shine’</a:t>
            </a:r>
          </a:p>
          <a:p>
            <a:pPr eaLnBrk="1" hangingPunct="1">
              <a:spcBef>
                <a:spcPct val="50000"/>
              </a:spcBef>
            </a:pPr>
            <a:r>
              <a:rPr lang="en-US" sz="3200" b="1" i="1" dirty="0" err="1" smtClean="0">
                <a:solidFill>
                  <a:srgbClr val="002060"/>
                </a:solidFill>
                <a:latin typeface="Calibri" pitchFamily="34" charset="0"/>
                <a:cs typeface="Calibri" pitchFamily="34" charset="0"/>
              </a:rPr>
              <a:t>Gesenius</a:t>
            </a:r>
            <a:r>
              <a:rPr lang="en-US" sz="3200" b="1" i="1" dirty="0" smtClean="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‘perhaps </a:t>
            </a:r>
            <a:r>
              <a:rPr lang="en-US" sz="3200" b="1" dirty="0" smtClean="0">
                <a:solidFill>
                  <a:srgbClr val="0070C0"/>
                </a:solidFill>
                <a:latin typeface="Calibri" pitchFamily="34" charset="0"/>
                <a:cs typeface="Calibri" pitchFamily="34" charset="0"/>
              </a:rPr>
              <a:t>clayey, miry’</a:t>
            </a:r>
          </a:p>
          <a:p>
            <a:pPr eaLnBrk="1" hangingPunct="1">
              <a:spcBef>
                <a:spcPct val="50000"/>
              </a:spcBef>
            </a:pPr>
            <a:r>
              <a:rPr lang="en-US" sz="3200" b="1" i="1" dirty="0" smtClean="0">
                <a:solidFill>
                  <a:srgbClr val="002060"/>
                </a:solidFill>
                <a:latin typeface="Calibri" pitchFamily="34" charset="0"/>
                <a:cs typeface="Calibri" pitchFamily="34" charset="0"/>
              </a:rPr>
              <a:t>BDB    	</a:t>
            </a:r>
            <a:r>
              <a:rPr lang="en-US" sz="3200" b="1" dirty="0" smtClean="0">
                <a:solidFill>
                  <a:srgbClr val="0070C0"/>
                </a:solidFill>
                <a:latin typeface="Calibri" pitchFamily="34" charset="0"/>
                <a:cs typeface="Calibri" pitchFamily="34" charset="0"/>
              </a:rPr>
              <a:t>‘thorny’</a:t>
            </a:r>
          </a:p>
          <a:p>
            <a:pPr eaLnBrk="1" hangingPunct="1">
              <a:spcBef>
                <a:spcPct val="50000"/>
              </a:spcBef>
            </a:pPr>
            <a:r>
              <a:rPr lang="en-US" sz="3200" b="1" i="1" dirty="0" smtClean="0">
                <a:solidFill>
                  <a:srgbClr val="002060"/>
                </a:solidFill>
                <a:latin typeface="Calibri" pitchFamily="34" charset="0"/>
                <a:cs typeface="Calibri" pitchFamily="34" charset="0"/>
              </a:rPr>
              <a:t>Smith	</a:t>
            </a:r>
            <a:r>
              <a:rPr lang="en-US" sz="3200" b="1" i="1" dirty="0" smtClean="0">
                <a:solidFill>
                  <a:srgbClr val="0070C0"/>
                </a:solidFill>
                <a:latin typeface="Calibri" pitchFamily="34" charset="0"/>
                <a:cs typeface="Calibri" pitchFamily="34" charset="0"/>
              </a:rPr>
              <a:t>‘</a:t>
            </a:r>
            <a:r>
              <a:rPr lang="en-US" sz="3200" b="1" dirty="0" smtClean="0">
                <a:solidFill>
                  <a:srgbClr val="0070C0"/>
                </a:solidFill>
                <a:latin typeface="Calibri" pitchFamily="34" charset="0"/>
                <a:cs typeface="Calibri" pitchFamily="34" charset="0"/>
              </a:rPr>
              <a:t>thorny’</a:t>
            </a:r>
            <a:endParaRPr lang="en-US" sz="3200" b="1" dirty="0">
              <a:solidFill>
                <a:srgbClr val="0070C0"/>
              </a:solidFill>
              <a:latin typeface="Calibri" pitchFamily="34" charset="0"/>
              <a:cs typeface="Calibri" pitchFamily="34" charset="0"/>
            </a:endParaRPr>
          </a:p>
        </p:txBody>
      </p:sp>
      <p:sp>
        <p:nvSpPr>
          <p:cNvPr id="7" name="Rectangle 6"/>
          <p:cNvSpPr/>
          <p:nvPr/>
        </p:nvSpPr>
        <p:spPr>
          <a:xfrm>
            <a:off x="0" y="116632"/>
            <a:ext cx="9144000" cy="830997"/>
          </a:xfrm>
          <a:prstGeom prst="rect">
            <a:avLst/>
          </a:prstGeom>
          <a:solidFill>
            <a:srgbClr val="C0000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Defining “Sinai”</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8" name="Text Box 8"/>
          <p:cNvSpPr txBox="1">
            <a:spLocks noChangeArrowheads="1"/>
          </p:cNvSpPr>
          <p:nvPr/>
        </p:nvSpPr>
        <p:spPr bwMode="auto">
          <a:xfrm>
            <a:off x="3059832" y="1124744"/>
            <a:ext cx="2448272" cy="769441"/>
          </a:xfrm>
          <a:prstGeom prst="rect">
            <a:avLst/>
          </a:prstGeom>
          <a:noFill/>
          <a:ln>
            <a:noFill/>
          </a:ln>
          <a:effectLst/>
          <a:extLst/>
        </p:spPr>
        <p:txBody>
          <a:bodyPr wrap="square">
            <a:spAutoFit/>
          </a:bodyPr>
          <a:lstStyle/>
          <a:p>
            <a:pPr algn="r" fontAlgn="base">
              <a:spcBef>
                <a:spcPct val="0"/>
              </a:spcBef>
              <a:spcAft>
                <a:spcPct val="0"/>
              </a:spcAft>
            </a:pPr>
            <a:r>
              <a:rPr lang="en-US" sz="4400" dirty="0" smtClean="0">
                <a:solidFill>
                  <a:srgbClr val="FF0000"/>
                </a:solidFill>
                <a:latin typeface="Eras Bold ITC" pitchFamily="34" charset="0"/>
              </a:rPr>
              <a:t>‘</a:t>
            </a:r>
            <a:r>
              <a:rPr lang="en-US" sz="4400" dirty="0" err="1" smtClean="0">
                <a:solidFill>
                  <a:srgbClr val="FF0000"/>
                </a:solidFill>
                <a:latin typeface="Eras Bold ITC" pitchFamily="34" charset="0"/>
              </a:rPr>
              <a:t>siynay</a:t>
            </a:r>
            <a:r>
              <a:rPr lang="en-US" sz="4400" dirty="0" smtClean="0">
                <a:solidFill>
                  <a:srgbClr val="FF0000"/>
                </a:solidFill>
                <a:latin typeface="Eras Bold ITC" pitchFamily="34" charset="0"/>
              </a:rPr>
              <a:t>’</a:t>
            </a:r>
            <a:endParaRPr lang="en-US" sz="4400" dirty="0">
              <a:solidFill>
                <a:srgbClr val="FF0000"/>
              </a:solidFill>
              <a:latin typeface="Eras Bold ITC" pitchFamily="34" charset="0"/>
            </a:endParaRPr>
          </a:p>
        </p:txBody>
      </p:sp>
      <p:sp>
        <p:nvSpPr>
          <p:cNvPr id="6"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765824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descr="C:\Users\JMMJ\Pictures\Bible Pictures\burning bush.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95536" y="188640"/>
            <a:ext cx="8352928" cy="6601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1043608" y="2412177"/>
            <a:ext cx="73448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b="1" i="1" dirty="0" smtClean="0">
                <a:solidFill>
                  <a:srgbClr val="002060"/>
                </a:solidFill>
                <a:latin typeface="Calibri" pitchFamily="34" charset="0"/>
                <a:cs typeface="Calibri" pitchFamily="34" charset="0"/>
              </a:rPr>
              <a:t>‘bush’</a:t>
            </a:r>
            <a:r>
              <a:rPr lang="en-US" sz="4000" b="1" dirty="0">
                <a:solidFill>
                  <a:srgbClr val="002060"/>
                </a:solidFill>
                <a:latin typeface="Calibri" pitchFamily="34" charset="0"/>
                <a:cs typeface="Calibri" pitchFamily="34" charset="0"/>
              </a:rPr>
              <a:t>	</a:t>
            </a:r>
            <a:r>
              <a:rPr lang="en-US" sz="4000" b="1" dirty="0" smtClean="0">
                <a:solidFill>
                  <a:srgbClr val="002060"/>
                </a:solidFill>
                <a:latin typeface="Calibri" pitchFamily="34" charset="0"/>
                <a:cs typeface="Calibri" pitchFamily="34" charset="0"/>
              </a:rPr>
              <a:t>some kind of </a:t>
            </a:r>
            <a:r>
              <a:rPr lang="en-US" sz="4000" b="1" dirty="0" smtClean="0">
                <a:solidFill>
                  <a:srgbClr val="0070C0"/>
                </a:solidFill>
                <a:latin typeface="Calibri" pitchFamily="34" charset="0"/>
                <a:cs typeface="Calibri" pitchFamily="34" charset="0"/>
              </a:rPr>
              <a:t>thorn bush</a:t>
            </a:r>
          </a:p>
        </p:txBody>
      </p:sp>
      <p:sp>
        <p:nvSpPr>
          <p:cNvPr id="7" name="Rectangle 6"/>
          <p:cNvSpPr/>
          <p:nvPr/>
        </p:nvSpPr>
        <p:spPr>
          <a:xfrm>
            <a:off x="0" y="116632"/>
            <a:ext cx="9144000" cy="830997"/>
          </a:xfrm>
          <a:prstGeom prst="rect">
            <a:avLst/>
          </a:prstGeom>
          <a:solidFill>
            <a:srgbClr val="C0000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Another connection?</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8" name="Text Box 8"/>
          <p:cNvSpPr txBox="1">
            <a:spLocks noChangeArrowheads="1"/>
          </p:cNvSpPr>
          <p:nvPr/>
        </p:nvSpPr>
        <p:spPr bwMode="auto">
          <a:xfrm>
            <a:off x="3059832" y="1507431"/>
            <a:ext cx="2448272" cy="769441"/>
          </a:xfrm>
          <a:prstGeom prst="rect">
            <a:avLst/>
          </a:prstGeom>
          <a:noFill/>
          <a:ln>
            <a:noFill/>
          </a:ln>
          <a:effectLst/>
          <a:extLst/>
        </p:spPr>
        <p:txBody>
          <a:bodyPr wrap="square">
            <a:spAutoFit/>
          </a:bodyPr>
          <a:lstStyle/>
          <a:p>
            <a:pPr algn="r" fontAlgn="base">
              <a:spcBef>
                <a:spcPct val="0"/>
              </a:spcBef>
              <a:spcAft>
                <a:spcPct val="0"/>
              </a:spcAft>
            </a:pPr>
            <a:r>
              <a:rPr lang="en-US" sz="4400" dirty="0" smtClean="0">
                <a:solidFill>
                  <a:srgbClr val="FF0000"/>
                </a:solidFill>
                <a:latin typeface="Eras Bold ITC" pitchFamily="34" charset="0"/>
              </a:rPr>
              <a:t>‘</a:t>
            </a:r>
            <a:r>
              <a:rPr lang="en-US" sz="4400" dirty="0" err="1" smtClean="0">
                <a:solidFill>
                  <a:srgbClr val="FF0000"/>
                </a:solidFill>
                <a:latin typeface="Eras Bold ITC" pitchFamily="34" charset="0"/>
              </a:rPr>
              <a:t>seneh</a:t>
            </a:r>
            <a:r>
              <a:rPr lang="en-US" sz="4400" dirty="0" smtClean="0">
                <a:solidFill>
                  <a:srgbClr val="FF0000"/>
                </a:solidFill>
                <a:latin typeface="Eras Bold ITC" pitchFamily="34" charset="0"/>
              </a:rPr>
              <a:t>’</a:t>
            </a:r>
            <a:endParaRPr lang="en-US" sz="4400" dirty="0">
              <a:solidFill>
                <a:srgbClr val="FF0000"/>
              </a:solidFill>
              <a:latin typeface="Eras Bold ITC" pitchFamily="34" charset="0"/>
            </a:endParaRPr>
          </a:p>
        </p:txBody>
      </p:sp>
      <p:sp>
        <p:nvSpPr>
          <p:cNvPr id="6" name="Text Box 8"/>
          <p:cNvSpPr txBox="1">
            <a:spLocks noChangeArrowheads="1"/>
          </p:cNvSpPr>
          <p:nvPr/>
        </p:nvSpPr>
        <p:spPr bwMode="auto">
          <a:xfrm>
            <a:off x="3203848" y="3811687"/>
            <a:ext cx="2448272" cy="769441"/>
          </a:xfrm>
          <a:prstGeom prst="rect">
            <a:avLst/>
          </a:prstGeom>
          <a:noFill/>
          <a:ln>
            <a:noFill/>
          </a:ln>
          <a:effectLst/>
          <a:extLst/>
        </p:spPr>
        <p:txBody>
          <a:bodyPr wrap="square">
            <a:spAutoFit/>
          </a:bodyPr>
          <a:lstStyle/>
          <a:p>
            <a:pPr algn="r" fontAlgn="base">
              <a:spcBef>
                <a:spcPct val="0"/>
              </a:spcBef>
              <a:spcAft>
                <a:spcPct val="0"/>
              </a:spcAft>
            </a:pPr>
            <a:r>
              <a:rPr lang="en-US" sz="4400" dirty="0" smtClean="0">
                <a:solidFill>
                  <a:srgbClr val="FF0000"/>
                </a:solidFill>
                <a:latin typeface="Eras Bold ITC" pitchFamily="34" charset="0"/>
              </a:rPr>
              <a:t>‘</a:t>
            </a:r>
            <a:r>
              <a:rPr lang="en-US" sz="4400" dirty="0" err="1" smtClean="0">
                <a:solidFill>
                  <a:srgbClr val="FF0000"/>
                </a:solidFill>
                <a:latin typeface="Eras Bold ITC" pitchFamily="34" charset="0"/>
              </a:rPr>
              <a:t>siynay</a:t>
            </a:r>
            <a:r>
              <a:rPr lang="en-US" sz="4400" dirty="0" smtClean="0">
                <a:solidFill>
                  <a:srgbClr val="FF0000"/>
                </a:solidFill>
                <a:latin typeface="Eras Bold ITC" pitchFamily="34" charset="0"/>
              </a:rPr>
              <a:t>’</a:t>
            </a:r>
            <a:endParaRPr lang="en-US" sz="4400" dirty="0">
              <a:solidFill>
                <a:srgbClr val="FF0000"/>
              </a:solidFill>
              <a:latin typeface="Eras Bold ITC" pitchFamily="34" charset="0"/>
            </a:endParaRPr>
          </a:p>
        </p:txBody>
      </p:sp>
      <p:sp>
        <p:nvSpPr>
          <p:cNvPr id="9" name="Text Box 4"/>
          <p:cNvSpPr txBox="1">
            <a:spLocks noChangeArrowheads="1"/>
          </p:cNvSpPr>
          <p:nvPr/>
        </p:nvSpPr>
        <p:spPr bwMode="auto">
          <a:xfrm>
            <a:off x="1259632" y="4788441"/>
            <a:ext cx="64807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b="1" i="1" dirty="0" smtClean="0">
                <a:solidFill>
                  <a:srgbClr val="002060"/>
                </a:solidFill>
                <a:latin typeface="Calibri" pitchFamily="34" charset="0"/>
                <a:cs typeface="Calibri" pitchFamily="34" charset="0"/>
              </a:rPr>
              <a:t>‘Sinai’</a:t>
            </a:r>
            <a:r>
              <a:rPr lang="en-US" sz="4000" b="1" dirty="0">
                <a:solidFill>
                  <a:srgbClr val="002060"/>
                </a:solidFill>
                <a:latin typeface="Calibri" pitchFamily="34" charset="0"/>
                <a:cs typeface="Calibri" pitchFamily="34" charset="0"/>
              </a:rPr>
              <a:t>	</a:t>
            </a:r>
            <a:r>
              <a:rPr lang="en-US" sz="4000" b="1" dirty="0" smtClean="0">
                <a:solidFill>
                  <a:srgbClr val="002060"/>
                </a:solidFill>
                <a:latin typeface="Calibri" pitchFamily="34" charset="0"/>
                <a:cs typeface="Calibri" pitchFamily="34" charset="0"/>
              </a:rPr>
              <a:t>perhaps </a:t>
            </a:r>
            <a:r>
              <a:rPr lang="en-US" sz="4000" b="1" dirty="0" smtClean="0">
                <a:solidFill>
                  <a:srgbClr val="0070C0"/>
                </a:solidFill>
                <a:latin typeface="Calibri" pitchFamily="34" charset="0"/>
                <a:cs typeface="Calibri" pitchFamily="34" charset="0"/>
              </a:rPr>
              <a:t>thorny</a:t>
            </a:r>
          </a:p>
        </p:txBody>
      </p:sp>
      <p:sp>
        <p:nvSpPr>
          <p:cNvPr id="10"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419821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322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35496" y="980728"/>
            <a:ext cx="4703440" cy="4824536"/>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Egypt</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Exodus</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err="1" smtClean="0">
                <a:solidFill>
                  <a:srgbClr val="000000"/>
                </a:solidFill>
                <a:effectLst>
                  <a:outerShdw blurRad="38100" dist="38100" dir="2700000" algn="tl">
                    <a:srgbClr val="000000">
                      <a:alpha val="43137"/>
                    </a:srgbClr>
                  </a:outerShdw>
                </a:effectLst>
                <a:latin typeface="Calibri" pitchFamily="34" charset="0"/>
                <a:cs typeface="Calibri" pitchFamily="34" charset="0"/>
              </a:rPr>
              <a:t>Amalek</a:t>
            </a: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Exodus</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Canaan </a:t>
            </a:r>
            <a:r>
              <a:rPr lang="en-CA" dirty="0" smtClean="0">
                <a:solidFill>
                  <a:srgbClr val="0066FF"/>
                </a:solidFill>
                <a:latin typeface="Arial Black" pitchFamily="34" charset="0"/>
                <a:cs typeface="Calibri" pitchFamily="34" charset="0"/>
              </a:rPr>
              <a:t>Joshua</a:t>
            </a: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Ammon</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Judges</a:t>
            </a:r>
            <a:endParaRPr lang="en-CA" dirty="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Moab</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Judges</a:t>
            </a:r>
            <a:endParaRPr lang="en-CA" dirty="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Philistia</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Judges</a:t>
            </a:r>
          </a:p>
          <a:p>
            <a:pPr>
              <a:buFont typeface="Symbol" pitchFamily="18" charset="2"/>
              <a:buChar char=""/>
            </a:pPr>
            <a:r>
              <a:rPr lang="en-CA" b="1" dirty="0" err="1" smtClean="0">
                <a:solidFill>
                  <a:srgbClr val="000000"/>
                </a:solidFill>
                <a:effectLst>
                  <a:outerShdw blurRad="38100" dist="38100" dir="2700000" algn="tl">
                    <a:srgbClr val="000000">
                      <a:alpha val="43137"/>
                    </a:srgbClr>
                  </a:outerShdw>
                </a:effectLst>
                <a:latin typeface="Calibri" pitchFamily="34" charset="0"/>
                <a:cs typeface="Calibri" pitchFamily="34" charset="0"/>
              </a:rPr>
              <a:t>Midian</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Judges</a:t>
            </a:r>
            <a:endParaRPr lang="en-CA" dirty="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Syria </a:t>
            </a:r>
            <a:r>
              <a:rPr lang="en-CA" dirty="0" smtClean="0">
                <a:solidFill>
                  <a:srgbClr val="0066FF"/>
                </a:solidFill>
                <a:latin typeface="Arial Black" pitchFamily="34" charset="0"/>
                <a:cs typeface="Calibri" pitchFamily="34" charset="0"/>
              </a:rPr>
              <a:t>Ki &amp; </a:t>
            </a:r>
            <a:r>
              <a:rPr lang="en-CA" dirty="0" err="1" smtClean="0">
                <a:solidFill>
                  <a:srgbClr val="0066FF"/>
                </a:solidFill>
                <a:latin typeface="Arial Black" pitchFamily="34" charset="0"/>
                <a:cs typeface="Calibri" pitchFamily="34" charset="0"/>
              </a:rPr>
              <a:t>Ch</a:t>
            </a:r>
            <a:endParaRPr lang="en-CA" dirty="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Assyria</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Ki &amp; </a:t>
            </a:r>
            <a:r>
              <a:rPr lang="en-CA" dirty="0" err="1" smtClean="0">
                <a:solidFill>
                  <a:srgbClr val="0066FF"/>
                </a:solidFill>
                <a:latin typeface="Arial Black" pitchFamily="34" charset="0"/>
                <a:cs typeface="Calibri" pitchFamily="34" charset="0"/>
              </a:rPr>
              <a:t>Ch</a:t>
            </a:r>
            <a:endParaRPr lang="en-CA" dirty="0">
              <a:solidFill>
                <a:srgbClr val="00B050"/>
              </a:solidFill>
              <a:latin typeface="Calibri" pitchFamily="34" charset="0"/>
              <a:cs typeface="Calibri" pitchFamily="34" charset="0"/>
            </a:endParaRPr>
          </a:p>
          <a:p>
            <a:pPr>
              <a:buFont typeface="Symbol" pitchFamily="18" charset="2"/>
              <a:buChar char=""/>
            </a:pPr>
            <a:endParaRPr lang="en-CA" dirty="0" smtClean="0">
              <a:solidFill>
                <a:srgbClr val="00B050"/>
              </a:solidFill>
              <a:latin typeface="Calibri" pitchFamily="34" charset="0"/>
              <a:cs typeface="Calibri" pitchFamily="34" charset="0"/>
            </a:endParaRPr>
          </a:p>
        </p:txBody>
      </p:sp>
      <p:sp>
        <p:nvSpPr>
          <p:cNvPr id="6" name="Rectangle 5"/>
          <p:cNvSpPr/>
          <p:nvPr/>
        </p:nvSpPr>
        <p:spPr>
          <a:xfrm>
            <a:off x="0" y="116632"/>
            <a:ext cx="9144000" cy="830997"/>
          </a:xfrm>
          <a:prstGeom prst="rect">
            <a:avLst/>
          </a:prstGeom>
          <a:solidFill>
            <a:srgbClr val="0070C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Israel (Unconsumed</a:t>
            </a:r>
            <a:r>
              <a:rPr lang="en-US" sz="4800" dirty="0">
                <a:solidFill>
                  <a:srgbClr val="FFFFFF"/>
                </a:solidFill>
                <a:effectLst>
                  <a:outerShdw blurRad="50800" dist="38100" algn="l" rotWithShape="0">
                    <a:prstClr val="black">
                      <a:alpha val="40000"/>
                    </a:prstClr>
                  </a:outerShdw>
                </a:effectLst>
                <a:latin typeface="Eras Bold ITC" pitchFamily="34" charset="0"/>
              </a:rPr>
              <a:t>)</a:t>
            </a:r>
          </a:p>
        </p:txBody>
      </p:sp>
      <p:sp>
        <p:nvSpPr>
          <p:cNvPr id="5" name="Content Placeholder 3"/>
          <p:cNvSpPr txBox="1">
            <a:spLocks/>
          </p:cNvSpPr>
          <p:nvPr/>
        </p:nvSpPr>
        <p:spPr>
          <a:xfrm>
            <a:off x="4477072" y="980728"/>
            <a:ext cx="4703440" cy="3384376"/>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Babylon </a:t>
            </a:r>
            <a:r>
              <a:rPr lang="en-CA" dirty="0" smtClean="0">
                <a:solidFill>
                  <a:srgbClr val="0066FF"/>
                </a:solidFill>
                <a:latin typeface="Arial Black" pitchFamily="34" charset="0"/>
                <a:cs typeface="Calibri" pitchFamily="34" charset="0"/>
              </a:rPr>
              <a:t>Ki &amp; </a:t>
            </a:r>
            <a:r>
              <a:rPr lang="en-CA" dirty="0" err="1" smtClean="0">
                <a:solidFill>
                  <a:srgbClr val="0066FF"/>
                </a:solidFill>
                <a:latin typeface="Arial Black" pitchFamily="34" charset="0"/>
                <a:cs typeface="Calibri" pitchFamily="34" charset="0"/>
              </a:rPr>
              <a:t>Ch</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Edom </a:t>
            </a:r>
            <a:r>
              <a:rPr lang="en-CA" dirty="0" smtClean="0">
                <a:solidFill>
                  <a:srgbClr val="0066FF"/>
                </a:solidFill>
                <a:latin typeface="Arial Black" pitchFamily="34" charset="0"/>
                <a:cs typeface="Calibri" pitchFamily="34" charset="0"/>
              </a:rPr>
              <a:t>Ki &amp; </a:t>
            </a:r>
            <a:r>
              <a:rPr lang="en-CA" dirty="0" err="1" smtClean="0">
                <a:solidFill>
                  <a:srgbClr val="0066FF"/>
                </a:solidFill>
                <a:latin typeface="Arial Black" pitchFamily="34" charset="0"/>
                <a:cs typeface="Calibri" pitchFamily="34" charset="0"/>
              </a:rPr>
              <a:t>Ch</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Persia </a:t>
            </a:r>
            <a:r>
              <a:rPr lang="en-CA" dirty="0" smtClean="0">
                <a:solidFill>
                  <a:srgbClr val="0066FF"/>
                </a:solidFill>
                <a:latin typeface="Arial Black" pitchFamily="34" charset="0"/>
                <a:cs typeface="Calibri" pitchFamily="34" charset="0"/>
              </a:rPr>
              <a:t>Esther</a:t>
            </a: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Gentiles </a:t>
            </a:r>
            <a:r>
              <a:rPr lang="en-CA" dirty="0" smtClean="0">
                <a:solidFill>
                  <a:srgbClr val="0066FF"/>
                </a:solidFill>
                <a:latin typeface="Arial Black" pitchFamily="34" charset="0"/>
                <a:cs typeface="Calibri" pitchFamily="34" charset="0"/>
              </a:rPr>
              <a:t>Ezra</a:t>
            </a: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Greece</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Inter-Test.</a:t>
            </a:r>
            <a:endParaRPr lang="en-CA" dirty="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Rome</a:t>
            </a: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New Test.</a:t>
            </a:r>
            <a:endParaRPr lang="en-CA" dirty="0">
              <a:solidFill>
                <a:srgbClr val="00B050"/>
              </a:solidFill>
              <a:latin typeface="Arial Black" pitchFamily="34" charset="0"/>
              <a:cs typeface="Calibri" pitchFamily="34" charset="0"/>
            </a:endParaRPr>
          </a:p>
        </p:txBody>
      </p:sp>
      <p:sp>
        <p:nvSpPr>
          <p:cNvPr id="7"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942939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fade">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fade">
                                      <p:cBhvr>
                                        <p:cTn id="47" dur="500"/>
                                        <p:tgtEl>
                                          <p:spTgt spid="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fade">
                                      <p:cBhvr>
                                        <p:cTn id="52" dur="500"/>
                                        <p:tgtEl>
                                          <p:spTgt spid="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animEffect transition="in" filter="fade">
                                      <p:cBhvr>
                                        <p:cTn id="57" dur="500"/>
                                        <p:tgtEl>
                                          <p:spTgt spid="5">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animEffect transition="in" filter="fade">
                                      <p:cBhvr>
                                        <p:cTn id="62" dur="500"/>
                                        <p:tgtEl>
                                          <p:spTgt spid="5">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xEl>
                                              <p:pRg st="3" end="3"/>
                                            </p:txEl>
                                          </p:spTgt>
                                        </p:tgtEl>
                                        <p:attrNameLst>
                                          <p:attrName>style.visibility</p:attrName>
                                        </p:attrNameLst>
                                      </p:cBhvr>
                                      <p:to>
                                        <p:strVal val="visible"/>
                                      </p:to>
                                    </p:set>
                                    <p:animEffect transition="in" filter="fade">
                                      <p:cBhvr>
                                        <p:cTn id="67" dur="500"/>
                                        <p:tgtEl>
                                          <p:spTgt spid="5">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
                                            <p:txEl>
                                              <p:pRg st="4" end="4"/>
                                            </p:txEl>
                                          </p:spTgt>
                                        </p:tgtEl>
                                        <p:attrNameLst>
                                          <p:attrName>style.visibility</p:attrName>
                                        </p:attrNameLst>
                                      </p:cBhvr>
                                      <p:to>
                                        <p:strVal val="visible"/>
                                      </p:to>
                                    </p:set>
                                    <p:animEffect transition="in" filter="fade">
                                      <p:cBhvr>
                                        <p:cTn id="72" dur="500"/>
                                        <p:tgtEl>
                                          <p:spTgt spid="5">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
                                            <p:txEl>
                                              <p:pRg st="5" end="5"/>
                                            </p:txEl>
                                          </p:spTgt>
                                        </p:tgtEl>
                                        <p:attrNameLst>
                                          <p:attrName>style.visibility</p:attrName>
                                        </p:attrNameLst>
                                      </p:cBhvr>
                                      <p:to>
                                        <p:strVal val="visible"/>
                                      </p:to>
                                    </p:set>
                                    <p:animEffect transition="in" filter="fade">
                                      <p:cBhvr>
                                        <p:cTn id="7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22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2339752" y="1340768"/>
            <a:ext cx="4464496" cy="1938992"/>
          </a:xfrm>
          <a:prstGeom prst="rect">
            <a:avLst/>
          </a:prstGeom>
          <a:noFill/>
        </p:spPr>
        <p:txBody>
          <a:bodyPr wrap="square">
            <a:spAutoFit/>
          </a:bodyPr>
          <a:lstStyle/>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Jeremiah</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46:28</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152400" y="4114815"/>
            <a:ext cx="8763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“…I am with thee; for I will make             a full end of all the nations             whither I have driven thee:                    but </a:t>
            </a:r>
            <a:r>
              <a:rPr lang="en-US" sz="40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I will not make a full end of thee...</a:t>
            </a:r>
            <a:r>
              <a:rPr lang="en-US" sz="40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t>
            </a:r>
            <a:endParaRPr lang="en-US" sz="40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Box 7"/>
          <p:cNvSpPr txBox="1"/>
          <p:nvPr/>
        </p:nvSpPr>
        <p:spPr>
          <a:xfrm>
            <a:off x="7596336" y="68431"/>
            <a:ext cx="1440160" cy="830997"/>
          </a:xfrm>
          <a:prstGeom prst="rect">
            <a:avLst/>
          </a:prstGeom>
          <a:noFill/>
        </p:spPr>
        <p:txBody>
          <a:bodyPr wrap="square" rtlCol="0">
            <a:spAutoFit/>
          </a:bodyPr>
          <a:lstStyle/>
          <a:p>
            <a:pPr algn="r"/>
            <a:r>
              <a:rPr lang="en-CA" sz="2400" b="1" dirty="0">
                <a:solidFill>
                  <a:srgbClr val="FF0000"/>
                </a:solidFill>
                <a:latin typeface="Calibri" pitchFamily="34" charset="0"/>
                <a:cs typeface="Calibri" pitchFamily="34" charset="0"/>
              </a:rPr>
              <a:t>s</a:t>
            </a:r>
            <a:r>
              <a:rPr lang="en-CA" sz="2400" b="1" dirty="0" smtClean="0">
                <a:solidFill>
                  <a:srgbClr val="FF0000"/>
                </a:solidFill>
                <a:latin typeface="Calibri" pitchFamily="34" charset="0"/>
                <a:cs typeface="Calibri" pitchFamily="34" charset="0"/>
              </a:rPr>
              <a:t>ee also</a:t>
            </a:r>
          </a:p>
          <a:p>
            <a:pPr algn="r"/>
            <a:r>
              <a:rPr lang="en-CA" sz="2400" b="1" dirty="0" smtClean="0">
                <a:solidFill>
                  <a:srgbClr val="FF0000"/>
                </a:solidFill>
                <a:latin typeface="Calibri" pitchFamily="34" charset="0"/>
                <a:cs typeface="Calibri" pitchFamily="34" charset="0"/>
              </a:rPr>
              <a:t>Je. 30:11</a:t>
            </a:r>
          </a:p>
        </p:txBody>
      </p:sp>
    </p:spTree>
    <p:extLst>
      <p:ext uri="{BB962C8B-B14F-4D97-AF65-F5344CB8AC3E}">
        <p14:creationId xmlns:p14="http://schemas.microsoft.com/office/powerpoint/2010/main" val="2660700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artisticTexturizer/>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379292" y="98425"/>
            <a:ext cx="4657204" cy="67434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179512" y="620688"/>
            <a:ext cx="8856984" cy="877163"/>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fontAlgn="base">
              <a:spcBef>
                <a:spcPct val="0"/>
              </a:spcBef>
              <a:spcAft>
                <a:spcPct val="0"/>
              </a:spcAft>
            </a:pPr>
            <a:r>
              <a:rPr lang="en-US" sz="5100" spc="-300" dirty="0">
                <a:solidFill>
                  <a:srgbClr val="FFFFFF"/>
                </a:solidFill>
                <a:latin typeface="Eras Demi ITC" pitchFamily="34" charset="0"/>
              </a:rPr>
              <a:t>The Gospel of the Burning Bush</a:t>
            </a:r>
          </a:p>
        </p:txBody>
      </p:sp>
      <p:sp>
        <p:nvSpPr>
          <p:cNvPr id="4" name="Text Box 8"/>
          <p:cNvSpPr txBox="1">
            <a:spLocks noChangeArrowheads="1"/>
          </p:cNvSpPr>
          <p:nvPr/>
        </p:nvSpPr>
        <p:spPr bwMode="auto">
          <a:xfrm>
            <a:off x="-828600" y="2572449"/>
            <a:ext cx="6048672" cy="2800767"/>
          </a:xfrm>
          <a:prstGeom prst="rect">
            <a:avLst/>
          </a:prstGeom>
          <a:noFill/>
          <a:ln>
            <a:noFill/>
          </a:ln>
          <a:effectLst/>
          <a:extLst/>
        </p:spPr>
        <p:txBody>
          <a:bodyPr wrap="square">
            <a:spAutoFit/>
          </a:bodyPr>
          <a:lstStyle/>
          <a:p>
            <a:pPr algn="ctr" fontAlgn="base">
              <a:spcBef>
                <a:spcPct val="0"/>
              </a:spcBef>
              <a:spcAft>
                <a:spcPct val="0"/>
              </a:spcAft>
            </a:pPr>
            <a:r>
              <a:rPr lang="en-US" sz="4400" dirty="0" smtClean="0">
                <a:solidFill>
                  <a:srgbClr val="002060"/>
                </a:solidFill>
                <a:latin typeface="Eras Bold ITC" pitchFamily="34" charset="0"/>
              </a:rPr>
              <a:t>Class 1</a:t>
            </a:r>
          </a:p>
          <a:p>
            <a:pPr algn="ctr" fontAlgn="base">
              <a:spcBef>
                <a:spcPct val="0"/>
              </a:spcBef>
              <a:spcAft>
                <a:spcPct val="0"/>
              </a:spcAft>
            </a:pPr>
            <a:r>
              <a:rPr lang="en-US" sz="4400" dirty="0" smtClean="0">
                <a:solidFill>
                  <a:srgbClr val="C00000"/>
                </a:solidFill>
                <a:latin typeface="Eras Bold ITC" pitchFamily="34" charset="0"/>
              </a:rPr>
              <a:t>Delivered from</a:t>
            </a:r>
          </a:p>
          <a:p>
            <a:pPr algn="ctr" fontAlgn="base">
              <a:spcBef>
                <a:spcPct val="0"/>
              </a:spcBef>
              <a:spcAft>
                <a:spcPct val="0"/>
              </a:spcAft>
            </a:pPr>
            <a:r>
              <a:rPr lang="en-US" sz="4400" dirty="0" smtClean="0">
                <a:solidFill>
                  <a:srgbClr val="C00000"/>
                </a:solidFill>
                <a:latin typeface="Eras Bold ITC" pitchFamily="34" charset="0"/>
              </a:rPr>
              <a:t>the Sword</a:t>
            </a:r>
          </a:p>
          <a:p>
            <a:pPr algn="ctr" fontAlgn="base">
              <a:spcBef>
                <a:spcPct val="0"/>
              </a:spcBef>
              <a:spcAft>
                <a:spcPct val="0"/>
              </a:spcAft>
            </a:pPr>
            <a:r>
              <a:rPr lang="en-US" sz="4400" dirty="0" smtClean="0">
                <a:solidFill>
                  <a:srgbClr val="C00000"/>
                </a:solidFill>
                <a:latin typeface="Eras Bold ITC" pitchFamily="34" charset="0"/>
              </a:rPr>
              <a:t>of Pharaoh</a:t>
            </a:r>
            <a:endParaRPr lang="en-US" sz="4400" dirty="0">
              <a:solidFill>
                <a:srgbClr val="C00000"/>
              </a:solidFill>
              <a:latin typeface="Eras Bold ITC" pitchFamily="34" charset="0"/>
            </a:endParaRPr>
          </a:p>
        </p:txBody>
      </p:sp>
    </p:spTree>
    <p:extLst>
      <p:ext uri="{BB962C8B-B14F-4D97-AF65-F5344CB8AC3E}">
        <p14:creationId xmlns:p14="http://schemas.microsoft.com/office/powerpoint/2010/main" val="2749093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143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0825" cy="662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014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93213" cy="664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365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l="2075" t="1163" r="1688" b="1163"/>
          <a:stretch>
            <a:fillRect/>
          </a:stretch>
        </p:blipFill>
        <p:spPr bwMode="auto">
          <a:xfrm>
            <a:off x="512566" y="1135797"/>
            <a:ext cx="3830834" cy="564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9332" name="Group 4"/>
          <p:cNvGraphicFramePr>
            <a:graphicFrameLocks noGrp="1"/>
          </p:cNvGraphicFramePr>
          <p:nvPr>
            <p:ph type="tbl" idx="1"/>
            <p:extLst>
              <p:ext uri="{D42A27DB-BD31-4B8C-83A1-F6EECF244321}">
                <p14:modId xmlns:p14="http://schemas.microsoft.com/office/powerpoint/2010/main" val="4000500523"/>
              </p:ext>
            </p:extLst>
          </p:nvPr>
        </p:nvGraphicFramePr>
        <p:xfrm>
          <a:off x="4800600" y="914400"/>
          <a:ext cx="4191000" cy="5943600"/>
        </p:xfrm>
        <a:graphic>
          <a:graphicData uri="http://schemas.openxmlformats.org/drawingml/2006/table">
            <a:tbl>
              <a:tblPr/>
              <a:tblGrid>
                <a:gridCol w="1296988"/>
                <a:gridCol w="2894012"/>
              </a:tblGrid>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66"/>
                          </a:solidFill>
                          <a:effectLst/>
                          <a:latin typeface="Berlin Sans FB Demi" pitchFamily="34" charset="0"/>
                        </a:rPr>
                        <a:t>1012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Berlin Sans FB" pitchFamily="34" charset="0"/>
                        </a:rPr>
                        <a:t>          from Germany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1182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France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1192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Germany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1248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Germany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1290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England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1306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France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1348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Berlin Sans FB" pitchFamily="34" charset="0"/>
                        </a:rPr>
                        <a:t>          from Germany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1349-60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Hungary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1394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France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66"/>
                          </a:solidFill>
                          <a:effectLst/>
                          <a:latin typeface="Berlin Sans FB Demi" pitchFamily="34" charset="0"/>
                        </a:rPr>
                        <a:t>1420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France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1421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Austria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1492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Spain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1497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Portugal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1737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Berlin Sans FB" pitchFamily="34" charset="0"/>
                        </a:rPr>
                        <a:t>          from Germany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66"/>
                          </a:solidFill>
                          <a:effectLst/>
                          <a:latin typeface="Berlin Sans FB Demi" pitchFamily="34" charset="0"/>
                        </a:rPr>
                        <a:t>1871-1906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Berlin Sans FB" pitchFamily="34" charset="0"/>
                        </a:rPr>
                        <a:t>          Pogroms in Russia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Rectangle 4"/>
          <p:cNvSpPr/>
          <p:nvPr/>
        </p:nvSpPr>
        <p:spPr>
          <a:xfrm>
            <a:off x="0" y="116632"/>
            <a:ext cx="9144000" cy="830997"/>
          </a:xfrm>
          <a:prstGeom prst="rect">
            <a:avLst/>
          </a:prstGeom>
          <a:solidFill>
            <a:srgbClr val="0070C0"/>
          </a:solidFill>
        </p:spPr>
        <p:txBody>
          <a:bodyPr wrap="square">
            <a:spAutoFit/>
          </a:bodyPr>
          <a:lstStyle/>
          <a:p>
            <a:pPr fontAlgn="base">
              <a:spcBef>
                <a:spcPct val="0"/>
              </a:spcBef>
              <a:spcAft>
                <a:spcPct val="0"/>
              </a:spcAft>
            </a:pPr>
            <a:r>
              <a:rPr lang="en-US" sz="4800" dirty="0">
                <a:solidFill>
                  <a:srgbClr val="FFFFFF"/>
                </a:solidFill>
                <a:effectLst>
                  <a:outerShdw blurRad="50800" dist="38100" algn="l" rotWithShape="0">
                    <a:prstClr val="black">
                      <a:alpha val="40000"/>
                    </a:prstClr>
                  </a:outerShdw>
                </a:effectLst>
                <a:latin typeface="Eras Bold ITC" pitchFamily="34" charset="0"/>
              </a:rPr>
              <a:t>Jewish Expulsions</a:t>
            </a:r>
          </a:p>
        </p:txBody>
      </p:sp>
    </p:spTree>
    <p:extLst>
      <p:ext uri="{BB962C8B-B14F-4D97-AF65-F5344CB8AC3E}">
        <p14:creationId xmlns:p14="http://schemas.microsoft.com/office/powerpoint/2010/main" val="1286292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427" name="Rectangle 3"/>
          <p:cNvSpPr>
            <a:spLocks noGrp="1" noChangeArrowheads="1"/>
          </p:cNvSpPr>
          <p:nvPr>
            <p:ph type="title"/>
          </p:nvPr>
        </p:nvSpPr>
        <p:spPr>
          <a:xfrm>
            <a:off x="-533400" y="914400"/>
            <a:ext cx="6400800" cy="1143000"/>
          </a:xfrm>
        </p:spPr>
        <p:txBody>
          <a:bodyPr/>
          <a:lstStyle/>
          <a:p>
            <a:r>
              <a:rPr lang="en-US" sz="2400" b="1" dirty="0" smtClean="0">
                <a:solidFill>
                  <a:schemeClr val="bg1"/>
                </a:solidFill>
                <a:latin typeface="Eras Bold ITC" pitchFamily="34" charset="0"/>
              </a:rPr>
              <a:t>(under </a:t>
            </a:r>
            <a:r>
              <a:rPr lang="en-US" sz="2400" b="1" dirty="0">
                <a:solidFill>
                  <a:schemeClr val="bg1"/>
                </a:solidFill>
                <a:latin typeface="Eras Bold ITC" pitchFamily="34" charset="0"/>
              </a:rPr>
              <a:t>European </a:t>
            </a:r>
            <a:r>
              <a:rPr lang="en-US" sz="2400" b="1" dirty="0" smtClean="0">
                <a:solidFill>
                  <a:schemeClr val="bg1"/>
                </a:solidFill>
                <a:latin typeface="Eras Bold ITC" pitchFamily="34" charset="0"/>
              </a:rPr>
              <a:t>Christendom)</a:t>
            </a:r>
            <a:endParaRPr lang="en-US" sz="2400" dirty="0">
              <a:solidFill>
                <a:schemeClr val="bg1"/>
              </a:solidFill>
              <a:latin typeface="Eras Bold ITC" pitchFamily="34" charset="0"/>
            </a:endParaRPr>
          </a:p>
        </p:txBody>
      </p:sp>
      <p:graphicFrame>
        <p:nvGraphicFramePr>
          <p:cNvPr id="103428" name="Group 4"/>
          <p:cNvGraphicFramePr>
            <a:graphicFrameLocks noGrp="1"/>
          </p:cNvGraphicFramePr>
          <p:nvPr>
            <p:ph type="tbl" idx="1"/>
            <p:extLst>
              <p:ext uri="{D42A27DB-BD31-4B8C-83A1-F6EECF244321}">
                <p14:modId xmlns:p14="http://schemas.microsoft.com/office/powerpoint/2010/main" val="3796851667"/>
              </p:ext>
            </p:extLst>
          </p:nvPr>
        </p:nvGraphicFramePr>
        <p:xfrm>
          <a:off x="-152400" y="1752600"/>
          <a:ext cx="8610600" cy="5029200"/>
        </p:xfrm>
        <a:graphic>
          <a:graphicData uri="http://schemas.openxmlformats.org/drawingml/2006/table">
            <a:tbl>
              <a:tblPr/>
              <a:tblGrid>
                <a:gridCol w="1754188"/>
                <a:gridCol w="6856412"/>
              </a:tblGrid>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0000"/>
                          </a:solidFill>
                          <a:effectLst/>
                          <a:latin typeface="Berlin Sans FB Demi" pitchFamily="34" charset="0"/>
                        </a:rPr>
                        <a:t>1096</a:t>
                      </a: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47"/>
                          </a:solidFill>
                          <a:effectLst/>
                          <a:latin typeface="Berlin Sans FB" pitchFamily="34" charset="0"/>
                        </a:rPr>
                        <a:t>European Jews by crusaders</a:t>
                      </a:r>
                    </a:p>
                  </a:txBody>
                  <a:tcPr horzOverflow="overflow">
                    <a:lnL>
                      <a:noFill/>
                    </a:lnL>
                    <a:lnR cap="flat">
                      <a:noFill/>
                    </a:lnR>
                    <a:lnT cap="flat">
                      <a:noFill/>
                    </a:lnT>
                    <a:lnB>
                      <a:noFill/>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0000"/>
                          </a:solidFill>
                          <a:effectLst/>
                          <a:latin typeface="Berlin Sans FB Demi" pitchFamily="34" charset="0"/>
                        </a:rPr>
                        <a:t>1099</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47"/>
                          </a:solidFill>
                          <a:effectLst/>
                          <a:latin typeface="Berlin Sans FB" pitchFamily="34" charset="0"/>
                        </a:rPr>
                        <a:t>Levantine Jews by crusaders</a:t>
                      </a:r>
                    </a:p>
                  </a:txBody>
                  <a:tcPr horzOverflow="overflow">
                    <a:lnL>
                      <a:noFill/>
                    </a:lnL>
                    <a:lnR cap="flat">
                      <a:noFill/>
                    </a:lnR>
                    <a:lnT>
                      <a:noFill/>
                    </a:lnT>
                    <a:lnB>
                      <a:noFill/>
                    </a:lnB>
                    <a:lnTlToBr>
                      <a:noFill/>
                    </a:lnTlToBr>
                    <a:lnBlToTr>
                      <a:noFill/>
                    </a:lnBlToTr>
                    <a:noFill/>
                  </a:tcPr>
                </a:tc>
              </a:tr>
              <a:tr h="412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0000"/>
                          </a:solidFill>
                          <a:effectLst/>
                          <a:latin typeface="Berlin Sans FB Demi" pitchFamily="34" charset="0"/>
                        </a:rPr>
                        <a:t>1190</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47"/>
                          </a:solidFill>
                          <a:effectLst/>
                          <a:latin typeface="Berlin Sans FB" pitchFamily="34" charset="0"/>
                        </a:rPr>
                        <a:t>Jews in York, England by crusaders</a:t>
                      </a:r>
                    </a:p>
                  </a:txBody>
                  <a:tcPr horzOverflow="overflow">
                    <a:lnL>
                      <a:noFill/>
                    </a:lnL>
                    <a:lnR cap="flat">
                      <a:noFill/>
                    </a:lnR>
                    <a:lnT>
                      <a:noFill/>
                    </a:lnT>
                    <a:lnB>
                      <a:noFill/>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0000"/>
                          </a:solidFill>
                          <a:effectLst/>
                          <a:latin typeface="Berlin Sans FB Demi" pitchFamily="34" charset="0"/>
                        </a:rPr>
                        <a:t>1298</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47"/>
                          </a:solidFill>
                          <a:effectLst/>
                          <a:latin typeface="Berlin Sans FB" pitchFamily="34" charset="0"/>
                        </a:rPr>
                        <a:t>146 German Jewish communities</a:t>
                      </a:r>
                    </a:p>
                  </a:txBody>
                  <a:tcPr horzOverflow="overflow">
                    <a:lnL>
                      <a:noFill/>
                    </a:lnL>
                    <a:lnR cap="flat">
                      <a:noFill/>
                    </a:lnR>
                    <a:lnT>
                      <a:noFill/>
                    </a:lnT>
                    <a:lnB>
                      <a:noFill/>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0000"/>
                          </a:solidFill>
                          <a:effectLst/>
                          <a:latin typeface="Berlin Sans FB Demi" pitchFamily="34" charset="0"/>
                        </a:rPr>
                        <a:t>1200s</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47"/>
                          </a:solidFill>
                          <a:effectLst/>
                          <a:latin typeface="Berlin Sans FB" pitchFamily="34" charset="0"/>
                        </a:rPr>
                        <a:t>Periodic regional massacres in Germany</a:t>
                      </a:r>
                    </a:p>
                  </a:txBody>
                  <a:tcPr horzOverflow="overflow">
                    <a:lnL>
                      <a:noFill/>
                    </a:lnL>
                    <a:lnR cap="flat">
                      <a:noFill/>
                    </a:lnR>
                    <a:lnT>
                      <a:noFill/>
                    </a:lnT>
                    <a:lnB>
                      <a:noFill/>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0000"/>
                          </a:solidFill>
                          <a:effectLst/>
                          <a:latin typeface="Berlin Sans FB Demi" pitchFamily="34" charset="0"/>
                        </a:rPr>
                        <a:t>1348-49</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47"/>
                          </a:solidFill>
                          <a:effectLst/>
                          <a:latin typeface="Berlin Sans FB" pitchFamily="34" charset="0"/>
                        </a:rPr>
                        <a:t>350 communities (blamed for Black Death)</a:t>
                      </a:r>
                    </a:p>
                  </a:txBody>
                  <a:tcPr horzOverflow="overflow">
                    <a:lnL>
                      <a:noFill/>
                    </a:lnL>
                    <a:lnR cap="flat">
                      <a:noFill/>
                    </a:lnR>
                    <a:lnT>
                      <a:noFill/>
                    </a:lnT>
                    <a:lnB>
                      <a:noFill/>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0000"/>
                          </a:solidFill>
                          <a:effectLst/>
                          <a:latin typeface="Berlin Sans FB Demi" pitchFamily="34" charset="0"/>
                        </a:rPr>
                        <a:t>1483-98</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47"/>
                          </a:solidFill>
                          <a:effectLst/>
                          <a:latin typeface="Berlin Sans FB" pitchFamily="34" charset="0"/>
                        </a:rPr>
                        <a:t>Inquisition in Spain &amp; Portugal (burnings)</a:t>
                      </a:r>
                    </a:p>
                  </a:txBody>
                  <a:tcPr horzOverflow="overflow">
                    <a:lnL>
                      <a:noFill/>
                    </a:lnL>
                    <a:lnR cap="flat">
                      <a:noFill/>
                    </a:lnR>
                    <a:lnT>
                      <a:noFill/>
                    </a:lnT>
                    <a:lnB>
                      <a:noFill/>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0000"/>
                          </a:solidFill>
                          <a:effectLst/>
                          <a:latin typeface="Berlin Sans FB Demi" pitchFamily="34" charset="0"/>
                        </a:rPr>
                        <a:t>1642-49</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47"/>
                          </a:solidFill>
                          <a:effectLst/>
                          <a:latin typeface="Berlin Sans FB" pitchFamily="34" charset="0"/>
                        </a:rPr>
                        <a:t>Inquisition in Mexico (burnings)</a:t>
                      </a:r>
                    </a:p>
                  </a:txBody>
                  <a:tcPr horzOverflow="overflow">
                    <a:lnL>
                      <a:noFill/>
                    </a:lnL>
                    <a:lnR cap="flat">
                      <a:noFill/>
                    </a:lnR>
                    <a:lnT>
                      <a:noFill/>
                    </a:lnT>
                    <a:lnB>
                      <a:noFill/>
                    </a:lnB>
                    <a:lnTlToBr>
                      <a:noFill/>
                    </a:lnTlToBr>
                    <a:lnBlToTr>
                      <a:noFill/>
                    </a:lnBlToTr>
                    <a:noFill/>
                  </a:tcPr>
                </a:tc>
              </a:tr>
              <a:tr h="412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0000"/>
                          </a:solidFill>
                          <a:effectLst/>
                          <a:latin typeface="Berlin Sans FB Demi" pitchFamily="34" charset="0"/>
                        </a:rPr>
                        <a:t>1648</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47"/>
                          </a:solidFill>
                          <a:effectLst/>
                          <a:latin typeface="Berlin Sans FB" pitchFamily="34" charset="0"/>
                        </a:rPr>
                        <a:t>100,000 Polish Jews massacred</a:t>
                      </a:r>
                    </a:p>
                  </a:txBody>
                  <a:tcPr horzOverflow="overflow">
                    <a:lnL>
                      <a:noFill/>
                    </a:lnL>
                    <a:lnR cap="flat">
                      <a:noFill/>
                    </a:lnR>
                    <a:lnT>
                      <a:noFill/>
                    </a:lnT>
                    <a:lnB>
                      <a:noFill/>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0000"/>
                          </a:solidFill>
                          <a:effectLst/>
                          <a:latin typeface="Berlin Sans FB Demi" pitchFamily="34" charset="0"/>
                        </a:rPr>
                        <a:t>1881</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47"/>
                          </a:solidFill>
                          <a:effectLst/>
                          <a:latin typeface="Berlin Sans FB" pitchFamily="34" charset="0"/>
                        </a:rPr>
                        <a:t>160 communities of Russian Jews in pogroms</a:t>
                      </a:r>
                    </a:p>
                  </a:txBody>
                  <a:tcPr horzOverflow="overflow">
                    <a:lnL>
                      <a:noFill/>
                    </a:lnL>
                    <a:lnR cap="flat">
                      <a:noFill/>
                    </a:lnR>
                    <a:lnT>
                      <a:noFill/>
                    </a:lnT>
                    <a:lnB>
                      <a:noFill/>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0000"/>
                          </a:solidFill>
                          <a:effectLst/>
                          <a:latin typeface="Berlin Sans FB Demi" pitchFamily="34" charset="0"/>
                        </a:rPr>
                        <a:t>1903-06</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47"/>
                          </a:solidFill>
                          <a:effectLst/>
                          <a:latin typeface="Berlin Sans FB" pitchFamily="34" charset="0"/>
                        </a:rPr>
                        <a:t>50,000 killed in Russian pogroms</a:t>
                      </a:r>
                    </a:p>
                  </a:txBody>
                  <a:tcPr horzOverflow="overflow">
                    <a:lnL>
                      <a:noFill/>
                    </a:lnL>
                    <a:lnR cap="flat">
                      <a:noFill/>
                    </a:lnR>
                    <a:lnT>
                      <a:noFill/>
                    </a:lnT>
                    <a:lnB cap="flat">
                      <a:noFill/>
                    </a:lnB>
                    <a:lnTlToBr>
                      <a:noFill/>
                    </a:lnTlToBr>
                    <a:lnBlToTr>
                      <a:noFill/>
                    </a:lnBlToTr>
                    <a:noFill/>
                  </a:tcPr>
                </a:tc>
              </a:tr>
            </a:tbl>
          </a:graphicData>
        </a:graphic>
      </p:graphicFrame>
      <p:sp>
        <p:nvSpPr>
          <p:cNvPr id="5" name="Rectangle 4"/>
          <p:cNvSpPr/>
          <p:nvPr/>
        </p:nvSpPr>
        <p:spPr>
          <a:xfrm>
            <a:off x="-20782" y="304800"/>
            <a:ext cx="9144000" cy="769441"/>
          </a:xfrm>
          <a:prstGeom prst="rect">
            <a:avLst/>
          </a:prstGeom>
          <a:solidFill>
            <a:srgbClr val="0070C0"/>
          </a:solidFill>
        </p:spPr>
        <p:txBody>
          <a:bodyPr wrap="square">
            <a:spAutoFit/>
          </a:bodyPr>
          <a:lstStyle/>
          <a:p>
            <a:pPr fontAlgn="base">
              <a:spcBef>
                <a:spcPct val="0"/>
              </a:spcBef>
              <a:spcAft>
                <a:spcPct val="0"/>
              </a:spcAft>
            </a:pPr>
            <a:r>
              <a:rPr lang="en-US" sz="4400" dirty="0">
                <a:solidFill>
                  <a:srgbClr val="FFFFFF"/>
                </a:solidFill>
                <a:effectLst>
                  <a:outerShdw blurRad="50800" dist="38100" algn="l" rotWithShape="0">
                    <a:prstClr val="black">
                      <a:alpha val="40000"/>
                    </a:prstClr>
                  </a:outerShdw>
                </a:effectLst>
                <a:latin typeface="Eras Bold ITC" pitchFamily="34" charset="0"/>
              </a:rPr>
              <a:t>Major Instances of Persecution</a:t>
            </a:r>
          </a:p>
        </p:txBody>
      </p:sp>
    </p:spTree>
    <p:extLst>
      <p:ext uri="{BB962C8B-B14F-4D97-AF65-F5344CB8AC3E}">
        <p14:creationId xmlns:p14="http://schemas.microsoft.com/office/powerpoint/2010/main" val="836193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44000" cy="66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669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64638" cy="66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341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65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334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17013" cy="661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864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17013"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089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88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399"/>
            <a:ext cx="9144000" cy="660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957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249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3168352" y="1340768"/>
            <a:ext cx="2843808" cy="1938992"/>
          </a:xfrm>
          <a:prstGeom prst="rect">
            <a:avLst/>
          </a:prstGeom>
          <a:noFill/>
        </p:spPr>
        <p:txBody>
          <a:bodyPr wrap="square">
            <a:spAutoFit/>
          </a:bodyPr>
          <a:lstStyle/>
          <a:p>
            <a:pPr algn="ctr" fontAlgn="base">
              <a:spcBef>
                <a:spcPct val="0"/>
              </a:spcBef>
              <a:spcAft>
                <a:spcPct val="0"/>
              </a:spcAft>
            </a:pPr>
            <a:r>
              <a:rPr lang="en-US" sz="4400" b="1" dirty="0">
                <a:solidFill>
                  <a:srgbClr val="FFFFFF"/>
                </a:solidFill>
                <a:effectLst>
                  <a:outerShdw blurRad="50800" dist="38100" algn="l" rotWithShape="0">
                    <a:prstClr val="black">
                      <a:alpha val="40000"/>
                    </a:prstClr>
                  </a:outerShdw>
                </a:effectLst>
                <a:latin typeface="Eras Bold ITC" pitchFamily="34" charset="0"/>
              </a:rPr>
              <a:t>Isaiah</a:t>
            </a:r>
          </a:p>
          <a:p>
            <a:pPr algn="ctr" fontAlgn="base">
              <a:spcBef>
                <a:spcPct val="0"/>
              </a:spcBef>
              <a:spcAft>
                <a:spcPct val="0"/>
              </a:spcAft>
            </a:pPr>
            <a:r>
              <a:rPr lang="en-US" sz="4400" b="1" dirty="0">
                <a:solidFill>
                  <a:srgbClr val="FFFFFF"/>
                </a:solidFill>
                <a:effectLst>
                  <a:outerShdw blurRad="50800" dist="38100" algn="l" rotWithShape="0">
                    <a:prstClr val="black">
                      <a:alpha val="40000"/>
                    </a:prstClr>
                  </a:outerShdw>
                </a:effectLst>
                <a:latin typeface="Eras Bold ITC" pitchFamily="34" charset="0"/>
              </a:rPr>
              <a:t>43:2</a:t>
            </a: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152400" y="4114800"/>
            <a:ext cx="8763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“…when thou </a:t>
            </a:r>
            <a:r>
              <a:rPr lang="en-US" sz="4200" b="1" dirty="0" err="1" smtClean="0">
                <a:solidFill>
                  <a:srgbClr val="002060"/>
                </a:solidFill>
                <a:effectLst>
                  <a:outerShdw blurRad="38100" dist="38100" dir="2700000" algn="tl">
                    <a:srgbClr val="000000">
                      <a:alpha val="43137"/>
                    </a:srgbClr>
                  </a:outerShdw>
                </a:effectLst>
                <a:latin typeface="Calibri" pitchFamily="34" charset="0"/>
                <a:cs typeface="Calibri" pitchFamily="34" charset="0"/>
              </a:rPr>
              <a:t>walkest</a:t>
            </a:r>
            <a:r>
              <a:rPr lang="en-US" sz="4200" b="1" dirty="0">
                <a:solidFill>
                  <a:srgbClr val="002060"/>
                </a:solidFill>
                <a:effectLst>
                  <a:outerShdw blurRad="38100" dist="38100" dir="2700000" algn="tl">
                    <a:srgbClr val="000000">
                      <a:alpha val="43137"/>
                    </a:srgbClr>
                  </a:outerShdw>
                </a:effectLst>
                <a:latin typeface="Calibri" pitchFamily="34" charset="0"/>
                <a:cs typeface="Calibri" pitchFamily="34" charset="0"/>
              </a:rPr>
              <a:t> </a:t>
            </a:r>
            <a:r>
              <a:rPr lang="en-US" sz="4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through </a:t>
            </a:r>
            <a:r>
              <a:rPr lang="en-US" sz="42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the</a:t>
            </a:r>
            <a:r>
              <a:rPr lang="en-US" sz="4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a:t>
            </a:r>
            <a:r>
              <a:rPr lang="en-US" sz="42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fire</a:t>
            </a:r>
            <a:r>
              <a:rPr lang="en-US" sz="4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thou shalt not be burned;           neither shall </a:t>
            </a:r>
            <a:r>
              <a:rPr lang="en-US" sz="42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the</a:t>
            </a:r>
            <a:r>
              <a:rPr lang="en-US" sz="4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a:t>
            </a:r>
            <a:r>
              <a:rPr lang="en-US" sz="42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flame</a:t>
            </a:r>
            <a:r>
              <a:rPr lang="en-US" sz="4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kindle upon thee.”</a:t>
            </a:r>
            <a:endParaRPr lang="en-US" sz="42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211908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522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3168352" y="1340768"/>
            <a:ext cx="2843808" cy="1938992"/>
          </a:xfrm>
          <a:prstGeom prst="rect">
            <a:avLst/>
          </a:prstGeom>
          <a:noFill/>
        </p:spPr>
        <p:txBody>
          <a:bodyPr wrap="square">
            <a:spAutoFit/>
          </a:bodyPr>
          <a:lstStyle/>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Exodus 15:7</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smtClean="0">
                <a:solidFill>
                  <a:srgbClr val="FFFFFF"/>
                </a:solidFill>
                <a:effectLst>
                  <a:outerShdw blurRad="50800" dist="38100" algn="l" rotWithShape="0">
                    <a:prstClr val="black">
                      <a:alpha val="40000"/>
                    </a:prstClr>
                  </a:outerShdw>
                </a:effectLst>
                <a:latin typeface="Eras Bold ITC" pitchFamily="34" charset="0"/>
              </a:rPr>
              <a:t>KJV</a:t>
            </a:r>
            <a:endParaRPr lang="en-US" sz="3200" b="1" dirty="0">
              <a:solidFill>
                <a:srgbClr val="FFFFFF"/>
              </a:solidFill>
              <a:effectLst>
                <a:outerShdw blurRad="50800" dist="38100" algn="l" rotWithShape="0">
                  <a:prstClr val="black">
                    <a:alpha val="40000"/>
                  </a:prstClr>
                </a:outerShdw>
              </a:effectLst>
              <a:latin typeface="Eras Bold ITC" pitchFamily="34" charset="0"/>
            </a:endParaRPr>
          </a:p>
        </p:txBody>
      </p:sp>
      <p:sp>
        <p:nvSpPr>
          <p:cNvPr id="7" name="Text Box 4"/>
          <p:cNvSpPr txBox="1">
            <a:spLocks noChangeArrowheads="1"/>
          </p:cNvSpPr>
          <p:nvPr/>
        </p:nvSpPr>
        <p:spPr bwMode="auto">
          <a:xfrm>
            <a:off x="152400" y="4145012"/>
            <a:ext cx="8763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“…Thou hast overthrown them                          that rose up against thee:                            thou </a:t>
            </a:r>
            <a:r>
              <a:rPr lang="en-US" sz="3600" b="1" dirty="0" err="1" smtClean="0">
                <a:solidFill>
                  <a:srgbClr val="002060"/>
                </a:solidFill>
                <a:effectLst>
                  <a:outerShdw blurRad="38100" dist="38100" dir="2700000" algn="tl">
                    <a:srgbClr val="000000">
                      <a:alpha val="43137"/>
                    </a:srgbClr>
                  </a:outerShdw>
                </a:effectLst>
                <a:latin typeface="Calibri" pitchFamily="34" charset="0"/>
                <a:cs typeface="Calibri" pitchFamily="34" charset="0"/>
              </a:rPr>
              <a:t>sentest</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forth thy wrath,                    which </a:t>
            </a:r>
            <a:r>
              <a:rPr lang="en-US" sz="36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consumed them as stubble</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t>
            </a:r>
            <a:endParaRPr lang="en-US" sz="36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 Box 8"/>
          <p:cNvSpPr txBox="1">
            <a:spLocks noChangeArrowheads="1"/>
          </p:cNvSpPr>
          <p:nvPr/>
        </p:nvSpPr>
        <p:spPr bwMode="auto">
          <a:xfrm>
            <a:off x="3563887" y="116632"/>
            <a:ext cx="2088233" cy="769441"/>
          </a:xfrm>
          <a:prstGeom prst="rect">
            <a:avLst/>
          </a:prstGeom>
          <a:noFill/>
          <a:ln>
            <a:noFill/>
          </a:ln>
          <a:effectLst/>
          <a:extLst/>
        </p:spPr>
        <p:txBody>
          <a:bodyPr wrap="square">
            <a:spAutoFit/>
          </a:bodyPr>
          <a:lstStyle/>
          <a:p>
            <a:pPr algn="ctr" fontAlgn="base">
              <a:spcBef>
                <a:spcPct val="0"/>
              </a:spcBef>
              <a:spcAft>
                <a:spcPct val="0"/>
              </a:spcAft>
            </a:pPr>
            <a:r>
              <a:rPr lang="en-US" sz="4400" b="1" dirty="0" smtClean="0">
                <a:solidFill>
                  <a:srgbClr val="138F42"/>
                </a:solidFill>
                <a:latin typeface="Arial Black" pitchFamily="34" charset="0"/>
                <a:cs typeface="Calibri" pitchFamily="34" charset="0"/>
              </a:rPr>
              <a:t>Egypt</a:t>
            </a:r>
            <a:endParaRPr lang="en-US" sz="4400" b="1" dirty="0">
              <a:solidFill>
                <a:srgbClr val="138F42"/>
              </a:solidFill>
              <a:latin typeface="Arial Black" pitchFamily="34" charset="0"/>
              <a:cs typeface="Calibri" pitchFamily="34" charset="0"/>
            </a:endParaRPr>
          </a:p>
        </p:txBody>
      </p:sp>
    </p:spTree>
    <p:extLst>
      <p:ext uri="{BB962C8B-B14F-4D97-AF65-F5344CB8AC3E}">
        <p14:creationId xmlns:p14="http://schemas.microsoft.com/office/powerpoint/2010/main" val="3242731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3168352" y="1340768"/>
            <a:ext cx="2843808" cy="1938992"/>
          </a:xfrm>
          <a:prstGeom prst="rect">
            <a:avLst/>
          </a:prstGeom>
          <a:noFill/>
        </p:spPr>
        <p:txBody>
          <a:bodyPr wrap="square">
            <a:spAutoFit/>
          </a:bodyPr>
          <a:lstStyle/>
          <a:p>
            <a:pPr algn="ctr" fontAlgn="base">
              <a:spcBef>
                <a:spcPct val="0"/>
              </a:spcBef>
              <a:spcAft>
                <a:spcPct val="0"/>
              </a:spcAft>
            </a:pPr>
            <a:r>
              <a:rPr lang="en-US" sz="4400" b="1" dirty="0">
                <a:solidFill>
                  <a:srgbClr val="FFFFFF"/>
                </a:solidFill>
                <a:effectLst>
                  <a:outerShdw blurRad="50800" dist="38100" algn="l" rotWithShape="0">
                    <a:prstClr val="black">
                      <a:alpha val="40000"/>
                    </a:prstClr>
                  </a:outerShdw>
                </a:effectLst>
                <a:latin typeface="Eras Bold ITC" pitchFamily="34" charset="0"/>
              </a:rPr>
              <a:t>Isaiah</a:t>
            </a: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10:17</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152400" y="4149080"/>
            <a:ext cx="8763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“And the light of Israel shall be                       for </a:t>
            </a:r>
            <a:r>
              <a:rPr lang="en-US" sz="36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a fire</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and his Holy One for </a:t>
            </a:r>
            <a:r>
              <a:rPr lang="en-US" sz="36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a flame</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and it shall </a:t>
            </a:r>
            <a:r>
              <a:rPr lang="en-US" sz="36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burn</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and </a:t>
            </a:r>
            <a:r>
              <a:rPr lang="en-US" sz="36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devour</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his </a:t>
            </a:r>
            <a:r>
              <a:rPr lang="en-US" sz="3600" b="1" u="sng"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thorns</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and his </a:t>
            </a:r>
            <a:r>
              <a:rPr lang="en-US" sz="3600" b="1" u="sng"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briers</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in one day.”</a:t>
            </a:r>
            <a:endParaRPr lang="en-US" sz="36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 Box 8"/>
          <p:cNvSpPr txBox="1">
            <a:spLocks noChangeArrowheads="1"/>
          </p:cNvSpPr>
          <p:nvPr/>
        </p:nvSpPr>
        <p:spPr bwMode="auto">
          <a:xfrm>
            <a:off x="3275856" y="116632"/>
            <a:ext cx="2736303" cy="769441"/>
          </a:xfrm>
          <a:prstGeom prst="rect">
            <a:avLst/>
          </a:prstGeom>
          <a:noFill/>
          <a:ln>
            <a:noFill/>
          </a:ln>
          <a:effectLst/>
          <a:extLst/>
        </p:spPr>
        <p:txBody>
          <a:bodyPr wrap="square">
            <a:spAutoFit/>
          </a:bodyPr>
          <a:lstStyle/>
          <a:p>
            <a:pPr algn="ctr" fontAlgn="base">
              <a:spcBef>
                <a:spcPct val="0"/>
              </a:spcBef>
              <a:spcAft>
                <a:spcPct val="0"/>
              </a:spcAft>
            </a:pPr>
            <a:r>
              <a:rPr lang="en-US" sz="4400" b="1" dirty="0" smtClean="0">
                <a:solidFill>
                  <a:srgbClr val="138F42"/>
                </a:solidFill>
                <a:latin typeface="Arial Black" pitchFamily="34" charset="0"/>
                <a:cs typeface="Calibri" pitchFamily="34" charset="0"/>
              </a:rPr>
              <a:t>Assyria</a:t>
            </a:r>
            <a:endParaRPr lang="en-US" sz="4400" b="1" dirty="0">
              <a:solidFill>
                <a:srgbClr val="138F42"/>
              </a:solidFill>
              <a:latin typeface="Arial Black" pitchFamily="34" charset="0"/>
              <a:cs typeface="Calibri" pitchFamily="34" charset="0"/>
            </a:endParaRPr>
          </a:p>
        </p:txBody>
      </p:sp>
    </p:spTree>
    <p:extLst>
      <p:ext uri="{BB962C8B-B14F-4D97-AF65-F5344CB8AC3E}">
        <p14:creationId xmlns:p14="http://schemas.microsoft.com/office/powerpoint/2010/main" val="3686037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3168352" y="1340768"/>
            <a:ext cx="2843808" cy="1938992"/>
          </a:xfrm>
          <a:prstGeom prst="rect">
            <a:avLst/>
          </a:prstGeom>
          <a:noFill/>
        </p:spPr>
        <p:txBody>
          <a:bodyPr wrap="square">
            <a:spAutoFit/>
          </a:bodyPr>
          <a:lstStyle/>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Nahum</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1:10</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152400" y="4509120"/>
            <a:ext cx="8763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“For while they be </a:t>
            </a:r>
            <a:r>
              <a:rPr lang="en-US" sz="3600" b="1" dirty="0" err="1" smtClean="0">
                <a:solidFill>
                  <a:srgbClr val="002060"/>
                </a:solidFill>
                <a:effectLst>
                  <a:outerShdw blurRad="38100" dist="38100" dir="2700000" algn="tl">
                    <a:srgbClr val="000000">
                      <a:alpha val="43137"/>
                    </a:srgbClr>
                  </a:outerShdw>
                </a:effectLst>
                <a:latin typeface="Calibri" pitchFamily="34" charset="0"/>
                <a:cs typeface="Calibri" pitchFamily="34" charset="0"/>
              </a:rPr>
              <a:t>folden</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together as </a:t>
            </a:r>
            <a:r>
              <a:rPr lang="en-US" sz="3600" b="1" u="sng"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thorns</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and while they are drunken as drunkards, they shall be </a:t>
            </a:r>
            <a:r>
              <a:rPr lang="en-US" sz="36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devoured</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as stubble fully dry.”</a:t>
            </a:r>
            <a:endParaRPr lang="en-US" sz="36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 Box 8"/>
          <p:cNvSpPr txBox="1">
            <a:spLocks noChangeArrowheads="1"/>
          </p:cNvSpPr>
          <p:nvPr/>
        </p:nvSpPr>
        <p:spPr bwMode="auto">
          <a:xfrm>
            <a:off x="3275856" y="116632"/>
            <a:ext cx="2736303" cy="769441"/>
          </a:xfrm>
          <a:prstGeom prst="rect">
            <a:avLst/>
          </a:prstGeom>
          <a:noFill/>
          <a:ln>
            <a:noFill/>
          </a:ln>
          <a:effectLst/>
          <a:extLst/>
        </p:spPr>
        <p:txBody>
          <a:bodyPr wrap="square">
            <a:spAutoFit/>
          </a:bodyPr>
          <a:lstStyle/>
          <a:p>
            <a:pPr algn="ctr" fontAlgn="base">
              <a:spcBef>
                <a:spcPct val="0"/>
              </a:spcBef>
              <a:spcAft>
                <a:spcPct val="0"/>
              </a:spcAft>
            </a:pPr>
            <a:r>
              <a:rPr lang="en-US" sz="4400" b="1" dirty="0" smtClean="0">
                <a:solidFill>
                  <a:srgbClr val="138F42"/>
                </a:solidFill>
                <a:latin typeface="Arial Black" pitchFamily="34" charset="0"/>
                <a:cs typeface="Calibri" pitchFamily="34" charset="0"/>
              </a:rPr>
              <a:t>Nineveh</a:t>
            </a:r>
            <a:endParaRPr lang="en-US" sz="4400" b="1" dirty="0">
              <a:solidFill>
                <a:srgbClr val="138F42"/>
              </a:solidFill>
              <a:latin typeface="Arial Black" pitchFamily="34" charset="0"/>
              <a:cs typeface="Calibri" pitchFamily="34" charset="0"/>
            </a:endParaRPr>
          </a:p>
        </p:txBody>
      </p:sp>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032309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8620"/>
            <a:ext cx="7884368" cy="4130460"/>
          </a:xfrm>
          <a:prstGeom prst="rect">
            <a:avLst/>
          </a:prstGeom>
          <a:ln>
            <a:noFill/>
          </a:ln>
          <a:effectLst>
            <a:softEdge rad="112500"/>
          </a:effectLst>
        </p:spPr>
      </p:pic>
      <p:sp>
        <p:nvSpPr>
          <p:cNvPr id="6" name="Rectangle 5"/>
          <p:cNvSpPr/>
          <p:nvPr/>
        </p:nvSpPr>
        <p:spPr>
          <a:xfrm>
            <a:off x="3168352" y="1340768"/>
            <a:ext cx="2843808" cy="1938992"/>
          </a:xfrm>
          <a:prstGeom prst="rect">
            <a:avLst/>
          </a:prstGeom>
          <a:noFill/>
        </p:spPr>
        <p:txBody>
          <a:bodyPr wrap="square">
            <a:spAutoFit/>
          </a:bodyPr>
          <a:lstStyle/>
          <a:p>
            <a:pPr algn="ctr" fontAlgn="base">
              <a:spcBef>
                <a:spcPct val="0"/>
              </a:spcBef>
              <a:spcAft>
                <a:spcPct val="0"/>
              </a:spcAft>
            </a:pPr>
            <a:r>
              <a:rPr lang="en-US" sz="4400" b="1" dirty="0">
                <a:solidFill>
                  <a:srgbClr val="FFFFFF"/>
                </a:solidFill>
                <a:effectLst>
                  <a:outerShdw blurRad="50800" dist="38100" algn="l" rotWithShape="0">
                    <a:prstClr val="black">
                      <a:alpha val="40000"/>
                    </a:prstClr>
                  </a:outerShdw>
                </a:effectLst>
                <a:latin typeface="Eras Bold ITC" pitchFamily="34" charset="0"/>
              </a:rPr>
              <a:t>Isaiah</a:t>
            </a: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48:9-10</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0" y="3888918"/>
            <a:ext cx="9144000"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“For my name’s sake will I defer mine anger,      and for my praise will I refrain for thee,              that I cut thee not off.                                       Behold, I have </a:t>
            </a:r>
            <a:r>
              <a:rPr lang="en-US" sz="34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refined</a:t>
            </a:r>
            <a:r>
              <a:rPr lang="en-US" sz="3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thee, but not with silver;                                                 I have chosen thee in the </a:t>
            </a:r>
            <a:r>
              <a:rPr lang="en-US" sz="34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furnace</a:t>
            </a:r>
            <a:r>
              <a:rPr lang="en-US" sz="3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of affliction.”</a:t>
            </a:r>
            <a:endParaRPr lang="en-US" sz="34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4196474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10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Israel</a:t>
            </a:r>
          </a:p>
        </p:txBody>
      </p:sp>
      <p:sp>
        <p:nvSpPr>
          <p:cNvPr id="6" name="Text Box 5"/>
          <p:cNvSpPr txBox="1">
            <a:spLocks noChangeArrowheads="1"/>
          </p:cNvSpPr>
          <p:nvPr/>
        </p:nvSpPr>
        <p:spPr bwMode="auto">
          <a:xfrm>
            <a:off x="285749" y="293747"/>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107504" y="2420888"/>
            <a:ext cx="892899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4400" b="1" dirty="0" smtClean="0">
                <a:solidFill>
                  <a:srgbClr val="002060"/>
                </a:solidFill>
                <a:latin typeface="Calibri" pitchFamily="34" charset="0"/>
                <a:cs typeface="Calibri" pitchFamily="34" charset="0"/>
              </a:rPr>
              <a:t>The </a:t>
            </a:r>
            <a:r>
              <a:rPr lang="en-CA" sz="4400" b="1" dirty="0">
                <a:solidFill>
                  <a:srgbClr val="002060"/>
                </a:solidFill>
                <a:latin typeface="Calibri" pitchFamily="34" charset="0"/>
                <a:cs typeface="Calibri" pitchFamily="34" charset="0"/>
              </a:rPr>
              <a:t>burning bush is </a:t>
            </a:r>
            <a:r>
              <a:rPr lang="en-CA" sz="4400" b="1" dirty="0" smtClean="0">
                <a:solidFill>
                  <a:srgbClr val="002060"/>
                </a:solidFill>
                <a:latin typeface="Calibri" pitchFamily="34" charset="0"/>
                <a:cs typeface="Calibri" pitchFamily="34" charset="0"/>
              </a:rPr>
              <a:t>a symbol             of </a:t>
            </a:r>
            <a:r>
              <a:rPr lang="en-CA" sz="4400" b="1" dirty="0">
                <a:solidFill>
                  <a:srgbClr val="002060"/>
                </a:solidFill>
                <a:latin typeface="Calibri" pitchFamily="34" charset="0"/>
                <a:cs typeface="Calibri" pitchFamily="34" charset="0"/>
              </a:rPr>
              <a:t>Yahweh’s preservation </a:t>
            </a:r>
            <a:r>
              <a:rPr lang="en-CA" sz="4400" b="1" dirty="0" smtClean="0">
                <a:solidFill>
                  <a:srgbClr val="002060"/>
                </a:solidFill>
                <a:latin typeface="Calibri" pitchFamily="34" charset="0"/>
                <a:cs typeface="Calibri" pitchFamily="34" charset="0"/>
              </a:rPr>
              <a:t>                   of the nation of Israel,              through </a:t>
            </a:r>
            <a:r>
              <a:rPr lang="en-CA" sz="4400" b="1" dirty="0">
                <a:solidFill>
                  <a:srgbClr val="002060"/>
                </a:solidFill>
                <a:latin typeface="Calibri" pitchFamily="34" charset="0"/>
                <a:cs typeface="Calibri" pitchFamily="34" charset="0"/>
              </a:rPr>
              <a:t>the covenants of </a:t>
            </a:r>
            <a:r>
              <a:rPr lang="en-CA" sz="4400" b="1" dirty="0" smtClean="0">
                <a:solidFill>
                  <a:srgbClr val="002060"/>
                </a:solidFill>
                <a:latin typeface="Calibri" pitchFamily="34" charset="0"/>
                <a:cs typeface="Calibri" pitchFamily="34" charset="0"/>
              </a:rPr>
              <a:t>promise made to Abraham, Isaac, and Jacob.</a:t>
            </a:r>
            <a:endParaRPr lang="en-US" sz="4400" b="1" dirty="0">
              <a:solidFill>
                <a:srgbClr val="00206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849892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descr="C:\Users\JMMJ\Pictures\Bible Pictures\burning bush.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95536" y="188640"/>
            <a:ext cx="8352928" cy="6601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251520" y="1988840"/>
            <a:ext cx="8640960"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i="1" dirty="0" smtClean="0">
                <a:solidFill>
                  <a:srgbClr val="002060"/>
                </a:solidFill>
                <a:latin typeface="Calibri" pitchFamily="34" charset="0"/>
                <a:cs typeface="Calibri" pitchFamily="34" charset="0"/>
              </a:rPr>
              <a:t>Strong</a:t>
            </a:r>
            <a:r>
              <a:rPr lang="en-US" sz="3200" b="1" dirty="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5572 related to </a:t>
            </a:r>
            <a:r>
              <a:rPr lang="en-US" sz="3200" b="1" dirty="0" smtClean="0">
                <a:solidFill>
                  <a:srgbClr val="0070C0"/>
                </a:solidFill>
                <a:latin typeface="Calibri" pitchFamily="34" charset="0"/>
                <a:cs typeface="Calibri" pitchFamily="34" charset="0"/>
              </a:rPr>
              <a:t>‘to prick’</a:t>
            </a:r>
            <a:r>
              <a:rPr lang="en-US" sz="3200" b="1" dirty="0" smtClean="0">
                <a:solidFill>
                  <a:srgbClr val="002060"/>
                </a:solidFill>
                <a:latin typeface="Calibri" pitchFamily="34" charset="0"/>
                <a:cs typeface="Calibri" pitchFamily="34" charset="0"/>
              </a:rPr>
              <a:t> – a </a:t>
            </a:r>
            <a:r>
              <a:rPr lang="en-US" sz="3200" b="1" dirty="0" smtClean="0">
                <a:solidFill>
                  <a:srgbClr val="0070C0"/>
                </a:solidFill>
                <a:latin typeface="Calibri" pitchFamily="34" charset="0"/>
                <a:cs typeface="Calibri" pitchFamily="34" charset="0"/>
              </a:rPr>
              <a:t>‘bramble’</a:t>
            </a:r>
          </a:p>
          <a:p>
            <a:pPr eaLnBrk="1" hangingPunct="1">
              <a:spcBef>
                <a:spcPct val="50000"/>
              </a:spcBef>
            </a:pPr>
            <a:r>
              <a:rPr lang="en-US" sz="3200" b="1" i="1" dirty="0" smtClean="0">
                <a:solidFill>
                  <a:srgbClr val="002060"/>
                </a:solidFill>
                <a:latin typeface="Calibri" pitchFamily="34" charset="0"/>
                <a:cs typeface="Calibri" pitchFamily="34" charset="0"/>
              </a:rPr>
              <a:t>TWOT	</a:t>
            </a:r>
            <a:r>
              <a:rPr lang="en-US" sz="3200" b="1" dirty="0" smtClean="0">
                <a:solidFill>
                  <a:srgbClr val="002060"/>
                </a:solidFill>
                <a:latin typeface="Calibri" pitchFamily="34" charset="0"/>
                <a:cs typeface="Calibri" pitchFamily="34" charset="0"/>
              </a:rPr>
              <a:t>1520 ‘the botanical identification is 			uncertain as is the derivation’ (</a:t>
            </a:r>
            <a:r>
              <a:rPr lang="en-US" sz="3200" b="1" dirty="0" smtClean="0">
                <a:solidFill>
                  <a:srgbClr val="0070C0"/>
                </a:solidFill>
                <a:latin typeface="Calibri" pitchFamily="34" charset="0"/>
                <a:cs typeface="Calibri" pitchFamily="34" charset="0"/>
              </a:rPr>
              <a:t>acacia?</a:t>
            </a:r>
            <a:r>
              <a:rPr lang="en-US" sz="3200" b="1" dirty="0" smtClean="0">
                <a:solidFill>
                  <a:srgbClr val="002060"/>
                </a:solidFill>
                <a:latin typeface="Calibri" pitchFamily="34" charset="0"/>
                <a:cs typeface="Calibri" pitchFamily="34" charset="0"/>
              </a:rPr>
              <a:t>)</a:t>
            </a:r>
          </a:p>
          <a:p>
            <a:pPr eaLnBrk="1" hangingPunct="1">
              <a:spcBef>
                <a:spcPct val="50000"/>
              </a:spcBef>
            </a:pPr>
            <a:r>
              <a:rPr lang="en-US" sz="3200" b="1" i="1" dirty="0" smtClean="0">
                <a:solidFill>
                  <a:srgbClr val="002060"/>
                </a:solidFill>
                <a:latin typeface="Calibri" pitchFamily="34" charset="0"/>
                <a:cs typeface="Calibri" pitchFamily="34" charset="0"/>
              </a:rPr>
              <a:t>Thayer   	</a:t>
            </a:r>
            <a:r>
              <a:rPr lang="en-US" sz="3200" b="1" dirty="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942 (Gk.) </a:t>
            </a:r>
            <a:r>
              <a:rPr lang="en-US" sz="3200" b="1" dirty="0" smtClean="0">
                <a:solidFill>
                  <a:srgbClr val="0070C0"/>
                </a:solidFill>
                <a:latin typeface="Calibri" pitchFamily="34" charset="0"/>
                <a:cs typeface="Calibri" pitchFamily="34" charset="0"/>
              </a:rPr>
              <a:t>thorn or brier  </a:t>
            </a:r>
            <a:r>
              <a:rPr lang="en-US" sz="3200" b="1" dirty="0" smtClean="0">
                <a:solidFill>
                  <a:srgbClr val="002060"/>
                </a:solidFill>
                <a:latin typeface="Calibri" pitchFamily="34" charset="0"/>
                <a:cs typeface="Calibri" pitchFamily="34" charset="0"/>
              </a:rPr>
              <a:t>(Strong, too)</a:t>
            </a:r>
            <a:endParaRPr lang="en-US" sz="3200" b="1" dirty="0" smtClean="0">
              <a:solidFill>
                <a:srgbClr val="0070C0"/>
              </a:solidFill>
              <a:latin typeface="Calibri" pitchFamily="34" charset="0"/>
              <a:cs typeface="Calibri" pitchFamily="34" charset="0"/>
            </a:endParaRPr>
          </a:p>
          <a:p>
            <a:pPr eaLnBrk="1" hangingPunct="1">
              <a:spcBef>
                <a:spcPct val="50000"/>
              </a:spcBef>
            </a:pPr>
            <a:r>
              <a:rPr lang="en-US" sz="3200" b="1" i="1" dirty="0" err="1" smtClean="0">
                <a:solidFill>
                  <a:srgbClr val="002060"/>
                </a:solidFill>
                <a:latin typeface="Calibri" pitchFamily="34" charset="0"/>
                <a:cs typeface="Calibri" pitchFamily="34" charset="0"/>
              </a:rPr>
              <a:t>Gesenius</a:t>
            </a:r>
            <a:r>
              <a:rPr lang="en-US" sz="3200" b="1" i="1" dirty="0" smtClean="0">
                <a:solidFill>
                  <a:srgbClr val="002060"/>
                </a:solidFill>
                <a:latin typeface="Calibri" pitchFamily="34" charset="0"/>
                <a:cs typeface="Calibri" pitchFamily="34" charset="0"/>
              </a:rPr>
              <a:t>	</a:t>
            </a:r>
            <a:r>
              <a:rPr lang="en-US" sz="3200" b="1" dirty="0">
                <a:solidFill>
                  <a:srgbClr val="0070C0"/>
                </a:solidFill>
                <a:latin typeface="Calibri" pitchFamily="34" charset="0"/>
                <a:cs typeface="Calibri" pitchFamily="34" charset="0"/>
              </a:rPr>
              <a:t> ‘a bush, </a:t>
            </a:r>
            <a:r>
              <a:rPr lang="en-US" sz="3200" b="1" dirty="0" smtClean="0">
                <a:solidFill>
                  <a:srgbClr val="0070C0"/>
                </a:solidFill>
                <a:latin typeface="Calibri" pitchFamily="34" charset="0"/>
                <a:cs typeface="Calibri" pitchFamily="34" charset="0"/>
              </a:rPr>
              <a:t>thorn </a:t>
            </a:r>
            <a:r>
              <a:rPr lang="en-US" sz="3200" b="1" dirty="0">
                <a:solidFill>
                  <a:srgbClr val="0070C0"/>
                </a:solidFill>
                <a:latin typeface="Calibri" pitchFamily="34" charset="0"/>
                <a:cs typeface="Calibri" pitchFamily="34" charset="0"/>
              </a:rPr>
              <a:t>bush’</a:t>
            </a:r>
            <a:endParaRPr lang="en-US" sz="3200" b="1" dirty="0" smtClean="0">
              <a:solidFill>
                <a:srgbClr val="0070C0"/>
              </a:solidFill>
              <a:latin typeface="Calibri" pitchFamily="34" charset="0"/>
              <a:cs typeface="Calibri" pitchFamily="34" charset="0"/>
            </a:endParaRPr>
          </a:p>
          <a:p>
            <a:pPr eaLnBrk="1" hangingPunct="1">
              <a:spcBef>
                <a:spcPct val="50000"/>
              </a:spcBef>
            </a:pPr>
            <a:r>
              <a:rPr lang="en-US" sz="3200" b="1" i="1" dirty="0" smtClean="0">
                <a:solidFill>
                  <a:srgbClr val="002060"/>
                </a:solidFill>
                <a:latin typeface="Calibri" pitchFamily="34" charset="0"/>
                <a:cs typeface="Calibri" pitchFamily="34" charset="0"/>
              </a:rPr>
              <a:t>BDB    	</a:t>
            </a:r>
            <a:r>
              <a:rPr lang="en-US" sz="3200" b="1" dirty="0" smtClean="0">
                <a:solidFill>
                  <a:srgbClr val="0070C0"/>
                </a:solidFill>
                <a:latin typeface="Calibri" pitchFamily="34" charset="0"/>
                <a:cs typeface="Calibri" pitchFamily="34" charset="0"/>
              </a:rPr>
              <a:t>‘a bush, thorny bush’</a:t>
            </a:r>
          </a:p>
          <a:p>
            <a:pPr eaLnBrk="1" hangingPunct="1">
              <a:spcBef>
                <a:spcPct val="50000"/>
              </a:spcBef>
            </a:pPr>
            <a:r>
              <a:rPr lang="en-US" sz="3200" b="1" i="1" dirty="0" smtClean="0">
                <a:solidFill>
                  <a:srgbClr val="002060"/>
                </a:solidFill>
                <a:latin typeface="Calibri" pitchFamily="34" charset="0"/>
                <a:cs typeface="Calibri" pitchFamily="34" charset="0"/>
              </a:rPr>
              <a:t>Smith	</a:t>
            </a:r>
            <a:r>
              <a:rPr lang="en-US" sz="3200" b="1" dirty="0" smtClean="0">
                <a:solidFill>
                  <a:srgbClr val="002060"/>
                </a:solidFill>
                <a:latin typeface="Calibri" pitchFamily="34" charset="0"/>
                <a:cs typeface="Calibri" pitchFamily="34" charset="0"/>
              </a:rPr>
              <a:t>some kind of </a:t>
            </a:r>
            <a:r>
              <a:rPr lang="en-US" sz="3200" b="1" dirty="0" smtClean="0">
                <a:solidFill>
                  <a:srgbClr val="0070C0"/>
                </a:solidFill>
                <a:latin typeface="Calibri" pitchFamily="34" charset="0"/>
                <a:cs typeface="Calibri" pitchFamily="34" charset="0"/>
              </a:rPr>
              <a:t>thorn bush</a:t>
            </a:r>
            <a:endParaRPr lang="en-US" sz="3200" b="1" dirty="0">
              <a:solidFill>
                <a:srgbClr val="0070C0"/>
              </a:solidFill>
              <a:latin typeface="Calibri" pitchFamily="34" charset="0"/>
              <a:cs typeface="Calibri" pitchFamily="34" charset="0"/>
            </a:endParaRPr>
          </a:p>
        </p:txBody>
      </p:sp>
      <p:sp>
        <p:nvSpPr>
          <p:cNvPr id="7" name="Rectangle 6"/>
          <p:cNvSpPr/>
          <p:nvPr/>
        </p:nvSpPr>
        <p:spPr>
          <a:xfrm>
            <a:off x="0" y="116632"/>
            <a:ext cx="9144000" cy="830997"/>
          </a:xfrm>
          <a:prstGeom prst="rect">
            <a:avLst/>
          </a:prstGeom>
          <a:solidFill>
            <a:srgbClr val="C0000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What kind of bush was it?</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8" name="Text Box 8"/>
          <p:cNvSpPr txBox="1">
            <a:spLocks noChangeArrowheads="1"/>
          </p:cNvSpPr>
          <p:nvPr/>
        </p:nvSpPr>
        <p:spPr bwMode="auto">
          <a:xfrm>
            <a:off x="3059832" y="1124744"/>
            <a:ext cx="2448272" cy="769441"/>
          </a:xfrm>
          <a:prstGeom prst="rect">
            <a:avLst/>
          </a:prstGeom>
          <a:noFill/>
          <a:ln>
            <a:noFill/>
          </a:ln>
          <a:effectLst/>
          <a:extLst/>
        </p:spPr>
        <p:txBody>
          <a:bodyPr wrap="square">
            <a:spAutoFit/>
          </a:bodyPr>
          <a:lstStyle/>
          <a:p>
            <a:pPr algn="r" fontAlgn="base">
              <a:spcBef>
                <a:spcPct val="0"/>
              </a:spcBef>
              <a:spcAft>
                <a:spcPct val="0"/>
              </a:spcAft>
            </a:pPr>
            <a:r>
              <a:rPr lang="en-US" sz="4400" dirty="0" smtClean="0">
                <a:solidFill>
                  <a:srgbClr val="FF0000"/>
                </a:solidFill>
                <a:latin typeface="Eras Bold ITC" pitchFamily="34" charset="0"/>
              </a:rPr>
              <a:t>‘</a:t>
            </a:r>
            <a:r>
              <a:rPr lang="en-US" sz="4400" dirty="0" err="1" smtClean="0">
                <a:solidFill>
                  <a:srgbClr val="FF0000"/>
                </a:solidFill>
                <a:latin typeface="Eras Bold ITC" pitchFamily="34" charset="0"/>
              </a:rPr>
              <a:t>seneh</a:t>
            </a:r>
            <a:r>
              <a:rPr lang="en-US" sz="4400" dirty="0" smtClean="0">
                <a:solidFill>
                  <a:srgbClr val="FF0000"/>
                </a:solidFill>
                <a:latin typeface="Eras Bold ITC" pitchFamily="34" charset="0"/>
              </a:rPr>
              <a:t>’</a:t>
            </a:r>
            <a:endParaRPr lang="en-US" sz="4400" dirty="0">
              <a:solidFill>
                <a:srgbClr val="FF0000"/>
              </a:solidFill>
              <a:latin typeface="Eras Bold ITC" pitchFamily="34" charset="0"/>
            </a:endParaRPr>
          </a:p>
        </p:txBody>
      </p:sp>
      <p:sp>
        <p:nvSpPr>
          <p:cNvPr id="6"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813861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980728"/>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Israel</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827584" y="1988840"/>
            <a:ext cx="763284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smtClean="0">
                <a:solidFill>
                  <a:srgbClr val="002060"/>
                </a:solidFill>
                <a:latin typeface="Calibri" pitchFamily="34" charset="0"/>
                <a:cs typeface="Calibri" pitchFamily="34" charset="0"/>
              </a:rPr>
              <a:t>God’s word is heard in the wilderness, and not in the crush of the world’s concerns.</a:t>
            </a:r>
            <a:endParaRPr lang="en-US" sz="3200" b="1" dirty="0" smtClean="0">
              <a:solidFill>
                <a:srgbClr val="00B050"/>
              </a:solidFill>
              <a:latin typeface="Calibri" pitchFamily="34" charset="0"/>
              <a:cs typeface="Calibri" pitchFamily="34" charset="0"/>
            </a:endParaRPr>
          </a:p>
          <a:p>
            <a:pPr eaLnBrk="1" hangingPunct="1">
              <a:spcBef>
                <a:spcPct val="50000"/>
              </a:spcBef>
              <a:buFontTx/>
              <a:buChar char="•"/>
            </a:pPr>
            <a:r>
              <a:rPr lang="en-US" sz="3200" b="1" dirty="0" smtClean="0">
                <a:solidFill>
                  <a:srgbClr val="002060"/>
                </a:solidFill>
                <a:latin typeface="Calibri" pitchFamily="34" charset="0"/>
                <a:cs typeface="Calibri" pitchFamily="34" charset="0"/>
              </a:rPr>
              <a:t>The re-establishment of the nation of Israel must never cease to sustain our faith in the covenants of promise.</a:t>
            </a:r>
            <a:endParaRPr lang="en-US" sz="3200" b="1" dirty="0" smtClean="0">
              <a:solidFill>
                <a:srgbClr val="00B050"/>
              </a:solidFill>
              <a:latin typeface="Calibri" pitchFamily="34" charset="0"/>
              <a:cs typeface="Calibri" pitchFamily="34" charset="0"/>
            </a:endParaRPr>
          </a:p>
          <a:p>
            <a:pPr eaLnBrk="1" hangingPunct="1">
              <a:spcBef>
                <a:spcPct val="50000"/>
              </a:spcBef>
              <a:buFontTx/>
              <a:buChar char="•"/>
            </a:pPr>
            <a:r>
              <a:rPr lang="en-US" sz="3200" b="1" dirty="0" smtClean="0">
                <a:solidFill>
                  <a:srgbClr val="002060"/>
                </a:solidFill>
                <a:latin typeface="Calibri" pitchFamily="34" charset="0"/>
                <a:cs typeface="Calibri" pitchFamily="34" charset="0"/>
              </a:rPr>
              <a:t>Our Heavenly Father has not called us for who we are, but for who He is able to create for His glory.</a:t>
            </a:r>
            <a:endParaRPr lang="en-US" sz="3200" b="1" dirty="0" smtClean="0">
              <a:solidFill>
                <a:srgbClr val="00B05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6844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683568" y="476672"/>
            <a:ext cx="7872874" cy="5904656"/>
          </a:xfrm>
          <a:prstGeom prst="rect">
            <a:avLst/>
          </a:prstGeom>
          <a:ln>
            <a:noFill/>
          </a:ln>
          <a:effectLst>
            <a:softEdge rad="112500"/>
          </a:effectLst>
        </p:spPr>
      </p:pic>
      <p:sp>
        <p:nvSpPr>
          <p:cNvPr id="5" name="Text Box 5"/>
          <p:cNvSpPr txBox="1">
            <a:spLocks noChangeArrowheads="1"/>
          </p:cNvSpPr>
          <p:nvPr/>
        </p:nvSpPr>
        <p:spPr bwMode="auto">
          <a:xfrm>
            <a:off x="179512" y="908720"/>
            <a:ext cx="8856984" cy="877163"/>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fontAlgn="base">
              <a:spcBef>
                <a:spcPct val="0"/>
              </a:spcBef>
              <a:spcAft>
                <a:spcPct val="0"/>
              </a:spcAft>
            </a:pPr>
            <a:r>
              <a:rPr lang="en-US" sz="5100" spc="-300" dirty="0">
                <a:solidFill>
                  <a:srgbClr val="FFFFFF"/>
                </a:solidFill>
                <a:latin typeface="Eras Demi ITC" pitchFamily="34" charset="0"/>
              </a:rPr>
              <a:t>The Gospel of the Burning Bush</a:t>
            </a:r>
          </a:p>
        </p:txBody>
      </p:sp>
      <p:sp>
        <p:nvSpPr>
          <p:cNvPr id="4" name="Text Box 8"/>
          <p:cNvSpPr txBox="1">
            <a:spLocks noChangeArrowheads="1"/>
          </p:cNvSpPr>
          <p:nvPr/>
        </p:nvSpPr>
        <p:spPr bwMode="auto">
          <a:xfrm>
            <a:off x="1146497" y="4113654"/>
            <a:ext cx="6881887" cy="2123658"/>
          </a:xfrm>
          <a:prstGeom prst="rect">
            <a:avLst/>
          </a:prstGeom>
          <a:noFill/>
          <a:ln>
            <a:noFill/>
          </a:ln>
          <a:effectLst/>
          <a:extLst/>
        </p:spPr>
        <p:txBody>
          <a:bodyPr wrap="square">
            <a:spAutoFit/>
          </a:bodyPr>
          <a:lstStyle/>
          <a:p>
            <a:pPr algn="ctr" fontAlgn="base">
              <a:spcBef>
                <a:spcPct val="0"/>
              </a:spcBef>
              <a:spcAft>
                <a:spcPct val="0"/>
              </a:spcAft>
            </a:pPr>
            <a:r>
              <a:rPr lang="en-US" sz="4400" dirty="0" smtClean="0">
                <a:solidFill>
                  <a:schemeClr val="accent1">
                    <a:lumMod val="90000"/>
                  </a:schemeClr>
                </a:solidFill>
                <a:latin typeface="Eras Bold ITC" pitchFamily="34" charset="0"/>
              </a:rPr>
              <a:t>Class 3</a:t>
            </a:r>
          </a:p>
          <a:p>
            <a:pPr algn="ctr" fontAlgn="base">
              <a:spcBef>
                <a:spcPct val="0"/>
              </a:spcBef>
              <a:spcAft>
                <a:spcPct val="0"/>
              </a:spcAft>
            </a:pPr>
            <a:r>
              <a:rPr lang="en-US" sz="4400" dirty="0" smtClean="0">
                <a:solidFill>
                  <a:srgbClr val="FFFF00"/>
                </a:solidFill>
                <a:latin typeface="Eras Bold ITC" pitchFamily="34" charset="0"/>
              </a:rPr>
              <a:t>Afflicted in</a:t>
            </a:r>
          </a:p>
          <a:p>
            <a:pPr algn="ctr" fontAlgn="base">
              <a:spcBef>
                <a:spcPct val="0"/>
              </a:spcBef>
              <a:spcAft>
                <a:spcPct val="0"/>
              </a:spcAft>
            </a:pPr>
            <a:r>
              <a:rPr lang="en-US" sz="4400" dirty="0" smtClean="0">
                <a:solidFill>
                  <a:srgbClr val="FFFF00"/>
                </a:solidFill>
                <a:latin typeface="Eras Bold ITC" pitchFamily="34" charset="0"/>
              </a:rPr>
              <a:t>All their Affliction</a:t>
            </a:r>
            <a:endParaRPr lang="en-US" sz="4400" dirty="0">
              <a:solidFill>
                <a:srgbClr val="FFFF00"/>
              </a:solidFill>
              <a:latin typeface="Eras Bold ITC" pitchFamily="34" charset="0"/>
            </a:endParaRPr>
          </a:p>
        </p:txBody>
      </p:sp>
      <p:sp>
        <p:nvSpPr>
          <p:cNvPr id="8" name="TextBox 7"/>
          <p:cNvSpPr txBox="1"/>
          <p:nvPr/>
        </p:nvSpPr>
        <p:spPr>
          <a:xfrm>
            <a:off x="7020272" y="2348880"/>
            <a:ext cx="1512168" cy="369332"/>
          </a:xfrm>
          <a:prstGeom prst="rect">
            <a:avLst/>
          </a:prstGeom>
          <a:noFill/>
        </p:spPr>
        <p:txBody>
          <a:bodyPr wrap="square" rtlCol="0">
            <a:spAutoFit/>
          </a:bodyPr>
          <a:lstStyle/>
          <a:p>
            <a:r>
              <a:rPr lang="en-CA" b="1" dirty="0" smtClean="0">
                <a:solidFill>
                  <a:schemeClr val="bg1"/>
                </a:solidFill>
              </a:rPr>
              <a:t>Ted Larsen</a:t>
            </a:r>
            <a:endParaRPr lang="en-CA" b="1" dirty="0">
              <a:solidFill>
                <a:schemeClr val="bg1"/>
              </a:solidFill>
            </a:endParaRPr>
          </a:p>
        </p:txBody>
      </p:sp>
    </p:spTree>
    <p:extLst>
      <p:ext uri="{BB962C8B-B14F-4D97-AF65-F5344CB8AC3E}">
        <p14:creationId xmlns:p14="http://schemas.microsoft.com/office/powerpoint/2010/main" val="2254333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89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1740768" y="1268760"/>
            <a:ext cx="6431632" cy="4824536"/>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In the Egyptian affliction</a:t>
            </a:r>
            <a:endParaRPr lang="en-CA" dirty="0">
              <a:solidFill>
                <a:srgbClr val="000000"/>
              </a:solidFill>
              <a:latin typeface="Calibri" pitchFamily="34" charset="0"/>
              <a:cs typeface="Calibri" pitchFamily="34" charset="0"/>
            </a:endParaRPr>
          </a:p>
          <a:p>
            <a:pPr marL="0" indent="0">
              <a:buNone/>
            </a:pPr>
            <a:r>
              <a:rPr lang="en-CA" dirty="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Ex. 3:2</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In the Canaanite affliction</a:t>
            </a:r>
          </a:p>
          <a:p>
            <a:pPr marL="0" indent="0">
              <a:buNone/>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	</a:t>
            </a:r>
            <a:r>
              <a:rPr lang="en-CA" dirty="0" smtClean="0">
                <a:solidFill>
                  <a:srgbClr val="0066FF"/>
                </a:solidFill>
                <a:latin typeface="Arial Black" pitchFamily="34" charset="0"/>
                <a:cs typeface="Calibri" pitchFamily="34" charset="0"/>
              </a:rPr>
              <a:t>Jg. 2:1-5</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In the Babylonian affliction</a:t>
            </a:r>
            <a:endParaRPr lang="en-CA" dirty="0">
              <a:solidFill>
                <a:srgbClr val="000000"/>
              </a:solidFill>
              <a:latin typeface="Calibri" pitchFamily="34" charset="0"/>
              <a:cs typeface="Calibri" pitchFamily="34" charset="0"/>
            </a:endParaRPr>
          </a:p>
          <a:p>
            <a:pPr marL="0" indent="0">
              <a:buNone/>
            </a:pP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Da. 3:25</a:t>
            </a: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In the Judean affliction</a:t>
            </a:r>
            <a:endParaRPr lang="en-CA" dirty="0">
              <a:solidFill>
                <a:srgbClr val="000000"/>
              </a:solidFill>
              <a:latin typeface="Calibri" pitchFamily="34" charset="0"/>
              <a:cs typeface="Calibri" pitchFamily="34" charset="0"/>
            </a:endParaRPr>
          </a:p>
          <a:p>
            <a:pPr marL="0" indent="0">
              <a:buNone/>
            </a:pPr>
            <a:r>
              <a:rPr lang="en-CA" dirty="0" smtClean="0">
                <a:solidFill>
                  <a:srgbClr val="000000"/>
                </a:solidFill>
                <a:latin typeface="Calibri" pitchFamily="34" charset="0"/>
                <a:cs typeface="Calibri" pitchFamily="34" charset="0"/>
              </a:rPr>
              <a:t>	</a:t>
            </a:r>
            <a:r>
              <a:rPr lang="en-CA" dirty="0" err="1" smtClean="0">
                <a:solidFill>
                  <a:srgbClr val="0066FF"/>
                </a:solidFill>
                <a:latin typeface="Arial Black" pitchFamily="34" charset="0"/>
                <a:cs typeface="Calibri" pitchFamily="34" charset="0"/>
              </a:rPr>
              <a:t>Zec</a:t>
            </a:r>
            <a:r>
              <a:rPr lang="en-CA" dirty="0" smtClean="0">
                <a:solidFill>
                  <a:srgbClr val="0066FF"/>
                </a:solidFill>
                <a:latin typeface="Arial Black" pitchFamily="34" charset="0"/>
                <a:cs typeface="Calibri" pitchFamily="34" charset="0"/>
              </a:rPr>
              <a:t>. 3:1-2</a:t>
            </a:r>
            <a:endParaRPr lang="en-CA" dirty="0">
              <a:solidFill>
                <a:srgbClr val="00B050"/>
              </a:solidFill>
              <a:latin typeface="Arial Black" pitchFamily="34" charset="0"/>
              <a:cs typeface="Calibri" pitchFamily="34" charset="0"/>
            </a:endParaRPr>
          </a:p>
        </p:txBody>
      </p:sp>
      <p:sp>
        <p:nvSpPr>
          <p:cNvPr id="6" name="Rectangle 5"/>
          <p:cNvSpPr/>
          <p:nvPr/>
        </p:nvSpPr>
        <p:spPr>
          <a:xfrm>
            <a:off x="0" y="116632"/>
            <a:ext cx="9144000" cy="830997"/>
          </a:xfrm>
          <a:prstGeom prst="rect">
            <a:avLst/>
          </a:prstGeom>
          <a:solidFill>
            <a:srgbClr val="0070C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The Angel of His Presence</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Afflicted in All their Affliction</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831687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fade">
                                      <p:cBhvr>
                                        <p:cTn id="18" dur="500"/>
                                        <p:tgtEl>
                                          <p:spTgt spid="1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fade">
                                      <p:cBhvr>
                                        <p:cTn id="23" dur="500"/>
                                        <p:tgtEl>
                                          <p:spTgt spid="11">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xEl>
                                              <p:pRg st="5" end="5"/>
                                            </p:txEl>
                                          </p:spTgt>
                                        </p:tgtEl>
                                        <p:attrNameLst>
                                          <p:attrName>style.visibility</p:attrName>
                                        </p:attrNameLst>
                                      </p:cBhvr>
                                      <p:to>
                                        <p:strVal val="visible"/>
                                      </p:to>
                                    </p:set>
                                    <p:animEffect transition="in" filter="fade">
                                      <p:cBhvr>
                                        <p:cTn id="26" dur="500"/>
                                        <p:tgtEl>
                                          <p:spTgt spid="11">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500"/>
                                        <p:tgtEl>
                                          <p:spTgt spid="11">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xEl>
                                              <p:pRg st="7" end="7"/>
                                            </p:txEl>
                                          </p:spTgt>
                                        </p:tgtEl>
                                        <p:attrNameLst>
                                          <p:attrName>style.visibility</p:attrName>
                                        </p:attrNameLst>
                                      </p:cBhvr>
                                      <p:to>
                                        <p:strVal val="visible"/>
                                      </p:to>
                                    </p:set>
                                    <p:animEffect transition="in" filter="fade">
                                      <p:cBhvr>
                                        <p:cTn id="34"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746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3168352" y="1340768"/>
            <a:ext cx="2843808" cy="1938992"/>
          </a:xfrm>
          <a:prstGeom prst="rect">
            <a:avLst/>
          </a:prstGeom>
          <a:noFill/>
        </p:spPr>
        <p:txBody>
          <a:bodyPr wrap="square">
            <a:spAutoFit/>
          </a:bodyPr>
          <a:lstStyle/>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2 Kings</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20:5</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107504" y="4221088"/>
            <a:ext cx="888409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“Thus </a:t>
            </a:r>
            <a:r>
              <a:rPr lang="en-US" sz="3600" b="1" dirty="0" err="1" smtClean="0">
                <a:solidFill>
                  <a:srgbClr val="002060"/>
                </a:solidFill>
                <a:effectLst>
                  <a:outerShdw blurRad="38100" dist="38100" dir="2700000" algn="tl">
                    <a:srgbClr val="000000">
                      <a:alpha val="43137"/>
                    </a:srgbClr>
                  </a:outerShdw>
                </a:effectLst>
                <a:latin typeface="Calibri" pitchFamily="34" charset="0"/>
                <a:cs typeface="Calibri" pitchFamily="34" charset="0"/>
              </a:rPr>
              <a:t>saith</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Yahweh,                                          the God of David thy father,                                 I have heard thy prayer, </a:t>
            </a:r>
            <a:r>
              <a:rPr lang="en-US" sz="36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I have seen thy tears</a:t>
            </a:r>
            <a:r>
              <a:rPr lang="en-US" sz="36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behold, I will heal thee.”</a:t>
            </a:r>
            <a:endParaRPr lang="en-US" sz="36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Box 7"/>
          <p:cNvSpPr txBox="1"/>
          <p:nvPr/>
        </p:nvSpPr>
        <p:spPr>
          <a:xfrm>
            <a:off x="107504" y="116632"/>
            <a:ext cx="1728192" cy="830997"/>
          </a:xfrm>
          <a:prstGeom prst="rect">
            <a:avLst/>
          </a:prstGeom>
          <a:noFill/>
        </p:spPr>
        <p:txBody>
          <a:bodyPr wrap="square" rtlCol="0">
            <a:spAutoFit/>
          </a:bodyPr>
          <a:lstStyle/>
          <a:p>
            <a:r>
              <a:rPr lang="en-CA" sz="2400" b="1" dirty="0" smtClean="0">
                <a:solidFill>
                  <a:srgbClr val="FF0000"/>
                </a:solidFill>
                <a:latin typeface="Calibri" pitchFamily="34" charset="0"/>
                <a:cs typeface="Calibri" pitchFamily="34" charset="0"/>
              </a:rPr>
              <a:t>see also</a:t>
            </a:r>
          </a:p>
          <a:p>
            <a:r>
              <a:rPr lang="en-CA" sz="2400" b="1" dirty="0" smtClean="0">
                <a:solidFill>
                  <a:srgbClr val="FF0000"/>
                </a:solidFill>
                <a:latin typeface="Calibri" pitchFamily="34" charset="0"/>
                <a:cs typeface="Calibri" pitchFamily="34" charset="0"/>
              </a:rPr>
              <a:t>Ps. 56:8</a:t>
            </a:r>
          </a:p>
        </p:txBody>
      </p:sp>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Afflicted in All their Affliction</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709129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2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Angel</a:t>
            </a:r>
          </a:p>
        </p:txBody>
      </p:sp>
      <p:sp>
        <p:nvSpPr>
          <p:cNvPr id="6" name="Text Box 5"/>
          <p:cNvSpPr txBox="1">
            <a:spLocks noChangeArrowheads="1"/>
          </p:cNvSpPr>
          <p:nvPr/>
        </p:nvSpPr>
        <p:spPr bwMode="auto">
          <a:xfrm>
            <a:off x="285749" y="293747"/>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72008" y="2420888"/>
            <a:ext cx="9036496"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4400" b="1" dirty="0" smtClean="0">
                <a:solidFill>
                  <a:srgbClr val="002060"/>
                </a:solidFill>
                <a:latin typeface="Calibri" pitchFamily="34" charset="0"/>
                <a:cs typeface="Calibri" pitchFamily="34" charset="0"/>
              </a:rPr>
              <a:t>The </a:t>
            </a:r>
            <a:r>
              <a:rPr lang="en-CA" sz="4400" b="1" dirty="0">
                <a:solidFill>
                  <a:srgbClr val="002060"/>
                </a:solidFill>
                <a:latin typeface="Calibri" pitchFamily="34" charset="0"/>
                <a:cs typeface="Calibri" pitchFamily="34" charset="0"/>
              </a:rPr>
              <a:t>burning bush is </a:t>
            </a:r>
            <a:r>
              <a:rPr lang="en-CA" sz="4400" b="1" dirty="0" smtClean="0">
                <a:solidFill>
                  <a:srgbClr val="002060"/>
                </a:solidFill>
                <a:latin typeface="Calibri" pitchFamily="34" charset="0"/>
                <a:cs typeface="Calibri" pitchFamily="34" charset="0"/>
              </a:rPr>
              <a:t>a symbol of </a:t>
            </a:r>
            <a:r>
              <a:rPr lang="en-CA" sz="4400" b="1" dirty="0">
                <a:solidFill>
                  <a:srgbClr val="002060"/>
                </a:solidFill>
                <a:latin typeface="Calibri" pitchFamily="34" charset="0"/>
                <a:cs typeface="Calibri" pitchFamily="34" charset="0"/>
              </a:rPr>
              <a:t>Yahweh’s preservation of </a:t>
            </a:r>
            <a:r>
              <a:rPr lang="en-CA" sz="4400" b="1" dirty="0" smtClean="0">
                <a:solidFill>
                  <a:srgbClr val="002060"/>
                </a:solidFill>
                <a:latin typeface="Calibri" pitchFamily="34" charset="0"/>
                <a:cs typeface="Calibri" pitchFamily="34" charset="0"/>
              </a:rPr>
              <a:t>His people, by the hand of His angels,            according to the </a:t>
            </a:r>
            <a:r>
              <a:rPr lang="en-CA" sz="4400" b="1" dirty="0">
                <a:solidFill>
                  <a:srgbClr val="002060"/>
                </a:solidFill>
                <a:latin typeface="Calibri" pitchFamily="34" charset="0"/>
                <a:cs typeface="Calibri" pitchFamily="34" charset="0"/>
              </a:rPr>
              <a:t>covenants of </a:t>
            </a:r>
            <a:r>
              <a:rPr lang="en-CA" sz="4400" b="1" dirty="0" smtClean="0">
                <a:solidFill>
                  <a:srgbClr val="002060"/>
                </a:solidFill>
                <a:latin typeface="Calibri" pitchFamily="34" charset="0"/>
                <a:cs typeface="Calibri" pitchFamily="34" charset="0"/>
              </a:rPr>
              <a:t>promise made to Abraham, Isaac, and Jacob.</a:t>
            </a:r>
            <a:endParaRPr lang="en-US" sz="4400" b="1" dirty="0">
              <a:solidFill>
                <a:srgbClr val="00206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Afflicted in All their Affliction</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900442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980728"/>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Angel</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611560" y="1622405"/>
            <a:ext cx="799288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smtClean="0">
                <a:solidFill>
                  <a:srgbClr val="002060"/>
                </a:solidFill>
                <a:latin typeface="Calibri" pitchFamily="34" charset="0"/>
                <a:cs typeface="Calibri" pitchFamily="34" charset="0"/>
              </a:rPr>
              <a:t>Through His merciful forgiveness, our Heavenly Father does not mark iniquity, yet he numbers our tears.</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The Father and the Son see all our afflictions.</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Our works of service to each other are done to Christ; and all our good intentions left unfulfilled, are unfulfilled to him, too.</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We must look to bear each other’s burdens, and so fulfill the law of Christ.</a:t>
            </a:r>
            <a:endParaRPr lang="en-US" sz="3200" b="1" dirty="0" smtClean="0">
              <a:solidFill>
                <a:srgbClr val="00B05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Afflicted in All their Affliction</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429182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arm4.static.flickr.com/3550/3859542488_236fa36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20" y="548680"/>
            <a:ext cx="7210772" cy="54080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179512" y="967661"/>
            <a:ext cx="8856984" cy="877163"/>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fontAlgn="base">
              <a:spcBef>
                <a:spcPct val="0"/>
              </a:spcBef>
              <a:spcAft>
                <a:spcPct val="0"/>
              </a:spcAft>
            </a:pPr>
            <a:r>
              <a:rPr lang="en-US" sz="5100" spc="-300" dirty="0">
                <a:solidFill>
                  <a:srgbClr val="FFFFFF"/>
                </a:solidFill>
                <a:latin typeface="Eras Demi ITC" pitchFamily="34" charset="0"/>
              </a:rPr>
              <a:t>The Gospel of the Burning Bush</a:t>
            </a:r>
          </a:p>
        </p:txBody>
      </p:sp>
      <p:sp>
        <p:nvSpPr>
          <p:cNvPr id="4" name="Text Box 8"/>
          <p:cNvSpPr txBox="1">
            <a:spLocks noChangeArrowheads="1"/>
          </p:cNvSpPr>
          <p:nvPr/>
        </p:nvSpPr>
        <p:spPr bwMode="auto">
          <a:xfrm>
            <a:off x="683568" y="5971927"/>
            <a:ext cx="8424936" cy="769441"/>
          </a:xfrm>
          <a:prstGeom prst="rect">
            <a:avLst/>
          </a:prstGeom>
          <a:noFill/>
          <a:ln>
            <a:noFill/>
          </a:ln>
          <a:effectLst/>
          <a:extLst/>
        </p:spPr>
        <p:txBody>
          <a:bodyPr wrap="square">
            <a:spAutoFit/>
          </a:bodyPr>
          <a:lstStyle/>
          <a:p>
            <a:pPr fontAlgn="base">
              <a:spcBef>
                <a:spcPct val="0"/>
              </a:spcBef>
              <a:spcAft>
                <a:spcPct val="0"/>
              </a:spcAft>
            </a:pPr>
            <a:r>
              <a:rPr lang="en-US" sz="4400" dirty="0" smtClean="0">
                <a:solidFill>
                  <a:srgbClr val="002060"/>
                </a:solidFill>
                <a:latin typeface="Eras Bold ITC" pitchFamily="34" charset="0"/>
              </a:rPr>
              <a:t>Class 4</a:t>
            </a:r>
            <a:r>
              <a:rPr lang="en-US" sz="4400" dirty="0">
                <a:solidFill>
                  <a:srgbClr val="002060"/>
                </a:solidFill>
                <a:latin typeface="Eras Bold ITC" pitchFamily="34" charset="0"/>
              </a:rPr>
              <a:t> </a:t>
            </a:r>
            <a:r>
              <a:rPr lang="en-US" sz="4400" dirty="0" smtClean="0">
                <a:solidFill>
                  <a:srgbClr val="C00000"/>
                </a:solidFill>
                <a:latin typeface="Eras Bold ITC" pitchFamily="34" charset="0"/>
              </a:rPr>
              <a:t>Caught in a Thicket</a:t>
            </a:r>
            <a:endParaRPr lang="en-US" sz="4400" dirty="0">
              <a:solidFill>
                <a:srgbClr val="C00000"/>
              </a:solidFill>
              <a:latin typeface="Eras Bold ITC" pitchFamily="34" charset="0"/>
            </a:endParaRPr>
          </a:p>
        </p:txBody>
      </p:sp>
    </p:spTree>
    <p:extLst>
      <p:ext uri="{BB962C8B-B14F-4D97-AF65-F5344CB8AC3E}">
        <p14:creationId xmlns:p14="http://schemas.microsoft.com/office/powerpoint/2010/main" val="1914492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428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descr="C:\Users\JMMJ\Pictures\Bible Pictures\burning bush.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95536" y="188640"/>
            <a:ext cx="8352928" cy="6601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251520" y="1988840"/>
            <a:ext cx="8640960"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i="1" dirty="0" smtClean="0">
                <a:solidFill>
                  <a:srgbClr val="002060"/>
                </a:solidFill>
                <a:latin typeface="Calibri" pitchFamily="34" charset="0"/>
                <a:cs typeface="Calibri" pitchFamily="34" charset="0"/>
              </a:rPr>
              <a:t>Strong</a:t>
            </a:r>
            <a:r>
              <a:rPr lang="en-US" sz="3200" b="1" dirty="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5572 related to </a:t>
            </a:r>
            <a:r>
              <a:rPr lang="en-US" sz="3200" b="1" dirty="0" smtClean="0">
                <a:solidFill>
                  <a:srgbClr val="0070C0"/>
                </a:solidFill>
                <a:latin typeface="Calibri" pitchFamily="34" charset="0"/>
                <a:cs typeface="Calibri" pitchFamily="34" charset="0"/>
              </a:rPr>
              <a:t>‘to prick’</a:t>
            </a:r>
            <a:r>
              <a:rPr lang="en-US" sz="3200" b="1" dirty="0" smtClean="0">
                <a:solidFill>
                  <a:srgbClr val="002060"/>
                </a:solidFill>
                <a:latin typeface="Calibri" pitchFamily="34" charset="0"/>
                <a:cs typeface="Calibri" pitchFamily="34" charset="0"/>
              </a:rPr>
              <a:t> – a </a:t>
            </a:r>
            <a:r>
              <a:rPr lang="en-US" sz="3200" b="1" dirty="0" smtClean="0">
                <a:solidFill>
                  <a:srgbClr val="0070C0"/>
                </a:solidFill>
                <a:latin typeface="Calibri" pitchFamily="34" charset="0"/>
                <a:cs typeface="Calibri" pitchFamily="34" charset="0"/>
              </a:rPr>
              <a:t>‘bramble’</a:t>
            </a:r>
          </a:p>
          <a:p>
            <a:pPr eaLnBrk="1" hangingPunct="1">
              <a:spcBef>
                <a:spcPct val="50000"/>
              </a:spcBef>
            </a:pPr>
            <a:r>
              <a:rPr lang="en-US" sz="3200" b="1" i="1" dirty="0" smtClean="0">
                <a:solidFill>
                  <a:srgbClr val="002060"/>
                </a:solidFill>
                <a:latin typeface="Calibri" pitchFamily="34" charset="0"/>
                <a:cs typeface="Calibri" pitchFamily="34" charset="0"/>
              </a:rPr>
              <a:t>TWOT	</a:t>
            </a:r>
            <a:r>
              <a:rPr lang="en-US" sz="3200" b="1" dirty="0" smtClean="0">
                <a:solidFill>
                  <a:srgbClr val="002060"/>
                </a:solidFill>
                <a:latin typeface="Calibri" pitchFamily="34" charset="0"/>
                <a:cs typeface="Calibri" pitchFamily="34" charset="0"/>
              </a:rPr>
              <a:t>1520 ‘the botanical identification is 			uncertain as is the derivation’ (</a:t>
            </a:r>
            <a:r>
              <a:rPr lang="en-US" sz="3200" b="1" dirty="0" smtClean="0">
                <a:solidFill>
                  <a:srgbClr val="0070C0"/>
                </a:solidFill>
                <a:latin typeface="Calibri" pitchFamily="34" charset="0"/>
                <a:cs typeface="Calibri" pitchFamily="34" charset="0"/>
              </a:rPr>
              <a:t>acacia?</a:t>
            </a:r>
            <a:r>
              <a:rPr lang="en-US" sz="3200" b="1" dirty="0" smtClean="0">
                <a:solidFill>
                  <a:srgbClr val="002060"/>
                </a:solidFill>
                <a:latin typeface="Calibri" pitchFamily="34" charset="0"/>
                <a:cs typeface="Calibri" pitchFamily="34" charset="0"/>
              </a:rPr>
              <a:t>)</a:t>
            </a:r>
          </a:p>
          <a:p>
            <a:pPr eaLnBrk="1" hangingPunct="1">
              <a:spcBef>
                <a:spcPct val="50000"/>
              </a:spcBef>
            </a:pPr>
            <a:r>
              <a:rPr lang="en-US" sz="3200" b="1" i="1" dirty="0" smtClean="0">
                <a:solidFill>
                  <a:srgbClr val="002060"/>
                </a:solidFill>
                <a:latin typeface="Calibri" pitchFamily="34" charset="0"/>
                <a:cs typeface="Calibri" pitchFamily="34" charset="0"/>
              </a:rPr>
              <a:t>Thayer   	</a:t>
            </a:r>
            <a:r>
              <a:rPr lang="en-US" sz="3200" b="1" dirty="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942 (Gk.) </a:t>
            </a:r>
            <a:r>
              <a:rPr lang="en-US" sz="3200" b="1" dirty="0" smtClean="0">
                <a:solidFill>
                  <a:srgbClr val="0070C0"/>
                </a:solidFill>
                <a:latin typeface="Calibri" pitchFamily="34" charset="0"/>
                <a:cs typeface="Calibri" pitchFamily="34" charset="0"/>
              </a:rPr>
              <a:t>thorn or brier  </a:t>
            </a:r>
            <a:r>
              <a:rPr lang="en-US" sz="3200" b="1" dirty="0" smtClean="0">
                <a:solidFill>
                  <a:srgbClr val="002060"/>
                </a:solidFill>
                <a:latin typeface="Calibri" pitchFamily="34" charset="0"/>
                <a:cs typeface="Calibri" pitchFamily="34" charset="0"/>
              </a:rPr>
              <a:t>(Strong, too)</a:t>
            </a:r>
            <a:endParaRPr lang="en-US" sz="3200" b="1" dirty="0" smtClean="0">
              <a:solidFill>
                <a:srgbClr val="0070C0"/>
              </a:solidFill>
              <a:latin typeface="Calibri" pitchFamily="34" charset="0"/>
              <a:cs typeface="Calibri" pitchFamily="34" charset="0"/>
            </a:endParaRPr>
          </a:p>
          <a:p>
            <a:pPr eaLnBrk="1" hangingPunct="1">
              <a:spcBef>
                <a:spcPct val="50000"/>
              </a:spcBef>
            </a:pPr>
            <a:r>
              <a:rPr lang="en-US" sz="3200" b="1" i="1" dirty="0" err="1" smtClean="0">
                <a:solidFill>
                  <a:srgbClr val="002060"/>
                </a:solidFill>
                <a:latin typeface="Calibri" pitchFamily="34" charset="0"/>
                <a:cs typeface="Calibri" pitchFamily="34" charset="0"/>
              </a:rPr>
              <a:t>Gesenius</a:t>
            </a:r>
            <a:r>
              <a:rPr lang="en-US" sz="3200" b="1" i="1" dirty="0" smtClean="0">
                <a:solidFill>
                  <a:srgbClr val="002060"/>
                </a:solidFill>
                <a:latin typeface="Calibri" pitchFamily="34" charset="0"/>
                <a:cs typeface="Calibri" pitchFamily="34" charset="0"/>
              </a:rPr>
              <a:t>	</a:t>
            </a:r>
            <a:r>
              <a:rPr lang="en-US" sz="3200" b="1" dirty="0">
                <a:solidFill>
                  <a:srgbClr val="0070C0"/>
                </a:solidFill>
                <a:latin typeface="Calibri" pitchFamily="34" charset="0"/>
                <a:cs typeface="Calibri" pitchFamily="34" charset="0"/>
              </a:rPr>
              <a:t> ‘a bush, </a:t>
            </a:r>
            <a:r>
              <a:rPr lang="en-US" sz="3200" b="1" dirty="0" smtClean="0">
                <a:solidFill>
                  <a:srgbClr val="0070C0"/>
                </a:solidFill>
                <a:latin typeface="Calibri" pitchFamily="34" charset="0"/>
                <a:cs typeface="Calibri" pitchFamily="34" charset="0"/>
              </a:rPr>
              <a:t>thorn </a:t>
            </a:r>
            <a:r>
              <a:rPr lang="en-US" sz="3200" b="1" dirty="0">
                <a:solidFill>
                  <a:srgbClr val="0070C0"/>
                </a:solidFill>
                <a:latin typeface="Calibri" pitchFamily="34" charset="0"/>
                <a:cs typeface="Calibri" pitchFamily="34" charset="0"/>
              </a:rPr>
              <a:t>bush’</a:t>
            </a:r>
            <a:endParaRPr lang="en-US" sz="3200" b="1" dirty="0" smtClean="0">
              <a:solidFill>
                <a:srgbClr val="0070C0"/>
              </a:solidFill>
              <a:latin typeface="Calibri" pitchFamily="34" charset="0"/>
              <a:cs typeface="Calibri" pitchFamily="34" charset="0"/>
            </a:endParaRPr>
          </a:p>
          <a:p>
            <a:pPr eaLnBrk="1" hangingPunct="1">
              <a:spcBef>
                <a:spcPct val="50000"/>
              </a:spcBef>
            </a:pPr>
            <a:r>
              <a:rPr lang="en-US" sz="3200" b="1" i="1" dirty="0" smtClean="0">
                <a:solidFill>
                  <a:srgbClr val="002060"/>
                </a:solidFill>
                <a:latin typeface="Calibri" pitchFamily="34" charset="0"/>
                <a:cs typeface="Calibri" pitchFamily="34" charset="0"/>
              </a:rPr>
              <a:t>BDB    	</a:t>
            </a:r>
            <a:r>
              <a:rPr lang="en-US" sz="3200" b="1" dirty="0" smtClean="0">
                <a:solidFill>
                  <a:srgbClr val="0070C0"/>
                </a:solidFill>
                <a:latin typeface="Calibri" pitchFamily="34" charset="0"/>
                <a:cs typeface="Calibri" pitchFamily="34" charset="0"/>
              </a:rPr>
              <a:t>‘a bush, thorny bush’</a:t>
            </a:r>
          </a:p>
          <a:p>
            <a:pPr eaLnBrk="1" hangingPunct="1">
              <a:spcBef>
                <a:spcPct val="50000"/>
              </a:spcBef>
            </a:pPr>
            <a:r>
              <a:rPr lang="en-US" sz="3200" b="1" i="1" dirty="0" smtClean="0">
                <a:solidFill>
                  <a:srgbClr val="002060"/>
                </a:solidFill>
                <a:latin typeface="Calibri" pitchFamily="34" charset="0"/>
                <a:cs typeface="Calibri" pitchFamily="34" charset="0"/>
              </a:rPr>
              <a:t>Smith	</a:t>
            </a:r>
            <a:r>
              <a:rPr lang="en-US" sz="3200" b="1" dirty="0" smtClean="0">
                <a:solidFill>
                  <a:srgbClr val="002060"/>
                </a:solidFill>
                <a:latin typeface="Calibri" pitchFamily="34" charset="0"/>
                <a:cs typeface="Calibri" pitchFamily="34" charset="0"/>
              </a:rPr>
              <a:t>some kind of </a:t>
            </a:r>
            <a:r>
              <a:rPr lang="en-US" sz="3200" b="1" dirty="0" smtClean="0">
                <a:solidFill>
                  <a:srgbClr val="0070C0"/>
                </a:solidFill>
                <a:latin typeface="Calibri" pitchFamily="34" charset="0"/>
                <a:cs typeface="Calibri" pitchFamily="34" charset="0"/>
              </a:rPr>
              <a:t>thorn bush</a:t>
            </a:r>
            <a:endParaRPr lang="en-US" sz="3200" b="1" dirty="0">
              <a:solidFill>
                <a:srgbClr val="0070C0"/>
              </a:solidFill>
              <a:latin typeface="Calibri" pitchFamily="34" charset="0"/>
              <a:cs typeface="Calibri" pitchFamily="34" charset="0"/>
            </a:endParaRPr>
          </a:p>
        </p:txBody>
      </p:sp>
      <p:sp>
        <p:nvSpPr>
          <p:cNvPr id="7" name="Rectangle 6"/>
          <p:cNvSpPr/>
          <p:nvPr/>
        </p:nvSpPr>
        <p:spPr>
          <a:xfrm>
            <a:off x="0" y="116632"/>
            <a:ext cx="9144000" cy="830997"/>
          </a:xfrm>
          <a:prstGeom prst="rect">
            <a:avLst/>
          </a:prstGeom>
          <a:solidFill>
            <a:srgbClr val="C0000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What kind of bush was it?</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8" name="Text Box 8"/>
          <p:cNvSpPr txBox="1">
            <a:spLocks noChangeArrowheads="1"/>
          </p:cNvSpPr>
          <p:nvPr/>
        </p:nvSpPr>
        <p:spPr bwMode="auto">
          <a:xfrm>
            <a:off x="3059832" y="1124744"/>
            <a:ext cx="2448272" cy="769441"/>
          </a:xfrm>
          <a:prstGeom prst="rect">
            <a:avLst/>
          </a:prstGeom>
          <a:noFill/>
          <a:ln>
            <a:noFill/>
          </a:ln>
          <a:effectLst/>
          <a:extLst/>
        </p:spPr>
        <p:txBody>
          <a:bodyPr wrap="square">
            <a:spAutoFit/>
          </a:bodyPr>
          <a:lstStyle/>
          <a:p>
            <a:pPr algn="r" fontAlgn="base">
              <a:spcBef>
                <a:spcPct val="0"/>
              </a:spcBef>
              <a:spcAft>
                <a:spcPct val="0"/>
              </a:spcAft>
            </a:pPr>
            <a:r>
              <a:rPr lang="en-US" sz="4400" dirty="0" smtClean="0">
                <a:solidFill>
                  <a:srgbClr val="FF0000"/>
                </a:solidFill>
                <a:latin typeface="Eras Bold ITC" pitchFamily="34" charset="0"/>
              </a:rPr>
              <a:t>‘</a:t>
            </a:r>
            <a:r>
              <a:rPr lang="en-US" sz="4400" dirty="0" err="1" smtClean="0">
                <a:solidFill>
                  <a:srgbClr val="FF0000"/>
                </a:solidFill>
                <a:latin typeface="Eras Bold ITC" pitchFamily="34" charset="0"/>
              </a:rPr>
              <a:t>seneh</a:t>
            </a:r>
            <a:r>
              <a:rPr lang="en-US" sz="4400" dirty="0" smtClean="0">
                <a:solidFill>
                  <a:srgbClr val="FF0000"/>
                </a:solidFill>
                <a:latin typeface="Eras Bold ITC" pitchFamily="34" charset="0"/>
              </a:rPr>
              <a:t>’</a:t>
            </a:r>
            <a:endParaRPr lang="en-US" sz="4400" dirty="0">
              <a:solidFill>
                <a:srgbClr val="FF0000"/>
              </a:solidFill>
              <a:latin typeface="Eras Bold ITC" pitchFamily="34" charset="0"/>
            </a:endParaRPr>
          </a:p>
        </p:txBody>
      </p:sp>
      <p:sp>
        <p:nvSpPr>
          <p:cNvPr id="6"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Caught in a Thicket</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865934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632"/>
            <a:ext cx="9144000" cy="830997"/>
          </a:xfrm>
          <a:prstGeom prst="rect">
            <a:avLst/>
          </a:prstGeom>
          <a:solidFill>
            <a:srgbClr val="0070C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The Parable of Thorns</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5" name="Content Placeholder 3"/>
          <p:cNvSpPr txBox="1">
            <a:spLocks/>
          </p:cNvSpPr>
          <p:nvPr/>
        </p:nvSpPr>
        <p:spPr>
          <a:xfrm>
            <a:off x="179512" y="1268760"/>
            <a:ext cx="8860532" cy="4824536"/>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Associated with causes and effects of sin (deceit)</a:t>
            </a: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Abound from the curse on the ground</a:t>
            </a:r>
            <a:endParaRPr lang="en-CA" dirty="0">
              <a:solidFill>
                <a:srgbClr val="000000"/>
              </a:solidFill>
              <a:latin typeface="Calibri" pitchFamily="34" charset="0"/>
              <a:cs typeface="Calibri" pitchFamily="34" charset="0"/>
            </a:endParaRPr>
          </a:p>
          <a:p>
            <a:pPr marL="0" indent="0">
              <a:buNone/>
            </a:pPr>
            <a:r>
              <a:rPr lang="en-CA" dirty="0">
                <a:solidFill>
                  <a:srgbClr val="000000"/>
                </a:solidFill>
                <a:latin typeface="Calibri" pitchFamily="34" charset="0"/>
                <a:cs typeface="Calibri" pitchFamily="34" charset="0"/>
              </a:rPr>
              <a:t>	</a:t>
            </a:r>
            <a:r>
              <a:rPr lang="en-CA" dirty="0" err="1" smtClean="0">
                <a:solidFill>
                  <a:srgbClr val="0066FF"/>
                </a:solidFill>
                <a:latin typeface="Arial Black" pitchFamily="34" charset="0"/>
                <a:cs typeface="Calibri" pitchFamily="34" charset="0"/>
              </a:rPr>
              <a:t>Ge</a:t>
            </a:r>
            <a:r>
              <a:rPr lang="en-CA" dirty="0" smtClean="0">
                <a:solidFill>
                  <a:srgbClr val="0066FF"/>
                </a:solidFill>
                <a:latin typeface="Arial Black" pitchFamily="34" charset="0"/>
                <a:cs typeface="Calibri" pitchFamily="34" charset="0"/>
              </a:rPr>
              <a:t>. 3:17-19</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Flourish in deceitfulness of sloth</a:t>
            </a:r>
          </a:p>
          <a:p>
            <a:pPr marL="0" indent="0">
              <a:buNone/>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	</a:t>
            </a:r>
            <a:r>
              <a:rPr lang="en-CA" dirty="0" smtClean="0">
                <a:solidFill>
                  <a:srgbClr val="0066FF"/>
                </a:solidFill>
                <a:latin typeface="Arial Black" pitchFamily="34" charset="0"/>
                <a:cs typeface="Calibri" pitchFamily="34" charset="0"/>
              </a:rPr>
              <a:t>Pr. 24:30-34</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Choke through deceitfulness of riches</a:t>
            </a:r>
            <a:endParaRPr lang="en-CA" dirty="0">
              <a:solidFill>
                <a:srgbClr val="000000"/>
              </a:solidFill>
              <a:latin typeface="Calibri" pitchFamily="34" charset="0"/>
              <a:cs typeface="Calibri" pitchFamily="34" charset="0"/>
            </a:endParaRPr>
          </a:p>
          <a:p>
            <a:pPr marL="0" indent="0">
              <a:buNone/>
            </a:pP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Mk. 4:18-19</a:t>
            </a: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Represent harmful people</a:t>
            </a:r>
            <a:endParaRPr lang="en-CA" dirty="0">
              <a:solidFill>
                <a:srgbClr val="000000"/>
              </a:solidFill>
              <a:latin typeface="Calibri" pitchFamily="34" charset="0"/>
              <a:cs typeface="Calibri" pitchFamily="34" charset="0"/>
            </a:endParaRPr>
          </a:p>
          <a:p>
            <a:pPr marL="0" indent="0">
              <a:buNone/>
            </a:pP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2Sa. 23:6-7</a:t>
            </a:r>
            <a:endParaRPr lang="en-CA" dirty="0">
              <a:solidFill>
                <a:srgbClr val="00B050"/>
              </a:solidFill>
              <a:latin typeface="Arial Black" pitchFamily="34" charset="0"/>
              <a:cs typeface="Calibri" pitchFamily="34" charset="0"/>
            </a:endParaRPr>
          </a:p>
        </p:txBody>
      </p:sp>
      <p:sp>
        <p:nvSpPr>
          <p:cNvPr id="7"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Caught in a Thicket</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642514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Caught in a Thicket</a:t>
            </a:r>
            <a:endParaRPr lang="en-US" sz="2400" spc="-300" dirty="0">
              <a:solidFill>
                <a:schemeClr val="bg1"/>
              </a:solidFill>
              <a:latin typeface="Eras Demi ITC" pitchFamily="34" charset="0"/>
            </a:endParaRPr>
          </a:p>
        </p:txBody>
      </p:sp>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3168352" y="1340768"/>
            <a:ext cx="2843808" cy="1938992"/>
          </a:xfrm>
          <a:prstGeom prst="rect">
            <a:avLst/>
          </a:prstGeom>
          <a:noFill/>
        </p:spPr>
        <p:txBody>
          <a:bodyPr wrap="square">
            <a:spAutoFit/>
          </a:bodyPr>
          <a:lstStyle/>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Hebrews</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3:13</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107504" y="4149080"/>
            <a:ext cx="8884096"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“But exhort one another daily,              while it is called To day;                               lest any of you be hardened                    through the </a:t>
            </a:r>
            <a:r>
              <a:rPr lang="en-US" sz="38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deceitfulness</a:t>
            </a:r>
            <a:r>
              <a:rPr lang="en-US" sz="3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of sin.”</a:t>
            </a:r>
            <a:endParaRPr lang="en-US" sz="38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1933396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94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descr="C:\Users\JMMJ\Pictures\Bible Pictures\burning bush.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95536" y="188640"/>
            <a:ext cx="8352928" cy="6601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2411760" y="2409850"/>
            <a:ext cx="4464496"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i="1" dirty="0" smtClean="0">
                <a:solidFill>
                  <a:srgbClr val="002060"/>
                </a:solidFill>
                <a:latin typeface="Calibri" pitchFamily="34" charset="0"/>
                <a:cs typeface="Calibri" pitchFamily="34" charset="0"/>
              </a:rPr>
              <a:t>Strong</a:t>
            </a:r>
            <a:r>
              <a:rPr lang="en-US" sz="3200" b="1" dirty="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3579 </a:t>
            </a:r>
            <a:r>
              <a:rPr lang="en-US" sz="3200" b="1" dirty="0" smtClean="0">
                <a:solidFill>
                  <a:srgbClr val="0070C0"/>
                </a:solidFill>
                <a:latin typeface="Calibri" pitchFamily="34" charset="0"/>
                <a:cs typeface="Calibri" pitchFamily="34" charset="0"/>
              </a:rPr>
              <a:t>‘false’</a:t>
            </a:r>
            <a:endParaRPr lang="en-US" sz="3200" b="1" dirty="0" smtClean="0">
              <a:solidFill>
                <a:srgbClr val="002060"/>
              </a:solidFill>
              <a:latin typeface="Calibri" pitchFamily="34" charset="0"/>
              <a:cs typeface="Calibri" pitchFamily="34" charset="0"/>
            </a:endParaRPr>
          </a:p>
          <a:p>
            <a:pPr eaLnBrk="1" hangingPunct="1">
              <a:spcBef>
                <a:spcPct val="50000"/>
              </a:spcBef>
            </a:pPr>
            <a:r>
              <a:rPr lang="en-US" sz="3200" b="1" i="1" dirty="0" smtClean="0">
                <a:solidFill>
                  <a:srgbClr val="002060"/>
                </a:solidFill>
                <a:latin typeface="Calibri" pitchFamily="34" charset="0"/>
                <a:cs typeface="Calibri" pitchFamily="34" charset="0"/>
              </a:rPr>
              <a:t>ISBE   	</a:t>
            </a:r>
            <a:r>
              <a:rPr lang="en-US" sz="3200" b="1" dirty="0">
                <a:solidFill>
                  <a:srgbClr val="002060"/>
                </a:solidFill>
                <a:latin typeface="Calibri" pitchFamily="34" charset="0"/>
                <a:cs typeface="Calibri" pitchFamily="34" charset="0"/>
              </a:rPr>
              <a:t> </a:t>
            </a:r>
            <a:r>
              <a:rPr lang="en-US" sz="3200" b="1" dirty="0" smtClean="0">
                <a:solidFill>
                  <a:srgbClr val="0070C0"/>
                </a:solidFill>
                <a:latin typeface="Calibri" pitchFamily="34" charset="0"/>
                <a:cs typeface="Calibri" pitchFamily="34" charset="0"/>
              </a:rPr>
              <a:t>‘deceitful’</a:t>
            </a:r>
          </a:p>
          <a:p>
            <a:pPr eaLnBrk="1" hangingPunct="1">
              <a:spcBef>
                <a:spcPct val="50000"/>
              </a:spcBef>
            </a:pPr>
            <a:r>
              <a:rPr lang="en-US" sz="3200" b="1" i="1" dirty="0" err="1" smtClean="0">
                <a:solidFill>
                  <a:srgbClr val="002060"/>
                </a:solidFill>
                <a:latin typeface="Calibri" pitchFamily="34" charset="0"/>
                <a:cs typeface="Calibri" pitchFamily="34" charset="0"/>
              </a:rPr>
              <a:t>Gesenius</a:t>
            </a:r>
            <a:r>
              <a:rPr lang="en-US" sz="3200" b="1" i="1" dirty="0" smtClean="0">
                <a:solidFill>
                  <a:srgbClr val="002060"/>
                </a:solidFill>
                <a:latin typeface="Calibri" pitchFamily="34" charset="0"/>
                <a:cs typeface="Calibri" pitchFamily="34" charset="0"/>
              </a:rPr>
              <a:t>	</a:t>
            </a:r>
            <a:r>
              <a:rPr lang="en-US" sz="3200" b="1" dirty="0">
                <a:solidFill>
                  <a:srgbClr val="0070C0"/>
                </a:solidFill>
                <a:latin typeface="Calibri" pitchFamily="34" charset="0"/>
                <a:cs typeface="Calibri" pitchFamily="34" charset="0"/>
              </a:rPr>
              <a:t> </a:t>
            </a:r>
            <a:r>
              <a:rPr lang="en-US" sz="3200" b="1" dirty="0" smtClean="0">
                <a:solidFill>
                  <a:srgbClr val="0070C0"/>
                </a:solidFill>
                <a:latin typeface="Calibri" pitchFamily="34" charset="0"/>
                <a:cs typeface="Calibri" pitchFamily="34" charset="0"/>
              </a:rPr>
              <a:t>‘lying’</a:t>
            </a:r>
          </a:p>
          <a:p>
            <a:pPr eaLnBrk="1" hangingPunct="1">
              <a:spcBef>
                <a:spcPct val="50000"/>
              </a:spcBef>
            </a:pPr>
            <a:r>
              <a:rPr lang="en-US" sz="3200" b="1" i="1" dirty="0" smtClean="0">
                <a:solidFill>
                  <a:srgbClr val="002060"/>
                </a:solidFill>
                <a:latin typeface="Calibri" pitchFamily="34" charset="0"/>
                <a:cs typeface="Calibri" pitchFamily="34" charset="0"/>
              </a:rPr>
              <a:t>BDB    	</a:t>
            </a:r>
            <a:r>
              <a:rPr lang="en-US" sz="3200" b="1" dirty="0" smtClean="0">
                <a:solidFill>
                  <a:srgbClr val="0070C0"/>
                </a:solidFill>
                <a:latin typeface="Calibri" pitchFamily="34" charset="0"/>
                <a:cs typeface="Calibri" pitchFamily="34" charset="0"/>
              </a:rPr>
              <a:t>‘my lie’</a:t>
            </a:r>
          </a:p>
          <a:p>
            <a:pPr eaLnBrk="1" hangingPunct="1">
              <a:spcBef>
                <a:spcPct val="50000"/>
              </a:spcBef>
            </a:pPr>
            <a:r>
              <a:rPr lang="en-US" sz="3200" b="1" i="1" dirty="0" smtClean="0">
                <a:solidFill>
                  <a:srgbClr val="002060"/>
                </a:solidFill>
                <a:latin typeface="Calibri" pitchFamily="34" charset="0"/>
                <a:cs typeface="Calibri" pitchFamily="34" charset="0"/>
              </a:rPr>
              <a:t>Smith	</a:t>
            </a:r>
            <a:r>
              <a:rPr lang="en-US" sz="3200" b="1" dirty="0">
                <a:solidFill>
                  <a:srgbClr val="0070C0"/>
                </a:solidFill>
                <a:latin typeface="Calibri" pitchFamily="34" charset="0"/>
                <a:cs typeface="Calibri" pitchFamily="34" charset="0"/>
              </a:rPr>
              <a:t> ‘deceitful’</a:t>
            </a:r>
          </a:p>
        </p:txBody>
      </p:sp>
      <p:sp>
        <p:nvSpPr>
          <p:cNvPr id="7" name="Rectangle 6"/>
          <p:cNvSpPr/>
          <p:nvPr/>
        </p:nvSpPr>
        <p:spPr>
          <a:xfrm>
            <a:off x="0" y="116632"/>
            <a:ext cx="9144000" cy="830997"/>
          </a:xfrm>
          <a:prstGeom prst="rect">
            <a:avLst/>
          </a:prstGeom>
          <a:solidFill>
            <a:srgbClr val="C0000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Defining ‘</a:t>
            </a:r>
            <a:r>
              <a:rPr lang="en-US" sz="4800" dirty="0" err="1" smtClean="0">
                <a:solidFill>
                  <a:srgbClr val="FFFFFF"/>
                </a:solidFill>
                <a:effectLst>
                  <a:outerShdw blurRad="50800" dist="38100" algn="l" rotWithShape="0">
                    <a:prstClr val="black">
                      <a:alpha val="40000"/>
                    </a:prstClr>
                  </a:outerShdw>
                </a:effectLst>
                <a:latin typeface="Eras Bold ITC" pitchFamily="34" charset="0"/>
              </a:rPr>
              <a:t>Cozbi</a:t>
            </a:r>
            <a:r>
              <a:rPr lang="en-US" sz="4800" dirty="0" smtClean="0">
                <a:solidFill>
                  <a:srgbClr val="FFFFFF"/>
                </a:solidFill>
                <a:effectLst>
                  <a:outerShdw blurRad="50800" dist="38100" algn="l" rotWithShape="0">
                    <a:prstClr val="black">
                      <a:alpha val="40000"/>
                    </a:prstClr>
                  </a:outerShdw>
                </a:effectLst>
                <a:latin typeface="Eras Bold ITC" pitchFamily="34" charset="0"/>
              </a:rPr>
              <a:t>’</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8" name="Text Box 8"/>
          <p:cNvSpPr txBox="1">
            <a:spLocks noChangeArrowheads="1"/>
          </p:cNvSpPr>
          <p:nvPr/>
        </p:nvSpPr>
        <p:spPr bwMode="auto">
          <a:xfrm>
            <a:off x="3059832" y="1124744"/>
            <a:ext cx="2448272" cy="769441"/>
          </a:xfrm>
          <a:prstGeom prst="rect">
            <a:avLst/>
          </a:prstGeom>
          <a:noFill/>
          <a:ln>
            <a:noFill/>
          </a:ln>
          <a:effectLst/>
          <a:extLst/>
        </p:spPr>
        <p:txBody>
          <a:bodyPr wrap="square">
            <a:spAutoFit/>
          </a:bodyPr>
          <a:lstStyle/>
          <a:p>
            <a:pPr algn="r" fontAlgn="base">
              <a:spcBef>
                <a:spcPct val="0"/>
              </a:spcBef>
              <a:spcAft>
                <a:spcPct val="0"/>
              </a:spcAft>
            </a:pPr>
            <a:r>
              <a:rPr lang="en-US" sz="4400" dirty="0" smtClean="0">
                <a:solidFill>
                  <a:srgbClr val="FF0000"/>
                </a:solidFill>
                <a:latin typeface="Eras Bold ITC" pitchFamily="34" charset="0"/>
              </a:rPr>
              <a:t>‘</a:t>
            </a:r>
            <a:r>
              <a:rPr lang="en-US" sz="4400" dirty="0" err="1" smtClean="0">
                <a:solidFill>
                  <a:srgbClr val="FF0000"/>
                </a:solidFill>
                <a:latin typeface="Eras Bold ITC" pitchFamily="34" charset="0"/>
              </a:rPr>
              <a:t>kozbiy</a:t>
            </a:r>
            <a:r>
              <a:rPr lang="en-US" sz="4400" dirty="0" smtClean="0">
                <a:solidFill>
                  <a:srgbClr val="FF0000"/>
                </a:solidFill>
                <a:latin typeface="Eras Bold ITC" pitchFamily="34" charset="0"/>
              </a:rPr>
              <a:t>’</a:t>
            </a:r>
            <a:endParaRPr lang="en-US" sz="4400" dirty="0">
              <a:solidFill>
                <a:srgbClr val="FF0000"/>
              </a:solidFill>
              <a:latin typeface="Eras Bold ITC" pitchFamily="34" charset="0"/>
            </a:endParaRPr>
          </a:p>
        </p:txBody>
      </p:sp>
      <p:sp>
        <p:nvSpPr>
          <p:cNvPr id="6"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Caught in a Thicket</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535476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61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descr="C:\Users\JMMJ\Pictures\Bible Pictures\burning bush.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95536" y="188640"/>
            <a:ext cx="8352928" cy="6601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Caught in a Thicket</a:t>
            </a:r>
            <a:endParaRPr lang="en-US" sz="2400" spc="-300" dirty="0">
              <a:solidFill>
                <a:schemeClr val="bg1"/>
              </a:solidFill>
              <a:latin typeface="Eras Demi ITC" pitchFamily="34" charset="0"/>
            </a:endParaRPr>
          </a:p>
        </p:txBody>
      </p:sp>
      <p:sp>
        <p:nvSpPr>
          <p:cNvPr id="5" name="Text Box 4"/>
          <p:cNvSpPr txBox="1">
            <a:spLocks noChangeArrowheads="1"/>
          </p:cNvSpPr>
          <p:nvPr/>
        </p:nvSpPr>
        <p:spPr bwMode="auto">
          <a:xfrm>
            <a:off x="72008" y="1124744"/>
            <a:ext cx="9036496"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3200" b="1" dirty="0" smtClean="0">
                <a:solidFill>
                  <a:srgbClr val="002060"/>
                </a:solidFill>
                <a:latin typeface="Calibri" pitchFamily="34" charset="0"/>
                <a:cs typeface="Calibri" pitchFamily="34" charset="0"/>
              </a:rPr>
              <a:t>“…these </a:t>
            </a:r>
            <a:r>
              <a:rPr lang="en-CA" sz="3200" b="1" dirty="0">
                <a:solidFill>
                  <a:srgbClr val="002060"/>
                </a:solidFill>
                <a:latin typeface="Calibri" pitchFamily="34" charset="0"/>
                <a:cs typeface="Calibri" pitchFamily="34" charset="0"/>
              </a:rPr>
              <a:t>most striking features of the landscape. They are most picturesque trees </a:t>
            </a:r>
            <a:r>
              <a:rPr lang="en-CA" sz="3200" b="1" dirty="0" smtClean="0">
                <a:solidFill>
                  <a:srgbClr val="002060"/>
                </a:solidFill>
                <a:latin typeface="Calibri" pitchFamily="34" charset="0"/>
                <a:cs typeface="Calibri" pitchFamily="34" charset="0"/>
              </a:rPr>
              <a:t>                             with </a:t>
            </a:r>
            <a:r>
              <a:rPr lang="en-CA" sz="3200" b="1" dirty="0">
                <a:solidFill>
                  <a:srgbClr val="002060"/>
                </a:solidFill>
                <a:latin typeface="Calibri" pitchFamily="34" charset="0"/>
                <a:cs typeface="Calibri" pitchFamily="34" charset="0"/>
              </a:rPr>
              <a:t>their </a:t>
            </a:r>
            <a:r>
              <a:rPr lang="en-CA" sz="3200" b="1" dirty="0">
                <a:solidFill>
                  <a:srgbClr val="FF0000"/>
                </a:solidFill>
                <a:latin typeface="Calibri" pitchFamily="34" charset="0"/>
                <a:cs typeface="Calibri" pitchFamily="34" charset="0"/>
              </a:rPr>
              <a:t>gnarled</a:t>
            </a:r>
            <a:r>
              <a:rPr lang="en-CA" sz="3200" b="1" dirty="0">
                <a:solidFill>
                  <a:srgbClr val="002060"/>
                </a:solidFill>
                <a:latin typeface="Calibri" pitchFamily="34" charset="0"/>
                <a:cs typeface="Calibri" pitchFamily="34" charset="0"/>
              </a:rPr>
              <a:t> trunks, sometimes 2 ft. thick, their </a:t>
            </a:r>
            <a:r>
              <a:rPr lang="en-CA" sz="3200" b="1" dirty="0">
                <a:solidFill>
                  <a:srgbClr val="FF0000"/>
                </a:solidFill>
                <a:latin typeface="Calibri" pitchFamily="34" charset="0"/>
                <a:cs typeface="Calibri" pitchFamily="34" charset="0"/>
              </a:rPr>
              <a:t>twisted</a:t>
            </a:r>
            <a:r>
              <a:rPr lang="en-CA" sz="3200" b="1" dirty="0">
                <a:solidFill>
                  <a:srgbClr val="002060"/>
                </a:solidFill>
                <a:latin typeface="Calibri" pitchFamily="34" charset="0"/>
                <a:cs typeface="Calibri" pitchFamily="34" charset="0"/>
              </a:rPr>
              <a:t>, </a:t>
            </a:r>
            <a:r>
              <a:rPr lang="en-CA" sz="3200" b="1" dirty="0">
                <a:solidFill>
                  <a:srgbClr val="FF0000"/>
                </a:solidFill>
                <a:latin typeface="Calibri" pitchFamily="34" charset="0"/>
                <a:cs typeface="Calibri" pitchFamily="34" charset="0"/>
              </a:rPr>
              <a:t>thorny</a:t>
            </a:r>
            <a:r>
              <a:rPr lang="en-CA" sz="3200" b="1" dirty="0">
                <a:solidFill>
                  <a:srgbClr val="002060"/>
                </a:solidFill>
                <a:latin typeface="Calibri" pitchFamily="34" charset="0"/>
                <a:cs typeface="Calibri" pitchFamily="34" charset="0"/>
              </a:rPr>
              <a:t> branches, which often give the whole tree an umbrella-like form, </a:t>
            </a:r>
            <a:r>
              <a:rPr lang="en-CA" sz="3200" b="1" dirty="0" smtClean="0">
                <a:solidFill>
                  <a:srgbClr val="002060"/>
                </a:solidFill>
                <a:latin typeface="Calibri" pitchFamily="34" charset="0"/>
                <a:cs typeface="Calibri" pitchFamily="34" charset="0"/>
              </a:rPr>
              <a:t>                            and </a:t>
            </a:r>
            <a:r>
              <a:rPr lang="en-CA" sz="3200" b="1" dirty="0">
                <a:solidFill>
                  <a:srgbClr val="002060"/>
                </a:solidFill>
                <a:latin typeface="Calibri" pitchFamily="34" charset="0"/>
                <a:cs typeface="Calibri" pitchFamily="34" charset="0"/>
              </a:rPr>
              <a:t>their fine </a:t>
            </a:r>
            <a:r>
              <a:rPr lang="en-CA" sz="3200" b="1" dirty="0" err="1">
                <a:solidFill>
                  <a:srgbClr val="002060"/>
                </a:solidFill>
                <a:latin typeface="Calibri" pitchFamily="34" charset="0"/>
                <a:cs typeface="Calibri" pitchFamily="34" charset="0"/>
              </a:rPr>
              <a:t>bipinnate</a:t>
            </a:r>
            <a:r>
              <a:rPr lang="en-CA" sz="3200" b="1" dirty="0">
                <a:solidFill>
                  <a:srgbClr val="002060"/>
                </a:solidFill>
                <a:latin typeface="Calibri" pitchFamily="34" charset="0"/>
                <a:cs typeface="Calibri" pitchFamily="34" charset="0"/>
              </a:rPr>
              <a:t> leaves with minute leaflets. The curiously </a:t>
            </a:r>
            <a:r>
              <a:rPr lang="en-CA" sz="3200" b="1" dirty="0">
                <a:solidFill>
                  <a:srgbClr val="FF0000"/>
                </a:solidFill>
                <a:latin typeface="Calibri" pitchFamily="34" charset="0"/>
                <a:cs typeface="Calibri" pitchFamily="34" charset="0"/>
              </a:rPr>
              <a:t>twisted</a:t>
            </a:r>
            <a:r>
              <a:rPr lang="en-CA" sz="3200" b="1" dirty="0">
                <a:solidFill>
                  <a:srgbClr val="002060"/>
                </a:solidFill>
                <a:latin typeface="Calibri" pitchFamily="34" charset="0"/>
                <a:cs typeface="Calibri" pitchFamily="34" charset="0"/>
              </a:rPr>
              <a:t> pods and the masses of gum </a:t>
            </a:r>
            <a:r>
              <a:rPr lang="en-CA" sz="3200" b="1" dirty="0" err="1">
                <a:solidFill>
                  <a:srgbClr val="002060"/>
                </a:solidFill>
                <a:latin typeface="Calibri" pitchFamily="34" charset="0"/>
                <a:cs typeface="Calibri" pitchFamily="34" charset="0"/>
              </a:rPr>
              <a:t>arabic</a:t>
            </a:r>
            <a:r>
              <a:rPr lang="en-CA" sz="3200" b="1" dirty="0">
                <a:solidFill>
                  <a:srgbClr val="002060"/>
                </a:solidFill>
                <a:latin typeface="Calibri" pitchFamily="34" charset="0"/>
                <a:cs typeface="Calibri" pitchFamily="34" charset="0"/>
              </a:rPr>
              <a:t> which exude in many parts are also peculiar features. The trees yield a valuable, </a:t>
            </a:r>
            <a:r>
              <a:rPr lang="en-CA" sz="3200" b="1" dirty="0" smtClean="0">
                <a:solidFill>
                  <a:srgbClr val="FF0000"/>
                </a:solidFill>
                <a:latin typeface="Calibri" pitchFamily="34" charset="0"/>
                <a:cs typeface="Calibri" pitchFamily="34" charset="0"/>
              </a:rPr>
              <a:t>hard</a:t>
            </a:r>
            <a:r>
              <a:rPr lang="en-CA" sz="3200" b="1" dirty="0" smtClean="0">
                <a:solidFill>
                  <a:srgbClr val="002060"/>
                </a:solidFill>
                <a:latin typeface="Calibri" pitchFamily="34" charset="0"/>
                <a:cs typeface="Calibri" pitchFamily="34" charset="0"/>
              </a:rPr>
              <a:t>, close-grained </a:t>
            </a:r>
            <a:r>
              <a:rPr lang="en-CA" sz="3200" b="1" dirty="0">
                <a:solidFill>
                  <a:srgbClr val="002060"/>
                </a:solidFill>
                <a:latin typeface="Calibri" pitchFamily="34" charset="0"/>
                <a:cs typeface="Calibri" pitchFamily="34" charset="0"/>
              </a:rPr>
              <a:t>timber, not readily attacked by </a:t>
            </a:r>
            <a:r>
              <a:rPr lang="en-CA" sz="3200" b="1" dirty="0" smtClean="0">
                <a:solidFill>
                  <a:srgbClr val="002060"/>
                </a:solidFill>
                <a:latin typeface="Calibri" pitchFamily="34" charset="0"/>
                <a:cs typeface="Calibri" pitchFamily="34" charset="0"/>
              </a:rPr>
              <a:t>insects.”</a:t>
            </a:r>
            <a:endParaRPr lang="en-CA" sz="3200" b="1" dirty="0">
              <a:solidFill>
                <a:srgbClr val="002060"/>
              </a:solidFill>
              <a:latin typeface="Calibri" pitchFamily="34" charset="0"/>
              <a:cs typeface="Calibri" pitchFamily="34" charset="0"/>
            </a:endParaRPr>
          </a:p>
        </p:txBody>
      </p:sp>
      <p:sp>
        <p:nvSpPr>
          <p:cNvPr id="7" name="Rectangle 6"/>
          <p:cNvSpPr/>
          <p:nvPr/>
        </p:nvSpPr>
        <p:spPr>
          <a:xfrm>
            <a:off x="0" y="116632"/>
            <a:ext cx="9144000" cy="830997"/>
          </a:xfrm>
          <a:prstGeom prst="rect">
            <a:avLst/>
          </a:prstGeom>
          <a:solidFill>
            <a:srgbClr val="C00000"/>
          </a:solidFill>
        </p:spPr>
        <p:txBody>
          <a:bodyPr wrap="square">
            <a:spAutoFit/>
          </a:bodyPr>
          <a:lstStyle/>
          <a:p>
            <a:pPr fontAlgn="base">
              <a:spcBef>
                <a:spcPct val="0"/>
              </a:spcBef>
              <a:spcAft>
                <a:spcPct val="0"/>
              </a:spcAft>
            </a:pPr>
            <a:r>
              <a:rPr lang="en-US" sz="4800" dirty="0" err="1" smtClean="0">
                <a:solidFill>
                  <a:srgbClr val="FFFFFF"/>
                </a:solidFill>
                <a:effectLst>
                  <a:outerShdw blurRad="50800" dist="38100" algn="l" rotWithShape="0">
                    <a:prstClr val="black">
                      <a:alpha val="40000"/>
                    </a:prstClr>
                  </a:outerShdw>
                </a:effectLst>
                <a:latin typeface="Eras Bold ITC" pitchFamily="34" charset="0"/>
              </a:rPr>
              <a:t>Shittim</a:t>
            </a:r>
            <a:r>
              <a:rPr lang="en-US" sz="4800" dirty="0" smtClean="0">
                <a:solidFill>
                  <a:srgbClr val="FFFFFF"/>
                </a:solidFill>
                <a:effectLst>
                  <a:outerShdw blurRad="50800" dist="38100" algn="l" rotWithShape="0">
                    <a:prstClr val="black">
                      <a:alpha val="40000"/>
                    </a:prstClr>
                  </a:outerShdw>
                </a:effectLst>
                <a:latin typeface="Eras Bold ITC" pitchFamily="34" charset="0"/>
              </a:rPr>
              <a:t> wood</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6" name="TextBox 5"/>
          <p:cNvSpPr txBox="1"/>
          <p:nvPr/>
        </p:nvSpPr>
        <p:spPr>
          <a:xfrm>
            <a:off x="72008" y="6283297"/>
            <a:ext cx="7560840" cy="461665"/>
          </a:xfrm>
          <a:prstGeom prst="rect">
            <a:avLst/>
          </a:prstGeom>
          <a:noFill/>
        </p:spPr>
        <p:txBody>
          <a:bodyPr wrap="square" rtlCol="0">
            <a:spAutoFit/>
          </a:bodyPr>
          <a:lstStyle/>
          <a:p>
            <a:r>
              <a:rPr lang="en-CA" sz="2400" b="1" i="1" dirty="0" smtClean="0">
                <a:solidFill>
                  <a:srgbClr val="FF0000"/>
                </a:solidFill>
                <a:latin typeface="Calibri" pitchFamily="34" charset="0"/>
                <a:cs typeface="Calibri" pitchFamily="34" charset="0"/>
              </a:rPr>
              <a:t>ISBE, e-Sword edition, ‘</a:t>
            </a:r>
            <a:r>
              <a:rPr lang="en-CA" sz="2400" b="1" i="1" dirty="0" err="1" smtClean="0">
                <a:solidFill>
                  <a:srgbClr val="FF0000"/>
                </a:solidFill>
                <a:latin typeface="Calibri" pitchFamily="34" charset="0"/>
                <a:cs typeface="Calibri" pitchFamily="34" charset="0"/>
              </a:rPr>
              <a:t>shittah</a:t>
            </a:r>
            <a:r>
              <a:rPr lang="en-CA" sz="2400" b="1" i="1" dirty="0" smtClean="0">
                <a:solidFill>
                  <a:srgbClr val="FF0000"/>
                </a:solidFill>
                <a:latin typeface="Calibri" pitchFamily="34" charset="0"/>
                <a:cs typeface="Calibri" pitchFamily="34" charset="0"/>
              </a:rPr>
              <a:t> tree; </a:t>
            </a:r>
            <a:r>
              <a:rPr lang="en-CA" sz="2400" b="1" i="1" dirty="0" err="1" smtClean="0">
                <a:solidFill>
                  <a:srgbClr val="FF0000"/>
                </a:solidFill>
                <a:latin typeface="Calibri" pitchFamily="34" charset="0"/>
                <a:cs typeface="Calibri" pitchFamily="34" charset="0"/>
              </a:rPr>
              <a:t>shittim</a:t>
            </a:r>
            <a:r>
              <a:rPr lang="en-CA" sz="2400" b="1" i="1" dirty="0" smtClean="0">
                <a:solidFill>
                  <a:srgbClr val="FF0000"/>
                </a:solidFill>
                <a:latin typeface="Calibri" pitchFamily="34" charset="0"/>
                <a:cs typeface="Calibri" pitchFamily="34" charset="0"/>
              </a:rPr>
              <a:t> wood’</a:t>
            </a:r>
          </a:p>
        </p:txBody>
      </p:sp>
    </p:spTree>
    <p:extLst>
      <p:ext uri="{BB962C8B-B14F-4D97-AF65-F5344CB8AC3E}">
        <p14:creationId xmlns:p14="http://schemas.microsoft.com/office/powerpoint/2010/main" val="11365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descr="C:\Users\JMMJ\Pictures\Bible Pictures\burning bush.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95536" y="188640"/>
            <a:ext cx="8352928" cy="6601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611560" y="2193826"/>
            <a:ext cx="784887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i="1" dirty="0" smtClean="0">
                <a:solidFill>
                  <a:srgbClr val="002060"/>
                </a:solidFill>
                <a:latin typeface="Calibri" pitchFamily="34" charset="0"/>
                <a:cs typeface="Calibri" pitchFamily="34" charset="0"/>
              </a:rPr>
              <a:t>Strong</a:t>
            </a:r>
            <a:r>
              <a:rPr lang="en-US" sz="3200" b="1" dirty="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7848 related to </a:t>
            </a:r>
            <a:r>
              <a:rPr lang="en-US" sz="3200" b="1" dirty="0" smtClean="0">
                <a:solidFill>
                  <a:srgbClr val="0070C0"/>
                </a:solidFill>
                <a:latin typeface="Calibri" pitchFamily="34" charset="0"/>
                <a:cs typeface="Calibri" pitchFamily="34" charset="0"/>
              </a:rPr>
              <a:t>‘scourging thorns’</a:t>
            </a:r>
          </a:p>
          <a:p>
            <a:pPr eaLnBrk="1" hangingPunct="1">
              <a:spcBef>
                <a:spcPct val="50000"/>
              </a:spcBef>
            </a:pPr>
            <a:r>
              <a:rPr lang="en-US" sz="3200" b="1" i="1" dirty="0" smtClean="0">
                <a:solidFill>
                  <a:srgbClr val="002060"/>
                </a:solidFill>
                <a:latin typeface="Calibri" pitchFamily="34" charset="0"/>
                <a:cs typeface="Calibri" pitchFamily="34" charset="0"/>
              </a:rPr>
              <a:t>TWOT	</a:t>
            </a:r>
            <a:r>
              <a:rPr lang="en-US" sz="3200" b="1" dirty="0" smtClean="0">
                <a:solidFill>
                  <a:srgbClr val="002060"/>
                </a:solidFill>
                <a:latin typeface="Calibri" pitchFamily="34" charset="0"/>
                <a:cs typeface="Calibri" pitchFamily="34" charset="0"/>
              </a:rPr>
              <a:t>2371 </a:t>
            </a:r>
            <a:r>
              <a:rPr lang="en-US" sz="3200" b="1" dirty="0" smtClean="0">
                <a:solidFill>
                  <a:srgbClr val="0070C0"/>
                </a:solidFill>
                <a:latin typeface="Calibri" pitchFamily="34" charset="0"/>
                <a:cs typeface="Calibri" pitchFamily="34" charset="0"/>
              </a:rPr>
              <a:t>acacia</a:t>
            </a:r>
            <a:endParaRPr lang="en-US" sz="3200" b="1" dirty="0" smtClean="0">
              <a:solidFill>
                <a:srgbClr val="002060"/>
              </a:solidFill>
              <a:latin typeface="Calibri" pitchFamily="34" charset="0"/>
              <a:cs typeface="Calibri" pitchFamily="34" charset="0"/>
            </a:endParaRPr>
          </a:p>
          <a:p>
            <a:pPr eaLnBrk="1" hangingPunct="1">
              <a:spcBef>
                <a:spcPct val="50000"/>
              </a:spcBef>
            </a:pPr>
            <a:r>
              <a:rPr lang="en-US" sz="3200" b="1" i="1" dirty="0" err="1" smtClean="0">
                <a:solidFill>
                  <a:srgbClr val="002060"/>
                </a:solidFill>
                <a:latin typeface="Calibri" pitchFamily="34" charset="0"/>
                <a:cs typeface="Calibri" pitchFamily="34" charset="0"/>
              </a:rPr>
              <a:t>Gesenius</a:t>
            </a:r>
            <a:r>
              <a:rPr lang="en-US" sz="3200" b="1" i="1" dirty="0" smtClean="0">
                <a:solidFill>
                  <a:srgbClr val="002060"/>
                </a:solidFill>
                <a:latin typeface="Calibri" pitchFamily="34" charset="0"/>
                <a:cs typeface="Calibri" pitchFamily="34" charset="0"/>
              </a:rPr>
              <a:t>	</a:t>
            </a:r>
            <a:r>
              <a:rPr lang="en-US" sz="3200" b="1" dirty="0">
                <a:solidFill>
                  <a:srgbClr val="0070C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a</a:t>
            </a:r>
            <a:r>
              <a:rPr lang="en-US" sz="3200" b="1" dirty="0" smtClean="0">
                <a:solidFill>
                  <a:srgbClr val="0070C0"/>
                </a:solidFill>
                <a:latin typeface="Calibri" pitchFamily="34" charset="0"/>
                <a:cs typeface="Calibri" pitchFamily="34" charset="0"/>
              </a:rPr>
              <a:t> black </a:t>
            </a:r>
            <a:r>
              <a:rPr lang="en-US" sz="3200" b="1" dirty="0" smtClean="0">
                <a:solidFill>
                  <a:srgbClr val="002060"/>
                </a:solidFill>
                <a:latin typeface="Calibri" pitchFamily="34" charset="0"/>
                <a:cs typeface="Calibri" pitchFamily="34" charset="0"/>
              </a:rPr>
              <a:t>tree</a:t>
            </a:r>
            <a:r>
              <a:rPr lang="en-US" sz="3200" b="1" dirty="0" smtClean="0">
                <a:solidFill>
                  <a:srgbClr val="0070C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with</a:t>
            </a:r>
            <a:r>
              <a:rPr lang="en-US" sz="3200" b="1" dirty="0" smtClean="0">
                <a:solidFill>
                  <a:srgbClr val="0070C0"/>
                </a:solidFill>
                <a:latin typeface="Calibri" pitchFamily="34" charset="0"/>
                <a:cs typeface="Calibri" pitchFamily="34" charset="0"/>
              </a:rPr>
              <a:t> black thorns</a:t>
            </a:r>
          </a:p>
          <a:p>
            <a:pPr eaLnBrk="1" hangingPunct="1">
              <a:spcBef>
                <a:spcPct val="50000"/>
              </a:spcBef>
            </a:pPr>
            <a:r>
              <a:rPr lang="en-US" sz="3200" b="1" i="1" dirty="0" smtClean="0">
                <a:solidFill>
                  <a:srgbClr val="002060"/>
                </a:solidFill>
                <a:latin typeface="Calibri" pitchFamily="34" charset="0"/>
                <a:cs typeface="Calibri" pitchFamily="34" charset="0"/>
              </a:rPr>
              <a:t>BDB    	</a:t>
            </a:r>
            <a:r>
              <a:rPr lang="en-US" sz="3200" b="1" dirty="0" smtClean="0">
                <a:solidFill>
                  <a:srgbClr val="0070C0"/>
                </a:solidFill>
                <a:latin typeface="Calibri" pitchFamily="34" charset="0"/>
                <a:cs typeface="Calibri" pitchFamily="34" charset="0"/>
              </a:rPr>
              <a:t>‘acacia wood’</a:t>
            </a:r>
          </a:p>
          <a:p>
            <a:pPr eaLnBrk="1" hangingPunct="1">
              <a:spcBef>
                <a:spcPct val="50000"/>
              </a:spcBef>
            </a:pPr>
            <a:r>
              <a:rPr lang="en-US" sz="3200" b="1" i="1" dirty="0" smtClean="0">
                <a:solidFill>
                  <a:srgbClr val="002060"/>
                </a:solidFill>
                <a:latin typeface="Calibri" pitchFamily="34" charset="0"/>
                <a:cs typeface="Calibri" pitchFamily="34" charset="0"/>
              </a:rPr>
              <a:t>Smith	</a:t>
            </a:r>
            <a:r>
              <a:rPr lang="en-US" sz="3200" b="1" dirty="0" smtClean="0">
                <a:solidFill>
                  <a:srgbClr val="002060"/>
                </a:solidFill>
                <a:latin typeface="Calibri" pitchFamily="34" charset="0"/>
                <a:cs typeface="Calibri" pitchFamily="34" charset="0"/>
              </a:rPr>
              <a:t>acacia, meaning </a:t>
            </a:r>
            <a:r>
              <a:rPr lang="en-US" sz="3200" b="1" dirty="0" smtClean="0">
                <a:solidFill>
                  <a:srgbClr val="0070C0"/>
                </a:solidFill>
                <a:latin typeface="Calibri" pitchFamily="34" charset="0"/>
                <a:cs typeface="Calibri" pitchFamily="34" charset="0"/>
              </a:rPr>
              <a:t>‘the thorny’</a:t>
            </a:r>
            <a:endParaRPr lang="en-US" sz="3200" b="1" dirty="0">
              <a:solidFill>
                <a:srgbClr val="0070C0"/>
              </a:solidFill>
              <a:latin typeface="Calibri" pitchFamily="34" charset="0"/>
              <a:cs typeface="Calibri" pitchFamily="34" charset="0"/>
            </a:endParaRPr>
          </a:p>
        </p:txBody>
      </p:sp>
      <p:sp>
        <p:nvSpPr>
          <p:cNvPr id="7" name="Rectangle 6"/>
          <p:cNvSpPr/>
          <p:nvPr/>
        </p:nvSpPr>
        <p:spPr>
          <a:xfrm>
            <a:off x="0" y="116632"/>
            <a:ext cx="9144000" cy="830997"/>
          </a:xfrm>
          <a:prstGeom prst="rect">
            <a:avLst/>
          </a:prstGeom>
          <a:solidFill>
            <a:srgbClr val="C0000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Defining ‘</a:t>
            </a:r>
            <a:r>
              <a:rPr lang="en-US" sz="4800" dirty="0" err="1" smtClean="0">
                <a:solidFill>
                  <a:srgbClr val="FFFFFF"/>
                </a:solidFill>
                <a:effectLst>
                  <a:outerShdw blurRad="50800" dist="38100" algn="l" rotWithShape="0">
                    <a:prstClr val="black">
                      <a:alpha val="40000"/>
                    </a:prstClr>
                  </a:outerShdw>
                </a:effectLst>
                <a:latin typeface="Eras Bold ITC" pitchFamily="34" charset="0"/>
              </a:rPr>
              <a:t>shittim</a:t>
            </a:r>
            <a:r>
              <a:rPr lang="en-US" sz="4800" dirty="0" smtClean="0">
                <a:solidFill>
                  <a:srgbClr val="FFFFFF"/>
                </a:solidFill>
                <a:effectLst>
                  <a:outerShdw blurRad="50800" dist="38100" algn="l" rotWithShape="0">
                    <a:prstClr val="black">
                      <a:alpha val="40000"/>
                    </a:prstClr>
                  </a:outerShdw>
                </a:effectLst>
                <a:latin typeface="Eras Bold ITC" pitchFamily="34" charset="0"/>
              </a:rPr>
              <a:t>’</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8" name="Text Box 8"/>
          <p:cNvSpPr txBox="1">
            <a:spLocks noChangeArrowheads="1"/>
          </p:cNvSpPr>
          <p:nvPr/>
        </p:nvSpPr>
        <p:spPr bwMode="auto">
          <a:xfrm>
            <a:off x="3059832" y="1124744"/>
            <a:ext cx="2808312" cy="769441"/>
          </a:xfrm>
          <a:prstGeom prst="rect">
            <a:avLst/>
          </a:prstGeom>
          <a:noFill/>
          <a:ln>
            <a:noFill/>
          </a:ln>
          <a:effectLst/>
          <a:extLst/>
        </p:spPr>
        <p:txBody>
          <a:bodyPr wrap="square">
            <a:spAutoFit/>
          </a:bodyPr>
          <a:lstStyle/>
          <a:p>
            <a:pPr algn="r" fontAlgn="base">
              <a:spcBef>
                <a:spcPct val="0"/>
              </a:spcBef>
              <a:spcAft>
                <a:spcPct val="0"/>
              </a:spcAft>
            </a:pPr>
            <a:r>
              <a:rPr lang="en-US" sz="4400" dirty="0" smtClean="0">
                <a:solidFill>
                  <a:srgbClr val="FF0000"/>
                </a:solidFill>
                <a:latin typeface="Eras Bold ITC" pitchFamily="34" charset="0"/>
              </a:rPr>
              <a:t>‘</a:t>
            </a:r>
            <a:r>
              <a:rPr lang="en-US" sz="4400" dirty="0" err="1" smtClean="0">
                <a:solidFill>
                  <a:srgbClr val="FF0000"/>
                </a:solidFill>
                <a:latin typeface="Eras Bold ITC" pitchFamily="34" charset="0"/>
              </a:rPr>
              <a:t>shittiym</a:t>
            </a:r>
            <a:r>
              <a:rPr lang="en-US" sz="4400" dirty="0" smtClean="0">
                <a:solidFill>
                  <a:srgbClr val="FF0000"/>
                </a:solidFill>
                <a:latin typeface="Eras Bold ITC" pitchFamily="34" charset="0"/>
              </a:rPr>
              <a:t>’</a:t>
            </a:r>
            <a:endParaRPr lang="en-US" sz="4400" dirty="0">
              <a:solidFill>
                <a:srgbClr val="FF0000"/>
              </a:solidFill>
              <a:latin typeface="Eras Bold ITC" pitchFamily="34" charset="0"/>
            </a:endParaRPr>
          </a:p>
        </p:txBody>
      </p:sp>
      <p:sp>
        <p:nvSpPr>
          <p:cNvPr id="6"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Caught in a Thicket</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4128605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632"/>
            <a:ext cx="9144000" cy="830997"/>
          </a:xfrm>
          <a:prstGeom prst="rect">
            <a:avLst/>
          </a:prstGeom>
          <a:solidFill>
            <a:srgbClr val="0070C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An Ark of </a:t>
            </a:r>
            <a:r>
              <a:rPr lang="en-US" sz="4800" dirty="0" err="1" smtClean="0">
                <a:solidFill>
                  <a:srgbClr val="FFFFFF"/>
                </a:solidFill>
                <a:effectLst>
                  <a:outerShdw blurRad="50800" dist="38100" algn="l" rotWithShape="0">
                    <a:prstClr val="black">
                      <a:alpha val="40000"/>
                    </a:prstClr>
                  </a:outerShdw>
                </a:effectLst>
                <a:latin typeface="Eras Bold ITC" pitchFamily="34" charset="0"/>
              </a:rPr>
              <a:t>Shittim</a:t>
            </a:r>
            <a:r>
              <a:rPr lang="en-US" sz="4800" dirty="0" smtClean="0">
                <a:solidFill>
                  <a:srgbClr val="FFFFFF"/>
                </a:solidFill>
                <a:effectLst>
                  <a:outerShdw blurRad="50800" dist="38100" algn="l" rotWithShape="0">
                    <a:prstClr val="black">
                      <a:alpha val="40000"/>
                    </a:prstClr>
                  </a:outerShdw>
                </a:effectLst>
                <a:latin typeface="Eras Bold ITC" pitchFamily="34" charset="0"/>
              </a:rPr>
              <a:t> Wood</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5" name="Content Placeholder 3"/>
          <p:cNvSpPr txBox="1">
            <a:spLocks/>
          </p:cNvSpPr>
          <p:nvPr/>
        </p:nvSpPr>
        <p:spPr>
          <a:xfrm>
            <a:off x="2483768" y="1700808"/>
            <a:ext cx="5472608" cy="4824536"/>
          </a:xfrm>
          <a:prstGeom prst="rect">
            <a:avLst/>
          </a:prstGeom>
          <a:ln>
            <a:noFill/>
          </a:ln>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Overlaid with gold</a:t>
            </a:r>
            <a:endParaRPr lang="en-CA" dirty="0">
              <a:solidFill>
                <a:srgbClr val="000000"/>
              </a:solidFill>
              <a:latin typeface="Calibri" pitchFamily="34" charset="0"/>
              <a:cs typeface="Calibri" pitchFamily="34" charset="0"/>
            </a:endParaRPr>
          </a:p>
          <a:p>
            <a:pPr marL="0" indent="0">
              <a:buNone/>
            </a:pPr>
            <a:r>
              <a:rPr lang="en-CA" dirty="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1Pe. 1:7</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Hidden manna</a:t>
            </a:r>
          </a:p>
          <a:p>
            <a:pPr marL="0" indent="0">
              <a:buNone/>
            </a:pPr>
            <a:r>
              <a:rPr lang="en-CA" b="1" dirty="0">
                <a:solidFill>
                  <a:srgbClr val="000000"/>
                </a:solidFill>
                <a:effectLst>
                  <a:outerShdw blurRad="38100" dist="38100" dir="2700000" algn="tl">
                    <a:srgbClr val="000000">
                      <a:alpha val="43137"/>
                    </a:srgbClr>
                  </a:outerShdw>
                </a:effectLst>
                <a:latin typeface="Calibri" pitchFamily="34" charset="0"/>
                <a:cs typeface="Calibri" pitchFamily="34" charset="0"/>
              </a:rPr>
              <a:t>	</a:t>
            </a:r>
            <a:r>
              <a:rPr lang="en-CA" dirty="0" smtClean="0">
                <a:solidFill>
                  <a:srgbClr val="0066FF"/>
                </a:solidFill>
                <a:latin typeface="Arial Black" pitchFamily="34" charset="0"/>
                <a:cs typeface="Calibri" pitchFamily="34" charset="0"/>
              </a:rPr>
              <a:t>Re. 2:17</a:t>
            </a:r>
            <a:endParaRPr lang="en-CA" dirty="0" smtClean="0">
              <a:solidFill>
                <a:srgbClr val="00B050"/>
              </a:solidFill>
              <a:latin typeface="Arial Black" pitchFamily="34" charset="0"/>
              <a:cs typeface="Calibri" pitchFamily="34" charset="0"/>
            </a:endParaRP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Aaron’s rod</a:t>
            </a:r>
            <a:endParaRPr lang="en-CA" dirty="0">
              <a:solidFill>
                <a:srgbClr val="000000"/>
              </a:solidFill>
              <a:latin typeface="Calibri" pitchFamily="34" charset="0"/>
              <a:cs typeface="Calibri" pitchFamily="34" charset="0"/>
            </a:endParaRPr>
          </a:p>
          <a:p>
            <a:pPr marL="0" indent="0">
              <a:buNone/>
            </a:pP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Nu. 17:8</a:t>
            </a:r>
          </a:p>
          <a:p>
            <a:pPr>
              <a:buFont typeface="Symbol" pitchFamily="18" charset="2"/>
              <a:buChar char=""/>
            </a:pPr>
            <a:r>
              <a:rPr lang="en-CA"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Tables of the covenant</a:t>
            </a:r>
            <a:endParaRPr lang="en-CA" dirty="0">
              <a:solidFill>
                <a:srgbClr val="000000"/>
              </a:solidFill>
              <a:latin typeface="Calibri" pitchFamily="34" charset="0"/>
              <a:cs typeface="Calibri" pitchFamily="34" charset="0"/>
            </a:endParaRPr>
          </a:p>
          <a:p>
            <a:pPr marL="0" indent="0">
              <a:buNone/>
            </a:pPr>
            <a:r>
              <a:rPr lang="en-CA" dirty="0" smtClean="0">
                <a:solidFill>
                  <a:srgbClr val="000000"/>
                </a:solidFill>
                <a:latin typeface="Calibri" pitchFamily="34" charset="0"/>
                <a:cs typeface="Calibri" pitchFamily="34" charset="0"/>
              </a:rPr>
              <a:t>	</a:t>
            </a:r>
            <a:r>
              <a:rPr lang="en-CA" dirty="0" smtClean="0">
                <a:solidFill>
                  <a:srgbClr val="0066FF"/>
                </a:solidFill>
                <a:latin typeface="Arial Black" pitchFamily="34" charset="0"/>
                <a:cs typeface="Calibri" pitchFamily="34" charset="0"/>
              </a:rPr>
              <a:t>Is. 40:8</a:t>
            </a:r>
            <a:endParaRPr lang="en-CA" dirty="0">
              <a:solidFill>
                <a:srgbClr val="00B050"/>
              </a:solidFill>
              <a:latin typeface="Arial Black" pitchFamily="34" charset="0"/>
              <a:cs typeface="Calibri" pitchFamily="34" charset="0"/>
            </a:endParaRPr>
          </a:p>
        </p:txBody>
      </p:sp>
      <p:sp>
        <p:nvSpPr>
          <p:cNvPr id="7" name="TextBox 6"/>
          <p:cNvSpPr txBox="1"/>
          <p:nvPr/>
        </p:nvSpPr>
        <p:spPr>
          <a:xfrm>
            <a:off x="108520" y="1124744"/>
            <a:ext cx="8927976" cy="430887"/>
          </a:xfrm>
          <a:prstGeom prst="rect">
            <a:avLst/>
          </a:prstGeom>
          <a:noFill/>
        </p:spPr>
        <p:txBody>
          <a:bodyPr wrap="square" rtlCol="0">
            <a:spAutoFit/>
          </a:bodyPr>
          <a:lstStyle/>
          <a:p>
            <a:pPr algn="ctr"/>
            <a:r>
              <a:rPr lang="en-CA" sz="2200" b="1" dirty="0" smtClean="0">
                <a:solidFill>
                  <a:srgbClr val="FF0000"/>
                </a:solidFill>
                <a:latin typeface="Calibri" pitchFamily="34" charset="0"/>
                <a:cs typeface="Calibri" pitchFamily="34" charset="0"/>
              </a:rPr>
              <a:t>“…the ark of the covenant overlaid round about with gold…” (He. 9:4)</a:t>
            </a:r>
          </a:p>
        </p:txBody>
      </p:sp>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Caught in a Thicket</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551206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23528" y="836712"/>
            <a:ext cx="8424936" cy="16172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5"/>
          <p:cNvSpPr>
            <a:spLocks noGrp="1"/>
          </p:cNvSpPr>
          <p:nvPr>
            <p:ph type="body" idx="1"/>
          </p:nvPr>
        </p:nvSpPr>
        <p:spPr>
          <a:xfrm>
            <a:off x="457201" y="1709118"/>
            <a:ext cx="4040188" cy="639762"/>
          </a:xfrm>
        </p:spPr>
        <p:txBody>
          <a:bodyPr/>
          <a:lstStyle/>
          <a:p>
            <a:pPr algn="ctr"/>
            <a:r>
              <a:rPr lang="en-CA" sz="4000" dirty="0" smtClean="0">
                <a:solidFill>
                  <a:srgbClr val="860000"/>
                </a:solidFill>
                <a:effectLst>
                  <a:outerShdw blurRad="38100" dist="38100" dir="2700000" algn="tl">
                    <a:srgbClr val="000000">
                      <a:alpha val="43137"/>
                    </a:srgbClr>
                  </a:outerShdw>
                </a:effectLst>
                <a:latin typeface="Calibri" pitchFamily="34" charset="0"/>
                <a:cs typeface="Calibri" pitchFamily="34" charset="0"/>
              </a:rPr>
              <a:t>destroys by consuming</a:t>
            </a:r>
            <a:endParaRPr lang="en-CA" sz="4000" dirty="0">
              <a:solidFill>
                <a:srgbClr val="86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 Placeholder 7"/>
          <p:cNvSpPr>
            <a:spLocks noGrp="1"/>
          </p:cNvSpPr>
          <p:nvPr>
            <p:ph type="body" sz="quarter" idx="3"/>
          </p:nvPr>
        </p:nvSpPr>
        <p:spPr>
          <a:xfrm>
            <a:off x="4645026" y="1709118"/>
            <a:ext cx="4041775" cy="639762"/>
          </a:xfrm>
        </p:spPr>
        <p:txBody>
          <a:bodyPr/>
          <a:lstStyle/>
          <a:p>
            <a:pPr algn="ctr"/>
            <a:r>
              <a:rPr lang="en-CA" sz="4000" dirty="0" smtClean="0">
                <a:solidFill>
                  <a:srgbClr val="860000"/>
                </a:solidFill>
                <a:effectLst>
                  <a:outerShdw blurRad="38100" dist="38100" dir="2700000" algn="tl">
                    <a:srgbClr val="000000">
                      <a:alpha val="43137"/>
                    </a:srgbClr>
                  </a:outerShdw>
                </a:effectLst>
                <a:latin typeface="Calibri" pitchFamily="34" charset="0"/>
                <a:cs typeface="Calibri" pitchFamily="34" charset="0"/>
              </a:rPr>
              <a:t>preserves by purifying</a:t>
            </a:r>
            <a:endParaRPr lang="en-CA" sz="4000" dirty="0">
              <a:solidFill>
                <a:srgbClr val="86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10" name="Rectangle 9"/>
          <p:cNvSpPr/>
          <p:nvPr/>
        </p:nvSpPr>
        <p:spPr>
          <a:xfrm>
            <a:off x="0" y="116632"/>
            <a:ext cx="9144000" cy="830997"/>
          </a:xfrm>
          <a:prstGeom prst="rect">
            <a:avLst/>
          </a:prstGeom>
          <a:solidFill>
            <a:srgbClr val="FF0000"/>
          </a:solidFill>
        </p:spPr>
        <p:txBody>
          <a:bodyPr wrap="square">
            <a:spAutoFit/>
          </a:bodyPr>
          <a:lstStyle/>
          <a:p>
            <a:pPr algn="ct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Our God is a Consuming Fire</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12" name="Text Placeholder 5"/>
          <p:cNvSpPr txBox="1">
            <a:spLocks/>
          </p:cNvSpPr>
          <p:nvPr/>
        </p:nvSpPr>
        <p:spPr bwMode="auto">
          <a:xfrm>
            <a:off x="5364088" y="5301208"/>
            <a:ext cx="2600028" cy="999802"/>
          </a:xfrm>
          <a:prstGeom prst="rect">
            <a:avLst/>
          </a:prstGeom>
          <a:solidFill>
            <a:schemeClr val="bg1"/>
          </a:solidFill>
          <a:ln>
            <a:solidFill>
              <a:schemeClr val="tx1"/>
            </a:solidFill>
          </a:ln>
          <a:effectLst/>
          <a:extLst/>
        </p:spPr>
        <p:txBody>
          <a:bodyPr vert="horz" wrap="square" lIns="91440" tIns="45720" rIns="91440" bIns="45720" numCol="1" anchor="b" anchorCtr="0" compatLnSpc="1">
            <a:prstTxWarp prst="textNoShape">
              <a:avLst/>
            </a:prstTxWarp>
          </a:bodyPr>
          <a:lstStyle>
            <a:lvl1pPr marL="0" indent="0" algn="l" rtl="0" fontAlgn="base">
              <a:spcBef>
                <a:spcPct val="20000"/>
              </a:spcBef>
              <a:spcAft>
                <a:spcPct val="0"/>
              </a:spcAft>
              <a:buNone/>
              <a:defRPr sz="2400" b="1">
                <a:solidFill>
                  <a:schemeClr val="tx1"/>
                </a:solidFill>
                <a:latin typeface="+mn-lt"/>
                <a:ea typeface="+mn-ea"/>
                <a:cs typeface="+mn-cs"/>
              </a:defRPr>
            </a:lvl1pPr>
            <a:lvl2pPr marL="457200" indent="0" algn="l" rtl="0" fontAlgn="base">
              <a:spcBef>
                <a:spcPct val="20000"/>
              </a:spcBef>
              <a:spcAft>
                <a:spcPct val="0"/>
              </a:spcAft>
              <a:buNone/>
              <a:defRPr sz="2000" b="1">
                <a:solidFill>
                  <a:schemeClr val="tx1"/>
                </a:solidFill>
                <a:latin typeface="+mn-lt"/>
              </a:defRPr>
            </a:lvl2pPr>
            <a:lvl3pPr marL="914400" indent="0" algn="l" rtl="0" fontAlgn="base">
              <a:spcBef>
                <a:spcPct val="20000"/>
              </a:spcBef>
              <a:spcAft>
                <a:spcPct val="0"/>
              </a:spcAft>
              <a:buNone/>
              <a:defRPr sz="1800" b="1">
                <a:solidFill>
                  <a:schemeClr val="tx1"/>
                </a:solidFill>
                <a:latin typeface="+mn-lt"/>
              </a:defRPr>
            </a:lvl3pPr>
            <a:lvl4pPr marL="1371600" indent="0" algn="l" rtl="0" fontAlgn="base">
              <a:spcBef>
                <a:spcPct val="20000"/>
              </a:spcBef>
              <a:spcAft>
                <a:spcPct val="0"/>
              </a:spcAft>
              <a:buNone/>
              <a:defRPr sz="1600" b="1">
                <a:solidFill>
                  <a:schemeClr val="tx1"/>
                </a:solidFill>
                <a:latin typeface="+mn-lt"/>
              </a:defRPr>
            </a:lvl4pPr>
            <a:lvl5pPr marL="1828800" indent="0" algn="l" rtl="0" fontAlgn="base">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algn="ctr"/>
            <a:r>
              <a:rPr lang="en-CA" sz="6000" dirty="0" smtClean="0">
                <a:latin typeface="Calibri" pitchFamily="34" charset="0"/>
                <a:cs typeface="Calibri" pitchFamily="34" charset="0"/>
              </a:rPr>
              <a:t>LIFE</a:t>
            </a:r>
            <a:endParaRPr lang="en-CA" sz="6000" dirty="0">
              <a:latin typeface="Calibri" pitchFamily="34" charset="0"/>
              <a:cs typeface="Calibri" pitchFamily="34" charset="0"/>
            </a:endParaRPr>
          </a:p>
        </p:txBody>
      </p:sp>
      <p:sp>
        <p:nvSpPr>
          <p:cNvPr id="13" name="Text Placeholder 5"/>
          <p:cNvSpPr txBox="1">
            <a:spLocks/>
          </p:cNvSpPr>
          <p:nvPr/>
        </p:nvSpPr>
        <p:spPr bwMode="auto">
          <a:xfrm>
            <a:off x="1259632" y="5301208"/>
            <a:ext cx="2600028" cy="999802"/>
          </a:xfrm>
          <a:prstGeom prst="rect">
            <a:avLst/>
          </a:prstGeom>
          <a:solidFill>
            <a:schemeClr val="tx1"/>
          </a:solidFill>
          <a:ln>
            <a:solidFill>
              <a:schemeClr val="tx1"/>
            </a:solidFill>
          </a:ln>
          <a:effectLst/>
          <a:extLst/>
        </p:spPr>
        <p:txBody>
          <a:bodyPr vert="horz" wrap="square" lIns="91440" tIns="45720" rIns="91440" bIns="45720" numCol="1" anchor="b" anchorCtr="0" compatLnSpc="1">
            <a:prstTxWarp prst="textNoShape">
              <a:avLst/>
            </a:prstTxWarp>
          </a:bodyPr>
          <a:lstStyle>
            <a:lvl1pPr marL="0" indent="0" algn="l" rtl="0" fontAlgn="base">
              <a:spcBef>
                <a:spcPct val="20000"/>
              </a:spcBef>
              <a:spcAft>
                <a:spcPct val="0"/>
              </a:spcAft>
              <a:buNone/>
              <a:defRPr sz="2400" b="1">
                <a:solidFill>
                  <a:schemeClr val="tx1"/>
                </a:solidFill>
                <a:latin typeface="+mn-lt"/>
                <a:ea typeface="+mn-ea"/>
                <a:cs typeface="+mn-cs"/>
              </a:defRPr>
            </a:lvl1pPr>
            <a:lvl2pPr marL="457200" indent="0" algn="l" rtl="0" fontAlgn="base">
              <a:spcBef>
                <a:spcPct val="20000"/>
              </a:spcBef>
              <a:spcAft>
                <a:spcPct val="0"/>
              </a:spcAft>
              <a:buNone/>
              <a:defRPr sz="2000" b="1">
                <a:solidFill>
                  <a:schemeClr val="tx1"/>
                </a:solidFill>
                <a:latin typeface="+mn-lt"/>
              </a:defRPr>
            </a:lvl2pPr>
            <a:lvl3pPr marL="914400" indent="0" algn="l" rtl="0" fontAlgn="base">
              <a:spcBef>
                <a:spcPct val="20000"/>
              </a:spcBef>
              <a:spcAft>
                <a:spcPct val="0"/>
              </a:spcAft>
              <a:buNone/>
              <a:defRPr sz="1800" b="1">
                <a:solidFill>
                  <a:schemeClr val="tx1"/>
                </a:solidFill>
                <a:latin typeface="+mn-lt"/>
              </a:defRPr>
            </a:lvl3pPr>
            <a:lvl4pPr marL="1371600" indent="0" algn="l" rtl="0" fontAlgn="base">
              <a:spcBef>
                <a:spcPct val="20000"/>
              </a:spcBef>
              <a:spcAft>
                <a:spcPct val="0"/>
              </a:spcAft>
              <a:buNone/>
              <a:defRPr sz="1600" b="1">
                <a:solidFill>
                  <a:schemeClr val="tx1"/>
                </a:solidFill>
                <a:latin typeface="+mn-lt"/>
              </a:defRPr>
            </a:lvl4pPr>
            <a:lvl5pPr marL="1828800" indent="0" algn="l" rtl="0" fontAlgn="base">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algn="ctr"/>
            <a:r>
              <a:rPr lang="en-CA" sz="6000" dirty="0" smtClean="0">
                <a:solidFill>
                  <a:schemeClr val="bg1"/>
                </a:solidFill>
                <a:latin typeface="Calibri" pitchFamily="34" charset="0"/>
                <a:cs typeface="Calibri" pitchFamily="34" charset="0"/>
              </a:rPr>
              <a:t>DEATH</a:t>
            </a:r>
            <a:endParaRPr lang="en-CA" sz="6000" dirty="0">
              <a:solidFill>
                <a:schemeClr val="bg1"/>
              </a:solidFill>
              <a:latin typeface="Calibri" pitchFamily="34" charset="0"/>
              <a:cs typeface="Calibri" pitchFamily="34" charset="0"/>
            </a:endParaRPr>
          </a:p>
        </p:txBody>
      </p:sp>
      <p:sp>
        <p:nvSpPr>
          <p:cNvPr id="14" name="Line 8"/>
          <p:cNvSpPr>
            <a:spLocks noChangeShapeType="1"/>
          </p:cNvSpPr>
          <p:nvPr/>
        </p:nvSpPr>
        <p:spPr bwMode="auto">
          <a:xfrm>
            <a:off x="2548036" y="2780928"/>
            <a:ext cx="7740" cy="226084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5" name="Line 8"/>
          <p:cNvSpPr>
            <a:spLocks noChangeShapeType="1"/>
          </p:cNvSpPr>
          <p:nvPr/>
        </p:nvSpPr>
        <p:spPr bwMode="auto">
          <a:xfrm flipH="1">
            <a:off x="6660232" y="2780928"/>
            <a:ext cx="3870" cy="226084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cxnSp>
        <p:nvCxnSpPr>
          <p:cNvPr id="18" name="Straight Connector 17"/>
          <p:cNvCxnSpPr>
            <a:stCxn id="16" idx="0"/>
          </p:cNvCxnSpPr>
          <p:nvPr/>
        </p:nvCxnSpPr>
        <p:spPr>
          <a:xfrm>
            <a:off x="4535996" y="836712"/>
            <a:ext cx="0" cy="1617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99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Son</a:t>
            </a:r>
          </a:p>
        </p:txBody>
      </p:sp>
      <p:sp>
        <p:nvSpPr>
          <p:cNvPr id="6" name="Text Box 5"/>
          <p:cNvSpPr txBox="1">
            <a:spLocks noChangeArrowheads="1"/>
          </p:cNvSpPr>
          <p:nvPr/>
        </p:nvSpPr>
        <p:spPr bwMode="auto">
          <a:xfrm>
            <a:off x="285749" y="293747"/>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107504" y="2492896"/>
            <a:ext cx="892899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4000" b="1" dirty="0" smtClean="0">
                <a:solidFill>
                  <a:srgbClr val="002060"/>
                </a:solidFill>
                <a:latin typeface="Calibri" pitchFamily="34" charset="0"/>
                <a:cs typeface="Calibri" pitchFamily="34" charset="0"/>
              </a:rPr>
              <a:t>The </a:t>
            </a:r>
            <a:r>
              <a:rPr lang="en-CA" sz="4000" b="1" dirty="0">
                <a:solidFill>
                  <a:srgbClr val="002060"/>
                </a:solidFill>
                <a:latin typeface="Calibri" pitchFamily="34" charset="0"/>
                <a:cs typeface="Calibri" pitchFamily="34" charset="0"/>
              </a:rPr>
              <a:t>burning bush is </a:t>
            </a:r>
            <a:r>
              <a:rPr lang="en-CA" sz="4000" b="1" dirty="0" smtClean="0">
                <a:solidFill>
                  <a:srgbClr val="002060"/>
                </a:solidFill>
                <a:latin typeface="Calibri" pitchFamily="34" charset="0"/>
                <a:cs typeface="Calibri" pitchFamily="34" charset="0"/>
              </a:rPr>
              <a:t>a symbol                    of </a:t>
            </a:r>
            <a:r>
              <a:rPr lang="en-CA" sz="4000" b="1" dirty="0">
                <a:solidFill>
                  <a:srgbClr val="002060"/>
                </a:solidFill>
                <a:latin typeface="Calibri" pitchFamily="34" charset="0"/>
                <a:cs typeface="Calibri" pitchFamily="34" charset="0"/>
              </a:rPr>
              <a:t>Yahweh’s preservation of </a:t>
            </a:r>
            <a:r>
              <a:rPr lang="en-CA" sz="4000" b="1" dirty="0" smtClean="0">
                <a:solidFill>
                  <a:srgbClr val="002060"/>
                </a:solidFill>
                <a:latin typeface="Calibri" pitchFamily="34" charset="0"/>
                <a:cs typeface="Calibri" pitchFamily="34" charset="0"/>
              </a:rPr>
              <a:t>His Son,</a:t>
            </a:r>
            <a:r>
              <a:rPr lang="en-CA" sz="4000" b="1" dirty="0">
                <a:solidFill>
                  <a:srgbClr val="002060"/>
                </a:solidFill>
                <a:latin typeface="Calibri" pitchFamily="34" charset="0"/>
                <a:cs typeface="Calibri" pitchFamily="34" charset="0"/>
              </a:rPr>
              <a:t> </a:t>
            </a:r>
            <a:r>
              <a:rPr lang="en-CA" sz="4000" b="1" dirty="0" smtClean="0">
                <a:solidFill>
                  <a:srgbClr val="002060"/>
                </a:solidFill>
                <a:latin typeface="Calibri" pitchFamily="34" charset="0"/>
                <a:cs typeface="Calibri" pitchFamily="34" charset="0"/>
              </a:rPr>
              <a:t>(who bore our nature but never sinned) through </a:t>
            </a:r>
            <a:r>
              <a:rPr lang="en-CA" sz="4000" b="1" dirty="0">
                <a:solidFill>
                  <a:srgbClr val="002060"/>
                </a:solidFill>
                <a:latin typeface="Calibri" pitchFamily="34" charset="0"/>
                <a:cs typeface="Calibri" pitchFamily="34" charset="0"/>
              </a:rPr>
              <a:t>the covenants of </a:t>
            </a:r>
            <a:r>
              <a:rPr lang="en-CA" sz="4000" b="1" dirty="0" smtClean="0">
                <a:solidFill>
                  <a:srgbClr val="002060"/>
                </a:solidFill>
                <a:latin typeface="Calibri" pitchFamily="34" charset="0"/>
                <a:cs typeface="Calibri" pitchFamily="34" charset="0"/>
              </a:rPr>
              <a:t>promise made to Abraham, Isaac, and Jacob.</a:t>
            </a:r>
            <a:endParaRPr lang="en-US" sz="4000" b="1" dirty="0">
              <a:solidFill>
                <a:srgbClr val="00206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Caught in a Thicket</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889454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980728"/>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Son</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5" name="Text Box 4"/>
          <p:cNvSpPr txBox="1">
            <a:spLocks noChangeArrowheads="1"/>
          </p:cNvSpPr>
          <p:nvPr/>
        </p:nvSpPr>
        <p:spPr bwMode="auto">
          <a:xfrm>
            <a:off x="611560" y="2356425"/>
            <a:ext cx="799288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smtClean="0">
                <a:solidFill>
                  <a:srgbClr val="002060"/>
                </a:solidFill>
                <a:latin typeface="Calibri" pitchFamily="34" charset="0"/>
                <a:cs typeface="Calibri" pitchFamily="34" charset="0"/>
              </a:rPr>
              <a:t>Sin is deceitful, and can take over our lives if we are not diligent in forsaking it.</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Because our flesh can so easily deceive us, we must fill ourselves with the Word in order to see the Truth.</a:t>
            </a:r>
          </a:p>
        </p:txBody>
      </p:sp>
      <p:sp>
        <p:nvSpPr>
          <p:cNvPr id="7"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Caught in a Thicket</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096325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t3.gstatic.com/images?q=tbn:ANd9GcTbjZUHCuuqjEdap_oD2UCgTmKTKS3gDA15aHP89TzB20tfbWX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32656"/>
            <a:ext cx="5184576" cy="63338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179512" y="895653"/>
            <a:ext cx="8856984" cy="877163"/>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fontAlgn="base">
              <a:spcBef>
                <a:spcPct val="0"/>
              </a:spcBef>
              <a:spcAft>
                <a:spcPct val="0"/>
              </a:spcAft>
            </a:pPr>
            <a:r>
              <a:rPr lang="en-US" sz="5100" spc="-300" dirty="0">
                <a:solidFill>
                  <a:srgbClr val="FFFFFF"/>
                </a:solidFill>
                <a:latin typeface="Eras Demi ITC" pitchFamily="34" charset="0"/>
              </a:rPr>
              <a:t>The Gospel of the Burning Bush</a:t>
            </a:r>
          </a:p>
        </p:txBody>
      </p:sp>
      <p:sp>
        <p:nvSpPr>
          <p:cNvPr id="4" name="Text Box 8"/>
          <p:cNvSpPr txBox="1">
            <a:spLocks noChangeArrowheads="1"/>
          </p:cNvSpPr>
          <p:nvPr/>
        </p:nvSpPr>
        <p:spPr bwMode="auto">
          <a:xfrm>
            <a:off x="251520" y="2996952"/>
            <a:ext cx="2880320" cy="2123658"/>
          </a:xfrm>
          <a:prstGeom prst="rect">
            <a:avLst/>
          </a:prstGeom>
          <a:noFill/>
          <a:ln>
            <a:noFill/>
          </a:ln>
          <a:effectLst/>
          <a:extLst/>
        </p:spPr>
        <p:txBody>
          <a:bodyPr wrap="square">
            <a:spAutoFit/>
          </a:bodyPr>
          <a:lstStyle/>
          <a:p>
            <a:pPr algn="ctr" fontAlgn="base">
              <a:spcBef>
                <a:spcPct val="0"/>
              </a:spcBef>
              <a:spcAft>
                <a:spcPct val="0"/>
              </a:spcAft>
            </a:pPr>
            <a:r>
              <a:rPr lang="en-US" sz="4400" dirty="0" smtClean="0">
                <a:solidFill>
                  <a:srgbClr val="002060"/>
                </a:solidFill>
                <a:latin typeface="Eras Bold ITC" pitchFamily="34" charset="0"/>
              </a:rPr>
              <a:t>Class 5</a:t>
            </a:r>
          </a:p>
          <a:p>
            <a:pPr algn="ctr" fontAlgn="base">
              <a:spcBef>
                <a:spcPct val="0"/>
              </a:spcBef>
              <a:spcAft>
                <a:spcPct val="0"/>
              </a:spcAft>
            </a:pPr>
            <a:r>
              <a:rPr lang="en-US" sz="4400" dirty="0" smtClean="0">
                <a:solidFill>
                  <a:srgbClr val="FF0000"/>
                </a:solidFill>
                <a:latin typeface="Eras Bold ITC" pitchFamily="34" charset="0"/>
              </a:rPr>
              <a:t>Revealed</a:t>
            </a:r>
          </a:p>
          <a:p>
            <a:pPr algn="ctr" fontAlgn="base">
              <a:spcBef>
                <a:spcPct val="0"/>
              </a:spcBef>
              <a:spcAft>
                <a:spcPct val="0"/>
              </a:spcAft>
            </a:pPr>
            <a:r>
              <a:rPr lang="en-US" sz="4400" dirty="0" smtClean="0">
                <a:solidFill>
                  <a:srgbClr val="FF0000"/>
                </a:solidFill>
                <a:latin typeface="Eras Bold ITC" pitchFamily="34" charset="0"/>
              </a:rPr>
              <a:t>by Fire</a:t>
            </a:r>
            <a:endParaRPr lang="en-US" sz="4400" dirty="0">
              <a:solidFill>
                <a:srgbClr val="FF0000"/>
              </a:solidFill>
              <a:latin typeface="Eras Bold ITC" pitchFamily="34" charset="0"/>
            </a:endParaRPr>
          </a:p>
        </p:txBody>
      </p:sp>
    </p:spTree>
    <p:extLst>
      <p:ext uri="{BB962C8B-B14F-4D97-AF65-F5344CB8AC3E}">
        <p14:creationId xmlns:p14="http://schemas.microsoft.com/office/powerpoint/2010/main" val="1005892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10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2590800" y="1340768"/>
            <a:ext cx="4114800" cy="1938992"/>
          </a:xfrm>
          <a:prstGeom prst="rect">
            <a:avLst/>
          </a:prstGeom>
          <a:noFill/>
        </p:spPr>
        <p:txBody>
          <a:bodyPr wrap="square">
            <a:spAutoFit/>
          </a:bodyPr>
          <a:lstStyle/>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Hebrews</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12:29</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152400" y="4114800"/>
            <a:ext cx="8763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7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“For our God                 is a </a:t>
            </a:r>
            <a:r>
              <a:rPr lang="en-US" sz="72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consuming fire</a:t>
            </a:r>
            <a:r>
              <a:rPr lang="en-US" sz="72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t>
            </a:r>
            <a:endParaRPr lang="en-US" sz="72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9" name="TextBox 8"/>
          <p:cNvSpPr txBox="1"/>
          <p:nvPr/>
        </p:nvSpPr>
        <p:spPr>
          <a:xfrm>
            <a:off x="107504" y="116632"/>
            <a:ext cx="1800200" cy="1200329"/>
          </a:xfrm>
          <a:prstGeom prst="rect">
            <a:avLst/>
          </a:prstGeom>
          <a:noFill/>
        </p:spPr>
        <p:txBody>
          <a:bodyPr wrap="square" rtlCol="0">
            <a:spAutoFit/>
          </a:bodyPr>
          <a:lstStyle/>
          <a:p>
            <a:r>
              <a:rPr lang="en-CA" sz="2400" b="1" dirty="0" smtClean="0">
                <a:solidFill>
                  <a:srgbClr val="FF0000"/>
                </a:solidFill>
                <a:latin typeface="Calibri" pitchFamily="34" charset="0"/>
                <a:cs typeface="Calibri" pitchFamily="34" charset="0"/>
              </a:rPr>
              <a:t>see also</a:t>
            </a:r>
          </a:p>
          <a:p>
            <a:r>
              <a:rPr lang="en-CA" sz="2400" b="1" dirty="0" smtClean="0">
                <a:solidFill>
                  <a:srgbClr val="FF0000"/>
                </a:solidFill>
                <a:latin typeface="Calibri" pitchFamily="34" charset="0"/>
                <a:cs typeface="Calibri" pitchFamily="34" charset="0"/>
              </a:rPr>
              <a:t>De. 4:24</a:t>
            </a:r>
          </a:p>
          <a:p>
            <a:r>
              <a:rPr lang="en-CA" sz="2400" b="1" dirty="0" smtClean="0">
                <a:solidFill>
                  <a:srgbClr val="FF0000"/>
                </a:solidFill>
                <a:latin typeface="Calibri" pitchFamily="34" charset="0"/>
                <a:cs typeface="Calibri" pitchFamily="34" charset="0"/>
              </a:rPr>
              <a:t>De. 9:3</a:t>
            </a:r>
          </a:p>
        </p:txBody>
      </p:sp>
      <p:sp>
        <p:nvSpPr>
          <p:cNvPr id="10"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Revealed by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639974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23528" y="836712"/>
            <a:ext cx="8424936" cy="16172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5"/>
          <p:cNvSpPr>
            <a:spLocks noGrp="1"/>
          </p:cNvSpPr>
          <p:nvPr>
            <p:ph type="body" idx="1"/>
          </p:nvPr>
        </p:nvSpPr>
        <p:spPr>
          <a:xfrm>
            <a:off x="457201" y="1709118"/>
            <a:ext cx="4040188" cy="639762"/>
          </a:xfrm>
        </p:spPr>
        <p:txBody>
          <a:bodyPr/>
          <a:lstStyle/>
          <a:p>
            <a:pPr algn="ctr"/>
            <a:r>
              <a:rPr lang="en-CA" sz="4000" dirty="0" smtClean="0">
                <a:solidFill>
                  <a:srgbClr val="860000"/>
                </a:solidFill>
                <a:effectLst>
                  <a:outerShdw blurRad="38100" dist="38100" dir="2700000" algn="tl">
                    <a:srgbClr val="000000">
                      <a:alpha val="43137"/>
                    </a:srgbClr>
                  </a:outerShdw>
                </a:effectLst>
                <a:latin typeface="Calibri" pitchFamily="34" charset="0"/>
                <a:cs typeface="Calibri" pitchFamily="34" charset="0"/>
              </a:rPr>
              <a:t>destroys by consuming</a:t>
            </a:r>
            <a:endParaRPr lang="en-CA" sz="4000" dirty="0">
              <a:solidFill>
                <a:srgbClr val="86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7" name="Content Placeholder 6"/>
          <p:cNvSpPr>
            <a:spLocks noGrp="1"/>
          </p:cNvSpPr>
          <p:nvPr>
            <p:ph sz="half" idx="2"/>
          </p:nvPr>
        </p:nvSpPr>
        <p:spPr>
          <a:xfrm>
            <a:off x="457201" y="2750939"/>
            <a:ext cx="4040188" cy="1110109"/>
          </a:xfrm>
        </p:spPr>
        <p:txBody>
          <a:bodyPr/>
          <a:lstStyle/>
          <a:p>
            <a:pPr marL="0" indent="0" algn="ctr">
              <a:buNone/>
            </a:pPr>
            <a:r>
              <a:rPr lang="en-CA" sz="2800" b="1" dirty="0" smtClean="0">
                <a:solidFill>
                  <a:srgbClr val="002060"/>
                </a:solidFill>
              </a:rPr>
              <a:t>Deuteronomy 4:24</a:t>
            </a:r>
          </a:p>
          <a:p>
            <a:pPr marL="0" indent="0" algn="ctr">
              <a:buNone/>
            </a:pPr>
            <a:r>
              <a:rPr lang="en-CA" sz="2800" b="1" dirty="0" smtClean="0">
                <a:solidFill>
                  <a:srgbClr val="002060"/>
                </a:solidFill>
              </a:rPr>
              <a:t>Isaiah 22:14</a:t>
            </a:r>
            <a:endParaRPr lang="en-CA" sz="2800" b="1" dirty="0">
              <a:solidFill>
                <a:srgbClr val="002060"/>
              </a:solidFill>
            </a:endParaRPr>
          </a:p>
        </p:txBody>
      </p:sp>
      <p:sp>
        <p:nvSpPr>
          <p:cNvPr id="8" name="Text Placeholder 7"/>
          <p:cNvSpPr>
            <a:spLocks noGrp="1"/>
          </p:cNvSpPr>
          <p:nvPr>
            <p:ph type="body" sz="quarter" idx="3"/>
          </p:nvPr>
        </p:nvSpPr>
        <p:spPr>
          <a:xfrm>
            <a:off x="4645026" y="1709118"/>
            <a:ext cx="4041775" cy="639762"/>
          </a:xfrm>
        </p:spPr>
        <p:txBody>
          <a:bodyPr/>
          <a:lstStyle/>
          <a:p>
            <a:pPr algn="ctr"/>
            <a:r>
              <a:rPr lang="en-CA" sz="4000" dirty="0" smtClean="0">
                <a:solidFill>
                  <a:srgbClr val="860000"/>
                </a:solidFill>
                <a:effectLst>
                  <a:outerShdw blurRad="38100" dist="38100" dir="2700000" algn="tl">
                    <a:srgbClr val="000000">
                      <a:alpha val="43137"/>
                    </a:srgbClr>
                  </a:outerShdw>
                </a:effectLst>
                <a:latin typeface="Calibri" pitchFamily="34" charset="0"/>
                <a:cs typeface="Calibri" pitchFamily="34" charset="0"/>
              </a:rPr>
              <a:t>preserves by purifying</a:t>
            </a:r>
            <a:endParaRPr lang="en-CA" sz="4000" dirty="0">
              <a:solidFill>
                <a:srgbClr val="86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9" name="Content Placeholder 8"/>
          <p:cNvSpPr>
            <a:spLocks noGrp="1"/>
          </p:cNvSpPr>
          <p:nvPr>
            <p:ph sz="quarter" idx="4"/>
          </p:nvPr>
        </p:nvSpPr>
        <p:spPr>
          <a:xfrm>
            <a:off x="4645026" y="2750939"/>
            <a:ext cx="4041775" cy="1182117"/>
          </a:xfrm>
        </p:spPr>
        <p:txBody>
          <a:bodyPr/>
          <a:lstStyle/>
          <a:p>
            <a:pPr marL="0" indent="0" algn="ctr">
              <a:buNone/>
            </a:pPr>
            <a:r>
              <a:rPr lang="en-CA" sz="2800" b="1" dirty="0" smtClean="0">
                <a:solidFill>
                  <a:srgbClr val="002060"/>
                </a:solidFill>
              </a:rPr>
              <a:t>Deuteronomy 9:3</a:t>
            </a:r>
          </a:p>
          <a:p>
            <a:pPr marL="0" indent="0" algn="ctr">
              <a:buNone/>
            </a:pPr>
            <a:r>
              <a:rPr lang="en-CA" sz="2800" b="1" dirty="0" smtClean="0">
                <a:solidFill>
                  <a:srgbClr val="002060"/>
                </a:solidFill>
              </a:rPr>
              <a:t>Isaiah 33:14-15; 6:6-7</a:t>
            </a:r>
            <a:endParaRPr lang="en-CA" sz="2800" b="1" dirty="0">
              <a:solidFill>
                <a:srgbClr val="002060"/>
              </a:solidFill>
            </a:endParaRPr>
          </a:p>
        </p:txBody>
      </p:sp>
      <p:sp>
        <p:nvSpPr>
          <p:cNvPr id="10" name="Rectangle 9"/>
          <p:cNvSpPr/>
          <p:nvPr/>
        </p:nvSpPr>
        <p:spPr>
          <a:xfrm>
            <a:off x="0" y="116632"/>
            <a:ext cx="9144000" cy="830997"/>
          </a:xfrm>
          <a:prstGeom prst="rect">
            <a:avLst/>
          </a:prstGeom>
          <a:solidFill>
            <a:srgbClr val="FF0000"/>
          </a:solidFill>
        </p:spPr>
        <p:txBody>
          <a:bodyPr wrap="square">
            <a:spAutoFit/>
          </a:bodyPr>
          <a:lstStyle/>
          <a:p>
            <a:pPr algn="ct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Our God is a Consuming Fire</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12" name="Text Placeholder 5"/>
          <p:cNvSpPr txBox="1">
            <a:spLocks/>
          </p:cNvSpPr>
          <p:nvPr/>
        </p:nvSpPr>
        <p:spPr bwMode="auto">
          <a:xfrm>
            <a:off x="5364088" y="5301208"/>
            <a:ext cx="2600028" cy="999802"/>
          </a:xfrm>
          <a:prstGeom prst="rect">
            <a:avLst/>
          </a:prstGeom>
          <a:solidFill>
            <a:schemeClr val="bg1"/>
          </a:solidFill>
          <a:ln>
            <a:solidFill>
              <a:schemeClr val="tx1"/>
            </a:solidFill>
          </a:ln>
          <a:effectLst/>
          <a:extLst/>
        </p:spPr>
        <p:txBody>
          <a:bodyPr vert="horz" wrap="square" lIns="91440" tIns="45720" rIns="91440" bIns="45720" numCol="1" anchor="b" anchorCtr="0" compatLnSpc="1">
            <a:prstTxWarp prst="textNoShape">
              <a:avLst/>
            </a:prstTxWarp>
          </a:bodyPr>
          <a:lstStyle>
            <a:lvl1pPr marL="0" indent="0" algn="l" rtl="0" fontAlgn="base">
              <a:spcBef>
                <a:spcPct val="20000"/>
              </a:spcBef>
              <a:spcAft>
                <a:spcPct val="0"/>
              </a:spcAft>
              <a:buNone/>
              <a:defRPr sz="2400" b="1">
                <a:solidFill>
                  <a:schemeClr val="tx1"/>
                </a:solidFill>
                <a:latin typeface="+mn-lt"/>
                <a:ea typeface="+mn-ea"/>
                <a:cs typeface="+mn-cs"/>
              </a:defRPr>
            </a:lvl1pPr>
            <a:lvl2pPr marL="457200" indent="0" algn="l" rtl="0" fontAlgn="base">
              <a:spcBef>
                <a:spcPct val="20000"/>
              </a:spcBef>
              <a:spcAft>
                <a:spcPct val="0"/>
              </a:spcAft>
              <a:buNone/>
              <a:defRPr sz="2000" b="1">
                <a:solidFill>
                  <a:schemeClr val="tx1"/>
                </a:solidFill>
                <a:latin typeface="+mn-lt"/>
              </a:defRPr>
            </a:lvl2pPr>
            <a:lvl3pPr marL="914400" indent="0" algn="l" rtl="0" fontAlgn="base">
              <a:spcBef>
                <a:spcPct val="20000"/>
              </a:spcBef>
              <a:spcAft>
                <a:spcPct val="0"/>
              </a:spcAft>
              <a:buNone/>
              <a:defRPr sz="1800" b="1">
                <a:solidFill>
                  <a:schemeClr val="tx1"/>
                </a:solidFill>
                <a:latin typeface="+mn-lt"/>
              </a:defRPr>
            </a:lvl3pPr>
            <a:lvl4pPr marL="1371600" indent="0" algn="l" rtl="0" fontAlgn="base">
              <a:spcBef>
                <a:spcPct val="20000"/>
              </a:spcBef>
              <a:spcAft>
                <a:spcPct val="0"/>
              </a:spcAft>
              <a:buNone/>
              <a:defRPr sz="1600" b="1">
                <a:solidFill>
                  <a:schemeClr val="tx1"/>
                </a:solidFill>
                <a:latin typeface="+mn-lt"/>
              </a:defRPr>
            </a:lvl4pPr>
            <a:lvl5pPr marL="1828800" indent="0" algn="l" rtl="0" fontAlgn="base">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algn="ctr"/>
            <a:r>
              <a:rPr lang="en-CA" sz="6000" dirty="0" smtClean="0">
                <a:latin typeface="Calibri" pitchFamily="34" charset="0"/>
                <a:cs typeface="Calibri" pitchFamily="34" charset="0"/>
              </a:rPr>
              <a:t>LIFE</a:t>
            </a:r>
            <a:endParaRPr lang="en-CA" sz="6000" dirty="0">
              <a:latin typeface="Calibri" pitchFamily="34" charset="0"/>
              <a:cs typeface="Calibri" pitchFamily="34" charset="0"/>
            </a:endParaRPr>
          </a:p>
        </p:txBody>
      </p:sp>
      <p:sp>
        <p:nvSpPr>
          <p:cNvPr id="13" name="Text Placeholder 5"/>
          <p:cNvSpPr txBox="1">
            <a:spLocks/>
          </p:cNvSpPr>
          <p:nvPr/>
        </p:nvSpPr>
        <p:spPr bwMode="auto">
          <a:xfrm>
            <a:off x="1259632" y="5301208"/>
            <a:ext cx="2600028" cy="999802"/>
          </a:xfrm>
          <a:prstGeom prst="rect">
            <a:avLst/>
          </a:prstGeom>
          <a:solidFill>
            <a:schemeClr val="tx1"/>
          </a:solidFill>
          <a:ln>
            <a:solidFill>
              <a:schemeClr val="tx1"/>
            </a:solidFill>
          </a:ln>
          <a:effectLst/>
          <a:extLst/>
        </p:spPr>
        <p:txBody>
          <a:bodyPr vert="horz" wrap="square" lIns="91440" tIns="45720" rIns="91440" bIns="45720" numCol="1" anchor="b" anchorCtr="0" compatLnSpc="1">
            <a:prstTxWarp prst="textNoShape">
              <a:avLst/>
            </a:prstTxWarp>
          </a:bodyPr>
          <a:lstStyle>
            <a:lvl1pPr marL="0" indent="0" algn="l" rtl="0" fontAlgn="base">
              <a:spcBef>
                <a:spcPct val="20000"/>
              </a:spcBef>
              <a:spcAft>
                <a:spcPct val="0"/>
              </a:spcAft>
              <a:buNone/>
              <a:defRPr sz="2400" b="1">
                <a:solidFill>
                  <a:schemeClr val="tx1"/>
                </a:solidFill>
                <a:latin typeface="+mn-lt"/>
                <a:ea typeface="+mn-ea"/>
                <a:cs typeface="+mn-cs"/>
              </a:defRPr>
            </a:lvl1pPr>
            <a:lvl2pPr marL="457200" indent="0" algn="l" rtl="0" fontAlgn="base">
              <a:spcBef>
                <a:spcPct val="20000"/>
              </a:spcBef>
              <a:spcAft>
                <a:spcPct val="0"/>
              </a:spcAft>
              <a:buNone/>
              <a:defRPr sz="2000" b="1">
                <a:solidFill>
                  <a:schemeClr val="tx1"/>
                </a:solidFill>
                <a:latin typeface="+mn-lt"/>
              </a:defRPr>
            </a:lvl2pPr>
            <a:lvl3pPr marL="914400" indent="0" algn="l" rtl="0" fontAlgn="base">
              <a:spcBef>
                <a:spcPct val="20000"/>
              </a:spcBef>
              <a:spcAft>
                <a:spcPct val="0"/>
              </a:spcAft>
              <a:buNone/>
              <a:defRPr sz="1800" b="1">
                <a:solidFill>
                  <a:schemeClr val="tx1"/>
                </a:solidFill>
                <a:latin typeface="+mn-lt"/>
              </a:defRPr>
            </a:lvl3pPr>
            <a:lvl4pPr marL="1371600" indent="0" algn="l" rtl="0" fontAlgn="base">
              <a:spcBef>
                <a:spcPct val="20000"/>
              </a:spcBef>
              <a:spcAft>
                <a:spcPct val="0"/>
              </a:spcAft>
              <a:buNone/>
              <a:defRPr sz="1600" b="1">
                <a:solidFill>
                  <a:schemeClr val="tx1"/>
                </a:solidFill>
                <a:latin typeface="+mn-lt"/>
              </a:defRPr>
            </a:lvl4pPr>
            <a:lvl5pPr marL="1828800" indent="0" algn="l" rtl="0" fontAlgn="base">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algn="ctr"/>
            <a:r>
              <a:rPr lang="en-CA" sz="6000" dirty="0" smtClean="0">
                <a:solidFill>
                  <a:schemeClr val="bg1"/>
                </a:solidFill>
                <a:latin typeface="Calibri" pitchFamily="34" charset="0"/>
                <a:cs typeface="Calibri" pitchFamily="34" charset="0"/>
              </a:rPr>
              <a:t>DEATH</a:t>
            </a:r>
            <a:endParaRPr lang="en-CA" sz="6000" dirty="0">
              <a:solidFill>
                <a:schemeClr val="bg1"/>
              </a:solidFill>
              <a:latin typeface="Calibri" pitchFamily="34" charset="0"/>
              <a:cs typeface="Calibri" pitchFamily="34" charset="0"/>
            </a:endParaRPr>
          </a:p>
        </p:txBody>
      </p:sp>
      <p:sp>
        <p:nvSpPr>
          <p:cNvPr id="14" name="Line 8"/>
          <p:cNvSpPr>
            <a:spLocks noChangeShapeType="1"/>
          </p:cNvSpPr>
          <p:nvPr/>
        </p:nvSpPr>
        <p:spPr bwMode="auto">
          <a:xfrm>
            <a:off x="2555776" y="4005064"/>
            <a:ext cx="0" cy="103671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5" name="Line 8"/>
          <p:cNvSpPr>
            <a:spLocks noChangeShapeType="1"/>
          </p:cNvSpPr>
          <p:nvPr/>
        </p:nvSpPr>
        <p:spPr bwMode="auto">
          <a:xfrm>
            <a:off x="6660232" y="4005064"/>
            <a:ext cx="0" cy="103671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cxnSp>
        <p:nvCxnSpPr>
          <p:cNvPr id="18" name="Straight Connector 17"/>
          <p:cNvCxnSpPr>
            <a:stCxn id="16" idx="0"/>
          </p:cNvCxnSpPr>
          <p:nvPr/>
        </p:nvCxnSpPr>
        <p:spPr>
          <a:xfrm>
            <a:off x="4535996" y="836712"/>
            <a:ext cx="0" cy="1617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ontent Placeholder 6"/>
          <p:cNvSpPr txBox="1">
            <a:spLocks/>
          </p:cNvSpPr>
          <p:nvPr/>
        </p:nvSpPr>
        <p:spPr bwMode="auto">
          <a:xfrm>
            <a:off x="2548036" y="4335115"/>
            <a:ext cx="4040188" cy="70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sz="1800">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a:buFontTx/>
              <a:buNone/>
            </a:pPr>
            <a:r>
              <a:rPr lang="en-CA" sz="2800" b="1" dirty="0" smtClean="0">
                <a:solidFill>
                  <a:srgbClr val="860000"/>
                </a:solidFill>
                <a:effectLst>
                  <a:outerShdw blurRad="38100" dist="38100" dir="2700000" algn="tl">
                    <a:srgbClr val="000000">
                      <a:alpha val="43137"/>
                    </a:srgbClr>
                  </a:outerShdw>
                </a:effectLst>
              </a:rPr>
              <a:t>Psalm 145:20</a:t>
            </a:r>
            <a:endParaRPr lang="en-CA" sz="2800" b="1" dirty="0">
              <a:solidFill>
                <a:srgbClr val="86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1736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2" grpId="0" animBg="1"/>
      <p:bldP spid="13" grpId="0" animBg="1"/>
      <p:bldP spid="14" grpId="0" animBg="1"/>
      <p:bldP spid="15" grpId="0" animBg="1"/>
      <p:bldP spid="17"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017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3168352" y="1340768"/>
            <a:ext cx="2843808" cy="1938992"/>
          </a:xfrm>
          <a:prstGeom prst="rect">
            <a:avLst/>
          </a:prstGeom>
          <a:noFill/>
        </p:spPr>
        <p:txBody>
          <a:bodyPr wrap="square">
            <a:spAutoFit/>
          </a:bodyPr>
          <a:lstStyle/>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Leviticus</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10:3</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107504" y="4077072"/>
            <a:ext cx="8884096"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“…I will be </a:t>
            </a:r>
            <a:r>
              <a:rPr lang="en-US" sz="44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sanctified</a:t>
            </a:r>
            <a:r>
              <a:rPr lang="en-US" sz="4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in them          that </a:t>
            </a:r>
            <a:r>
              <a:rPr lang="en-US" sz="4400" b="1" u="sng"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come nigh me</a:t>
            </a:r>
            <a:r>
              <a:rPr lang="en-US" sz="4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and before all the people                      I will be glorified.”</a:t>
            </a:r>
            <a:endParaRPr lang="en-US" sz="44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61587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468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07504" y="1700808"/>
            <a:ext cx="892899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i="1" dirty="0">
                <a:solidFill>
                  <a:srgbClr val="0070C0"/>
                </a:solidFill>
                <a:latin typeface="Calibri" pitchFamily="34" charset="0"/>
                <a:cs typeface="Calibri" pitchFamily="34" charset="0"/>
              </a:rPr>
              <a:t>o</a:t>
            </a:r>
            <a:r>
              <a:rPr lang="en-US" sz="3200" b="1" i="1" dirty="0" smtClean="0">
                <a:solidFill>
                  <a:srgbClr val="0070C0"/>
                </a:solidFill>
                <a:latin typeface="Calibri" pitchFamily="34" charset="0"/>
                <a:cs typeface="Calibri" pitchFamily="34" charset="0"/>
              </a:rPr>
              <a:t>ld shoes</a:t>
            </a:r>
            <a:r>
              <a:rPr lang="en-US" sz="3200" b="1" dirty="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		impoverished man </a:t>
            </a:r>
            <a:r>
              <a:rPr lang="en-US" sz="3200" b="1" dirty="0" smtClean="0">
                <a:solidFill>
                  <a:srgbClr val="860000"/>
                </a:solidFill>
                <a:latin typeface="Calibri" pitchFamily="34" charset="0"/>
                <a:cs typeface="Calibri" pitchFamily="34" charset="0"/>
              </a:rPr>
              <a:t>(Jos. 9:5)</a:t>
            </a:r>
          </a:p>
          <a:p>
            <a:pPr eaLnBrk="1" hangingPunct="1">
              <a:spcBef>
                <a:spcPct val="50000"/>
              </a:spcBef>
            </a:pPr>
            <a:r>
              <a:rPr lang="en-US" sz="3200" b="1" i="1" dirty="0" smtClean="0">
                <a:solidFill>
                  <a:srgbClr val="0070C0"/>
                </a:solidFill>
                <a:latin typeface="Calibri" pitchFamily="34" charset="0"/>
                <a:cs typeface="Calibri" pitchFamily="34" charset="0"/>
              </a:rPr>
              <a:t>bloody shoes</a:t>
            </a:r>
            <a:r>
              <a:rPr lang="en-US" sz="3200" b="1" i="1" dirty="0" smtClean="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violent man </a:t>
            </a:r>
            <a:r>
              <a:rPr lang="en-US" sz="3200" b="1" dirty="0" smtClean="0">
                <a:solidFill>
                  <a:srgbClr val="860000"/>
                </a:solidFill>
                <a:latin typeface="Calibri" pitchFamily="34" charset="0"/>
                <a:cs typeface="Calibri" pitchFamily="34" charset="0"/>
              </a:rPr>
              <a:t>(1 Ki. 2:5)</a:t>
            </a:r>
          </a:p>
          <a:p>
            <a:pPr eaLnBrk="1" hangingPunct="1">
              <a:spcBef>
                <a:spcPct val="50000"/>
              </a:spcBef>
            </a:pPr>
            <a:r>
              <a:rPr lang="en-US" sz="3200" b="1" i="1" dirty="0">
                <a:solidFill>
                  <a:srgbClr val="0070C0"/>
                </a:solidFill>
                <a:latin typeface="Calibri" pitchFamily="34" charset="0"/>
                <a:cs typeface="Calibri" pitchFamily="34" charset="0"/>
              </a:rPr>
              <a:t>u</a:t>
            </a:r>
            <a:r>
              <a:rPr lang="en-US" sz="3200" b="1" i="1" dirty="0" smtClean="0">
                <a:solidFill>
                  <a:srgbClr val="0070C0"/>
                </a:solidFill>
                <a:latin typeface="Calibri" pitchFamily="34" charset="0"/>
                <a:cs typeface="Calibri" pitchFamily="34" charset="0"/>
              </a:rPr>
              <a:t>nbroken shoes</a:t>
            </a:r>
            <a:r>
              <a:rPr lang="en-US" sz="3200" b="1" dirty="0" smtClean="0">
                <a:solidFill>
                  <a:srgbClr val="002060"/>
                </a:solidFill>
                <a:latin typeface="Calibri" pitchFamily="34" charset="0"/>
                <a:cs typeface="Calibri" pitchFamily="34" charset="0"/>
              </a:rPr>
              <a:t> 		unstoppable man </a:t>
            </a:r>
            <a:r>
              <a:rPr lang="en-US" sz="3200" b="1" dirty="0" smtClean="0">
                <a:solidFill>
                  <a:srgbClr val="860000"/>
                </a:solidFill>
                <a:latin typeface="Calibri" pitchFamily="34" charset="0"/>
                <a:cs typeface="Calibri" pitchFamily="34" charset="0"/>
              </a:rPr>
              <a:t>(Is. 5:27)</a:t>
            </a:r>
          </a:p>
          <a:p>
            <a:pPr eaLnBrk="1" hangingPunct="1">
              <a:spcBef>
                <a:spcPct val="50000"/>
              </a:spcBef>
            </a:pPr>
            <a:r>
              <a:rPr lang="en-US" sz="3200" b="1" i="1" dirty="0" smtClean="0">
                <a:solidFill>
                  <a:srgbClr val="0070C0"/>
                </a:solidFill>
                <a:latin typeface="Calibri" pitchFamily="34" charset="0"/>
                <a:cs typeface="Calibri" pitchFamily="34" charset="0"/>
              </a:rPr>
              <a:t>removed shoes</a:t>
            </a:r>
            <a:r>
              <a:rPr lang="en-US" sz="3200" b="1" i="1" dirty="0" smtClean="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un-redeeming man               				</a:t>
            </a:r>
            <a:r>
              <a:rPr lang="en-US" sz="3200" b="1" dirty="0" smtClean="0">
                <a:solidFill>
                  <a:srgbClr val="860000"/>
                </a:solidFill>
                <a:latin typeface="Calibri" pitchFamily="34" charset="0"/>
                <a:cs typeface="Calibri" pitchFamily="34" charset="0"/>
              </a:rPr>
              <a:t>(Ex. 3:5; De. 25:9-10;                                  				Jos. 5:15; </a:t>
            </a:r>
            <a:r>
              <a:rPr lang="en-US" sz="3200" b="1" dirty="0" err="1" smtClean="0">
                <a:solidFill>
                  <a:srgbClr val="860000"/>
                </a:solidFill>
                <a:latin typeface="Calibri" pitchFamily="34" charset="0"/>
                <a:cs typeface="Calibri" pitchFamily="34" charset="0"/>
              </a:rPr>
              <a:t>Ru</a:t>
            </a:r>
            <a:r>
              <a:rPr lang="en-US" sz="3200" b="1" dirty="0" smtClean="0">
                <a:solidFill>
                  <a:srgbClr val="860000"/>
                </a:solidFill>
                <a:latin typeface="Calibri" pitchFamily="34" charset="0"/>
                <a:cs typeface="Calibri" pitchFamily="34" charset="0"/>
              </a:rPr>
              <a:t>. 4:7-8; Ac. 7:33)</a:t>
            </a:r>
          </a:p>
          <a:p>
            <a:pPr algn="ctr" eaLnBrk="1" hangingPunct="1">
              <a:spcBef>
                <a:spcPct val="50000"/>
              </a:spcBef>
            </a:pPr>
            <a:r>
              <a:rPr lang="en-US" sz="3200" b="1" i="1" dirty="0" smtClean="0">
                <a:latin typeface="Calibri" pitchFamily="34" charset="0"/>
                <a:cs typeface="Calibri" pitchFamily="34" charset="0"/>
              </a:rPr>
              <a:t>“The feet and the shoes become the symbol of a man’s standing and walk in life.”</a:t>
            </a:r>
            <a:endParaRPr lang="en-US" sz="3200" b="1" i="1" dirty="0">
              <a:latin typeface="Calibri" pitchFamily="34" charset="0"/>
              <a:cs typeface="Calibri" pitchFamily="34" charset="0"/>
            </a:endParaRPr>
          </a:p>
        </p:txBody>
      </p:sp>
      <p:sp>
        <p:nvSpPr>
          <p:cNvPr id="7" name="Rectangle 6"/>
          <p:cNvSpPr/>
          <p:nvPr/>
        </p:nvSpPr>
        <p:spPr>
          <a:xfrm>
            <a:off x="0" y="116632"/>
            <a:ext cx="9144000" cy="830997"/>
          </a:xfrm>
          <a:prstGeom prst="rect">
            <a:avLst/>
          </a:prstGeom>
          <a:solidFill>
            <a:srgbClr val="0070C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Shoes: symbols of walk</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6" name="TextBox 5"/>
          <p:cNvSpPr txBox="1"/>
          <p:nvPr/>
        </p:nvSpPr>
        <p:spPr>
          <a:xfrm>
            <a:off x="108520" y="1124744"/>
            <a:ext cx="8927976" cy="430887"/>
          </a:xfrm>
          <a:prstGeom prst="rect">
            <a:avLst/>
          </a:prstGeom>
          <a:noFill/>
        </p:spPr>
        <p:txBody>
          <a:bodyPr wrap="square" rtlCol="0">
            <a:spAutoFit/>
          </a:bodyPr>
          <a:lstStyle/>
          <a:p>
            <a:pPr algn="ctr"/>
            <a:r>
              <a:rPr lang="en-CA" sz="2200" b="1" dirty="0" smtClean="0">
                <a:solidFill>
                  <a:srgbClr val="FF0000"/>
                </a:solidFill>
                <a:latin typeface="Calibri" pitchFamily="34" charset="0"/>
                <a:cs typeface="Calibri" pitchFamily="34" charset="0"/>
              </a:rPr>
              <a:t>“He that </a:t>
            </a:r>
            <a:r>
              <a:rPr lang="en-CA" sz="2200" b="1" dirty="0" err="1" smtClean="0">
                <a:solidFill>
                  <a:srgbClr val="FF0000"/>
                </a:solidFill>
                <a:latin typeface="Calibri" pitchFamily="34" charset="0"/>
                <a:cs typeface="Calibri" pitchFamily="34" charset="0"/>
              </a:rPr>
              <a:t>walketh</a:t>
            </a:r>
            <a:r>
              <a:rPr lang="en-CA" sz="2200" b="1" dirty="0" smtClean="0">
                <a:solidFill>
                  <a:srgbClr val="FF0000"/>
                </a:solidFill>
                <a:latin typeface="Calibri" pitchFamily="34" charset="0"/>
                <a:cs typeface="Calibri" pitchFamily="34" charset="0"/>
              </a:rPr>
              <a:t> with wise men shall be wise…” (Pr. 13:20)</a:t>
            </a: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Revealed by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500901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2590800" y="1340768"/>
            <a:ext cx="4114800" cy="1938992"/>
          </a:xfrm>
          <a:prstGeom prst="rect">
            <a:avLst/>
          </a:prstGeom>
          <a:noFill/>
        </p:spPr>
        <p:txBody>
          <a:bodyPr wrap="square">
            <a:spAutoFit/>
          </a:bodyPr>
          <a:lstStyle/>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Exodus</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3:2</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0" y="4365104"/>
            <a:ext cx="89154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“And he looked, and behold,           the bush burned with fire,               and the bush was not </a:t>
            </a:r>
            <a:r>
              <a:rPr lang="en-US" sz="44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consumed</a:t>
            </a:r>
            <a:r>
              <a:rPr lang="en-US" sz="4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t>
            </a:r>
            <a:endParaRPr lang="en-US" sz="44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Box 7"/>
          <p:cNvSpPr txBox="1"/>
          <p:nvPr/>
        </p:nvSpPr>
        <p:spPr>
          <a:xfrm>
            <a:off x="107504" y="116632"/>
            <a:ext cx="1728192" cy="1200329"/>
          </a:xfrm>
          <a:prstGeom prst="rect">
            <a:avLst/>
          </a:prstGeom>
          <a:noFill/>
        </p:spPr>
        <p:txBody>
          <a:bodyPr wrap="square" rtlCol="0">
            <a:spAutoFit/>
          </a:bodyPr>
          <a:lstStyle/>
          <a:p>
            <a:r>
              <a:rPr lang="en-CA" sz="2400" b="1" dirty="0" smtClean="0">
                <a:solidFill>
                  <a:srgbClr val="FF0000"/>
                </a:solidFill>
                <a:latin typeface="Calibri" pitchFamily="34" charset="0"/>
                <a:cs typeface="Calibri" pitchFamily="34" charset="0"/>
              </a:rPr>
              <a:t>‘consumed’</a:t>
            </a:r>
          </a:p>
          <a:p>
            <a:r>
              <a:rPr lang="en-CA" sz="2400" b="1" dirty="0" smtClean="0">
                <a:solidFill>
                  <a:srgbClr val="FF0000"/>
                </a:solidFill>
                <a:latin typeface="Calibri" pitchFamily="34" charset="0"/>
                <a:cs typeface="Calibri" pitchFamily="34" charset="0"/>
              </a:rPr>
              <a:t>Heb.</a:t>
            </a:r>
          </a:p>
          <a:p>
            <a:r>
              <a:rPr lang="en-CA" sz="2400" b="1" i="1" dirty="0" err="1" smtClean="0">
                <a:solidFill>
                  <a:srgbClr val="FF0000"/>
                </a:solidFill>
                <a:latin typeface="Calibri" pitchFamily="34" charset="0"/>
                <a:cs typeface="Calibri" pitchFamily="34" charset="0"/>
              </a:rPr>
              <a:t>akal</a:t>
            </a:r>
            <a:endParaRPr lang="en-CA" sz="2400" b="1" i="1" dirty="0" smtClean="0">
              <a:solidFill>
                <a:srgbClr val="FF0000"/>
              </a:solidFill>
              <a:latin typeface="Calibri" pitchFamily="34" charset="0"/>
              <a:cs typeface="Calibri" pitchFamily="34" charset="0"/>
            </a:endParaRPr>
          </a:p>
        </p:txBody>
      </p:sp>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866988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07504" y="1700808"/>
            <a:ext cx="892899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i="1" dirty="0">
                <a:solidFill>
                  <a:srgbClr val="0070C0"/>
                </a:solidFill>
                <a:latin typeface="Calibri" pitchFamily="34" charset="0"/>
                <a:cs typeface="Calibri" pitchFamily="34" charset="0"/>
              </a:rPr>
              <a:t>o</a:t>
            </a:r>
            <a:r>
              <a:rPr lang="en-US" sz="3200" b="1" i="1" dirty="0" smtClean="0">
                <a:solidFill>
                  <a:srgbClr val="0070C0"/>
                </a:solidFill>
                <a:latin typeface="Calibri" pitchFamily="34" charset="0"/>
                <a:cs typeface="Calibri" pitchFamily="34" charset="0"/>
              </a:rPr>
              <a:t>ld shoes</a:t>
            </a:r>
            <a:r>
              <a:rPr lang="en-US" sz="3200" b="1" dirty="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		impoverished man </a:t>
            </a:r>
            <a:r>
              <a:rPr lang="en-US" sz="3200" b="1" dirty="0" smtClean="0">
                <a:solidFill>
                  <a:srgbClr val="860000"/>
                </a:solidFill>
                <a:latin typeface="Calibri" pitchFamily="34" charset="0"/>
                <a:cs typeface="Calibri" pitchFamily="34" charset="0"/>
              </a:rPr>
              <a:t>(Jos. 9:5)</a:t>
            </a:r>
          </a:p>
          <a:p>
            <a:pPr eaLnBrk="1" hangingPunct="1">
              <a:spcBef>
                <a:spcPct val="50000"/>
              </a:spcBef>
            </a:pPr>
            <a:r>
              <a:rPr lang="en-US" sz="3200" b="1" i="1" dirty="0" smtClean="0">
                <a:solidFill>
                  <a:srgbClr val="0070C0"/>
                </a:solidFill>
                <a:latin typeface="Calibri" pitchFamily="34" charset="0"/>
                <a:cs typeface="Calibri" pitchFamily="34" charset="0"/>
              </a:rPr>
              <a:t>bloody shoes</a:t>
            </a:r>
            <a:r>
              <a:rPr lang="en-US" sz="3200" b="1" i="1" dirty="0" smtClean="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violent man </a:t>
            </a:r>
            <a:r>
              <a:rPr lang="en-US" sz="3200" b="1" dirty="0" smtClean="0">
                <a:solidFill>
                  <a:srgbClr val="860000"/>
                </a:solidFill>
                <a:latin typeface="Calibri" pitchFamily="34" charset="0"/>
                <a:cs typeface="Calibri" pitchFamily="34" charset="0"/>
              </a:rPr>
              <a:t>(1 Ki. 2:5)</a:t>
            </a:r>
          </a:p>
          <a:p>
            <a:pPr eaLnBrk="1" hangingPunct="1">
              <a:spcBef>
                <a:spcPct val="50000"/>
              </a:spcBef>
            </a:pPr>
            <a:r>
              <a:rPr lang="en-US" sz="3200" b="1" i="1" dirty="0">
                <a:solidFill>
                  <a:srgbClr val="0070C0"/>
                </a:solidFill>
                <a:latin typeface="Calibri" pitchFamily="34" charset="0"/>
                <a:cs typeface="Calibri" pitchFamily="34" charset="0"/>
              </a:rPr>
              <a:t>u</a:t>
            </a:r>
            <a:r>
              <a:rPr lang="en-US" sz="3200" b="1" i="1" dirty="0" smtClean="0">
                <a:solidFill>
                  <a:srgbClr val="0070C0"/>
                </a:solidFill>
                <a:latin typeface="Calibri" pitchFamily="34" charset="0"/>
                <a:cs typeface="Calibri" pitchFamily="34" charset="0"/>
              </a:rPr>
              <a:t>nbroken shoes</a:t>
            </a:r>
            <a:r>
              <a:rPr lang="en-US" sz="3200" b="1" dirty="0" smtClean="0">
                <a:solidFill>
                  <a:srgbClr val="002060"/>
                </a:solidFill>
                <a:latin typeface="Calibri" pitchFamily="34" charset="0"/>
                <a:cs typeface="Calibri" pitchFamily="34" charset="0"/>
              </a:rPr>
              <a:t> 		unstoppable man </a:t>
            </a:r>
            <a:r>
              <a:rPr lang="en-US" sz="3200" b="1" dirty="0" smtClean="0">
                <a:solidFill>
                  <a:srgbClr val="860000"/>
                </a:solidFill>
                <a:latin typeface="Calibri" pitchFamily="34" charset="0"/>
                <a:cs typeface="Calibri" pitchFamily="34" charset="0"/>
              </a:rPr>
              <a:t>(Is. 5:27)</a:t>
            </a:r>
          </a:p>
          <a:p>
            <a:pPr eaLnBrk="1" hangingPunct="1">
              <a:spcBef>
                <a:spcPct val="50000"/>
              </a:spcBef>
            </a:pPr>
            <a:r>
              <a:rPr lang="en-US" sz="3200" b="1" i="1" dirty="0" smtClean="0">
                <a:solidFill>
                  <a:srgbClr val="0070C0"/>
                </a:solidFill>
                <a:latin typeface="Calibri" pitchFamily="34" charset="0"/>
                <a:cs typeface="Calibri" pitchFamily="34" charset="0"/>
              </a:rPr>
              <a:t>removed shoes</a:t>
            </a:r>
            <a:r>
              <a:rPr lang="en-US" sz="3200" b="1" i="1" dirty="0" smtClean="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un-redeeming man               				</a:t>
            </a:r>
            <a:r>
              <a:rPr lang="en-US" sz="3200" b="1" dirty="0" smtClean="0">
                <a:solidFill>
                  <a:srgbClr val="860000"/>
                </a:solidFill>
                <a:latin typeface="Calibri" pitchFamily="34" charset="0"/>
                <a:cs typeface="Calibri" pitchFamily="34" charset="0"/>
              </a:rPr>
              <a:t>(Ex. 3:5; De. 25:9-10;                                  				Jos. 5:15; </a:t>
            </a:r>
            <a:r>
              <a:rPr lang="en-US" sz="3200" b="1" dirty="0" err="1" smtClean="0">
                <a:solidFill>
                  <a:srgbClr val="860000"/>
                </a:solidFill>
                <a:latin typeface="Calibri" pitchFamily="34" charset="0"/>
                <a:cs typeface="Calibri" pitchFamily="34" charset="0"/>
              </a:rPr>
              <a:t>Ru</a:t>
            </a:r>
            <a:r>
              <a:rPr lang="en-US" sz="3200" b="1" dirty="0" smtClean="0">
                <a:solidFill>
                  <a:srgbClr val="860000"/>
                </a:solidFill>
                <a:latin typeface="Calibri" pitchFamily="34" charset="0"/>
                <a:cs typeface="Calibri" pitchFamily="34" charset="0"/>
              </a:rPr>
              <a:t>. 4:7-8; Ac. 7:33)</a:t>
            </a:r>
          </a:p>
          <a:p>
            <a:pPr eaLnBrk="1" hangingPunct="1">
              <a:spcBef>
                <a:spcPct val="50000"/>
              </a:spcBef>
            </a:pPr>
            <a:r>
              <a:rPr lang="en-US" sz="3200" b="1" i="1" dirty="0">
                <a:solidFill>
                  <a:srgbClr val="0070C0"/>
                </a:solidFill>
                <a:latin typeface="Calibri" pitchFamily="34" charset="0"/>
                <a:cs typeface="Calibri" pitchFamily="34" charset="0"/>
              </a:rPr>
              <a:t>u</a:t>
            </a:r>
            <a:r>
              <a:rPr lang="en-US" sz="3200" b="1" i="1" dirty="0" smtClean="0">
                <a:solidFill>
                  <a:srgbClr val="0070C0"/>
                </a:solidFill>
                <a:latin typeface="Calibri" pitchFamily="34" charset="0"/>
                <a:cs typeface="Calibri" pitchFamily="34" charset="0"/>
              </a:rPr>
              <a:t>n-removable shoes</a:t>
            </a:r>
            <a:r>
              <a:rPr lang="en-US" sz="3200" b="1" i="1" dirty="0" smtClean="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redeemer </a:t>
            </a:r>
            <a:r>
              <a:rPr lang="en-US" sz="3200" b="1" dirty="0" smtClean="0">
                <a:solidFill>
                  <a:srgbClr val="860000"/>
                </a:solidFill>
                <a:latin typeface="Calibri" pitchFamily="34" charset="0"/>
                <a:cs typeface="Calibri" pitchFamily="34" charset="0"/>
              </a:rPr>
              <a:t>(Mt. 3:11; Mk. 1:7; 				</a:t>
            </a:r>
            <a:r>
              <a:rPr lang="en-US" sz="3200" b="1" dirty="0" err="1" smtClean="0">
                <a:solidFill>
                  <a:srgbClr val="860000"/>
                </a:solidFill>
                <a:latin typeface="Calibri" pitchFamily="34" charset="0"/>
                <a:cs typeface="Calibri" pitchFamily="34" charset="0"/>
              </a:rPr>
              <a:t>Lk</a:t>
            </a:r>
            <a:r>
              <a:rPr lang="en-US" sz="3200" b="1" dirty="0" smtClean="0">
                <a:solidFill>
                  <a:srgbClr val="860000"/>
                </a:solidFill>
                <a:latin typeface="Calibri" pitchFamily="34" charset="0"/>
                <a:cs typeface="Calibri" pitchFamily="34" charset="0"/>
              </a:rPr>
              <a:t>. 3:15; Ac. 13:25)</a:t>
            </a:r>
            <a:endParaRPr lang="en-US" sz="3200" b="1" dirty="0">
              <a:solidFill>
                <a:srgbClr val="860000"/>
              </a:solidFill>
              <a:latin typeface="Calibri" pitchFamily="34" charset="0"/>
              <a:cs typeface="Calibri" pitchFamily="34" charset="0"/>
            </a:endParaRPr>
          </a:p>
        </p:txBody>
      </p:sp>
      <p:sp>
        <p:nvSpPr>
          <p:cNvPr id="7" name="Rectangle 6"/>
          <p:cNvSpPr/>
          <p:nvPr/>
        </p:nvSpPr>
        <p:spPr>
          <a:xfrm>
            <a:off x="0" y="116632"/>
            <a:ext cx="9144000" cy="830997"/>
          </a:xfrm>
          <a:prstGeom prst="rect">
            <a:avLst/>
          </a:prstGeom>
          <a:solidFill>
            <a:srgbClr val="0070C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Shoes: symbols of walk</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6" name="TextBox 5"/>
          <p:cNvSpPr txBox="1"/>
          <p:nvPr/>
        </p:nvSpPr>
        <p:spPr>
          <a:xfrm>
            <a:off x="108520" y="1124744"/>
            <a:ext cx="8927976" cy="430887"/>
          </a:xfrm>
          <a:prstGeom prst="rect">
            <a:avLst/>
          </a:prstGeom>
          <a:noFill/>
        </p:spPr>
        <p:txBody>
          <a:bodyPr wrap="square" rtlCol="0">
            <a:spAutoFit/>
          </a:bodyPr>
          <a:lstStyle/>
          <a:p>
            <a:pPr algn="ctr"/>
            <a:r>
              <a:rPr lang="en-CA" sz="2200" b="1" dirty="0" smtClean="0">
                <a:solidFill>
                  <a:srgbClr val="FF0000"/>
                </a:solidFill>
                <a:latin typeface="Calibri" pitchFamily="34" charset="0"/>
                <a:cs typeface="Calibri" pitchFamily="34" charset="0"/>
              </a:rPr>
              <a:t>“He that </a:t>
            </a:r>
            <a:r>
              <a:rPr lang="en-CA" sz="2200" b="1" dirty="0" err="1" smtClean="0">
                <a:solidFill>
                  <a:srgbClr val="FF0000"/>
                </a:solidFill>
                <a:latin typeface="Calibri" pitchFamily="34" charset="0"/>
                <a:cs typeface="Calibri" pitchFamily="34" charset="0"/>
              </a:rPr>
              <a:t>walketh</a:t>
            </a:r>
            <a:r>
              <a:rPr lang="en-CA" sz="2200" b="1" dirty="0" smtClean="0">
                <a:solidFill>
                  <a:srgbClr val="FF0000"/>
                </a:solidFill>
                <a:latin typeface="Calibri" pitchFamily="34" charset="0"/>
                <a:cs typeface="Calibri" pitchFamily="34" charset="0"/>
              </a:rPr>
              <a:t> with wise men shall be wise…” (Pr. 13:20)</a:t>
            </a: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Revealed by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912099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Revealed by Fire</a:t>
            </a:r>
            <a:endParaRPr lang="en-US" sz="2400" spc="-300" dirty="0">
              <a:solidFill>
                <a:schemeClr val="bg1"/>
              </a:solidFill>
              <a:latin typeface="Eras Demi ITC" pitchFamily="34" charset="0"/>
            </a:endParaRPr>
          </a:p>
        </p:txBody>
      </p:sp>
      <p:sp>
        <p:nvSpPr>
          <p:cNvPr id="5" name="Text Box 4"/>
          <p:cNvSpPr txBox="1">
            <a:spLocks noChangeArrowheads="1"/>
          </p:cNvSpPr>
          <p:nvPr/>
        </p:nvSpPr>
        <p:spPr bwMode="auto">
          <a:xfrm>
            <a:off x="72008" y="1196752"/>
            <a:ext cx="9036496"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5400" b="1" i="1" dirty="0" smtClean="0">
                <a:latin typeface="Calibri" pitchFamily="34" charset="0"/>
                <a:cs typeface="Calibri" pitchFamily="34" charset="0"/>
              </a:rPr>
              <a:t>“The immediate object of Moses’ sanctification, therefore, was to fit him for the humanly impossible task that lay before him.”</a:t>
            </a:r>
            <a:endParaRPr lang="en-CA" sz="5400" b="1" i="1" dirty="0">
              <a:latin typeface="Calibri" pitchFamily="34" charset="0"/>
              <a:cs typeface="Calibri" pitchFamily="34" charset="0"/>
            </a:endParaRPr>
          </a:p>
        </p:txBody>
      </p:sp>
      <p:sp>
        <p:nvSpPr>
          <p:cNvPr id="7" name="Rectangle 6"/>
          <p:cNvSpPr/>
          <p:nvPr/>
        </p:nvSpPr>
        <p:spPr>
          <a:xfrm>
            <a:off x="0" y="116632"/>
            <a:ext cx="9144000" cy="830997"/>
          </a:xfrm>
          <a:prstGeom prst="rect">
            <a:avLst/>
          </a:prstGeom>
          <a:solidFill>
            <a:srgbClr val="0070C0"/>
          </a:solidFill>
        </p:spPr>
        <p:txBody>
          <a:bodyPr wrap="square">
            <a:spAutoFit/>
          </a:bodyPr>
          <a:lstStyle/>
          <a:p>
            <a:pPr fontAlgn="base">
              <a:spcBef>
                <a:spcPct val="0"/>
              </a:spcBef>
              <a:spcAft>
                <a:spcPct val="0"/>
              </a:spcAft>
            </a:pPr>
            <a:r>
              <a:rPr lang="en-US" sz="4800" dirty="0" smtClean="0">
                <a:solidFill>
                  <a:srgbClr val="FFFFFF"/>
                </a:solidFill>
                <a:effectLst>
                  <a:outerShdw blurRad="50800" dist="38100" algn="l" rotWithShape="0">
                    <a:prstClr val="black">
                      <a:alpha val="40000"/>
                    </a:prstClr>
                  </a:outerShdw>
                </a:effectLst>
                <a:latin typeface="Eras Bold ITC" pitchFamily="34" charset="0"/>
              </a:rPr>
              <a:t>Moses’ </a:t>
            </a:r>
            <a:r>
              <a:rPr lang="en-US" sz="4800" dirty="0" smtClean="0">
                <a:solidFill>
                  <a:srgbClr val="FFFFFF"/>
                </a:solidFill>
                <a:effectLst>
                  <a:outerShdw blurRad="50800" dist="38100" algn="l" rotWithShape="0">
                    <a:prstClr val="black">
                      <a:alpha val="40000"/>
                    </a:prstClr>
                  </a:outerShdw>
                </a:effectLst>
                <a:latin typeface="Eras Bold ITC" pitchFamily="34" charset="0"/>
              </a:rPr>
              <a:t>sanctification</a:t>
            </a:r>
            <a:endParaRPr lang="en-US" sz="4800" dirty="0">
              <a:solidFill>
                <a:srgbClr val="FFFFFF"/>
              </a:solidFill>
              <a:effectLst>
                <a:outerShdw blurRad="50800" dist="38100" algn="l" rotWithShape="0">
                  <a:prstClr val="black">
                    <a:alpha val="40000"/>
                  </a:prstClr>
                </a:outerShdw>
              </a:effectLst>
              <a:latin typeface="Eras Bold ITC" pitchFamily="34" charset="0"/>
            </a:endParaRPr>
          </a:p>
        </p:txBody>
      </p:sp>
      <p:sp>
        <p:nvSpPr>
          <p:cNvPr id="6" name="TextBox 5"/>
          <p:cNvSpPr txBox="1"/>
          <p:nvPr/>
        </p:nvSpPr>
        <p:spPr>
          <a:xfrm>
            <a:off x="395536" y="5589240"/>
            <a:ext cx="8640960" cy="830997"/>
          </a:xfrm>
          <a:prstGeom prst="rect">
            <a:avLst/>
          </a:prstGeom>
          <a:noFill/>
        </p:spPr>
        <p:txBody>
          <a:bodyPr wrap="square" rtlCol="0">
            <a:spAutoFit/>
          </a:bodyPr>
          <a:lstStyle/>
          <a:p>
            <a:pPr algn="r"/>
            <a:r>
              <a:rPr lang="en-CA" sz="2400" b="1" i="1" dirty="0" smtClean="0">
                <a:solidFill>
                  <a:srgbClr val="C00000"/>
                </a:solidFill>
                <a:latin typeface="Calibri" pitchFamily="34" charset="0"/>
                <a:cs typeface="Calibri" pitchFamily="34" charset="0"/>
              </a:rPr>
              <a:t>The </a:t>
            </a:r>
            <a:r>
              <a:rPr lang="en-CA" sz="2400" b="1" i="1" dirty="0" err="1" smtClean="0">
                <a:solidFill>
                  <a:srgbClr val="C00000"/>
                </a:solidFill>
                <a:latin typeface="Calibri" pitchFamily="34" charset="0"/>
                <a:cs typeface="Calibri" pitchFamily="34" charset="0"/>
              </a:rPr>
              <a:t>Christadelphian</a:t>
            </a:r>
            <a:r>
              <a:rPr lang="en-CA" sz="2400" b="1" i="1" dirty="0" smtClean="0">
                <a:solidFill>
                  <a:srgbClr val="C00000"/>
                </a:solidFill>
                <a:latin typeface="Calibri" pitchFamily="34" charset="0"/>
                <a:cs typeface="Calibri" pitchFamily="34" charset="0"/>
              </a:rPr>
              <a:t> Magazine (</a:t>
            </a:r>
            <a:r>
              <a:rPr lang="en-CA" sz="2400" b="1" i="1" dirty="0" err="1" smtClean="0">
                <a:solidFill>
                  <a:srgbClr val="C00000"/>
                </a:solidFill>
                <a:latin typeface="Calibri" pitchFamily="34" charset="0"/>
                <a:cs typeface="Calibri" pitchFamily="34" charset="0"/>
              </a:rPr>
              <a:t>Libronix</a:t>
            </a:r>
            <a:r>
              <a:rPr lang="en-CA" sz="2400" b="1" i="1" dirty="0" smtClean="0">
                <a:solidFill>
                  <a:srgbClr val="C00000"/>
                </a:solidFill>
                <a:latin typeface="Calibri" pitchFamily="34" charset="0"/>
                <a:cs typeface="Calibri" pitchFamily="34" charset="0"/>
              </a:rPr>
              <a:t>), 1961 (Vol. 98, p. 98-100) “Whatsoever </a:t>
            </a:r>
            <a:r>
              <a:rPr lang="en-CA" sz="2400" b="1" i="1" dirty="0" err="1" smtClean="0">
                <a:solidFill>
                  <a:srgbClr val="C00000"/>
                </a:solidFill>
                <a:latin typeface="Calibri" pitchFamily="34" charset="0"/>
                <a:cs typeface="Calibri" pitchFamily="34" charset="0"/>
              </a:rPr>
              <a:t>Toucheth</a:t>
            </a:r>
            <a:r>
              <a:rPr lang="en-CA" sz="2400" b="1" i="1" dirty="0" smtClean="0">
                <a:solidFill>
                  <a:srgbClr val="C00000"/>
                </a:solidFill>
                <a:latin typeface="Calibri" pitchFamily="34" charset="0"/>
                <a:cs typeface="Calibri" pitchFamily="34" charset="0"/>
              </a:rPr>
              <a:t> the Altar is Holy”, Bro. D.D. Palmer</a:t>
            </a:r>
          </a:p>
        </p:txBody>
      </p:sp>
    </p:spTree>
    <p:extLst>
      <p:ext uri="{BB962C8B-B14F-4D97-AF65-F5344CB8AC3E}">
        <p14:creationId xmlns:p14="http://schemas.microsoft.com/office/powerpoint/2010/main" val="3601408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52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3168352" y="1340768"/>
            <a:ext cx="2843808" cy="1938992"/>
          </a:xfrm>
          <a:prstGeom prst="rect">
            <a:avLst/>
          </a:prstGeom>
          <a:noFill/>
        </p:spPr>
        <p:txBody>
          <a:bodyPr wrap="square">
            <a:spAutoFit/>
          </a:bodyPr>
          <a:lstStyle/>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Proverbs</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17:3</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107504" y="4221088"/>
            <a:ext cx="888409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“The fining pot is for silver,              and the </a:t>
            </a:r>
            <a:r>
              <a:rPr lang="en-US" sz="48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furnace</a:t>
            </a:r>
            <a:r>
              <a:rPr lang="en-US" sz="4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for gold:                  but Yahweh </a:t>
            </a:r>
            <a:r>
              <a:rPr lang="en-US" sz="4800" b="1" dirty="0" err="1" smtClean="0">
                <a:solidFill>
                  <a:srgbClr val="002060"/>
                </a:solidFill>
                <a:effectLst>
                  <a:outerShdw blurRad="38100" dist="38100" dir="2700000" algn="tl">
                    <a:srgbClr val="000000">
                      <a:alpha val="43137"/>
                    </a:srgbClr>
                  </a:outerShdw>
                </a:effectLst>
                <a:latin typeface="Calibri" pitchFamily="34" charset="0"/>
                <a:cs typeface="Calibri" pitchFamily="34" charset="0"/>
              </a:rPr>
              <a:t>trieth</a:t>
            </a:r>
            <a:r>
              <a:rPr lang="en-US" sz="4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the hearts.”</a:t>
            </a:r>
            <a:endParaRPr lang="en-US" sz="48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Box 7"/>
          <p:cNvSpPr txBox="1"/>
          <p:nvPr/>
        </p:nvSpPr>
        <p:spPr>
          <a:xfrm>
            <a:off x="107504" y="116632"/>
            <a:ext cx="1728192" cy="830997"/>
          </a:xfrm>
          <a:prstGeom prst="rect">
            <a:avLst/>
          </a:prstGeom>
          <a:noFill/>
        </p:spPr>
        <p:txBody>
          <a:bodyPr wrap="square" rtlCol="0">
            <a:spAutoFit/>
          </a:bodyPr>
          <a:lstStyle/>
          <a:p>
            <a:r>
              <a:rPr lang="en-CA" sz="2400" b="1" dirty="0" smtClean="0">
                <a:solidFill>
                  <a:srgbClr val="FF0000"/>
                </a:solidFill>
                <a:latin typeface="Calibri" pitchFamily="34" charset="0"/>
                <a:cs typeface="Calibri" pitchFamily="34" charset="0"/>
              </a:rPr>
              <a:t>see also</a:t>
            </a:r>
          </a:p>
          <a:p>
            <a:r>
              <a:rPr lang="en-CA" sz="2400" b="1" dirty="0" smtClean="0">
                <a:solidFill>
                  <a:srgbClr val="FF0000"/>
                </a:solidFill>
                <a:latin typeface="Calibri" pitchFamily="34" charset="0"/>
                <a:cs typeface="Calibri" pitchFamily="34" charset="0"/>
              </a:rPr>
              <a:t>1 </a:t>
            </a:r>
            <a:r>
              <a:rPr lang="en-CA" sz="2400" b="1" dirty="0" err="1" smtClean="0">
                <a:solidFill>
                  <a:srgbClr val="FF0000"/>
                </a:solidFill>
                <a:latin typeface="Calibri" pitchFamily="34" charset="0"/>
                <a:cs typeface="Calibri" pitchFamily="34" charset="0"/>
              </a:rPr>
              <a:t>Pe</a:t>
            </a:r>
            <a:r>
              <a:rPr lang="en-CA" sz="2400" b="1" dirty="0" smtClean="0">
                <a:solidFill>
                  <a:srgbClr val="FF0000"/>
                </a:solidFill>
                <a:latin typeface="Calibri" pitchFamily="34" charset="0"/>
                <a:cs typeface="Calibri" pitchFamily="34" charset="0"/>
              </a:rPr>
              <a:t>. 1:7</a:t>
            </a:r>
            <a:endParaRPr lang="en-CA" sz="2400" b="1" i="1" dirty="0" smtClean="0">
              <a:solidFill>
                <a:srgbClr val="FF0000"/>
              </a:solidFill>
              <a:latin typeface="Calibri" pitchFamily="34" charset="0"/>
              <a:cs typeface="Calibri" pitchFamily="34" charset="0"/>
            </a:endParaRPr>
          </a:p>
        </p:txBody>
      </p:sp>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Revealed by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252253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Fire</a:t>
            </a:r>
          </a:p>
        </p:txBody>
      </p:sp>
      <p:sp>
        <p:nvSpPr>
          <p:cNvPr id="6" name="Text Box 5"/>
          <p:cNvSpPr txBox="1">
            <a:spLocks noChangeArrowheads="1"/>
          </p:cNvSpPr>
          <p:nvPr/>
        </p:nvSpPr>
        <p:spPr bwMode="auto">
          <a:xfrm>
            <a:off x="285749" y="293747"/>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107504" y="2348880"/>
            <a:ext cx="892899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4400" b="1" dirty="0" smtClean="0">
                <a:solidFill>
                  <a:srgbClr val="002060"/>
                </a:solidFill>
                <a:latin typeface="Calibri" pitchFamily="34" charset="0"/>
                <a:cs typeface="Calibri" pitchFamily="34" charset="0"/>
              </a:rPr>
              <a:t>The </a:t>
            </a:r>
            <a:r>
              <a:rPr lang="en-CA" sz="4400" b="1" dirty="0">
                <a:solidFill>
                  <a:srgbClr val="002060"/>
                </a:solidFill>
                <a:latin typeface="Calibri" pitchFamily="34" charset="0"/>
                <a:cs typeface="Calibri" pitchFamily="34" charset="0"/>
              </a:rPr>
              <a:t>burning bush is </a:t>
            </a:r>
            <a:r>
              <a:rPr lang="en-CA" sz="4400" b="1" dirty="0" smtClean="0">
                <a:solidFill>
                  <a:srgbClr val="002060"/>
                </a:solidFill>
                <a:latin typeface="Calibri" pitchFamily="34" charset="0"/>
                <a:cs typeface="Calibri" pitchFamily="34" charset="0"/>
              </a:rPr>
              <a:t>a symbol             of Yahweh as a consuming fire,         Who preserves through purifying,                or destroys through consuming, according to His wisdom.</a:t>
            </a:r>
            <a:endParaRPr lang="en-US" sz="4400" b="1" dirty="0">
              <a:solidFill>
                <a:srgbClr val="00206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Revealed by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400842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980728"/>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Fire</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521818" y="1988840"/>
            <a:ext cx="835292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a:solidFill>
                  <a:srgbClr val="002060"/>
                </a:solidFill>
                <a:latin typeface="Calibri" pitchFamily="34" charset="0"/>
                <a:cs typeface="Calibri" pitchFamily="34" charset="0"/>
              </a:rPr>
              <a:t>Holiness begins </a:t>
            </a:r>
            <a:r>
              <a:rPr lang="en-US" sz="3200" b="1" dirty="0" smtClean="0">
                <a:solidFill>
                  <a:srgbClr val="002060"/>
                </a:solidFill>
                <a:latin typeface="Calibri" pitchFamily="34" charset="0"/>
                <a:cs typeface="Calibri" pitchFamily="34" charset="0"/>
              </a:rPr>
              <a:t>with the </a:t>
            </a:r>
            <a:r>
              <a:rPr lang="en-US" sz="3200" b="1" dirty="0">
                <a:solidFill>
                  <a:srgbClr val="002060"/>
                </a:solidFill>
                <a:latin typeface="Calibri" pitchFamily="34" charset="0"/>
                <a:cs typeface="Calibri" pitchFamily="34" charset="0"/>
              </a:rPr>
              <a:t>humble recognition that we are unable to approach our Heavenly Father as we are: we must be made </a:t>
            </a:r>
            <a:r>
              <a:rPr lang="en-US" sz="3200" b="1" dirty="0" smtClean="0">
                <a:solidFill>
                  <a:srgbClr val="002060"/>
                </a:solidFill>
                <a:latin typeface="Calibri" pitchFamily="34" charset="0"/>
                <a:cs typeface="Calibri" pitchFamily="34" charset="0"/>
              </a:rPr>
              <a:t>holy</a:t>
            </a:r>
            <a:r>
              <a:rPr lang="en-US" sz="3200" b="1" dirty="0">
                <a:solidFill>
                  <a:srgbClr val="002060"/>
                </a:solidFill>
                <a:latin typeface="Calibri" pitchFamily="34" charset="0"/>
                <a:cs typeface="Calibri" pitchFamily="34" charset="0"/>
              </a:rPr>
              <a:t>.</a:t>
            </a:r>
            <a:endParaRPr lang="en-US" sz="3200" b="1" dirty="0" smtClean="0">
              <a:solidFill>
                <a:srgbClr val="002060"/>
              </a:solidFill>
              <a:latin typeface="Calibri" pitchFamily="34" charset="0"/>
              <a:cs typeface="Calibri" pitchFamily="34" charset="0"/>
            </a:endParaRPr>
          </a:p>
          <a:p>
            <a:pPr eaLnBrk="1" hangingPunct="1">
              <a:spcBef>
                <a:spcPct val="50000"/>
              </a:spcBef>
              <a:buFontTx/>
              <a:buChar char="•"/>
            </a:pPr>
            <a:r>
              <a:rPr lang="en-US" sz="3200" b="1" dirty="0" smtClean="0">
                <a:solidFill>
                  <a:srgbClr val="002060"/>
                </a:solidFill>
                <a:latin typeface="Calibri" pitchFamily="34" charset="0"/>
                <a:cs typeface="Calibri" pitchFamily="34" charset="0"/>
              </a:rPr>
              <a:t>We must be sanctified to sanctify each other.</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In family life, we must have the wisdom to know what environment will prevent our family from being consumed in the iniquity of the world. </a:t>
            </a:r>
            <a:endParaRPr lang="en-US" sz="3200" b="1" dirty="0" smtClean="0">
              <a:solidFill>
                <a:srgbClr val="00B05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Revealed by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25931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07503" y="980728"/>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Fire</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467544" y="1922050"/>
            <a:ext cx="835292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smtClean="0">
                <a:solidFill>
                  <a:srgbClr val="002060"/>
                </a:solidFill>
                <a:latin typeface="Calibri" pitchFamily="34" charset="0"/>
                <a:cs typeface="Calibri" pitchFamily="34" charset="0"/>
              </a:rPr>
              <a:t>In ecclesial life, we must be careful, especially in times of controversy, about how we interact with those we disagree with.  We can injure each other’s faith.</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Our Heavenly Father does not want to consume us, but if His Son is to dwell in our hearts by faith, He must try them with fire.</a:t>
            </a:r>
            <a:endParaRPr lang="en-US" sz="3200" b="1" dirty="0" smtClean="0">
              <a:solidFill>
                <a:srgbClr val="00B050"/>
              </a:solidFill>
              <a:latin typeface="Calibri" pitchFamily="34" charset="0"/>
              <a:cs typeface="Calibri" pitchFamily="34" charset="0"/>
            </a:endParaRPr>
          </a:p>
        </p:txBody>
      </p:sp>
      <p:sp>
        <p:nvSpPr>
          <p:cNvPr id="5"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Revealed by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974600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1.bp.blogspot.com/_SqhhJb_P3Kk/THqk6bCjbYI/AAAAAAAAMvs/16cCCs4_dnw/s1600/Burning+Bu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04664"/>
            <a:ext cx="6984777" cy="52385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118780" y="1052736"/>
            <a:ext cx="8856984" cy="877163"/>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fontAlgn="base">
              <a:spcBef>
                <a:spcPct val="0"/>
              </a:spcBef>
              <a:spcAft>
                <a:spcPct val="0"/>
              </a:spcAft>
            </a:pPr>
            <a:r>
              <a:rPr lang="en-US" sz="5100" spc="-300" dirty="0">
                <a:solidFill>
                  <a:srgbClr val="FFFFFF"/>
                </a:solidFill>
                <a:latin typeface="Eras Demi ITC" pitchFamily="34" charset="0"/>
              </a:rPr>
              <a:t>The Gospel of the Burning Bush</a:t>
            </a:r>
          </a:p>
        </p:txBody>
      </p:sp>
      <p:sp>
        <p:nvSpPr>
          <p:cNvPr id="4" name="Text Box 8"/>
          <p:cNvSpPr txBox="1">
            <a:spLocks noChangeArrowheads="1"/>
          </p:cNvSpPr>
          <p:nvPr/>
        </p:nvSpPr>
        <p:spPr bwMode="auto">
          <a:xfrm>
            <a:off x="1979712" y="4797152"/>
            <a:ext cx="7092280" cy="2123658"/>
          </a:xfrm>
          <a:prstGeom prst="rect">
            <a:avLst/>
          </a:prstGeom>
          <a:noFill/>
          <a:ln>
            <a:noFill/>
          </a:ln>
          <a:effectLst/>
          <a:extLst/>
        </p:spPr>
        <p:txBody>
          <a:bodyPr wrap="square">
            <a:spAutoFit/>
          </a:bodyPr>
          <a:lstStyle/>
          <a:p>
            <a:pPr algn="r" fontAlgn="base">
              <a:spcBef>
                <a:spcPct val="0"/>
              </a:spcBef>
              <a:spcAft>
                <a:spcPct val="0"/>
              </a:spcAft>
            </a:pPr>
            <a:r>
              <a:rPr lang="en-US" sz="4400" dirty="0" smtClean="0">
                <a:solidFill>
                  <a:srgbClr val="002060"/>
                </a:solidFill>
                <a:latin typeface="Eras Bold ITC" pitchFamily="34" charset="0"/>
              </a:rPr>
              <a:t>Class 6</a:t>
            </a:r>
          </a:p>
          <a:p>
            <a:pPr algn="r" fontAlgn="base">
              <a:spcBef>
                <a:spcPct val="0"/>
              </a:spcBef>
              <a:spcAft>
                <a:spcPct val="0"/>
              </a:spcAft>
            </a:pPr>
            <a:r>
              <a:rPr lang="en-US" sz="4400" dirty="0" smtClean="0">
                <a:solidFill>
                  <a:srgbClr val="FF0000"/>
                </a:solidFill>
                <a:latin typeface="Eras Bold ITC" pitchFamily="34" charset="0"/>
              </a:rPr>
              <a:t>Not Ashamed</a:t>
            </a:r>
          </a:p>
          <a:p>
            <a:pPr algn="r" fontAlgn="base">
              <a:spcBef>
                <a:spcPct val="0"/>
              </a:spcBef>
              <a:spcAft>
                <a:spcPct val="0"/>
              </a:spcAft>
            </a:pPr>
            <a:r>
              <a:rPr lang="en-US" sz="4400" dirty="0" smtClean="0">
                <a:solidFill>
                  <a:srgbClr val="FF0000"/>
                </a:solidFill>
                <a:latin typeface="Eras Bold ITC" pitchFamily="34" charset="0"/>
              </a:rPr>
              <a:t>to be Called their God</a:t>
            </a:r>
            <a:endParaRPr lang="en-US" sz="4400" dirty="0">
              <a:solidFill>
                <a:srgbClr val="FF0000"/>
              </a:solidFill>
              <a:latin typeface="Eras Bold ITC" pitchFamily="34" charset="0"/>
            </a:endParaRPr>
          </a:p>
        </p:txBody>
      </p:sp>
    </p:spTree>
    <p:extLst>
      <p:ext uri="{BB962C8B-B14F-4D97-AF65-F5344CB8AC3E}">
        <p14:creationId xmlns:p14="http://schemas.microsoft.com/office/powerpoint/2010/main" val="875200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Texturizer/>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147044" y="98425"/>
            <a:ext cx="4657204" cy="67434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8"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Moses</a:t>
            </a:r>
          </a:p>
        </p:txBody>
      </p:sp>
      <p:sp>
        <p:nvSpPr>
          <p:cNvPr id="6" name="Text Box 5"/>
          <p:cNvSpPr txBox="1">
            <a:spLocks noChangeArrowheads="1"/>
          </p:cNvSpPr>
          <p:nvPr/>
        </p:nvSpPr>
        <p:spPr bwMode="auto">
          <a:xfrm>
            <a:off x="285749" y="293747"/>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107504" y="2492896"/>
            <a:ext cx="892899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4400" b="1" dirty="0" smtClean="0">
                <a:solidFill>
                  <a:srgbClr val="002060"/>
                </a:solidFill>
                <a:latin typeface="Calibri" pitchFamily="34" charset="0"/>
                <a:cs typeface="Calibri" pitchFamily="34" charset="0"/>
              </a:rPr>
              <a:t>The </a:t>
            </a:r>
            <a:r>
              <a:rPr lang="en-CA" sz="4400" b="1" dirty="0">
                <a:solidFill>
                  <a:srgbClr val="002060"/>
                </a:solidFill>
                <a:latin typeface="Calibri" pitchFamily="34" charset="0"/>
                <a:cs typeface="Calibri" pitchFamily="34" charset="0"/>
              </a:rPr>
              <a:t>burning bush is </a:t>
            </a:r>
            <a:r>
              <a:rPr lang="en-CA" sz="4400" b="1" dirty="0" smtClean="0">
                <a:solidFill>
                  <a:srgbClr val="002060"/>
                </a:solidFill>
                <a:latin typeface="Calibri" pitchFamily="34" charset="0"/>
                <a:cs typeface="Calibri" pitchFamily="34" charset="0"/>
              </a:rPr>
              <a:t>a symbol             of </a:t>
            </a:r>
            <a:r>
              <a:rPr lang="en-CA" sz="4400" b="1" dirty="0">
                <a:solidFill>
                  <a:srgbClr val="002060"/>
                </a:solidFill>
                <a:latin typeface="Calibri" pitchFamily="34" charset="0"/>
                <a:cs typeface="Calibri" pitchFamily="34" charset="0"/>
              </a:rPr>
              <a:t>Yahweh’s preservation of Moses, through the covenants of </a:t>
            </a:r>
            <a:r>
              <a:rPr lang="en-CA" sz="4400" b="1" dirty="0" smtClean="0">
                <a:solidFill>
                  <a:srgbClr val="002060"/>
                </a:solidFill>
                <a:latin typeface="Calibri" pitchFamily="34" charset="0"/>
                <a:cs typeface="Calibri" pitchFamily="34" charset="0"/>
              </a:rPr>
              <a:t>promise made to Abraham, Isaac, and Jacob.</a:t>
            </a:r>
            <a:endParaRPr lang="en-US" sz="4400" b="1" dirty="0">
              <a:solidFill>
                <a:srgbClr val="002060"/>
              </a:solidFill>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1177516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Texturizer/>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147044" y="98425"/>
            <a:ext cx="4657204" cy="67434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683568" y="2049810"/>
            <a:ext cx="820891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smtClean="0">
                <a:solidFill>
                  <a:srgbClr val="002060"/>
                </a:solidFill>
                <a:latin typeface="Calibri" pitchFamily="34" charset="0"/>
                <a:cs typeface="Calibri" pitchFamily="34" charset="0"/>
              </a:rPr>
              <a:t>The people of God often cannot discern the ways of Providence in their lives.</a:t>
            </a:r>
            <a:endParaRPr lang="en-US" sz="3200" b="1" dirty="0" smtClean="0">
              <a:solidFill>
                <a:srgbClr val="00B050"/>
              </a:solidFill>
              <a:latin typeface="Calibri" pitchFamily="34" charset="0"/>
              <a:cs typeface="Calibri" pitchFamily="34" charset="0"/>
            </a:endParaRPr>
          </a:p>
          <a:p>
            <a:pPr eaLnBrk="1" hangingPunct="1">
              <a:spcBef>
                <a:spcPct val="50000"/>
              </a:spcBef>
              <a:buFontTx/>
              <a:buChar char="•"/>
            </a:pPr>
            <a:r>
              <a:rPr lang="en-US" sz="3200" b="1" dirty="0" smtClean="0">
                <a:solidFill>
                  <a:srgbClr val="002060"/>
                </a:solidFill>
                <a:latin typeface="Calibri" pitchFamily="34" charset="0"/>
                <a:cs typeface="Calibri" pitchFamily="34" charset="0"/>
              </a:rPr>
              <a:t>Salvation comes from a belief and understanding of the Truth.</a:t>
            </a:r>
            <a:endParaRPr lang="en-US" sz="3200" b="1" dirty="0" smtClean="0">
              <a:solidFill>
                <a:srgbClr val="00B050"/>
              </a:solidFill>
              <a:latin typeface="Calibri" pitchFamily="34" charset="0"/>
              <a:cs typeface="Calibri" pitchFamily="34" charset="0"/>
            </a:endParaRPr>
          </a:p>
          <a:p>
            <a:pPr eaLnBrk="1" hangingPunct="1">
              <a:spcBef>
                <a:spcPct val="50000"/>
              </a:spcBef>
              <a:buFontTx/>
              <a:buChar char="•"/>
            </a:pPr>
            <a:r>
              <a:rPr lang="en-CA" sz="3200" b="1" dirty="0">
                <a:solidFill>
                  <a:srgbClr val="002060"/>
                </a:solidFill>
                <a:latin typeface="Calibri" pitchFamily="34" charset="0"/>
                <a:cs typeface="Calibri" pitchFamily="34" charset="0"/>
              </a:rPr>
              <a:t>Moses had to learn that suffering affliction must precede the experience of glory</a:t>
            </a:r>
            <a:r>
              <a:rPr lang="en-CA" sz="3200" b="1" dirty="0" smtClean="0">
                <a:solidFill>
                  <a:srgbClr val="002060"/>
                </a:solidFill>
                <a:latin typeface="Calibri" pitchFamily="34" charset="0"/>
                <a:cs typeface="Calibri" pitchFamily="34" charset="0"/>
              </a:rPr>
              <a:t>.</a:t>
            </a:r>
            <a:endParaRPr lang="en-US" sz="3200" b="1" dirty="0" smtClean="0">
              <a:solidFill>
                <a:srgbClr val="00B050"/>
              </a:solidFill>
              <a:latin typeface="Calibri" pitchFamily="34" charset="0"/>
              <a:cs typeface="Calibri" pitchFamily="34" charset="0"/>
            </a:endParaRPr>
          </a:p>
        </p:txBody>
      </p:sp>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
        <p:nvSpPr>
          <p:cNvPr id="10"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Moses</a:t>
            </a:r>
          </a:p>
        </p:txBody>
      </p:sp>
    </p:spTree>
    <p:extLst>
      <p:ext uri="{BB962C8B-B14F-4D97-AF65-F5344CB8AC3E}">
        <p14:creationId xmlns:p14="http://schemas.microsoft.com/office/powerpoint/2010/main" val="40490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r="345" b="30390"/>
          <a:stretch/>
        </p:blipFill>
        <p:spPr>
          <a:xfrm>
            <a:off x="611560" y="162636"/>
            <a:ext cx="7884368" cy="4130460"/>
          </a:xfrm>
          <a:prstGeom prst="rect">
            <a:avLst/>
          </a:prstGeom>
          <a:ln>
            <a:noFill/>
          </a:ln>
          <a:effectLst>
            <a:softEdge rad="112500"/>
          </a:effectLst>
        </p:spPr>
      </p:pic>
      <p:sp>
        <p:nvSpPr>
          <p:cNvPr id="6" name="Rectangle 5"/>
          <p:cNvSpPr/>
          <p:nvPr/>
        </p:nvSpPr>
        <p:spPr>
          <a:xfrm>
            <a:off x="2590800" y="1340768"/>
            <a:ext cx="4114800" cy="1938992"/>
          </a:xfrm>
          <a:prstGeom prst="rect">
            <a:avLst/>
          </a:prstGeom>
          <a:noFill/>
        </p:spPr>
        <p:txBody>
          <a:bodyPr wrap="square">
            <a:spAutoFit/>
          </a:bodyPr>
          <a:lstStyle/>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Exodus</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4400" b="1" dirty="0" smtClean="0">
                <a:solidFill>
                  <a:srgbClr val="FFFFFF"/>
                </a:solidFill>
                <a:effectLst>
                  <a:outerShdw blurRad="50800" dist="38100" algn="l" rotWithShape="0">
                    <a:prstClr val="black">
                      <a:alpha val="40000"/>
                    </a:prstClr>
                  </a:outerShdw>
                </a:effectLst>
                <a:latin typeface="Eras Bold ITC" pitchFamily="34" charset="0"/>
              </a:rPr>
              <a:t>24:17</a:t>
            </a:r>
            <a:endParaRPr lang="en-US" sz="4400" b="1" dirty="0">
              <a:solidFill>
                <a:srgbClr val="FFFFFF"/>
              </a:solidFill>
              <a:effectLst>
                <a:outerShdw blurRad="50800" dist="38100" algn="l" rotWithShape="0">
                  <a:prstClr val="black">
                    <a:alpha val="40000"/>
                  </a:prstClr>
                </a:outerShdw>
              </a:effectLst>
              <a:latin typeface="Eras Bold ITC" pitchFamily="34" charset="0"/>
            </a:endParaRPr>
          </a:p>
          <a:p>
            <a:pPr algn="ctr" fontAlgn="base">
              <a:spcBef>
                <a:spcPct val="0"/>
              </a:spcBef>
              <a:spcAft>
                <a:spcPct val="0"/>
              </a:spcAft>
            </a:pPr>
            <a:r>
              <a:rPr lang="en-US" sz="3200" b="1" dirty="0">
                <a:solidFill>
                  <a:srgbClr val="FFFFFF"/>
                </a:solidFill>
                <a:effectLst>
                  <a:outerShdw blurRad="50800" dist="38100" algn="l" rotWithShape="0">
                    <a:prstClr val="black">
                      <a:alpha val="40000"/>
                    </a:prstClr>
                  </a:outerShdw>
                </a:effectLst>
                <a:latin typeface="Eras Bold ITC" pitchFamily="34" charset="0"/>
              </a:rPr>
              <a:t>KJV</a:t>
            </a:r>
          </a:p>
        </p:txBody>
      </p:sp>
      <p:sp>
        <p:nvSpPr>
          <p:cNvPr id="7" name="Text Box 4"/>
          <p:cNvSpPr txBox="1">
            <a:spLocks noChangeArrowheads="1"/>
          </p:cNvSpPr>
          <p:nvPr/>
        </p:nvSpPr>
        <p:spPr bwMode="auto">
          <a:xfrm>
            <a:off x="0" y="4401686"/>
            <a:ext cx="89154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“And the sight of the glory of Yahweh was like </a:t>
            </a:r>
            <a:r>
              <a:rPr lang="en-US" sz="44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devouring fire</a:t>
            </a:r>
            <a:r>
              <a:rPr lang="en-US" sz="4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on the top of the mount…”</a:t>
            </a:r>
            <a:endParaRPr lang="en-US" sz="44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TextBox 7"/>
          <p:cNvSpPr txBox="1"/>
          <p:nvPr/>
        </p:nvSpPr>
        <p:spPr>
          <a:xfrm>
            <a:off x="107504" y="116632"/>
            <a:ext cx="1728192" cy="1200329"/>
          </a:xfrm>
          <a:prstGeom prst="rect">
            <a:avLst/>
          </a:prstGeom>
          <a:noFill/>
        </p:spPr>
        <p:txBody>
          <a:bodyPr wrap="square" rtlCol="0">
            <a:spAutoFit/>
          </a:bodyPr>
          <a:lstStyle/>
          <a:p>
            <a:r>
              <a:rPr lang="en-CA" sz="2400" b="1" dirty="0" smtClean="0">
                <a:solidFill>
                  <a:srgbClr val="FF0000"/>
                </a:solidFill>
                <a:latin typeface="Calibri" pitchFamily="34" charset="0"/>
                <a:cs typeface="Calibri" pitchFamily="34" charset="0"/>
              </a:rPr>
              <a:t>‘devouring’</a:t>
            </a:r>
          </a:p>
          <a:p>
            <a:r>
              <a:rPr lang="en-CA" sz="2400" b="1" dirty="0" smtClean="0">
                <a:solidFill>
                  <a:srgbClr val="FF0000"/>
                </a:solidFill>
                <a:latin typeface="Calibri" pitchFamily="34" charset="0"/>
                <a:cs typeface="Calibri" pitchFamily="34" charset="0"/>
              </a:rPr>
              <a:t>Heb.</a:t>
            </a:r>
          </a:p>
          <a:p>
            <a:r>
              <a:rPr lang="en-CA" sz="2400" b="1" i="1" dirty="0" err="1" smtClean="0">
                <a:solidFill>
                  <a:srgbClr val="FF0000"/>
                </a:solidFill>
                <a:latin typeface="Calibri" pitchFamily="34" charset="0"/>
                <a:cs typeface="Calibri" pitchFamily="34" charset="0"/>
              </a:rPr>
              <a:t>akal</a:t>
            </a:r>
            <a:endParaRPr lang="en-CA" sz="2400" b="1" i="1" dirty="0" smtClean="0">
              <a:solidFill>
                <a:srgbClr val="FF0000"/>
              </a:solidFill>
              <a:latin typeface="Calibri" pitchFamily="34" charset="0"/>
              <a:cs typeface="Calibri" pitchFamily="34" charset="0"/>
            </a:endParaRPr>
          </a:p>
        </p:txBody>
      </p:sp>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018977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Texturizer/>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147044" y="98425"/>
            <a:ext cx="4657204" cy="67434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827584" y="1989415"/>
            <a:ext cx="7704856"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a:solidFill>
                  <a:srgbClr val="002060"/>
                </a:solidFill>
                <a:latin typeface="Calibri" pitchFamily="34" charset="0"/>
                <a:cs typeface="Calibri" pitchFamily="34" charset="0"/>
              </a:rPr>
              <a:t>Yahweh brought Moses out of Egypt unconsumed</a:t>
            </a:r>
            <a:r>
              <a:rPr lang="en-US" sz="3200" b="1" dirty="0" smtClean="0">
                <a:solidFill>
                  <a:srgbClr val="002060"/>
                </a:solidFill>
                <a:latin typeface="Calibri" pitchFamily="34" charset="0"/>
                <a:cs typeface="Calibri" pitchFamily="34" charset="0"/>
              </a:rPr>
              <a:t>.</a:t>
            </a:r>
            <a:endParaRPr lang="en-US" sz="3200" b="1" dirty="0">
              <a:solidFill>
                <a:srgbClr val="00B050"/>
              </a:solidFill>
              <a:latin typeface="Calibri" pitchFamily="34" charset="0"/>
              <a:cs typeface="Calibri" pitchFamily="34" charset="0"/>
            </a:endParaRPr>
          </a:p>
          <a:p>
            <a:pPr eaLnBrk="1" hangingPunct="1">
              <a:spcBef>
                <a:spcPct val="50000"/>
              </a:spcBef>
              <a:buFontTx/>
              <a:buChar char="•"/>
            </a:pPr>
            <a:r>
              <a:rPr lang="en-CA" sz="3200" b="1" dirty="0" smtClean="0">
                <a:solidFill>
                  <a:srgbClr val="002060"/>
                </a:solidFill>
                <a:latin typeface="Calibri" pitchFamily="34" charset="0"/>
                <a:cs typeface="Calibri" pitchFamily="34" charset="0"/>
              </a:rPr>
              <a:t>Our God works all things together for good for those who love Him.</a:t>
            </a:r>
          </a:p>
          <a:p>
            <a:pPr eaLnBrk="1" hangingPunct="1">
              <a:spcBef>
                <a:spcPct val="50000"/>
              </a:spcBef>
              <a:buFontTx/>
              <a:buChar char="•"/>
            </a:pPr>
            <a:r>
              <a:rPr lang="en-CA" sz="3200" b="1" dirty="0" smtClean="0">
                <a:solidFill>
                  <a:srgbClr val="002060"/>
                </a:solidFill>
                <a:latin typeface="Calibri" pitchFamily="34" charset="0"/>
                <a:cs typeface="Calibri" pitchFamily="34" charset="0"/>
              </a:rPr>
              <a:t>The experience of Moses would become the national experience of the people that was baptized into him.</a:t>
            </a:r>
            <a:endParaRPr lang="en-US" sz="3200" b="1" dirty="0">
              <a:solidFill>
                <a:srgbClr val="00B050"/>
              </a:solidFill>
              <a:latin typeface="Calibri" pitchFamily="34" charset="0"/>
              <a:cs typeface="Calibri" pitchFamily="34" charset="0"/>
            </a:endParaRPr>
          </a:p>
        </p:txBody>
      </p:sp>
      <p:sp>
        <p:nvSpPr>
          <p:cNvPr id="9"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Delivered from Pharaoh</a:t>
            </a:r>
            <a:endParaRPr lang="en-US" sz="2400" spc="-300" dirty="0">
              <a:solidFill>
                <a:schemeClr val="bg1"/>
              </a:solidFill>
              <a:latin typeface="Eras Demi ITC" pitchFamily="34" charset="0"/>
            </a:endParaRPr>
          </a:p>
        </p:txBody>
      </p:sp>
      <p:sp>
        <p:nvSpPr>
          <p:cNvPr id="10"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Moses</a:t>
            </a:r>
          </a:p>
        </p:txBody>
      </p:sp>
    </p:spTree>
    <p:extLst>
      <p:ext uri="{BB962C8B-B14F-4D97-AF65-F5344CB8AC3E}">
        <p14:creationId xmlns:p14="http://schemas.microsoft.com/office/powerpoint/2010/main" val="4159490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4.bp.blogspot.com/_upsMSoBL6H4/TUawApm4RaI/AAAAAAAAAnU/IX5jVHM1OOc/s1600/Fiery+Furnace.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83568" y="818709"/>
            <a:ext cx="7704856" cy="57786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128"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Israel</a:t>
            </a:r>
          </a:p>
        </p:txBody>
      </p:sp>
      <p:sp>
        <p:nvSpPr>
          <p:cNvPr id="6" name="Text Box 5"/>
          <p:cNvSpPr txBox="1">
            <a:spLocks noChangeArrowheads="1"/>
          </p:cNvSpPr>
          <p:nvPr/>
        </p:nvSpPr>
        <p:spPr bwMode="auto">
          <a:xfrm>
            <a:off x="285749" y="293747"/>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107504" y="2420888"/>
            <a:ext cx="892899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4400" b="1" dirty="0" smtClean="0">
                <a:solidFill>
                  <a:srgbClr val="002060"/>
                </a:solidFill>
                <a:latin typeface="Calibri" pitchFamily="34" charset="0"/>
                <a:cs typeface="Calibri" pitchFamily="34" charset="0"/>
              </a:rPr>
              <a:t>The </a:t>
            </a:r>
            <a:r>
              <a:rPr lang="en-CA" sz="4400" b="1" dirty="0">
                <a:solidFill>
                  <a:srgbClr val="002060"/>
                </a:solidFill>
                <a:latin typeface="Calibri" pitchFamily="34" charset="0"/>
                <a:cs typeface="Calibri" pitchFamily="34" charset="0"/>
              </a:rPr>
              <a:t>burning bush is </a:t>
            </a:r>
            <a:r>
              <a:rPr lang="en-CA" sz="4400" b="1" dirty="0" smtClean="0">
                <a:solidFill>
                  <a:srgbClr val="002060"/>
                </a:solidFill>
                <a:latin typeface="Calibri" pitchFamily="34" charset="0"/>
                <a:cs typeface="Calibri" pitchFamily="34" charset="0"/>
              </a:rPr>
              <a:t>a symbol             of </a:t>
            </a:r>
            <a:r>
              <a:rPr lang="en-CA" sz="4400" b="1" dirty="0">
                <a:solidFill>
                  <a:srgbClr val="002060"/>
                </a:solidFill>
                <a:latin typeface="Calibri" pitchFamily="34" charset="0"/>
                <a:cs typeface="Calibri" pitchFamily="34" charset="0"/>
              </a:rPr>
              <a:t>Yahweh’s preservation </a:t>
            </a:r>
            <a:r>
              <a:rPr lang="en-CA" sz="4400" b="1" dirty="0" smtClean="0">
                <a:solidFill>
                  <a:srgbClr val="002060"/>
                </a:solidFill>
                <a:latin typeface="Calibri" pitchFamily="34" charset="0"/>
                <a:cs typeface="Calibri" pitchFamily="34" charset="0"/>
              </a:rPr>
              <a:t>                   of the nation of Israel,              through </a:t>
            </a:r>
            <a:r>
              <a:rPr lang="en-CA" sz="4400" b="1" dirty="0">
                <a:solidFill>
                  <a:srgbClr val="002060"/>
                </a:solidFill>
                <a:latin typeface="Calibri" pitchFamily="34" charset="0"/>
                <a:cs typeface="Calibri" pitchFamily="34" charset="0"/>
              </a:rPr>
              <a:t>the covenants of </a:t>
            </a:r>
            <a:r>
              <a:rPr lang="en-CA" sz="4400" b="1" dirty="0" smtClean="0">
                <a:solidFill>
                  <a:srgbClr val="002060"/>
                </a:solidFill>
                <a:latin typeface="Calibri" pitchFamily="34" charset="0"/>
                <a:cs typeface="Calibri" pitchFamily="34" charset="0"/>
              </a:rPr>
              <a:t>promise made to Abraham, Isaac, and Jacob.</a:t>
            </a:r>
            <a:endParaRPr lang="en-US" sz="4400" b="1" dirty="0">
              <a:solidFill>
                <a:srgbClr val="002060"/>
              </a:solidFill>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236650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4.bp.blogspot.com/_upsMSoBL6H4/TUawApm4RaI/AAAAAAAAAnU/IX5jVHM1OOc/s1600/Fiery+Furnace.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83568" y="890717"/>
            <a:ext cx="7704856" cy="57786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827584" y="1988840"/>
            <a:ext cx="763284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smtClean="0">
                <a:solidFill>
                  <a:srgbClr val="002060"/>
                </a:solidFill>
                <a:latin typeface="Calibri" pitchFamily="34" charset="0"/>
                <a:cs typeface="Calibri" pitchFamily="34" charset="0"/>
              </a:rPr>
              <a:t>God’s word is heard in the wilderness, and not in the crush of the world’s concerns.</a:t>
            </a:r>
            <a:endParaRPr lang="en-US" sz="3200" b="1" dirty="0" smtClean="0">
              <a:solidFill>
                <a:srgbClr val="00B050"/>
              </a:solidFill>
              <a:latin typeface="Calibri" pitchFamily="34" charset="0"/>
              <a:cs typeface="Calibri" pitchFamily="34" charset="0"/>
            </a:endParaRPr>
          </a:p>
          <a:p>
            <a:pPr eaLnBrk="1" hangingPunct="1">
              <a:spcBef>
                <a:spcPct val="50000"/>
              </a:spcBef>
              <a:buFontTx/>
              <a:buChar char="•"/>
            </a:pPr>
            <a:r>
              <a:rPr lang="en-US" sz="3200" b="1" dirty="0" smtClean="0">
                <a:solidFill>
                  <a:srgbClr val="002060"/>
                </a:solidFill>
                <a:latin typeface="Calibri" pitchFamily="34" charset="0"/>
                <a:cs typeface="Calibri" pitchFamily="34" charset="0"/>
              </a:rPr>
              <a:t>The re-establishment of the nation of Israel must never cease to sustain our faith in the covenants of promise.</a:t>
            </a:r>
            <a:endParaRPr lang="en-US" sz="3200" b="1" dirty="0" smtClean="0">
              <a:solidFill>
                <a:srgbClr val="00B050"/>
              </a:solidFill>
              <a:latin typeface="Calibri" pitchFamily="34" charset="0"/>
              <a:cs typeface="Calibri" pitchFamily="34" charset="0"/>
            </a:endParaRPr>
          </a:p>
          <a:p>
            <a:pPr eaLnBrk="1" hangingPunct="1">
              <a:spcBef>
                <a:spcPct val="50000"/>
              </a:spcBef>
              <a:buFontTx/>
              <a:buChar char="•"/>
            </a:pPr>
            <a:r>
              <a:rPr lang="en-US" sz="3200" b="1" dirty="0" smtClean="0">
                <a:solidFill>
                  <a:srgbClr val="002060"/>
                </a:solidFill>
                <a:latin typeface="Calibri" pitchFamily="34" charset="0"/>
                <a:cs typeface="Calibri" pitchFamily="34" charset="0"/>
              </a:rPr>
              <a:t>Our Heavenly Father has not called us for who we are, but for who He is able to create for His glory.</a:t>
            </a:r>
            <a:endParaRPr lang="en-US" sz="3200" b="1" dirty="0" smtClean="0">
              <a:solidFill>
                <a:srgbClr val="00B050"/>
              </a:solidFill>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Plucked out of the Fire</a:t>
            </a:r>
            <a:endParaRPr lang="en-US" sz="2400" spc="-300" dirty="0">
              <a:solidFill>
                <a:schemeClr val="bg1"/>
              </a:solidFill>
              <a:latin typeface="Eras Demi ITC" pitchFamily="34" charset="0"/>
            </a:endParaRPr>
          </a:p>
        </p:txBody>
      </p:sp>
      <p:sp>
        <p:nvSpPr>
          <p:cNvPr id="9"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Israel</a:t>
            </a:r>
          </a:p>
        </p:txBody>
      </p:sp>
    </p:spTree>
    <p:extLst>
      <p:ext uri="{BB962C8B-B14F-4D97-AF65-F5344CB8AC3E}">
        <p14:creationId xmlns:p14="http://schemas.microsoft.com/office/powerpoint/2010/main" val="4182408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Grp="1" noChangeAspect="1"/>
          </p:cNvPicPr>
          <p:nvPr>
            <p:ph idx="1"/>
          </p:nvPr>
        </p:nvPicPr>
        <p:blipFill>
          <a:blip r:embed="rId3">
            <a:lum bright="70000" contrast="-70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611560" y="692696"/>
            <a:ext cx="7872874" cy="5904656"/>
          </a:xfrm>
          <a:prstGeom prst="rect">
            <a:avLst/>
          </a:prstGeom>
          <a:ln>
            <a:noFill/>
          </a:ln>
          <a:effectLst>
            <a:softEdge rad="112500"/>
          </a:effectLst>
        </p:spPr>
      </p:pic>
      <p:sp>
        <p:nvSpPr>
          <p:cNvPr id="5128"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Angel</a:t>
            </a:r>
          </a:p>
        </p:txBody>
      </p:sp>
      <p:sp>
        <p:nvSpPr>
          <p:cNvPr id="6" name="Text Box 5"/>
          <p:cNvSpPr txBox="1">
            <a:spLocks noChangeArrowheads="1"/>
          </p:cNvSpPr>
          <p:nvPr/>
        </p:nvSpPr>
        <p:spPr bwMode="auto">
          <a:xfrm>
            <a:off x="285749" y="293747"/>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72008" y="2420888"/>
            <a:ext cx="9036496"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4400" b="1" dirty="0" smtClean="0">
                <a:solidFill>
                  <a:srgbClr val="002060"/>
                </a:solidFill>
                <a:latin typeface="Calibri" pitchFamily="34" charset="0"/>
                <a:cs typeface="Calibri" pitchFamily="34" charset="0"/>
              </a:rPr>
              <a:t>The </a:t>
            </a:r>
            <a:r>
              <a:rPr lang="en-CA" sz="4400" b="1" dirty="0">
                <a:solidFill>
                  <a:srgbClr val="002060"/>
                </a:solidFill>
                <a:latin typeface="Calibri" pitchFamily="34" charset="0"/>
                <a:cs typeface="Calibri" pitchFamily="34" charset="0"/>
              </a:rPr>
              <a:t>burning bush is </a:t>
            </a:r>
            <a:r>
              <a:rPr lang="en-CA" sz="4400" b="1" dirty="0" smtClean="0">
                <a:solidFill>
                  <a:srgbClr val="002060"/>
                </a:solidFill>
                <a:latin typeface="Calibri" pitchFamily="34" charset="0"/>
                <a:cs typeface="Calibri" pitchFamily="34" charset="0"/>
              </a:rPr>
              <a:t>a symbol of </a:t>
            </a:r>
            <a:r>
              <a:rPr lang="en-CA" sz="4400" b="1" dirty="0">
                <a:solidFill>
                  <a:srgbClr val="002060"/>
                </a:solidFill>
                <a:latin typeface="Calibri" pitchFamily="34" charset="0"/>
                <a:cs typeface="Calibri" pitchFamily="34" charset="0"/>
              </a:rPr>
              <a:t>Yahweh’s preservation of </a:t>
            </a:r>
            <a:r>
              <a:rPr lang="en-CA" sz="4400" b="1" dirty="0" smtClean="0">
                <a:solidFill>
                  <a:srgbClr val="002060"/>
                </a:solidFill>
                <a:latin typeface="Calibri" pitchFamily="34" charset="0"/>
                <a:cs typeface="Calibri" pitchFamily="34" charset="0"/>
              </a:rPr>
              <a:t>His people, by the hand of His angels,            according to the </a:t>
            </a:r>
            <a:r>
              <a:rPr lang="en-CA" sz="4400" b="1" dirty="0">
                <a:solidFill>
                  <a:srgbClr val="002060"/>
                </a:solidFill>
                <a:latin typeface="Calibri" pitchFamily="34" charset="0"/>
                <a:cs typeface="Calibri" pitchFamily="34" charset="0"/>
              </a:rPr>
              <a:t>covenants of </a:t>
            </a:r>
            <a:r>
              <a:rPr lang="en-CA" sz="4400" b="1" dirty="0" smtClean="0">
                <a:solidFill>
                  <a:srgbClr val="002060"/>
                </a:solidFill>
                <a:latin typeface="Calibri" pitchFamily="34" charset="0"/>
                <a:cs typeface="Calibri" pitchFamily="34" charset="0"/>
              </a:rPr>
              <a:t>promise made to Abraham, Isaac, and Jacob.</a:t>
            </a:r>
            <a:endParaRPr lang="en-US" sz="4400" b="1" dirty="0">
              <a:solidFill>
                <a:srgbClr val="002060"/>
              </a:solidFill>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Afflicted in All their Affliction</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4207003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Grp="1" noChangeAspect="1"/>
          </p:cNvPicPr>
          <p:nvPr>
            <p:ph idx="1"/>
          </p:nvPr>
        </p:nvPicPr>
        <p:blipFill>
          <a:blip r:embed="rId3">
            <a:lum bright="70000" contrast="-70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611560" y="692696"/>
            <a:ext cx="7872874" cy="5904656"/>
          </a:xfrm>
          <a:prstGeom prst="rect">
            <a:avLst/>
          </a:prstGeom>
          <a:ln>
            <a:noFill/>
          </a:ln>
          <a:effectLst>
            <a:softEdge rad="112500"/>
          </a:effectLst>
        </p:spPr>
      </p:pic>
      <p:sp>
        <p:nvSpPr>
          <p:cNvPr id="5128" name="Text Box 8"/>
          <p:cNvSpPr txBox="1">
            <a:spLocks noChangeArrowheads="1"/>
          </p:cNvSpPr>
          <p:nvPr/>
        </p:nvSpPr>
        <p:spPr bwMode="auto">
          <a:xfrm>
            <a:off x="107503" y="980728"/>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Angel</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611560" y="2152015"/>
            <a:ext cx="799288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smtClean="0">
                <a:solidFill>
                  <a:srgbClr val="002060"/>
                </a:solidFill>
                <a:latin typeface="Calibri" pitchFamily="34" charset="0"/>
                <a:cs typeface="Calibri" pitchFamily="34" charset="0"/>
              </a:rPr>
              <a:t>Through His merciful forgiveness, our Heavenly Father does not mark iniquity, yet he numbers our tears.</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The Father and the Son see all our afflictions.</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We must look to bear each other’s burdens, and so fulfill the law of Christ.</a:t>
            </a:r>
            <a:endParaRPr lang="en-US" sz="3200" b="1" dirty="0" smtClean="0">
              <a:solidFill>
                <a:srgbClr val="00B050"/>
              </a:solidFill>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Afflicted in All their Affliction</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937586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farm4.static.flickr.com/3550/3859542488_236fa36831.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889620" y="980728"/>
            <a:ext cx="7210772" cy="54080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128"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Son</a:t>
            </a:r>
          </a:p>
        </p:txBody>
      </p:sp>
      <p:sp>
        <p:nvSpPr>
          <p:cNvPr id="6" name="Text Box 5"/>
          <p:cNvSpPr txBox="1">
            <a:spLocks noChangeArrowheads="1"/>
          </p:cNvSpPr>
          <p:nvPr/>
        </p:nvSpPr>
        <p:spPr bwMode="auto">
          <a:xfrm>
            <a:off x="285749" y="293747"/>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107504" y="2492896"/>
            <a:ext cx="892899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4000" b="1" dirty="0" smtClean="0">
                <a:solidFill>
                  <a:srgbClr val="002060"/>
                </a:solidFill>
                <a:latin typeface="Calibri" pitchFamily="34" charset="0"/>
                <a:cs typeface="Calibri" pitchFamily="34" charset="0"/>
              </a:rPr>
              <a:t>The </a:t>
            </a:r>
            <a:r>
              <a:rPr lang="en-CA" sz="4000" b="1" dirty="0">
                <a:solidFill>
                  <a:srgbClr val="002060"/>
                </a:solidFill>
                <a:latin typeface="Calibri" pitchFamily="34" charset="0"/>
                <a:cs typeface="Calibri" pitchFamily="34" charset="0"/>
              </a:rPr>
              <a:t>burning bush is </a:t>
            </a:r>
            <a:r>
              <a:rPr lang="en-CA" sz="4000" b="1" dirty="0" smtClean="0">
                <a:solidFill>
                  <a:srgbClr val="002060"/>
                </a:solidFill>
                <a:latin typeface="Calibri" pitchFamily="34" charset="0"/>
                <a:cs typeface="Calibri" pitchFamily="34" charset="0"/>
              </a:rPr>
              <a:t>a symbol                    of </a:t>
            </a:r>
            <a:r>
              <a:rPr lang="en-CA" sz="4000" b="1" dirty="0">
                <a:solidFill>
                  <a:srgbClr val="002060"/>
                </a:solidFill>
                <a:latin typeface="Calibri" pitchFamily="34" charset="0"/>
                <a:cs typeface="Calibri" pitchFamily="34" charset="0"/>
              </a:rPr>
              <a:t>Yahweh’s preservation of </a:t>
            </a:r>
            <a:r>
              <a:rPr lang="en-CA" sz="4000" b="1" dirty="0" smtClean="0">
                <a:solidFill>
                  <a:srgbClr val="002060"/>
                </a:solidFill>
                <a:latin typeface="Calibri" pitchFamily="34" charset="0"/>
                <a:cs typeface="Calibri" pitchFamily="34" charset="0"/>
              </a:rPr>
              <a:t>His Son,</a:t>
            </a:r>
            <a:r>
              <a:rPr lang="en-CA" sz="4000" b="1" dirty="0">
                <a:solidFill>
                  <a:srgbClr val="002060"/>
                </a:solidFill>
                <a:latin typeface="Calibri" pitchFamily="34" charset="0"/>
                <a:cs typeface="Calibri" pitchFamily="34" charset="0"/>
              </a:rPr>
              <a:t> </a:t>
            </a:r>
            <a:r>
              <a:rPr lang="en-CA" sz="4000" b="1" dirty="0" smtClean="0">
                <a:solidFill>
                  <a:srgbClr val="002060"/>
                </a:solidFill>
                <a:latin typeface="Calibri" pitchFamily="34" charset="0"/>
                <a:cs typeface="Calibri" pitchFamily="34" charset="0"/>
              </a:rPr>
              <a:t>(who bore our nature but never sinned) through </a:t>
            </a:r>
            <a:r>
              <a:rPr lang="en-CA" sz="4000" b="1" dirty="0">
                <a:solidFill>
                  <a:srgbClr val="002060"/>
                </a:solidFill>
                <a:latin typeface="Calibri" pitchFamily="34" charset="0"/>
                <a:cs typeface="Calibri" pitchFamily="34" charset="0"/>
              </a:rPr>
              <a:t>the covenants of </a:t>
            </a:r>
            <a:r>
              <a:rPr lang="en-CA" sz="4000" b="1" dirty="0" smtClean="0">
                <a:solidFill>
                  <a:srgbClr val="002060"/>
                </a:solidFill>
                <a:latin typeface="Calibri" pitchFamily="34" charset="0"/>
                <a:cs typeface="Calibri" pitchFamily="34" charset="0"/>
              </a:rPr>
              <a:t>promise made to Abraham, Isaac, and Jacob.</a:t>
            </a:r>
            <a:endParaRPr lang="en-US" sz="4000" b="1" dirty="0">
              <a:solidFill>
                <a:srgbClr val="002060"/>
              </a:solidFill>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Caught in a Thicket</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3082719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arm4.static.flickr.com/3550/3859542488_236fa36831.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889620" y="836712"/>
            <a:ext cx="7210772" cy="54080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128" name="Text Box 8"/>
          <p:cNvSpPr txBox="1">
            <a:spLocks noChangeArrowheads="1"/>
          </p:cNvSpPr>
          <p:nvPr/>
        </p:nvSpPr>
        <p:spPr bwMode="auto">
          <a:xfrm>
            <a:off x="107503" y="980728"/>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Son</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5" name="Text Box 4"/>
          <p:cNvSpPr txBox="1">
            <a:spLocks noChangeArrowheads="1"/>
          </p:cNvSpPr>
          <p:nvPr/>
        </p:nvSpPr>
        <p:spPr bwMode="auto">
          <a:xfrm>
            <a:off x="611560" y="2356425"/>
            <a:ext cx="799288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smtClean="0">
                <a:solidFill>
                  <a:srgbClr val="002060"/>
                </a:solidFill>
                <a:latin typeface="Calibri" pitchFamily="34" charset="0"/>
                <a:cs typeface="Calibri" pitchFamily="34" charset="0"/>
              </a:rPr>
              <a:t>Sin is deceitful, and can take over our lives if we are not diligent in forsaking it.</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Because our flesh can so easily deceive us, we must fill ourselves with the Word in order to see the Truth.</a:t>
            </a: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Caught in a Thicket</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4106587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t3.gstatic.com/images?q=tbn:ANd9GcTbjZUHCuuqjEdap_oD2UCgTmKTKS3gDA15aHP89TzB20tfbWXk"/>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051720" y="332656"/>
            <a:ext cx="5184576" cy="63338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128" name="Text Box 8"/>
          <p:cNvSpPr txBox="1">
            <a:spLocks noChangeArrowheads="1"/>
          </p:cNvSpPr>
          <p:nvPr/>
        </p:nvSpPr>
        <p:spPr bwMode="auto">
          <a:xfrm>
            <a:off x="107503" y="1196752"/>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Fire</a:t>
            </a:r>
          </a:p>
        </p:txBody>
      </p:sp>
      <p:sp>
        <p:nvSpPr>
          <p:cNvPr id="6" name="Text Box 5"/>
          <p:cNvSpPr txBox="1">
            <a:spLocks noChangeArrowheads="1"/>
          </p:cNvSpPr>
          <p:nvPr/>
        </p:nvSpPr>
        <p:spPr bwMode="auto">
          <a:xfrm>
            <a:off x="285749" y="293747"/>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107504" y="2348880"/>
            <a:ext cx="892899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4400" b="1" dirty="0" smtClean="0">
                <a:solidFill>
                  <a:srgbClr val="002060"/>
                </a:solidFill>
                <a:latin typeface="Calibri" pitchFamily="34" charset="0"/>
                <a:cs typeface="Calibri" pitchFamily="34" charset="0"/>
              </a:rPr>
              <a:t>The </a:t>
            </a:r>
            <a:r>
              <a:rPr lang="en-CA" sz="4400" b="1" dirty="0">
                <a:solidFill>
                  <a:srgbClr val="002060"/>
                </a:solidFill>
                <a:latin typeface="Calibri" pitchFamily="34" charset="0"/>
                <a:cs typeface="Calibri" pitchFamily="34" charset="0"/>
              </a:rPr>
              <a:t>burning bush is </a:t>
            </a:r>
            <a:r>
              <a:rPr lang="en-CA" sz="4400" b="1" dirty="0" smtClean="0">
                <a:solidFill>
                  <a:srgbClr val="002060"/>
                </a:solidFill>
                <a:latin typeface="Calibri" pitchFamily="34" charset="0"/>
                <a:cs typeface="Calibri" pitchFamily="34" charset="0"/>
              </a:rPr>
              <a:t>a symbol             of Yahweh as a consuming fire,         Who preserves through purifying,                or destroys through consuming, according to His wisdom.</a:t>
            </a:r>
            <a:endParaRPr lang="en-US" sz="4400" b="1" dirty="0">
              <a:solidFill>
                <a:srgbClr val="002060"/>
              </a:solidFill>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Revealed by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4285131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t3.gstatic.com/images?q=tbn:ANd9GcTbjZUHCuuqjEdap_oD2UCgTmKTKS3gDA15aHP89TzB20tfbWXk"/>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051720" y="332656"/>
            <a:ext cx="5184576" cy="63338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128" name="Text Box 8"/>
          <p:cNvSpPr txBox="1">
            <a:spLocks noChangeArrowheads="1"/>
          </p:cNvSpPr>
          <p:nvPr/>
        </p:nvSpPr>
        <p:spPr bwMode="auto">
          <a:xfrm>
            <a:off x="107503" y="980728"/>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Fire</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521818" y="1988840"/>
            <a:ext cx="835292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a:solidFill>
                  <a:srgbClr val="002060"/>
                </a:solidFill>
                <a:latin typeface="Calibri" pitchFamily="34" charset="0"/>
                <a:cs typeface="Calibri" pitchFamily="34" charset="0"/>
              </a:rPr>
              <a:t>Holiness begins </a:t>
            </a:r>
            <a:r>
              <a:rPr lang="en-US" sz="3200" b="1" dirty="0" smtClean="0">
                <a:solidFill>
                  <a:srgbClr val="002060"/>
                </a:solidFill>
                <a:latin typeface="Calibri" pitchFamily="34" charset="0"/>
                <a:cs typeface="Calibri" pitchFamily="34" charset="0"/>
              </a:rPr>
              <a:t>with the </a:t>
            </a:r>
            <a:r>
              <a:rPr lang="en-US" sz="3200" b="1" dirty="0">
                <a:solidFill>
                  <a:srgbClr val="002060"/>
                </a:solidFill>
                <a:latin typeface="Calibri" pitchFamily="34" charset="0"/>
                <a:cs typeface="Calibri" pitchFamily="34" charset="0"/>
              </a:rPr>
              <a:t>humble recognition that we are unable to approach our Heavenly Father as we are: we must be made </a:t>
            </a:r>
            <a:r>
              <a:rPr lang="en-US" sz="3200" b="1" dirty="0" smtClean="0">
                <a:solidFill>
                  <a:srgbClr val="002060"/>
                </a:solidFill>
                <a:latin typeface="Calibri" pitchFamily="34" charset="0"/>
                <a:cs typeface="Calibri" pitchFamily="34" charset="0"/>
              </a:rPr>
              <a:t>holy</a:t>
            </a:r>
            <a:r>
              <a:rPr lang="en-US" sz="3200" b="1" dirty="0">
                <a:solidFill>
                  <a:srgbClr val="002060"/>
                </a:solidFill>
                <a:latin typeface="Calibri" pitchFamily="34" charset="0"/>
                <a:cs typeface="Calibri" pitchFamily="34" charset="0"/>
              </a:rPr>
              <a:t>.</a:t>
            </a:r>
            <a:endParaRPr lang="en-US" sz="3200" b="1" dirty="0" smtClean="0">
              <a:solidFill>
                <a:srgbClr val="002060"/>
              </a:solidFill>
              <a:latin typeface="Calibri" pitchFamily="34" charset="0"/>
              <a:cs typeface="Calibri" pitchFamily="34" charset="0"/>
            </a:endParaRPr>
          </a:p>
          <a:p>
            <a:pPr eaLnBrk="1" hangingPunct="1">
              <a:spcBef>
                <a:spcPct val="50000"/>
              </a:spcBef>
              <a:buFontTx/>
              <a:buChar char="•"/>
            </a:pPr>
            <a:r>
              <a:rPr lang="en-US" sz="3200" b="1" dirty="0" smtClean="0">
                <a:solidFill>
                  <a:srgbClr val="002060"/>
                </a:solidFill>
                <a:latin typeface="Calibri" pitchFamily="34" charset="0"/>
                <a:cs typeface="Calibri" pitchFamily="34" charset="0"/>
              </a:rPr>
              <a:t>We must be sanctified to sanctify each other.</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In family life, we must have the wisdom to know what environment will prevent our family from being consumed in the iniquity of the world. </a:t>
            </a:r>
            <a:endParaRPr lang="en-US" sz="3200" b="1" dirty="0" smtClean="0">
              <a:solidFill>
                <a:srgbClr val="00B050"/>
              </a:solidFill>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Revealed by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4290376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t3.gstatic.com/images?q=tbn:ANd9GcTbjZUHCuuqjEdap_oD2UCgTmKTKS3gDA15aHP89TzB20tfbWXk"/>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051720" y="332656"/>
            <a:ext cx="5184576" cy="63338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128" name="Text Box 8"/>
          <p:cNvSpPr txBox="1">
            <a:spLocks noChangeArrowheads="1"/>
          </p:cNvSpPr>
          <p:nvPr/>
        </p:nvSpPr>
        <p:spPr bwMode="auto">
          <a:xfrm>
            <a:off x="107503" y="980728"/>
            <a:ext cx="8928991" cy="646331"/>
          </a:xfrm>
          <a:prstGeom prst="rect">
            <a:avLst/>
          </a:prstGeom>
          <a:noFill/>
          <a:ln>
            <a:noFill/>
          </a:ln>
          <a:effectLst/>
          <a:extLst/>
        </p:spPr>
        <p:txBody>
          <a:bodyPr wrap="square">
            <a:spAutoFit/>
          </a:bodyPr>
          <a:lstStyle/>
          <a:p>
            <a:pPr algn="ctr" fontAlgn="base">
              <a:spcBef>
                <a:spcPct val="0"/>
              </a:spcBef>
              <a:spcAft>
                <a:spcPct val="0"/>
              </a:spcAft>
            </a:pPr>
            <a:r>
              <a:rPr lang="en-US" sz="3600" dirty="0" smtClean="0">
                <a:solidFill>
                  <a:srgbClr val="FF0000"/>
                </a:solidFill>
                <a:effectLst>
                  <a:outerShdw blurRad="38100" dist="38100" dir="2700000" algn="tl">
                    <a:srgbClr val="000000">
                      <a:alpha val="43137"/>
                    </a:srgbClr>
                  </a:outerShdw>
                </a:effectLst>
                <a:latin typeface="Eras Bold ITC" pitchFamily="34" charset="0"/>
              </a:rPr>
              <a:t>Learning from the Fire</a:t>
            </a:r>
          </a:p>
        </p:txBody>
      </p:sp>
      <p:sp>
        <p:nvSpPr>
          <p:cNvPr id="6" name="Text Box 5"/>
          <p:cNvSpPr txBox="1">
            <a:spLocks noChangeArrowheads="1"/>
          </p:cNvSpPr>
          <p:nvPr/>
        </p:nvSpPr>
        <p:spPr bwMode="auto">
          <a:xfrm>
            <a:off x="285749" y="149731"/>
            <a:ext cx="8572500" cy="830997"/>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fontAlgn="base">
              <a:spcBef>
                <a:spcPct val="0"/>
              </a:spcBef>
              <a:spcAft>
                <a:spcPct val="0"/>
              </a:spcAft>
            </a:pPr>
            <a:r>
              <a:rPr lang="en-US" sz="4800" spc="-300" dirty="0" smtClean="0">
                <a:solidFill>
                  <a:srgbClr val="FFFFFF"/>
                </a:solidFill>
                <a:latin typeface="Eras Demi ITC" pitchFamily="34" charset="0"/>
              </a:rPr>
              <a:t>Summary</a:t>
            </a:r>
            <a:endParaRPr lang="en-US" sz="4800" spc="-300" dirty="0">
              <a:solidFill>
                <a:srgbClr val="FFFFFF"/>
              </a:solidFill>
              <a:latin typeface="Eras Demi ITC" pitchFamily="34" charset="0"/>
            </a:endParaRPr>
          </a:p>
        </p:txBody>
      </p:sp>
      <p:sp>
        <p:nvSpPr>
          <p:cNvPr id="7" name="Text Box 4"/>
          <p:cNvSpPr txBox="1">
            <a:spLocks noChangeArrowheads="1"/>
          </p:cNvSpPr>
          <p:nvPr/>
        </p:nvSpPr>
        <p:spPr bwMode="auto">
          <a:xfrm>
            <a:off x="467544" y="1922050"/>
            <a:ext cx="835292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dirty="0" smtClean="0">
                <a:solidFill>
                  <a:srgbClr val="002060"/>
                </a:solidFill>
                <a:latin typeface="Calibri" pitchFamily="34" charset="0"/>
                <a:cs typeface="Calibri" pitchFamily="34" charset="0"/>
              </a:rPr>
              <a:t>In ecclesial life, we must be careful, especially in times of controversy, about how we interact with those we disagree with.  We can injure each other’s faith.</a:t>
            </a:r>
          </a:p>
          <a:p>
            <a:pPr eaLnBrk="1" hangingPunct="1">
              <a:spcBef>
                <a:spcPct val="50000"/>
              </a:spcBef>
              <a:buFontTx/>
              <a:buChar char="•"/>
            </a:pPr>
            <a:r>
              <a:rPr lang="en-US" sz="3200" b="1" dirty="0" smtClean="0">
                <a:solidFill>
                  <a:srgbClr val="002060"/>
                </a:solidFill>
                <a:latin typeface="Calibri" pitchFamily="34" charset="0"/>
                <a:cs typeface="Calibri" pitchFamily="34" charset="0"/>
              </a:rPr>
              <a:t>Our Heavenly Father does not want to consume us, but if His Son is to dwell in our hearts by faith, he must try them with fire.</a:t>
            </a:r>
            <a:endParaRPr lang="en-US" sz="3200" b="1" dirty="0" smtClean="0">
              <a:solidFill>
                <a:srgbClr val="00B050"/>
              </a:solidFill>
              <a:latin typeface="Calibri" pitchFamily="34" charset="0"/>
              <a:cs typeface="Calibri" pitchFamily="34" charset="0"/>
            </a:endParaRPr>
          </a:p>
        </p:txBody>
      </p:sp>
      <p:sp>
        <p:nvSpPr>
          <p:cNvPr id="8" name="Text Box 5"/>
          <p:cNvSpPr txBox="1">
            <a:spLocks noChangeArrowheads="1"/>
          </p:cNvSpPr>
          <p:nvPr/>
        </p:nvSpPr>
        <p:spPr bwMode="auto">
          <a:xfrm>
            <a:off x="5256584" y="6381328"/>
            <a:ext cx="3779912" cy="461665"/>
          </a:xfrm>
          <a:prstGeom prst="rect">
            <a:avLst/>
          </a:prstGeom>
          <a:noFill/>
          <a:ln/>
        </p:spPr>
        <p:style>
          <a:lnRef idx="0">
            <a:schemeClr val="accent4"/>
          </a:lnRef>
          <a:fillRef idx="3">
            <a:schemeClr val="accent4"/>
          </a:fillRef>
          <a:effectRef idx="3">
            <a:schemeClr val="accent4"/>
          </a:effectRef>
          <a:fontRef idx="minor">
            <a:schemeClr val="lt1"/>
          </a:fontRef>
        </p:style>
        <p:txBody>
          <a:bodyPr wrap="square">
            <a:spAutoFit/>
          </a:bodyPr>
          <a:lstStyle/>
          <a:p>
            <a:pPr algn="r" fontAlgn="base">
              <a:spcBef>
                <a:spcPct val="0"/>
              </a:spcBef>
              <a:spcAft>
                <a:spcPct val="0"/>
              </a:spcAft>
            </a:pPr>
            <a:r>
              <a:rPr lang="en-US" sz="2400" spc="-300" dirty="0" smtClean="0">
                <a:solidFill>
                  <a:schemeClr val="bg1"/>
                </a:solidFill>
                <a:latin typeface="Eras Demi ITC" pitchFamily="34" charset="0"/>
              </a:rPr>
              <a:t>Revealed by Fire</a:t>
            </a:r>
            <a:endParaRPr lang="en-US" sz="2400" spc="-300" dirty="0">
              <a:solidFill>
                <a:schemeClr val="bg1"/>
              </a:solidFill>
              <a:latin typeface="Eras Demi ITC" pitchFamily="34" charset="0"/>
            </a:endParaRPr>
          </a:p>
        </p:txBody>
      </p:sp>
    </p:spTree>
    <p:extLst>
      <p:ext uri="{BB962C8B-B14F-4D97-AF65-F5344CB8AC3E}">
        <p14:creationId xmlns:p14="http://schemas.microsoft.com/office/powerpoint/2010/main" val="2549433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nd_0191_slide">
  <a:themeElements>
    <a:clrScheme name="ind_0191_slide 3">
      <a:dk1>
        <a:srgbClr val="696969"/>
      </a:dk1>
      <a:lt1>
        <a:srgbClr val="FFFFFF"/>
      </a:lt1>
      <a:dk2>
        <a:srgbClr val="B22222"/>
      </a:dk2>
      <a:lt2>
        <a:srgbClr val="FFFFFF"/>
      </a:lt2>
      <a:accent1>
        <a:srgbClr val="378A26"/>
      </a:accent1>
      <a:accent2>
        <a:srgbClr val="41A8D2"/>
      </a:accent2>
      <a:accent3>
        <a:srgbClr val="D5ABAB"/>
      </a:accent3>
      <a:accent4>
        <a:srgbClr val="DADADA"/>
      </a:accent4>
      <a:accent5>
        <a:srgbClr val="AEC4AC"/>
      </a:accent5>
      <a:accent6>
        <a:srgbClr val="3A98BE"/>
      </a:accent6>
      <a:hlink>
        <a:srgbClr val="DBEBA0"/>
      </a:hlink>
      <a:folHlink>
        <a:srgbClr val="F1B0B0"/>
      </a:folHlink>
    </a:clrScheme>
    <a:fontScheme name="ind_0191_slid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d_0191_slide 1">
        <a:dk1>
          <a:srgbClr val="696969"/>
        </a:dk1>
        <a:lt1>
          <a:srgbClr val="FFFFFF"/>
        </a:lt1>
        <a:dk2>
          <a:srgbClr val="B22222"/>
        </a:dk2>
        <a:lt2>
          <a:srgbClr val="FFFFFF"/>
        </a:lt2>
        <a:accent1>
          <a:srgbClr val="D63031"/>
        </a:accent1>
        <a:accent2>
          <a:srgbClr val="FF0B07"/>
        </a:accent2>
        <a:accent3>
          <a:srgbClr val="D5ABAB"/>
        </a:accent3>
        <a:accent4>
          <a:srgbClr val="DADADA"/>
        </a:accent4>
        <a:accent5>
          <a:srgbClr val="E8ADAD"/>
        </a:accent5>
        <a:accent6>
          <a:srgbClr val="E70906"/>
        </a:accent6>
        <a:hlink>
          <a:srgbClr val="E7595A"/>
        </a:hlink>
        <a:folHlink>
          <a:srgbClr val="F3B8BA"/>
        </a:folHlink>
      </a:clrScheme>
      <a:clrMap bg1="dk2" tx1="lt1" bg2="dk1" tx2="lt2" accent1="accent1" accent2="accent2" accent3="accent3" accent4="accent4" accent5="accent5" accent6="accent6" hlink="hlink" folHlink="folHlink"/>
    </a:extraClrScheme>
    <a:extraClrScheme>
      <a:clrScheme name="ind_0191_slide 2">
        <a:dk1>
          <a:srgbClr val="696969"/>
        </a:dk1>
        <a:lt1>
          <a:srgbClr val="FFFFFF"/>
        </a:lt1>
        <a:dk2>
          <a:srgbClr val="B22222"/>
        </a:dk2>
        <a:lt2>
          <a:srgbClr val="FFFFFF"/>
        </a:lt2>
        <a:accent1>
          <a:srgbClr val="E05A5A"/>
        </a:accent1>
        <a:accent2>
          <a:srgbClr val="F18D4B"/>
        </a:accent2>
        <a:accent3>
          <a:srgbClr val="D5ABAB"/>
        </a:accent3>
        <a:accent4>
          <a:srgbClr val="DADADA"/>
        </a:accent4>
        <a:accent5>
          <a:srgbClr val="EDB5B5"/>
        </a:accent5>
        <a:accent6>
          <a:srgbClr val="DA7F43"/>
        </a:accent6>
        <a:hlink>
          <a:srgbClr val="FCCFE8"/>
        </a:hlink>
        <a:folHlink>
          <a:srgbClr val="F8C9AA"/>
        </a:folHlink>
      </a:clrScheme>
      <a:clrMap bg1="dk2" tx1="lt1" bg2="dk1" tx2="lt2" accent1="accent1" accent2="accent2" accent3="accent3" accent4="accent4" accent5="accent5" accent6="accent6" hlink="hlink" folHlink="folHlink"/>
    </a:extraClrScheme>
    <a:extraClrScheme>
      <a:clrScheme name="ind_0191_slide 3">
        <a:dk1>
          <a:srgbClr val="696969"/>
        </a:dk1>
        <a:lt1>
          <a:srgbClr val="FFFFFF"/>
        </a:lt1>
        <a:dk2>
          <a:srgbClr val="B22222"/>
        </a:dk2>
        <a:lt2>
          <a:srgbClr val="FFFFFF"/>
        </a:lt2>
        <a:accent1>
          <a:srgbClr val="378A26"/>
        </a:accent1>
        <a:accent2>
          <a:srgbClr val="41A8D2"/>
        </a:accent2>
        <a:accent3>
          <a:srgbClr val="D5ABAB"/>
        </a:accent3>
        <a:accent4>
          <a:srgbClr val="DADADA"/>
        </a:accent4>
        <a:accent5>
          <a:srgbClr val="AEC4AC"/>
        </a:accent5>
        <a:accent6>
          <a:srgbClr val="3A98BE"/>
        </a:accent6>
        <a:hlink>
          <a:srgbClr val="DBEBA0"/>
        </a:hlink>
        <a:folHlink>
          <a:srgbClr val="F1B0B0"/>
        </a:folHlink>
      </a:clrScheme>
      <a:clrMap bg1="dk2" tx1="lt1" bg2="dk1" tx2="lt2" accent1="accent1" accent2="accent2" accent3="accent3" accent4="accent4" accent5="accent5" accent6="accent6" hlink="hlink" folHlink="folHlink"/>
    </a:extraClrScheme>
    <a:extraClrScheme>
      <a:clrScheme name="ind_0191_slide 4">
        <a:dk1>
          <a:srgbClr val="696969"/>
        </a:dk1>
        <a:lt1>
          <a:srgbClr val="FFFFFF"/>
        </a:lt1>
        <a:dk2>
          <a:srgbClr val="B22222"/>
        </a:dk2>
        <a:lt2>
          <a:srgbClr val="FFFFFF"/>
        </a:lt2>
        <a:accent1>
          <a:srgbClr val="8B8BF2"/>
        </a:accent1>
        <a:accent2>
          <a:srgbClr val="F68E8E"/>
        </a:accent2>
        <a:accent3>
          <a:srgbClr val="D5ABAB"/>
        </a:accent3>
        <a:accent4>
          <a:srgbClr val="DADADA"/>
        </a:accent4>
        <a:accent5>
          <a:srgbClr val="C4C4F7"/>
        </a:accent5>
        <a:accent6>
          <a:srgbClr val="DF8080"/>
        </a:accent6>
        <a:hlink>
          <a:srgbClr val="80EF6C"/>
        </a:hlink>
        <a:folHlink>
          <a:srgbClr val="F5D07B"/>
        </a:folHlink>
      </a:clrScheme>
      <a:clrMap bg1="dk2" tx1="lt1" bg2="dk1" tx2="lt2" accent1="accent1" accent2="accent2" accent3="accent3" accent4="accent4" accent5="accent5" accent6="accent6" hlink="hlink" folHlink="folHlink"/>
    </a:extraClrScheme>
    <a:extraClrScheme>
      <a:clrScheme name="ind_0191_slide 5">
        <a:dk1>
          <a:srgbClr val="000000"/>
        </a:dk1>
        <a:lt1>
          <a:srgbClr val="FFFFFF"/>
        </a:lt1>
        <a:dk2>
          <a:srgbClr val="000000"/>
        </a:dk2>
        <a:lt2>
          <a:srgbClr val="B2B2B2"/>
        </a:lt2>
        <a:accent1>
          <a:srgbClr val="D63031"/>
        </a:accent1>
        <a:accent2>
          <a:srgbClr val="FF0B07"/>
        </a:accent2>
        <a:accent3>
          <a:srgbClr val="FFFFFF"/>
        </a:accent3>
        <a:accent4>
          <a:srgbClr val="000000"/>
        </a:accent4>
        <a:accent5>
          <a:srgbClr val="E8ADAD"/>
        </a:accent5>
        <a:accent6>
          <a:srgbClr val="E70906"/>
        </a:accent6>
        <a:hlink>
          <a:srgbClr val="E7595A"/>
        </a:hlink>
        <a:folHlink>
          <a:srgbClr val="F3B8BA"/>
        </a:folHlink>
      </a:clrScheme>
      <a:clrMap bg1="lt1" tx1="dk1" bg2="lt2" tx2="dk2" accent1="accent1" accent2="accent2" accent3="accent3" accent4="accent4" accent5="accent5" accent6="accent6" hlink="hlink" folHlink="folHlink"/>
    </a:extraClrScheme>
    <a:extraClrScheme>
      <a:clrScheme name="ind_0191_slide 6">
        <a:dk1>
          <a:srgbClr val="000000"/>
        </a:dk1>
        <a:lt1>
          <a:srgbClr val="FFFFFF"/>
        </a:lt1>
        <a:dk2>
          <a:srgbClr val="000000"/>
        </a:dk2>
        <a:lt2>
          <a:srgbClr val="B2B2B2"/>
        </a:lt2>
        <a:accent1>
          <a:srgbClr val="E05A5A"/>
        </a:accent1>
        <a:accent2>
          <a:srgbClr val="F18D4B"/>
        </a:accent2>
        <a:accent3>
          <a:srgbClr val="FFFFFF"/>
        </a:accent3>
        <a:accent4>
          <a:srgbClr val="000000"/>
        </a:accent4>
        <a:accent5>
          <a:srgbClr val="EDB5B5"/>
        </a:accent5>
        <a:accent6>
          <a:srgbClr val="DA7F43"/>
        </a:accent6>
        <a:hlink>
          <a:srgbClr val="FCCFE8"/>
        </a:hlink>
        <a:folHlink>
          <a:srgbClr val="F8C9AA"/>
        </a:folHlink>
      </a:clrScheme>
      <a:clrMap bg1="lt1" tx1="dk1" bg2="lt2" tx2="dk2" accent1="accent1" accent2="accent2" accent3="accent3" accent4="accent4" accent5="accent5" accent6="accent6" hlink="hlink" folHlink="folHlink"/>
    </a:extraClrScheme>
    <a:extraClrScheme>
      <a:clrScheme name="ind_0191_slide 7">
        <a:dk1>
          <a:srgbClr val="000000"/>
        </a:dk1>
        <a:lt1>
          <a:srgbClr val="FFFFFF"/>
        </a:lt1>
        <a:dk2>
          <a:srgbClr val="000000"/>
        </a:dk2>
        <a:lt2>
          <a:srgbClr val="B2B2B2"/>
        </a:lt2>
        <a:accent1>
          <a:srgbClr val="378A26"/>
        </a:accent1>
        <a:accent2>
          <a:srgbClr val="41A8D2"/>
        </a:accent2>
        <a:accent3>
          <a:srgbClr val="FFFFFF"/>
        </a:accent3>
        <a:accent4>
          <a:srgbClr val="000000"/>
        </a:accent4>
        <a:accent5>
          <a:srgbClr val="AEC4AC"/>
        </a:accent5>
        <a:accent6>
          <a:srgbClr val="3A98BE"/>
        </a:accent6>
        <a:hlink>
          <a:srgbClr val="DBEBA0"/>
        </a:hlink>
        <a:folHlink>
          <a:srgbClr val="F1B0B0"/>
        </a:folHlink>
      </a:clrScheme>
      <a:clrMap bg1="lt1" tx1="dk1" bg2="lt2" tx2="dk2" accent1="accent1" accent2="accent2" accent3="accent3" accent4="accent4" accent5="accent5" accent6="accent6" hlink="hlink" folHlink="folHlink"/>
    </a:extraClrScheme>
    <a:extraClrScheme>
      <a:clrScheme name="ind_0191_slide 8">
        <a:dk1>
          <a:srgbClr val="000000"/>
        </a:dk1>
        <a:lt1>
          <a:srgbClr val="FFFFFF"/>
        </a:lt1>
        <a:dk2>
          <a:srgbClr val="000000"/>
        </a:dk2>
        <a:lt2>
          <a:srgbClr val="B2B2B2"/>
        </a:lt2>
        <a:accent1>
          <a:srgbClr val="8B8BF2"/>
        </a:accent1>
        <a:accent2>
          <a:srgbClr val="F68E8E"/>
        </a:accent2>
        <a:accent3>
          <a:srgbClr val="FFFFFF"/>
        </a:accent3>
        <a:accent4>
          <a:srgbClr val="000000"/>
        </a:accent4>
        <a:accent5>
          <a:srgbClr val="C4C4F7"/>
        </a:accent5>
        <a:accent6>
          <a:srgbClr val="DF8080"/>
        </a:accent6>
        <a:hlink>
          <a:srgbClr val="80EF6C"/>
        </a:hlink>
        <a:folHlink>
          <a:srgbClr val="F5D07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4445</TotalTime>
  <Words>3023</Words>
  <Application>Microsoft Office PowerPoint</Application>
  <PresentationFormat>On-screen Show (4:3)</PresentationFormat>
  <Paragraphs>625</Paragraphs>
  <Slides>115</Slides>
  <Notes>57</Notes>
  <HiddenSlides>0</HiddenSlides>
  <MMClips>0</MMClips>
  <ScaleCrop>false</ScaleCrop>
  <HeadingPairs>
    <vt:vector size="4" baseType="variant">
      <vt:variant>
        <vt:lpstr>Theme</vt:lpstr>
      </vt:variant>
      <vt:variant>
        <vt:i4>4</vt:i4>
      </vt:variant>
      <vt:variant>
        <vt:lpstr>Slide Titles</vt:lpstr>
      </vt:variant>
      <vt:variant>
        <vt:i4>115</vt:i4>
      </vt:variant>
    </vt:vector>
  </HeadingPairs>
  <TitlesOfParts>
    <vt:vector size="119" baseType="lpstr">
      <vt:lpstr>1_Default Design</vt:lpstr>
      <vt:lpstr>2_Default Design</vt:lpstr>
      <vt:lpstr>ind_0191_slide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 European Christendom)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JMMJ</dc:creator>
  <cp:lastModifiedBy>JMMJ</cp:lastModifiedBy>
  <cp:revision>203</cp:revision>
  <dcterms:created xsi:type="dcterms:W3CDTF">2011-07-25T23:58:38Z</dcterms:created>
  <dcterms:modified xsi:type="dcterms:W3CDTF">2011-08-10T06:10:01Z</dcterms:modified>
</cp:coreProperties>
</file>