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8.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9.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0.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1.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8" r:id="rId4"/>
    <p:sldMasterId id="2147483700" r:id="rId5"/>
    <p:sldMasterId id="2147483712" r:id="rId6"/>
    <p:sldMasterId id="2147483724" r:id="rId7"/>
  </p:sldMasterIdLst>
  <p:notesMasterIdLst>
    <p:notesMasterId r:id="rId48"/>
  </p:notesMasterIdLst>
  <p:sldIdLst>
    <p:sldId id="257" r:id="rId8"/>
    <p:sldId id="319" r:id="rId9"/>
    <p:sldId id="271" r:id="rId10"/>
    <p:sldId id="310" r:id="rId11"/>
    <p:sldId id="316" r:id="rId12"/>
    <p:sldId id="265" r:id="rId13"/>
    <p:sldId id="266" r:id="rId14"/>
    <p:sldId id="267" r:id="rId15"/>
    <p:sldId id="268" r:id="rId16"/>
    <p:sldId id="274" r:id="rId17"/>
    <p:sldId id="275" r:id="rId18"/>
    <p:sldId id="256" r:id="rId19"/>
    <p:sldId id="258" r:id="rId20"/>
    <p:sldId id="292" r:id="rId21"/>
    <p:sldId id="260" r:id="rId22"/>
    <p:sldId id="300" r:id="rId23"/>
    <p:sldId id="270" r:id="rId24"/>
    <p:sldId id="293" r:id="rId25"/>
    <p:sldId id="261" r:id="rId26"/>
    <p:sldId id="294" r:id="rId27"/>
    <p:sldId id="262" r:id="rId28"/>
    <p:sldId id="312" r:id="rId29"/>
    <p:sldId id="264" r:id="rId30"/>
    <p:sldId id="286" r:id="rId31"/>
    <p:sldId id="295" r:id="rId32"/>
    <p:sldId id="302" r:id="rId33"/>
    <p:sldId id="296" r:id="rId34"/>
    <p:sldId id="303" r:id="rId35"/>
    <p:sldId id="297" r:id="rId36"/>
    <p:sldId id="304" r:id="rId37"/>
    <p:sldId id="298" r:id="rId38"/>
    <p:sldId id="313" r:id="rId39"/>
    <p:sldId id="306" r:id="rId40"/>
    <p:sldId id="307" r:id="rId41"/>
    <p:sldId id="308" r:id="rId42"/>
    <p:sldId id="317" r:id="rId43"/>
    <p:sldId id="309" r:id="rId44"/>
    <p:sldId id="318" r:id="rId45"/>
    <p:sldId id="273" r:id="rId46"/>
    <p:sldId id="311"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7979"/>
    <a:srgbClr val="FB9705"/>
    <a:srgbClr val="FFCC99"/>
    <a:srgbClr val="FF4F4F"/>
    <a:srgbClr val="92001C"/>
    <a:srgbClr val="A50021"/>
    <a:srgbClr val="FFCDC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71" autoAdjust="0"/>
  </p:normalViewPr>
  <p:slideViewPr>
    <p:cSldViewPr>
      <p:cViewPr>
        <p:scale>
          <a:sx n="70" d="100"/>
          <a:sy n="70" d="100"/>
        </p:scale>
        <p:origin x="-1374" y="-90"/>
      </p:cViewPr>
      <p:guideLst>
        <p:guide orient="horz" pos="2160"/>
        <p:guide pos="2880"/>
      </p:guideLst>
    </p:cSldViewPr>
  </p:slideViewPr>
  <p:outlineViewPr>
    <p:cViewPr>
      <p:scale>
        <a:sx n="33" d="100"/>
        <a:sy n="33" d="100"/>
      </p:scale>
      <p:origin x="0" y="5976"/>
    </p:cViewPr>
  </p:outlineViewPr>
  <p:notesTextViewPr>
    <p:cViewPr>
      <p:scale>
        <a:sx n="1" d="1"/>
        <a:sy n="1" d="1"/>
      </p:scale>
      <p:origin x="0" y="0"/>
    </p:cViewPr>
  </p:notesTextViewPr>
  <p:sorterViewPr>
    <p:cViewPr>
      <p:scale>
        <a:sx n="100" d="100"/>
        <a:sy n="100" d="100"/>
      </p:scale>
      <p:origin x="0" y="694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solidFill>
                  <a:srgbClr val="FFFF00"/>
                </a:solidFill>
              </a:rPr>
              <a:t>1396 </a:t>
            </a:r>
            <a:r>
              <a:rPr lang="en-US" dirty="0">
                <a:solidFill>
                  <a:srgbClr val="FFFF00"/>
                </a:solidFill>
              </a:rPr>
              <a:t>Total Variants</a:t>
            </a:r>
          </a:p>
        </c:rich>
      </c:tx>
      <c:overlay val="0"/>
    </c:title>
    <c:autoTitleDeleted val="0"/>
    <c:view3D>
      <c:rotX val="30"/>
      <c:rotY val="215"/>
      <c:rAngAx val="0"/>
      <c:perspective val="30"/>
    </c:view3D>
    <c:floor>
      <c:thickness val="0"/>
    </c:floor>
    <c:sideWall>
      <c:thickness val="0"/>
    </c:sideWall>
    <c:backWall>
      <c:thickness val="0"/>
    </c:backWall>
    <c:plotArea>
      <c:layout>
        <c:manualLayout>
          <c:layoutTarget val="inner"/>
          <c:xMode val="edge"/>
          <c:yMode val="edge"/>
          <c:x val="7.7811352601409478E-2"/>
          <c:y val="0.14942516935632744"/>
          <c:w val="0.84437729479718104"/>
          <c:h val="0.56745144322220975"/>
        </c:manualLayout>
      </c:layout>
      <c:pie3DChart>
        <c:varyColors val="1"/>
        <c:ser>
          <c:idx val="0"/>
          <c:order val="0"/>
          <c:tx>
            <c:strRef>
              <c:f>Sheet1!$B$1</c:f>
              <c:strCache>
                <c:ptCount val="1"/>
                <c:pt idx="0">
                  <c:v>1395 Total Variants</c:v>
                </c:pt>
              </c:strCache>
            </c:strRef>
          </c:tx>
          <c:explosion val="16"/>
          <c:dPt>
            <c:idx val="0"/>
            <c:bubble3D val="0"/>
            <c:explosion val="0"/>
          </c:dPt>
          <c:dPt>
            <c:idx val="1"/>
            <c:bubble3D val="0"/>
            <c:explosion val="0"/>
          </c:dPt>
          <c:dPt>
            <c:idx val="2"/>
            <c:bubble3D val="0"/>
            <c:explosion val="0"/>
          </c:dPt>
          <c:dPt>
            <c:idx val="3"/>
            <c:bubble3D val="0"/>
            <c:explosion val="0"/>
          </c:dPt>
          <c:dPt>
            <c:idx val="4"/>
            <c:bubble3D val="0"/>
            <c:explosion val="0"/>
          </c:dPt>
          <c:dPt>
            <c:idx val="5"/>
            <c:bubble3D val="0"/>
            <c:explosion val="13"/>
          </c:dPt>
          <c:dLbls>
            <c:dLbl>
              <c:idx val="0"/>
              <c:tx>
                <c:rich>
                  <a:bodyPr/>
                  <a:lstStyle/>
                  <a:p>
                    <a:r>
                      <a:rPr lang="en-US" b="1" dirty="0">
                        <a:solidFill>
                          <a:schemeClr val="bg1"/>
                        </a:solidFill>
                      </a:rPr>
                      <a:t>5%</a:t>
                    </a:r>
                  </a:p>
                </c:rich>
              </c:tx>
              <c:showLegendKey val="0"/>
              <c:showVal val="0"/>
              <c:showCatName val="0"/>
              <c:showSerName val="0"/>
              <c:showPercent val="1"/>
              <c:showBubbleSize val="0"/>
            </c:dLbl>
            <c:dLbl>
              <c:idx val="1"/>
              <c:tx>
                <c:rich>
                  <a:bodyPr/>
                  <a:lstStyle/>
                  <a:p>
                    <a:r>
                      <a:rPr lang="en-US" b="1" dirty="0">
                        <a:solidFill>
                          <a:schemeClr val="bg1"/>
                        </a:solidFill>
                      </a:rPr>
                      <a:t>15%</a:t>
                    </a:r>
                  </a:p>
                </c:rich>
              </c:tx>
              <c:showLegendKey val="0"/>
              <c:showVal val="0"/>
              <c:showCatName val="0"/>
              <c:showSerName val="0"/>
              <c:showPercent val="1"/>
              <c:showBubbleSize val="0"/>
            </c:dLbl>
            <c:dLbl>
              <c:idx val="2"/>
              <c:tx>
                <c:rich>
                  <a:bodyPr/>
                  <a:lstStyle/>
                  <a:p>
                    <a:r>
                      <a:rPr lang="en-US" b="1" dirty="0">
                        <a:solidFill>
                          <a:schemeClr val="bg1"/>
                        </a:solidFill>
                      </a:rPr>
                      <a:t>26%</a:t>
                    </a:r>
                  </a:p>
                </c:rich>
              </c:tx>
              <c:showLegendKey val="0"/>
              <c:showVal val="0"/>
              <c:showCatName val="0"/>
              <c:showSerName val="0"/>
              <c:showPercent val="1"/>
              <c:showBubbleSize val="0"/>
            </c:dLbl>
            <c:dLbl>
              <c:idx val="3"/>
              <c:tx>
                <c:rich>
                  <a:bodyPr/>
                  <a:lstStyle/>
                  <a:p>
                    <a:r>
                      <a:rPr lang="en-US" b="1" dirty="0">
                        <a:solidFill>
                          <a:schemeClr val="bg1"/>
                        </a:solidFill>
                      </a:rPr>
                      <a:t>52%</a:t>
                    </a:r>
                  </a:p>
                </c:rich>
              </c:tx>
              <c:showLegendKey val="0"/>
              <c:showVal val="0"/>
              <c:showCatName val="0"/>
              <c:showSerName val="0"/>
              <c:showPercent val="1"/>
              <c:showBubbleSize val="0"/>
            </c:dLbl>
            <c:dLbl>
              <c:idx val="4"/>
              <c:tx>
                <c:rich>
                  <a:bodyPr/>
                  <a:lstStyle/>
                  <a:p>
                    <a:r>
                      <a:rPr lang="en-US" b="1" dirty="0" smtClean="0">
                        <a:solidFill>
                          <a:schemeClr val="bg1"/>
                        </a:solidFill>
                      </a:rPr>
                      <a:t>0.3%</a:t>
                    </a:r>
                    <a:endParaRPr lang="en-US" b="1" dirty="0">
                      <a:solidFill>
                        <a:schemeClr val="bg1"/>
                      </a:solidFill>
                    </a:endParaRPr>
                  </a:p>
                </c:rich>
              </c:tx>
              <c:showLegendKey val="0"/>
              <c:showVal val="0"/>
              <c:showCatName val="0"/>
              <c:showSerName val="0"/>
              <c:showPercent val="1"/>
              <c:showBubbleSize val="0"/>
            </c:dLbl>
            <c:dLbl>
              <c:idx val="5"/>
              <c:tx>
                <c:rich>
                  <a:bodyPr/>
                  <a:lstStyle/>
                  <a:p>
                    <a:r>
                      <a:rPr lang="en-US" b="1" dirty="0">
                        <a:solidFill>
                          <a:schemeClr val="bg1"/>
                        </a:solidFill>
                      </a:rPr>
                      <a:t>2%</a:t>
                    </a:r>
                  </a:p>
                </c:rich>
              </c:tx>
              <c:showLegendKey val="0"/>
              <c:showVal val="0"/>
              <c:showCatName val="0"/>
              <c:showSerName val="0"/>
              <c:showPercent val="1"/>
              <c:showBubbleSize val="0"/>
            </c:dLbl>
            <c:showLegendKey val="0"/>
            <c:showVal val="0"/>
            <c:showCatName val="0"/>
            <c:showSerName val="0"/>
            <c:showPercent val="1"/>
            <c:showBubbleSize val="0"/>
            <c:showLeaderLines val="1"/>
          </c:dLbls>
          <c:cat>
            <c:strRef>
              <c:f>Sheet1!$A$2:$A$7</c:f>
              <c:strCache>
                <c:ptCount val="6"/>
                <c:pt idx="0">
                  <c:v>Spelling (75)</c:v>
                </c:pt>
                <c:pt idx="1">
                  <c:v>Grammar/Copying (212)</c:v>
                </c:pt>
                <c:pt idx="2">
                  <c:v>Single Words (356)</c:v>
                </c:pt>
                <c:pt idx="3">
                  <c:v>Single to Multiple Words (718)</c:v>
                </c:pt>
                <c:pt idx="4">
                  <c:v>Full Clauses (4)</c:v>
                </c:pt>
                <c:pt idx="5">
                  <c:v>Possibly Significant (31)</c:v>
                </c:pt>
              </c:strCache>
            </c:strRef>
          </c:cat>
          <c:val>
            <c:numRef>
              <c:f>Sheet1!$B$2:$B$7</c:f>
              <c:numCache>
                <c:formatCode>General</c:formatCode>
                <c:ptCount val="6"/>
                <c:pt idx="0">
                  <c:v>75</c:v>
                </c:pt>
                <c:pt idx="1">
                  <c:v>212</c:v>
                </c:pt>
                <c:pt idx="2">
                  <c:v>356</c:v>
                </c:pt>
                <c:pt idx="3">
                  <c:v>718</c:v>
                </c:pt>
                <c:pt idx="4">
                  <c:v>4</c:v>
                </c:pt>
                <c:pt idx="5">
                  <c:v>31</c:v>
                </c:pt>
              </c:numCache>
            </c:numRef>
          </c:val>
        </c:ser>
        <c:dLbls>
          <c:showLegendKey val="0"/>
          <c:showVal val="0"/>
          <c:showCatName val="0"/>
          <c:showSerName val="0"/>
          <c:showPercent val="1"/>
          <c:showBubbleSize val="0"/>
          <c:showLeaderLines val="1"/>
        </c:dLbls>
      </c:pie3DChart>
    </c:plotArea>
    <c:legend>
      <c:legendPos val="b"/>
      <c:legendEntry>
        <c:idx val="0"/>
        <c:txPr>
          <a:bodyPr/>
          <a:lstStyle/>
          <a:p>
            <a:pPr>
              <a:defRPr>
                <a:solidFill>
                  <a:schemeClr val="bg1"/>
                </a:solidFill>
              </a:defRPr>
            </a:pPr>
            <a:endParaRPr lang="en-US"/>
          </a:p>
        </c:txPr>
      </c:legendEntry>
      <c:legendEntry>
        <c:idx val="1"/>
        <c:txPr>
          <a:bodyPr/>
          <a:lstStyle/>
          <a:p>
            <a:pPr>
              <a:defRPr>
                <a:solidFill>
                  <a:schemeClr val="bg1"/>
                </a:solidFill>
              </a:defRPr>
            </a:pPr>
            <a:endParaRPr lang="en-US"/>
          </a:p>
        </c:txPr>
      </c:legendEntry>
      <c:legendEntry>
        <c:idx val="2"/>
        <c:txPr>
          <a:bodyPr/>
          <a:lstStyle/>
          <a:p>
            <a:pPr>
              <a:defRPr>
                <a:solidFill>
                  <a:schemeClr val="bg1"/>
                </a:solidFill>
              </a:defRPr>
            </a:pPr>
            <a:endParaRPr lang="en-US"/>
          </a:p>
        </c:txPr>
      </c:legendEntry>
      <c:legendEntry>
        <c:idx val="3"/>
        <c:txPr>
          <a:bodyPr/>
          <a:lstStyle/>
          <a:p>
            <a:pPr>
              <a:defRPr>
                <a:solidFill>
                  <a:schemeClr val="bg1"/>
                </a:solidFill>
              </a:defRPr>
            </a:pPr>
            <a:endParaRPr lang="en-US"/>
          </a:p>
        </c:txPr>
      </c:legendEntry>
      <c:legendEntry>
        <c:idx val="4"/>
        <c:txPr>
          <a:bodyPr/>
          <a:lstStyle/>
          <a:p>
            <a:pPr>
              <a:defRPr>
                <a:solidFill>
                  <a:schemeClr val="bg1"/>
                </a:solidFill>
              </a:defRPr>
            </a:pPr>
            <a:endParaRPr lang="en-US"/>
          </a:p>
        </c:txPr>
      </c:legendEntry>
      <c:legendEntry>
        <c:idx val="5"/>
        <c:txPr>
          <a:bodyPr/>
          <a:lstStyle/>
          <a:p>
            <a:pPr>
              <a:defRPr>
                <a:solidFill>
                  <a:schemeClr val="bg1"/>
                </a:solidFill>
              </a:defRPr>
            </a:pPr>
            <a:endParaRPr lang="en-US"/>
          </a:p>
        </c:txPr>
      </c:legendEntry>
      <c:overlay val="0"/>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CA" dirty="0">
                <a:solidFill>
                  <a:srgbClr val="FFFF00"/>
                </a:solidFill>
              </a:rPr>
              <a:t>31 Variants</a:t>
            </a:r>
          </a:p>
        </c:rich>
      </c:tx>
      <c:layout>
        <c:manualLayout>
          <c:xMode val="edge"/>
          <c:yMode val="edge"/>
          <c:x val="0.79855205599300083"/>
          <c:y val="0.14492629183404793"/>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12699650043744531"/>
          <c:y val="9.1868992685537217E-4"/>
          <c:w val="0.70989588801399828"/>
          <c:h val="0.97228527997161207"/>
        </c:manualLayout>
      </c:layout>
      <c:pie3DChart>
        <c:varyColors val="1"/>
        <c:ser>
          <c:idx val="0"/>
          <c:order val="0"/>
          <c:tx>
            <c:strRef>
              <c:f>Sheet1!$B$1</c:f>
              <c:strCache>
                <c:ptCount val="1"/>
                <c:pt idx="0">
                  <c:v>31 Variants</c:v>
                </c:pt>
              </c:strCache>
            </c:strRef>
          </c:tx>
          <c:explosion val="15"/>
          <c:dPt>
            <c:idx val="0"/>
            <c:bubble3D val="0"/>
            <c:explosion val="0"/>
            <c:spPr>
              <a:solidFill>
                <a:srgbClr val="C00000"/>
              </a:solidFill>
            </c:spPr>
          </c:dPt>
          <c:dPt>
            <c:idx val="1"/>
            <c:bubble3D val="0"/>
            <c:explosion val="23"/>
            <c:spPr>
              <a:solidFill>
                <a:srgbClr val="FF4F4F"/>
              </a:solidFill>
            </c:spPr>
          </c:dPt>
          <c:dPt>
            <c:idx val="2"/>
            <c:bubble3D val="0"/>
            <c:explosion val="0"/>
            <c:spPr>
              <a:solidFill>
                <a:srgbClr val="92001C"/>
              </a:solidFill>
            </c:spPr>
          </c:dPt>
          <c:dPt>
            <c:idx val="3"/>
            <c:bubble3D val="0"/>
            <c:explosion val="0"/>
            <c:spPr>
              <a:solidFill>
                <a:srgbClr val="FFCDCD"/>
              </a:solidFill>
            </c:spPr>
          </c:dPt>
          <c:dPt>
            <c:idx val="4"/>
            <c:bubble3D val="0"/>
            <c:explosion val="0"/>
            <c:spPr>
              <a:solidFill>
                <a:srgbClr val="FF7979"/>
              </a:solidFill>
            </c:spPr>
          </c:dPt>
          <c:dPt>
            <c:idx val="5"/>
            <c:bubble3D val="0"/>
            <c:explosion val="0"/>
            <c:spPr>
              <a:solidFill>
                <a:srgbClr val="FFCC99"/>
              </a:solidFill>
            </c:spPr>
          </c:dPt>
          <c:dLbls>
            <c:dLbl>
              <c:idx val="0"/>
              <c:tx>
                <c:rich>
                  <a:bodyPr/>
                  <a:lstStyle/>
                  <a:p>
                    <a:r>
                      <a:rPr lang="en-US" b="1" dirty="0">
                        <a:solidFill>
                          <a:schemeClr val="bg1"/>
                        </a:solidFill>
                      </a:rPr>
                      <a:t>10%</a:t>
                    </a:r>
                  </a:p>
                </c:rich>
              </c:tx>
              <c:showLegendKey val="0"/>
              <c:showVal val="0"/>
              <c:showCatName val="0"/>
              <c:showSerName val="0"/>
              <c:showPercent val="1"/>
              <c:showBubbleSize val="0"/>
            </c:dLbl>
            <c:dLbl>
              <c:idx val="1"/>
              <c:tx>
                <c:rich>
                  <a:bodyPr/>
                  <a:lstStyle/>
                  <a:p>
                    <a:r>
                      <a:rPr lang="en-US" b="1" dirty="0"/>
                      <a:t>19%</a:t>
                    </a:r>
                  </a:p>
                </c:rich>
              </c:tx>
              <c:showLegendKey val="0"/>
              <c:showVal val="0"/>
              <c:showCatName val="0"/>
              <c:showSerName val="0"/>
              <c:showPercent val="1"/>
              <c:showBubbleSize val="0"/>
            </c:dLbl>
            <c:dLbl>
              <c:idx val="2"/>
              <c:tx>
                <c:rich>
                  <a:bodyPr/>
                  <a:lstStyle/>
                  <a:p>
                    <a:r>
                      <a:rPr lang="en-US" b="1" dirty="0">
                        <a:solidFill>
                          <a:schemeClr val="bg1"/>
                        </a:solidFill>
                      </a:rPr>
                      <a:t>6%</a:t>
                    </a:r>
                  </a:p>
                </c:rich>
              </c:tx>
              <c:showLegendKey val="0"/>
              <c:showVal val="0"/>
              <c:showCatName val="0"/>
              <c:showSerName val="0"/>
              <c:showPercent val="1"/>
              <c:showBubbleSize val="0"/>
            </c:dLbl>
            <c:dLbl>
              <c:idx val="3"/>
              <c:tx>
                <c:rich>
                  <a:bodyPr/>
                  <a:lstStyle/>
                  <a:p>
                    <a:r>
                      <a:rPr lang="en-US" b="1" dirty="0"/>
                      <a:t>26%</a:t>
                    </a:r>
                  </a:p>
                </c:rich>
              </c:tx>
              <c:showLegendKey val="0"/>
              <c:showVal val="0"/>
              <c:showCatName val="0"/>
              <c:showSerName val="0"/>
              <c:showPercent val="1"/>
              <c:showBubbleSize val="0"/>
            </c:dLbl>
            <c:dLbl>
              <c:idx val="4"/>
              <c:tx>
                <c:rich>
                  <a:bodyPr/>
                  <a:lstStyle/>
                  <a:p>
                    <a:r>
                      <a:rPr lang="en-US" b="1" dirty="0"/>
                      <a:t>16%</a:t>
                    </a:r>
                  </a:p>
                </c:rich>
              </c:tx>
              <c:showLegendKey val="0"/>
              <c:showVal val="0"/>
              <c:showCatName val="0"/>
              <c:showSerName val="0"/>
              <c:showPercent val="1"/>
              <c:showBubbleSize val="0"/>
            </c:dLbl>
            <c:dLbl>
              <c:idx val="5"/>
              <c:tx>
                <c:rich>
                  <a:bodyPr/>
                  <a:lstStyle/>
                  <a:p>
                    <a:r>
                      <a:rPr lang="en-US" b="1" dirty="0">
                        <a:solidFill>
                          <a:schemeClr val="tx1"/>
                        </a:solidFill>
                      </a:rPr>
                      <a:t>23%</a:t>
                    </a:r>
                  </a:p>
                </c:rich>
              </c:tx>
              <c:showLegendKey val="0"/>
              <c:showVal val="0"/>
              <c:showCatName val="0"/>
              <c:showSerName val="0"/>
              <c:showPercent val="1"/>
              <c:showBubbleSize val="0"/>
            </c:dLbl>
            <c:showLegendKey val="0"/>
            <c:showVal val="0"/>
            <c:showCatName val="0"/>
            <c:showSerName val="0"/>
            <c:showPercent val="1"/>
            <c:showBubbleSize val="0"/>
            <c:showLeaderLines val="1"/>
          </c:dLbls>
          <c:cat>
            <c:strRef>
              <c:f>Sheet1!$A$2:$A$7</c:f>
              <c:strCache>
                <c:ptCount val="6"/>
                <c:pt idx="0">
                  <c:v>Parallelism (3)</c:v>
                </c:pt>
                <c:pt idx="1">
                  <c:v>Comparative Exposition (6)</c:v>
                </c:pt>
                <c:pt idx="2">
                  <c:v>Immediate Context (2)</c:v>
                </c:pt>
                <c:pt idx="3">
                  <c:v>Qumran Inconsistencies (8)</c:v>
                </c:pt>
                <c:pt idx="4">
                  <c:v>Word Plays (5)</c:v>
                </c:pt>
                <c:pt idx="5">
                  <c:v>Uncertainties (7)</c:v>
                </c:pt>
              </c:strCache>
            </c:strRef>
          </c:cat>
          <c:val>
            <c:numRef>
              <c:f>Sheet1!$B$2:$B$7</c:f>
              <c:numCache>
                <c:formatCode>General</c:formatCode>
                <c:ptCount val="6"/>
                <c:pt idx="0">
                  <c:v>3</c:v>
                </c:pt>
                <c:pt idx="1">
                  <c:v>6</c:v>
                </c:pt>
                <c:pt idx="2">
                  <c:v>2</c:v>
                </c:pt>
                <c:pt idx="3">
                  <c:v>8</c:v>
                </c:pt>
                <c:pt idx="4">
                  <c:v>5</c:v>
                </c:pt>
                <c:pt idx="5">
                  <c:v>7</c:v>
                </c:pt>
              </c:numCache>
            </c:numRef>
          </c:val>
        </c:ser>
        <c:dLbls>
          <c:showLegendKey val="0"/>
          <c:showVal val="0"/>
          <c:showCatName val="0"/>
          <c:showSerName val="0"/>
          <c:showPercent val="1"/>
          <c:showBubbleSize val="0"/>
          <c:showLeaderLines val="1"/>
        </c:dLbls>
      </c:pie3DChart>
    </c:plotArea>
    <c:legend>
      <c:legendPos val="r"/>
      <c:layout>
        <c:manualLayout>
          <c:xMode val="edge"/>
          <c:yMode val="edge"/>
          <c:x val="5.1388888888888887E-2"/>
          <c:y val="0.6958031512040006"/>
          <c:w val="0.78749999999999998"/>
          <c:h val="0.24957595461760151"/>
        </c:manualLayout>
      </c:layout>
      <c:overlay val="0"/>
      <c:txPr>
        <a:bodyPr/>
        <a:lstStyle/>
        <a:p>
          <a:pPr>
            <a:defRPr>
              <a:solidFill>
                <a:schemeClr val="bg1"/>
              </a:solidFill>
            </a:defRPr>
          </a:pPr>
          <a:endParaRPr lang="en-US"/>
        </a:p>
      </c:txPr>
    </c:legend>
    <c:plotVisOnly val="1"/>
    <c:dispBlanksAs val="gap"/>
    <c:showDLblsOverMax val="0"/>
  </c:chart>
  <c:spPr>
    <a:effectLst>
      <a:glow rad="1625600">
        <a:schemeClr val="accent6">
          <a:satMod val="175000"/>
          <a:alpha val="40000"/>
        </a:schemeClr>
      </a:glow>
      <a:softEdge rad="711200"/>
    </a:effectLst>
  </c:spPr>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CA" dirty="0">
                <a:solidFill>
                  <a:srgbClr val="FFFF00"/>
                </a:solidFill>
              </a:rPr>
              <a:t>31 Variants</a:t>
            </a:r>
          </a:p>
        </c:rich>
      </c:tx>
      <c:layout>
        <c:manualLayout>
          <c:xMode val="edge"/>
          <c:yMode val="edge"/>
          <c:x val="0.79855205599300083"/>
          <c:y val="0.14492629183404793"/>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12699650043744531"/>
          <c:y val="9.1868992685537217E-4"/>
          <c:w val="0.70989588801399828"/>
          <c:h val="0.97228527997161207"/>
        </c:manualLayout>
      </c:layout>
      <c:pie3DChart>
        <c:varyColors val="1"/>
        <c:ser>
          <c:idx val="0"/>
          <c:order val="0"/>
          <c:tx>
            <c:strRef>
              <c:f>Sheet1!$B$1</c:f>
              <c:strCache>
                <c:ptCount val="1"/>
                <c:pt idx="0">
                  <c:v>31 Variants</c:v>
                </c:pt>
              </c:strCache>
            </c:strRef>
          </c:tx>
          <c:explosion val="15"/>
          <c:dPt>
            <c:idx val="0"/>
            <c:bubble3D val="0"/>
            <c:explosion val="0"/>
            <c:spPr>
              <a:solidFill>
                <a:srgbClr val="C00000"/>
              </a:solidFill>
            </c:spPr>
          </c:dPt>
          <c:dPt>
            <c:idx val="1"/>
            <c:bubble3D val="0"/>
            <c:explosion val="25"/>
            <c:spPr>
              <a:solidFill>
                <a:srgbClr val="FF4F4F"/>
              </a:solidFill>
            </c:spPr>
          </c:dPt>
          <c:dPt>
            <c:idx val="2"/>
            <c:bubble3D val="0"/>
            <c:explosion val="0"/>
            <c:spPr>
              <a:solidFill>
                <a:srgbClr val="92001C"/>
              </a:solidFill>
            </c:spPr>
          </c:dPt>
          <c:dPt>
            <c:idx val="3"/>
            <c:bubble3D val="0"/>
            <c:explosion val="0"/>
            <c:spPr>
              <a:solidFill>
                <a:srgbClr val="FFCDCD"/>
              </a:solidFill>
            </c:spPr>
          </c:dPt>
          <c:dPt>
            <c:idx val="4"/>
            <c:bubble3D val="0"/>
            <c:explosion val="0"/>
            <c:spPr>
              <a:solidFill>
                <a:srgbClr val="FF7979"/>
              </a:solidFill>
            </c:spPr>
          </c:dPt>
          <c:dPt>
            <c:idx val="5"/>
            <c:bubble3D val="0"/>
            <c:explosion val="0"/>
            <c:spPr>
              <a:solidFill>
                <a:srgbClr val="FFCC99"/>
              </a:solidFill>
            </c:spPr>
          </c:dPt>
          <c:dLbls>
            <c:dLbl>
              <c:idx val="0"/>
              <c:tx>
                <c:rich>
                  <a:bodyPr/>
                  <a:lstStyle/>
                  <a:p>
                    <a:r>
                      <a:rPr lang="en-US" b="1" dirty="0">
                        <a:solidFill>
                          <a:schemeClr val="bg1"/>
                        </a:solidFill>
                      </a:rPr>
                      <a:t>10%</a:t>
                    </a:r>
                  </a:p>
                </c:rich>
              </c:tx>
              <c:showLegendKey val="0"/>
              <c:showVal val="0"/>
              <c:showCatName val="0"/>
              <c:showSerName val="0"/>
              <c:showPercent val="1"/>
              <c:showBubbleSize val="0"/>
            </c:dLbl>
            <c:dLbl>
              <c:idx val="1"/>
              <c:tx>
                <c:rich>
                  <a:bodyPr/>
                  <a:lstStyle/>
                  <a:p>
                    <a:r>
                      <a:rPr lang="en-US" b="1" dirty="0"/>
                      <a:t>19%</a:t>
                    </a:r>
                  </a:p>
                </c:rich>
              </c:tx>
              <c:showLegendKey val="0"/>
              <c:showVal val="0"/>
              <c:showCatName val="0"/>
              <c:showSerName val="0"/>
              <c:showPercent val="1"/>
              <c:showBubbleSize val="0"/>
            </c:dLbl>
            <c:dLbl>
              <c:idx val="2"/>
              <c:tx>
                <c:rich>
                  <a:bodyPr/>
                  <a:lstStyle/>
                  <a:p>
                    <a:r>
                      <a:rPr lang="en-US" b="1" dirty="0">
                        <a:solidFill>
                          <a:schemeClr val="bg1"/>
                        </a:solidFill>
                      </a:rPr>
                      <a:t>6%</a:t>
                    </a:r>
                  </a:p>
                </c:rich>
              </c:tx>
              <c:showLegendKey val="0"/>
              <c:showVal val="0"/>
              <c:showCatName val="0"/>
              <c:showSerName val="0"/>
              <c:showPercent val="1"/>
              <c:showBubbleSize val="0"/>
            </c:dLbl>
            <c:dLbl>
              <c:idx val="3"/>
              <c:tx>
                <c:rich>
                  <a:bodyPr/>
                  <a:lstStyle/>
                  <a:p>
                    <a:r>
                      <a:rPr lang="en-US" b="1" dirty="0"/>
                      <a:t>26%</a:t>
                    </a:r>
                  </a:p>
                </c:rich>
              </c:tx>
              <c:showLegendKey val="0"/>
              <c:showVal val="0"/>
              <c:showCatName val="0"/>
              <c:showSerName val="0"/>
              <c:showPercent val="1"/>
              <c:showBubbleSize val="0"/>
            </c:dLbl>
            <c:dLbl>
              <c:idx val="4"/>
              <c:tx>
                <c:rich>
                  <a:bodyPr/>
                  <a:lstStyle/>
                  <a:p>
                    <a:r>
                      <a:rPr lang="en-US" b="1" dirty="0"/>
                      <a:t>16%</a:t>
                    </a:r>
                  </a:p>
                </c:rich>
              </c:tx>
              <c:showLegendKey val="0"/>
              <c:showVal val="0"/>
              <c:showCatName val="0"/>
              <c:showSerName val="0"/>
              <c:showPercent val="1"/>
              <c:showBubbleSize val="0"/>
            </c:dLbl>
            <c:dLbl>
              <c:idx val="5"/>
              <c:tx>
                <c:rich>
                  <a:bodyPr/>
                  <a:lstStyle/>
                  <a:p>
                    <a:r>
                      <a:rPr lang="en-US" b="1" dirty="0">
                        <a:solidFill>
                          <a:schemeClr val="tx1"/>
                        </a:solidFill>
                      </a:rPr>
                      <a:t>23%</a:t>
                    </a:r>
                  </a:p>
                </c:rich>
              </c:tx>
              <c:showLegendKey val="0"/>
              <c:showVal val="0"/>
              <c:showCatName val="0"/>
              <c:showSerName val="0"/>
              <c:showPercent val="1"/>
              <c:showBubbleSize val="0"/>
            </c:dLbl>
            <c:showLegendKey val="0"/>
            <c:showVal val="0"/>
            <c:showCatName val="0"/>
            <c:showSerName val="0"/>
            <c:showPercent val="1"/>
            <c:showBubbleSize val="0"/>
            <c:showLeaderLines val="1"/>
          </c:dLbls>
          <c:cat>
            <c:strRef>
              <c:f>Sheet1!$A$2:$A$7</c:f>
              <c:strCache>
                <c:ptCount val="6"/>
                <c:pt idx="0">
                  <c:v>Parallelism (3)</c:v>
                </c:pt>
                <c:pt idx="1">
                  <c:v>Comparative Exposition (6)</c:v>
                </c:pt>
                <c:pt idx="2">
                  <c:v>Immediate Context (2)</c:v>
                </c:pt>
                <c:pt idx="3">
                  <c:v>Qumran Inconsistencies (8)</c:v>
                </c:pt>
                <c:pt idx="4">
                  <c:v>Word Plays (5)</c:v>
                </c:pt>
                <c:pt idx="5">
                  <c:v>Uncertainties (7)</c:v>
                </c:pt>
              </c:strCache>
            </c:strRef>
          </c:cat>
          <c:val>
            <c:numRef>
              <c:f>Sheet1!$B$2:$B$7</c:f>
              <c:numCache>
                <c:formatCode>General</c:formatCode>
                <c:ptCount val="6"/>
                <c:pt idx="0">
                  <c:v>3</c:v>
                </c:pt>
                <c:pt idx="1">
                  <c:v>6</c:v>
                </c:pt>
                <c:pt idx="2">
                  <c:v>2</c:v>
                </c:pt>
                <c:pt idx="3">
                  <c:v>8</c:v>
                </c:pt>
                <c:pt idx="4">
                  <c:v>5</c:v>
                </c:pt>
                <c:pt idx="5">
                  <c:v>7</c:v>
                </c:pt>
              </c:numCache>
            </c:numRef>
          </c:val>
        </c:ser>
        <c:dLbls>
          <c:showLegendKey val="0"/>
          <c:showVal val="0"/>
          <c:showCatName val="0"/>
          <c:showSerName val="0"/>
          <c:showPercent val="1"/>
          <c:showBubbleSize val="0"/>
          <c:showLeaderLines val="1"/>
        </c:dLbls>
      </c:pie3DChart>
    </c:plotArea>
    <c:legend>
      <c:legendPos val="r"/>
      <c:layout>
        <c:manualLayout>
          <c:xMode val="edge"/>
          <c:yMode val="edge"/>
          <c:x val="5.1388888888888887E-2"/>
          <c:y val="0.6958031512040006"/>
          <c:w val="0.78749999999999998"/>
          <c:h val="0.24957595461760151"/>
        </c:manualLayout>
      </c:layout>
      <c:overlay val="0"/>
      <c:txPr>
        <a:bodyPr/>
        <a:lstStyle/>
        <a:p>
          <a:pPr>
            <a:defRPr>
              <a:solidFill>
                <a:schemeClr val="bg1"/>
              </a:solidFill>
            </a:defRPr>
          </a:pPr>
          <a:endParaRPr lang="en-US"/>
        </a:p>
      </c:txPr>
    </c:legend>
    <c:plotVisOnly val="1"/>
    <c:dispBlanksAs val="gap"/>
    <c:showDLblsOverMax val="0"/>
  </c:chart>
  <c:spPr>
    <a:effectLst>
      <a:glow rad="1625600">
        <a:schemeClr val="accent6">
          <a:satMod val="175000"/>
          <a:alpha val="40000"/>
        </a:schemeClr>
      </a:glow>
      <a:softEdge rad="711200"/>
    </a:effectLst>
  </c:spPr>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solidFill>
                  <a:srgbClr val="FFFF00"/>
                </a:solidFill>
              </a:rPr>
              <a:t>1396 </a:t>
            </a:r>
            <a:r>
              <a:rPr lang="en-US" dirty="0">
                <a:solidFill>
                  <a:srgbClr val="FFFF00"/>
                </a:solidFill>
              </a:rPr>
              <a:t>Total Variants</a:t>
            </a:r>
          </a:p>
        </c:rich>
      </c:tx>
      <c:overlay val="0"/>
    </c:title>
    <c:autoTitleDeleted val="0"/>
    <c:view3D>
      <c:rotX val="30"/>
      <c:rotY val="215"/>
      <c:rAngAx val="0"/>
      <c:perspective val="30"/>
    </c:view3D>
    <c:floor>
      <c:thickness val="0"/>
    </c:floor>
    <c:sideWall>
      <c:thickness val="0"/>
    </c:sideWall>
    <c:backWall>
      <c:thickness val="0"/>
    </c:backWall>
    <c:plotArea>
      <c:layout>
        <c:manualLayout>
          <c:layoutTarget val="inner"/>
          <c:xMode val="edge"/>
          <c:yMode val="edge"/>
          <c:x val="7.7811352601409478E-2"/>
          <c:y val="0.14942516935632744"/>
          <c:w val="0.84437729479718104"/>
          <c:h val="0.56745144322220975"/>
        </c:manualLayout>
      </c:layout>
      <c:pie3DChart>
        <c:varyColors val="1"/>
        <c:ser>
          <c:idx val="0"/>
          <c:order val="0"/>
          <c:tx>
            <c:strRef>
              <c:f>Sheet1!$B$1</c:f>
              <c:strCache>
                <c:ptCount val="1"/>
                <c:pt idx="0">
                  <c:v>1395 Total Variants</c:v>
                </c:pt>
              </c:strCache>
            </c:strRef>
          </c:tx>
          <c:explosion val="16"/>
          <c:dPt>
            <c:idx val="0"/>
            <c:bubble3D val="0"/>
            <c:explosion val="0"/>
          </c:dPt>
          <c:dPt>
            <c:idx val="1"/>
            <c:bubble3D val="0"/>
            <c:explosion val="0"/>
          </c:dPt>
          <c:dPt>
            <c:idx val="2"/>
            <c:bubble3D val="0"/>
            <c:explosion val="0"/>
          </c:dPt>
          <c:dPt>
            <c:idx val="3"/>
            <c:bubble3D val="0"/>
            <c:explosion val="0"/>
          </c:dPt>
          <c:dPt>
            <c:idx val="4"/>
            <c:bubble3D val="0"/>
            <c:explosion val="0"/>
          </c:dPt>
          <c:dPt>
            <c:idx val="5"/>
            <c:bubble3D val="0"/>
            <c:explosion val="13"/>
          </c:dPt>
          <c:dLbls>
            <c:dLbl>
              <c:idx val="0"/>
              <c:tx>
                <c:rich>
                  <a:bodyPr/>
                  <a:lstStyle/>
                  <a:p>
                    <a:r>
                      <a:rPr lang="en-US" b="1" dirty="0">
                        <a:solidFill>
                          <a:schemeClr val="bg1"/>
                        </a:solidFill>
                      </a:rPr>
                      <a:t>5%</a:t>
                    </a:r>
                  </a:p>
                </c:rich>
              </c:tx>
              <c:showLegendKey val="0"/>
              <c:showVal val="0"/>
              <c:showCatName val="0"/>
              <c:showSerName val="0"/>
              <c:showPercent val="1"/>
              <c:showBubbleSize val="0"/>
            </c:dLbl>
            <c:dLbl>
              <c:idx val="1"/>
              <c:tx>
                <c:rich>
                  <a:bodyPr/>
                  <a:lstStyle/>
                  <a:p>
                    <a:r>
                      <a:rPr lang="en-US" b="1" dirty="0">
                        <a:solidFill>
                          <a:schemeClr val="bg1"/>
                        </a:solidFill>
                      </a:rPr>
                      <a:t>15%</a:t>
                    </a:r>
                  </a:p>
                </c:rich>
              </c:tx>
              <c:showLegendKey val="0"/>
              <c:showVal val="0"/>
              <c:showCatName val="0"/>
              <c:showSerName val="0"/>
              <c:showPercent val="1"/>
              <c:showBubbleSize val="0"/>
            </c:dLbl>
            <c:dLbl>
              <c:idx val="2"/>
              <c:tx>
                <c:rich>
                  <a:bodyPr/>
                  <a:lstStyle/>
                  <a:p>
                    <a:r>
                      <a:rPr lang="en-US" b="1" dirty="0">
                        <a:solidFill>
                          <a:schemeClr val="bg1"/>
                        </a:solidFill>
                      </a:rPr>
                      <a:t>26%</a:t>
                    </a:r>
                  </a:p>
                </c:rich>
              </c:tx>
              <c:showLegendKey val="0"/>
              <c:showVal val="0"/>
              <c:showCatName val="0"/>
              <c:showSerName val="0"/>
              <c:showPercent val="1"/>
              <c:showBubbleSize val="0"/>
            </c:dLbl>
            <c:dLbl>
              <c:idx val="3"/>
              <c:tx>
                <c:rich>
                  <a:bodyPr/>
                  <a:lstStyle/>
                  <a:p>
                    <a:r>
                      <a:rPr lang="en-US" b="1" dirty="0">
                        <a:solidFill>
                          <a:schemeClr val="bg1"/>
                        </a:solidFill>
                      </a:rPr>
                      <a:t>52%</a:t>
                    </a:r>
                  </a:p>
                </c:rich>
              </c:tx>
              <c:showLegendKey val="0"/>
              <c:showVal val="0"/>
              <c:showCatName val="0"/>
              <c:showSerName val="0"/>
              <c:showPercent val="1"/>
              <c:showBubbleSize val="0"/>
            </c:dLbl>
            <c:dLbl>
              <c:idx val="4"/>
              <c:tx>
                <c:rich>
                  <a:bodyPr/>
                  <a:lstStyle/>
                  <a:p>
                    <a:r>
                      <a:rPr lang="en-US" b="1" dirty="0" smtClean="0">
                        <a:solidFill>
                          <a:schemeClr val="bg1"/>
                        </a:solidFill>
                      </a:rPr>
                      <a:t>0.3%</a:t>
                    </a:r>
                    <a:endParaRPr lang="en-US" b="1" dirty="0">
                      <a:solidFill>
                        <a:schemeClr val="bg1"/>
                      </a:solidFill>
                    </a:endParaRPr>
                  </a:p>
                </c:rich>
              </c:tx>
              <c:showLegendKey val="0"/>
              <c:showVal val="0"/>
              <c:showCatName val="0"/>
              <c:showSerName val="0"/>
              <c:showPercent val="1"/>
              <c:showBubbleSize val="0"/>
            </c:dLbl>
            <c:dLbl>
              <c:idx val="5"/>
              <c:tx>
                <c:rich>
                  <a:bodyPr/>
                  <a:lstStyle/>
                  <a:p>
                    <a:r>
                      <a:rPr lang="en-US" b="1" dirty="0">
                        <a:solidFill>
                          <a:schemeClr val="bg1"/>
                        </a:solidFill>
                      </a:rPr>
                      <a:t>2%</a:t>
                    </a:r>
                  </a:p>
                </c:rich>
              </c:tx>
              <c:showLegendKey val="0"/>
              <c:showVal val="0"/>
              <c:showCatName val="0"/>
              <c:showSerName val="0"/>
              <c:showPercent val="1"/>
              <c:showBubbleSize val="0"/>
            </c:dLbl>
            <c:showLegendKey val="0"/>
            <c:showVal val="0"/>
            <c:showCatName val="0"/>
            <c:showSerName val="0"/>
            <c:showPercent val="1"/>
            <c:showBubbleSize val="0"/>
            <c:showLeaderLines val="1"/>
          </c:dLbls>
          <c:cat>
            <c:strRef>
              <c:f>Sheet1!$A$2:$A$7</c:f>
              <c:strCache>
                <c:ptCount val="6"/>
                <c:pt idx="0">
                  <c:v>Spelling (75)</c:v>
                </c:pt>
                <c:pt idx="1">
                  <c:v>Grammar/Copying (212)</c:v>
                </c:pt>
                <c:pt idx="2">
                  <c:v>Single Words (356)</c:v>
                </c:pt>
                <c:pt idx="3">
                  <c:v>Single to Multiple Words (718)</c:v>
                </c:pt>
                <c:pt idx="4">
                  <c:v>Full Clauses (4)</c:v>
                </c:pt>
                <c:pt idx="5">
                  <c:v>Possibly Significant (31)</c:v>
                </c:pt>
              </c:strCache>
            </c:strRef>
          </c:cat>
          <c:val>
            <c:numRef>
              <c:f>Sheet1!$B$2:$B$7</c:f>
              <c:numCache>
                <c:formatCode>General</c:formatCode>
                <c:ptCount val="6"/>
                <c:pt idx="0">
                  <c:v>75</c:v>
                </c:pt>
                <c:pt idx="1">
                  <c:v>212</c:v>
                </c:pt>
                <c:pt idx="2">
                  <c:v>356</c:v>
                </c:pt>
                <c:pt idx="3">
                  <c:v>718</c:v>
                </c:pt>
                <c:pt idx="4">
                  <c:v>4</c:v>
                </c:pt>
                <c:pt idx="5">
                  <c:v>31</c:v>
                </c:pt>
              </c:numCache>
            </c:numRef>
          </c:val>
        </c:ser>
        <c:dLbls>
          <c:showLegendKey val="0"/>
          <c:showVal val="0"/>
          <c:showCatName val="0"/>
          <c:showSerName val="0"/>
          <c:showPercent val="1"/>
          <c:showBubbleSize val="0"/>
          <c:showLeaderLines val="1"/>
        </c:dLbls>
      </c:pie3DChart>
    </c:plotArea>
    <c:legend>
      <c:legendPos val="b"/>
      <c:legendEntry>
        <c:idx val="0"/>
        <c:txPr>
          <a:bodyPr/>
          <a:lstStyle/>
          <a:p>
            <a:pPr>
              <a:defRPr>
                <a:solidFill>
                  <a:schemeClr val="bg1"/>
                </a:solidFill>
              </a:defRPr>
            </a:pPr>
            <a:endParaRPr lang="en-US"/>
          </a:p>
        </c:txPr>
      </c:legendEntry>
      <c:legendEntry>
        <c:idx val="1"/>
        <c:txPr>
          <a:bodyPr/>
          <a:lstStyle/>
          <a:p>
            <a:pPr>
              <a:defRPr>
                <a:solidFill>
                  <a:schemeClr val="bg1"/>
                </a:solidFill>
              </a:defRPr>
            </a:pPr>
            <a:endParaRPr lang="en-US"/>
          </a:p>
        </c:txPr>
      </c:legendEntry>
      <c:legendEntry>
        <c:idx val="2"/>
        <c:txPr>
          <a:bodyPr/>
          <a:lstStyle/>
          <a:p>
            <a:pPr>
              <a:defRPr>
                <a:solidFill>
                  <a:schemeClr val="bg1"/>
                </a:solidFill>
              </a:defRPr>
            </a:pPr>
            <a:endParaRPr lang="en-US"/>
          </a:p>
        </c:txPr>
      </c:legendEntry>
      <c:legendEntry>
        <c:idx val="3"/>
        <c:txPr>
          <a:bodyPr/>
          <a:lstStyle/>
          <a:p>
            <a:pPr>
              <a:defRPr>
                <a:solidFill>
                  <a:schemeClr val="bg1"/>
                </a:solidFill>
              </a:defRPr>
            </a:pPr>
            <a:endParaRPr lang="en-US"/>
          </a:p>
        </c:txPr>
      </c:legendEntry>
      <c:legendEntry>
        <c:idx val="4"/>
        <c:txPr>
          <a:bodyPr/>
          <a:lstStyle/>
          <a:p>
            <a:pPr>
              <a:defRPr>
                <a:solidFill>
                  <a:schemeClr val="bg1"/>
                </a:solidFill>
              </a:defRPr>
            </a:pPr>
            <a:endParaRPr lang="en-US"/>
          </a:p>
        </c:txPr>
      </c:legendEntry>
      <c:legendEntry>
        <c:idx val="5"/>
        <c:txPr>
          <a:bodyPr/>
          <a:lstStyle/>
          <a:p>
            <a:pPr>
              <a:defRPr>
                <a:solidFill>
                  <a:schemeClr val="bg1"/>
                </a:solidFill>
              </a:defRPr>
            </a:pPr>
            <a:endParaRPr lang="en-US"/>
          </a:p>
        </c:txPr>
      </c:legendEntry>
      <c:overlay val="0"/>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solidFill>
                  <a:srgbClr val="FFFF00"/>
                </a:solidFill>
              </a:rPr>
              <a:t>1396 </a:t>
            </a:r>
            <a:r>
              <a:rPr lang="en-US" dirty="0">
                <a:solidFill>
                  <a:srgbClr val="FFFF00"/>
                </a:solidFill>
              </a:rPr>
              <a:t>Total Variants</a:t>
            </a:r>
          </a:p>
        </c:rich>
      </c:tx>
      <c:overlay val="0"/>
    </c:title>
    <c:autoTitleDeleted val="0"/>
    <c:view3D>
      <c:rotX val="30"/>
      <c:rotY val="215"/>
      <c:rAngAx val="0"/>
      <c:perspective val="30"/>
    </c:view3D>
    <c:floor>
      <c:thickness val="0"/>
    </c:floor>
    <c:sideWall>
      <c:thickness val="0"/>
    </c:sideWall>
    <c:backWall>
      <c:thickness val="0"/>
    </c:backWall>
    <c:plotArea>
      <c:layout>
        <c:manualLayout>
          <c:layoutTarget val="inner"/>
          <c:xMode val="edge"/>
          <c:yMode val="edge"/>
          <c:x val="7.7811352601409478E-2"/>
          <c:y val="0.14942516935632744"/>
          <c:w val="0.84437729479718104"/>
          <c:h val="0.56745144322220975"/>
        </c:manualLayout>
      </c:layout>
      <c:pie3DChart>
        <c:varyColors val="1"/>
        <c:ser>
          <c:idx val="0"/>
          <c:order val="0"/>
          <c:tx>
            <c:strRef>
              <c:f>Sheet1!$B$1</c:f>
              <c:strCache>
                <c:ptCount val="1"/>
                <c:pt idx="0">
                  <c:v>1395 Total Variants</c:v>
                </c:pt>
              </c:strCache>
            </c:strRef>
          </c:tx>
          <c:explosion val="16"/>
          <c:dPt>
            <c:idx val="0"/>
            <c:bubble3D val="0"/>
            <c:explosion val="0"/>
          </c:dPt>
          <c:dPt>
            <c:idx val="1"/>
            <c:bubble3D val="0"/>
            <c:explosion val="0"/>
          </c:dPt>
          <c:dPt>
            <c:idx val="2"/>
            <c:bubble3D val="0"/>
            <c:explosion val="0"/>
          </c:dPt>
          <c:dPt>
            <c:idx val="3"/>
            <c:bubble3D val="0"/>
            <c:explosion val="0"/>
          </c:dPt>
          <c:dPt>
            <c:idx val="4"/>
            <c:bubble3D val="0"/>
            <c:explosion val="0"/>
          </c:dPt>
          <c:dPt>
            <c:idx val="5"/>
            <c:bubble3D val="0"/>
            <c:explosion val="13"/>
          </c:dPt>
          <c:dLbls>
            <c:dLbl>
              <c:idx val="0"/>
              <c:tx>
                <c:rich>
                  <a:bodyPr/>
                  <a:lstStyle/>
                  <a:p>
                    <a:r>
                      <a:rPr lang="en-US" b="1" dirty="0">
                        <a:solidFill>
                          <a:schemeClr val="bg1"/>
                        </a:solidFill>
                      </a:rPr>
                      <a:t>5%</a:t>
                    </a:r>
                  </a:p>
                </c:rich>
              </c:tx>
              <c:showLegendKey val="0"/>
              <c:showVal val="0"/>
              <c:showCatName val="0"/>
              <c:showSerName val="0"/>
              <c:showPercent val="1"/>
              <c:showBubbleSize val="0"/>
            </c:dLbl>
            <c:dLbl>
              <c:idx val="1"/>
              <c:tx>
                <c:rich>
                  <a:bodyPr/>
                  <a:lstStyle/>
                  <a:p>
                    <a:r>
                      <a:rPr lang="en-US" b="1" dirty="0">
                        <a:solidFill>
                          <a:schemeClr val="bg1"/>
                        </a:solidFill>
                      </a:rPr>
                      <a:t>15%</a:t>
                    </a:r>
                  </a:p>
                </c:rich>
              </c:tx>
              <c:showLegendKey val="0"/>
              <c:showVal val="0"/>
              <c:showCatName val="0"/>
              <c:showSerName val="0"/>
              <c:showPercent val="1"/>
              <c:showBubbleSize val="0"/>
            </c:dLbl>
            <c:dLbl>
              <c:idx val="2"/>
              <c:tx>
                <c:rich>
                  <a:bodyPr/>
                  <a:lstStyle/>
                  <a:p>
                    <a:r>
                      <a:rPr lang="en-US" b="1" dirty="0">
                        <a:solidFill>
                          <a:schemeClr val="bg1"/>
                        </a:solidFill>
                      </a:rPr>
                      <a:t>26%</a:t>
                    </a:r>
                  </a:p>
                </c:rich>
              </c:tx>
              <c:showLegendKey val="0"/>
              <c:showVal val="0"/>
              <c:showCatName val="0"/>
              <c:showSerName val="0"/>
              <c:showPercent val="1"/>
              <c:showBubbleSize val="0"/>
            </c:dLbl>
            <c:dLbl>
              <c:idx val="3"/>
              <c:tx>
                <c:rich>
                  <a:bodyPr/>
                  <a:lstStyle/>
                  <a:p>
                    <a:r>
                      <a:rPr lang="en-US" b="1" dirty="0">
                        <a:solidFill>
                          <a:schemeClr val="bg1"/>
                        </a:solidFill>
                      </a:rPr>
                      <a:t>52%</a:t>
                    </a:r>
                  </a:p>
                </c:rich>
              </c:tx>
              <c:showLegendKey val="0"/>
              <c:showVal val="0"/>
              <c:showCatName val="0"/>
              <c:showSerName val="0"/>
              <c:showPercent val="1"/>
              <c:showBubbleSize val="0"/>
            </c:dLbl>
            <c:dLbl>
              <c:idx val="4"/>
              <c:tx>
                <c:rich>
                  <a:bodyPr/>
                  <a:lstStyle/>
                  <a:p>
                    <a:r>
                      <a:rPr lang="en-US" b="1" dirty="0" smtClean="0">
                        <a:solidFill>
                          <a:schemeClr val="bg1"/>
                        </a:solidFill>
                      </a:rPr>
                      <a:t>0.3%</a:t>
                    </a:r>
                    <a:endParaRPr lang="en-US" b="1" dirty="0">
                      <a:solidFill>
                        <a:schemeClr val="bg1"/>
                      </a:solidFill>
                    </a:endParaRPr>
                  </a:p>
                </c:rich>
              </c:tx>
              <c:showLegendKey val="0"/>
              <c:showVal val="0"/>
              <c:showCatName val="0"/>
              <c:showSerName val="0"/>
              <c:showPercent val="1"/>
              <c:showBubbleSize val="0"/>
            </c:dLbl>
            <c:dLbl>
              <c:idx val="5"/>
              <c:tx>
                <c:rich>
                  <a:bodyPr/>
                  <a:lstStyle/>
                  <a:p>
                    <a:r>
                      <a:rPr lang="en-US" b="1" dirty="0">
                        <a:solidFill>
                          <a:schemeClr val="bg1"/>
                        </a:solidFill>
                      </a:rPr>
                      <a:t>2%</a:t>
                    </a:r>
                  </a:p>
                </c:rich>
              </c:tx>
              <c:showLegendKey val="0"/>
              <c:showVal val="0"/>
              <c:showCatName val="0"/>
              <c:showSerName val="0"/>
              <c:showPercent val="1"/>
              <c:showBubbleSize val="0"/>
            </c:dLbl>
            <c:showLegendKey val="0"/>
            <c:showVal val="0"/>
            <c:showCatName val="0"/>
            <c:showSerName val="0"/>
            <c:showPercent val="1"/>
            <c:showBubbleSize val="0"/>
            <c:showLeaderLines val="1"/>
          </c:dLbls>
          <c:cat>
            <c:strRef>
              <c:f>Sheet1!$A$2:$A$7</c:f>
              <c:strCache>
                <c:ptCount val="6"/>
                <c:pt idx="0">
                  <c:v>Spelling (75)</c:v>
                </c:pt>
                <c:pt idx="1">
                  <c:v>Grammar/Copying (212)</c:v>
                </c:pt>
                <c:pt idx="2">
                  <c:v>Single Words (356)</c:v>
                </c:pt>
                <c:pt idx="3">
                  <c:v>Single to Multiple Words (718)</c:v>
                </c:pt>
                <c:pt idx="4">
                  <c:v>Full Clauses (4)</c:v>
                </c:pt>
                <c:pt idx="5">
                  <c:v>Possibly Significant (31)</c:v>
                </c:pt>
              </c:strCache>
            </c:strRef>
          </c:cat>
          <c:val>
            <c:numRef>
              <c:f>Sheet1!$B$2:$B$7</c:f>
              <c:numCache>
                <c:formatCode>General</c:formatCode>
                <c:ptCount val="6"/>
                <c:pt idx="0">
                  <c:v>75</c:v>
                </c:pt>
                <c:pt idx="1">
                  <c:v>212</c:v>
                </c:pt>
                <c:pt idx="2">
                  <c:v>356</c:v>
                </c:pt>
                <c:pt idx="3">
                  <c:v>718</c:v>
                </c:pt>
                <c:pt idx="4">
                  <c:v>4</c:v>
                </c:pt>
                <c:pt idx="5">
                  <c:v>31</c:v>
                </c:pt>
              </c:numCache>
            </c:numRef>
          </c:val>
        </c:ser>
        <c:dLbls>
          <c:showLegendKey val="0"/>
          <c:showVal val="0"/>
          <c:showCatName val="0"/>
          <c:showSerName val="0"/>
          <c:showPercent val="1"/>
          <c:showBubbleSize val="0"/>
          <c:showLeaderLines val="1"/>
        </c:dLbls>
      </c:pie3DChart>
    </c:plotArea>
    <c:legend>
      <c:legendPos val="b"/>
      <c:legendEntry>
        <c:idx val="0"/>
        <c:txPr>
          <a:bodyPr/>
          <a:lstStyle/>
          <a:p>
            <a:pPr>
              <a:defRPr>
                <a:solidFill>
                  <a:schemeClr val="bg1"/>
                </a:solidFill>
              </a:defRPr>
            </a:pPr>
            <a:endParaRPr lang="en-US"/>
          </a:p>
        </c:txPr>
      </c:legendEntry>
      <c:legendEntry>
        <c:idx val="1"/>
        <c:txPr>
          <a:bodyPr/>
          <a:lstStyle/>
          <a:p>
            <a:pPr>
              <a:defRPr>
                <a:solidFill>
                  <a:schemeClr val="bg1"/>
                </a:solidFill>
              </a:defRPr>
            </a:pPr>
            <a:endParaRPr lang="en-US"/>
          </a:p>
        </c:txPr>
      </c:legendEntry>
      <c:legendEntry>
        <c:idx val="2"/>
        <c:txPr>
          <a:bodyPr/>
          <a:lstStyle/>
          <a:p>
            <a:pPr>
              <a:defRPr>
                <a:solidFill>
                  <a:schemeClr val="bg1"/>
                </a:solidFill>
              </a:defRPr>
            </a:pPr>
            <a:endParaRPr lang="en-US"/>
          </a:p>
        </c:txPr>
      </c:legendEntry>
      <c:legendEntry>
        <c:idx val="3"/>
        <c:txPr>
          <a:bodyPr/>
          <a:lstStyle/>
          <a:p>
            <a:pPr>
              <a:defRPr>
                <a:solidFill>
                  <a:schemeClr val="bg1"/>
                </a:solidFill>
              </a:defRPr>
            </a:pPr>
            <a:endParaRPr lang="en-US"/>
          </a:p>
        </c:txPr>
      </c:legendEntry>
      <c:legendEntry>
        <c:idx val="4"/>
        <c:txPr>
          <a:bodyPr/>
          <a:lstStyle/>
          <a:p>
            <a:pPr>
              <a:defRPr>
                <a:solidFill>
                  <a:schemeClr val="bg1"/>
                </a:solidFill>
              </a:defRPr>
            </a:pPr>
            <a:endParaRPr lang="en-US"/>
          </a:p>
        </c:txPr>
      </c:legendEntry>
      <c:legendEntry>
        <c:idx val="5"/>
        <c:txPr>
          <a:bodyPr/>
          <a:lstStyle/>
          <a:p>
            <a:pPr>
              <a:defRPr>
                <a:solidFill>
                  <a:schemeClr val="bg1"/>
                </a:solidFill>
              </a:defRPr>
            </a:pPr>
            <a:endParaRPr lang="en-US"/>
          </a:p>
        </c:txPr>
      </c:legendEntry>
      <c:overlay val="0"/>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solidFill>
                  <a:srgbClr val="FFFF00"/>
                </a:solidFill>
              </a:rPr>
              <a:t>1396 </a:t>
            </a:r>
            <a:r>
              <a:rPr lang="en-US" dirty="0">
                <a:solidFill>
                  <a:srgbClr val="FFFF00"/>
                </a:solidFill>
              </a:rPr>
              <a:t>Total Variants</a:t>
            </a:r>
          </a:p>
        </c:rich>
      </c:tx>
      <c:overlay val="0"/>
    </c:title>
    <c:autoTitleDeleted val="0"/>
    <c:view3D>
      <c:rotX val="30"/>
      <c:rotY val="215"/>
      <c:rAngAx val="0"/>
      <c:perspective val="30"/>
    </c:view3D>
    <c:floor>
      <c:thickness val="0"/>
    </c:floor>
    <c:sideWall>
      <c:thickness val="0"/>
    </c:sideWall>
    <c:backWall>
      <c:thickness val="0"/>
    </c:backWall>
    <c:plotArea>
      <c:layout>
        <c:manualLayout>
          <c:layoutTarget val="inner"/>
          <c:xMode val="edge"/>
          <c:yMode val="edge"/>
          <c:x val="7.7811352601409478E-2"/>
          <c:y val="0.14942516935632744"/>
          <c:w val="0.84437729479718104"/>
          <c:h val="0.56745144322220975"/>
        </c:manualLayout>
      </c:layout>
      <c:pie3DChart>
        <c:varyColors val="1"/>
        <c:ser>
          <c:idx val="0"/>
          <c:order val="0"/>
          <c:tx>
            <c:strRef>
              <c:f>Sheet1!$B$1</c:f>
              <c:strCache>
                <c:ptCount val="1"/>
                <c:pt idx="0">
                  <c:v>1395 Total Variants</c:v>
                </c:pt>
              </c:strCache>
            </c:strRef>
          </c:tx>
          <c:explosion val="16"/>
          <c:dPt>
            <c:idx val="0"/>
            <c:bubble3D val="0"/>
            <c:explosion val="0"/>
          </c:dPt>
          <c:dPt>
            <c:idx val="1"/>
            <c:bubble3D val="0"/>
            <c:explosion val="0"/>
          </c:dPt>
          <c:dPt>
            <c:idx val="2"/>
            <c:bubble3D val="0"/>
            <c:explosion val="0"/>
          </c:dPt>
          <c:dPt>
            <c:idx val="3"/>
            <c:bubble3D val="0"/>
            <c:explosion val="0"/>
          </c:dPt>
          <c:dPt>
            <c:idx val="4"/>
            <c:bubble3D val="0"/>
            <c:explosion val="0"/>
          </c:dPt>
          <c:dPt>
            <c:idx val="5"/>
            <c:bubble3D val="0"/>
            <c:explosion val="13"/>
          </c:dPt>
          <c:dLbls>
            <c:dLbl>
              <c:idx val="0"/>
              <c:tx>
                <c:rich>
                  <a:bodyPr/>
                  <a:lstStyle/>
                  <a:p>
                    <a:r>
                      <a:rPr lang="en-US" b="1" dirty="0">
                        <a:solidFill>
                          <a:schemeClr val="bg1"/>
                        </a:solidFill>
                      </a:rPr>
                      <a:t>5%</a:t>
                    </a:r>
                  </a:p>
                </c:rich>
              </c:tx>
              <c:showLegendKey val="0"/>
              <c:showVal val="0"/>
              <c:showCatName val="0"/>
              <c:showSerName val="0"/>
              <c:showPercent val="1"/>
              <c:showBubbleSize val="0"/>
            </c:dLbl>
            <c:dLbl>
              <c:idx val="1"/>
              <c:tx>
                <c:rich>
                  <a:bodyPr/>
                  <a:lstStyle/>
                  <a:p>
                    <a:r>
                      <a:rPr lang="en-US" b="1" dirty="0">
                        <a:solidFill>
                          <a:schemeClr val="bg1"/>
                        </a:solidFill>
                      </a:rPr>
                      <a:t>15%</a:t>
                    </a:r>
                  </a:p>
                </c:rich>
              </c:tx>
              <c:showLegendKey val="0"/>
              <c:showVal val="0"/>
              <c:showCatName val="0"/>
              <c:showSerName val="0"/>
              <c:showPercent val="1"/>
              <c:showBubbleSize val="0"/>
            </c:dLbl>
            <c:dLbl>
              <c:idx val="2"/>
              <c:tx>
                <c:rich>
                  <a:bodyPr/>
                  <a:lstStyle/>
                  <a:p>
                    <a:r>
                      <a:rPr lang="en-US" b="1" dirty="0">
                        <a:solidFill>
                          <a:schemeClr val="bg1"/>
                        </a:solidFill>
                      </a:rPr>
                      <a:t>26%</a:t>
                    </a:r>
                  </a:p>
                </c:rich>
              </c:tx>
              <c:showLegendKey val="0"/>
              <c:showVal val="0"/>
              <c:showCatName val="0"/>
              <c:showSerName val="0"/>
              <c:showPercent val="1"/>
              <c:showBubbleSize val="0"/>
            </c:dLbl>
            <c:dLbl>
              <c:idx val="3"/>
              <c:tx>
                <c:rich>
                  <a:bodyPr/>
                  <a:lstStyle/>
                  <a:p>
                    <a:r>
                      <a:rPr lang="en-US" b="1" dirty="0">
                        <a:solidFill>
                          <a:schemeClr val="bg1"/>
                        </a:solidFill>
                      </a:rPr>
                      <a:t>52%</a:t>
                    </a:r>
                  </a:p>
                </c:rich>
              </c:tx>
              <c:showLegendKey val="0"/>
              <c:showVal val="0"/>
              <c:showCatName val="0"/>
              <c:showSerName val="0"/>
              <c:showPercent val="1"/>
              <c:showBubbleSize val="0"/>
            </c:dLbl>
            <c:dLbl>
              <c:idx val="4"/>
              <c:tx>
                <c:rich>
                  <a:bodyPr/>
                  <a:lstStyle/>
                  <a:p>
                    <a:r>
                      <a:rPr lang="en-US" b="1" dirty="0" smtClean="0">
                        <a:solidFill>
                          <a:schemeClr val="bg1"/>
                        </a:solidFill>
                      </a:rPr>
                      <a:t>0.3%</a:t>
                    </a:r>
                    <a:endParaRPr lang="en-US" b="1" dirty="0">
                      <a:solidFill>
                        <a:schemeClr val="bg1"/>
                      </a:solidFill>
                    </a:endParaRPr>
                  </a:p>
                </c:rich>
              </c:tx>
              <c:showLegendKey val="0"/>
              <c:showVal val="0"/>
              <c:showCatName val="0"/>
              <c:showSerName val="0"/>
              <c:showPercent val="1"/>
              <c:showBubbleSize val="0"/>
            </c:dLbl>
            <c:dLbl>
              <c:idx val="5"/>
              <c:tx>
                <c:rich>
                  <a:bodyPr/>
                  <a:lstStyle/>
                  <a:p>
                    <a:r>
                      <a:rPr lang="en-US" b="1" dirty="0">
                        <a:solidFill>
                          <a:schemeClr val="bg1"/>
                        </a:solidFill>
                      </a:rPr>
                      <a:t>2%</a:t>
                    </a:r>
                  </a:p>
                </c:rich>
              </c:tx>
              <c:showLegendKey val="0"/>
              <c:showVal val="0"/>
              <c:showCatName val="0"/>
              <c:showSerName val="0"/>
              <c:showPercent val="1"/>
              <c:showBubbleSize val="0"/>
            </c:dLbl>
            <c:showLegendKey val="0"/>
            <c:showVal val="0"/>
            <c:showCatName val="0"/>
            <c:showSerName val="0"/>
            <c:showPercent val="1"/>
            <c:showBubbleSize val="0"/>
            <c:showLeaderLines val="1"/>
          </c:dLbls>
          <c:cat>
            <c:strRef>
              <c:f>Sheet1!$A$2:$A$7</c:f>
              <c:strCache>
                <c:ptCount val="6"/>
                <c:pt idx="0">
                  <c:v>Spelling (75)</c:v>
                </c:pt>
                <c:pt idx="1">
                  <c:v>Grammar/Copying (212)</c:v>
                </c:pt>
                <c:pt idx="2">
                  <c:v>Single Words (356)</c:v>
                </c:pt>
                <c:pt idx="3">
                  <c:v>Single to Multiple Words (718)</c:v>
                </c:pt>
                <c:pt idx="4">
                  <c:v>Full Clauses (4)</c:v>
                </c:pt>
                <c:pt idx="5">
                  <c:v>Possibly Significant (31)</c:v>
                </c:pt>
              </c:strCache>
            </c:strRef>
          </c:cat>
          <c:val>
            <c:numRef>
              <c:f>Sheet1!$B$2:$B$7</c:f>
              <c:numCache>
                <c:formatCode>General</c:formatCode>
                <c:ptCount val="6"/>
                <c:pt idx="0">
                  <c:v>75</c:v>
                </c:pt>
                <c:pt idx="1">
                  <c:v>212</c:v>
                </c:pt>
                <c:pt idx="2">
                  <c:v>356</c:v>
                </c:pt>
                <c:pt idx="3">
                  <c:v>718</c:v>
                </c:pt>
                <c:pt idx="4">
                  <c:v>4</c:v>
                </c:pt>
                <c:pt idx="5">
                  <c:v>31</c:v>
                </c:pt>
              </c:numCache>
            </c:numRef>
          </c:val>
        </c:ser>
        <c:dLbls>
          <c:showLegendKey val="0"/>
          <c:showVal val="0"/>
          <c:showCatName val="0"/>
          <c:showSerName val="0"/>
          <c:showPercent val="1"/>
          <c:showBubbleSize val="0"/>
          <c:showLeaderLines val="1"/>
        </c:dLbls>
      </c:pie3DChart>
    </c:plotArea>
    <c:legend>
      <c:legendPos val="b"/>
      <c:legendEntry>
        <c:idx val="0"/>
        <c:txPr>
          <a:bodyPr/>
          <a:lstStyle/>
          <a:p>
            <a:pPr>
              <a:defRPr>
                <a:solidFill>
                  <a:schemeClr val="bg1"/>
                </a:solidFill>
              </a:defRPr>
            </a:pPr>
            <a:endParaRPr lang="en-US"/>
          </a:p>
        </c:txPr>
      </c:legendEntry>
      <c:legendEntry>
        <c:idx val="1"/>
        <c:txPr>
          <a:bodyPr/>
          <a:lstStyle/>
          <a:p>
            <a:pPr>
              <a:defRPr>
                <a:solidFill>
                  <a:schemeClr val="bg1"/>
                </a:solidFill>
              </a:defRPr>
            </a:pPr>
            <a:endParaRPr lang="en-US"/>
          </a:p>
        </c:txPr>
      </c:legendEntry>
      <c:legendEntry>
        <c:idx val="2"/>
        <c:txPr>
          <a:bodyPr/>
          <a:lstStyle/>
          <a:p>
            <a:pPr>
              <a:defRPr>
                <a:solidFill>
                  <a:schemeClr val="bg1"/>
                </a:solidFill>
              </a:defRPr>
            </a:pPr>
            <a:endParaRPr lang="en-US"/>
          </a:p>
        </c:txPr>
      </c:legendEntry>
      <c:legendEntry>
        <c:idx val="3"/>
        <c:txPr>
          <a:bodyPr/>
          <a:lstStyle/>
          <a:p>
            <a:pPr>
              <a:defRPr>
                <a:solidFill>
                  <a:schemeClr val="bg1"/>
                </a:solidFill>
              </a:defRPr>
            </a:pPr>
            <a:endParaRPr lang="en-US"/>
          </a:p>
        </c:txPr>
      </c:legendEntry>
      <c:legendEntry>
        <c:idx val="4"/>
        <c:txPr>
          <a:bodyPr/>
          <a:lstStyle/>
          <a:p>
            <a:pPr>
              <a:defRPr>
                <a:solidFill>
                  <a:schemeClr val="bg1"/>
                </a:solidFill>
              </a:defRPr>
            </a:pPr>
            <a:endParaRPr lang="en-US"/>
          </a:p>
        </c:txPr>
      </c:legendEntry>
      <c:legendEntry>
        <c:idx val="5"/>
        <c:txPr>
          <a:bodyPr/>
          <a:lstStyle/>
          <a:p>
            <a:pPr>
              <a:defRPr>
                <a:solidFill>
                  <a:schemeClr val="bg1"/>
                </a:solidFill>
              </a:defRPr>
            </a:pPr>
            <a:endParaRPr lang="en-US"/>
          </a:p>
        </c:txPr>
      </c:legendEntry>
      <c:overlay val="0"/>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solidFill>
                  <a:srgbClr val="FFFF00"/>
                </a:solidFill>
              </a:rPr>
              <a:t>1396 </a:t>
            </a:r>
            <a:r>
              <a:rPr lang="en-US" dirty="0">
                <a:solidFill>
                  <a:srgbClr val="FFFF00"/>
                </a:solidFill>
              </a:rPr>
              <a:t>Total Variants</a:t>
            </a:r>
          </a:p>
        </c:rich>
      </c:tx>
      <c:overlay val="0"/>
    </c:title>
    <c:autoTitleDeleted val="0"/>
    <c:view3D>
      <c:rotX val="30"/>
      <c:rotY val="215"/>
      <c:rAngAx val="0"/>
      <c:perspective val="30"/>
    </c:view3D>
    <c:floor>
      <c:thickness val="0"/>
    </c:floor>
    <c:sideWall>
      <c:thickness val="0"/>
    </c:sideWall>
    <c:backWall>
      <c:thickness val="0"/>
    </c:backWall>
    <c:plotArea>
      <c:layout>
        <c:manualLayout>
          <c:layoutTarget val="inner"/>
          <c:xMode val="edge"/>
          <c:yMode val="edge"/>
          <c:x val="7.7811352601409478E-2"/>
          <c:y val="0.14942516935632744"/>
          <c:w val="0.84437729479718104"/>
          <c:h val="0.56745144322220975"/>
        </c:manualLayout>
      </c:layout>
      <c:pie3DChart>
        <c:varyColors val="1"/>
        <c:ser>
          <c:idx val="0"/>
          <c:order val="0"/>
          <c:tx>
            <c:strRef>
              <c:f>Sheet1!$B$1</c:f>
              <c:strCache>
                <c:ptCount val="1"/>
                <c:pt idx="0">
                  <c:v>1395 Total Variants</c:v>
                </c:pt>
              </c:strCache>
            </c:strRef>
          </c:tx>
          <c:explosion val="16"/>
          <c:dPt>
            <c:idx val="0"/>
            <c:bubble3D val="0"/>
            <c:explosion val="0"/>
          </c:dPt>
          <c:dPt>
            <c:idx val="1"/>
            <c:bubble3D val="0"/>
            <c:explosion val="0"/>
          </c:dPt>
          <c:dPt>
            <c:idx val="2"/>
            <c:bubble3D val="0"/>
            <c:explosion val="0"/>
          </c:dPt>
          <c:dPt>
            <c:idx val="3"/>
            <c:bubble3D val="0"/>
            <c:explosion val="0"/>
          </c:dPt>
          <c:dPt>
            <c:idx val="4"/>
            <c:bubble3D val="0"/>
            <c:explosion val="0"/>
          </c:dPt>
          <c:dPt>
            <c:idx val="5"/>
            <c:bubble3D val="0"/>
            <c:explosion val="13"/>
          </c:dPt>
          <c:dLbls>
            <c:dLbl>
              <c:idx val="0"/>
              <c:tx>
                <c:rich>
                  <a:bodyPr/>
                  <a:lstStyle/>
                  <a:p>
                    <a:r>
                      <a:rPr lang="en-US" b="1" dirty="0">
                        <a:solidFill>
                          <a:schemeClr val="bg1"/>
                        </a:solidFill>
                      </a:rPr>
                      <a:t>5%</a:t>
                    </a:r>
                  </a:p>
                </c:rich>
              </c:tx>
              <c:showLegendKey val="0"/>
              <c:showVal val="0"/>
              <c:showCatName val="0"/>
              <c:showSerName val="0"/>
              <c:showPercent val="1"/>
              <c:showBubbleSize val="0"/>
            </c:dLbl>
            <c:dLbl>
              <c:idx val="1"/>
              <c:tx>
                <c:rich>
                  <a:bodyPr/>
                  <a:lstStyle/>
                  <a:p>
                    <a:r>
                      <a:rPr lang="en-US" b="1" dirty="0">
                        <a:solidFill>
                          <a:schemeClr val="bg1"/>
                        </a:solidFill>
                      </a:rPr>
                      <a:t>15%</a:t>
                    </a:r>
                  </a:p>
                </c:rich>
              </c:tx>
              <c:showLegendKey val="0"/>
              <c:showVal val="0"/>
              <c:showCatName val="0"/>
              <c:showSerName val="0"/>
              <c:showPercent val="1"/>
              <c:showBubbleSize val="0"/>
            </c:dLbl>
            <c:dLbl>
              <c:idx val="2"/>
              <c:tx>
                <c:rich>
                  <a:bodyPr/>
                  <a:lstStyle/>
                  <a:p>
                    <a:r>
                      <a:rPr lang="en-US" b="1" dirty="0">
                        <a:solidFill>
                          <a:schemeClr val="bg1"/>
                        </a:solidFill>
                      </a:rPr>
                      <a:t>26%</a:t>
                    </a:r>
                  </a:p>
                </c:rich>
              </c:tx>
              <c:showLegendKey val="0"/>
              <c:showVal val="0"/>
              <c:showCatName val="0"/>
              <c:showSerName val="0"/>
              <c:showPercent val="1"/>
              <c:showBubbleSize val="0"/>
            </c:dLbl>
            <c:dLbl>
              <c:idx val="3"/>
              <c:tx>
                <c:rich>
                  <a:bodyPr/>
                  <a:lstStyle/>
                  <a:p>
                    <a:r>
                      <a:rPr lang="en-US" b="1" dirty="0">
                        <a:solidFill>
                          <a:schemeClr val="bg1"/>
                        </a:solidFill>
                      </a:rPr>
                      <a:t>52%</a:t>
                    </a:r>
                  </a:p>
                </c:rich>
              </c:tx>
              <c:showLegendKey val="0"/>
              <c:showVal val="0"/>
              <c:showCatName val="0"/>
              <c:showSerName val="0"/>
              <c:showPercent val="1"/>
              <c:showBubbleSize val="0"/>
            </c:dLbl>
            <c:dLbl>
              <c:idx val="4"/>
              <c:tx>
                <c:rich>
                  <a:bodyPr/>
                  <a:lstStyle/>
                  <a:p>
                    <a:r>
                      <a:rPr lang="en-US" b="1" dirty="0" smtClean="0">
                        <a:solidFill>
                          <a:schemeClr val="bg1"/>
                        </a:solidFill>
                      </a:rPr>
                      <a:t>0.3%</a:t>
                    </a:r>
                    <a:endParaRPr lang="en-US" b="1" dirty="0">
                      <a:solidFill>
                        <a:schemeClr val="bg1"/>
                      </a:solidFill>
                    </a:endParaRPr>
                  </a:p>
                </c:rich>
              </c:tx>
              <c:showLegendKey val="0"/>
              <c:showVal val="0"/>
              <c:showCatName val="0"/>
              <c:showSerName val="0"/>
              <c:showPercent val="1"/>
              <c:showBubbleSize val="0"/>
            </c:dLbl>
            <c:dLbl>
              <c:idx val="5"/>
              <c:tx>
                <c:rich>
                  <a:bodyPr/>
                  <a:lstStyle/>
                  <a:p>
                    <a:r>
                      <a:rPr lang="en-US" b="1" dirty="0">
                        <a:solidFill>
                          <a:schemeClr val="bg1"/>
                        </a:solidFill>
                      </a:rPr>
                      <a:t>2%</a:t>
                    </a:r>
                  </a:p>
                </c:rich>
              </c:tx>
              <c:showLegendKey val="0"/>
              <c:showVal val="0"/>
              <c:showCatName val="0"/>
              <c:showSerName val="0"/>
              <c:showPercent val="1"/>
              <c:showBubbleSize val="0"/>
            </c:dLbl>
            <c:showLegendKey val="0"/>
            <c:showVal val="0"/>
            <c:showCatName val="0"/>
            <c:showSerName val="0"/>
            <c:showPercent val="1"/>
            <c:showBubbleSize val="0"/>
            <c:showLeaderLines val="1"/>
          </c:dLbls>
          <c:cat>
            <c:strRef>
              <c:f>Sheet1!$A$2:$A$7</c:f>
              <c:strCache>
                <c:ptCount val="6"/>
                <c:pt idx="0">
                  <c:v>Spelling (75)</c:v>
                </c:pt>
                <c:pt idx="1">
                  <c:v>Grammar/Copying (212)</c:v>
                </c:pt>
                <c:pt idx="2">
                  <c:v>Single Words (356)</c:v>
                </c:pt>
                <c:pt idx="3">
                  <c:v>Single to Multiple Words (718)</c:v>
                </c:pt>
                <c:pt idx="4">
                  <c:v>Full Clauses (4)</c:v>
                </c:pt>
                <c:pt idx="5">
                  <c:v>Possibly Significant (31)</c:v>
                </c:pt>
              </c:strCache>
            </c:strRef>
          </c:cat>
          <c:val>
            <c:numRef>
              <c:f>Sheet1!$B$2:$B$7</c:f>
              <c:numCache>
                <c:formatCode>General</c:formatCode>
                <c:ptCount val="6"/>
                <c:pt idx="0">
                  <c:v>75</c:v>
                </c:pt>
                <c:pt idx="1">
                  <c:v>212</c:v>
                </c:pt>
                <c:pt idx="2">
                  <c:v>356</c:v>
                </c:pt>
                <c:pt idx="3">
                  <c:v>718</c:v>
                </c:pt>
                <c:pt idx="4">
                  <c:v>4</c:v>
                </c:pt>
                <c:pt idx="5">
                  <c:v>31</c:v>
                </c:pt>
              </c:numCache>
            </c:numRef>
          </c:val>
        </c:ser>
        <c:dLbls>
          <c:showLegendKey val="0"/>
          <c:showVal val="0"/>
          <c:showCatName val="0"/>
          <c:showSerName val="0"/>
          <c:showPercent val="1"/>
          <c:showBubbleSize val="0"/>
          <c:showLeaderLines val="1"/>
        </c:dLbls>
      </c:pie3DChart>
    </c:plotArea>
    <c:legend>
      <c:legendPos val="b"/>
      <c:legendEntry>
        <c:idx val="0"/>
        <c:txPr>
          <a:bodyPr/>
          <a:lstStyle/>
          <a:p>
            <a:pPr>
              <a:defRPr>
                <a:solidFill>
                  <a:schemeClr val="bg1"/>
                </a:solidFill>
              </a:defRPr>
            </a:pPr>
            <a:endParaRPr lang="en-US"/>
          </a:p>
        </c:txPr>
      </c:legendEntry>
      <c:legendEntry>
        <c:idx val="1"/>
        <c:txPr>
          <a:bodyPr/>
          <a:lstStyle/>
          <a:p>
            <a:pPr>
              <a:defRPr>
                <a:solidFill>
                  <a:schemeClr val="bg1"/>
                </a:solidFill>
              </a:defRPr>
            </a:pPr>
            <a:endParaRPr lang="en-US"/>
          </a:p>
        </c:txPr>
      </c:legendEntry>
      <c:legendEntry>
        <c:idx val="2"/>
        <c:txPr>
          <a:bodyPr/>
          <a:lstStyle/>
          <a:p>
            <a:pPr>
              <a:defRPr>
                <a:solidFill>
                  <a:schemeClr val="bg1"/>
                </a:solidFill>
              </a:defRPr>
            </a:pPr>
            <a:endParaRPr lang="en-US"/>
          </a:p>
        </c:txPr>
      </c:legendEntry>
      <c:legendEntry>
        <c:idx val="3"/>
        <c:txPr>
          <a:bodyPr/>
          <a:lstStyle/>
          <a:p>
            <a:pPr>
              <a:defRPr>
                <a:solidFill>
                  <a:schemeClr val="bg1"/>
                </a:solidFill>
              </a:defRPr>
            </a:pPr>
            <a:endParaRPr lang="en-US"/>
          </a:p>
        </c:txPr>
      </c:legendEntry>
      <c:legendEntry>
        <c:idx val="4"/>
        <c:txPr>
          <a:bodyPr/>
          <a:lstStyle/>
          <a:p>
            <a:pPr>
              <a:defRPr>
                <a:solidFill>
                  <a:schemeClr val="bg1"/>
                </a:solidFill>
              </a:defRPr>
            </a:pPr>
            <a:endParaRPr lang="en-US"/>
          </a:p>
        </c:txPr>
      </c:legendEntry>
      <c:legendEntry>
        <c:idx val="5"/>
        <c:txPr>
          <a:bodyPr/>
          <a:lstStyle/>
          <a:p>
            <a:pPr>
              <a:defRPr>
                <a:solidFill>
                  <a:schemeClr val="bg1"/>
                </a:solidFill>
              </a:defRPr>
            </a:pPr>
            <a:endParaRPr lang="en-US"/>
          </a:p>
        </c:txPr>
      </c:legendEntry>
      <c:overlay val="0"/>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solidFill>
                  <a:srgbClr val="FFFF00"/>
                </a:solidFill>
              </a:rPr>
              <a:t>1396 </a:t>
            </a:r>
            <a:r>
              <a:rPr lang="en-US" dirty="0">
                <a:solidFill>
                  <a:srgbClr val="FFFF00"/>
                </a:solidFill>
              </a:rPr>
              <a:t>Total Variants</a:t>
            </a:r>
          </a:p>
        </c:rich>
      </c:tx>
      <c:overlay val="0"/>
    </c:title>
    <c:autoTitleDeleted val="0"/>
    <c:view3D>
      <c:rotX val="30"/>
      <c:rotY val="215"/>
      <c:rAngAx val="0"/>
      <c:perspective val="30"/>
    </c:view3D>
    <c:floor>
      <c:thickness val="0"/>
    </c:floor>
    <c:sideWall>
      <c:thickness val="0"/>
    </c:sideWall>
    <c:backWall>
      <c:thickness val="0"/>
    </c:backWall>
    <c:plotArea>
      <c:layout>
        <c:manualLayout>
          <c:layoutTarget val="inner"/>
          <c:xMode val="edge"/>
          <c:yMode val="edge"/>
          <c:x val="7.7811352601409478E-2"/>
          <c:y val="0.14942516935632744"/>
          <c:w val="0.84437729479718104"/>
          <c:h val="0.56745144322220975"/>
        </c:manualLayout>
      </c:layout>
      <c:pie3DChart>
        <c:varyColors val="1"/>
        <c:ser>
          <c:idx val="0"/>
          <c:order val="0"/>
          <c:tx>
            <c:strRef>
              <c:f>Sheet1!$B$1</c:f>
              <c:strCache>
                <c:ptCount val="1"/>
                <c:pt idx="0">
                  <c:v>1395 Total Variants</c:v>
                </c:pt>
              </c:strCache>
            </c:strRef>
          </c:tx>
          <c:explosion val="16"/>
          <c:dPt>
            <c:idx val="0"/>
            <c:bubble3D val="0"/>
            <c:explosion val="0"/>
          </c:dPt>
          <c:dPt>
            <c:idx val="1"/>
            <c:bubble3D val="0"/>
            <c:explosion val="0"/>
          </c:dPt>
          <c:dPt>
            <c:idx val="2"/>
            <c:bubble3D val="0"/>
            <c:explosion val="0"/>
          </c:dPt>
          <c:dPt>
            <c:idx val="3"/>
            <c:bubble3D val="0"/>
            <c:explosion val="0"/>
          </c:dPt>
          <c:dPt>
            <c:idx val="4"/>
            <c:bubble3D val="0"/>
            <c:explosion val="0"/>
          </c:dPt>
          <c:dPt>
            <c:idx val="5"/>
            <c:bubble3D val="0"/>
            <c:explosion val="13"/>
          </c:dPt>
          <c:dLbls>
            <c:dLbl>
              <c:idx val="0"/>
              <c:tx>
                <c:rich>
                  <a:bodyPr/>
                  <a:lstStyle/>
                  <a:p>
                    <a:r>
                      <a:rPr lang="en-US" b="1" dirty="0">
                        <a:solidFill>
                          <a:schemeClr val="bg1"/>
                        </a:solidFill>
                      </a:rPr>
                      <a:t>5%</a:t>
                    </a:r>
                  </a:p>
                </c:rich>
              </c:tx>
              <c:showLegendKey val="0"/>
              <c:showVal val="0"/>
              <c:showCatName val="0"/>
              <c:showSerName val="0"/>
              <c:showPercent val="1"/>
              <c:showBubbleSize val="0"/>
            </c:dLbl>
            <c:dLbl>
              <c:idx val="1"/>
              <c:tx>
                <c:rich>
                  <a:bodyPr/>
                  <a:lstStyle/>
                  <a:p>
                    <a:r>
                      <a:rPr lang="en-US" b="1" dirty="0">
                        <a:solidFill>
                          <a:schemeClr val="bg1"/>
                        </a:solidFill>
                      </a:rPr>
                      <a:t>15%</a:t>
                    </a:r>
                  </a:p>
                </c:rich>
              </c:tx>
              <c:showLegendKey val="0"/>
              <c:showVal val="0"/>
              <c:showCatName val="0"/>
              <c:showSerName val="0"/>
              <c:showPercent val="1"/>
              <c:showBubbleSize val="0"/>
            </c:dLbl>
            <c:dLbl>
              <c:idx val="2"/>
              <c:tx>
                <c:rich>
                  <a:bodyPr/>
                  <a:lstStyle/>
                  <a:p>
                    <a:r>
                      <a:rPr lang="en-US" b="1" dirty="0">
                        <a:solidFill>
                          <a:schemeClr val="bg1"/>
                        </a:solidFill>
                      </a:rPr>
                      <a:t>26%</a:t>
                    </a:r>
                  </a:p>
                </c:rich>
              </c:tx>
              <c:showLegendKey val="0"/>
              <c:showVal val="0"/>
              <c:showCatName val="0"/>
              <c:showSerName val="0"/>
              <c:showPercent val="1"/>
              <c:showBubbleSize val="0"/>
            </c:dLbl>
            <c:dLbl>
              <c:idx val="3"/>
              <c:tx>
                <c:rich>
                  <a:bodyPr/>
                  <a:lstStyle/>
                  <a:p>
                    <a:r>
                      <a:rPr lang="en-US" b="1" dirty="0">
                        <a:solidFill>
                          <a:schemeClr val="bg1"/>
                        </a:solidFill>
                      </a:rPr>
                      <a:t>52%</a:t>
                    </a:r>
                  </a:p>
                </c:rich>
              </c:tx>
              <c:showLegendKey val="0"/>
              <c:showVal val="0"/>
              <c:showCatName val="0"/>
              <c:showSerName val="0"/>
              <c:showPercent val="1"/>
              <c:showBubbleSize val="0"/>
            </c:dLbl>
            <c:dLbl>
              <c:idx val="4"/>
              <c:tx>
                <c:rich>
                  <a:bodyPr/>
                  <a:lstStyle/>
                  <a:p>
                    <a:r>
                      <a:rPr lang="en-US" b="1" dirty="0" smtClean="0">
                        <a:solidFill>
                          <a:schemeClr val="bg1"/>
                        </a:solidFill>
                      </a:rPr>
                      <a:t>0.3%</a:t>
                    </a:r>
                    <a:endParaRPr lang="en-US" b="1" dirty="0">
                      <a:solidFill>
                        <a:schemeClr val="bg1"/>
                      </a:solidFill>
                    </a:endParaRPr>
                  </a:p>
                </c:rich>
              </c:tx>
              <c:showLegendKey val="0"/>
              <c:showVal val="0"/>
              <c:showCatName val="0"/>
              <c:showSerName val="0"/>
              <c:showPercent val="1"/>
              <c:showBubbleSize val="0"/>
            </c:dLbl>
            <c:dLbl>
              <c:idx val="5"/>
              <c:tx>
                <c:rich>
                  <a:bodyPr/>
                  <a:lstStyle/>
                  <a:p>
                    <a:r>
                      <a:rPr lang="en-US" b="1" dirty="0">
                        <a:solidFill>
                          <a:schemeClr val="bg1"/>
                        </a:solidFill>
                      </a:rPr>
                      <a:t>2%</a:t>
                    </a:r>
                  </a:p>
                </c:rich>
              </c:tx>
              <c:showLegendKey val="0"/>
              <c:showVal val="0"/>
              <c:showCatName val="0"/>
              <c:showSerName val="0"/>
              <c:showPercent val="1"/>
              <c:showBubbleSize val="0"/>
            </c:dLbl>
            <c:showLegendKey val="0"/>
            <c:showVal val="0"/>
            <c:showCatName val="0"/>
            <c:showSerName val="0"/>
            <c:showPercent val="1"/>
            <c:showBubbleSize val="0"/>
            <c:showLeaderLines val="1"/>
          </c:dLbls>
          <c:cat>
            <c:strRef>
              <c:f>Sheet1!$A$2:$A$7</c:f>
              <c:strCache>
                <c:ptCount val="6"/>
                <c:pt idx="0">
                  <c:v>Spelling (75)</c:v>
                </c:pt>
                <c:pt idx="1">
                  <c:v>Grammar/Copying (212)</c:v>
                </c:pt>
                <c:pt idx="2">
                  <c:v>Single Words (356)</c:v>
                </c:pt>
                <c:pt idx="3">
                  <c:v>Single to Multiple Words (718)</c:v>
                </c:pt>
                <c:pt idx="4">
                  <c:v>Full Clauses (4)</c:v>
                </c:pt>
                <c:pt idx="5">
                  <c:v>Possibly Significant (31)</c:v>
                </c:pt>
              </c:strCache>
            </c:strRef>
          </c:cat>
          <c:val>
            <c:numRef>
              <c:f>Sheet1!$B$2:$B$7</c:f>
              <c:numCache>
                <c:formatCode>General</c:formatCode>
                <c:ptCount val="6"/>
                <c:pt idx="0">
                  <c:v>75</c:v>
                </c:pt>
                <c:pt idx="1">
                  <c:v>212</c:v>
                </c:pt>
                <c:pt idx="2">
                  <c:v>356</c:v>
                </c:pt>
                <c:pt idx="3">
                  <c:v>718</c:v>
                </c:pt>
                <c:pt idx="4">
                  <c:v>4</c:v>
                </c:pt>
                <c:pt idx="5">
                  <c:v>31</c:v>
                </c:pt>
              </c:numCache>
            </c:numRef>
          </c:val>
        </c:ser>
        <c:dLbls>
          <c:showLegendKey val="0"/>
          <c:showVal val="0"/>
          <c:showCatName val="0"/>
          <c:showSerName val="0"/>
          <c:showPercent val="1"/>
          <c:showBubbleSize val="0"/>
          <c:showLeaderLines val="1"/>
        </c:dLbls>
      </c:pie3DChart>
    </c:plotArea>
    <c:legend>
      <c:legendPos val="b"/>
      <c:legendEntry>
        <c:idx val="0"/>
        <c:txPr>
          <a:bodyPr/>
          <a:lstStyle/>
          <a:p>
            <a:pPr>
              <a:defRPr>
                <a:solidFill>
                  <a:schemeClr val="bg1"/>
                </a:solidFill>
              </a:defRPr>
            </a:pPr>
            <a:endParaRPr lang="en-US"/>
          </a:p>
        </c:txPr>
      </c:legendEntry>
      <c:legendEntry>
        <c:idx val="1"/>
        <c:txPr>
          <a:bodyPr/>
          <a:lstStyle/>
          <a:p>
            <a:pPr>
              <a:defRPr>
                <a:solidFill>
                  <a:schemeClr val="bg1"/>
                </a:solidFill>
              </a:defRPr>
            </a:pPr>
            <a:endParaRPr lang="en-US"/>
          </a:p>
        </c:txPr>
      </c:legendEntry>
      <c:legendEntry>
        <c:idx val="2"/>
        <c:txPr>
          <a:bodyPr/>
          <a:lstStyle/>
          <a:p>
            <a:pPr>
              <a:defRPr>
                <a:solidFill>
                  <a:schemeClr val="bg1"/>
                </a:solidFill>
              </a:defRPr>
            </a:pPr>
            <a:endParaRPr lang="en-US"/>
          </a:p>
        </c:txPr>
      </c:legendEntry>
      <c:legendEntry>
        <c:idx val="3"/>
        <c:txPr>
          <a:bodyPr/>
          <a:lstStyle/>
          <a:p>
            <a:pPr>
              <a:defRPr>
                <a:solidFill>
                  <a:schemeClr val="bg1"/>
                </a:solidFill>
              </a:defRPr>
            </a:pPr>
            <a:endParaRPr lang="en-US"/>
          </a:p>
        </c:txPr>
      </c:legendEntry>
      <c:legendEntry>
        <c:idx val="4"/>
        <c:txPr>
          <a:bodyPr/>
          <a:lstStyle/>
          <a:p>
            <a:pPr>
              <a:defRPr>
                <a:solidFill>
                  <a:schemeClr val="bg1"/>
                </a:solidFill>
              </a:defRPr>
            </a:pPr>
            <a:endParaRPr lang="en-US"/>
          </a:p>
        </c:txPr>
      </c:legendEntry>
      <c:legendEntry>
        <c:idx val="5"/>
        <c:txPr>
          <a:bodyPr/>
          <a:lstStyle/>
          <a:p>
            <a:pPr>
              <a:defRPr>
                <a:solidFill>
                  <a:schemeClr val="bg1"/>
                </a:solidFill>
              </a:defRPr>
            </a:pPr>
            <a:endParaRPr lang="en-US"/>
          </a:p>
        </c:txPr>
      </c:legendEntry>
      <c:overlay val="0"/>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CA" dirty="0">
                <a:solidFill>
                  <a:srgbClr val="FFFF00"/>
                </a:solidFill>
              </a:rPr>
              <a:t>31 Variants</a:t>
            </a:r>
          </a:p>
        </c:rich>
      </c:tx>
      <c:layout>
        <c:manualLayout>
          <c:xMode val="edge"/>
          <c:yMode val="edge"/>
          <c:x val="0.79855205599300083"/>
          <c:y val="0.14492629183404793"/>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12699650043744531"/>
          <c:y val="9.1868992685537217E-4"/>
          <c:w val="0.70989588801399828"/>
          <c:h val="0.97228527997161207"/>
        </c:manualLayout>
      </c:layout>
      <c:pie3DChart>
        <c:varyColors val="1"/>
        <c:ser>
          <c:idx val="0"/>
          <c:order val="0"/>
          <c:tx>
            <c:strRef>
              <c:f>Sheet1!$B$1</c:f>
              <c:strCache>
                <c:ptCount val="1"/>
                <c:pt idx="0">
                  <c:v>31 Variants</c:v>
                </c:pt>
              </c:strCache>
            </c:strRef>
          </c:tx>
          <c:explosion val="15"/>
          <c:dPt>
            <c:idx val="0"/>
            <c:bubble3D val="0"/>
            <c:explosion val="0"/>
            <c:spPr>
              <a:solidFill>
                <a:srgbClr val="C00000"/>
              </a:solidFill>
            </c:spPr>
          </c:dPt>
          <c:dPt>
            <c:idx val="1"/>
            <c:bubble3D val="0"/>
            <c:explosion val="17"/>
            <c:spPr>
              <a:solidFill>
                <a:srgbClr val="FF4F4F"/>
              </a:solidFill>
            </c:spPr>
          </c:dPt>
          <c:dPt>
            <c:idx val="2"/>
            <c:bubble3D val="0"/>
            <c:explosion val="0"/>
            <c:spPr>
              <a:solidFill>
                <a:srgbClr val="92001C"/>
              </a:solidFill>
            </c:spPr>
          </c:dPt>
          <c:dPt>
            <c:idx val="3"/>
            <c:bubble3D val="0"/>
            <c:explosion val="0"/>
            <c:spPr>
              <a:solidFill>
                <a:srgbClr val="FFCDCD"/>
              </a:solidFill>
            </c:spPr>
          </c:dPt>
          <c:dPt>
            <c:idx val="4"/>
            <c:bubble3D val="0"/>
            <c:explosion val="0"/>
            <c:spPr>
              <a:solidFill>
                <a:srgbClr val="FF7979"/>
              </a:solidFill>
            </c:spPr>
          </c:dPt>
          <c:dPt>
            <c:idx val="5"/>
            <c:bubble3D val="0"/>
            <c:explosion val="0"/>
            <c:spPr>
              <a:solidFill>
                <a:srgbClr val="FFCC99"/>
              </a:solidFill>
            </c:spPr>
          </c:dPt>
          <c:dLbls>
            <c:dLbl>
              <c:idx val="0"/>
              <c:tx>
                <c:rich>
                  <a:bodyPr/>
                  <a:lstStyle/>
                  <a:p>
                    <a:r>
                      <a:rPr lang="en-US" b="1" dirty="0">
                        <a:solidFill>
                          <a:schemeClr val="bg1"/>
                        </a:solidFill>
                      </a:rPr>
                      <a:t>10%</a:t>
                    </a:r>
                  </a:p>
                </c:rich>
              </c:tx>
              <c:showLegendKey val="0"/>
              <c:showVal val="0"/>
              <c:showCatName val="0"/>
              <c:showSerName val="0"/>
              <c:showPercent val="1"/>
              <c:showBubbleSize val="0"/>
            </c:dLbl>
            <c:dLbl>
              <c:idx val="1"/>
              <c:tx>
                <c:rich>
                  <a:bodyPr/>
                  <a:lstStyle/>
                  <a:p>
                    <a:r>
                      <a:rPr lang="en-US" b="1" dirty="0"/>
                      <a:t>19%</a:t>
                    </a:r>
                  </a:p>
                </c:rich>
              </c:tx>
              <c:showLegendKey val="0"/>
              <c:showVal val="0"/>
              <c:showCatName val="0"/>
              <c:showSerName val="0"/>
              <c:showPercent val="1"/>
              <c:showBubbleSize val="0"/>
            </c:dLbl>
            <c:dLbl>
              <c:idx val="2"/>
              <c:tx>
                <c:rich>
                  <a:bodyPr/>
                  <a:lstStyle/>
                  <a:p>
                    <a:r>
                      <a:rPr lang="en-US" b="1" dirty="0">
                        <a:solidFill>
                          <a:schemeClr val="bg1"/>
                        </a:solidFill>
                      </a:rPr>
                      <a:t>6%</a:t>
                    </a:r>
                  </a:p>
                </c:rich>
              </c:tx>
              <c:showLegendKey val="0"/>
              <c:showVal val="0"/>
              <c:showCatName val="0"/>
              <c:showSerName val="0"/>
              <c:showPercent val="1"/>
              <c:showBubbleSize val="0"/>
            </c:dLbl>
            <c:dLbl>
              <c:idx val="3"/>
              <c:tx>
                <c:rich>
                  <a:bodyPr/>
                  <a:lstStyle/>
                  <a:p>
                    <a:r>
                      <a:rPr lang="en-US" b="1" dirty="0"/>
                      <a:t>26%</a:t>
                    </a:r>
                  </a:p>
                </c:rich>
              </c:tx>
              <c:showLegendKey val="0"/>
              <c:showVal val="0"/>
              <c:showCatName val="0"/>
              <c:showSerName val="0"/>
              <c:showPercent val="1"/>
              <c:showBubbleSize val="0"/>
            </c:dLbl>
            <c:dLbl>
              <c:idx val="4"/>
              <c:tx>
                <c:rich>
                  <a:bodyPr/>
                  <a:lstStyle/>
                  <a:p>
                    <a:r>
                      <a:rPr lang="en-US" b="1" dirty="0"/>
                      <a:t>16%</a:t>
                    </a:r>
                  </a:p>
                </c:rich>
              </c:tx>
              <c:showLegendKey val="0"/>
              <c:showVal val="0"/>
              <c:showCatName val="0"/>
              <c:showSerName val="0"/>
              <c:showPercent val="1"/>
              <c:showBubbleSize val="0"/>
            </c:dLbl>
            <c:dLbl>
              <c:idx val="5"/>
              <c:tx>
                <c:rich>
                  <a:bodyPr/>
                  <a:lstStyle/>
                  <a:p>
                    <a:r>
                      <a:rPr lang="en-US" b="1" dirty="0">
                        <a:solidFill>
                          <a:schemeClr val="tx1"/>
                        </a:solidFill>
                      </a:rPr>
                      <a:t>23%</a:t>
                    </a:r>
                  </a:p>
                </c:rich>
              </c:tx>
              <c:showLegendKey val="0"/>
              <c:showVal val="0"/>
              <c:showCatName val="0"/>
              <c:showSerName val="0"/>
              <c:showPercent val="1"/>
              <c:showBubbleSize val="0"/>
            </c:dLbl>
            <c:showLegendKey val="0"/>
            <c:showVal val="0"/>
            <c:showCatName val="0"/>
            <c:showSerName val="0"/>
            <c:showPercent val="1"/>
            <c:showBubbleSize val="0"/>
            <c:showLeaderLines val="1"/>
          </c:dLbls>
          <c:cat>
            <c:strRef>
              <c:f>Sheet1!$A$2:$A$7</c:f>
              <c:strCache>
                <c:ptCount val="6"/>
                <c:pt idx="0">
                  <c:v>Parallelism (3)</c:v>
                </c:pt>
                <c:pt idx="1">
                  <c:v>Comparative Exposition (6)</c:v>
                </c:pt>
                <c:pt idx="2">
                  <c:v>Immediate Context (2)</c:v>
                </c:pt>
                <c:pt idx="3">
                  <c:v>Qumran Inconsistencies (8)</c:v>
                </c:pt>
                <c:pt idx="4">
                  <c:v>Word Plays (5)</c:v>
                </c:pt>
                <c:pt idx="5">
                  <c:v>Uncertainties (7)</c:v>
                </c:pt>
              </c:strCache>
            </c:strRef>
          </c:cat>
          <c:val>
            <c:numRef>
              <c:f>Sheet1!$B$2:$B$7</c:f>
              <c:numCache>
                <c:formatCode>General</c:formatCode>
                <c:ptCount val="6"/>
                <c:pt idx="0">
                  <c:v>3</c:v>
                </c:pt>
                <c:pt idx="1">
                  <c:v>6</c:v>
                </c:pt>
                <c:pt idx="2">
                  <c:v>2</c:v>
                </c:pt>
                <c:pt idx="3">
                  <c:v>8</c:v>
                </c:pt>
                <c:pt idx="4">
                  <c:v>5</c:v>
                </c:pt>
                <c:pt idx="5">
                  <c:v>7</c:v>
                </c:pt>
              </c:numCache>
            </c:numRef>
          </c:val>
        </c:ser>
        <c:dLbls>
          <c:showLegendKey val="0"/>
          <c:showVal val="0"/>
          <c:showCatName val="0"/>
          <c:showSerName val="0"/>
          <c:showPercent val="1"/>
          <c:showBubbleSize val="0"/>
          <c:showLeaderLines val="1"/>
        </c:dLbls>
      </c:pie3DChart>
    </c:plotArea>
    <c:legend>
      <c:legendPos val="r"/>
      <c:layout>
        <c:manualLayout>
          <c:xMode val="edge"/>
          <c:yMode val="edge"/>
          <c:x val="5.1388888888888887E-2"/>
          <c:y val="0.6958031512040006"/>
          <c:w val="0.78749999999999998"/>
          <c:h val="0.24957595461760151"/>
        </c:manualLayout>
      </c:layout>
      <c:overlay val="0"/>
      <c:txPr>
        <a:bodyPr/>
        <a:lstStyle/>
        <a:p>
          <a:pPr>
            <a:defRPr>
              <a:solidFill>
                <a:schemeClr val="bg1"/>
              </a:solidFill>
            </a:defRPr>
          </a:pPr>
          <a:endParaRPr lang="en-US"/>
        </a:p>
      </c:txPr>
    </c:legend>
    <c:plotVisOnly val="1"/>
    <c:dispBlanksAs val="gap"/>
    <c:showDLblsOverMax val="0"/>
  </c:chart>
  <c:spPr>
    <a:effectLst>
      <a:glow rad="1625600">
        <a:schemeClr val="accent6">
          <a:satMod val="175000"/>
          <a:alpha val="40000"/>
        </a:schemeClr>
      </a:glow>
      <a:softEdge rad="711200"/>
    </a:effectLst>
  </c:spPr>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CA" dirty="0">
                <a:solidFill>
                  <a:srgbClr val="FFFF00"/>
                </a:solidFill>
              </a:rPr>
              <a:t>31 Variants</a:t>
            </a:r>
          </a:p>
        </c:rich>
      </c:tx>
      <c:layout>
        <c:manualLayout>
          <c:xMode val="edge"/>
          <c:yMode val="edge"/>
          <c:x val="0.79855205599300083"/>
          <c:y val="0.14492629183404793"/>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12699650043744531"/>
          <c:y val="9.1868992685537217E-4"/>
          <c:w val="0.70989588801399828"/>
          <c:h val="0.97228527997161207"/>
        </c:manualLayout>
      </c:layout>
      <c:pie3DChart>
        <c:varyColors val="1"/>
        <c:ser>
          <c:idx val="0"/>
          <c:order val="0"/>
          <c:tx>
            <c:strRef>
              <c:f>Sheet1!$B$1</c:f>
              <c:strCache>
                <c:ptCount val="1"/>
                <c:pt idx="0">
                  <c:v>31 Variants</c:v>
                </c:pt>
              </c:strCache>
            </c:strRef>
          </c:tx>
          <c:explosion val="15"/>
          <c:dPt>
            <c:idx val="0"/>
            <c:bubble3D val="0"/>
            <c:explosion val="0"/>
            <c:spPr>
              <a:solidFill>
                <a:srgbClr val="C00000"/>
              </a:solidFill>
            </c:spPr>
          </c:dPt>
          <c:dPt>
            <c:idx val="1"/>
            <c:bubble3D val="0"/>
            <c:explosion val="24"/>
            <c:spPr>
              <a:solidFill>
                <a:srgbClr val="FF4F4F"/>
              </a:solidFill>
            </c:spPr>
          </c:dPt>
          <c:dPt>
            <c:idx val="2"/>
            <c:bubble3D val="0"/>
            <c:explosion val="0"/>
            <c:spPr>
              <a:solidFill>
                <a:srgbClr val="92001C"/>
              </a:solidFill>
            </c:spPr>
          </c:dPt>
          <c:dPt>
            <c:idx val="3"/>
            <c:bubble3D val="0"/>
            <c:explosion val="0"/>
            <c:spPr>
              <a:solidFill>
                <a:srgbClr val="FFCDCD"/>
              </a:solidFill>
            </c:spPr>
          </c:dPt>
          <c:dPt>
            <c:idx val="4"/>
            <c:bubble3D val="0"/>
            <c:explosion val="0"/>
            <c:spPr>
              <a:solidFill>
                <a:srgbClr val="FF7979"/>
              </a:solidFill>
            </c:spPr>
          </c:dPt>
          <c:dPt>
            <c:idx val="5"/>
            <c:bubble3D val="0"/>
            <c:explosion val="0"/>
            <c:spPr>
              <a:solidFill>
                <a:srgbClr val="FFCC99"/>
              </a:solidFill>
            </c:spPr>
          </c:dPt>
          <c:dLbls>
            <c:dLbl>
              <c:idx val="0"/>
              <c:tx>
                <c:rich>
                  <a:bodyPr/>
                  <a:lstStyle/>
                  <a:p>
                    <a:r>
                      <a:rPr lang="en-US" b="1" dirty="0">
                        <a:solidFill>
                          <a:schemeClr val="bg1"/>
                        </a:solidFill>
                      </a:rPr>
                      <a:t>10%</a:t>
                    </a:r>
                  </a:p>
                </c:rich>
              </c:tx>
              <c:showLegendKey val="0"/>
              <c:showVal val="0"/>
              <c:showCatName val="0"/>
              <c:showSerName val="0"/>
              <c:showPercent val="1"/>
              <c:showBubbleSize val="0"/>
            </c:dLbl>
            <c:dLbl>
              <c:idx val="1"/>
              <c:tx>
                <c:rich>
                  <a:bodyPr/>
                  <a:lstStyle/>
                  <a:p>
                    <a:r>
                      <a:rPr lang="en-US" b="1" dirty="0"/>
                      <a:t>19%</a:t>
                    </a:r>
                  </a:p>
                </c:rich>
              </c:tx>
              <c:showLegendKey val="0"/>
              <c:showVal val="0"/>
              <c:showCatName val="0"/>
              <c:showSerName val="0"/>
              <c:showPercent val="1"/>
              <c:showBubbleSize val="0"/>
            </c:dLbl>
            <c:dLbl>
              <c:idx val="2"/>
              <c:tx>
                <c:rich>
                  <a:bodyPr/>
                  <a:lstStyle/>
                  <a:p>
                    <a:r>
                      <a:rPr lang="en-US" b="1" dirty="0">
                        <a:solidFill>
                          <a:schemeClr val="bg1"/>
                        </a:solidFill>
                      </a:rPr>
                      <a:t>6%</a:t>
                    </a:r>
                  </a:p>
                </c:rich>
              </c:tx>
              <c:showLegendKey val="0"/>
              <c:showVal val="0"/>
              <c:showCatName val="0"/>
              <c:showSerName val="0"/>
              <c:showPercent val="1"/>
              <c:showBubbleSize val="0"/>
            </c:dLbl>
            <c:dLbl>
              <c:idx val="3"/>
              <c:tx>
                <c:rich>
                  <a:bodyPr/>
                  <a:lstStyle/>
                  <a:p>
                    <a:r>
                      <a:rPr lang="en-US" b="1" dirty="0"/>
                      <a:t>26%</a:t>
                    </a:r>
                  </a:p>
                </c:rich>
              </c:tx>
              <c:showLegendKey val="0"/>
              <c:showVal val="0"/>
              <c:showCatName val="0"/>
              <c:showSerName val="0"/>
              <c:showPercent val="1"/>
              <c:showBubbleSize val="0"/>
            </c:dLbl>
            <c:dLbl>
              <c:idx val="4"/>
              <c:tx>
                <c:rich>
                  <a:bodyPr/>
                  <a:lstStyle/>
                  <a:p>
                    <a:r>
                      <a:rPr lang="en-US" b="1" dirty="0"/>
                      <a:t>16%</a:t>
                    </a:r>
                  </a:p>
                </c:rich>
              </c:tx>
              <c:showLegendKey val="0"/>
              <c:showVal val="0"/>
              <c:showCatName val="0"/>
              <c:showSerName val="0"/>
              <c:showPercent val="1"/>
              <c:showBubbleSize val="0"/>
            </c:dLbl>
            <c:dLbl>
              <c:idx val="5"/>
              <c:tx>
                <c:rich>
                  <a:bodyPr/>
                  <a:lstStyle/>
                  <a:p>
                    <a:r>
                      <a:rPr lang="en-US" b="1" dirty="0">
                        <a:solidFill>
                          <a:schemeClr val="tx1"/>
                        </a:solidFill>
                      </a:rPr>
                      <a:t>23%</a:t>
                    </a:r>
                  </a:p>
                </c:rich>
              </c:tx>
              <c:showLegendKey val="0"/>
              <c:showVal val="0"/>
              <c:showCatName val="0"/>
              <c:showSerName val="0"/>
              <c:showPercent val="1"/>
              <c:showBubbleSize val="0"/>
            </c:dLbl>
            <c:showLegendKey val="0"/>
            <c:showVal val="0"/>
            <c:showCatName val="0"/>
            <c:showSerName val="0"/>
            <c:showPercent val="1"/>
            <c:showBubbleSize val="0"/>
            <c:showLeaderLines val="1"/>
          </c:dLbls>
          <c:cat>
            <c:strRef>
              <c:f>Sheet1!$A$2:$A$7</c:f>
              <c:strCache>
                <c:ptCount val="6"/>
                <c:pt idx="0">
                  <c:v>Parallelism (3)</c:v>
                </c:pt>
                <c:pt idx="1">
                  <c:v>Comparative Exposition (6)</c:v>
                </c:pt>
                <c:pt idx="2">
                  <c:v>Immediate Context (2)</c:v>
                </c:pt>
                <c:pt idx="3">
                  <c:v>Qumran Inconsistencies (8)</c:v>
                </c:pt>
                <c:pt idx="4">
                  <c:v>Word Plays (5)</c:v>
                </c:pt>
                <c:pt idx="5">
                  <c:v>Uncertainties (7)</c:v>
                </c:pt>
              </c:strCache>
            </c:strRef>
          </c:cat>
          <c:val>
            <c:numRef>
              <c:f>Sheet1!$B$2:$B$7</c:f>
              <c:numCache>
                <c:formatCode>General</c:formatCode>
                <c:ptCount val="6"/>
                <c:pt idx="0">
                  <c:v>3</c:v>
                </c:pt>
                <c:pt idx="1">
                  <c:v>6</c:v>
                </c:pt>
                <c:pt idx="2">
                  <c:v>2</c:v>
                </c:pt>
                <c:pt idx="3">
                  <c:v>8</c:v>
                </c:pt>
                <c:pt idx="4">
                  <c:v>5</c:v>
                </c:pt>
                <c:pt idx="5">
                  <c:v>7</c:v>
                </c:pt>
              </c:numCache>
            </c:numRef>
          </c:val>
        </c:ser>
        <c:dLbls>
          <c:showLegendKey val="0"/>
          <c:showVal val="0"/>
          <c:showCatName val="0"/>
          <c:showSerName val="0"/>
          <c:showPercent val="1"/>
          <c:showBubbleSize val="0"/>
          <c:showLeaderLines val="1"/>
        </c:dLbls>
      </c:pie3DChart>
    </c:plotArea>
    <c:legend>
      <c:legendPos val="r"/>
      <c:layout>
        <c:manualLayout>
          <c:xMode val="edge"/>
          <c:yMode val="edge"/>
          <c:x val="5.1388888888888887E-2"/>
          <c:y val="0.6958031512040006"/>
          <c:w val="0.78749999999999998"/>
          <c:h val="0.24957595461760151"/>
        </c:manualLayout>
      </c:layout>
      <c:overlay val="0"/>
      <c:txPr>
        <a:bodyPr/>
        <a:lstStyle/>
        <a:p>
          <a:pPr>
            <a:defRPr>
              <a:solidFill>
                <a:schemeClr val="bg1"/>
              </a:solidFill>
            </a:defRPr>
          </a:pPr>
          <a:endParaRPr lang="en-US"/>
        </a:p>
      </c:txPr>
    </c:legend>
    <c:plotVisOnly val="1"/>
    <c:dispBlanksAs val="gap"/>
    <c:showDLblsOverMax val="0"/>
  </c:chart>
  <c:spPr>
    <a:effectLst>
      <a:glow rad="1625600">
        <a:schemeClr val="accent6">
          <a:satMod val="175000"/>
          <a:alpha val="40000"/>
        </a:schemeClr>
      </a:glow>
      <a:softEdge rad="711200"/>
    </a:effectLst>
  </c:spPr>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CA" dirty="0">
                <a:solidFill>
                  <a:srgbClr val="FFFF00"/>
                </a:solidFill>
              </a:rPr>
              <a:t>31 Variants</a:t>
            </a:r>
          </a:p>
        </c:rich>
      </c:tx>
      <c:layout>
        <c:manualLayout>
          <c:xMode val="edge"/>
          <c:yMode val="edge"/>
          <c:x val="0.79855205599300083"/>
          <c:y val="0.14492629183404793"/>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1283853893263342"/>
          <c:y val="8.7216683253109623E-3"/>
          <c:w val="0.70989588801399828"/>
          <c:h val="0.97228527997161207"/>
        </c:manualLayout>
      </c:layout>
      <c:pie3DChart>
        <c:varyColors val="1"/>
        <c:ser>
          <c:idx val="0"/>
          <c:order val="0"/>
          <c:tx>
            <c:strRef>
              <c:f>Sheet1!$B$1</c:f>
              <c:strCache>
                <c:ptCount val="1"/>
                <c:pt idx="0">
                  <c:v>31 Variants</c:v>
                </c:pt>
              </c:strCache>
            </c:strRef>
          </c:tx>
          <c:explosion val="15"/>
          <c:dPt>
            <c:idx val="0"/>
            <c:bubble3D val="0"/>
            <c:explosion val="0"/>
            <c:spPr>
              <a:solidFill>
                <a:srgbClr val="C00000"/>
              </a:solidFill>
            </c:spPr>
          </c:dPt>
          <c:dPt>
            <c:idx val="1"/>
            <c:bubble3D val="0"/>
            <c:explosion val="22"/>
            <c:spPr>
              <a:solidFill>
                <a:srgbClr val="FF4F4F"/>
              </a:solidFill>
            </c:spPr>
          </c:dPt>
          <c:dPt>
            <c:idx val="2"/>
            <c:bubble3D val="0"/>
            <c:explosion val="0"/>
            <c:spPr>
              <a:solidFill>
                <a:srgbClr val="92001C"/>
              </a:solidFill>
            </c:spPr>
          </c:dPt>
          <c:dPt>
            <c:idx val="3"/>
            <c:bubble3D val="0"/>
            <c:explosion val="0"/>
            <c:spPr>
              <a:solidFill>
                <a:srgbClr val="FFCDCD"/>
              </a:solidFill>
            </c:spPr>
          </c:dPt>
          <c:dPt>
            <c:idx val="4"/>
            <c:bubble3D val="0"/>
            <c:explosion val="0"/>
            <c:spPr>
              <a:solidFill>
                <a:srgbClr val="FF7979"/>
              </a:solidFill>
            </c:spPr>
          </c:dPt>
          <c:dPt>
            <c:idx val="5"/>
            <c:bubble3D val="0"/>
            <c:explosion val="0"/>
            <c:spPr>
              <a:solidFill>
                <a:srgbClr val="FFCC99"/>
              </a:solidFill>
            </c:spPr>
          </c:dPt>
          <c:dLbls>
            <c:dLbl>
              <c:idx val="0"/>
              <c:tx>
                <c:rich>
                  <a:bodyPr/>
                  <a:lstStyle/>
                  <a:p>
                    <a:r>
                      <a:rPr lang="en-US" b="1" dirty="0">
                        <a:solidFill>
                          <a:schemeClr val="bg1"/>
                        </a:solidFill>
                      </a:rPr>
                      <a:t>10%</a:t>
                    </a:r>
                  </a:p>
                </c:rich>
              </c:tx>
              <c:showLegendKey val="0"/>
              <c:showVal val="0"/>
              <c:showCatName val="0"/>
              <c:showSerName val="0"/>
              <c:showPercent val="1"/>
              <c:showBubbleSize val="0"/>
            </c:dLbl>
            <c:dLbl>
              <c:idx val="1"/>
              <c:tx>
                <c:rich>
                  <a:bodyPr/>
                  <a:lstStyle/>
                  <a:p>
                    <a:r>
                      <a:rPr lang="en-US" b="1" dirty="0"/>
                      <a:t>19%</a:t>
                    </a:r>
                  </a:p>
                </c:rich>
              </c:tx>
              <c:showLegendKey val="0"/>
              <c:showVal val="0"/>
              <c:showCatName val="0"/>
              <c:showSerName val="0"/>
              <c:showPercent val="1"/>
              <c:showBubbleSize val="0"/>
            </c:dLbl>
            <c:dLbl>
              <c:idx val="2"/>
              <c:tx>
                <c:rich>
                  <a:bodyPr/>
                  <a:lstStyle/>
                  <a:p>
                    <a:r>
                      <a:rPr lang="en-US" b="1" dirty="0">
                        <a:solidFill>
                          <a:schemeClr val="bg1"/>
                        </a:solidFill>
                      </a:rPr>
                      <a:t>6%</a:t>
                    </a:r>
                  </a:p>
                </c:rich>
              </c:tx>
              <c:showLegendKey val="0"/>
              <c:showVal val="0"/>
              <c:showCatName val="0"/>
              <c:showSerName val="0"/>
              <c:showPercent val="1"/>
              <c:showBubbleSize val="0"/>
            </c:dLbl>
            <c:dLbl>
              <c:idx val="3"/>
              <c:tx>
                <c:rich>
                  <a:bodyPr/>
                  <a:lstStyle/>
                  <a:p>
                    <a:r>
                      <a:rPr lang="en-US" b="1" dirty="0"/>
                      <a:t>26%</a:t>
                    </a:r>
                  </a:p>
                </c:rich>
              </c:tx>
              <c:showLegendKey val="0"/>
              <c:showVal val="0"/>
              <c:showCatName val="0"/>
              <c:showSerName val="0"/>
              <c:showPercent val="1"/>
              <c:showBubbleSize val="0"/>
            </c:dLbl>
            <c:dLbl>
              <c:idx val="4"/>
              <c:tx>
                <c:rich>
                  <a:bodyPr/>
                  <a:lstStyle/>
                  <a:p>
                    <a:r>
                      <a:rPr lang="en-US" b="1" dirty="0"/>
                      <a:t>16%</a:t>
                    </a:r>
                  </a:p>
                </c:rich>
              </c:tx>
              <c:showLegendKey val="0"/>
              <c:showVal val="0"/>
              <c:showCatName val="0"/>
              <c:showSerName val="0"/>
              <c:showPercent val="1"/>
              <c:showBubbleSize val="0"/>
            </c:dLbl>
            <c:dLbl>
              <c:idx val="5"/>
              <c:tx>
                <c:rich>
                  <a:bodyPr/>
                  <a:lstStyle/>
                  <a:p>
                    <a:r>
                      <a:rPr lang="en-US" b="1" dirty="0">
                        <a:solidFill>
                          <a:schemeClr val="tx1"/>
                        </a:solidFill>
                      </a:rPr>
                      <a:t>23%</a:t>
                    </a:r>
                  </a:p>
                </c:rich>
              </c:tx>
              <c:showLegendKey val="0"/>
              <c:showVal val="0"/>
              <c:showCatName val="0"/>
              <c:showSerName val="0"/>
              <c:showPercent val="1"/>
              <c:showBubbleSize val="0"/>
            </c:dLbl>
            <c:showLegendKey val="0"/>
            <c:showVal val="0"/>
            <c:showCatName val="0"/>
            <c:showSerName val="0"/>
            <c:showPercent val="1"/>
            <c:showBubbleSize val="0"/>
            <c:showLeaderLines val="1"/>
          </c:dLbls>
          <c:cat>
            <c:strRef>
              <c:f>Sheet1!$A$2:$A$7</c:f>
              <c:strCache>
                <c:ptCount val="6"/>
                <c:pt idx="0">
                  <c:v>Parallelism (3)</c:v>
                </c:pt>
                <c:pt idx="1">
                  <c:v>Comparative Exposition (6)</c:v>
                </c:pt>
                <c:pt idx="2">
                  <c:v>Immediate Context (2)</c:v>
                </c:pt>
                <c:pt idx="3">
                  <c:v>Qumran Inconsistencies (8)</c:v>
                </c:pt>
                <c:pt idx="4">
                  <c:v>Word Plays (5)</c:v>
                </c:pt>
                <c:pt idx="5">
                  <c:v>Uncertainties (7)</c:v>
                </c:pt>
              </c:strCache>
            </c:strRef>
          </c:cat>
          <c:val>
            <c:numRef>
              <c:f>Sheet1!$B$2:$B$7</c:f>
              <c:numCache>
                <c:formatCode>General</c:formatCode>
                <c:ptCount val="6"/>
                <c:pt idx="0">
                  <c:v>3</c:v>
                </c:pt>
                <c:pt idx="1">
                  <c:v>6</c:v>
                </c:pt>
                <c:pt idx="2">
                  <c:v>2</c:v>
                </c:pt>
                <c:pt idx="3">
                  <c:v>8</c:v>
                </c:pt>
                <c:pt idx="4">
                  <c:v>5</c:v>
                </c:pt>
                <c:pt idx="5">
                  <c:v>7</c:v>
                </c:pt>
              </c:numCache>
            </c:numRef>
          </c:val>
        </c:ser>
        <c:dLbls>
          <c:showLegendKey val="0"/>
          <c:showVal val="0"/>
          <c:showCatName val="0"/>
          <c:showSerName val="0"/>
          <c:showPercent val="1"/>
          <c:showBubbleSize val="0"/>
          <c:showLeaderLines val="1"/>
        </c:dLbls>
      </c:pie3DChart>
    </c:plotArea>
    <c:legend>
      <c:legendPos val="r"/>
      <c:layout>
        <c:manualLayout>
          <c:xMode val="edge"/>
          <c:yMode val="edge"/>
          <c:x val="5.1388888888888887E-2"/>
          <c:y val="0.6958031512040006"/>
          <c:w val="0.78749999999999998"/>
          <c:h val="0.24957595461760151"/>
        </c:manualLayout>
      </c:layout>
      <c:overlay val="0"/>
      <c:txPr>
        <a:bodyPr/>
        <a:lstStyle/>
        <a:p>
          <a:pPr>
            <a:defRPr>
              <a:solidFill>
                <a:schemeClr val="bg1"/>
              </a:solidFill>
            </a:defRPr>
          </a:pPr>
          <a:endParaRPr lang="en-US"/>
        </a:p>
      </c:txPr>
    </c:legend>
    <c:plotVisOnly val="1"/>
    <c:dispBlanksAs val="gap"/>
    <c:showDLblsOverMax val="0"/>
  </c:chart>
  <c:spPr>
    <a:effectLst>
      <a:glow rad="1625600">
        <a:schemeClr val="accent6">
          <a:satMod val="175000"/>
          <a:alpha val="40000"/>
        </a:schemeClr>
      </a:glow>
      <a:softEdge rad="711200"/>
    </a:effectLst>
  </c:spPr>
  <c:txPr>
    <a:bodyPr/>
    <a:lstStyle/>
    <a:p>
      <a:pPr>
        <a:defRPr sz="18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1C55B6-C1CF-4D9B-BFF3-375EBAB06E4D}" type="datetimeFigureOut">
              <a:rPr lang="en-CA" smtClean="0"/>
              <a:t>10/08/2011</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097066-B1CE-4294-A41E-85BAB1C5574C}" type="slidenum">
              <a:rPr lang="en-CA" smtClean="0"/>
              <a:t>‹#›</a:t>
            </a:fld>
            <a:endParaRPr lang="en-CA"/>
          </a:p>
        </p:txBody>
      </p:sp>
    </p:spTree>
    <p:extLst>
      <p:ext uri="{BB962C8B-B14F-4D97-AF65-F5344CB8AC3E}">
        <p14:creationId xmlns:p14="http://schemas.microsoft.com/office/powerpoint/2010/main" val="1001675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1</a:t>
            </a:fld>
            <a:endParaRPr lang="en-CA">
              <a:solidFill>
                <a:prstClr val="black"/>
              </a:solidFill>
            </a:endParaRPr>
          </a:p>
        </p:txBody>
      </p:sp>
    </p:spTree>
    <p:extLst>
      <p:ext uri="{BB962C8B-B14F-4D97-AF65-F5344CB8AC3E}">
        <p14:creationId xmlns:p14="http://schemas.microsoft.com/office/powerpoint/2010/main" val="11780616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25</a:t>
            </a:fld>
            <a:endParaRPr lang="en-CA">
              <a:solidFill>
                <a:prstClr val="black"/>
              </a:solidFill>
            </a:endParaRPr>
          </a:p>
        </p:txBody>
      </p:sp>
    </p:spTree>
    <p:extLst>
      <p:ext uri="{BB962C8B-B14F-4D97-AF65-F5344CB8AC3E}">
        <p14:creationId xmlns:p14="http://schemas.microsoft.com/office/powerpoint/2010/main" val="1840496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26</a:t>
            </a:fld>
            <a:endParaRPr lang="en-CA">
              <a:solidFill>
                <a:prstClr val="black"/>
              </a:solidFill>
            </a:endParaRPr>
          </a:p>
        </p:txBody>
      </p:sp>
    </p:spTree>
    <p:extLst>
      <p:ext uri="{BB962C8B-B14F-4D97-AF65-F5344CB8AC3E}">
        <p14:creationId xmlns:p14="http://schemas.microsoft.com/office/powerpoint/2010/main" val="1840496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27</a:t>
            </a:fld>
            <a:endParaRPr lang="en-CA">
              <a:solidFill>
                <a:prstClr val="black"/>
              </a:solidFill>
            </a:endParaRPr>
          </a:p>
        </p:txBody>
      </p:sp>
    </p:spTree>
    <p:extLst>
      <p:ext uri="{BB962C8B-B14F-4D97-AF65-F5344CB8AC3E}">
        <p14:creationId xmlns:p14="http://schemas.microsoft.com/office/powerpoint/2010/main" val="1840496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28</a:t>
            </a:fld>
            <a:endParaRPr lang="en-CA">
              <a:solidFill>
                <a:prstClr val="black"/>
              </a:solidFill>
            </a:endParaRPr>
          </a:p>
        </p:txBody>
      </p:sp>
    </p:spTree>
    <p:extLst>
      <p:ext uri="{BB962C8B-B14F-4D97-AF65-F5344CB8AC3E}">
        <p14:creationId xmlns:p14="http://schemas.microsoft.com/office/powerpoint/2010/main" val="1840496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29</a:t>
            </a:fld>
            <a:endParaRPr lang="en-CA">
              <a:solidFill>
                <a:prstClr val="black"/>
              </a:solidFill>
            </a:endParaRPr>
          </a:p>
        </p:txBody>
      </p:sp>
    </p:spTree>
    <p:extLst>
      <p:ext uri="{BB962C8B-B14F-4D97-AF65-F5344CB8AC3E}">
        <p14:creationId xmlns:p14="http://schemas.microsoft.com/office/powerpoint/2010/main" val="18404968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30</a:t>
            </a:fld>
            <a:endParaRPr lang="en-CA">
              <a:solidFill>
                <a:prstClr val="black"/>
              </a:solidFill>
            </a:endParaRPr>
          </a:p>
        </p:txBody>
      </p:sp>
    </p:spTree>
    <p:extLst>
      <p:ext uri="{BB962C8B-B14F-4D97-AF65-F5344CB8AC3E}">
        <p14:creationId xmlns:p14="http://schemas.microsoft.com/office/powerpoint/2010/main" val="18404968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31</a:t>
            </a:fld>
            <a:endParaRPr lang="en-CA">
              <a:solidFill>
                <a:prstClr val="black"/>
              </a:solidFill>
            </a:endParaRPr>
          </a:p>
        </p:txBody>
      </p:sp>
    </p:spTree>
    <p:extLst>
      <p:ext uri="{BB962C8B-B14F-4D97-AF65-F5344CB8AC3E}">
        <p14:creationId xmlns:p14="http://schemas.microsoft.com/office/powerpoint/2010/main" val="18404968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32</a:t>
            </a:fld>
            <a:endParaRPr lang="en-CA">
              <a:solidFill>
                <a:prstClr val="black"/>
              </a:solidFill>
            </a:endParaRPr>
          </a:p>
        </p:txBody>
      </p:sp>
    </p:spTree>
    <p:extLst>
      <p:ext uri="{BB962C8B-B14F-4D97-AF65-F5344CB8AC3E}">
        <p14:creationId xmlns:p14="http://schemas.microsoft.com/office/powerpoint/2010/main" val="18404968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33</a:t>
            </a:fld>
            <a:endParaRPr lang="en-CA">
              <a:solidFill>
                <a:prstClr val="black"/>
              </a:solidFill>
            </a:endParaRPr>
          </a:p>
        </p:txBody>
      </p:sp>
    </p:spTree>
    <p:extLst>
      <p:ext uri="{BB962C8B-B14F-4D97-AF65-F5344CB8AC3E}">
        <p14:creationId xmlns:p14="http://schemas.microsoft.com/office/powerpoint/2010/main" val="18404968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34</a:t>
            </a:fld>
            <a:endParaRPr lang="en-CA">
              <a:solidFill>
                <a:prstClr val="black"/>
              </a:solidFill>
            </a:endParaRPr>
          </a:p>
        </p:txBody>
      </p:sp>
    </p:spTree>
    <p:extLst>
      <p:ext uri="{BB962C8B-B14F-4D97-AF65-F5344CB8AC3E}">
        <p14:creationId xmlns:p14="http://schemas.microsoft.com/office/powerpoint/2010/main" val="1840496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ABMC</a:t>
            </a:r>
            <a:r>
              <a:rPr lang="en-CA" baseline="0" dirty="0" smtClean="0"/>
              <a:t> (Ancient Biblical Manuscript Center)</a:t>
            </a:r>
            <a:endParaRPr lang="en-CA" dirty="0"/>
          </a:p>
        </p:txBody>
      </p:sp>
      <p:sp>
        <p:nvSpPr>
          <p:cNvPr id="4" name="Slide Number Placeholder 3"/>
          <p:cNvSpPr>
            <a:spLocks noGrp="1"/>
          </p:cNvSpPr>
          <p:nvPr>
            <p:ph type="sldNum" sz="quarter" idx="10"/>
          </p:nvPr>
        </p:nvSpPr>
        <p:spPr/>
        <p:txBody>
          <a:bodyPr/>
          <a:lstStyle/>
          <a:p>
            <a:fld id="{7C097066-B1CE-4294-A41E-85BAB1C5574C}" type="slidenum">
              <a:rPr lang="en-CA" smtClean="0"/>
              <a:t>7</a:t>
            </a:fld>
            <a:endParaRPr lang="en-CA"/>
          </a:p>
        </p:txBody>
      </p:sp>
    </p:spTree>
    <p:extLst>
      <p:ext uri="{BB962C8B-B14F-4D97-AF65-F5344CB8AC3E}">
        <p14:creationId xmlns:p14="http://schemas.microsoft.com/office/powerpoint/2010/main" val="970374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35</a:t>
            </a:fld>
            <a:endParaRPr lang="en-CA">
              <a:solidFill>
                <a:prstClr val="black"/>
              </a:solidFill>
            </a:endParaRPr>
          </a:p>
        </p:txBody>
      </p:sp>
    </p:spTree>
    <p:extLst>
      <p:ext uri="{BB962C8B-B14F-4D97-AF65-F5344CB8AC3E}">
        <p14:creationId xmlns:p14="http://schemas.microsoft.com/office/powerpoint/2010/main" val="18404968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36</a:t>
            </a:fld>
            <a:endParaRPr lang="en-CA">
              <a:solidFill>
                <a:prstClr val="black"/>
              </a:solidFill>
            </a:endParaRPr>
          </a:p>
        </p:txBody>
      </p:sp>
    </p:spTree>
    <p:extLst>
      <p:ext uri="{BB962C8B-B14F-4D97-AF65-F5344CB8AC3E}">
        <p14:creationId xmlns:p14="http://schemas.microsoft.com/office/powerpoint/2010/main" val="18404968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269452A-4456-479D-A8DF-00D6A4980315}" type="slidenum">
              <a:rPr lang="en-US"/>
              <a:pPr eaLnBrk="1" hangingPunct="1"/>
              <a:t>37</a:t>
            </a:fld>
            <a:endParaRPr lang="en-US"/>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eaLnBrk="1" hangingPunct="1"/>
            <a:r>
              <a:rPr lang="en-US" smtClean="0"/>
              <a:t>http://skinheritage.blogspot.com/2008/08/great-isaiah-scroll-of-dead-sea-scrolls.html</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39</a:t>
            </a:fld>
            <a:endParaRPr lang="en-CA">
              <a:solidFill>
                <a:prstClr val="black"/>
              </a:solidFill>
            </a:endParaRPr>
          </a:p>
        </p:txBody>
      </p:sp>
    </p:spTree>
    <p:extLst>
      <p:ext uri="{BB962C8B-B14F-4D97-AF65-F5344CB8AC3E}">
        <p14:creationId xmlns:p14="http://schemas.microsoft.com/office/powerpoint/2010/main" val="1178061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13</a:t>
            </a:fld>
            <a:endParaRPr lang="en-CA">
              <a:solidFill>
                <a:prstClr val="black"/>
              </a:solidFill>
            </a:endParaRPr>
          </a:p>
        </p:txBody>
      </p:sp>
    </p:spTree>
    <p:extLst>
      <p:ext uri="{BB962C8B-B14F-4D97-AF65-F5344CB8AC3E}">
        <p14:creationId xmlns:p14="http://schemas.microsoft.com/office/powerpoint/2010/main" val="1840496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t>15</a:t>
            </a:fld>
            <a:endParaRPr lang="en-CA"/>
          </a:p>
        </p:txBody>
      </p:sp>
    </p:spTree>
    <p:extLst>
      <p:ext uri="{BB962C8B-B14F-4D97-AF65-F5344CB8AC3E}">
        <p14:creationId xmlns:p14="http://schemas.microsoft.com/office/powerpoint/2010/main" val="1840496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t>17</a:t>
            </a:fld>
            <a:endParaRPr lang="en-CA"/>
          </a:p>
        </p:txBody>
      </p:sp>
    </p:spTree>
    <p:extLst>
      <p:ext uri="{BB962C8B-B14F-4D97-AF65-F5344CB8AC3E}">
        <p14:creationId xmlns:p14="http://schemas.microsoft.com/office/powerpoint/2010/main" val="1840496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t>19</a:t>
            </a:fld>
            <a:endParaRPr lang="en-CA"/>
          </a:p>
        </p:txBody>
      </p:sp>
    </p:spTree>
    <p:extLst>
      <p:ext uri="{BB962C8B-B14F-4D97-AF65-F5344CB8AC3E}">
        <p14:creationId xmlns:p14="http://schemas.microsoft.com/office/powerpoint/2010/main" val="1840496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t>21</a:t>
            </a:fld>
            <a:endParaRPr lang="en-CA"/>
          </a:p>
        </p:txBody>
      </p:sp>
    </p:spTree>
    <p:extLst>
      <p:ext uri="{BB962C8B-B14F-4D97-AF65-F5344CB8AC3E}">
        <p14:creationId xmlns:p14="http://schemas.microsoft.com/office/powerpoint/2010/main" val="1840496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t>23</a:t>
            </a:fld>
            <a:endParaRPr lang="en-CA"/>
          </a:p>
        </p:txBody>
      </p:sp>
    </p:spTree>
    <p:extLst>
      <p:ext uri="{BB962C8B-B14F-4D97-AF65-F5344CB8AC3E}">
        <p14:creationId xmlns:p14="http://schemas.microsoft.com/office/powerpoint/2010/main" val="1840496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t>24</a:t>
            </a:fld>
            <a:endParaRPr lang="en-CA"/>
          </a:p>
        </p:txBody>
      </p:sp>
    </p:spTree>
    <p:extLst>
      <p:ext uri="{BB962C8B-B14F-4D97-AF65-F5344CB8AC3E}">
        <p14:creationId xmlns:p14="http://schemas.microsoft.com/office/powerpoint/2010/main" val="1840496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C9E0F253-6D26-4E7D-823E-29DF15005779}" type="datetimeFigureOut">
              <a:rPr lang="en-CA" smtClean="0"/>
              <a:t>10/08/2011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A4CBE3D-75E6-4F14-B730-5EFEBFE6E9B2}" type="slidenum">
              <a:rPr lang="en-CA" smtClean="0"/>
              <a:t>‹#›</a:t>
            </a:fld>
            <a:endParaRPr lang="en-CA"/>
          </a:p>
        </p:txBody>
      </p:sp>
    </p:spTree>
    <p:extLst>
      <p:ext uri="{BB962C8B-B14F-4D97-AF65-F5344CB8AC3E}">
        <p14:creationId xmlns:p14="http://schemas.microsoft.com/office/powerpoint/2010/main" val="2496186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9E0F253-6D26-4E7D-823E-29DF15005779}" type="datetimeFigureOut">
              <a:rPr lang="en-CA" smtClean="0"/>
              <a:t>10/08/2011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A4CBE3D-75E6-4F14-B730-5EFEBFE6E9B2}" type="slidenum">
              <a:rPr lang="en-CA" smtClean="0"/>
              <a:t>‹#›</a:t>
            </a:fld>
            <a:endParaRPr lang="en-CA"/>
          </a:p>
        </p:txBody>
      </p:sp>
    </p:spTree>
    <p:extLst>
      <p:ext uri="{BB962C8B-B14F-4D97-AF65-F5344CB8AC3E}">
        <p14:creationId xmlns:p14="http://schemas.microsoft.com/office/powerpoint/2010/main" val="3657596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9E0F253-6D26-4E7D-823E-29DF15005779}" type="datetimeFigureOut">
              <a:rPr lang="en-CA" smtClean="0"/>
              <a:t>10/08/2011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A4CBE3D-75E6-4F14-B730-5EFEBFE6E9B2}" type="slidenum">
              <a:rPr lang="en-CA" smtClean="0"/>
              <a:t>‹#›</a:t>
            </a:fld>
            <a:endParaRPr lang="en-CA"/>
          </a:p>
        </p:txBody>
      </p:sp>
    </p:spTree>
    <p:extLst>
      <p:ext uri="{BB962C8B-B14F-4D97-AF65-F5344CB8AC3E}">
        <p14:creationId xmlns:p14="http://schemas.microsoft.com/office/powerpoint/2010/main" val="2436803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64CABCF-5512-4967-92FF-709776C5D1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814493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7D1EDC7-287A-4206-B834-F851DA4AD2E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5510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AE9080A-35F3-4C60-8D2B-80CDC5F8F68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96284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CDFE2CD-9136-41B5-80FA-8E72B9EB506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25578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AE0F1BFB-4BBB-4ECB-862F-17F83A52E56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059134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C02EFABD-9AE1-4FBB-AE6F-64DFE98E321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912871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AD43E530-3C01-429C-A249-9F3B4CD783B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485484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2D1F2D3-6B95-4867-AEA3-63B417F4F62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32062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9E0F253-6D26-4E7D-823E-29DF15005779}" type="datetimeFigureOut">
              <a:rPr lang="en-CA" smtClean="0"/>
              <a:t>10/08/2011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A4CBE3D-75E6-4F14-B730-5EFEBFE6E9B2}" type="slidenum">
              <a:rPr lang="en-CA" smtClean="0"/>
              <a:t>‹#›</a:t>
            </a:fld>
            <a:endParaRPr lang="en-CA"/>
          </a:p>
        </p:txBody>
      </p:sp>
    </p:spTree>
    <p:extLst>
      <p:ext uri="{BB962C8B-B14F-4D97-AF65-F5344CB8AC3E}">
        <p14:creationId xmlns:p14="http://schemas.microsoft.com/office/powerpoint/2010/main" val="3814408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CCF635B-B28D-418F-808E-1D36C5ED6D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139475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2435557-7018-4A60-A3C4-83D3F17953C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859642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41ABD82-C365-4F0B-9C12-3D1A422FA8A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519044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1"/>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648200" y="1600201"/>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Content Placeholder 4"/>
          <p:cNvSpPr>
            <a:spLocks noGrp="1"/>
          </p:cNvSpPr>
          <p:nvPr>
            <p:ph sz="quarter" idx="3"/>
          </p:nvPr>
        </p:nvSpPr>
        <p:spPr>
          <a:xfrm>
            <a:off x="4648200" y="3938589"/>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2A4BF466-1305-4F54-A745-8804EF7B99C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663685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6BA1ECD-8532-45CF-ABB0-E97A236B8B1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313169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56C3C66-63D5-4BFB-B88C-2D2DFA65B65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245862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76C0FEB-2008-46FD-8017-227B8A29FEE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216922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1006643-F0F4-44F8-8D61-D3F0429B502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461889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BA51C36-EFBB-4B92-B862-2749B32B95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151801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867AA6A-A66E-4556-831C-F3F23A0AEC5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59412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E0F253-6D26-4E7D-823E-29DF15005779}" type="datetimeFigureOut">
              <a:rPr lang="en-CA" smtClean="0"/>
              <a:t>10/08/2011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A4CBE3D-75E6-4F14-B730-5EFEBFE6E9B2}" type="slidenum">
              <a:rPr lang="en-CA" smtClean="0"/>
              <a:t>‹#›</a:t>
            </a:fld>
            <a:endParaRPr lang="en-CA"/>
          </a:p>
        </p:txBody>
      </p:sp>
    </p:spTree>
    <p:extLst>
      <p:ext uri="{BB962C8B-B14F-4D97-AF65-F5344CB8AC3E}">
        <p14:creationId xmlns:p14="http://schemas.microsoft.com/office/powerpoint/2010/main" val="3426223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29B31DB3-D8AE-4C10-980A-C4C64F0567E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186823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63C3143-B614-4E78-A6AE-3C6F35D76EF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7632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9E86545-A4A6-4F5C-BE70-4DFCDD55B57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134042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B616DC8-DE2E-4FA0-9C89-78332D44E81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196262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5E033E-32B0-41B3-9A56-4FF590A8451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753619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1"/>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648200" y="1600201"/>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60F2E377-A8B0-4604-ADC7-698D29A086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611357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able Placeholder 2"/>
          <p:cNvSpPr>
            <a:spLocks noGrp="1"/>
          </p:cNvSpPr>
          <p:nvPr>
            <p:ph type="tbl" idx="1"/>
          </p:nvPr>
        </p:nvSpPr>
        <p:spPr>
          <a:xfrm>
            <a:off x="457200" y="1600201"/>
            <a:ext cx="8229600" cy="4525963"/>
          </a:xfrm>
        </p:spPr>
        <p:txBody>
          <a:bodyPr/>
          <a:lstStyle/>
          <a:p>
            <a:endParaRPr lang="en-CA"/>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BB32673-7B72-4ED2-8313-6F04FB03A46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244871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1"/>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648200" y="1600201"/>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Content Placeholder 4"/>
          <p:cNvSpPr>
            <a:spLocks noGrp="1"/>
          </p:cNvSpPr>
          <p:nvPr>
            <p:ph sz="quarter" idx="3"/>
          </p:nvPr>
        </p:nvSpPr>
        <p:spPr>
          <a:xfrm>
            <a:off x="4648200" y="3938589"/>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2A4BF466-1305-4F54-A745-8804EF7B99C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253017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6901511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13006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C9E0F253-6D26-4E7D-823E-29DF15005779}" type="datetimeFigureOut">
              <a:rPr lang="en-CA" smtClean="0"/>
              <a:t>10/08/2011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A4CBE3D-75E6-4F14-B730-5EFEBFE6E9B2}" type="slidenum">
              <a:rPr lang="en-CA" smtClean="0"/>
              <a:t>‹#›</a:t>
            </a:fld>
            <a:endParaRPr lang="en-CA"/>
          </a:p>
        </p:txBody>
      </p:sp>
    </p:spTree>
    <p:extLst>
      <p:ext uri="{BB962C8B-B14F-4D97-AF65-F5344CB8AC3E}">
        <p14:creationId xmlns:p14="http://schemas.microsoft.com/office/powerpoint/2010/main" val="24997136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08934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1523646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659043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542520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555554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589685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949243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914719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069788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690151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C9E0F253-6D26-4E7D-823E-29DF15005779}" type="datetimeFigureOut">
              <a:rPr lang="en-CA" smtClean="0"/>
              <a:t>10/08/2011</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9A4CBE3D-75E6-4F14-B730-5EFEBFE6E9B2}" type="slidenum">
              <a:rPr lang="en-CA" smtClean="0"/>
              <a:t>‹#›</a:t>
            </a:fld>
            <a:endParaRPr lang="en-CA"/>
          </a:p>
        </p:txBody>
      </p:sp>
    </p:spTree>
    <p:extLst>
      <p:ext uri="{BB962C8B-B14F-4D97-AF65-F5344CB8AC3E}">
        <p14:creationId xmlns:p14="http://schemas.microsoft.com/office/powerpoint/2010/main" val="27660060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130061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08934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1523646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659043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542520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555554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5896850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949243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914719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06978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C9E0F253-6D26-4E7D-823E-29DF15005779}" type="datetimeFigureOut">
              <a:rPr lang="en-CA" smtClean="0"/>
              <a:t>10/08/2011</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9A4CBE3D-75E6-4F14-B730-5EFEBFE6E9B2}" type="slidenum">
              <a:rPr lang="en-CA" smtClean="0"/>
              <a:t>‹#›</a:t>
            </a:fld>
            <a:endParaRPr lang="en-CA"/>
          </a:p>
        </p:txBody>
      </p:sp>
    </p:spTree>
    <p:extLst>
      <p:ext uri="{BB962C8B-B14F-4D97-AF65-F5344CB8AC3E}">
        <p14:creationId xmlns:p14="http://schemas.microsoft.com/office/powerpoint/2010/main" val="24153831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6901511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130061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08934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1523646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659043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542520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5555544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5896850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9492434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91471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E0F253-6D26-4E7D-823E-29DF15005779}" type="datetimeFigureOut">
              <a:rPr lang="en-CA" smtClean="0"/>
              <a:t>10/08/2011</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9A4CBE3D-75E6-4F14-B730-5EFEBFE6E9B2}" type="slidenum">
              <a:rPr lang="en-CA" smtClean="0"/>
              <a:t>‹#›</a:t>
            </a:fld>
            <a:endParaRPr lang="en-CA"/>
          </a:p>
        </p:txBody>
      </p:sp>
    </p:spTree>
    <p:extLst>
      <p:ext uri="{BB962C8B-B14F-4D97-AF65-F5344CB8AC3E}">
        <p14:creationId xmlns:p14="http://schemas.microsoft.com/office/powerpoint/2010/main" val="82910551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0697882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B00A91-9213-4C66-B6A3-6D1632443D4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8667534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FD77A99-8E12-470C-BA9E-55921D8E765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3286884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0B05E57-788A-4218-B65B-81CC33A12ED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2551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A94F436-35DD-4590-9133-56B0953024F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4792180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D41A3048-CCE5-4186-B312-41537C131C3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8697781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E50E554-8C16-458F-8B2E-E4C2AAD664D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1643191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CE21A92-2F06-4B97-84A1-7853573ADBC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2659903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D5C11A8-E26F-44EE-A44A-FDD5C797854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3672247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D76E9B8-E927-4EB7-BABF-5074381F7A9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64613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E0F253-6D26-4E7D-823E-29DF15005779}" type="datetimeFigureOut">
              <a:rPr lang="en-CA" smtClean="0"/>
              <a:t>10/08/2011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A4CBE3D-75E6-4F14-B730-5EFEBFE6E9B2}" type="slidenum">
              <a:rPr lang="en-CA" smtClean="0"/>
              <a:t>‹#›</a:t>
            </a:fld>
            <a:endParaRPr lang="en-CA"/>
          </a:p>
        </p:txBody>
      </p:sp>
    </p:spTree>
    <p:extLst>
      <p:ext uri="{BB962C8B-B14F-4D97-AF65-F5344CB8AC3E}">
        <p14:creationId xmlns:p14="http://schemas.microsoft.com/office/powerpoint/2010/main" val="355690052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2C14CA3-2E36-447C-B45C-8EF9A8EC1FC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1710665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459000C-A9FE-4C11-9B25-50A32A8F424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10691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E0F253-6D26-4E7D-823E-29DF15005779}" type="datetimeFigureOut">
              <a:rPr lang="en-CA" smtClean="0"/>
              <a:t>10/08/2011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A4CBE3D-75E6-4F14-B730-5EFEBFE6E9B2}" type="slidenum">
              <a:rPr lang="en-CA" smtClean="0"/>
              <a:t>‹#›</a:t>
            </a:fld>
            <a:endParaRPr lang="en-CA"/>
          </a:p>
        </p:txBody>
      </p:sp>
    </p:spTree>
    <p:extLst>
      <p:ext uri="{BB962C8B-B14F-4D97-AF65-F5344CB8AC3E}">
        <p14:creationId xmlns:p14="http://schemas.microsoft.com/office/powerpoint/2010/main" val="3684067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6" Type="http://schemas.openxmlformats.org/officeDocument/2006/relationships/image" Target="../media/image1.jpe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heme" Target="../theme/theme3.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E0F253-6D26-4E7D-823E-29DF15005779}" type="datetimeFigureOut">
              <a:rPr lang="en-CA" smtClean="0"/>
              <a:t>10/08/2011</a:t>
            </a:fld>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4CBE3D-75E6-4F14-B730-5EFEBFE6E9B2}" type="slidenum">
              <a:rPr lang="en-CA" smtClean="0"/>
              <a:t>‹#›</a:t>
            </a:fld>
            <a:endParaRPr lang="en-CA"/>
          </a:p>
        </p:txBody>
      </p:sp>
    </p:spTree>
    <p:extLst>
      <p:ext uri="{BB962C8B-B14F-4D97-AF65-F5344CB8AC3E}">
        <p14:creationId xmlns:p14="http://schemas.microsoft.com/office/powerpoint/2010/main" val="11579736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1"/>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07BC248-2BA9-4D11-B4B1-5EAE302AD228}"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3976149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tile tx="0" ty="0" sx="100000" sy="100000" flip="none" algn="tl"/>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2531" name="Rectangle 3"/>
          <p:cNvSpPr>
            <a:spLocks noGrp="1" noChangeArrowheads="1"/>
          </p:cNvSpPr>
          <p:nvPr>
            <p:ph type="body" idx="1"/>
          </p:nvPr>
        </p:nvSpPr>
        <p:spPr bwMode="auto">
          <a:xfrm>
            <a:off x="457200" y="1600201"/>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53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5A03F117-68C8-4391-ACC3-F0FFAE5758AC}"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263390470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82613497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82613497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E0F253-6D26-4E7D-823E-29DF15005779}" type="datetimeFigureOut">
              <a:rPr lang="en-CA" smtClean="0">
                <a:solidFill>
                  <a:prstClr val="black">
                    <a:tint val="75000"/>
                  </a:prstClr>
                </a:solidFill>
              </a:rPr>
              <a:pPr/>
              <a:t>10/08/2011</a:t>
            </a:fld>
            <a:endParaRPr lang="en-CA">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4CBE3D-75E6-4F14-B730-5EFEBFE6E9B2}"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826134979"/>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fontAlgn="base">
              <a:spcBef>
                <a:spcPct val="0"/>
              </a:spcBef>
              <a:spcAft>
                <a:spcPct val="0"/>
              </a:spcAft>
              <a:defRPr/>
            </a:pPr>
            <a:fld id="{D9F2B2D4-E0F0-4662-B792-5AFB050AA59D}"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64267856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3.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oleObject" Target="../embeddings/oleObject1.bin"/><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0.xml"/><Relationship Id="rId1" Type="http://schemas.openxmlformats.org/officeDocument/2006/relationships/vmlDrawing" Target="../drawings/vmlDrawing2.vml"/><Relationship Id="rId5" Type="http://schemas.openxmlformats.org/officeDocument/2006/relationships/image" Target="../media/image12.png"/><Relationship Id="rId4" Type="http://schemas.openxmlformats.org/officeDocument/2006/relationships/oleObject" Target="../embeddings/oleObject2.bin"/></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7.xml"/><Relationship Id="rId1" Type="http://schemas.openxmlformats.org/officeDocument/2006/relationships/vmlDrawing" Target="../drawings/vmlDrawing3.vml"/><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4"/>
          <a:tile tx="0" ty="0" sx="100000" sy="100000" flip="none" algn="tl"/>
        </a:blipFill>
        <a:effectLst/>
      </p:bgPr>
    </p:bg>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4017558397"/>
              </p:ext>
            </p:extLst>
          </p:nvPr>
        </p:nvGraphicFramePr>
        <p:xfrm>
          <a:off x="1588" y="0"/>
          <a:ext cx="9142412" cy="6856413"/>
        </p:xfrm>
        <a:graphic>
          <a:graphicData uri="http://schemas.openxmlformats.org/presentationml/2006/ole">
            <mc:AlternateContent xmlns:mc="http://schemas.openxmlformats.org/markup-compatibility/2006">
              <mc:Choice xmlns:v="urn:schemas-microsoft-com:vml" Requires="v">
                <p:oleObj spid="_x0000_s1160" name="Image" r:id="rId5" imgW="9142857" imgH="6857143" progId="Photoshop.Image.8">
                  <p:embed/>
                </p:oleObj>
              </mc:Choice>
              <mc:Fallback>
                <p:oleObj name="Image" r:id="rId5" imgW="9142857" imgH="6857143" progId="Photoshop.Image.8">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0"/>
                        <a:ext cx="9142412" cy="685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8" name="Text Box 8"/>
          <p:cNvSpPr txBox="1">
            <a:spLocks noChangeArrowheads="1"/>
          </p:cNvSpPr>
          <p:nvPr/>
        </p:nvSpPr>
        <p:spPr bwMode="auto">
          <a:xfrm>
            <a:off x="107504" y="4869160"/>
            <a:ext cx="8928991" cy="1446550"/>
          </a:xfrm>
          <a:prstGeom prst="rect">
            <a:avLst/>
          </a:prstGeom>
          <a:noFill/>
          <a:ln>
            <a:noFill/>
          </a:ln>
          <a:effectLst/>
          <a:extLst/>
        </p:spPr>
        <p:txBody>
          <a:bodyPr wrap="square">
            <a:spAutoFit/>
          </a:bodyPr>
          <a:lstStyle/>
          <a:p>
            <a:pPr algn="ctr" fontAlgn="base">
              <a:spcBef>
                <a:spcPct val="0"/>
              </a:spcBef>
              <a:spcAft>
                <a:spcPct val="0"/>
              </a:spcAft>
            </a:pPr>
            <a:r>
              <a:rPr lang="en-US" sz="4400" dirty="0" smtClean="0">
                <a:solidFill>
                  <a:srgbClr val="FF0000"/>
                </a:solidFill>
                <a:effectLst>
                  <a:outerShdw blurRad="38100" dist="38100" dir="2700000" algn="tl">
                    <a:srgbClr val="000000">
                      <a:alpha val="43137"/>
                    </a:srgbClr>
                  </a:outerShdw>
                </a:effectLst>
                <a:latin typeface="Eras Bold ITC" pitchFamily="34" charset="0"/>
              </a:rPr>
              <a:t>Why we can be confident that the Bible </a:t>
            </a:r>
            <a:r>
              <a:rPr lang="en-US" sz="4400" dirty="0">
                <a:solidFill>
                  <a:srgbClr val="FF0000"/>
                </a:solidFill>
                <a:effectLst>
                  <a:outerShdw blurRad="38100" dist="38100" dir="2700000" algn="tl">
                    <a:srgbClr val="000000">
                      <a:alpha val="43137"/>
                    </a:srgbClr>
                  </a:outerShdw>
                </a:effectLst>
                <a:latin typeface="Eras Bold ITC" pitchFamily="34" charset="0"/>
              </a:rPr>
              <a:t>i</a:t>
            </a:r>
            <a:r>
              <a:rPr lang="en-US" sz="4400" dirty="0" smtClean="0">
                <a:solidFill>
                  <a:srgbClr val="FF0000"/>
                </a:solidFill>
                <a:effectLst>
                  <a:outerShdw blurRad="38100" dist="38100" dir="2700000" algn="tl">
                    <a:srgbClr val="000000">
                      <a:alpha val="43137"/>
                    </a:srgbClr>
                  </a:outerShdw>
                </a:effectLst>
                <a:latin typeface="Eras Bold ITC" pitchFamily="34" charset="0"/>
              </a:rPr>
              <a:t>s the Word of God</a:t>
            </a:r>
          </a:p>
        </p:txBody>
      </p:sp>
      <p:sp>
        <p:nvSpPr>
          <p:cNvPr id="6" name="Text Box 5"/>
          <p:cNvSpPr txBox="1">
            <a:spLocks noChangeArrowheads="1"/>
          </p:cNvSpPr>
          <p:nvPr/>
        </p:nvSpPr>
        <p:spPr bwMode="auto">
          <a:xfrm>
            <a:off x="319980" y="1484784"/>
            <a:ext cx="8572500" cy="1107996"/>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fontAlgn="base">
              <a:spcBef>
                <a:spcPct val="0"/>
              </a:spcBef>
              <a:spcAft>
                <a:spcPct val="0"/>
              </a:spcAft>
            </a:pPr>
            <a:r>
              <a:rPr lang="en-US" sz="6600" spc="-300" dirty="0" smtClean="0">
                <a:solidFill>
                  <a:srgbClr val="FFFFFF"/>
                </a:solidFill>
                <a:latin typeface="Eras Demi ITC" pitchFamily="34" charset="0"/>
              </a:rPr>
              <a:t>Reasons to Believe</a:t>
            </a:r>
            <a:endParaRPr lang="en-US" sz="6600" spc="-300" dirty="0">
              <a:solidFill>
                <a:srgbClr val="FFFFFF"/>
              </a:solidFill>
              <a:latin typeface="Eras Demi ITC" pitchFamily="34" charset="0"/>
            </a:endParaRPr>
          </a:p>
        </p:txBody>
      </p:sp>
      <p:sp>
        <p:nvSpPr>
          <p:cNvPr id="5" name="Text Box 8"/>
          <p:cNvSpPr txBox="1">
            <a:spLocks noChangeArrowheads="1"/>
          </p:cNvSpPr>
          <p:nvPr/>
        </p:nvSpPr>
        <p:spPr bwMode="auto">
          <a:xfrm>
            <a:off x="786457" y="6309320"/>
            <a:ext cx="7673975" cy="461665"/>
          </a:xfrm>
          <a:prstGeom prst="rect">
            <a:avLst/>
          </a:prstGeom>
          <a:noFill/>
          <a:ln>
            <a:noFill/>
          </a:ln>
          <a:effectLst/>
          <a:extLst/>
        </p:spPr>
        <p:txBody>
          <a:bodyPr>
            <a:spAutoFit/>
          </a:bodyPr>
          <a:lstStyle/>
          <a:p>
            <a:pPr algn="ctr" fontAlgn="base">
              <a:spcBef>
                <a:spcPct val="0"/>
              </a:spcBef>
              <a:spcAft>
                <a:spcPct val="0"/>
              </a:spcAft>
            </a:pPr>
            <a:r>
              <a:rPr lang="en-US" sz="2400" dirty="0" smtClean="0">
                <a:solidFill>
                  <a:srgbClr val="002060"/>
                </a:solidFill>
                <a:latin typeface="Eras Bold ITC" pitchFamily="34" charset="0"/>
              </a:rPr>
              <a:t>A Look at the Great Isaiah Scroll</a:t>
            </a:r>
            <a:endParaRPr lang="en-US" sz="2400" dirty="0">
              <a:solidFill>
                <a:srgbClr val="002060"/>
              </a:solidFill>
              <a:latin typeface="Eras Bold ITC" pitchFamily="34" charset="0"/>
            </a:endParaRPr>
          </a:p>
        </p:txBody>
      </p:sp>
    </p:spTree>
    <p:extLst>
      <p:ext uri="{BB962C8B-B14F-4D97-AF65-F5344CB8AC3E}">
        <p14:creationId xmlns:p14="http://schemas.microsoft.com/office/powerpoint/2010/main" val="18784670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a:spLocks noChangeArrowheads="1"/>
          </p:cNvSpPr>
          <p:nvPr/>
        </p:nvSpPr>
        <p:spPr bwMode="auto">
          <a:xfrm>
            <a:off x="0" y="188640"/>
            <a:ext cx="9144000" cy="626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latinLnBrk="1">
              <a:defRPr/>
            </a:pPr>
            <a:r>
              <a:rPr kumimoji="1" lang="en-US" sz="3200" dirty="0" smtClean="0">
                <a:solidFill>
                  <a:schemeClr val="bg1"/>
                </a:solidFill>
                <a:effectLst>
                  <a:outerShdw blurRad="38100" dist="38100" dir="2700000" algn="tl">
                    <a:srgbClr val="000000">
                      <a:alpha val="43137"/>
                    </a:srgbClr>
                  </a:outerShdw>
                </a:effectLst>
                <a:latin typeface="Bookman Old Style" pitchFamily="18" charset="0"/>
              </a:rPr>
              <a:t>Are the Dead Sea Scroll texts</a:t>
            </a:r>
          </a:p>
          <a:p>
            <a:pPr algn="ctr" latinLnBrk="1">
              <a:defRPr/>
            </a:pPr>
            <a:r>
              <a:rPr kumimoji="1" lang="en-US" sz="8800" dirty="0">
                <a:solidFill>
                  <a:schemeClr val="bg1"/>
                </a:solidFill>
                <a:effectLst>
                  <a:outerShdw blurRad="38100" dist="38100" dir="2700000" algn="tl">
                    <a:srgbClr val="000000">
                      <a:alpha val="43137"/>
                    </a:srgbClr>
                  </a:outerShdw>
                </a:effectLst>
                <a:latin typeface="Bookman Old Style" pitchFamily="18" charset="0"/>
              </a:rPr>
              <a:t>d</a:t>
            </a:r>
            <a:r>
              <a:rPr kumimoji="1" lang="en-US" sz="8800" dirty="0" smtClean="0">
                <a:solidFill>
                  <a:schemeClr val="bg1"/>
                </a:solidFill>
                <a:effectLst>
                  <a:outerShdw blurRad="38100" dist="38100" dir="2700000" algn="tl">
                    <a:srgbClr val="000000">
                      <a:alpha val="43137"/>
                    </a:srgbClr>
                  </a:outerShdw>
                </a:effectLst>
                <a:latin typeface="Bookman Old Style" pitchFamily="18" charset="0"/>
              </a:rPr>
              <a:t>ifferent from</a:t>
            </a:r>
          </a:p>
          <a:p>
            <a:pPr algn="ctr" latinLnBrk="1">
              <a:defRPr/>
            </a:pPr>
            <a:r>
              <a:rPr kumimoji="1" lang="en-US" sz="3200" dirty="0">
                <a:solidFill>
                  <a:schemeClr val="bg1"/>
                </a:solidFill>
                <a:effectLst>
                  <a:outerShdw blurRad="38100" dist="38100" dir="2700000" algn="tl">
                    <a:srgbClr val="000000">
                      <a:alpha val="43137"/>
                    </a:srgbClr>
                  </a:outerShdw>
                </a:effectLst>
                <a:latin typeface="Bookman Old Style" pitchFamily="18" charset="0"/>
              </a:rPr>
              <a:t>o</a:t>
            </a:r>
            <a:r>
              <a:rPr kumimoji="1" lang="en-US" sz="3200" dirty="0" smtClean="0">
                <a:solidFill>
                  <a:schemeClr val="bg1"/>
                </a:solidFill>
                <a:effectLst>
                  <a:outerShdw blurRad="38100" dist="38100" dir="2700000" algn="tl">
                    <a:srgbClr val="000000">
                      <a:alpha val="43137"/>
                    </a:srgbClr>
                  </a:outerShdw>
                </a:effectLst>
                <a:latin typeface="Bookman Old Style" pitchFamily="18" charset="0"/>
              </a:rPr>
              <a:t>r</a:t>
            </a:r>
          </a:p>
          <a:p>
            <a:pPr algn="ctr" latinLnBrk="1">
              <a:defRPr/>
            </a:pPr>
            <a:r>
              <a:rPr kumimoji="1" lang="en-US" sz="8800" dirty="0" smtClean="0">
                <a:solidFill>
                  <a:schemeClr val="bg1"/>
                </a:solidFill>
                <a:effectLst>
                  <a:outerShdw blurRad="38100" dist="38100" dir="2700000" algn="tl">
                    <a:srgbClr val="000000">
                      <a:alpha val="43137"/>
                    </a:srgbClr>
                  </a:outerShdw>
                </a:effectLst>
                <a:latin typeface="Bookman Old Style" pitchFamily="18" charset="0"/>
              </a:rPr>
              <a:t>the same as </a:t>
            </a:r>
          </a:p>
          <a:p>
            <a:pPr algn="ctr" latinLnBrk="1">
              <a:defRPr/>
            </a:pPr>
            <a:r>
              <a:rPr kumimoji="1" lang="en-US" sz="4000" dirty="0" smtClean="0">
                <a:solidFill>
                  <a:schemeClr val="bg1"/>
                </a:solidFill>
                <a:effectLst>
                  <a:outerShdw blurRad="38100" dist="38100" dir="2700000" algn="tl">
                    <a:srgbClr val="000000">
                      <a:alpha val="43137"/>
                    </a:srgbClr>
                  </a:outerShdw>
                </a:effectLst>
                <a:latin typeface="Bookman Old Style" pitchFamily="18" charset="0"/>
              </a:rPr>
              <a:t>our current texts?</a:t>
            </a:r>
            <a:endParaRPr kumimoji="1" lang="en-US" sz="4000" dirty="0">
              <a:solidFill>
                <a:schemeClr val="bg1"/>
              </a:solidFill>
              <a:effectLst>
                <a:outerShdw blurRad="38100" dist="38100" dir="2700000" algn="tl">
                  <a:srgbClr val="000000">
                    <a:alpha val="43137"/>
                  </a:srgbClr>
                </a:outerShdw>
              </a:effectLst>
              <a:latin typeface="Bookman Old Style" pitchFamily="18" charset="0"/>
            </a:endParaRPr>
          </a:p>
        </p:txBody>
      </p:sp>
      <p:sp>
        <p:nvSpPr>
          <p:cNvPr id="3"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accent4">
                    <a:lumMod val="85000"/>
                    <a:lumOff val="15000"/>
                  </a:schemeClr>
                </a:solidFill>
                <a:latin typeface="Eras Demi ITC" pitchFamily="34" charset="0"/>
              </a:rPr>
              <a:t>Reasons to Believe</a:t>
            </a:r>
            <a:endParaRPr lang="en-US" sz="2400" spc="-300" dirty="0">
              <a:solidFill>
                <a:schemeClr val="accent4">
                  <a:lumMod val="85000"/>
                  <a:lumOff val="15000"/>
                </a:schemeClr>
              </a:solidFill>
              <a:latin typeface="Eras Demi ITC" pitchFamily="34" charset="0"/>
            </a:endParaRPr>
          </a:p>
        </p:txBody>
      </p:sp>
    </p:spTree>
    <p:extLst>
      <p:ext uri="{BB962C8B-B14F-4D97-AF65-F5344CB8AC3E}">
        <p14:creationId xmlns:p14="http://schemas.microsoft.com/office/powerpoint/2010/main" val="90873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a:spLocks noChangeArrowheads="1"/>
          </p:cNvSpPr>
          <p:nvPr/>
        </p:nvSpPr>
        <p:spPr bwMode="auto">
          <a:xfrm>
            <a:off x="1656184" y="548680"/>
            <a:ext cx="5724128"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latinLnBrk="1">
              <a:defRPr/>
            </a:pPr>
            <a:r>
              <a:rPr kumimoji="1" lang="en-US" sz="3200" b="1" dirty="0" smtClean="0">
                <a:latin typeface="Bookman Old Style" pitchFamily="18" charset="0"/>
              </a:rPr>
              <a:t>…both!</a:t>
            </a:r>
            <a:endParaRPr kumimoji="1" lang="en-US" sz="4000" b="1" dirty="0">
              <a:latin typeface="Bookman Old Style" pitchFamily="18" charset="0"/>
            </a:endParaRPr>
          </a:p>
        </p:txBody>
      </p:sp>
      <p:sp>
        <p:nvSpPr>
          <p:cNvPr id="3" name="Rectangle 2"/>
          <p:cNvSpPr>
            <a:spLocks noChangeArrowheads="1"/>
          </p:cNvSpPr>
          <p:nvPr/>
        </p:nvSpPr>
        <p:spPr bwMode="auto">
          <a:xfrm>
            <a:off x="1656184" y="2060848"/>
            <a:ext cx="5724128"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latinLnBrk="1">
              <a:defRPr/>
            </a:pPr>
            <a:r>
              <a:rPr kumimoji="1" lang="en-US" sz="3200" b="1" dirty="0" smtClean="0">
                <a:latin typeface="Bookman Old Style" pitchFamily="18" charset="0"/>
              </a:rPr>
              <a:t>…sort of</a:t>
            </a:r>
            <a:endParaRPr kumimoji="1" lang="en-US" sz="4000" b="1" dirty="0">
              <a:latin typeface="Bookman Old Style" pitchFamily="18" charset="0"/>
            </a:endParaRPr>
          </a:p>
        </p:txBody>
      </p:sp>
      <p:sp>
        <p:nvSpPr>
          <p:cNvPr id="4" name="Text Box 8"/>
          <p:cNvSpPr txBox="1">
            <a:spLocks noChangeArrowheads="1"/>
          </p:cNvSpPr>
          <p:nvPr/>
        </p:nvSpPr>
        <p:spPr bwMode="auto">
          <a:xfrm>
            <a:off x="53752" y="3473027"/>
            <a:ext cx="8928991" cy="2800767"/>
          </a:xfrm>
          <a:prstGeom prst="rect">
            <a:avLst/>
          </a:prstGeom>
          <a:noFill/>
          <a:ln>
            <a:noFill/>
          </a:ln>
          <a:effectLst/>
          <a:extLst/>
        </p:spPr>
        <p:txBody>
          <a:bodyPr wrap="square">
            <a:spAutoFit/>
          </a:bodyPr>
          <a:lstStyle/>
          <a:p>
            <a:pPr algn="ctr" fontAlgn="base">
              <a:spcBef>
                <a:spcPct val="0"/>
              </a:spcBef>
              <a:spcAft>
                <a:spcPct val="0"/>
              </a:spcAft>
            </a:pPr>
            <a:r>
              <a:rPr lang="en-US" sz="4400" dirty="0" smtClean="0">
                <a:solidFill>
                  <a:srgbClr val="FF0000"/>
                </a:solidFill>
                <a:effectLst>
                  <a:outerShdw blurRad="38100" dist="38100" dir="2700000" algn="tl">
                    <a:srgbClr val="000000">
                      <a:alpha val="43137"/>
                    </a:srgbClr>
                  </a:outerShdw>
                </a:effectLst>
                <a:latin typeface="Eras Bold ITC" pitchFamily="34" charset="0"/>
              </a:rPr>
              <a:t>…but we will see</a:t>
            </a:r>
          </a:p>
          <a:p>
            <a:pPr algn="ctr" fontAlgn="base">
              <a:spcBef>
                <a:spcPct val="0"/>
              </a:spcBef>
              <a:spcAft>
                <a:spcPct val="0"/>
              </a:spcAft>
            </a:pPr>
            <a:r>
              <a:rPr lang="en-US" sz="4400" u="sng" dirty="0">
                <a:solidFill>
                  <a:srgbClr val="FF0000"/>
                </a:solidFill>
                <a:effectLst>
                  <a:outerShdw blurRad="38100" dist="38100" dir="2700000" algn="tl">
                    <a:srgbClr val="000000">
                      <a:alpha val="43137"/>
                    </a:srgbClr>
                  </a:outerShdw>
                </a:effectLst>
                <a:latin typeface="Eras Bold ITC" pitchFamily="34" charset="0"/>
              </a:rPr>
              <a:t>h</a:t>
            </a:r>
            <a:r>
              <a:rPr lang="en-US" sz="4400" u="sng" dirty="0" smtClean="0">
                <a:solidFill>
                  <a:srgbClr val="FF0000"/>
                </a:solidFill>
                <a:effectLst>
                  <a:outerShdw blurRad="38100" dist="38100" dir="2700000" algn="tl">
                    <a:srgbClr val="000000">
                      <a:alpha val="43137"/>
                    </a:srgbClr>
                  </a:outerShdw>
                </a:effectLst>
                <a:latin typeface="Eras Bold ITC" pitchFamily="34" charset="0"/>
              </a:rPr>
              <a:t>ow</a:t>
            </a:r>
            <a:r>
              <a:rPr lang="en-US" sz="4400" dirty="0" smtClean="0">
                <a:solidFill>
                  <a:srgbClr val="FF0000"/>
                </a:solidFill>
                <a:effectLst>
                  <a:outerShdw blurRad="38100" dist="38100" dir="2700000" algn="tl">
                    <a:srgbClr val="000000">
                      <a:alpha val="43137"/>
                    </a:srgbClr>
                  </a:outerShdw>
                </a:effectLst>
                <a:latin typeface="Eras Bold ITC" pitchFamily="34" charset="0"/>
              </a:rPr>
              <a:t> we can be confident </a:t>
            </a:r>
          </a:p>
          <a:p>
            <a:pPr algn="ctr" fontAlgn="base">
              <a:spcBef>
                <a:spcPct val="0"/>
              </a:spcBef>
              <a:spcAft>
                <a:spcPct val="0"/>
              </a:spcAft>
            </a:pPr>
            <a:r>
              <a:rPr lang="en-US" sz="4400" dirty="0" smtClean="0">
                <a:solidFill>
                  <a:srgbClr val="FF0000"/>
                </a:solidFill>
                <a:effectLst>
                  <a:outerShdw blurRad="38100" dist="38100" dir="2700000" algn="tl">
                    <a:srgbClr val="000000">
                      <a:alpha val="43137"/>
                    </a:srgbClr>
                  </a:outerShdw>
                </a:effectLst>
                <a:latin typeface="Eras Bold ITC" pitchFamily="34" charset="0"/>
              </a:rPr>
              <a:t>that the Bible we have today</a:t>
            </a:r>
          </a:p>
          <a:p>
            <a:pPr algn="ctr" fontAlgn="base">
              <a:spcBef>
                <a:spcPct val="0"/>
              </a:spcBef>
              <a:spcAft>
                <a:spcPct val="0"/>
              </a:spcAft>
            </a:pPr>
            <a:r>
              <a:rPr lang="en-US" sz="4400" u="sng" dirty="0" smtClean="0">
                <a:solidFill>
                  <a:srgbClr val="FF0000"/>
                </a:solidFill>
                <a:effectLst>
                  <a:outerShdw blurRad="38100" dist="38100" dir="2700000" algn="tl">
                    <a:srgbClr val="000000">
                      <a:alpha val="43137"/>
                    </a:srgbClr>
                  </a:outerShdw>
                </a:effectLst>
                <a:latin typeface="Eras Bold ITC" pitchFamily="34" charset="0"/>
              </a:rPr>
              <a:t>is the Word of God.</a:t>
            </a: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Reasons to Believe</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69234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674317253"/>
              </p:ext>
            </p:extLst>
          </p:nvPr>
        </p:nvGraphicFramePr>
        <p:xfrm>
          <a:off x="10050" y="984799"/>
          <a:ext cx="9123900" cy="5357491"/>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0" y="120832"/>
            <a:ext cx="9144000" cy="830997"/>
          </a:xfrm>
          <a:prstGeom prst="rect">
            <a:avLst/>
          </a:prstGeom>
          <a:solidFill>
            <a:srgbClr val="FF0000"/>
          </a:solidFill>
        </p:spPr>
        <p:txBody>
          <a:bodyPr wrap="square">
            <a:spAutoFit/>
          </a:bodyPr>
          <a:lstStyle/>
          <a:p>
            <a:pPr algn="ctr" fontAlgn="base">
              <a:spcBef>
                <a:spcPct val="0"/>
              </a:spcBef>
              <a:spcAft>
                <a:spcPct val="0"/>
              </a:spcAft>
            </a:pPr>
            <a:r>
              <a:rPr lang="en-US" sz="4800" dirty="0" smtClean="0">
                <a:solidFill>
                  <a:schemeClr val="bg1"/>
                </a:solidFill>
                <a:effectLst>
                  <a:outerShdw blurRad="50800" dist="38100" algn="l" rotWithShape="0">
                    <a:prstClr val="black">
                      <a:alpha val="40000"/>
                    </a:prstClr>
                  </a:outerShdw>
                </a:effectLst>
                <a:latin typeface="Eras Bold ITC" pitchFamily="34" charset="0"/>
              </a:rPr>
              <a:t>Dead Sea Isaiah Scrolls</a:t>
            </a:r>
            <a:endParaRPr lang="en-US" sz="4800" dirty="0">
              <a:solidFill>
                <a:schemeClr val="bg1"/>
              </a:solidFill>
              <a:effectLst>
                <a:outerShdw blurRad="50800" dist="38100" algn="l" rotWithShape="0">
                  <a:prstClr val="black">
                    <a:alpha val="40000"/>
                  </a:prstClr>
                </a:outerShdw>
              </a:effectLst>
              <a:latin typeface="Eras Bold ITC" pitchFamily="34" charset="0"/>
            </a:endParaRPr>
          </a:p>
        </p:txBody>
      </p:sp>
      <p:sp>
        <p:nvSpPr>
          <p:cNvPr id="9"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32529538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30854" y="1124744"/>
            <a:ext cx="9113146" cy="1512168"/>
          </a:xfrm>
        </p:spPr>
        <p:txBody>
          <a:bodyPr/>
          <a:lstStyle/>
          <a:p>
            <a:pPr marL="0" indent="0" algn="ctr">
              <a:buNone/>
            </a:pPr>
            <a:r>
              <a:rPr lang="en-CA" dirty="0" smtClean="0">
                <a:solidFill>
                  <a:schemeClr val="bg1"/>
                </a:solidFill>
                <a:latin typeface="Calibri" pitchFamily="34" charset="0"/>
                <a:cs typeface="Calibri" pitchFamily="34" charset="0"/>
              </a:rPr>
              <a:t>“The vision of Isaiah son of </a:t>
            </a:r>
            <a:r>
              <a:rPr lang="en-CA" dirty="0" err="1" smtClean="0">
                <a:solidFill>
                  <a:schemeClr val="bg1"/>
                </a:solidFill>
                <a:latin typeface="Calibri" pitchFamily="34" charset="0"/>
                <a:cs typeface="Calibri" pitchFamily="34" charset="0"/>
              </a:rPr>
              <a:t>Amoz</a:t>
            </a:r>
            <a:r>
              <a:rPr lang="en-CA" dirty="0" smtClean="0">
                <a:solidFill>
                  <a:schemeClr val="bg1"/>
                </a:solidFill>
                <a:latin typeface="Calibri" pitchFamily="34" charset="0"/>
                <a:cs typeface="Calibri" pitchFamily="34" charset="0"/>
              </a:rPr>
              <a:t>, which he saw concerning Judah and Jerusalem in the days of </a:t>
            </a:r>
            <a:r>
              <a:rPr lang="en-CA" dirty="0" err="1" smtClean="0">
                <a:solidFill>
                  <a:schemeClr val="bg1"/>
                </a:solidFill>
                <a:latin typeface="Calibri" pitchFamily="34" charset="0"/>
                <a:cs typeface="Calibri" pitchFamily="34" charset="0"/>
              </a:rPr>
              <a:t>Uzziah</a:t>
            </a:r>
            <a:r>
              <a:rPr lang="en-CA" dirty="0" smtClean="0">
                <a:solidFill>
                  <a:schemeClr val="bg1"/>
                </a:solidFill>
                <a:latin typeface="Calibri" pitchFamily="34" charset="0"/>
                <a:cs typeface="Calibri" pitchFamily="34" charset="0"/>
              </a:rPr>
              <a:t>, </a:t>
            </a:r>
            <a:r>
              <a:rPr lang="en-CA" dirty="0" err="1" smtClean="0">
                <a:solidFill>
                  <a:schemeClr val="bg1"/>
                </a:solidFill>
                <a:latin typeface="Calibri" pitchFamily="34" charset="0"/>
                <a:cs typeface="Calibri" pitchFamily="34" charset="0"/>
              </a:rPr>
              <a:t>Jotham</a:t>
            </a:r>
            <a:r>
              <a:rPr lang="en-CA" dirty="0" smtClean="0">
                <a:solidFill>
                  <a:schemeClr val="bg1"/>
                </a:solidFill>
                <a:latin typeface="Calibri" pitchFamily="34" charset="0"/>
                <a:cs typeface="Calibri" pitchFamily="34" charset="0"/>
              </a:rPr>
              <a:t>, </a:t>
            </a:r>
            <a:r>
              <a:rPr lang="en-CA" dirty="0" err="1" smtClean="0">
                <a:solidFill>
                  <a:schemeClr val="bg1"/>
                </a:solidFill>
                <a:latin typeface="Calibri" pitchFamily="34" charset="0"/>
                <a:cs typeface="Calibri" pitchFamily="34" charset="0"/>
              </a:rPr>
              <a:t>Ahaz</a:t>
            </a:r>
            <a:r>
              <a:rPr lang="en-CA" dirty="0" smtClean="0">
                <a:solidFill>
                  <a:schemeClr val="bg1"/>
                </a:solidFill>
                <a:latin typeface="Calibri" pitchFamily="34" charset="0"/>
                <a:cs typeface="Calibri" pitchFamily="34" charset="0"/>
              </a:rPr>
              <a:t> and</a:t>
            </a:r>
            <a:r>
              <a:rPr lang="en-CA" dirty="0" smtClean="0">
                <a:latin typeface="Calibri" pitchFamily="34" charset="0"/>
                <a:cs typeface="Calibri" pitchFamily="34" charset="0"/>
              </a:rPr>
              <a:t> </a:t>
            </a:r>
            <a:r>
              <a:rPr lang="en-CA" dirty="0" smtClean="0">
                <a:solidFill>
                  <a:srgbClr val="FFFF00"/>
                </a:solidFill>
                <a:effectLst>
                  <a:glow>
                    <a:schemeClr val="bg1"/>
                  </a:glow>
                </a:effectLst>
                <a:latin typeface="Calibri" pitchFamily="34" charset="0"/>
                <a:cs typeface="Calibri" pitchFamily="34" charset="0"/>
              </a:rPr>
              <a:t>Yehizqiyah</a:t>
            </a:r>
            <a:r>
              <a:rPr lang="en-CA" dirty="0" smtClean="0">
                <a:solidFill>
                  <a:schemeClr val="bg1"/>
                </a:solidFill>
                <a:latin typeface="Calibri" pitchFamily="34" charset="0"/>
                <a:cs typeface="Calibri" pitchFamily="34" charset="0"/>
              </a:rPr>
              <a:t>.”</a:t>
            </a:r>
            <a:r>
              <a:rPr lang="en-CA" dirty="0" smtClean="0">
                <a:latin typeface="Calibri" pitchFamily="34" charset="0"/>
                <a:cs typeface="Calibri" pitchFamily="34" charset="0"/>
              </a:rPr>
              <a:t>  </a:t>
            </a:r>
            <a:r>
              <a:rPr lang="en-CA" dirty="0" smtClean="0">
                <a:solidFill>
                  <a:srgbClr val="00B0F0"/>
                </a:solidFill>
                <a:effectLst>
                  <a:glow>
                    <a:schemeClr val="bg1"/>
                  </a:glow>
                </a:effectLst>
                <a:latin typeface="Calibri" pitchFamily="34" charset="0"/>
                <a:cs typeface="Calibri" pitchFamily="34" charset="0"/>
              </a:rPr>
              <a:t>Isaiah 1:1 QT</a:t>
            </a:r>
            <a:endParaRPr lang="en-CA" dirty="0">
              <a:solidFill>
                <a:srgbClr val="00B0F0"/>
              </a:solidFill>
              <a:effectLst>
                <a:glow>
                  <a:schemeClr val="bg1"/>
                </a:glow>
              </a:effectLst>
              <a:latin typeface="Calibri" pitchFamily="34" charset="0"/>
              <a:cs typeface="Calibri" pitchFamily="34" charset="0"/>
            </a:endParaRPr>
          </a:p>
        </p:txBody>
      </p:sp>
      <p:sp>
        <p:nvSpPr>
          <p:cNvPr id="8" name="Rectangle 7"/>
          <p:cNvSpPr/>
          <p:nvPr/>
        </p:nvSpPr>
        <p:spPr>
          <a:xfrm>
            <a:off x="0" y="120832"/>
            <a:ext cx="9144000" cy="830997"/>
          </a:xfrm>
          <a:prstGeom prst="rect">
            <a:avLst/>
          </a:prstGeom>
          <a:solidFill>
            <a:srgbClr val="0070C0"/>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Spelling (75)</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pic>
        <p:nvPicPr>
          <p:cNvPr id="6146" name="Picture 2" descr="C:\Users\Public\Pictures\Isaiah Scrolls\Spelling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54" y="3645024"/>
            <a:ext cx="3376643" cy="31965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7" name="Picture 3" descr="C:\Users\Public\Pictures\Isaiah Scrolls\Spelling 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3" y="3725884"/>
            <a:ext cx="5226485" cy="25114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Content Placeholder 3"/>
          <p:cNvSpPr txBox="1">
            <a:spLocks/>
          </p:cNvSpPr>
          <p:nvPr/>
        </p:nvSpPr>
        <p:spPr bwMode="auto">
          <a:xfrm>
            <a:off x="191264" y="2789780"/>
            <a:ext cx="8712968"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CA" sz="2400" dirty="0" smtClean="0">
                <a:solidFill>
                  <a:srgbClr val="FFFF00"/>
                </a:solidFill>
                <a:effectLst>
                  <a:glow>
                    <a:schemeClr val="bg1"/>
                  </a:glow>
                </a:effectLst>
                <a:latin typeface="Calibri" pitchFamily="34" charset="0"/>
                <a:cs typeface="Calibri" pitchFamily="34" charset="0"/>
              </a:rPr>
              <a:t>*In the Great Isaiah Scroll, </a:t>
            </a:r>
            <a:r>
              <a:rPr lang="en-CA" sz="2400" i="1" dirty="0" smtClean="0">
                <a:solidFill>
                  <a:srgbClr val="FFFF00"/>
                </a:solidFill>
                <a:effectLst>
                  <a:glow>
                    <a:schemeClr val="bg1"/>
                  </a:glow>
                </a:effectLst>
                <a:latin typeface="Calibri" pitchFamily="34" charset="0"/>
                <a:cs typeface="Calibri" pitchFamily="34" charset="0"/>
              </a:rPr>
              <a:t>Yehizqiyah</a:t>
            </a:r>
            <a:r>
              <a:rPr lang="en-CA" sz="2400" dirty="0" smtClean="0">
                <a:solidFill>
                  <a:srgbClr val="FFFF00"/>
                </a:solidFill>
                <a:effectLst>
                  <a:glow>
                    <a:schemeClr val="bg1"/>
                  </a:glow>
                </a:effectLst>
                <a:latin typeface="Calibri" pitchFamily="34" charset="0"/>
                <a:cs typeface="Calibri" pitchFamily="34" charset="0"/>
              </a:rPr>
              <a:t> is written with the </a:t>
            </a:r>
            <a:r>
              <a:rPr lang="en-CA" sz="2400" i="1" dirty="0" smtClean="0">
                <a:solidFill>
                  <a:srgbClr val="FFFF00"/>
                </a:solidFill>
                <a:effectLst>
                  <a:glow>
                    <a:schemeClr val="bg1"/>
                  </a:glow>
                </a:effectLst>
                <a:latin typeface="Calibri" pitchFamily="34" charset="0"/>
                <a:cs typeface="Calibri" pitchFamily="34" charset="0"/>
              </a:rPr>
              <a:t>Ye-</a:t>
            </a:r>
            <a:r>
              <a:rPr lang="en-CA" sz="2400" dirty="0" smtClean="0">
                <a:solidFill>
                  <a:srgbClr val="FFFF00"/>
                </a:solidFill>
                <a:effectLst>
                  <a:glow>
                    <a:schemeClr val="bg1"/>
                  </a:glow>
                </a:effectLst>
                <a:latin typeface="Calibri" pitchFamily="34" charset="0"/>
                <a:cs typeface="Calibri" pitchFamily="34" charset="0"/>
              </a:rPr>
              <a:t> above </a:t>
            </a:r>
            <a:r>
              <a:rPr lang="en-CA" sz="2400" i="1" dirty="0" err="1" smtClean="0">
                <a:solidFill>
                  <a:srgbClr val="FFFF00"/>
                </a:solidFill>
                <a:effectLst>
                  <a:glow>
                    <a:schemeClr val="bg1"/>
                  </a:glow>
                </a:effectLst>
                <a:latin typeface="Calibri" pitchFamily="34" charset="0"/>
                <a:cs typeface="Calibri" pitchFamily="34" charset="0"/>
              </a:rPr>
              <a:t>Hizqiyah</a:t>
            </a:r>
            <a:r>
              <a:rPr lang="en-CA" sz="2400" dirty="0" smtClean="0">
                <a:solidFill>
                  <a:srgbClr val="FFFF00"/>
                </a:solidFill>
                <a:effectLst>
                  <a:glow>
                    <a:schemeClr val="bg1"/>
                  </a:glow>
                </a:effectLst>
                <a:latin typeface="Calibri" pitchFamily="34" charset="0"/>
                <a:cs typeface="Calibri" pitchFamily="34" charset="0"/>
              </a:rPr>
              <a:t> as a correction.  In the MT, it reads </a:t>
            </a:r>
            <a:r>
              <a:rPr lang="en-CA" sz="2400" i="1" dirty="0" err="1" smtClean="0">
                <a:solidFill>
                  <a:srgbClr val="FFFF00"/>
                </a:solidFill>
                <a:effectLst>
                  <a:glow>
                    <a:schemeClr val="bg1"/>
                  </a:glow>
                </a:effectLst>
                <a:latin typeface="Calibri" pitchFamily="34" charset="0"/>
                <a:cs typeface="Calibri" pitchFamily="34" charset="0"/>
              </a:rPr>
              <a:t>Yehizqiyahu</a:t>
            </a:r>
            <a:r>
              <a:rPr lang="en-CA" sz="2400" dirty="0" smtClean="0">
                <a:solidFill>
                  <a:srgbClr val="FFFF00"/>
                </a:solidFill>
                <a:effectLst>
                  <a:glow>
                    <a:schemeClr val="bg1"/>
                  </a:glow>
                </a:effectLst>
                <a:latin typeface="Calibri" pitchFamily="34" charset="0"/>
                <a:cs typeface="Calibri" pitchFamily="34" charset="0"/>
              </a:rPr>
              <a:t>.</a:t>
            </a:r>
          </a:p>
        </p:txBody>
      </p:sp>
      <p:sp>
        <p:nvSpPr>
          <p:cNvPr id="9"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1390468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146"/>
                                        </p:tgtEl>
                                        <p:attrNameLst>
                                          <p:attrName>style.visibility</p:attrName>
                                        </p:attrNameLst>
                                      </p:cBhvr>
                                      <p:to>
                                        <p:strVal val="visible"/>
                                      </p:to>
                                    </p:set>
                                    <p:animEffect transition="in" filter="fade">
                                      <p:cBhvr>
                                        <p:cTn id="17" dur="500"/>
                                        <p:tgtEl>
                                          <p:spTgt spid="614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47"/>
                                        </p:tgtEl>
                                        <p:attrNameLst>
                                          <p:attrName>style.visibility</p:attrName>
                                        </p:attrNameLst>
                                      </p:cBhvr>
                                      <p:to>
                                        <p:strVal val="visible"/>
                                      </p:to>
                                    </p:set>
                                    <p:animEffect transition="in" filter="fade">
                                      <p:cBhvr>
                                        <p:cTn id="22"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287308728"/>
              </p:ext>
            </p:extLst>
          </p:nvPr>
        </p:nvGraphicFramePr>
        <p:xfrm>
          <a:off x="10050" y="984799"/>
          <a:ext cx="9123900" cy="5357491"/>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0" y="120832"/>
            <a:ext cx="9144000" cy="830997"/>
          </a:xfrm>
          <a:prstGeom prst="rect">
            <a:avLst/>
          </a:prstGeom>
          <a:solidFill>
            <a:srgbClr val="FF0000"/>
          </a:solidFill>
        </p:spPr>
        <p:txBody>
          <a:bodyPr wrap="square">
            <a:spAutoFit/>
          </a:bodyPr>
          <a:lstStyle/>
          <a:p>
            <a:pPr algn="ctr" fontAlgn="base">
              <a:spcBef>
                <a:spcPct val="0"/>
              </a:spcBef>
              <a:spcAft>
                <a:spcPct val="0"/>
              </a:spcAft>
            </a:pPr>
            <a:r>
              <a:rPr lang="en-US" sz="4800" dirty="0" smtClean="0">
                <a:solidFill>
                  <a:prstClr val="white"/>
                </a:solidFill>
                <a:effectLst>
                  <a:outerShdw blurRad="50800" dist="38100" algn="l" rotWithShape="0">
                    <a:prstClr val="black">
                      <a:alpha val="40000"/>
                    </a:prstClr>
                  </a:outerShdw>
                </a:effectLst>
                <a:latin typeface="Eras Bold ITC" pitchFamily="34" charset="0"/>
              </a:rPr>
              <a:t>Dead Sea Isaiah Scrolls</a:t>
            </a:r>
            <a:endParaRPr lang="en-US" sz="4800" dirty="0">
              <a:solidFill>
                <a:prstClr val="white"/>
              </a:solidFill>
              <a:effectLst>
                <a:outerShdw blurRad="50800" dist="38100" algn="l" rotWithShape="0">
                  <a:prstClr val="black">
                    <a:alpha val="40000"/>
                  </a:prstClr>
                </a:outerShdw>
              </a:effectLst>
              <a:latin typeface="Eras Bold ITC" pitchFamily="34" charset="0"/>
            </a:endParaRP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1856879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85237" y="4891743"/>
            <a:ext cx="8932540" cy="864096"/>
          </a:xfrm>
        </p:spPr>
        <p:txBody>
          <a:bodyPr/>
          <a:lstStyle/>
          <a:p>
            <a:pPr marL="0" indent="0">
              <a:buNone/>
            </a:pPr>
            <a:endParaRPr lang="en-CA" dirty="0">
              <a:solidFill>
                <a:srgbClr val="0066FF"/>
              </a:solidFill>
              <a:latin typeface="Calibri" pitchFamily="34" charset="0"/>
              <a:cs typeface="Calibri" pitchFamily="34" charset="0"/>
            </a:endParaRPr>
          </a:p>
          <a:p>
            <a:pPr marL="0" indent="0" algn="r">
              <a:buNone/>
            </a:pPr>
            <a:r>
              <a:rPr lang="en-CA" sz="2000" dirty="0" smtClean="0">
                <a:solidFill>
                  <a:srgbClr val="FFFF00"/>
                </a:solidFill>
                <a:latin typeface="Calibri" pitchFamily="34" charset="0"/>
                <a:cs typeface="Calibri" pitchFamily="34" charset="0"/>
              </a:rPr>
              <a:t>*Absent in the GIS, but another QT agrees with the MT that we have today</a:t>
            </a:r>
          </a:p>
        </p:txBody>
      </p:sp>
      <p:sp>
        <p:nvSpPr>
          <p:cNvPr id="8" name="Rectangle 7"/>
          <p:cNvSpPr/>
          <p:nvPr/>
        </p:nvSpPr>
        <p:spPr>
          <a:xfrm>
            <a:off x="0" y="120832"/>
            <a:ext cx="9144000" cy="830997"/>
          </a:xfrm>
          <a:prstGeom prst="rect">
            <a:avLst/>
          </a:prstGeom>
          <a:solidFill>
            <a:srgbClr val="C00000"/>
          </a:solidFill>
        </p:spPr>
        <p:txBody>
          <a:bodyPr wrap="square">
            <a:spAutoFit/>
          </a:bodyPr>
          <a:lstStyle/>
          <a:p>
            <a:pPr fontAlgn="base">
              <a:spcBef>
                <a:spcPct val="0"/>
              </a:spcBef>
              <a:spcAft>
                <a:spcPct val="0"/>
              </a:spcAft>
            </a:pPr>
            <a:r>
              <a:rPr lang="en-US" sz="4800" dirty="0" smtClean="0">
                <a:solidFill>
                  <a:schemeClr val="bg1"/>
                </a:solidFill>
                <a:effectLst>
                  <a:outerShdw blurRad="50800" dist="38100" algn="l" rotWithShape="0">
                    <a:prstClr val="black">
                      <a:alpha val="40000"/>
                    </a:prstClr>
                  </a:outerShdw>
                </a:effectLst>
                <a:latin typeface="Eras Bold ITC" pitchFamily="34" charset="0"/>
              </a:rPr>
              <a:t>Grammar/Copying (212)</a:t>
            </a:r>
            <a:endParaRPr lang="en-US" sz="4800" dirty="0">
              <a:solidFill>
                <a:schemeClr val="bg1"/>
              </a:solidFill>
              <a:effectLst>
                <a:outerShdw blurRad="50800" dist="38100" algn="l" rotWithShape="0">
                  <a:prstClr val="black">
                    <a:alpha val="40000"/>
                  </a:prstClr>
                </a:outerShdw>
              </a:effectLst>
              <a:latin typeface="Eras Bold ITC" pitchFamily="34" charset="0"/>
            </a:endParaRPr>
          </a:p>
        </p:txBody>
      </p:sp>
      <p:sp>
        <p:nvSpPr>
          <p:cNvPr id="5" name="Content Placeholder 3"/>
          <p:cNvSpPr txBox="1">
            <a:spLocks/>
          </p:cNvSpPr>
          <p:nvPr/>
        </p:nvSpPr>
        <p:spPr bwMode="auto">
          <a:xfrm>
            <a:off x="110885" y="1261292"/>
            <a:ext cx="8932540" cy="1219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CA" dirty="0" smtClean="0">
                <a:solidFill>
                  <a:schemeClr val="bg1"/>
                </a:solidFill>
                <a:latin typeface="Calibri"/>
              </a:rPr>
              <a:t>“Then the LORD will create over the whole site of Mount Zion and over her assemblies a cloud by day,</a:t>
            </a:r>
          </a:p>
        </p:txBody>
      </p:sp>
      <p:sp>
        <p:nvSpPr>
          <p:cNvPr id="7" name="Content Placeholder 3"/>
          <p:cNvSpPr txBox="1">
            <a:spLocks/>
          </p:cNvSpPr>
          <p:nvPr/>
        </p:nvSpPr>
        <p:spPr bwMode="auto">
          <a:xfrm>
            <a:off x="110885" y="2492896"/>
            <a:ext cx="8932540"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CA" dirty="0" smtClean="0">
                <a:solidFill>
                  <a:srgbClr val="FFFF00"/>
                </a:solidFill>
                <a:effectLst>
                  <a:glow>
                    <a:schemeClr val="bg1"/>
                  </a:glow>
                </a:effectLst>
                <a:latin typeface="Calibri"/>
              </a:rPr>
              <a:t>[and smoke and the shining of a flaming fire by night; for over all the glory there will be a canopy.  There will be a booth for shade by day]*</a:t>
            </a:r>
          </a:p>
        </p:txBody>
      </p:sp>
      <p:sp>
        <p:nvSpPr>
          <p:cNvPr id="9" name="Content Placeholder 3"/>
          <p:cNvSpPr txBox="1">
            <a:spLocks/>
          </p:cNvSpPr>
          <p:nvPr/>
        </p:nvSpPr>
        <p:spPr bwMode="auto">
          <a:xfrm>
            <a:off x="85237" y="4221088"/>
            <a:ext cx="8932540" cy="110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CA" dirty="0" smtClean="0">
                <a:solidFill>
                  <a:schemeClr val="bg1"/>
                </a:solidFill>
                <a:latin typeface="Calibri"/>
              </a:rPr>
              <a:t>from the heat, and for a refuge and a shelter from the storm and rain.”</a:t>
            </a:r>
            <a:r>
              <a:rPr lang="en-CA" b="1" dirty="0" smtClean="0">
                <a:solidFill>
                  <a:schemeClr val="bg1"/>
                </a:solidFill>
                <a:latin typeface="Calibri" pitchFamily="34" charset="0"/>
                <a:cs typeface="Calibri" pitchFamily="34" charset="0"/>
              </a:rPr>
              <a:t> </a:t>
            </a:r>
            <a:r>
              <a:rPr lang="en-CA" dirty="0" smtClean="0">
                <a:solidFill>
                  <a:srgbClr val="00B0F0"/>
                </a:solidFill>
                <a:latin typeface="Calibri" pitchFamily="34" charset="0"/>
                <a:cs typeface="Calibri" pitchFamily="34" charset="0"/>
              </a:rPr>
              <a:t>Isaiah 4:5-6 (MT ESV)</a:t>
            </a:r>
          </a:p>
        </p:txBody>
      </p:sp>
      <p:sp>
        <p:nvSpPr>
          <p:cNvPr id="10"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1390468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7"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93408596"/>
              </p:ext>
            </p:extLst>
          </p:nvPr>
        </p:nvGraphicFramePr>
        <p:xfrm>
          <a:off x="10050" y="984799"/>
          <a:ext cx="9123900" cy="5357491"/>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0" y="120832"/>
            <a:ext cx="9144000" cy="830997"/>
          </a:xfrm>
          <a:prstGeom prst="rect">
            <a:avLst/>
          </a:prstGeom>
          <a:solidFill>
            <a:srgbClr val="FF0000"/>
          </a:solidFill>
        </p:spPr>
        <p:txBody>
          <a:bodyPr wrap="square">
            <a:spAutoFit/>
          </a:bodyPr>
          <a:lstStyle/>
          <a:p>
            <a:pPr algn="ctr" fontAlgn="base">
              <a:spcBef>
                <a:spcPct val="0"/>
              </a:spcBef>
              <a:spcAft>
                <a:spcPct val="0"/>
              </a:spcAft>
            </a:pPr>
            <a:r>
              <a:rPr lang="en-US" sz="4800" dirty="0" smtClean="0">
                <a:solidFill>
                  <a:prstClr val="white"/>
                </a:solidFill>
                <a:effectLst>
                  <a:outerShdw blurRad="50800" dist="38100" algn="l" rotWithShape="0">
                    <a:prstClr val="black">
                      <a:alpha val="40000"/>
                    </a:prstClr>
                  </a:outerShdw>
                </a:effectLst>
                <a:latin typeface="Eras Bold ITC" pitchFamily="34" charset="0"/>
              </a:rPr>
              <a:t>Dead Sea Isaiah Scrolls</a:t>
            </a:r>
            <a:endParaRPr lang="en-US" sz="4800" dirty="0">
              <a:solidFill>
                <a:prstClr val="white"/>
              </a:solidFill>
              <a:effectLst>
                <a:outerShdw blurRad="50800" dist="38100" algn="l" rotWithShape="0">
                  <a:prstClr val="black">
                    <a:alpha val="40000"/>
                  </a:prstClr>
                </a:outerShdw>
              </a:effectLst>
              <a:latin typeface="Eras Bold ITC" pitchFamily="34" charset="0"/>
            </a:endParaRP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4626246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287524" y="1196752"/>
            <a:ext cx="8568952" cy="5112568"/>
          </a:xfrm>
        </p:spPr>
        <p:txBody>
          <a:bodyPr/>
          <a:lstStyle/>
          <a:p>
            <a:pPr marL="0" indent="0">
              <a:buNone/>
            </a:pPr>
            <a:r>
              <a:rPr lang="en-CA" dirty="0" smtClean="0">
                <a:solidFill>
                  <a:schemeClr val="bg1"/>
                </a:solidFill>
                <a:latin typeface="Calibri" pitchFamily="34" charset="0"/>
                <a:cs typeface="Calibri" pitchFamily="34" charset="0"/>
              </a:rPr>
              <a:t>“His delight will be in the fear of the Lord.  He will not judge by appearances, nor decide by what he hears, but with righteousness he will obtain justice for the poor and decide with equity for the meek of </a:t>
            </a:r>
            <a:r>
              <a:rPr lang="en-CA" dirty="0" smtClean="0">
                <a:solidFill>
                  <a:srgbClr val="FFFF00"/>
                </a:solidFill>
                <a:latin typeface="Calibri" pitchFamily="34" charset="0"/>
                <a:cs typeface="Calibri" pitchFamily="34" charset="0"/>
              </a:rPr>
              <a:t>+</a:t>
            </a:r>
            <a:r>
              <a:rPr lang="en-CA" i="1" dirty="0" smtClean="0">
                <a:solidFill>
                  <a:srgbClr val="FFFF00"/>
                </a:solidFill>
                <a:latin typeface="Calibri" pitchFamily="34" charset="0"/>
                <a:cs typeface="Calibri" pitchFamily="34" charset="0"/>
              </a:rPr>
              <a:t>the</a:t>
            </a:r>
            <a:r>
              <a:rPr lang="en-CA" dirty="0" smtClean="0">
                <a:solidFill>
                  <a:schemeClr val="bg1"/>
                </a:solidFill>
                <a:latin typeface="Calibri" pitchFamily="34" charset="0"/>
                <a:cs typeface="Calibri" pitchFamily="34" charset="0"/>
              </a:rPr>
              <a:t> land.  He will strike </a:t>
            </a:r>
            <a:r>
              <a:rPr lang="en-CA" dirty="0">
                <a:solidFill>
                  <a:srgbClr val="FFFF00"/>
                </a:solidFill>
                <a:latin typeface="Calibri" pitchFamily="34" charset="0"/>
                <a:cs typeface="Calibri" pitchFamily="34" charset="0"/>
              </a:rPr>
              <a:t>+</a:t>
            </a:r>
            <a:r>
              <a:rPr lang="en-CA" i="1" dirty="0">
                <a:solidFill>
                  <a:srgbClr val="FFFF00"/>
                </a:solidFill>
                <a:latin typeface="Calibri" pitchFamily="34" charset="0"/>
                <a:cs typeface="Calibri" pitchFamily="34" charset="0"/>
              </a:rPr>
              <a:t>the</a:t>
            </a:r>
            <a:r>
              <a:rPr lang="en-CA" i="1" dirty="0">
                <a:solidFill>
                  <a:schemeClr val="bg1"/>
                </a:solidFill>
                <a:latin typeface="Calibri" pitchFamily="34" charset="0"/>
                <a:cs typeface="Calibri" pitchFamily="34" charset="0"/>
              </a:rPr>
              <a:t> </a:t>
            </a:r>
            <a:r>
              <a:rPr lang="en-CA" dirty="0" smtClean="0">
                <a:solidFill>
                  <a:schemeClr val="bg1"/>
                </a:solidFill>
                <a:latin typeface="Calibri" pitchFamily="34" charset="0"/>
                <a:cs typeface="Calibri" pitchFamily="34" charset="0"/>
              </a:rPr>
              <a:t>land with the rod of his mouth, and with the breath of his lips the wicked will be killed </a:t>
            </a:r>
            <a:r>
              <a:rPr lang="en-CA" i="1" dirty="0" smtClean="0">
                <a:solidFill>
                  <a:srgbClr val="FFFF00"/>
                </a:solidFill>
                <a:latin typeface="Calibri" pitchFamily="34" charset="0"/>
                <a:cs typeface="Calibri" pitchFamily="34" charset="0"/>
              </a:rPr>
              <a:t>[MT he shall kill the wicked]</a:t>
            </a:r>
            <a:r>
              <a:rPr lang="en-CA" dirty="0" smtClean="0">
                <a:solidFill>
                  <a:schemeClr val="bg1"/>
                </a:solidFill>
                <a:latin typeface="Calibri" pitchFamily="34" charset="0"/>
                <a:cs typeface="Calibri" pitchFamily="34" charset="0"/>
              </a:rPr>
              <a:t>.  Righteousness will be the belt around his waist and </a:t>
            </a:r>
            <a:r>
              <a:rPr lang="en-CA" i="1" dirty="0" smtClean="0">
                <a:solidFill>
                  <a:srgbClr val="FFFF00"/>
                </a:solidFill>
                <a:latin typeface="Calibri" pitchFamily="34" charset="0"/>
                <a:cs typeface="Calibri" pitchFamily="34" charset="0"/>
              </a:rPr>
              <a:t>[-def. art.]</a:t>
            </a:r>
            <a:r>
              <a:rPr lang="en-CA" dirty="0" smtClean="0">
                <a:solidFill>
                  <a:schemeClr val="bg1"/>
                </a:solidFill>
                <a:latin typeface="Calibri" pitchFamily="34" charset="0"/>
                <a:cs typeface="Calibri" pitchFamily="34" charset="0"/>
              </a:rPr>
              <a:t> faithfulness the belt around his loins.”    </a:t>
            </a:r>
            <a:r>
              <a:rPr lang="en-CA" dirty="0" smtClean="0">
                <a:solidFill>
                  <a:srgbClr val="0066FF"/>
                </a:solidFill>
                <a:latin typeface="Calibri" pitchFamily="34" charset="0"/>
                <a:cs typeface="Calibri" pitchFamily="34" charset="0"/>
              </a:rPr>
              <a:t> </a:t>
            </a:r>
            <a:r>
              <a:rPr lang="en-CA" dirty="0" smtClean="0">
                <a:solidFill>
                  <a:srgbClr val="00B0F0"/>
                </a:solidFill>
                <a:latin typeface="Calibri" pitchFamily="34" charset="0"/>
                <a:cs typeface="Calibri" pitchFamily="34" charset="0"/>
              </a:rPr>
              <a:t>Isaiah 11:4-5 (QT Great Isaiah Scroll)</a:t>
            </a:r>
          </a:p>
        </p:txBody>
      </p:sp>
      <p:sp>
        <p:nvSpPr>
          <p:cNvPr id="8" name="Rectangle 7"/>
          <p:cNvSpPr/>
          <p:nvPr/>
        </p:nvSpPr>
        <p:spPr>
          <a:xfrm>
            <a:off x="0" y="120832"/>
            <a:ext cx="9144000" cy="830997"/>
          </a:xfrm>
          <a:prstGeom prst="rect">
            <a:avLst/>
          </a:prstGeom>
          <a:solidFill>
            <a:srgbClr val="92D050"/>
          </a:solidFill>
        </p:spPr>
        <p:txBody>
          <a:bodyPr wrap="square">
            <a:spAutoFit/>
          </a:bodyPr>
          <a:lstStyle/>
          <a:p>
            <a:pPr fontAlgn="base">
              <a:spcBef>
                <a:spcPct val="0"/>
              </a:spcBef>
              <a:spcAft>
                <a:spcPct val="0"/>
              </a:spcAft>
            </a:pPr>
            <a:r>
              <a:rPr lang="en-US" sz="4800" dirty="0" smtClean="0">
                <a:solidFill>
                  <a:schemeClr val="bg1"/>
                </a:solidFill>
                <a:effectLst>
                  <a:outerShdw blurRad="50800" dist="38100" algn="l" rotWithShape="0">
                    <a:prstClr val="black">
                      <a:alpha val="40000"/>
                    </a:prstClr>
                  </a:outerShdw>
                </a:effectLst>
                <a:latin typeface="Eras Bold ITC" pitchFamily="34" charset="0"/>
              </a:rPr>
              <a:t>Single Word (356)</a:t>
            </a:r>
            <a:endParaRPr lang="en-US" sz="4800" dirty="0">
              <a:solidFill>
                <a:schemeClr val="bg1"/>
              </a:solidFill>
              <a:effectLst>
                <a:outerShdw blurRad="50800" dist="38100" algn="l" rotWithShape="0">
                  <a:prstClr val="black">
                    <a:alpha val="40000"/>
                  </a:prstClr>
                </a:outerShdw>
              </a:effectLst>
              <a:latin typeface="Eras Bold ITC"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236601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287308728"/>
              </p:ext>
            </p:extLst>
          </p:nvPr>
        </p:nvGraphicFramePr>
        <p:xfrm>
          <a:off x="10050" y="984799"/>
          <a:ext cx="9123900" cy="5357491"/>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0" y="120832"/>
            <a:ext cx="9144000" cy="830997"/>
          </a:xfrm>
          <a:prstGeom prst="rect">
            <a:avLst/>
          </a:prstGeom>
          <a:solidFill>
            <a:srgbClr val="FF0000"/>
          </a:solidFill>
        </p:spPr>
        <p:txBody>
          <a:bodyPr wrap="square">
            <a:spAutoFit/>
          </a:bodyPr>
          <a:lstStyle/>
          <a:p>
            <a:pPr algn="ctr" fontAlgn="base">
              <a:spcBef>
                <a:spcPct val="0"/>
              </a:spcBef>
              <a:spcAft>
                <a:spcPct val="0"/>
              </a:spcAft>
            </a:pPr>
            <a:r>
              <a:rPr lang="en-US" sz="4800" dirty="0" smtClean="0">
                <a:solidFill>
                  <a:prstClr val="white"/>
                </a:solidFill>
                <a:effectLst>
                  <a:outerShdw blurRad="50800" dist="38100" algn="l" rotWithShape="0">
                    <a:prstClr val="black">
                      <a:alpha val="40000"/>
                    </a:prstClr>
                  </a:outerShdw>
                </a:effectLst>
                <a:latin typeface="Eras Bold ITC" pitchFamily="34" charset="0"/>
              </a:rPr>
              <a:t>Dead Sea Isaiah Scrolls</a:t>
            </a:r>
            <a:endParaRPr lang="en-US" sz="4800" dirty="0">
              <a:solidFill>
                <a:prstClr val="white"/>
              </a:solidFill>
              <a:effectLst>
                <a:outerShdw blurRad="50800" dist="38100" algn="l" rotWithShape="0">
                  <a:prstClr val="black">
                    <a:alpha val="40000"/>
                  </a:prstClr>
                </a:outerShdw>
              </a:effectLst>
              <a:latin typeface="Eras Bold ITC" pitchFamily="34" charset="0"/>
            </a:endParaRP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1856879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377788" y="1628800"/>
            <a:ext cx="8388424" cy="4608512"/>
          </a:xfrm>
        </p:spPr>
        <p:txBody>
          <a:bodyPr/>
          <a:lstStyle/>
          <a:p>
            <a:pPr marL="0" indent="0">
              <a:buNone/>
            </a:pPr>
            <a:r>
              <a:rPr lang="en-CA" dirty="0" smtClean="0">
                <a:solidFill>
                  <a:schemeClr val="bg1"/>
                </a:solidFill>
                <a:latin typeface="Calibri"/>
              </a:rPr>
              <a:t>“Be </a:t>
            </a:r>
            <a:r>
              <a:rPr lang="en-CA" dirty="0">
                <a:solidFill>
                  <a:schemeClr val="bg1"/>
                </a:solidFill>
                <a:latin typeface="Calibri"/>
              </a:rPr>
              <a:t>broken, you peoples, and be shattered; give ear, all you far countries; strap on your </a:t>
            </a:r>
            <a:r>
              <a:rPr lang="en-CA" dirty="0" err="1">
                <a:solidFill>
                  <a:schemeClr val="bg1"/>
                </a:solidFill>
                <a:latin typeface="Calibri"/>
              </a:rPr>
              <a:t>armor</a:t>
            </a:r>
            <a:r>
              <a:rPr lang="en-CA" dirty="0">
                <a:solidFill>
                  <a:schemeClr val="bg1"/>
                </a:solidFill>
                <a:latin typeface="Calibri"/>
              </a:rPr>
              <a:t> and be shattered;</a:t>
            </a:r>
            <a:r>
              <a:rPr lang="en-CA" dirty="0">
                <a:latin typeface="Calibri"/>
              </a:rPr>
              <a:t> </a:t>
            </a:r>
            <a:r>
              <a:rPr lang="en-CA" dirty="0">
                <a:solidFill>
                  <a:srgbClr val="FFFF00"/>
                </a:solidFill>
                <a:latin typeface="Calibri"/>
              </a:rPr>
              <a:t>strap on your </a:t>
            </a:r>
            <a:r>
              <a:rPr lang="en-CA" dirty="0" err="1">
                <a:solidFill>
                  <a:srgbClr val="FFFF00"/>
                </a:solidFill>
                <a:latin typeface="Calibri"/>
              </a:rPr>
              <a:t>armor</a:t>
            </a:r>
            <a:r>
              <a:rPr lang="en-CA" dirty="0">
                <a:solidFill>
                  <a:srgbClr val="FFFF00"/>
                </a:solidFill>
                <a:latin typeface="Calibri"/>
              </a:rPr>
              <a:t> and be </a:t>
            </a:r>
            <a:r>
              <a:rPr lang="en-CA" dirty="0" smtClean="0">
                <a:solidFill>
                  <a:srgbClr val="FFFF00"/>
                </a:solidFill>
                <a:latin typeface="Calibri"/>
              </a:rPr>
              <a:t>shattered*</a:t>
            </a:r>
            <a:r>
              <a:rPr lang="en-CA" dirty="0" smtClean="0">
                <a:solidFill>
                  <a:schemeClr val="bg1"/>
                </a:solidFill>
                <a:latin typeface="Calibri"/>
              </a:rPr>
              <a:t>.”</a:t>
            </a:r>
            <a:r>
              <a:rPr lang="en-CA" dirty="0" smtClean="0">
                <a:latin typeface="Calibri"/>
              </a:rPr>
              <a:t> </a:t>
            </a:r>
            <a:r>
              <a:rPr lang="en-CA" dirty="0" smtClean="0">
                <a:solidFill>
                  <a:srgbClr val="00B0F0"/>
                </a:solidFill>
                <a:latin typeface="Calibri" pitchFamily="34" charset="0"/>
                <a:cs typeface="Calibri" pitchFamily="34" charset="0"/>
              </a:rPr>
              <a:t>Isaiah 8:9 (MT ESV)</a:t>
            </a:r>
          </a:p>
          <a:p>
            <a:pPr marL="0" indent="0">
              <a:buNone/>
            </a:pPr>
            <a:endParaRPr lang="en-CA" dirty="0">
              <a:solidFill>
                <a:srgbClr val="0066FF"/>
              </a:solidFill>
              <a:latin typeface="Calibri" pitchFamily="34" charset="0"/>
              <a:cs typeface="Calibri" pitchFamily="34" charset="0"/>
            </a:endParaRPr>
          </a:p>
          <a:p>
            <a:pPr marL="0" indent="0">
              <a:buNone/>
            </a:pPr>
            <a:endParaRPr lang="en-CA" dirty="0" smtClean="0">
              <a:solidFill>
                <a:srgbClr val="0066FF"/>
              </a:solidFill>
              <a:latin typeface="Calibri" pitchFamily="34" charset="0"/>
              <a:cs typeface="Calibri" pitchFamily="34" charset="0"/>
            </a:endParaRPr>
          </a:p>
          <a:p>
            <a:pPr marL="0" indent="0" algn="r">
              <a:buNone/>
            </a:pPr>
            <a:r>
              <a:rPr lang="en-CA" sz="2000" dirty="0" smtClean="0">
                <a:solidFill>
                  <a:srgbClr val="FFFF00"/>
                </a:solidFill>
                <a:latin typeface="Calibri" pitchFamily="34" charset="0"/>
                <a:cs typeface="Calibri" pitchFamily="34" charset="0"/>
              </a:rPr>
              <a:t>*This duplication is absent from the GIS</a:t>
            </a:r>
            <a:endParaRPr lang="en-CA" sz="2000" dirty="0">
              <a:solidFill>
                <a:srgbClr val="FFFF00"/>
              </a:solidFill>
              <a:latin typeface="Calibri" pitchFamily="34" charset="0"/>
              <a:cs typeface="Calibri" pitchFamily="34" charset="0"/>
            </a:endParaRPr>
          </a:p>
        </p:txBody>
      </p:sp>
      <p:sp>
        <p:nvSpPr>
          <p:cNvPr id="8" name="Rectangle 7"/>
          <p:cNvSpPr/>
          <p:nvPr/>
        </p:nvSpPr>
        <p:spPr>
          <a:xfrm>
            <a:off x="0" y="120832"/>
            <a:ext cx="9144000" cy="830997"/>
          </a:xfrm>
          <a:prstGeom prst="rect">
            <a:avLst/>
          </a:prstGeom>
          <a:solidFill>
            <a:srgbClr val="7030A0"/>
          </a:solidFill>
        </p:spPr>
        <p:txBody>
          <a:bodyPr wrap="square">
            <a:spAutoFit/>
          </a:bodyPr>
          <a:lstStyle/>
          <a:p>
            <a:pPr fontAlgn="base">
              <a:spcBef>
                <a:spcPct val="0"/>
              </a:spcBef>
              <a:spcAft>
                <a:spcPct val="0"/>
              </a:spcAft>
            </a:pPr>
            <a:r>
              <a:rPr lang="en-US" sz="4800" dirty="0" smtClean="0">
                <a:solidFill>
                  <a:schemeClr val="bg1"/>
                </a:solidFill>
                <a:effectLst>
                  <a:outerShdw blurRad="50800" dist="38100" algn="l" rotWithShape="0">
                    <a:prstClr val="black">
                      <a:alpha val="40000"/>
                    </a:prstClr>
                  </a:outerShdw>
                </a:effectLst>
                <a:latin typeface="Eras Bold ITC" pitchFamily="34" charset="0"/>
              </a:rPr>
              <a:t>Single-Multiple Word (718)</a:t>
            </a:r>
            <a:endParaRPr lang="en-US" sz="4800" dirty="0">
              <a:solidFill>
                <a:schemeClr val="bg1"/>
              </a:solidFill>
              <a:effectLst>
                <a:outerShdw blurRad="50800" dist="38100" algn="l" rotWithShape="0">
                  <a:prstClr val="black">
                    <a:alpha val="40000"/>
                  </a:prstClr>
                </a:outerShdw>
              </a:effectLst>
              <a:latin typeface="Eras Bold ITC"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1390468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6766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287308728"/>
              </p:ext>
            </p:extLst>
          </p:nvPr>
        </p:nvGraphicFramePr>
        <p:xfrm>
          <a:off x="10050" y="984799"/>
          <a:ext cx="9123900" cy="5357491"/>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0" y="120832"/>
            <a:ext cx="9144000" cy="830997"/>
          </a:xfrm>
          <a:prstGeom prst="rect">
            <a:avLst/>
          </a:prstGeom>
          <a:solidFill>
            <a:srgbClr val="FF0000"/>
          </a:solidFill>
        </p:spPr>
        <p:txBody>
          <a:bodyPr wrap="square">
            <a:spAutoFit/>
          </a:bodyPr>
          <a:lstStyle/>
          <a:p>
            <a:pPr algn="ctr" fontAlgn="base">
              <a:spcBef>
                <a:spcPct val="0"/>
              </a:spcBef>
              <a:spcAft>
                <a:spcPct val="0"/>
              </a:spcAft>
            </a:pPr>
            <a:r>
              <a:rPr lang="en-US" sz="4800" dirty="0" smtClean="0">
                <a:solidFill>
                  <a:prstClr val="white"/>
                </a:solidFill>
                <a:effectLst>
                  <a:outerShdw blurRad="50800" dist="38100" algn="l" rotWithShape="0">
                    <a:prstClr val="black">
                      <a:alpha val="40000"/>
                    </a:prstClr>
                  </a:outerShdw>
                </a:effectLst>
                <a:latin typeface="Eras Bold ITC" pitchFamily="34" charset="0"/>
              </a:rPr>
              <a:t>Dead Sea Isaiah Scrolls</a:t>
            </a:r>
            <a:endParaRPr lang="en-US" sz="4800" dirty="0">
              <a:solidFill>
                <a:prstClr val="white"/>
              </a:solidFill>
              <a:effectLst>
                <a:outerShdw blurRad="50800" dist="38100" algn="l" rotWithShape="0">
                  <a:prstClr val="black">
                    <a:alpha val="40000"/>
                  </a:prstClr>
                </a:outerShdw>
              </a:effectLst>
              <a:latin typeface="Eras Bold ITC" pitchFamily="34" charset="0"/>
            </a:endParaRP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1856879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467544" y="1556792"/>
            <a:ext cx="8172400" cy="4608512"/>
          </a:xfrm>
        </p:spPr>
        <p:txBody>
          <a:bodyPr/>
          <a:lstStyle/>
          <a:p>
            <a:pPr marL="0" indent="0">
              <a:buNone/>
            </a:pPr>
            <a:r>
              <a:rPr lang="en-CA" dirty="0" smtClean="0">
                <a:solidFill>
                  <a:schemeClr val="bg1"/>
                </a:solidFill>
                <a:latin typeface="Calibri" pitchFamily="34" charset="0"/>
                <a:cs typeface="Calibri" pitchFamily="34" charset="0"/>
              </a:rPr>
              <a:t>“Moreover </a:t>
            </a:r>
            <a:r>
              <a:rPr lang="en-CA" dirty="0" smtClean="0">
                <a:solidFill>
                  <a:schemeClr val="bg1"/>
                </a:solidFill>
                <a:latin typeface="Calibri"/>
              </a:rPr>
              <a:t>I </a:t>
            </a:r>
            <a:r>
              <a:rPr lang="en-CA" dirty="0">
                <a:solidFill>
                  <a:schemeClr val="bg1"/>
                </a:solidFill>
                <a:latin typeface="Calibri"/>
              </a:rPr>
              <a:t>will </a:t>
            </a:r>
            <a:r>
              <a:rPr lang="en-CA" dirty="0" smtClean="0">
                <a:solidFill>
                  <a:schemeClr val="bg1"/>
                </a:solidFill>
                <a:latin typeface="Calibri"/>
              </a:rPr>
              <a:t>rescue </a:t>
            </a:r>
            <a:r>
              <a:rPr lang="en-CA" dirty="0">
                <a:solidFill>
                  <a:schemeClr val="bg1"/>
                </a:solidFill>
                <a:latin typeface="Calibri"/>
              </a:rPr>
              <a:t>you and this city </a:t>
            </a:r>
            <a:r>
              <a:rPr lang="en-CA" dirty="0" smtClean="0">
                <a:solidFill>
                  <a:schemeClr val="bg1"/>
                </a:solidFill>
                <a:latin typeface="Calibri"/>
              </a:rPr>
              <a:t>from the power </a:t>
            </a:r>
            <a:r>
              <a:rPr lang="en-CA" dirty="0">
                <a:solidFill>
                  <a:schemeClr val="bg1"/>
                </a:solidFill>
                <a:latin typeface="Calibri"/>
              </a:rPr>
              <a:t>of the king of </a:t>
            </a:r>
            <a:r>
              <a:rPr lang="en-CA" dirty="0" smtClean="0">
                <a:solidFill>
                  <a:schemeClr val="bg1"/>
                </a:solidFill>
                <a:latin typeface="Calibri"/>
              </a:rPr>
              <a:t>Assyria.  I </a:t>
            </a:r>
            <a:r>
              <a:rPr lang="en-CA" dirty="0">
                <a:solidFill>
                  <a:schemeClr val="bg1"/>
                </a:solidFill>
                <a:latin typeface="Calibri"/>
              </a:rPr>
              <a:t>will defend this </a:t>
            </a:r>
            <a:r>
              <a:rPr lang="en-CA" dirty="0" smtClean="0">
                <a:solidFill>
                  <a:schemeClr val="bg1"/>
                </a:solidFill>
                <a:latin typeface="Calibri"/>
              </a:rPr>
              <a:t>city</a:t>
            </a:r>
            <a:r>
              <a:rPr lang="en-CA" dirty="0" smtClean="0">
                <a:latin typeface="Calibri"/>
              </a:rPr>
              <a:t> </a:t>
            </a:r>
            <a:r>
              <a:rPr lang="en-CA" i="1" dirty="0" smtClean="0">
                <a:solidFill>
                  <a:srgbClr val="FFFF00"/>
                </a:solidFill>
                <a:latin typeface="Calibri"/>
              </a:rPr>
              <a:t>for my sake and my servant David`s sake*</a:t>
            </a:r>
            <a:r>
              <a:rPr lang="en-CA" i="1" dirty="0" smtClean="0">
                <a:solidFill>
                  <a:schemeClr val="bg1"/>
                </a:solidFill>
                <a:latin typeface="Calibri"/>
              </a:rPr>
              <a:t>.”</a:t>
            </a:r>
            <a:r>
              <a:rPr lang="en-CA" dirty="0">
                <a:solidFill>
                  <a:schemeClr val="bg1"/>
                </a:solidFill>
                <a:latin typeface="Calibri" pitchFamily="34" charset="0"/>
                <a:cs typeface="Calibri" pitchFamily="34" charset="0"/>
              </a:rPr>
              <a:t> </a:t>
            </a:r>
            <a:r>
              <a:rPr lang="en-CA" dirty="0" smtClean="0">
                <a:solidFill>
                  <a:schemeClr val="bg1"/>
                </a:solidFill>
                <a:latin typeface="Calibri" pitchFamily="34" charset="0"/>
                <a:cs typeface="Calibri" pitchFamily="34" charset="0"/>
              </a:rPr>
              <a:t> </a:t>
            </a:r>
            <a:r>
              <a:rPr lang="en-CA" dirty="0" smtClean="0">
                <a:solidFill>
                  <a:srgbClr val="00B0F0"/>
                </a:solidFill>
                <a:latin typeface="Calibri" pitchFamily="34" charset="0"/>
                <a:cs typeface="Calibri" pitchFamily="34" charset="0"/>
              </a:rPr>
              <a:t>Isaiah 38:6 (QT GIS)</a:t>
            </a:r>
          </a:p>
          <a:p>
            <a:pPr marL="0" indent="0">
              <a:buNone/>
            </a:pPr>
            <a:endParaRPr lang="en-CA" dirty="0" smtClean="0">
              <a:solidFill>
                <a:srgbClr val="0066FF"/>
              </a:solidFill>
              <a:latin typeface="Calibri" pitchFamily="34" charset="0"/>
              <a:cs typeface="Calibri" pitchFamily="34" charset="0"/>
            </a:endParaRPr>
          </a:p>
          <a:p>
            <a:pPr marL="0" indent="0">
              <a:buNone/>
            </a:pPr>
            <a:endParaRPr lang="en-CA" dirty="0">
              <a:solidFill>
                <a:srgbClr val="0066FF"/>
              </a:solidFill>
              <a:latin typeface="Calibri" pitchFamily="34" charset="0"/>
              <a:cs typeface="Calibri" pitchFamily="34" charset="0"/>
            </a:endParaRPr>
          </a:p>
          <a:p>
            <a:pPr marL="0" indent="0" algn="r">
              <a:buNone/>
            </a:pPr>
            <a:r>
              <a:rPr lang="en-CA" sz="2000" dirty="0">
                <a:solidFill>
                  <a:srgbClr val="FFFF00"/>
                </a:solidFill>
                <a:latin typeface="Calibri" pitchFamily="34" charset="0"/>
                <a:cs typeface="Calibri" pitchFamily="34" charset="0"/>
              </a:rPr>
              <a:t>*This </a:t>
            </a:r>
            <a:r>
              <a:rPr lang="en-CA" sz="2000" dirty="0" smtClean="0">
                <a:solidFill>
                  <a:srgbClr val="FFFF00"/>
                </a:solidFill>
                <a:latin typeface="Calibri" pitchFamily="34" charset="0"/>
                <a:cs typeface="Calibri" pitchFamily="34" charset="0"/>
              </a:rPr>
              <a:t>clause </a:t>
            </a:r>
            <a:r>
              <a:rPr lang="en-CA" sz="2000" dirty="0">
                <a:solidFill>
                  <a:srgbClr val="FFFF00"/>
                </a:solidFill>
                <a:latin typeface="Calibri" pitchFamily="34" charset="0"/>
                <a:cs typeface="Calibri" pitchFamily="34" charset="0"/>
              </a:rPr>
              <a:t>is </a:t>
            </a:r>
            <a:r>
              <a:rPr lang="en-CA" sz="2000" dirty="0" smtClean="0">
                <a:solidFill>
                  <a:srgbClr val="FFFF00"/>
                </a:solidFill>
                <a:latin typeface="Calibri" pitchFamily="34" charset="0"/>
                <a:cs typeface="Calibri" pitchFamily="34" charset="0"/>
              </a:rPr>
              <a:t>present in the GIS, but absent in the MT</a:t>
            </a:r>
          </a:p>
          <a:p>
            <a:pPr marL="0" indent="0" algn="r">
              <a:buNone/>
            </a:pPr>
            <a:r>
              <a:rPr lang="en-CA" sz="2000" dirty="0" smtClean="0">
                <a:solidFill>
                  <a:srgbClr val="FFFF00"/>
                </a:solidFill>
                <a:latin typeface="Calibri" pitchFamily="34" charset="0"/>
                <a:cs typeface="Calibri" pitchFamily="34" charset="0"/>
              </a:rPr>
              <a:t>(but cp. 2 Kings 19:34!)</a:t>
            </a:r>
            <a:endParaRPr lang="en-CA" sz="2000" dirty="0">
              <a:solidFill>
                <a:srgbClr val="FFFF00"/>
              </a:solidFill>
              <a:latin typeface="Calibri" pitchFamily="34" charset="0"/>
              <a:cs typeface="Calibri" pitchFamily="34" charset="0"/>
            </a:endParaRPr>
          </a:p>
        </p:txBody>
      </p:sp>
      <p:sp>
        <p:nvSpPr>
          <p:cNvPr id="8" name="Rectangle 7"/>
          <p:cNvSpPr/>
          <p:nvPr/>
        </p:nvSpPr>
        <p:spPr>
          <a:xfrm>
            <a:off x="0" y="120832"/>
            <a:ext cx="9144000" cy="830997"/>
          </a:xfrm>
          <a:prstGeom prst="rect">
            <a:avLst/>
          </a:prstGeom>
          <a:solidFill>
            <a:srgbClr val="00B0F0"/>
          </a:solidFill>
        </p:spPr>
        <p:txBody>
          <a:bodyPr wrap="square">
            <a:spAutoFit/>
          </a:bodyPr>
          <a:lstStyle/>
          <a:p>
            <a:pPr fontAlgn="base">
              <a:spcBef>
                <a:spcPct val="0"/>
              </a:spcBef>
              <a:spcAft>
                <a:spcPct val="0"/>
              </a:spcAft>
            </a:pPr>
            <a:r>
              <a:rPr lang="en-US" sz="4800" dirty="0" smtClean="0">
                <a:solidFill>
                  <a:schemeClr val="bg1"/>
                </a:solidFill>
                <a:effectLst>
                  <a:outerShdw blurRad="50800" dist="38100" algn="l" rotWithShape="0">
                    <a:prstClr val="black">
                      <a:alpha val="40000"/>
                    </a:prstClr>
                  </a:outerShdw>
                </a:effectLst>
                <a:latin typeface="Eras Bold ITC" pitchFamily="34" charset="0"/>
              </a:rPr>
              <a:t>Full Clause (4)</a:t>
            </a:r>
            <a:endParaRPr lang="en-US" sz="4800" dirty="0">
              <a:solidFill>
                <a:schemeClr val="bg1"/>
              </a:solidFill>
              <a:effectLst>
                <a:outerShdw blurRad="50800" dist="38100" algn="l" rotWithShape="0">
                  <a:prstClr val="black">
                    <a:alpha val="40000"/>
                  </a:prstClr>
                </a:outerShdw>
              </a:effectLst>
              <a:latin typeface="Eras Bold ITC"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1390468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animEffect transition="in" filter="fade">
                                      <p:cBhvr>
                                        <p:cTn id="15"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441226019"/>
              </p:ext>
            </p:extLst>
          </p:nvPr>
        </p:nvGraphicFramePr>
        <p:xfrm>
          <a:off x="10050" y="984799"/>
          <a:ext cx="9123900" cy="5357491"/>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0" y="120832"/>
            <a:ext cx="9144000" cy="830997"/>
          </a:xfrm>
          <a:prstGeom prst="rect">
            <a:avLst/>
          </a:prstGeom>
          <a:solidFill>
            <a:srgbClr val="FF0000"/>
          </a:solidFill>
        </p:spPr>
        <p:txBody>
          <a:bodyPr wrap="square">
            <a:spAutoFit/>
          </a:bodyPr>
          <a:lstStyle/>
          <a:p>
            <a:pPr algn="ctr" fontAlgn="base">
              <a:spcBef>
                <a:spcPct val="0"/>
              </a:spcBef>
              <a:spcAft>
                <a:spcPct val="0"/>
              </a:spcAft>
            </a:pPr>
            <a:r>
              <a:rPr lang="en-US" sz="4800" dirty="0" smtClean="0">
                <a:solidFill>
                  <a:prstClr val="white"/>
                </a:solidFill>
                <a:effectLst>
                  <a:outerShdw blurRad="50800" dist="38100" algn="l" rotWithShape="0">
                    <a:prstClr val="black">
                      <a:alpha val="40000"/>
                    </a:prstClr>
                  </a:outerShdw>
                </a:effectLst>
                <a:latin typeface="Eras Bold ITC" pitchFamily="34" charset="0"/>
              </a:rPr>
              <a:t>Dead Sea Isaiah Scrolls</a:t>
            </a:r>
            <a:endParaRPr lang="en-US" sz="4800" dirty="0">
              <a:solidFill>
                <a:prstClr val="white"/>
              </a:solidFill>
              <a:effectLst>
                <a:outerShdw blurRad="50800" dist="38100" algn="l" rotWithShape="0">
                  <a:prstClr val="black">
                    <a:alpha val="40000"/>
                  </a:prstClr>
                </a:outerShdw>
              </a:effectLst>
              <a:latin typeface="Eras Bold ITC" pitchFamily="34" charset="0"/>
            </a:endParaRP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18019162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3190831653"/>
              </p:ext>
            </p:extLst>
          </p:nvPr>
        </p:nvGraphicFramePr>
        <p:xfrm>
          <a:off x="0" y="327897"/>
          <a:ext cx="9144000" cy="6510337"/>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0" y="120832"/>
            <a:ext cx="9144000" cy="830997"/>
          </a:xfrm>
          <a:prstGeom prst="rect">
            <a:avLst/>
          </a:prstGeom>
          <a:solidFill>
            <a:srgbClr val="FB9705"/>
          </a:solidFill>
        </p:spPr>
        <p:txBody>
          <a:bodyPr wrap="square">
            <a:spAutoFit/>
          </a:bodyPr>
          <a:lstStyle/>
          <a:p>
            <a:pPr fontAlgn="base">
              <a:spcBef>
                <a:spcPct val="0"/>
              </a:spcBef>
              <a:spcAft>
                <a:spcPct val="0"/>
              </a:spcAft>
            </a:pPr>
            <a:r>
              <a:rPr lang="en-US" sz="4800" dirty="0" smtClean="0">
                <a:solidFill>
                  <a:schemeClr val="bg1"/>
                </a:solidFill>
                <a:effectLst>
                  <a:outerShdw blurRad="50800" dist="38100" algn="l" rotWithShape="0">
                    <a:prstClr val="black">
                      <a:alpha val="40000"/>
                    </a:prstClr>
                  </a:outerShdw>
                </a:effectLst>
                <a:latin typeface="Eras Bold ITC" pitchFamily="34" charset="0"/>
              </a:rPr>
              <a:t>Possibly Significant Variants</a:t>
            </a:r>
            <a:endParaRPr lang="en-US" sz="4800" dirty="0">
              <a:solidFill>
                <a:schemeClr val="bg1"/>
              </a:solidFill>
              <a:effectLst>
                <a:outerShdw blurRad="50800" dist="38100" algn="l" rotWithShape="0">
                  <a:prstClr val="black">
                    <a:alpha val="40000"/>
                  </a:prstClr>
                </a:outerShdw>
              </a:effectLst>
              <a:latin typeface="Eras Bold ITC"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17603099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467544" y="951829"/>
            <a:ext cx="8172400" cy="4781427"/>
          </a:xfrm>
        </p:spPr>
        <p:txBody>
          <a:bodyPr/>
          <a:lstStyle/>
          <a:p>
            <a:pPr marL="0" indent="0">
              <a:buNone/>
            </a:pPr>
            <a:r>
              <a:rPr lang="en-CA" sz="2400" b="1" dirty="0" smtClean="0">
                <a:solidFill>
                  <a:schemeClr val="bg1"/>
                </a:solidFill>
                <a:latin typeface="Calibri" pitchFamily="34" charset="0"/>
                <a:cs typeface="Calibri" pitchFamily="34" charset="0"/>
              </a:rPr>
              <a:t>“The burden of Moab.  Because in the night </a:t>
            </a:r>
            <a:r>
              <a:rPr lang="en-CA" sz="2400" b="1" dirty="0" err="1" smtClean="0">
                <a:solidFill>
                  <a:schemeClr val="bg1"/>
                </a:solidFill>
                <a:latin typeface="Calibri" pitchFamily="34" charset="0"/>
                <a:cs typeface="Calibri" pitchFamily="34" charset="0"/>
              </a:rPr>
              <a:t>Ar</a:t>
            </a:r>
            <a:r>
              <a:rPr lang="en-CA" sz="2400" b="1" dirty="0" smtClean="0">
                <a:solidFill>
                  <a:schemeClr val="bg1"/>
                </a:solidFill>
                <a:latin typeface="Calibri" pitchFamily="34" charset="0"/>
                <a:cs typeface="Calibri" pitchFamily="34" charset="0"/>
              </a:rPr>
              <a:t> of Moab is laid waste, and brought to silence; because in the night </a:t>
            </a:r>
            <a:r>
              <a:rPr lang="en-CA" sz="2400" b="1" dirty="0" err="1" smtClean="0">
                <a:solidFill>
                  <a:srgbClr val="FFFF00"/>
                </a:solidFill>
                <a:latin typeface="Calibri" pitchFamily="34" charset="0"/>
                <a:cs typeface="Calibri" pitchFamily="34" charset="0"/>
              </a:rPr>
              <a:t>Kir</a:t>
            </a:r>
            <a:r>
              <a:rPr lang="en-CA" sz="2400" b="1" dirty="0" smtClean="0">
                <a:solidFill>
                  <a:srgbClr val="FFFF00"/>
                </a:solidFill>
                <a:latin typeface="Calibri" pitchFamily="34" charset="0"/>
                <a:cs typeface="Calibri" pitchFamily="34" charset="0"/>
              </a:rPr>
              <a:t> (city QT)</a:t>
            </a:r>
            <a:r>
              <a:rPr lang="en-CA" sz="2400" b="1" dirty="0" smtClean="0">
                <a:solidFill>
                  <a:srgbClr val="FF0000"/>
                </a:solidFill>
                <a:latin typeface="Calibri" pitchFamily="34" charset="0"/>
                <a:cs typeface="Calibri" pitchFamily="34" charset="0"/>
              </a:rPr>
              <a:t> </a:t>
            </a:r>
            <a:r>
              <a:rPr lang="en-CA" sz="2400" b="1" dirty="0" smtClean="0">
                <a:solidFill>
                  <a:schemeClr val="bg1"/>
                </a:solidFill>
                <a:latin typeface="Calibri" pitchFamily="34" charset="0"/>
                <a:cs typeface="Calibri" pitchFamily="34" charset="0"/>
              </a:rPr>
              <a:t>of Moab is laid waste and brought to silence.”  </a:t>
            </a:r>
            <a:r>
              <a:rPr lang="en-CA" sz="2400" b="1" dirty="0" smtClean="0">
                <a:solidFill>
                  <a:srgbClr val="00B0F0"/>
                </a:solidFill>
                <a:latin typeface="Calibri" pitchFamily="34" charset="0"/>
                <a:cs typeface="Calibri" pitchFamily="34" charset="0"/>
              </a:rPr>
              <a:t>(Isaiah 15:1)</a:t>
            </a:r>
          </a:p>
          <a:p>
            <a:pPr marL="0" indent="0">
              <a:buNone/>
            </a:pPr>
            <a:endParaRPr lang="en-CA" sz="2400" dirty="0" smtClean="0">
              <a:solidFill>
                <a:schemeClr val="bg1"/>
              </a:solidFill>
              <a:latin typeface="Calibri" pitchFamily="34" charset="0"/>
              <a:cs typeface="Calibri" pitchFamily="34" charset="0"/>
            </a:endParaRPr>
          </a:p>
          <a:p>
            <a:pPr>
              <a:buFont typeface="Symbol" pitchFamily="18" charset="2"/>
              <a:buChar char=""/>
            </a:pPr>
            <a:r>
              <a:rPr lang="en-CA" sz="2400" b="1" dirty="0" smtClean="0">
                <a:solidFill>
                  <a:schemeClr val="bg1"/>
                </a:solidFill>
                <a:latin typeface="Calibri" pitchFamily="34" charset="0"/>
                <a:cs typeface="Calibri" pitchFamily="34" charset="0"/>
              </a:rPr>
              <a:t>Parallelism is a literary device in which the structure of a clause is repeated in another clause.  A beautiful characteristic of Hebrew poetry, it is not without its practical purposes – it often clarifies difficult phrases for the reader.</a:t>
            </a:r>
          </a:p>
          <a:p>
            <a:pPr marL="0" indent="0">
              <a:buNone/>
            </a:pPr>
            <a:endParaRPr lang="en-CA" sz="2400" b="1" dirty="0" smtClean="0">
              <a:solidFill>
                <a:schemeClr val="bg1"/>
              </a:solidFill>
              <a:latin typeface="Calibri" pitchFamily="34" charset="0"/>
              <a:cs typeface="Calibri" pitchFamily="34" charset="0"/>
            </a:endParaRPr>
          </a:p>
          <a:p>
            <a:pPr marL="0" indent="0">
              <a:buNone/>
            </a:pPr>
            <a:r>
              <a:rPr lang="en-CA" sz="2400" b="1" dirty="0" smtClean="0">
                <a:solidFill>
                  <a:schemeClr val="bg1"/>
                </a:solidFill>
                <a:latin typeface="Calibri" pitchFamily="34" charset="0"/>
                <a:cs typeface="Calibri" pitchFamily="34" charset="0"/>
              </a:rPr>
              <a:t>“And for that the dream was doubled unto Pharaoh twice; it is because the thing is established by God, and God will shortly bring it to pass.”  </a:t>
            </a:r>
            <a:r>
              <a:rPr lang="en-CA" sz="2400" b="1" dirty="0" smtClean="0">
                <a:solidFill>
                  <a:srgbClr val="00B0F0"/>
                </a:solidFill>
                <a:latin typeface="Calibri" pitchFamily="34" charset="0"/>
                <a:cs typeface="Calibri" pitchFamily="34" charset="0"/>
              </a:rPr>
              <a:t>(Genesis 41:32)</a:t>
            </a:r>
          </a:p>
        </p:txBody>
      </p:sp>
      <p:sp>
        <p:nvSpPr>
          <p:cNvPr id="8" name="Rectangle 7"/>
          <p:cNvSpPr/>
          <p:nvPr/>
        </p:nvSpPr>
        <p:spPr>
          <a:xfrm>
            <a:off x="0" y="120832"/>
            <a:ext cx="9144000" cy="830997"/>
          </a:xfrm>
          <a:prstGeom prst="rect">
            <a:avLst/>
          </a:prstGeom>
          <a:solidFill>
            <a:srgbClr val="FB9705"/>
          </a:solidFill>
        </p:spPr>
        <p:txBody>
          <a:bodyPr wrap="square">
            <a:spAutoFit/>
          </a:bodyPr>
          <a:lstStyle/>
          <a:p>
            <a:pPr fontAlgn="base">
              <a:spcBef>
                <a:spcPct val="0"/>
              </a:spcBef>
              <a:spcAft>
                <a:spcPct val="0"/>
              </a:spcAft>
            </a:pPr>
            <a:r>
              <a:rPr lang="en-US" sz="4800" dirty="0" smtClean="0">
                <a:solidFill>
                  <a:schemeClr val="bg1"/>
                </a:solidFill>
                <a:effectLst>
                  <a:outerShdw blurRad="50800" dist="38100" algn="l" rotWithShape="0">
                    <a:prstClr val="black">
                      <a:alpha val="40000"/>
                    </a:prstClr>
                  </a:outerShdw>
                </a:effectLst>
                <a:latin typeface="Eras Bold ITC" pitchFamily="34" charset="0"/>
              </a:rPr>
              <a:t>Parallelism (3)</a:t>
            </a:r>
            <a:endParaRPr lang="en-US" sz="4800" dirty="0">
              <a:solidFill>
                <a:schemeClr val="bg1"/>
              </a:solidFill>
              <a:effectLst>
                <a:outerShdw blurRad="50800" dist="38100" algn="l" rotWithShape="0">
                  <a:prstClr val="black">
                    <a:alpha val="40000"/>
                  </a:prstClr>
                </a:outerShdw>
              </a:effectLst>
              <a:latin typeface="Eras Bold ITC"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257187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3524686309"/>
              </p:ext>
            </p:extLst>
          </p:nvPr>
        </p:nvGraphicFramePr>
        <p:xfrm>
          <a:off x="0" y="347663"/>
          <a:ext cx="9144000" cy="6510337"/>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0" y="120832"/>
            <a:ext cx="9144000" cy="830997"/>
          </a:xfrm>
          <a:prstGeom prst="rect">
            <a:avLst/>
          </a:prstGeom>
          <a:solidFill>
            <a:srgbClr val="FB9705"/>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Possibly Significant Variants</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28439886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467544" y="951829"/>
            <a:ext cx="8208912" cy="5717531"/>
          </a:xfrm>
        </p:spPr>
        <p:txBody>
          <a:bodyPr/>
          <a:lstStyle/>
          <a:p>
            <a:pPr marL="0" indent="0" algn="ctr">
              <a:buNone/>
            </a:pPr>
            <a:r>
              <a:rPr lang="en-CA" sz="3600" b="1" dirty="0">
                <a:solidFill>
                  <a:schemeClr val="bg1"/>
                </a:solidFill>
                <a:latin typeface="Calibri" pitchFamily="34" charset="0"/>
                <a:cs typeface="Calibri" pitchFamily="34" charset="0"/>
              </a:rPr>
              <a:t>“Therefore </a:t>
            </a:r>
            <a:r>
              <a:rPr lang="en-CA" sz="3600" b="1" dirty="0">
                <a:solidFill>
                  <a:srgbClr val="FFFF00"/>
                </a:solidFill>
                <a:latin typeface="Calibri" pitchFamily="34" charset="0"/>
                <a:cs typeface="Calibri" pitchFamily="34" charset="0"/>
              </a:rPr>
              <a:t>let (let not QT)</a:t>
            </a:r>
            <a:r>
              <a:rPr lang="en-CA" sz="3600" b="1" dirty="0">
                <a:solidFill>
                  <a:schemeClr val="bg1"/>
                </a:solidFill>
                <a:latin typeface="Calibri" pitchFamily="34" charset="0"/>
                <a:cs typeface="Calibri" pitchFamily="34" charset="0"/>
              </a:rPr>
              <a:t> </a:t>
            </a:r>
            <a:r>
              <a:rPr lang="en-CA" sz="3600" b="1" dirty="0" smtClean="0">
                <a:solidFill>
                  <a:schemeClr val="bg1"/>
                </a:solidFill>
                <a:latin typeface="Calibri" pitchFamily="34" charset="0"/>
                <a:cs typeface="Calibri" pitchFamily="34" charset="0"/>
              </a:rPr>
              <a:t>Moab wail, let everyone </a:t>
            </a:r>
            <a:r>
              <a:rPr lang="en-CA" sz="3600" b="1" dirty="0">
                <a:solidFill>
                  <a:schemeClr val="bg1"/>
                </a:solidFill>
                <a:latin typeface="Calibri" pitchFamily="34" charset="0"/>
                <a:cs typeface="Calibri" pitchFamily="34" charset="0"/>
              </a:rPr>
              <a:t>wail.”  </a:t>
            </a:r>
            <a:r>
              <a:rPr lang="en-CA" sz="3600" b="1" dirty="0">
                <a:solidFill>
                  <a:srgbClr val="00B0F0"/>
                </a:solidFill>
                <a:latin typeface="Calibri" pitchFamily="34" charset="0"/>
                <a:cs typeface="Calibri" pitchFamily="34" charset="0"/>
              </a:rPr>
              <a:t>(Isaiah </a:t>
            </a:r>
            <a:r>
              <a:rPr lang="en-CA" sz="3600" b="1" dirty="0" smtClean="0">
                <a:solidFill>
                  <a:srgbClr val="00B0F0"/>
                </a:solidFill>
                <a:latin typeface="Calibri" pitchFamily="34" charset="0"/>
                <a:cs typeface="Calibri" pitchFamily="34" charset="0"/>
              </a:rPr>
              <a:t>16:7)</a:t>
            </a:r>
            <a:endParaRPr lang="en-CA" sz="3600" b="1" dirty="0">
              <a:solidFill>
                <a:srgbClr val="00B0F0"/>
              </a:solidFill>
              <a:latin typeface="Calibri" pitchFamily="34" charset="0"/>
              <a:cs typeface="Calibri" pitchFamily="34" charset="0"/>
            </a:endParaRPr>
          </a:p>
          <a:p>
            <a:pPr marL="0" indent="0" algn="ctr">
              <a:buNone/>
            </a:pPr>
            <a:endParaRPr lang="en-CA" sz="1600" dirty="0" smtClean="0">
              <a:solidFill>
                <a:schemeClr val="bg1"/>
              </a:solidFill>
              <a:latin typeface="Calibri" pitchFamily="34" charset="0"/>
              <a:cs typeface="Calibri" pitchFamily="34" charset="0"/>
            </a:endParaRPr>
          </a:p>
          <a:p>
            <a:pPr>
              <a:buFont typeface="Symbol" pitchFamily="18" charset="2"/>
              <a:buChar char=""/>
            </a:pPr>
            <a:r>
              <a:rPr lang="en-CA" sz="2400" b="1" dirty="0" smtClean="0">
                <a:solidFill>
                  <a:schemeClr val="bg1"/>
                </a:solidFill>
                <a:latin typeface="Calibri" pitchFamily="34" charset="0"/>
                <a:cs typeface="Calibri" pitchFamily="34" charset="0"/>
              </a:rPr>
              <a:t>“…over Nebo and over </a:t>
            </a:r>
            <a:r>
              <a:rPr lang="en-CA" sz="2400" b="1" dirty="0" err="1" smtClean="0">
                <a:solidFill>
                  <a:schemeClr val="bg1"/>
                </a:solidFill>
                <a:latin typeface="Calibri" pitchFamily="34" charset="0"/>
                <a:cs typeface="Calibri" pitchFamily="34" charset="0"/>
              </a:rPr>
              <a:t>Medeba</a:t>
            </a:r>
            <a:r>
              <a:rPr lang="en-CA" sz="2400" b="1" dirty="0" smtClean="0">
                <a:solidFill>
                  <a:schemeClr val="bg1"/>
                </a:solidFill>
                <a:latin typeface="Calibri" pitchFamily="34" charset="0"/>
                <a:cs typeface="Calibri" pitchFamily="34" charset="0"/>
              </a:rPr>
              <a:t> Moab </a:t>
            </a:r>
            <a:r>
              <a:rPr lang="en-CA" sz="2400" b="1" u="sng" dirty="0" smtClean="0">
                <a:solidFill>
                  <a:schemeClr val="bg1"/>
                </a:solidFill>
                <a:latin typeface="Calibri" pitchFamily="34" charset="0"/>
                <a:cs typeface="Calibri" pitchFamily="34" charset="0"/>
              </a:rPr>
              <a:t>wails</a:t>
            </a:r>
            <a:r>
              <a:rPr lang="en-CA" sz="2400" b="1" dirty="0" smtClean="0">
                <a:solidFill>
                  <a:schemeClr val="bg1"/>
                </a:solidFill>
                <a:latin typeface="Calibri" pitchFamily="34" charset="0"/>
                <a:cs typeface="Calibri" pitchFamily="34" charset="0"/>
              </a:rPr>
              <a:t>…”</a:t>
            </a:r>
          </a:p>
          <a:p>
            <a:pPr marL="0" indent="0">
              <a:buNone/>
            </a:pPr>
            <a:r>
              <a:rPr lang="en-CA" sz="2400" b="1" dirty="0">
                <a:solidFill>
                  <a:schemeClr val="bg1"/>
                </a:solidFill>
                <a:latin typeface="Calibri" pitchFamily="34" charset="0"/>
                <a:cs typeface="Calibri" pitchFamily="34" charset="0"/>
              </a:rPr>
              <a:t>	</a:t>
            </a:r>
            <a:r>
              <a:rPr lang="en-CA" sz="2400" b="1" dirty="0" smtClean="0">
                <a:solidFill>
                  <a:srgbClr val="00B0F0"/>
                </a:solidFill>
                <a:latin typeface="Calibri" pitchFamily="34" charset="0"/>
                <a:cs typeface="Calibri" pitchFamily="34" charset="0"/>
              </a:rPr>
              <a:t>Isaiah 15:2</a:t>
            </a:r>
            <a:endParaRPr lang="en-CA" sz="2400" b="1" dirty="0">
              <a:solidFill>
                <a:srgbClr val="00B0F0"/>
              </a:solidFill>
              <a:latin typeface="Calibri" pitchFamily="34" charset="0"/>
              <a:cs typeface="Calibri" pitchFamily="34" charset="0"/>
            </a:endParaRPr>
          </a:p>
          <a:p>
            <a:pPr>
              <a:buFont typeface="Symbol" pitchFamily="18" charset="2"/>
              <a:buChar char=""/>
            </a:pPr>
            <a:r>
              <a:rPr lang="en-CA" sz="2400" b="1" dirty="0" smtClean="0">
                <a:solidFill>
                  <a:schemeClr val="bg1"/>
                </a:solidFill>
                <a:latin typeface="Calibri" pitchFamily="34" charset="0"/>
                <a:cs typeface="Calibri" pitchFamily="34" charset="0"/>
              </a:rPr>
              <a:t>“…on the housetops and in the squares everyone </a:t>
            </a:r>
            <a:r>
              <a:rPr lang="en-CA" sz="2400" b="1" u="sng" dirty="0" smtClean="0">
                <a:solidFill>
                  <a:schemeClr val="bg1"/>
                </a:solidFill>
                <a:latin typeface="Calibri" pitchFamily="34" charset="0"/>
                <a:cs typeface="Calibri" pitchFamily="34" charset="0"/>
              </a:rPr>
              <a:t>wails</a:t>
            </a:r>
            <a:r>
              <a:rPr lang="en-CA" sz="2400" b="1" dirty="0" smtClean="0">
                <a:solidFill>
                  <a:schemeClr val="bg1"/>
                </a:solidFill>
                <a:latin typeface="Calibri" pitchFamily="34" charset="0"/>
                <a:cs typeface="Calibri" pitchFamily="34" charset="0"/>
              </a:rPr>
              <a:t> and </a:t>
            </a:r>
            <a:r>
              <a:rPr lang="en-CA" sz="2400" b="1" u="sng" dirty="0" smtClean="0">
                <a:solidFill>
                  <a:schemeClr val="bg1"/>
                </a:solidFill>
                <a:latin typeface="Calibri" pitchFamily="34" charset="0"/>
                <a:cs typeface="Calibri" pitchFamily="34" charset="0"/>
              </a:rPr>
              <a:t>melts in tears</a:t>
            </a:r>
            <a:r>
              <a:rPr lang="en-CA" sz="2400" b="1" dirty="0" smtClean="0">
                <a:solidFill>
                  <a:schemeClr val="bg1"/>
                </a:solidFill>
                <a:latin typeface="Calibri" pitchFamily="34" charset="0"/>
                <a:cs typeface="Calibri" pitchFamily="34" charset="0"/>
              </a:rPr>
              <a:t>…”</a:t>
            </a:r>
            <a:endParaRPr lang="en-CA" sz="2400" b="1" dirty="0">
              <a:solidFill>
                <a:schemeClr val="bg1"/>
              </a:solidFill>
              <a:latin typeface="Calibri" pitchFamily="34" charset="0"/>
              <a:cs typeface="Calibri" pitchFamily="34" charset="0"/>
            </a:endParaRPr>
          </a:p>
          <a:p>
            <a:pPr marL="0" indent="0">
              <a:buNone/>
            </a:pPr>
            <a:r>
              <a:rPr lang="en-CA" sz="2400" b="1" dirty="0">
                <a:solidFill>
                  <a:srgbClr val="0070C0"/>
                </a:solidFill>
                <a:latin typeface="Calibri" pitchFamily="34" charset="0"/>
                <a:cs typeface="Calibri" pitchFamily="34" charset="0"/>
              </a:rPr>
              <a:t>	</a:t>
            </a:r>
            <a:r>
              <a:rPr lang="en-CA" sz="2400" b="1" dirty="0" smtClean="0">
                <a:solidFill>
                  <a:srgbClr val="00B0F0"/>
                </a:solidFill>
                <a:latin typeface="Calibri" pitchFamily="34" charset="0"/>
                <a:cs typeface="Calibri" pitchFamily="34" charset="0"/>
              </a:rPr>
              <a:t>Isaiah 15:3</a:t>
            </a:r>
            <a:endParaRPr lang="en-CA" sz="2400" b="1" dirty="0">
              <a:solidFill>
                <a:srgbClr val="00B0F0"/>
              </a:solidFill>
              <a:latin typeface="Calibri" pitchFamily="34" charset="0"/>
              <a:cs typeface="Calibri" pitchFamily="34" charset="0"/>
            </a:endParaRPr>
          </a:p>
          <a:p>
            <a:pPr>
              <a:buFont typeface="Symbol" pitchFamily="18" charset="2"/>
              <a:buChar char=""/>
            </a:pPr>
            <a:r>
              <a:rPr lang="en-CA" sz="2400" b="1" dirty="0" smtClean="0">
                <a:solidFill>
                  <a:schemeClr val="bg1"/>
                </a:solidFill>
                <a:latin typeface="Calibri" pitchFamily="34" charset="0"/>
                <a:cs typeface="Calibri" pitchFamily="34" charset="0"/>
              </a:rPr>
              <a:t>“</a:t>
            </a:r>
            <a:r>
              <a:rPr lang="en-CA" sz="2400" b="1" dirty="0" err="1" smtClean="0">
                <a:solidFill>
                  <a:schemeClr val="bg1"/>
                </a:solidFill>
                <a:latin typeface="Calibri" pitchFamily="34" charset="0"/>
                <a:cs typeface="Calibri" pitchFamily="34" charset="0"/>
              </a:rPr>
              <a:t>Heshbon</a:t>
            </a:r>
            <a:r>
              <a:rPr lang="en-CA" sz="2400" b="1" dirty="0" smtClean="0">
                <a:solidFill>
                  <a:schemeClr val="bg1"/>
                </a:solidFill>
                <a:latin typeface="Calibri" pitchFamily="34" charset="0"/>
                <a:cs typeface="Calibri" pitchFamily="34" charset="0"/>
              </a:rPr>
              <a:t> and </a:t>
            </a:r>
            <a:r>
              <a:rPr lang="en-CA" sz="2400" b="1" dirty="0" err="1" smtClean="0">
                <a:solidFill>
                  <a:schemeClr val="bg1"/>
                </a:solidFill>
                <a:latin typeface="Calibri" pitchFamily="34" charset="0"/>
                <a:cs typeface="Calibri" pitchFamily="34" charset="0"/>
              </a:rPr>
              <a:t>Elealah</a:t>
            </a:r>
            <a:r>
              <a:rPr lang="en-CA" sz="2400" b="1" dirty="0" smtClean="0">
                <a:solidFill>
                  <a:schemeClr val="bg1"/>
                </a:solidFill>
                <a:latin typeface="Calibri" pitchFamily="34" charset="0"/>
                <a:cs typeface="Calibri" pitchFamily="34" charset="0"/>
              </a:rPr>
              <a:t> </a:t>
            </a:r>
            <a:r>
              <a:rPr lang="en-CA" sz="2400" b="1" u="sng" dirty="0" smtClean="0">
                <a:solidFill>
                  <a:schemeClr val="bg1"/>
                </a:solidFill>
                <a:latin typeface="Calibri" pitchFamily="34" charset="0"/>
                <a:cs typeface="Calibri" pitchFamily="34" charset="0"/>
              </a:rPr>
              <a:t>cry out</a:t>
            </a:r>
            <a:r>
              <a:rPr lang="en-CA" sz="2400" b="1" dirty="0" smtClean="0">
                <a:solidFill>
                  <a:schemeClr val="bg1"/>
                </a:solidFill>
                <a:latin typeface="Calibri" pitchFamily="34" charset="0"/>
                <a:cs typeface="Calibri" pitchFamily="34" charset="0"/>
              </a:rPr>
              <a:t>; their voice is heard as far as </a:t>
            </a:r>
            <a:r>
              <a:rPr lang="en-CA" sz="2400" b="1" dirty="0" err="1" smtClean="0">
                <a:solidFill>
                  <a:schemeClr val="bg1"/>
                </a:solidFill>
                <a:latin typeface="Calibri" pitchFamily="34" charset="0"/>
                <a:cs typeface="Calibri" pitchFamily="34" charset="0"/>
              </a:rPr>
              <a:t>Jahaz</a:t>
            </a:r>
            <a:r>
              <a:rPr lang="en-CA" sz="2400" b="1" dirty="0" smtClean="0">
                <a:solidFill>
                  <a:schemeClr val="bg1"/>
                </a:solidFill>
                <a:latin typeface="Calibri" pitchFamily="34" charset="0"/>
                <a:cs typeface="Calibri" pitchFamily="34" charset="0"/>
              </a:rPr>
              <a:t>; therefore the armed men of Moab </a:t>
            </a:r>
            <a:r>
              <a:rPr lang="en-CA" sz="2400" b="1" u="sng" dirty="0" smtClean="0">
                <a:solidFill>
                  <a:schemeClr val="bg1"/>
                </a:solidFill>
                <a:latin typeface="Calibri" pitchFamily="34" charset="0"/>
                <a:cs typeface="Calibri" pitchFamily="34" charset="0"/>
              </a:rPr>
              <a:t>cry aloud</a:t>
            </a:r>
            <a:r>
              <a:rPr lang="en-CA" sz="2400" b="1" dirty="0" smtClean="0">
                <a:solidFill>
                  <a:schemeClr val="bg1"/>
                </a:solidFill>
                <a:latin typeface="Calibri" pitchFamily="34" charset="0"/>
                <a:cs typeface="Calibri" pitchFamily="34" charset="0"/>
              </a:rPr>
              <a:t>…”</a:t>
            </a:r>
            <a:endParaRPr lang="en-CA" sz="2400" b="1" dirty="0">
              <a:solidFill>
                <a:schemeClr val="bg1"/>
              </a:solidFill>
              <a:latin typeface="Calibri" pitchFamily="34" charset="0"/>
              <a:cs typeface="Calibri" pitchFamily="34" charset="0"/>
            </a:endParaRPr>
          </a:p>
          <a:p>
            <a:pPr marL="0" indent="0">
              <a:buNone/>
            </a:pPr>
            <a:r>
              <a:rPr lang="en-CA" sz="2400" b="1" dirty="0">
                <a:solidFill>
                  <a:srgbClr val="0070C0"/>
                </a:solidFill>
                <a:latin typeface="Calibri" pitchFamily="34" charset="0"/>
                <a:cs typeface="Calibri" pitchFamily="34" charset="0"/>
              </a:rPr>
              <a:t>	</a:t>
            </a:r>
            <a:r>
              <a:rPr lang="en-CA" sz="2400" b="1" dirty="0" smtClean="0">
                <a:solidFill>
                  <a:srgbClr val="00B0F0"/>
                </a:solidFill>
                <a:latin typeface="Calibri" pitchFamily="34" charset="0"/>
                <a:cs typeface="Calibri" pitchFamily="34" charset="0"/>
              </a:rPr>
              <a:t>Isaiah 15:4</a:t>
            </a:r>
          </a:p>
          <a:p>
            <a:pPr>
              <a:buFont typeface="Symbol" pitchFamily="18" charset="2"/>
              <a:buChar char=""/>
            </a:pPr>
            <a:r>
              <a:rPr lang="en-CA" sz="2400" b="1" dirty="0" smtClean="0">
                <a:solidFill>
                  <a:schemeClr val="bg1"/>
                </a:solidFill>
                <a:latin typeface="Calibri" pitchFamily="34" charset="0"/>
                <a:cs typeface="Calibri" pitchFamily="34" charset="0"/>
              </a:rPr>
              <a:t>“My heart </a:t>
            </a:r>
            <a:r>
              <a:rPr lang="en-CA" sz="2400" b="1" u="sng" dirty="0" smtClean="0">
                <a:solidFill>
                  <a:schemeClr val="bg1"/>
                </a:solidFill>
                <a:latin typeface="Calibri" pitchFamily="34" charset="0"/>
                <a:cs typeface="Calibri" pitchFamily="34" charset="0"/>
              </a:rPr>
              <a:t>cries out</a:t>
            </a:r>
            <a:r>
              <a:rPr lang="en-CA" sz="2400" b="1" dirty="0" smtClean="0">
                <a:solidFill>
                  <a:schemeClr val="bg1"/>
                </a:solidFill>
                <a:latin typeface="Calibri" pitchFamily="34" charset="0"/>
                <a:cs typeface="Calibri" pitchFamily="34" charset="0"/>
              </a:rPr>
              <a:t> for Moab…”</a:t>
            </a:r>
            <a:endParaRPr lang="en-CA" sz="2400" b="1" dirty="0">
              <a:solidFill>
                <a:schemeClr val="bg1"/>
              </a:solidFill>
              <a:latin typeface="Calibri" pitchFamily="34" charset="0"/>
              <a:cs typeface="Calibri" pitchFamily="34" charset="0"/>
            </a:endParaRPr>
          </a:p>
          <a:p>
            <a:pPr marL="0" indent="0">
              <a:buNone/>
            </a:pPr>
            <a:r>
              <a:rPr lang="en-CA" sz="2400" b="1" dirty="0">
                <a:solidFill>
                  <a:srgbClr val="0070C0"/>
                </a:solidFill>
                <a:latin typeface="Calibri" pitchFamily="34" charset="0"/>
                <a:cs typeface="Calibri" pitchFamily="34" charset="0"/>
              </a:rPr>
              <a:t>	</a:t>
            </a:r>
            <a:r>
              <a:rPr lang="en-CA" sz="2400" b="1" dirty="0">
                <a:solidFill>
                  <a:srgbClr val="00B0F0"/>
                </a:solidFill>
                <a:latin typeface="Calibri" pitchFamily="34" charset="0"/>
                <a:cs typeface="Calibri" pitchFamily="34" charset="0"/>
              </a:rPr>
              <a:t>Isaiah </a:t>
            </a:r>
            <a:r>
              <a:rPr lang="en-CA" sz="2400" b="1" dirty="0" smtClean="0">
                <a:solidFill>
                  <a:srgbClr val="00B0F0"/>
                </a:solidFill>
                <a:latin typeface="Calibri" pitchFamily="34" charset="0"/>
                <a:cs typeface="Calibri" pitchFamily="34" charset="0"/>
              </a:rPr>
              <a:t>15:5</a:t>
            </a:r>
            <a:endParaRPr lang="en-CA" sz="2400" b="1" dirty="0">
              <a:solidFill>
                <a:srgbClr val="00B0F0"/>
              </a:solidFill>
              <a:latin typeface="Calibri" pitchFamily="34" charset="0"/>
              <a:cs typeface="Calibri" pitchFamily="34" charset="0"/>
            </a:endParaRPr>
          </a:p>
          <a:p>
            <a:pPr marL="0" indent="0">
              <a:buNone/>
            </a:pPr>
            <a:endParaRPr lang="en-CA" sz="2400" dirty="0" smtClean="0">
              <a:solidFill>
                <a:schemeClr val="bg1"/>
              </a:solidFill>
              <a:latin typeface="Calibri" pitchFamily="34" charset="0"/>
              <a:cs typeface="Calibri" pitchFamily="34" charset="0"/>
            </a:endParaRPr>
          </a:p>
        </p:txBody>
      </p:sp>
      <p:sp>
        <p:nvSpPr>
          <p:cNvPr id="8" name="Rectangle 7"/>
          <p:cNvSpPr/>
          <p:nvPr/>
        </p:nvSpPr>
        <p:spPr>
          <a:xfrm>
            <a:off x="0" y="120832"/>
            <a:ext cx="9144000" cy="830997"/>
          </a:xfrm>
          <a:prstGeom prst="rect">
            <a:avLst/>
          </a:prstGeom>
          <a:solidFill>
            <a:srgbClr val="FB9705"/>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Immediate Context (2)</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340662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fade">
                                      <p:cBhvr>
                                        <p:cTn id="20" dur="500"/>
                                        <p:tgtEl>
                                          <p:spTgt spid="4">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fade">
                                      <p:cBhvr>
                                        <p:cTn id="23" dur="500"/>
                                        <p:tgtEl>
                                          <p:spTgt spid="4">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500"/>
                                        <p:tgtEl>
                                          <p:spTgt spid="4">
                                            <p:txEl>
                                              <p:pRg st="6" end="6"/>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Effect transition="in" filter="fade">
                                      <p:cBhvr>
                                        <p:cTn id="31" dur="500"/>
                                        <p:tgtEl>
                                          <p:spTgt spid="4">
                                            <p:txEl>
                                              <p:pRg st="7" end="7"/>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
                                            <p:txEl>
                                              <p:pRg st="8" end="8"/>
                                            </p:txEl>
                                          </p:spTgt>
                                        </p:tgtEl>
                                        <p:attrNameLst>
                                          <p:attrName>style.visibility</p:attrName>
                                        </p:attrNameLst>
                                      </p:cBhvr>
                                      <p:to>
                                        <p:strVal val="visible"/>
                                      </p:to>
                                    </p:set>
                                    <p:animEffect transition="in" filter="fade">
                                      <p:cBhvr>
                                        <p:cTn id="36" dur="500"/>
                                        <p:tgtEl>
                                          <p:spTgt spid="4">
                                            <p:txEl>
                                              <p:pRg st="8" end="8"/>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animEffect transition="in" filter="fade">
                                      <p:cBhvr>
                                        <p:cTn id="39"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3448299008"/>
              </p:ext>
            </p:extLst>
          </p:nvPr>
        </p:nvGraphicFramePr>
        <p:xfrm>
          <a:off x="0" y="260333"/>
          <a:ext cx="9144000" cy="6510337"/>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0" y="120832"/>
            <a:ext cx="9144000" cy="830997"/>
          </a:xfrm>
          <a:prstGeom prst="rect">
            <a:avLst/>
          </a:prstGeom>
          <a:solidFill>
            <a:srgbClr val="FB9705"/>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Possibly Significant Variants</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28439886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p:nvPr/>
        </p:nvSpPr>
        <p:spPr>
          <a:xfrm>
            <a:off x="0" y="120832"/>
            <a:ext cx="9144000" cy="830997"/>
          </a:xfrm>
          <a:prstGeom prst="rect">
            <a:avLst/>
          </a:prstGeom>
          <a:solidFill>
            <a:srgbClr val="FB9705"/>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Qumran Variants (8)</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Content Placeholder 3"/>
          <p:cNvSpPr txBox="1">
            <a:spLocks/>
          </p:cNvSpPr>
          <p:nvPr/>
        </p:nvSpPr>
        <p:spPr bwMode="auto">
          <a:xfrm>
            <a:off x="467544" y="951829"/>
            <a:ext cx="8172400" cy="5588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CA" sz="2600" b="1" dirty="0" smtClean="0">
                <a:solidFill>
                  <a:schemeClr val="bg1"/>
                </a:solidFill>
                <a:latin typeface="Calibri" pitchFamily="34" charset="0"/>
                <a:cs typeface="Calibri" pitchFamily="34" charset="0"/>
              </a:rPr>
              <a:t>“When you spread out your hands,</a:t>
            </a:r>
          </a:p>
          <a:p>
            <a:pPr marL="0" indent="0" algn="ctr">
              <a:buFontTx/>
              <a:buNone/>
            </a:pPr>
            <a:r>
              <a:rPr lang="en-CA" sz="2600" b="1" dirty="0" smtClean="0">
                <a:solidFill>
                  <a:schemeClr val="bg1"/>
                </a:solidFill>
                <a:latin typeface="Calibri" pitchFamily="34" charset="0"/>
                <a:cs typeface="Calibri" pitchFamily="34" charset="0"/>
              </a:rPr>
              <a:t>I will hide my eyes from you;</a:t>
            </a:r>
          </a:p>
          <a:p>
            <a:pPr marL="0" indent="0" algn="ctr">
              <a:buFontTx/>
              <a:buNone/>
            </a:pPr>
            <a:r>
              <a:rPr lang="en-CA" sz="2600" b="1" dirty="0" smtClean="0">
                <a:solidFill>
                  <a:schemeClr val="bg1"/>
                </a:solidFill>
                <a:latin typeface="Calibri" pitchFamily="34" charset="0"/>
                <a:cs typeface="Calibri" pitchFamily="34" charset="0"/>
              </a:rPr>
              <a:t>even though you make many prayers, I will not listen;</a:t>
            </a:r>
          </a:p>
          <a:p>
            <a:pPr marL="0" indent="0" algn="ctr">
              <a:buFontTx/>
              <a:buNone/>
            </a:pPr>
            <a:r>
              <a:rPr lang="en-CA" sz="2600" b="1" dirty="0" smtClean="0">
                <a:solidFill>
                  <a:schemeClr val="bg1"/>
                </a:solidFill>
                <a:latin typeface="Calibri" pitchFamily="34" charset="0"/>
                <a:cs typeface="Calibri" pitchFamily="34" charset="0"/>
              </a:rPr>
              <a:t>your hands are full of blood.”</a:t>
            </a:r>
          </a:p>
          <a:p>
            <a:pPr marL="0" indent="0" algn="ctr">
              <a:buFontTx/>
              <a:buNone/>
            </a:pPr>
            <a:r>
              <a:rPr lang="en-CA" sz="2600" b="1" dirty="0" smtClean="0">
                <a:solidFill>
                  <a:srgbClr val="00B0F0"/>
                </a:solidFill>
                <a:latin typeface="Calibri" pitchFamily="34" charset="0"/>
                <a:cs typeface="Calibri" pitchFamily="34" charset="0"/>
              </a:rPr>
              <a:t>(Isaiah 1:15 MT ESV and another Qumran fragment)</a:t>
            </a:r>
          </a:p>
          <a:p>
            <a:pPr marL="0" indent="0" algn="ctr">
              <a:buFontTx/>
              <a:buNone/>
            </a:pPr>
            <a:endParaRPr lang="en-CA" sz="2600" b="1" dirty="0" smtClean="0">
              <a:solidFill>
                <a:schemeClr val="bg1"/>
              </a:solidFill>
              <a:latin typeface="Calibri" pitchFamily="34" charset="0"/>
              <a:cs typeface="Calibri" pitchFamily="34" charset="0"/>
            </a:endParaRPr>
          </a:p>
          <a:p>
            <a:pPr marL="0" indent="0" algn="ctr">
              <a:buFontTx/>
              <a:buNone/>
            </a:pPr>
            <a:r>
              <a:rPr lang="en-CA" sz="2600" b="1" dirty="0" smtClean="0">
                <a:solidFill>
                  <a:schemeClr val="bg1"/>
                </a:solidFill>
                <a:latin typeface="Calibri" pitchFamily="34" charset="0"/>
                <a:cs typeface="Calibri" pitchFamily="34" charset="0"/>
              </a:rPr>
              <a:t>“When you spread out your hands,</a:t>
            </a:r>
          </a:p>
          <a:p>
            <a:pPr marL="0" indent="0" algn="ctr">
              <a:buFontTx/>
              <a:buNone/>
            </a:pPr>
            <a:r>
              <a:rPr lang="en-CA" sz="2600" b="1" dirty="0" smtClean="0">
                <a:solidFill>
                  <a:schemeClr val="bg1"/>
                </a:solidFill>
                <a:latin typeface="Calibri" pitchFamily="34" charset="0"/>
                <a:cs typeface="Calibri" pitchFamily="34" charset="0"/>
              </a:rPr>
              <a:t>I will turn my eyes away from you.</a:t>
            </a:r>
          </a:p>
          <a:p>
            <a:pPr marL="0" indent="0" algn="ctr">
              <a:buFontTx/>
              <a:buNone/>
            </a:pPr>
            <a:r>
              <a:rPr lang="en-CA" sz="2600" b="1" dirty="0" smtClean="0">
                <a:solidFill>
                  <a:schemeClr val="bg1"/>
                </a:solidFill>
                <a:latin typeface="Calibri" pitchFamily="34" charset="0"/>
                <a:cs typeface="Calibri" pitchFamily="34" charset="0"/>
              </a:rPr>
              <a:t>Even multiply prayers, I will not listen.</a:t>
            </a:r>
          </a:p>
          <a:p>
            <a:pPr marL="0" indent="0" algn="ctr">
              <a:buFontTx/>
              <a:buNone/>
            </a:pPr>
            <a:r>
              <a:rPr lang="en-CA" sz="2600" b="1" dirty="0" smtClean="0">
                <a:solidFill>
                  <a:schemeClr val="bg1"/>
                </a:solidFill>
                <a:latin typeface="Calibri" pitchFamily="34" charset="0"/>
                <a:cs typeface="Calibri" pitchFamily="34" charset="0"/>
              </a:rPr>
              <a:t>Your hands are filled with blood,</a:t>
            </a:r>
          </a:p>
          <a:p>
            <a:pPr marL="0" indent="0" algn="ctr">
              <a:buFontTx/>
              <a:buNone/>
            </a:pPr>
            <a:r>
              <a:rPr lang="en-CA" sz="2600" b="1" dirty="0" smtClean="0">
                <a:solidFill>
                  <a:srgbClr val="FFFF00"/>
                </a:solidFill>
                <a:latin typeface="Calibri" pitchFamily="34" charset="0"/>
                <a:cs typeface="Calibri" pitchFamily="34" charset="0"/>
              </a:rPr>
              <a:t>your fingers with iniquity</a:t>
            </a:r>
            <a:r>
              <a:rPr lang="en-CA" sz="2600" b="1" dirty="0" smtClean="0">
                <a:solidFill>
                  <a:schemeClr val="bg1"/>
                </a:solidFill>
                <a:latin typeface="Calibri" pitchFamily="34" charset="0"/>
                <a:cs typeface="Calibri" pitchFamily="34" charset="0"/>
              </a:rPr>
              <a:t>.”</a:t>
            </a:r>
          </a:p>
          <a:p>
            <a:pPr marL="0" indent="0" algn="ctr">
              <a:buFontTx/>
              <a:buNone/>
            </a:pPr>
            <a:r>
              <a:rPr lang="en-CA" sz="2600" b="1" dirty="0" smtClean="0">
                <a:solidFill>
                  <a:srgbClr val="00B0F0"/>
                </a:solidFill>
                <a:latin typeface="Calibri" pitchFamily="34" charset="0"/>
                <a:cs typeface="Calibri" pitchFamily="34" charset="0"/>
              </a:rPr>
              <a:t>(Isaiah 1:15 QT GIS)</a:t>
            </a: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340662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fade">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fade">
                                      <p:cBhvr>
                                        <p:cTn id="37" dur="5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fade">
                                      <p:cBhvr>
                                        <p:cTn id="42" dur="500"/>
                                        <p:tgtEl>
                                          <p:spTgt spid="5">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fade">
                                      <p:cBhvr>
                                        <p:cTn id="47" dur="500"/>
                                        <p:tgtEl>
                                          <p:spTgt spid="5">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10" end="10"/>
                                            </p:txEl>
                                          </p:spTgt>
                                        </p:tgtEl>
                                        <p:attrNameLst>
                                          <p:attrName>style.visibility</p:attrName>
                                        </p:attrNameLst>
                                      </p:cBhvr>
                                      <p:to>
                                        <p:strVal val="visible"/>
                                      </p:to>
                                    </p:set>
                                    <p:animEffect transition="in" filter="fade">
                                      <p:cBhvr>
                                        <p:cTn id="52" dur="500"/>
                                        <p:tgtEl>
                                          <p:spTgt spid="5">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
                                            <p:txEl>
                                              <p:pRg st="11" end="11"/>
                                            </p:txEl>
                                          </p:spTgt>
                                        </p:tgtEl>
                                        <p:attrNameLst>
                                          <p:attrName>style.visibility</p:attrName>
                                        </p:attrNameLst>
                                      </p:cBhvr>
                                      <p:to>
                                        <p:strVal val="visible"/>
                                      </p:to>
                                    </p:set>
                                    <p:animEffect transition="in" filter="fade">
                                      <p:cBhvr>
                                        <p:cTn id="57"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1133978668"/>
              </p:ext>
            </p:extLst>
          </p:nvPr>
        </p:nvGraphicFramePr>
        <p:xfrm>
          <a:off x="-21974" y="347663"/>
          <a:ext cx="9144000" cy="6510337"/>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0" y="120832"/>
            <a:ext cx="9144000" cy="830997"/>
          </a:xfrm>
          <a:prstGeom prst="rect">
            <a:avLst/>
          </a:prstGeom>
          <a:solidFill>
            <a:srgbClr val="FB9705"/>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Possibly Significant Variants</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28439886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1" name="Picture 3" descr="C:\Users\Public\Pictures\Isaiah Scrolls\Qumran Caves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6385" y="44624"/>
            <a:ext cx="5560111" cy="43924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395537" y="388640"/>
            <a:ext cx="5976663"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latinLnBrk="1">
              <a:defRPr/>
            </a:pPr>
            <a:r>
              <a:rPr kumimoji="1" lang="en-US" sz="8800" dirty="0" smtClean="0">
                <a:solidFill>
                  <a:srgbClr val="FF0000"/>
                </a:solidFill>
                <a:effectLst>
                  <a:glow rad="63500">
                    <a:schemeClr val="bg1"/>
                  </a:glow>
                </a:effectLst>
                <a:latin typeface="Bookman Old Style" pitchFamily="18" charset="0"/>
              </a:rPr>
              <a:t>Qumran</a:t>
            </a:r>
            <a:r>
              <a:rPr kumimoji="1" lang="en-US" sz="8800" b="1" dirty="0">
                <a:solidFill>
                  <a:srgbClr val="FF0000"/>
                </a:solidFill>
                <a:effectLst>
                  <a:glow rad="63500">
                    <a:schemeClr val="bg1"/>
                  </a:glow>
                </a:effectLst>
                <a:latin typeface="Bookman Old Style" pitchFamily="18" charset="0"/>
              </a:rPr>
              <a:t/>
            </a:r>
            <a:br>
              <a:rPr kumimoji="1" lang="en-US" sz="8800" b="1" dirty="0">
                <a:solidFill>
                  <a:srgbClr val="FF0000"/>
                </a:solidFill>
                <a:effectLst>
                  <a:glow rad="63500">
                    <a:schemeClr val="bg1"/>
                  </a:glow>
                </a:effectLst>
                <a:latin typeface="Bookman Old Style" pitchFamily="18" charset="0"/>
              </a:rPr>
            </a:br>
            <a:r>
              <a:rPr kumimoji="1" lang="en-US" sz="3600" b="1" dirty="0" smtClean="0">
                <a:solidFill>
                  <a:srgbClr val="FF0000"/>
                </a:solidFill>
                <a:effectLst>
                  <a:glow rad="63500">
                    <a:schemeClr val="bg1"/>
                  </a:glow>
                </a:effectLst>
                <a:latin typeface="Bookman Old Style" pitchFamily="18" charset="0"/>
              </a:rPr>
              <a:t>oldest Bibles ever found</a:t>
            </a:r>
            <a:endParaRPr kumimoji="1" lang="en-US" sz="2800" b="1" dirty="0">
              <a:solidFill>
                <a:srgbClr val="FF0000"/>
              </a:solidFill>
              <a:effectLst>
                <a:glow rad="63500">
                  <a:schemeClr val="bg1"/>
                </a:glow>
              </a:effectLst>
              <a:latin typeface="Bookman Old Style" pitchFamily="18" charset="0"/>
            </a:endParaRPr>
          </a:p>
        </p:txBody>
      </p:sp>
      <p:sp>
        <p:nvSpPr>
          <p:cNvPr id="5" name="Text Box 4"/>
          <p:cNvSpPr txBox="1">
            <a:spLocks noChangeArrowheads="1"/>
          </p:cNvSpPr>
          <p:nvPr/>
        </p:nvSpPr>
        <p:spPr bwMode="auto">
          <a:xfrm>
            <a:off x="323529" y="2845385"/>
            <a:ext cx="316835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3000" dirty="0">
                <a:solidFill>
                  <a:srgbClr val="FFFF00"/>
                </a:solidFill>
                <a:latin typeface="Arial Black" pitchFamily="34" charset="0"/>
              </a:rPr>
              <a:t>Great </a:t>
            </a:r>
            <a:r>
              <a:rPr lang="en-US" sz="3000" dirty="0" smtClean="0">
                <a:solidFill>
                  <a:srgbClr val="FFFF00"/>
                </a:solidFill>
                <a:latin typeface="Arial Black" pitchFamily="34" charset="0"/>
              </a:rPr>
              <a:t>Isaiah Scroll</a:t>
            </a:r>
            <a:endParaRPr lang="en-US" sz="3000" dirty="0">
              <a:solidFill>
                <a:srgbClr val="FFFF00"/>
              </a:solidFill>
              <a:latin typeface="Arial Black" pitchFamily="34" charset="0"/>
            </a:endParaRPr>
          </a:p>
        </p:txBody>
      </p:sp>
      <p:sp>
        <p:nvSpPr>
          <p:cNvPr id="6" name="Text Box 4"/>
          <p:cNvSpPr txBox="1">
            <a:spLocks noChangeArrowheads="1"/>
          </p:cNvSpPr>
          <p:nvPr/>
        </p:nvSpPr>
        <p:spPr bwMode="auto">
          <a:xfrm>
            <a:off x="289782" y="4760115"/>
            <a:ext cx="8688366"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buFontTx/>
              <a:buChar char="•"/>
            </a:pPr>
            <a:r>
              <a:rPr lang="en-US" sz="3000" dirty="0" smtClean="0">
                <a:solidFill>
                  <a:schemeClr val="bg1"/>
                </a:solidFill>
                <a:latin typeface="Arial Black" pitchFamily="34" charset="0"/>
              </a:rPr>
              <a:t>Found </a:t>
            </a:r>
            <a:r>
              <a:rPr lang="en-US" sz="3000" dirty="0">
                <a:solidFill>
                  <a:schemeClr val="bg1"/>
                </a:solidFill>
                <a:latin typeface="Arial Black" pitchFamily="34" charset="0"/>
              </a:rPr>
              <a:t>on northwest shore of </a:t>
            </a:r>
            <a:r>
              <a:rPr lang="en-US" sz="3000" dirty="0" smtClean="0">
                <a:solidFill>
                  <a:schemeClr val="bg1"/>
                </a:solidFill>
                <a:latin typeface="Arial Black" pitchFamily="34" charset="0"/>
              </a:rPr>
              <a:t>Dead </a:t>
            </a:r>
            <a:r>
              <a:rPr lang="en-US" sz="3000" dirty="0">
                <a:solidFill>
                  <a:schemeClr val="bg1"/>
                </a:solidFill>
                <a:latin typeface="Arial Black" pitchFamily="34" charset="0"/>
              </a:rPr>
              <a:t>Sea</a:t>
            </a:r>
          </a:p>
          <a:p>
            <a:pPr eaLnBrk="1" hangingPunct="1">
              <a:spcBef>
                <a:spcPct val="50000"/>
              </a:spcBef>
              <a:buFontTx/>
              <a:buChar char="•"/>
            </a:pPr>
            <a:r>
              <a:rPr lang="en-US" sz="3000" dirty="0">
                <a:solidFill>
                  <a:schemeClr val="bg1"/>
                </a:solidFill>
                <a:latin typeface="Arial Black" pitchFamily="34" charset="0"/>
              </a:rPr>
              <a:t>Predates MT by more than a millennium</a:t>
            </a:r>
          </a:p>
          <a:p>
            <a:pPr eaLnBrk="1" hangingPunct="1">
              <a:spcBef>
                <a:spcPct val="50000"/>
              </a:spcBef>
              <a:buFontTx/>
              <a:buChar char="•"/>
            </a:pPr>
            <a:r>
              <a:rPr lang="en-US" sz="3000" dirty="0">
                <a:solidFill>
                  <a:schemeClr val="bg1"/>
                </a:solidFill>
                <a:latin typeface="Arial Black" pitchFamily="34" charset="0"/>
              </a:rPr>
              <a:t>c150-125 BC</a:t>
            </a: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accent4">
                    <a:lumMod val="85000"/>
                    <a:lumOff val="15000"/>
                  </a:schemeClr>
                </a:solidFill>
                <a:latin typeface="Eras Demi ITC" pitchFamily="34" charset="0"/>
              </a:rPr>
              <a:t>Reasons to Believe</a:t>
            </a:r>
            <a:endParaRPr lang="en-US" sz="2400" spc="-300" dirty="0">
              <a:solidFill>
                <a:schemeClr val="accent4">
                  <a:lumMod val="85000"/>
                  <a:lumOff val="15000"/>
                </a:schemeClr>
              </a:solidFill>
              <a:latin typeface="Eras Demi ITC" pitchFamily="34" charset="0"/>
            </a:endParaRPr>
          </a:p>
        </p:txBody>
      </p:sp>
    </p:spTree>
    <p:extLst>
      <p:ext uri="{BB962C8B-B14F-4D97-AF65-F5344CB8AC3E}">
        <p14:creationId xmlns:p14="http://schemas.microsoft.com/office/powerpoint/2010/main" val="3749391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p:nvPr/>
        </p:nvSpPr>
        <p:spPr>
          <a:xfrm>
            <a:off x="0" y="120832"/>
            <a:ext cx="9144000" cy="830997"/>
          </a:xfrm>
          <a:prstGeom prst="rect">
            <a:avLst/>
          </a:prstGeom>
          <a:solidFill>
            <a:srgbClr val="FB9705"/>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Word Plays (5)</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7" name="Content Placeholder 3"/>
          <p:cNvSpPr txBox="1">
            <a:spLocks/>
          </p:cNvSpPr>
          <p:nvPr/>
        </p:nvSpPr>
        <p:spPr bwMode="auto">
          <a:xfrm>
            <a:off x="467544" y="951829"/>
            <a:ext cx="8172400" cy="5588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CA" sz="2600" b="1" dirty="0" smtClean="0">
                <a:solidFill>
                  <a:schemeClr val="bg1"/>
                </a:solidFill>
                <a:latin typeface="Calibri" pitchFamily="34" charset="0"/>
                <a:cs typeface="Calibri" pitchFamily="34" charset="0"/>
              </a:rPr>
              <a:t>“…that thou shalt take up this proverb</a:t>
            </a:r>
          </a:p>
          <a:p>
            <a:pPr marL="0" indent="0" algn="ctr">
              <a:buFontTx/>
              <a:buNone/>
            </a:pPr>
            <a:r>
              <a:rPr lang="en-CA" sz="2600" b="1" dirty="0" smtClean="0">
                <a:solidFill>
                  <a:schemeClr val="bg1"/>
                </a:solidFill>
                <a:latin typeface="Calibri" pitchFamily="34" charset="0"/>
                <a:cs typeface="Calibri" pitchFamily="34" charset="0"/>
              </a:rPr>
              <a:t>against the king of Babylon, and say,</a:t>
            </a:r>
          </a:p>
          <a:p>
            <a:pPr marL="0" indent="0" algn="ctr">
              <a:buFontTx/>
              <a:buNone/>
            </a:pPr>
            <a:r>
              <a:rPr lang="en-CA" sz="2600" b="1" dirty="0" smtClean="0">
                <a:solidFill>
                  <a:schemeClr val="bg1"/>
                </a:solidFill>
                <a:latin typeface="Calibri" pitchFamily="34" charset="0"/>
                <a:cs typeface="Calibri" pitchFamily="34" charset="0"/>
              </a:rPr>
              <a:t>How hath the oppressor ceased</a:t>
            </a:r>
            <a:r>
              <a:rPr lang="en-CA" sz="2600" b="1" dirty="0">
                <a:solidFill>
                  <a:schemeClr val="bg1"/>
                </a:solidFill>
                <a:latin typeface="Calibri" pitchFamily="34" charset="0"/>
                <a:cs typeface="Calibri" pitchFamily="34" charset="0"/>
              </a:rPr>
              <a:t>!</a:t>
            </a:r>
            <a:endParaRPr lang="en-CA" sz="2600" b="1" dirty="0" smtClean="0">
              <a:solidFill>
                <a:schemeClr val="bg1"/>
              </a:solidFill>
              <a:latin typeface="Calibri" pitchFamily="34" charset="0"/>
              <a:cs typeface="Calibri" pitchFamily="34" charset="0"/>
            </a:endParaRPr>
          </a:p>
          <a:p>
            <a:pPr marL="0" indent="0" algn="ctr">
              <a:buFontTx/>
              <a:buNone/>
            </a:pPr>
            <a:r>
              <a:rPr lang="en-CA" sz="2600" b="1" dirty="0" smtClean="0">
                <a:solidFill>
                  <a:srgbClr val="FFFF00"/>
                </a:solidFill>
                <a:latin typeface="Calibri" pitchFamily="34" charset="0"/>
                <a:cs typeface="Calibri" pitchFamily="34" charset="0"/>
              </a:rPr>
              <a:t>the golden city ceased!</a:t>
            </a:r>
            <a:r>
              <a:rPr lang="en-CA" sz="2600" b="1" dirty="0" smtClean="0">
                <a:solidFill>
                  <a:schemeClr val="bg1"/>
                </a:solidFill>
                <a:latin typeface="Calibri" pitchFamily="34" charset="0"/>
                <a:cs typeface="Calibri" pitchFamily="34" charset="0"/>
              </a:rPr>
              <a:t>.”</a:t>
            </a:r>
          </a:p>
          <a:p>
            <a:pPr marL="0" indent="0" algn="ctr">
              <a:buFontTx/>
              <a:buNone/>
            </a:pPr>
            <a:r>
              <a:rPr lang="en-CA" sz="2600" b="1" dirty="0" smtClean="0">
                <a:solidFill>
                  <a:srgbClr val="00B0F0"/>
                </a:solidFill>
                <a:latin typeface="Calibri" pitchFamily="34" charset="0"/>
                <a:cs typeface="Calibri" pitchFamily="34" charset="0"/>
              </a:rPr>
              <a:t>(Isaiah 14:4 MT KJV)</a:t>
            </a:r>
          </a:p>
          <a:p>
            <a:pPr marL="0" indent="0" algn="ctr">
              <a:buFontTx/>
              <a:buNone/>
            </a:pPr>
            <a:endParaRPr lang="en-CA" sz="2600" b="1" dirty="0" smtClean="0">
              <a:solidFill>
                <a:schemeClr val="bg1"/>
              </a:solidFill>
              <a:latin typeface="Calibri" pitchFamily="34" charset="0"/>
              <a:cs typeface="Calibri" pitchFamily="34" charset="0"/>
            </a:endParaRPr>
          </a:p>
          <a:p>
            <a:pPr marL="0" indent="0" algn="ctr">
              <a:buFontTx/>
              <a:buNone/>
            </a:pPr>
            <a:r>
              <a:rPr lang="en-CA" sz="2600" b="1" dirty="0" smtClean="0">
                <a:solidFill>
                  <a:schemeClr val="bg1"/>
                </a:solidFill>
                <a:latin typeface="Calibri" pitchFamily="34" charset="0"/>
                <a:cs typeface="Calibri" pitchFamily="34" charset="0"/>
              </a:rPr>
              <a:t>“…you will take up this parable</a:t>
            </a:r>
          </a:p>
          <a:p>
            <a:pPr marL="0" indent="0" algn="ctr">
              <a:buFontTx/>
              <a:buNone/>
            </a:pPr>
            <a:r>
              <a:rPr lang="en-CA" sz="2600" b="1" dirty="0">
                <a:solidFill>
                  <a:schemeClr val="bg1"/>
                </a:solidFill>
                <a:latin typeface="Calibri" pitchFamily="34" charset="0"/>
                <a:cs typeface="Calibri" pitchFamily="34" charset="0"/>
              </a:rPr>
              <a:t>a</a:t>
            </a:r>
            <a:r>
              <a:rPr lang="en-CA" sz="2600" b="1" dirty="0" smtClean="0">
                <a:solidFill>
                  <a:schemeClr val="bg1"/>
                </a:solidFill>
                <a:latin typeface="Calibri" pitchFamily="34" charset="0"/>
                <a:cs typeface="Calibri" pitchFamily="34" charset="0"/>
              </a:rPr>
              <a:t>gainst the king of Babylon, saying:</a:t>
            </a:r>
          </a:p>
          <a:p>
            <a:pPr marL="0" indent="0" algn="ctr">
              <a:buFontTx/>
              <a:buNone/>
            </a:pPr>
            <a:r>
              <a:rPr lang="en-CA" sz="2600" b="1" dirty="0" smtClean="0">
                <a:solidFill>
                  <a:schemeClr val="bg1"/>
                </a:solidFill>
                <a:latin typeface="Calibri" pitchFamily="34" charset="0"/>
                <a:cs typeface="Calibri" pitchFamily="34" charset="0"/>
              </a:rPr>
              <a:t>How the oppressor has ceased!</a:t>
            </a:r>
          </a:p>
          <a:p>
            <a:pPr marL="0" indent="0" algn="ctr">
              <a:buFontTx/>
              <a:buNone/>
            </a:pPr>
            <a:r>
              <a:rPr lang="en-CA" sz="2600" b="1" dirty="0" smtClean="0">
                <a:solidFill>
                  <a:srgbClr val="FFFF00"/>
                </a:solidFill>
                <a:latin typeface="Calibri" pitchFamily="34" charset="0"/>
                <a:cs typeface="Calibri" pitchFamily="34" charset="0"/>
              </a:rPr>
              <a:t>How his assault has ceased!</a:t>
            </a:r>
            <a:r>
              <a:rPr lang="en-CA" sz="2600" b="1" dirty="0" smtClean="0">
                <a:solidFill>
                  <a:schemeClr val="bg1"/>
                </a:solidFill>
                <a:latin typeface="Calibri" pitchFamily="34" charset="0"/>
                <a:cs typeface="Calibri" pitchFamily="34" charset="0"/>
              </a:rPr>
              <a:t>”</a:t>
            </a:r>
          </a:p>
          <a:p>
            <a:pPr marL="0" indent="0" algn="ctr">
              <a:buFontTx/>
              <a:buNone/>
            </a:pPr>
            <a:r>
              <a:rPr lang="en-CA" sz="2600" b="1" dirty="0" smtClean="0">
                <a:solidFill>
                  <a:srgbClr val="00B0F0"/>
                </a:solidFill>
                <a:latin typeface="Calibri" pitchFamily="34" charset="0"/>
                <a:cs typeface="Calibri" pitchFamily="34" charset="0"/>
              </a:rPr>
              <a:t>(Isaiah 14:4 QT GIS)</a:t>
            </a:r>
          </a:p>
        </p:txBody>
      </p:sp>
      <p:sp>
        <p:nvSpPr>
          <p:cNvPr id="9"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340662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fade">
                                      <p:cBhvr>
                                        <p:cTn id="32" dur="500"/>
                                        <p:tgtEl>
                                          <p:spTgt spid="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fade">
                                      <p:cBhvr>
                                        <p:cTn id="37" dur="500"/>
                                        <p:tgtEl>
                                          <p:spTgt spid="7">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8" end="8"/>
                                            </p:txEl>
                                          </p:spTgt>
                                        </p:tgtEl>
                                        <p:attrNameLst>
                                          <p:attrName>style.visibility</p:attrName>
                                        </p:attrNameLst>
                                      </p:cBhvr>
                                      <p:to>
                                        <p:strVal val="visible"/>
                                      </p:to>
                                    </p:set>
                                    <p:animEffect transition="in" filter="fade">
                                      <p:cBhvr>
                                        <p:cTn id="42" dur="500"/>
                                        <p:tgtEl>
                                          <p:spTgt spid="7">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
                                            <p:txEl>
                                              <p:pRg st="9" end="9"/>
                                            </p:txEl>
                                          </p:spTgt>
                                        </p:tgtEl>
                                        <p:attrNameLst>
                                          <p:attrName>style.visibility</p:attrName>
                                        </p:attrNameLst>
                                      </p:cBhvr>
                                      <p:to>
                                        <p:strVal val="visible"/>
                                      </p:to>
                                    </p:set>
                                    <p:animEffect transition="in" filter="fade">
                                      <p:cBhvr>
                                        <p:cTn id="47" dur="500"/>
                                        <p:tgtEl>
                                          <p:spTgt spid="7">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7">
                                            <p:txEl>
                                              <p:pRg st="10" end="10"/>
                                            </p:txEl>
                                          </p:spTgt>
                                        </p:tgtEl>
                                        <p:attrNameLst>
                                          <p:attrName>style.visibility</p:attrName>
                                        </p:attrNameLst>
                                      </p:cBhvr>
                                      <p:to>
                                        <p:strVal val="visible"/>
                                      </p:to>
                                    </p:set>
                                    <p:animEffect transition="in" filter="fade">
                                      <p:cBhvr>
                                        <p:cTn id="52" dur="500"/>
                                        <p:tgtEl>
                                          <p:spTgt spid="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903752448"/>
              </p:ext>
            </p:extLst>
          </p:nvPr>
        </p:nvGraphicFramePr>
        <p:xfrm>
          <a:off x="0" y="324945"/>
          <a:ext cx="9144000" cy="6510337"/>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0" y="120832"/>
            <a:ext cx="9144000" cy="830997"/>
          </a:xfrm>
          <a:prstGeom prst="rect">
            <a:avLst/>
          </a:prstGeom>
          <a:solidFill>
            <a:srgbClr val="FB9705"/>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Possibly Significant Variants</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28439886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72008" y="1340768"/>
            <a:ext cx="9071992" cy="4680520"/>
          </a:xfrm>
        </p:spPr>
        <p:txBody>
          <a:bodyPr/>
          <a:lstStyle/>
          <a:p>
            <a:pPr>
              <a:buFont typeface="Symbol" pitchFamily="18" charset="2"/>
              <a:buChar char=""/>
            </a:pPr>
            <a:r>
              <a:rPr lang="en-CA" sz="2800" b="1" dirty="0" smtClean="0">
                <a:solidFill>
                  <a:schemeClr val="bg1"/>
                </a:solidFill>
                <a:latin typeface="Calibri" pitchFamily="34" charset="0"/>
                <a:cs typeface="Calibri" pitchFamily="34" charset="0"/>
              </a:rPr>
              <a:t>O my threshed and winnowed one…</a:t>
            </a:r>
            <a:r>
              <a:rPr lang="en-CA" sz="2800" b="1" dirty="0" smtClean="0">
                <a:solidFill>
                  <a:srgbClr val="FFFF00"/>
                </a:solidFill>
                <a:latin typeface="Calibri" pitchFamily="34" charset="0"/>
                <a:cs typeface="Calibri" pitchFamily="34" charset="0"/>
              </a:rPr>
              <a:t>(MT)</a:t>
            </a:r>
          </a:p>
          <a:p>
            <a:pPr>
              <a:buFont typeface="Symbol" pitchFamily="18" charset="2"/>
              <a:buChar char=""/>
            </a:pPr>
            <a:r>
              <a:rPr lang="en-CA" sz="2800" b="1" dirty="0" smtClean="0">
                <a:solidFill>
                  <a:schemeClr val="bg1"/>
                </a:solidFill>
                <a:latin typeface="Calibri" pitchFamily="34" charset="0"/>
                <a:cs typeface="Calibri" pitchFamily="34" charset="0"/>
              </a:rPr>
              <a:t>O my threshed one and child of my stone wall…</a:t>
            </a:r>
            <a:r>
              <a:rPr lang="en-CA" sz="2800" b="1" dirty="0" smtClean="0">
                <a:solidFill>
                  <a:srgbClr val="FF7979"/>
                </a:solidFill>
                <a:latin typeface="Calibri" pitchFamily="34" charset="0"/>
                <a:cs typeface="Calibri" pitchFamily="34" charset="0"/>
              </a:rPr>
              <a:t>(QT)</a:t>
            </a:r>
            <a:endParaRPr lang="en-CA" sz="2800" b="1" dirty="0">
              <a:solidFill>
                <a:srgbClr val="FF7979"/>
              </a:solidFill>
              <a:latin typeface="Calibri" pitchFamily="34" charset="0"/>
              <a:cs typeface="Calibri" pitchFamily="34" charset="0"/>
            </a:endParaRPr>
          </a:p>
          <a:p>
            <a:pPr marL="0" indent="0">
              <a:buNone/>
            </a:pPr>
            <a:r>
              <a:rPr lang="en-CA" sz="2800" b="1" dirty="0">
                <a:solidFill>
                  <a:schemeClr val="bg1"/>
                </a:solidFill>
                <a:latin typeface="Calibri" pitchFamily="34" charset="0"/>
                <a:cs typeface="Calibri" pitchFamily="34" charset="0"/>
              </a:rPr>
              <a:t>	</a:t>
            </a:r>
            <a:r>
              <a:rPr lang="en-CA" sz="2800" dirty="0">
                <a:solidFill>
                  <a:srgbClr val="00B0F0"/>
                </a:solidFill>
                <a:latin typeface="Calibri" pitchFamily="34" charset="0"/>
                <a:cs typeface="Calibri" pitchFamily="34" charset="0"/>
              </a:rPr>
              <a:t>Isaiah </a:t>
            </a:r>
            <a:r>
              <a:rPr lang="en-CA" sz="2800" dirty="0" smtClean="0">
                <a:solidFill>
                  <a:srgbClr val="00B0F0"/>
                </a:solidFill>
                <a:latin typeface="Calibri" pitchFamily="34" charset="0"/>
                <a:cs typeface="Calibri" pitchFamily="34" charset="0"/>
              </a:rPr>
              <a:t>21:10</a:t>
            </a:r>
          </a:p>
          <a:p>
            <a:pPr>
              <a:buFont typeface="Symbol" pitchFamily="18" charset="2"/>
              <a:buChar char=""/>
            </a:pPr>
            <a:r>
              <a:rPr lang="en-CA" sz="2800" b="1" dirty="0" smtClean="0">
                <a:solidFill>
                  <a:schemeClr val="bg1"/>
                </a:solidFill>
                <a:latin typeface="Calibri" pitchFamily="34" charset="0"/>
                <a:cs typeface="Calibri" pitchFamily="34" charset="0"/>
              </a:rPr>
              <a:t>And he cried as a lion…</a:t>
            </a:r>
            <a:r>
              <a:rPr lang="en-CA" sz="2800" b="1" dirty="0" smtClean="0">
                <a:solidFill>
                  <a:srgbClr val="FFFF00"/>
                </a:solidFill>
                <a:latin typeface="Calibri" pitchFamily="34" charset="0"/>
                <a:cs typeface="Calibri" pitchFamily="34" charset="0"/>
              </a:rPr>
              <a:t>(MT)</a:t>
            </a:r>
          </a:p>
          <a:p>
            <a:pPr>
              <a:buFont typeface="Symbol" pitchFamily="18" charset="2"/>
              <a:buChar char=""/>
            </a:pPr>
            <a:r>
              <a:rPr lang="en-CA" sz="2800" b="1" dirty="0" smtClean="0">
                <a:solidFill>
                  <a:schemeClr val="bg1"/>
                </a:solidFill>
                <a:latin typeface="Calibri" pitchFamily="34" charset="0"/>
                <a:cs typeface="Calibri" pitchFamily="34" charset="0"/>
              </a:rPr>
              <a:t>The lookout shouted…</a:t>
            </a:r>
            <a:r>
              <a:rPr lang="en-CA" sz="2800" b="1" dirty="0" smtClean="0">
                <a:solidFill>
                  <a:srgbClr val="FF7979"/>
                </a:solidFill>
                <a:latin typeface="Calibri" pitchFamily="34" charset="0"/>
                <a:cs typeface="Calibri" pitchFamily="34" charset="0"/>
              </a:rPr>
              <a:t>(QT)</a:t>
            </a:r>
          </a:p>
          <a:p>
            <a:pPr marL="0" indent="0">
              <a:buNone/>
            </a:pPr>
            <a:r>
              <a:rPr lang="en-CA" sz="2800" b="1" dirty="0">
                <a:solidFill>
                  <a:schemeClr val="bg1"/>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Isaiah 21:8</a:t>
            </a:r>
          </a:p>
          <a:p>
            <a:pPr>
              <a:buFont typeface="Symbol" pitchFamily="18" charset="2"/>
              <a:buChar char=""/>
            </a:pPr>
            <a:r>
              <a:rPr lang="en-CA" sz="2800" b="1" dirty="0" smtClean="0">
                <a:solidFill>
                  <a:schemeClr val="bg1"/>
                </a:solidFill>
                <a:latin typeface="Calibri" pitchFamily="34" charset="0"/>
                <a:cs typeface="Calibri" pitchFamily="34" charset="0"/>
              </a:rPr>
              <a:t>The oracle concerning the wilderness of the sea…</a:t>
            </a:r>
            <a:r>
              <a:rPr lang="en-CA" sz="2800" b="1" dirty="0" smtClean="0">
                <a:solidFill>
                  <a:srgbClr val="FFFF00"/>
                </a:solidFill>
                <a:latin typeface="Calibri" pitchFamily="34" charset="0"/>
                <a:cs typeface="Calibri" pitchFamily="34" charset="0"/>
              </a:rPr>
              <a:t>(MT)</a:t>
            </a:r>
          </a:p>
          <a:p>
            <a:pPr>
              <a:buFont typeface="Symbol" pitchFamily="18" charset="2"/>
              <a:buChar char=""/>
            </a:pPr>
            <a:r>
              <a:rPr lang="en-CA" sz="2800" b="1" dirty="0" smtClean="0">
                <a:solidFill>
                  <a:schemeClr val="bg1"/>
                </a:solidFill>
                <a:latin typeface="Calibri" pitchFamily="34" charset="0"/>
                <a:cs typeface="Calibri" pitchFamily="34" charset="0"/>
              </a:rPr>
              <a:t>The oracle concerning the pasture by the sea…</a:t>
            </a:r>
            <a:r>
              <a:rPr lang="en-CA" sz="2800" b="1" dirty="0" smtClean="0">
                <a:solidFill>
                  <a:srgbClr val="FF7979"/>
                </a:solidFill>
                <a:latin typeface="Calibri" pitchFamily="34" charset="0"/>
                <a:cs typeface="Calibri" pitchFamily="34" charset="0"/>
              </a:rPr>
              <a:t>(QT)</a:t>
            </a:r>
            <a:endParaRPr lang="en-CA" sz="2800" b="1" dirty="0">
              <a:solidFill>
                <a:srgbClr val="FF7979"/>
              </a:solidFill>
              <a:latin typeface="Calibri" pitchFamily="34" charset="0"/>
              <a:cs typeface="Calibri" pitchFamily="34" charset="0"/>
            </a:endParaRPr>
          </a:p>
          <a:p>
            <a:pPr marL="0" indent="0">
              <a:buNone/>
            </a:pPr>
            <a:r>
              <a:rPr lang="en-CA" sz="2800" b="1" dirty="0">
                <a:solidFill>
                  <a:schemeClr val="bg1"/>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Isaiah 21:1</a:t>
            </a:r>
          </a:p>
        </p:txBody>
      </p:sp>
      <p:sp>
        <p:nvSpPr>
          <p:cNvPr id="8" name="Rectangle 7"/>
          <p:cNvSpPr/>
          <p:nvPr/>
        </p:nvSpPr>
        <p:spPr>
          <a:xfrm>
            <a:off x="0" y="120832"/>
            <a:ext cx="9144000" cy="830997"/>
          </a:xfrm>
          <a:prstGeom prst="rect">
            <a:avLst/>
          </a:prstGeom>
          <a:solidFill>
            <a:srgbClr val="FB9705"/>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Comparative Exposition (6)</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1111562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fade">
                                      <p:cBhvr>
                                        <p:cTn id="20" dur="500"/>
                                        <p:tgtEl>
                                          <p:spTgt spid="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fade">
                                      <p:cBhvr>
                                        <p:cTn id="25" dur="500"/>
                                        <p:tgtEl>
                                          <p:spTgt spid="4">
                                            <p:txEl>
                                              <p:pRg st="4" end="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Effect transition="in" filter="fade">
                                      <p:cBhvr>
                                        <p:cTn id="28" dur="500"/>
                                        <p:tgtEl>
                                          <p:spTgt spid="4">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Effect transition="in" filter="fade">
                                      <p:cBhvr>
                                        <p:cTn id="33" dur="500"/>
                                        <p:tgtEl>
                                          <p:spTgt spid="4">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
                                            <p:txEl>
                                              <p:pRg st="7" end="7"/>
                                            </p:txEl>
                                          </p:spTgt>
                                        </p:tgtEl>
                                        <p:attrNameLst>
                                          <p:attrName>style.visibility</p:attrName>
                                        </p:attrNameLst>
                                      </p:cBhvr>
                                      <p:to>
                                        <p:strVal val="visible"/>
                                      </p:to>
                                    </p:set>
                                    <p:animEffect transition="in" filter="fade">
                                      <p:cBhvr>
                                        <p:cTn id="38" dur="500"/>
                                        <p:tgtEl>
                                          <p:spTgt spid="4">
                                            <p:txEl>
                                              <p:pRg st="7" end="7"/>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4">
                                            <p:txEl>
                                              <p:pRg st="8" end="8"/>
                                            </p:txEl>
                                          </p:spTgt>
                                        </p:tgtEl>
                                        <p:attrNameLst>
                                          <p:attrName>style.visibility</p:attrName>
                                        </p:attrNameLst>
                                      </p:cBhvr>
                                      <p:to>
                                        <p:strVal val="visible"/>
                                      </p:to>
                                    </p:set>
                                    <p:animEffect transition="in" filter="fade">
                                      <p:cBhvr>
                                        <p:cTn id="41"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72008" y="1340768"/>
            <a:ext cx="9071992" cy="4680520"/>
          </a:xfrm>
        </p:spPr>
        <p:txBody>
          <a:bodyPr/>
          <a:lstStyle/>
          <a:p>
            <a:pPr>
              <a:buFont typeface="Symbol" pitchFamily="18" charset="2"/>
              <a:buChar char=""/>
            </a:pPr>
            <a:r>
              <a:rPr lang="en-CA" sz="2800" b="1" dirty="0">
                <a:solidFill>
                  <a:schemeClr val="bg1"/>
                </a:solidFill>
                <a:latin typeface="Calibri" pitchFamily="34" charset="0"/>
                <a:cs typeface="Calibri" pitchFamily="34" charset="0"/>
              </a:rPr>
              <a:t>Dramatic fall of Babylon</a:t>
            </a:r>
          </a:p>
          <a:p>
            <a:pPr marL="0" indent="0">
              <a:buNone/>
            </a:pPr>
            <a:r>
              <a:rPr lang="en-CA" sz="2800" b="1" dirty="0">
                <a:solidFill>
                  <a:schemeClr val="bg1"/>
                </a:solidFill>
                <a:latin typeface="Calibri" pitchFamily="34" charset="0"/>
                <a:cs typeface="Calibri" pitchFamily="34" charset="0"/>
              </a:rPr>
              <a:t>	</a:t>
            </a:r>
            <a:r>
              <a:rPr lang="en-CA" sz="2800" dirty="0">
                <a:solidFill>
                  <a:srgbClr val="00B0F0"/>
                </a:solidFill>
                <a:latin typeface="Calibri" pitchFamily="34" charset="0"/>
                <a:cs typeface="Calibri" pitchFamily="34" charset="0"/>
              </a:rPr>
              <a:t>Isaiah </a:t>
            </a:r>
            <a:r>
              <a:rPr lang="en-CA" sz="2800" dirty="0" smtClean="0">
                <a:solidFill>
                  <a:srgbClr val="00B0F0"/>
                </a:solidFill>
                <a:latin typeface="Calibri" pitchFamily="34" charset="0"/>
                <a:cs typeface="Calibri" pitchFamily="34" charset="0"/>
              </a:rPr>
              <a:t>21:9</a:t>
            </a:r>
            <a:r>
              <a:rPr lang="en-CA" sz="2800" dirty="0" smtClean="0">
                <a:solidFill>
                  <a:srgbClr val="FF0000"/>
                </a:solidFill>
                <a:latin typeface="Calibri" pitchFamily="34" charset="0"/>
                <a:cs typeface="Calibri" pitchFamily="34" charset="0"/>
              </a:rPr>
              <a:t> </a:t>
            </a:r>
            <a:r>
              <a:rPr lang="en-CA" sz="2800" dirty="0">
                <a:solidFill>
                  <a:srgbClr val="FFFF00"/>
                </a:solidFill>
                <a:latin typeface="Calibri" pitchFamily="34" charset="0"/>
                <a:cs typeface="Calibri" pitchFamily="34" charset="0"/>
              </a:rPr>
              <a:t>cp.</a:t>
            </a:r>
            <a:r>
              <a:rPr lang="en-CA" sz="2800" dirty="0">
                <a:solidFill>
                  <a:srgbClr val="FF0000"/>
                </a:solidFill>
                <a:latin typeface="Calibri" pitchFamily="34" charset="0"/>
                <a:cs typeface="Calibri" pitchFamily="34" charset="0"/>
              </a:rPr>
              <a:t> </a:t>
            </a:r>
            <a:r>
              <a:rPr lang="en-CA" sz="2800" dirty="0">
                <a:solidFill>
                  <a:srgbClr val="00B0F0"/>
                </a:solidFill>
                <a:latin typeface="Calibri" pitchFamily="34" charset="0"/>
                <a:cs typeface="Calibri" pitchFamily="34" charset="0"/>
              </a:rPr>
              <a:t>Daniel </a:t>
            </a:r>
            <a:r>
              <a:rPr lang="en-CA" sz="2800" dirty="0" smtClean="0">
                <a:solidFill>
                  <a:srgbClr val="00B0F0"/>
                </a:solidFill>
                <a:latin typeface="Calibri" pitchFamily="34" charset="0"/>
                <a:cs typeface="Calibri" pitchFamily="34" charset="0"/>
              </a:rPr>
              <a:t>2:45; 5:31; Revelation 14:8; 18:2</a:t>
            </a:r>
          </a:p>
          <a:p>
            <a:pPr>
              <a:buFont typeface="Symbol" pitchFamily="18" charset="2"/>
              <a:buChar char=""/>
            </a:pPr>
            <a:r>
              <a:rPr lang="en-CA" sz="2800" b="1" dirty="0" smtClean="0">
                <a:solidFill>
                  <a:schemeClr val="bg1"/>
                </a:solidFill>
                <a:latin typeface="Calibri" pitchFamily="34" charset="0"/>
                <a:cs typeface="Calibri" pitchFamily="34" charset="0"/>
              </a:rPr>
              <a:t>Divine winds of judgment</a:t>
            </a:r>
          </a:p>
          <a:p>
            <a:pPr marL="0" indent="0">
              <a:buNone/>
            </a:pPr>
            <a:r>
              <a:rPr lang="en-CA" sz="2800" b="1" dirty="0">
                <a:solidFill>
                  <a:schemeClr val="bg1"/>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Isaiah 21:1</a:t>
            </a:r>
            <a:r>
              <a:rPr lang="en-CA" sz="2800" dirty="0" smtClean="0">
                <a:solidFill>
                  <a:srgbClr val="FF0000"/>
                </a:solidFill>
                <a:latin typeface="Calibri" pitchFamily="34" charset="0"/>
                <a:cs typeface="Calibri" pitchFamily="34" charset="0"/>
              </a:rPr>
              <a:t> </a:t>
            </a:r>
            <a:r>
              <a:rPr lang="en-CA" sz="2800" dirty="0" smtClean="0">
                <a:solidFill>
                  <a:srgbClr val="FFFF00"/>
                </a:solidFill>
                <a:latin typeface="Calibri" pitchFamily="34" charset="0"/>
                <a:cs typeface="Calibri" pitchFamily="34" charset="0"/>
              </a:rPr>
              <a:t>cp.</a:t>
            </a:r>
            <a:r>
              <a:rPr lang="en-CA" sz="2800" dirty="0" smtClean="0">
                <a:solidFill>
                  <a:srgbClr val="FF0000"/>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Daniel 2:35</a:t>
            </a:r>
          </a:p>
          <a:p>
            <a:pPr>
              <a:buFont typeface="Symbol" pitchFamily="18" charset="2"/>
              <a:buChar char=""/>
            </a:pPr>
            <a:r>
              <a:rPr lang="en-CA" sz="2800" b="1" dirty="0" smtClean="0">
                <a:solidFill>
                  <a:schemeClr val="bg1"/>
                </a:solidFill>
                <a:latin typeface="Calibri" pitchFamily="34" charset="0"/>
                <a:cs typeface="Calibri" pitchFamily="34" charset="0"/>
              </a:rPr>
              <a:t>Troubling message from God</a:t>
            </a:r>
            <a:endParaRPr lang="en-CA" sz="2800" b="1" dirty="0">
              <a:solidFill>
                <a:schemeClr val="bg1"/>
              </a:solidFill>
              <a:latin typeface="Calibri" pitchFamily="34" charset="0"/>
              <a:cs typeface="Calibri" pitchFamily="34" charset="0"/>
            </a:endParaRPr>
          </a:p>
          <a:p>
            <a:pPr marL="0" indent="0">
              <a:buNone/>
            </a:pPr>
            <a:r>
              <a:rPr lang="en-CA" sz="2800" b="1" dirty="0">
                <a:solidFill>
                  <a:schemeClr val="bg1"/>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Isaiah 21:2</a:t>
            </a:r>
            <a:r>
              <a:rPr lang="en-CA" sz="2800" dirty="0" smtClean="0">
                <a:solidFill>
                  <a:srgbClr val="FF0000"/>
                </a:solidFill>
                <a:latin typeface="Calibri" pitchFamily="34" charset="0"/>
                <a:cs typeface="Calibri" pitchFamily="34" charset="0"/>
              </a:rPr>
              <a:t> </a:t>
            </a:r>
            <a:r>
              <a:rPr lang="en-CA" sz="2800" dirty="0" smtClean="0">
                <a:solidFill>
                  <a:srgbClr val="FFFF00"/>
                </a:solidFill>
                <a:latin typeface="Calibri" pitchFamily="34" charset="0"/>
                <a:cs typeface="Calibri" pitchFamily="34" charset="0"/>
              </a:rPr>
              <a:t>cp.</a:t>
            </a:r>
            <a:r>
              <a:rPr lang="en-CA" sz="2800" dirty="0" smtClean="0">
                <a:solidFill>
                  <a:srgbClr val="FF0000"/>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Daniel 2:1; 5:6,9; Revelation 10:10</a:t>
            </a:r>
          </a:p>
          <a:p>
            <a:pPr>
              <a:buFont typeface="Symbol" pitchFamily="18" charset="2"/>
              <a:buChar char=""/>
            </a:pPr>
            <a:r>
              <a:rPr lang="en-CA" sz="2800" b="1" dirty="0" smtClean="0">
                <a:solidFill>
                  <a:schemeClr val="bg1"/>
                </a:solidFill>
                <a:latin typeface="Calibri" pitchFamily="34" charset="0"/>
                <a:cs typeface="Calibri" pitchFamily="34" charset="0"/>
              </a:rPr>
              <a:t>Appointed destroyers of Babylon</a:t>
            </a:r>
            <a:endParaRPr lang="en-CA" sz="2800" b="1" dirty="0">
              <a:solidFill>
                <a:schemeClr val="bg1"/>
              </a:solidFill>
              <a:latin typeface="Calibri" pitchFamily="34" charset="0"/>
              <a:cs typeface="Calibri" pitchFamily="34" charset="0"/>
            </a:endParaRPr>
          </a:p>
          <a:p>
            <a:pPr marL="0" indent="0">
              <a:buNone/>
            </a:pPr>
            <a:r>
              <a:rPr lang="en-CA" sz="2800" b="1" dirty="0">
                <a:solidFill>
                  <a:schemeClr val="bg1"/>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Isaiah 21:2</a:t>
            </a:r>
            <a:r>
              <a:rPr lang="en-CA" sz="2800" dirty="0" smtClean="0">
                <a:solidFill>
                  <a:srgbClr val="FF0000"/>
                </a:solidFill>
                <a:latin typeface="Calibri" pitchFamily="34" charset="0"/>
                <a:cs typeface="Calibri" pitchFamily="34" charset="0"/>
              </a:rPr>
              <a:t> </a:t>
            </a:r>
            <a:r>
              <a:rPr lang="en-CA" sz="2800" dirty="0" smtClean="0">
                <a:solidFill>
                  <a:srgbClr val="FFFF00"/>
                </a:solidFill>
                <a:latin typeface="Calibri" pitchFamily="34" charset="0"/>
                <a:cs typeface="Calibri" pitchFamily="34" charset="0"/>
              </a:rPr>
              <a:t>cp.</a:t>
            </a:r>
            <a:r>
              <a:rPr lang="en-CA" sz="2800" dirty="0" smtClean="0">
                <a:solidFill>
                  <a:srgbClr val="FF0000"/>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Daniel 2:39; 5:28,31; 7:5</a:t>
            </a:r>
            <a:endParaRPr lang="en-CA" sz="2800" dirty="0">
              <a:solidFill>
                <a:srgbClr val="00B0F0"/>
              </a:solidFill>
              <a:latin typeface="Calibri" pitchFamily="34" charset="0"/>
              <a:cs typeface="Calibri" pitchFamily="34" charset="0"/>
            </a:endParaRPr>
          </a:p>
        </p:txBody>
      </p:sp>
      <p:sp>
        <p:nvSpPr>
          <p:cNvPr id="8" name="Rectangle 7"/>
          <p:cNvSpPr/>
          <p:nvPr/>
        </p:nvSpPr>
        <p:spPr>
          <a:xfrm>
            <a:off x="0" y="120832"/>
            <a:ext cx="9144000" cy="830997"/>
          </a:xfrm>
          <a:prstGeom prst="rect">
            <a:avLst/>
          </a:prstGeom>
          <a:solidFill>
            <a:srgbClr val="FB9705"/>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Allusions to Babylon’s Fall</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340662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500"/>
                                        <p:tgtEl>
                                          <p:spTgt spid="4">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animEffect transition="in" filter="fade">
                                      <p:cBhvr>
                                        <p:cTn id="26" dur="500"/>
                                        <p:tgtEl>
                                          <p:spTgt spid="4">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Effect transition="in" filter="fade">
                                      <p:cBhvr>
                                        <p:cTn id="31" dur="500"/>
                                        <p:tgtEl>
                                          <p:spTgt spid="4">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
                                            <p:txEl>
                                              <p:pRg st="7" end="7"/>
                                            </p:txEl>
                                          </p:spTgt>
                                        </p:tgtEl>
                                        <p:attrNameLst>
                                          <p:attrName>style.visibility</p:attrName>
                                        </p:attrNameLst>
                                      </p:cBhvr>
                                      <p:to>
                                        <p:strVal val="visible"/>
                                      </p:to>
                                    </p:set>
                                    <p:animEffect transition="in" filter="fade">
                                      <p:cBhvr>
                                        <p:cTn id="34"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251520" y="1052736"/>
            <a:ext cx="8712968" cy="5357491"/>
          </a:xfrm>
        </p:spPr>
        <p:txBody>
          <a:bodyPr/>
          <a:lstStyle/>
          <a:p>
            <a:pPr>
              <a:buFont typeface="Symbol" pitchFamily="18" charset="2"/>
              <a:buChar char=""/>
            </a:pPr>
            <a:r>
              <a:rPr lang="en-CA" sz="2800" b="1" dirty="0" smtClean="0">
                <a:solidFill>
                  <a:schemeClr val="bg1"/>
                </a:solidFill>
                <a:latin typeface="Calibri" pitchFamily="34" charset="0"/>
                <a:cs typeface="Calibri" pitchFamily="34" charset="0"/>
              </a:rPr>
              <a:t>Unremitting fear</a:t>
            </a:r>
          </a:p>
          <a:p>
            <a:pPr marL="0" indent="0">
              <a:buNone/>
            </a:pPr>
            <a:r>
              <a:rPr lang="en-CA" sz="2800" dirty="0" smtClean="0">
                <a:solidFill>
                  <a:schemeClr val="bg1"/>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Isaiah 21:2-4</a:t>
            </a:r>
            <a:r>
              <a:rPr lang="en-CA" sz="2800" dirty="0" smtClean="0">
                <a:solidFill>
                  <a:srgbClr val="FF0000"/>
                </a:solidFill>
                <a:latin typeface="Calibri" pitchFamily="34" charset="0"/>
                <a:cs typeface="Calibri" pitchFamily="34" charset="0"/>
              </a:rPr>
              <a:t> </a:t>
            </a:r>
            <a:r>
              <a:rPr lang="en-CA" sz="2800" dirty="0" smtClean="0">
                <a:solidFill>
                  <a:srgbClr val="FFFF00"/>
                </a:solidFill>
                <a:latin typeface="Calibri" pitchFamily="34" charset="0"/>
                <a:cs typeface="Calibri" pitchFamily="34" charset="0"/>
              </a:rPr>
              <a:t>cp.</a:t>
            </a:r>
            <a:r>
              <a:rPr lang="en-CA" sz="2800" dirty="0" smtClean="0">
                <a:solidFill>
                  <a:srgbClr val="FF0000"/>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Daniel 2:1,3; 5:6,9</a:t>
            </a:r>
          </a:p>
          <a:p>
            <a:pPr>
              <a:buFont typeface="Symbol" pitchFamily="18" charset="2"/>
              <a:buChar char=""/>
            </a:pPr>
            <a:r>
              <a:rPr lang="en-CA" sz="2800" b="1" dirty="0" smtClean="0">
                <a:solidFill>
                  <a:schemeClr val="bg1"/>
                </a:solidFill>
                <a:latin typeface="Calibri" pitchFamily="34" charset="0"/>
                <a:cs typeface="Calibri" pitchFamily="34" charset="0"/>
              </a:rPr>
              <a:t>Visions of the night</a:t>
            </a:r>
          </a:p>
          <a:p>
            <a:pPr marL="0" indent="0">
              <a:buNone/>
            </a:pPr>
            <a:r>
              <a:rPr lang="en-CA" sz="2800" dirty="0" smtClean="0">
                <a:solidFill>
                  <a:schemeClr val="bg1"/>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Isaiah 21:4</a:t>
            </a:r>
            <a:r>
              <a:rPr lang="en-CA" sz="2800" dirty="0" smtClean="0">
                <a:solidFill>
                  <a:srgbClr val="FF0000"/>
                </a:solidFill>
                <a:latin typeface="Calibri" pitchFamily="34" charset="0"/>
                <a:cs typeface="Calibri" pitchFamily="34" charset="0"/>
              </a:rPr>
              <a:t> </a:t>
            </a:r>
            <a:r>
              <a:rPr lang="en-CA" sz="2800" dirty="0" smtClean="0">
                <a:solidFill>
                  <a:srgbClr val="FFFF00"/>
                </a:solidFill>
                <a:latin typeface="Calibri" pitchFamily="34" charset="0"/>
                <a:cs typeface="Calibri" pitchFamily="34" charset="0"/>
              </a:rPr>
              <a:t>cp.</a:t>
            </a:r>
            <a:r>
              <a:rPr lang="en-CA" sz="2800" dirty="0" smtClean="0">
                <a:solidFill>
                  <a:srgbClr val="FF0000"/>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Daniel 2:1,19; 5:30</a:t>
            </a:r>
          </a:p>
          <a:p>
            <a:pPr>
              <a:buFont typeface="Symbol" pitchFamily="18" charset="2"/>
              <a:buChar char=""/>
            </a:pPr>
            <a:r>
              <a:rPr lang="en-CA" sz="2800" b="1" dirty="0" smtClean="0">
                <a:solidFill>
                  <a:schemeClr val="bg1"/>
                </a:solidFill>
                <a:latin typeface="Calibri" pitchFamily="34" charset="0"/>
                <a:cs typeface="Calibri" pitchFamily="34" charset="0"/>
              </a:rPr>
              <a:t>Careless feasts of Babylon</a:t>
            </a:r>
          </a:p>
          <a:p>
            <a:pPr marL="0" indent="0">
              <a:buNone/>
            </a:pPr>
            <a:r>
              <a:rPr lang="en-CA" sz="2800" dirty="0" smtClean="0">
                <a:solidFill>
                  <a:schemeClr val="bg1"/>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Isaiah 21:5</a:t>
            </a:r>
            <a:r>
              <a:rPr lang="en-CA" sz="2800" dirty="0" smtClean="0">
                <a:solidFill>
                  <a:srgbClr val="FF0000"/>
                </a:solidFill>
                <a:latin typeface="Calibri" pitchFamily="34" charset="0"/>
                <a:cs typeface="Calibri" pitchFamily="34" charset="0"/>
              </a:rPr>
              <a:t> </a:t>
            </a:r>
            <a:r>
              <a:rPr lang="en-CA" sz="2800" dirty="0" smtClean="0">
                <a:solidFill>
                  <a:srgbClr val="FFFF00"/>
                </a:solidFill>
                <a:latin typeface="Calibri" pitchFamily="34" charset="0"/>
                <a:cs typeface="Calibri" pitchFamily="34" charset="0"/>
              </a:rPr>
              <a:t>cp.</a:t>
            </a:r>
            <a:r>
              <a:rPr lang="en-CA" sz="2800" dirty="0" smtClean="0">
                <a:solidFill>
                  <a:srgbClr val="FF0000"/>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Daniel 5:1-4; Revelation 18:13</a:t>
            </a:r>
          </a:p>
          <a:p>
            <a:pPr>
              <a:buFont typeface="Symbol" pitchFamily="18" charset="2"/>
              <a:buChar char=""/>
            </a:pPr>
            <a:r>
              <a:rPr lang="en-CA" sz="2800" b="1" dirty="0" smtClean="0">
                <a:solidFill>
                  <a:schemeClr val="bg1"/>
                </a:solidFill>
                <a:latin typeface="Calibri" pitchFamily="34" charset="0"/>
                <a:cs typeface="Calibri" pitchFamily="34" charset="0"/>
              </a:rPr>
              <a:t>Burning heat of destruction</a:t>
            </a:r>
          </a:p>
          <a:p>
            <a:pPr marL="0" indent="0">
              <a:buNone/>
            </a:pPr>
            <a:r>
              <a:rPr lang="en-CA" sz="2800" b="1" dirty="0" smtClean="0">
                <a:solidFill>
                  <a:schemeClr val="bg1"/>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Isaiah 21:1</a:t>
            </a:r>
            <a:r>
              <a:rPr lang="en-CA" sz="2800" dirty="0" smtClean="0">
                <a:solidFill>
                  <a:srgbClr val="FF0000"/>
                </a:solidFill>
                <a:latin typeface="Calibri" pitchFamily="34" charset="0"/>
                <a:cs typeface="Calibri" pitchFamily="34" charset="0"/>
              </a:rPr>
              <a:t> </a:t>
            </a:r>
            <a:r>
              <a:rPr lang="en-CA" sz="2800" dirty="0" smtClean="0">
                <a:solidFill>
                  <a:srgbClr val="FFFF00"/>
                </a:solidFill>
                <a:latin typeface="Calibri" pitchFamily="34" charset="0"/>
                <a:cs typeface="Calibri" pitchFamily="34" charset="0"/>
              </a:rPr>
              <a:t>cp.</a:t>
            </a:r>
            <a:r>
              <a:rPr lang="en-CA" sz="2800" dirty="0" smtClean="0">
                <a:solidFill>
                  <a:srgbClr val="FF0000"/>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Daniel 2:35</a:t>
            </a:r>
          </a:p>
          <a:p>
            <a:pPr>
              <a:buFont typeface="Symbol" pitchFamily="18" charset="2"/>
              <a:buChar char=""/>
            </a:pPr>
            <a:r>
              <a:rPr lang="en-CA" sz="2800" b="1" dirty="0" smtClean="0">
                <a:solidFill>
                  <a:schemeClr val="bg1"/>
                </a:solidFill>
                <a:latin typeface="Calibri" pitchFamily="34" charset="0"/>
                <a:cs typeface="Calibri" pitchFamily="34" charset="0"/>
              </a:rPr>
              <a:t>Babylon’s broken images</a:t>
            </a:r>
            <a:endParaRPr lang="en-CA" sz="2800" b="1" dirty="0">
              <a:solidFill>
                <a:schemeClr val="bg1"/>
              </a:solidFill>
              <a:latin typeface="Calibri" pitchFamily="34" charset="0"/>
              <a:cs typeface="Calibri" pitchFamily="34" charset="0"/>
            </a:endParaRPr>
          </a:p>
          <a:p>
            <a:pPr marL="0" indent="0">
              <a:buNone/>
            </a:pPr>
            <a:r>
              <a:rPr lang="en-CA" sz="2800" b="1" dirty="0">
                <a:solidFill>
                  <a:schemeClr val="bg1"/>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Isaiah 21:9</a:t>
            </a:r>
            <a:r>
              <a:rPr lang="en-CA" sz="2800" dirty="0" smtClean="0">
                <a:solidFill>
                  <a:srgbClr val="FF0000"/>
                </a:solidFill>
                <a:latin typeface="Calibri" pitchFamily="34" charset="0"/>
                <a:cs typeface="Calibri" pitchFamily="34" charset="0"/>
              </a:rPr>
              <a:t> </a:t>
            </a:r>
            <a:r>
              <a:rPr lang="en-CA" sz="2800" dirty="0" smtClean="0">
                <a:solidFill>
                  <a:srgbClr val="FFFF00"/>
                </a:solidFill>
                <a:latin typeface="Calibri" pitchFamily="34" charset="0"/>
                <a:cs typeface="Calibri" pitchFamily="34" charset="0"/>
              </a:rPr>
              <a:t>cp.</a:t>
            </a:r>
            <a:r>
              <a:rPr lang="en-CA" sz="2800" dirty="0" smtClean="0">
                <a:solidFill>
                  <a:srgbClr val="FF0000"/>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Daniel 2:35,44-45; 5:4</a:t>
            </a:r>
            <a:endParaRPr lang="en-CA" sz="2800" dirty="0">
              <a:solidFill>
                <a:srgbClr val="00B0F0"/>
              </a:solidFill>
              <a:latin typeface="Calibri" pitchFamily="34" charset="0"/>
              <a:cs typeface="Calibri" pitchFamily="34" charset="0"/>
            </a:endParaRPr>
          </a:p>
        </p:txBody>
      </p:sp>
      <p:sp>
        <p:nvSpPr>
          <p:cNvPr id="8" name="Rectangle 7"/>
          <p:cNvSpPr/>
          <p:nvPr/>
        </p:nvSpPr>
        <p:spPr>
          <a:xfrm>
            <a:off x="0" y="120832"/>
            <a:ext cx="9144000" cy="830997"/>
          </a:xfrm>
          <a:prstGeom prst="rect">
            <a:avLst/>
          </a:prstGeom>
          <a:solidFill>
            <a:srgbClr val="FB9705"/>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Allusions to Babylon’s Fall</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3654945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500"/>
                                        <p:tgtEl>
                                          <p:spTgt spid="4">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animEffect transition="in" filter="fade">
                                      <p:cBhvr>
                                        <p:cTn id="26" dur="500"/>
                                        <p:tgtEl>
                                          <p:spTgt spid="4">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Effect transition="in" filter="fade">
                                      <p:cBhvr>
                                        <p:cTn id="31" dur="500"/>
                                        <p:tgtEl>
                                          <p:spTgt spid="4">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
                                            <p:txEl>
                                              <p:pRg st="7" end="7"/>
                                            </p:txEl>
                                          </p:spTgt>
                                        </p:tgtEl>
                                        <p:attrNameLst>
                                          <p:attrName>style.visibility</p:attrName>
                                        </p:attrNameLst>
                                      </p:cBhvr>
                                      <p:to>
                                        <p:strVal val="visible"/>
                                      </p:to>
                                    </p:set>
                                    <p:animEffect transition="in" filter="fade">
                                      <p:cBhvr>
                                        <p:cTn id="34" dur="500"/>
                                        <p:tgtEl>
                                          <p:spTgt spid="4">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Effect transition="in" filter="fade">
                                      <p:cBhvr>
                                        <p:cTn id="39" dur="500"/>
                                        <p:tgtEl>
                                          <p:spTgt spid="4">
                                            <p:txEl>
                                              <p:pRg st="8" end="8"/>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4">
                                            <p:txEl>
                                              <p:pRg st="9" end="9"/>
                                            </p:txEl>
                                          </p:spTgt>
                                        </p:tgtEl>
                                        <p:attrNameLst>
                                          <p:attrName>style.visibility</p:attrName>
                                        </p:attrNameLst>
                                      </p:cBhvr>
                                      <p:to>
                                        <p:strVal val="visible"/>
                                      </p:to>
                                    </p:set>
                                    <p:animEffect transition="in" filter="fade">
                                      <p:cBhvr>
                                        <p:cTn id="42"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467544" y="1412776"/>
            <a:ext cx="8424936" cy="4608512"/>
          </a:xfrm>
        </p:spPr>
        <p:txBody>
          <a:bodyPr/>
          <a:lstStyle/>
          <a:p>
            <a:pPr>
              <a:buFont typeface="Symbol" pitchFamily="18" charset="2"/>
              <a:buChar char=""/>
            </a:pPr>
            <a:r>
              <a:rPr lang="en-CA" sz="2800" b="1" dirty="0" smtClean="0">
                <a:solidFill>
                  <a:schemeClr val="bg1"/>
                </a:solidFill>
                <a:latin typeface="Calibri" pitchFamily="34" charset="0"/>
                <a:cs typeface="Calibri" pitchFamily="34" charset="0"/>
              </a:rPr>
              <a:t>Lion-like figures</a:t>
            </a:r>
            <a:endParaRPr lang="en-CA" sz="2800" b="1" dirty="0">
              <a:solidFill>
                <a:schemeClr val="bg1"/>
              </a:solidFill>
              <a:latin typeface="Calibri" pitchFamily="34" charset="0"/>
              <a:cs typeface="Calibri" pitchFamily="34" charset="0"/>
            </a:endParaRPr>
          </a:p>
          <a:p>
            <a:pPr marL="0" indent="0">
              <a:buNone/>
            </a:pPr>
            <a:r>
              <a:rPr lang="en-CA" sz="2800" b="1" dirty="0">
                <a:solidFill>
                  <a:schemeClr val="bg1"/>
                </a:solidFill>
                <a:latin typeface="Calibri" pitchFamily="34" charset="0"/>
                <a:cs typeface="Calibri" pitchFamily="34" charset="0"/>
              </a:rPr>
              <a:t>	</a:t>
            </a:r>
            <a:r>
              <a:rPr lang="en-CA" sz="2800" dirty="0">
                <a:solidFill>
                  <a:srgbClr val="00B0F0"/>
                </a:solidFill>
                <a:latin typeface="Calibri" pitchFamily="34" charset="0"/>
                <a:cs typeface="Calibri" pitchFamily="34" charset="0"/>
              </a:rPr>
              <a:t>Isaiah </a:t>
            </a:r>
            <a:r>
              <a:rPr lang="en-CA" sz="2800" dirty="0" smtClean="0">
                <a:solidFill>
                  <a:srgbClr val="00B0F0"/>
                </a:solidFill>
                <a:latin typeface="Calibri" pitchFamily="34" charset="0"/>
                <a:cs typeface="Calibri" pitchFamily="34" charset="0"/>
              </a:rPr>
              <a:t>21:8</a:t>
            </a:r>
            <a:r>
              <a:rPr lang="en-CA" sz="2800" dirty="0" smtClean="0">
                <a:solidFill>
                  <a:srgbClr val="FF0000"/>
                </a:solidFill>
                <a:latin typeface="Calibri" pitchFamily="34" charset="0"/>
                <a:cs typeface="Calibri" pitchFamily="34" charset="0"/>
              </a:rPr>
              <a:t> </a:t>
            </a:r>
            <a:r>
              <a:rPr lang="en-CA" sz="2800" dirty="0">
                <a:solidFill>
                  <a:srgbClr val="FFFF00"/>
                </a:solidFill>
                <a:latin typeface="Calibri" pitchFamily="34" charset="0"/>
                <a:cs typeface="Calibri" pitchFamily="34" charset="0"/>
              </a:rPr>
              <a:t>cp.</a:t>
            </a:r>
            <a:r>
              <a:rPr lang="en-CA" sz="2800" dirty="0">
                <a:solidFill>
                  <a:srgbClr val="FF0000"/>
                </a:solidFill>
                <a:latin typeface="Calibri" pitchFamily="34" charset="0"/>
                <a:cs typeface="Calibri" pitchFamily="34" charset="0"/>
              </a:rPr>
              <a:t> </a:t>
            </a:r>
            <a:r>
              <a:rPr lang="en-CA" sz="2800" dirty="0">
                <a:solidFill>
                  <a:srgbClr val="00B0F0"/>
                </a:solidFill>
                <a:latin typeface="Calibri" pitchFamily="34" charset="0"/>
                <a:cs typeface="Calibri" pitchFamily="34" charset="0"/>
              </a:rPr>
              <a:t>Daniel </a:t>
            </a:r>
            <a:r>
              <a:rPr lang="en-CA" sz="2800" dirty="0" smtClean="0">
                <a:solidFill>
                  <a:srgbClr val="00B0F0"/>
                </a:solidFill>
                <a:latin typeface="Calibri" pitchFamily="34" charset="0"/>
                <a:cs typeface="Calibri" pitchFamily="34" charset="0"/>
              </a:rPr>
              <a:t>7:4; Revelation 10:3</a:t>
            </a:r>
            <a:r>
              <a:rPr lang="en-CA" sz="2800" dirty="0" smtClean="0">
                <a:solidFill>
                  <a:srgbClr val="FF0000"/>
                </a:solidFill>
                <a:latin typeface="Calibri" pitchFamily="34" charset="0"/>
                <a:cs typeface="Calibri" pitchFamily="34" charset="0"/>
              </a:rPr>
              <a:t> </a:t>
            </a:r>
            <a:r>
              <a:rPr lang="en-CA" sz="2800" dirty="0" smtClean="0">
                <a:solidFill>
                  <a:srgbClr val="FFFF00"/>
                </a:solidFill>
                <a:latin typeface="Calibri" pitchFamily="34" charset="0"/>
                <a:cs typeface="Calibri" pitchFamily="34" charset="0"/>
              </a:rPr>
              <a:t>ct.</a:t>
            </a:r>
            <a:r>
              <a:rPr lang="en-CA" sz="2800" dirty="0" smtClean="0">
                <a:solidFill>
                  <a:srgbClr val="FF0000"/>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13:2</a:t>
            </a:r>
          </a:p>
          <a:p>
            <a:pPr>
              <a:buFont typeface="Symbol" pitchFamily="18" charset="2"/>
              <a:buChar char=""/>
            </a:pPr>
            <a:r>
              <a:rPr lang="en-CA" sz="2800" b="1" dirty="0">
                <a:solidFill>
                  <a:schemeClr val="bg1"/>
                </a:solidFill>
                <a:latin typeface="Calibri" pitchFamily="34" charset="0"/>
                <a:cs typeface="Calibri" pitchFamily="34" charset="0"/>
              </a:rPr>
              <a:t>Wilderness of the sea</a:t>
            </a:r>
          </a:p>
          <a:p>
            <a:pPr marL="0" indent="0">
              <a:buNone/>
            </a:pPr>
            <a:r>
              <a:rPr lang="en-CA" sz="2800" dirty="0">
                <a:solidFill>
                  <a:schemeClr val="bg1"/>
                </a:solidFill>
                <a:latin typeface="Calibri" pitchFamily="34" charset="0"/>
                <a:cs typeface="Calibri" pitchFamily="34" charset="0"/>
              </a:rPr>
              <a:t>	</a:t>
            </a:r>
            <a:r>
              <a:rPr lang="en-CA" sz="2800" dirty="0">
                <a:solidFill>
                  <a:srgbClr val="00B0F0"/>
                </a:solidFill>
                <a:latin typeface="Calibri" pitchFamily="34" charset="0"/>
                <a:cs typeface="Calibri" pitchFamily="34" charset="0"/>
              </a:rPr>
              <a:t>Isaiah </a:t>
            </a:r>
            <a:r>
              <a:rPr lang="en-CA" sz="2800" dirty="0" smtClean="0">
                <a:solidFill>
                  <a:srgbClr val="00B0F0"/>
                </a:solidFill>
                <a:latin typeface="Calibri" pitchFamily="34" charset="0"/>
                <a:cs typeface="Calibri" pitchFamily="34" charset="0"/>
              </a:rPr>
              <a:t>21:1</a:t>
            </a:r>
            <a:r>
              <a:rPr lang="en-CA" sz="2800" dirty="0" smtClean="0">
                <a:solidFill>
                  <a:srgbClr val="FF0000"/>
                </a:solidFill>
                <a:latin typeface="Calibri" pitchFamily="34" charset="0"/>
                <a:cs typeface="Calibri" pitchFamily="34" charset="0"/>
              </a:rPr>
              <a:t> </a:t>
            </a:r>
            <a:r>
              <a:rPr lang="en-CA" sz="2800" dirty="0">
                <a:solidFill>
                  <a:srgbClr val="FFFF00"/>
                </a:solidFill>
                <a:latin typeface="Calibri" pitchFamily="34" charset="0"/>
                <a:cs typeface="Calibri" pitchFamily="34" charset="0"/>
              </a:rPr>
              <a:t>cp.</a:t>
            </a:r>
            <a:r>
              <a:rPr lang="en-CA" sz="2800" dirty="0">
                <a:solidFill>
                  <a:srgbClr val="FF0000"/>
                </a:solidFill>
                <a:latin typeface="Calibri" pitchFamily="34" charset="0"/>
                <a:cs typeface="Calibri" pitchFamily="34" charset="0"/>
              </a:rPr>
              <a:t> </a:t>
            </a:r>
            <a:r>
              <a:rPr lang="en-CA" sz="2800" dirty="0">
                <a:solidFill>
                  <a:srgbClr val="00B0F0"/>
                </a:solidFill>
                <a:latin typeface="Calibri" pitchFamily="34" charset="0"/>
                <a:cs typeface="Calibri" pitchFamily="34" charset="0"/>
              </a:rPr>
              <a:t>Revelation </a:t>
            </a:r>
            <a:r>
              <a:rPr lang="en-CA" sz="2800" dirty="0" smtClean="0">
                <a:solidFill>
                  <a:srgbClr val="00B0F0"/>
                </a:solidFill>
                <a:latin typeface="Calibri" pitchFamily="34" charset="0"/>
                <a:cs typeface="Calibri" pitchFamily="34" charset="0"/>
              </a:rPr>
              <a:t>17:1,3</a:t>
            </a:r>
          </a:p>
          <a:p>
            <a:pPr>
              <a:buFont typeface="Symbol" pitchFamily="18" charset="2"/>
              <a:buChar char=""/>
            </a:pPr>
            <a:r>
              <a:rPr lang="en-CA" sz="2800" b="1" dirty="0">
                <a:solidFill>
                  <a:schemeClr val="bg1"/>
                </a:solidFill>
                <a:latin typeface="Calibri" pitchFamily="34" charset="0"/>
                <a:cs typeface="Calibri" pitchFamily="34" charset="0"/>
              </a:rPr>
              <a:t>Vast sea of many peoples</a:t>
            </a:r>
          </a:p>
          <a:p>
            <a:pPr marL="0" indent="0">
              <a:buNone/>
            </a:pPr>
            <a:r>
              <a:rPr lang="en-CA" sz="2800" dirty="0">
                <a:solidFill>
                  <a:schemeClr val="bg1"/>
                </a:solidFill>
                <a:latin typeface="Calibri" pitchFamily="34" charset="0"/>
                <a:cs typeface="Calibri" pitchFamily="34" charset="0"/>
              </a:rPr>
              <a:t>	</a:t>
            </a:r>
            <a:r>
              <a:rPr lang="en-CA" sz="2800" dirty="0">
                <a:solidFill>
                  <a:srgbClr val="00B0F0"/>
                </a:solidFill>
                <a:latin typeface="Calibri" pitchFamily="34" charset="0"/>
                <a:cs typeface="Calibri" pitchFamily="34" charset="0"/>
              </a:rPr>
              <a:t>Isaiah </a:t>
            </a:r>
            <a:r>
              <a:rPr lang="en-CA" sz="2800" dirty="0" smtClean="0">
                <a:solidFill>
                  <a:srgbClr val="00B0F0"/>
                </a:solidFill>
                <a:latin typeface="Calibri" pitchFamily="34" charset="0"/>
                <a:cs typeface="Calibri" pitchFamily="34" charset="0"/>
              </a:rPr>
              <a:t>21:1</a:t>
            </a:r>
            <a:r>
              <a:rPr lang="en-CA" sz="2800" dirty="0" smtClean="0">
                <a:solidFill>
                  <a:srgbClr val="FF0000"/>
                </a:solidFill>
                <a:latin typeface="Calibri" pitchFamily="34" charset="0"/>
                <a:cs typeface="Calibri" pitchFamily="34" charset="0"/>
              </a:rPr>
              <a:t> </a:t>
            </a:r>
            <a:r>
              <a:rPr lang="en-CA" sz="2800" dirty="0">
                <a:solidFill>
                  <a:srgbClr val="FFFF00"/>
                </a:solidFill>
                <a:latin typeface="Calibri" pitchFamily="34" charset="0"/>
                <a:cs typeface="Calibri" pitchFamily="34" charset="0"/>
              </a:rPr>
              <a:t>cp.</a:t>
            </a:r>
            <a:r>
              <a:rPr lang="en-CA" sz="2800" dirty="0">
                <a:solidFill>
                  <a:srgbClr val="FF0000"/>
                </a:solidFill>
                <a:latin typeface="Calibri" pitchFamily="34" charset="0"/>
                <a:cs typeface="Calibri" pitchFamily="34" charset="0"/>
              </a:rPr>
              <a:t> </a:t>
            </a:r>
            <a:r>
              <a:rPr lang="en-CA" sz="2800" dirty="0">
                <a:solidFill>
                  <a:srgbClr val="00B0F0"/>
                </a:solidFill>
                <a:latin typeface="Calibri" pitchFamily="34" charset="0"/>
                <a:cs typeface="Calibri" pitchFamily="34" charset="0"/>
              </a:rPr>
              <a:t>Daniel 7:3; Revelation </a:t>
            </a:r>
            <a:r>
              <a:rPr lang="en-CA" sz="2800" dirty="0" smtClean="0">
                <a:solidFill>
                  <a:srgbClr val="00B0F0"/>
                </a:solidFill>
                <a:latin typeface="Calibri" pitchFamily="34" charset="0"/>
                <a:cs typeface="Calibri" pitchFamily="34" charset="0"/>
              </a:rPr>
              <a:t>17:15</a:t>
            </a:r>
          </a:p>
          <a:p>
            <a:pPr>
              <a:buFont typeface="Symbol" pitchFamily="18" charset="2"/>
              <a:buChar char=""/>
            </a:pPr>
            <a:r>
              <a:rPr lang="en-CA" sz="2800" b="1" dirty="0">
                <a:solidFill>
                  <a:schemeClr val="bg1"/>
                </a:solidFill>
                <a:latin typeface="Calibri" pitchFamily="34" charset="0"/>
                <a:cs typeface="Calibri" pitchFamily="34" charset="0"/>
              </a:rPr>
              <a:t>Nation of threshing</a:t>
            </a:r>
          </a:p>
          <a:p>
            <a:pPr marL="0" indent="0">
              <a:buNone/>
            </a:pPr>
            <a:r>
              <a:rPr lang="en-CA" sz="2800" dirty="0">
                <a:solidFill>
                  <a:schemeClr val="bg1"/>
                </a:solidFill>
                <a:latin typeface="Calibri" pitchFamily="34" charset="0"/>
                <a:cs typeface="Calibri" pitchFamily="34" charset="0"/>
              </a:rPr>
              <a:t>	</a:t>
            </a:r>
            <a:r>
              <a:rPr lang="en-CA" sz="2800" dirty="0">
                <a:solidFill>
                  <a:srgbClr val="00B0F0"/>
                </a:solidFill>
                <a:latin typeface="Calibri" pitchFamily="34" charset="0"/>
                <a:cs typeface="Calibri" pitchFamily="34" charset="0"/>
              </a:rPr>
              <a:t>Isaiah </a:t>
            </a:r>
            <a:r>
              <a:rPr lang="en-CA" sz="2800" dirty="0" smtClean="0">
                <a:solidFill>
                  <a:srgbClr val="00B0F0"/>
                </a:solidFill>
                <a:latin typeface="Calibri" pitchFamily="34" charset="0"/>
                <a:cs typeface="Calibri" pitchFamily="34" charset="0"/>
              </a:rPr>
              <a:t>21:10</a:t>
            </a:r>
            <a:r>
              <a:rPr lang="en-CA" sz="2800" dirty="0" smtClean="0">
                <a:solidFill>
                  <a:srgbClr val="FF0000"/>
                </a:solidFill>
                <a:latin typeface="Calibri" pitchFamily="34" charset="0"/>
                <a:cs typeface="Calibri" pitchFamily="34" charset="0"/>
              </a:rPr>
              <a:t> </a:t>
            </a:r>
            <a:r>
              <a:rPr lang="en-CA" sz="2800" dirty="0">
                <a:solidFill>
                  <a:srgbClr val="FFFF00"/>
                </a:solidFill>
                <a:latin typeface="Calibri" pitchFamily="34" charset="0"/>
                <a:cs typeface="Calibri" pitchFamily="34" charset="0"/>
              </a:rPr>
              <a:t>cp.</a:t>
            </a:r>
            <a:r>
              <a:rPr lang="en-CA" sz="2800" dirty="0">
                <a:solidFill>
                  <a:srgbClr val="FF0000"/>
                </a:solidFill>
                <a:latin typeface="Calibri" pitchFamily="34" charset="0"/>
                <a:cs typeface="Calibri" pitchFamily="34" charset="0"/>
              </a:rPr>
              <a:t> </a:t>
            </a:r>
            <a:r>
              <a:rPr lang="en-CA" sz="2800" dirty="0">
                <a:solidFill>
                  <a:srgbClr val="00B0F0"/>
                </a:solidFill>
                <a:latin typeface="Calibri" pitchFamily="34" charset="0"/>
                <a:cs typeface="Calibri" pitchFamily="34" charset="0"/>
              </a:rPr>
              <a:t>Daniel </a:t>
            </a:r>
            <a:r>
              <a:rPr lang="en-CA" sz="2800" dirty="0" smtClean="0">
                <a:solidFill>
                  <a:srgbClr val="00B0F0"/>
                </a:solidFill>
                <a:latin typeface="Calibri" pitchFamily="34" charset="0"/>
                <a:cs typeface="Calibri" pitchFamily="34" charset="0"/>
              </a:rPr>
              <a:t>2:35; Revelation 14:14-16</a:t>
            </a:r>
          </a:p>
        </p:txBody>
      </p:sp>
      <p:sp>
        <p:nvSpPr>
          <p:cNvPr id="8" name="Rectangle 7"/>
          <p:cNvSpPr/>
          <p:nvPr/>
        </p:nvSpPr>
        <p:spPr>
          <a:xfrm>
            <a:off x="0" y="120832"/>
            <a:ext cx="9144000" cy="830997"/>
          </a:xfrm>
          <a:prstGeom prst="rect">
            <a:avLst/>
          </a:prstGeom>
          <a:solidFill>
            <a:srgbClr val="FB9705"/>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Allusions to Babylon’s Fall</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3654945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500"/>
                                        <p:tgtEl>
                                          <p:spTgt spid="4">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animEffect transition="in" filter="fade">
                                      <p:cBhvr>
                                        <p:cTn id="26" dur="500"/>
                                        <p:tgtEl>
                                          <p:spTgt spid="4">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Effect transition="in" filter="fade">
                                      <p:cBhvr>
                                        <p:cTn id="31" dur="500"/>
                                        <p:tgtEl>
                                          <p:spTgt spid="4">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
                                            <p:txEl>
                                              <p:pRg st="7" end="7"/>
                                            </p:txEl>
                                          </p:spTgt>
                                        </p:tgtEl>
                                        <p:attrNameLst>
                                          <p:attrName>style.visibility</p:attrName>
                                        </p:attrNameLst>
                                      </p:cBhvr>
                                      <p:to>
                                        <p:strVal val="visible"/>
                                      </p:to>
                                    </p:set>
                                    <p:animEffect transition="in" filter="fade">
                                      <p:cBhvr>
                                        <p:cTn id="34"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72008" y="1340768"/>
            <a:ext cx="9071992" cy="4680520"/>
          </a:xfrm>
        </p:spPr>
        <p:txBody>
          <a:bodyPr/>
          <a:lstStyle/>
          <a:p>
            <a:pPr>
              <a:buFont typeface="Symbol" pitchFamily="18" charset="2"/>
              <a:buChar char=""/>
            </a:pPr>
            <a:r>
              <a:rPr lang="en-CA" sz="2800" b="1" dirty="0" smtClean="0">
                <a:solidFill>
                  <a:schemeClr val="bg1"/>
                </a:solidFill>
                <a:latin typeface="Calibri" pitchFamily="34" charset="0"/>
                <a:cs typeface="Calibri" pitchFamily="34" charset="0"/>
              </a:rPr>
              <a:t>O my threshed and winnowed one…</a:t>
            </a:r>
            <a:r>
              <a:rPr lang="en-CA" sz="2800" b="1" dirty="0" smtClean="0">
                <a:solidFill>
                  <a:srgbClr val="FFFF00"/>
                </a:solidFill>
                <a:latin typeface="Calibri" pitchFamily="34" charset="0"/>
                <a:cs typeface="Calibri" pitchFamily="34" charset="0"/>
              </a:rPr>
              <a:t>(MT)</a:t>
            </a:r>
          </a:p>
          <a:p>
            <a:pPr>
              <a:buFont typeface="Symbol" pitchFamily="18" charset="2"/>
              <a:buChar char=""/>
            </a:pPr>
            <a:r>
              <a:rPr lang="en-CA" sz="2800" b="1" dirty="0" smtClean="0">
                <a:solidFill>
                  <a:schemeClr val="bg1"/>
                </a:solidFill>
                <a:latin typeface="Calibri" pitchFamily="34" charset="0"/>
                <a:cs typeface="Calibri" pitchFamily="34" charset="0"/>
              </a:rPr>
              <a:t>O my threshed one and child of my stone wall…</a:t>
            </a:r>
            <a:r>
              <a:rPr lang="en-CA" sz="2800" b="1" dirty="0" smtClean="0">
                <a:solidFill>
                  <a:srgbClr val="FF7979"/>
                </a:solidFill>
                <a:latin typeface="Calibri" pitchFamily="34" charset="0"/>
                <a:cs typeface="Calibri" pitchFamily="34" charset="0"/>
              </a:rPr>
              <a:t>(QT)</a:t>
            </a:r>
            <a:endParaRPr lang="en-CA" sz="2800" b="1" dirty="0">
              <a:solidFill>
                <a:srgbClr val="FF7979"/>
              </a:solidFill>
              <a:latin typeface="Calibri" pitchFamily="34" charset="0"/>
              <a:cs typeface="Calibri" pitchFamily="34" charset="0"/>
            </a:endParaRPr>
          </a:p>
          <a:p>
            <a:pPr marL="0" indent="0">
              <a:buNone/>
            </a:pPr>
            <a:r>
              <a:rPr lang="en-CA" sz="2800" b="1" dirty="0">
                <a:solidFill>
                  <a:schemeClr val="bg1"/>
                </a:solidFill>
                <a:latin typeface="Calibri" pitchFamily="34" charset="0"/>
                <a:cs typeface="Calibri" pitchFamily="34" charset="0"/>
              </a:rPr>
              <a:t>	</a:t>
            </a:r>
            <a:r>
              <a:rPr lang="en-CA" sz="2800" dirty="0">
                <a:solidFill>
                  <a:srgbClr val="00B0F0"/>
                </a:solidFill>
                <a:latin typeface="Calibri" pitchFamily="34" charset="0"/>
                <a:cs typeface="Calibri" pitchFamily="34" charset="0"/>
              </a:rPr>
              <a:t>Isaiah </a:t>
            </a:r>
            <a:r>
              <a:rPr lang="en-CA" sz="2800" dirty="0" smtClean="0">
                <a:solidFill>
                  <a:srgbClr val="00B0F0"/>
                </a:solidFill>
                <a:latin typeface="Calibri" pitchFamily="34" charset="0"/>
                <a:cs typeface="Calibri" pitchFamily="34" charset="0"/>
              </a:rPr>
              <a:t>21:10</a:t>
            </a:r>
          </a:p>
          <a:p>
            <a:pPr>
              <a:buFont typeface="Symbol" pitchFamily="18" charset="2"/>
              <a:buChar char=""/>
            </a:pPr>
            <a:r>
              <a:rPr lang="en-CA" sz="2800" b="1" dirty="0" smtClean="0">
                <a:solidFill>
                  <a:schemeClr val="bg1"/>
                </a:solidFill>
                <a:latin typeface="Calibri" pitchFamily="34" charset="0"/>
                <a:cs typeface="Calibri" pitchFamily="34" charset="0"/>
              </a:rPr>
              <a:t>And he cried as a lion…</a:t>
            </a:r>
            <a:r>
              <a:rPr lang="en-CA" sz="2800" b="1" dirty="0" smtClean="0">
                <a:solidFill>
                  <a:srgbClr val="FFFF00"/>
                </a:solidFill>
                <a:latin typeface="Calibri" pitchFamily="34" charset="0"/>
                <a:cs typeface="Calibri" pitchFamily="34" charset="0"/>
              </a:rPr>
              <a:t>(MT)</a:t>
            </a:r>
          </a:p>
          <a:p>
            <a:pPr>
              <a:buFont typeface="Symbol" pitchFamily="18" charset="2"/>
              <a:buChar char=""/>
            </a:pPr>
            <a:r>
              <a:rPr lang="en-CA" sz="2800" b="1" dirty="0" smtClean="0">
                <a:solidFill>
                  <a:schemeClr val="bg1"/>
                </a:solidFill>
                <a:latin typeface="Calibri" pitchFamily="34" charset="0"/>
                <a:cs typeface="Calibri" pitchFamily="34" charset="0"/>
              </a:rPr>
              <a:t>The lookout shouted…</a:t>
            </a:r>
            <a:r>
              <a:rPr lang="en-CA" sz="2800" b="1" dirty="0" smtClean="0">
                <a:solidFill>
                  <a:srgbClr val="FF7979"/>
                </a:solidFill>
                <a:latin typeface="Calibri" pitchFamily="34" charset="0"/>
                <a:cs typeface="Calibri" pitchFamily="34" charset="0"/>
              </a:rPr>
              <a:t>(QT)</a:t>
            </a:r>
          </a:p>
          <a:p>
            <a:pPr marL="0" indent="0">
              <a:buNone/>
            </a:pPr>
            <a:r>
              <a:rPr lang="en-CA" sz="2800" b="1" dirty="0">
                <a:solidFill>
                  <a:schemeClr val="bg1"/>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Isaiah 21:8</a:t>
            </a:r>
          </a:p>
          <a:p>
            <a:pPr>
              <a:buFont typeface="Symbol" pitchFamily="18" charset="2"/>
              <a:buChar char=""/>
            </a:pPr>
            <a:r>
              <a:rPr lang="en-CA" sz="2800" b="1" dirty="0" smtClean="0">
                <a:solidFill>
                  <a:schemeClr val="bg1"/>
                </a:solidFill>
                <a:latin typeface="Calibri" pitchFamily="34" charset="0"/>
                <a:cs typeface="Calibri" pitchFamily="34" charset="0"/>
              </a:rPr>
              <a:t>The oracle concerning the wilderness of the sea…</a:t>
            </a:r>
            <a:r>
              <a:rPr lang="en-CA" sz="2800" b="1" dirty="0" smtClean="0">
                <a:solidFill>
                  <a:srgbClr val="FFFF00"/>
                </a:solidFill>
                <a:latin typeface="Calibri" pitchFamily="34" charset="0"/>
                <a:cs typeface="Calibri" pitchFamily="34" charset="0"/>
              </a:rPr>
              <a:t>(MT)</a:t>
            </a:r>
          </a:p>
          <a:p>
            <a:pPr>
              <a:buFont typeface="Symbol" pitchFamily="18" charset="2"/>
              <a:buChar char=""/>
            </a:pPr>
            <a:r>
              <a:rPr lang="en-CA" sz="2800" b="1" dirty="0" smtClean="0">
                <a:solidFill>
                  <a:schemeClr val="bg1"/>
                </a:solidFill>
                <a:latin typeface="Calibri" pitchFamily="34" charset="0"/>
                <a:cs typeface="Calibri" pitchFamily="34" charset="0"/>
              </a:rPr>
              <a:t>The oracle concerning the pasture by the sea…</a:t>
            </a:r>
            <a:r>
              <a:rPr lang="en-CA" sz="2800" b="1" dirty="0" smtClean="0">
                <a:solidFill>
                  <a:srgbClr val="FF7979"/>
                </a:solidFill>
                <a:latin typeface="Calibri" pitchFamily="34" charset="0"/>
                <a:cs typeface="Calibri" pitchFamily="34" charset="0"/>
              </a:rPr>
              <a:t>(QT)</a:t>
            </a:r>
            <a:endParaRPr lang="en-CA" sz="2800" b="1" dirty="0">
              <a:solidFill>
                <a:srgbClr val="FF7979"/>
              </a:solidFill>
              <a:latin typeface="Calibri" pitchFamily="34" charset="0"/>
              <a:cs typeface="Calibri" pitchFamily="34" charset="0"/>
            </a:endParaRPr>
          </a:p>
          <a:p>
            <a:pPr marL="0" indent="0">
              <a:buNone/>
            </a:pPr>
            <a:r>
              <a:rPr lang="en-CA" sz="2800" b="1" dirty="0">
                <a:solidFill>
                  <a:schemeClr val="bg1"/>
                </a:solidFill>
                <a:latin typeface="Calibri" pitchFamily="34" charset="0"/>
                <a:cs typeface="Calibri" pitchFamily="34" charset="0"/>
              </a:rPr>
              <a:t>	</a:t>
            </a:r>
            <a:r>
              <a:rPr lang="en-CA" sz="2800" dirty="0" smtClean="0">
                <a:solidFill>
                  <a:srgbClr val="00B0F0"/>
                </a:solidFill>
                <a:latin typeface="Calibri" pitchFamily="34" charset="0"/>
                <a:cs typeface="Calibri" pitchFamily="34" charset="0"/>
              </a:rPr>
              <a:t>Isaiah 21:1</a:t>
            </a:r>
          </a:p>
        </p:txBody>
      </p:sp>
      <p:sp>
        <p:nvSpPr>
          <p:cNvPr id="8" name="Rectangle 7"/>
          <p:cNvSpPr/>
          <p:nvPr/>
        </p:nvSpPr>
        <p:spPr>
          <a:xfrm>
            <a:off x="0" y="120832"/>
            <a:ext cx="9144000" cy="830997"/>
          </a:xfrm>
          <a:prstGeom prst="rect">
            <a:avLst/>
          </a:prstGeom>
          <a:solidFill>
            <a:srgbClr val="FB9705"/>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Comparative Exposition (6)</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2057359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iterate type="lt">
                                    <p:tmPct val="0"/>
                                  </p:iterate>
                                  <p:childTnLst>
                                    <p:set>
                                      <p:cBhvr>
                                        <p:cTn id="19" dur="1" fill="hold">
                                          <p:stCondLst>
                                            <p:cond delay="0"/>
                                          </p:stCondLst>
                                        </p:cTn>
                                        <p:tgtEl>
                                          <p:spTgt spid="4">
                                            <p:txEl>
                                              <p:pRg st="3" end="3"/>
                                            </p:txEl>
                                          </p:spTgt>
                                        </p:tgtEl>
                                        <p:attrNameLst>
                                          <p:attrName>style.visibility</p:attrName>
                                        </p:attrNameLst>
                                      </p:cBhvr>
                                      <p:to>
                                        <p:strVal val="visible"/>
                                      </p:to>
                                    </p:set>
                                    <p:animEffect transition="in" filter="fade">
                                      <p:cBhvr>
                                        <p:cTn id="20" dur="500"/>
                                        <p:tgtEl>
                                          <p:spTgt spid="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fade">
                                      <p:cBhvr>
                                        <p:cTn id="25" dur="500"/>
                                        <p:tgtEl>
                                          <p:spTgt spid="4">
                                            <p:txEl>
                                              <p:pRg st="4" end="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Effect transition="in" filter="fade">
                                      <p:cBhvr>
                                        <p:cTn id="28" dur="500"/>
                                        <p:tgtEl>
                                          <p:spTgt spid="4">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iterate type="lt">
                                    <p:tmPct val="0"/>
                                  </p:iterate>
                                  <p:childTnLst>
                                    <p:set>
                                      <p:cBhvr>
                                        <p:cTn id="32" dur="1" fill="hold">
                                          <p:stCondLst>
                                            <p:cond delay="0"/>
                                          </p:stCondLst>
                                        </p:cTn>
                                        <p:tgtEl>
                                          <p:spTgt spid="4">
                                            <p:txEl>
                                              <p:pRg st="6" end="6"/>
                                            </p:txEl>
                                          </p:spTgt>
                                        </p:tgtEl>
                                        <p:attrNameLst>
                                          <p:attrName>style.visibility</p:attrName>
                                        </p:attrNameLst>
                                      </p:cBhvr>
                                      <p:to>
                                        <p:strVal val="visible"/>
                                      </p:to>
                                    </p:set>
                                    <p:animEffect transition="in" filter="fade">
                                      <p:cBhvr>
                                        <p:cTn id="33" dur="500"/>
                                        <p:tgtEl>
                                          <p:spTgt spid="4">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
                                            <p:txEl>
                                              <p:pRg st="7" end="7"/>
                                            </p:txEl>
                                          </p:spTgt>
                                        </p:tgtEl>
                                        <p:attrNameLst>
                                          <p:attrName>style.visibility</p:attrName>
                                        </p:attrNameLst>
                                      </p:cBhvr>
                                      <p:to>
                                        <p:strVal val="visible"/>
                                      </p:to>
                                    </p:set>
                                    <p:animEffect transition="in" filter="fade">
                                      <p:cBhvr>
                                        <p:cTn id="38" dur="500"/>
                                        <p:tgtEl>
                                          <p:spTgt spid="4">
                                            <p:txEl>
                                              <p:pRg st="7" end="7"/>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4">
                                            <p:txEl>
                                              <p:pRg st="8" end="8"/>
                                            </p:txEl>
                                          </p:spTgt>
                                        </p:tgtEl>
                                        <p:attrNameLst>
                                          <p:attrName>style.visibility</p:attrName>
                                        </p:attrNameLst>
                                      </p:cBhvr>
                                      <p:to>
                                        <p:strVal val="visible"/>
                                      </p:to>
                                    </p:set>
                                    <p:animEffect transition="in" filter="fade">
                                      <p:cBhvr>
                                        <p:cTn id="41" dur="500"/>
                                        <p:tgtEl>
                                          <p:spTgt spid="4">
                                            <p:txEl>
                                              <p:pRg st="8" end="8"/>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4">
                                            <p:txEl>
                                              <p:pRg st="1" end="1"/>
                                            </p:txEl>
                                          </p:spTgt>
                                        </p:tgtEl>
                                      </p:cBhvr>
                                    </p:animEffect>
                                    <p:set>
                                      <p:cBhvr>
                                        <p:cTn id="46" dur="1" fill="hold">
                                          <p:stCondLst>
                                            <p:cond delay="499"/>
                                          </p:stCondLst>
                                        </p:cTn>
                                        <p:tgtEl>
                                          <p:spTgt spid="4">
                                            <p:txEl>
                                              <p:pRg st="1" end="1"/>
                                            </p:txEl>
                                          </p:spTgt>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4">
                                            <p:txEl>
                                              <p:pRg st="4" end="4"/>
                                            </p:txEl>
                                          </p:spTgt>
                                        </p:tgtEl>
                                      </p:cBhvr>
                                    </p:animEffect>
                                    <p:set>
                                      <p:cBhvr>
                                        <p:cTn id="51" dur="1" fill="hold">
                                          <p:stCondLst>
                                            <p:cond delay="499"/>
                                          </p:stCondLst>
                                        </p:cTn>
                                        <p:tgtEl>
                                          <p:spTgt spid="4">
                                            <p:txEl>
                                              <p:pRg st="4" end="4"/>
                                            </p:txEl>
                                          </p:spTgt>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4">
                                            <p:txEl>
                                              <p:pRg st="7" end="7"/>
                                            </p:txEl>
                                          </p:spTgt>
                                        </p:tgtEl>
                                      </p:cBhvr>
                                    </p:animEffect>
                                    <p:set>
                                      <p:cBhvr>
                                        <p:cTn id="56" dur="1" fill="hold">
                                          <p:stCondLst>
                                            <p:cond delay="499"/>
                                          </p:stCondLst>
                                        </p:cTn>
                                        <p:tgtEl>
                                          <p:spTgt spid="4">
                                            <p:txEl>
                                              <p:pRg st="7" end="7"/>
                                            </p:txEl>
                                          </p:spTgt>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8" presetClass="emph" presetSubtype="0" fill="hold" nodeType="clickEffect">
                                  <p:stCondLst>
                                    <p:cond delay="0"/>
                                  </p:stCondLst>
                                  <p:iterate type="lt">
                                    <p:tmPct val="4000"/>
                                  </p:iterate>
                                  <p:childTnLst>
                                    <p:set>
                                      <p:cBhvr override="childStyle">
                                        <p:cTn id="60" dur="500" fill="hold"/>
                                        <p:tgtEl>
                                          <p:spTgt spid="4">
                                            <p:txEl>
                                              <p:pRg st="0" end="0"/>
                                            </p:txEl>
                                          </p:spTgt>
                                        </p:tgtEl>
                                        <p:attrNameLst>
                                          <p:attrName>style.textDecorationUnderline</p:attrName>
                                        </p:attrNameLst>
                                      </p:cBhvr>
                                      <p:to>
                                        <p:strVal val="true"/>
                                      </p:to>
                                    </p:set>
                                  </p:childTnLst>
                                </p:cTn>
                              </p:par>
                            </p:childTnLst>
                          </p:cTn>
                        </p:par>
                      </p:childTnLst>
                    </p:cTn>
                  </p:par>
                  <p:par>
                    <p:cTn id="61" fill="hold">
                      <p:stCondLst>
                        <p:cond delay="indefinite"/>
                      </p:stCondLst>
                      <p:childTnLst>
                        <p:par>
                          <p:cTn id="62" fill="hold">
                            <p:stCondLst>
                              <p:cond delay="0"/>
                            </p:stCondLst>
                            <p:childTnLst>
                              <p:par>
                                <p:cTn id="63" presetID="18" presetClass="emph" presetSubtype="0" fill="hold" nodeType="clickEffect">
                                  <p:stCondLst>
                                    <p:cond delay="0"/>
                                  </p:stCondLst>
                                  <p:iterate type="lt">
                                    <p:tmPct val="4000"/>
                                  </p:iterate>
                                  <p:childTnLst>
                                    <p:set>
                                      <p:cBhvr override="childStyle">
                                        <p:cTn id="64" dur="500" fill="hold"/>
                                        <p:tgtEl>
                                          <p:spTgt spid="4">
                                            <p:txEl>
                                              <p:pRg st="3" end="3"/>
                                            </p:txEl>
                                          </p:spTgt>
                                        </p:tgtEl>
                                        <p:attrNameLst>
                                          <p:attrName>style.textDecorationUnderline</p:attrName>
                                        </p:attrNameLst>
                                      </p:cBhvr>
                                      <p:to>
                                        <p:strVal val="true"/>
                                      </p:to>
                                    </p:set>
                                  </p:childTnLst>
                                </p:cTn>
                              </p:par>
                            </p:childTnLst>
                          </p:cTn>
                        </p:par>
                      </p:childTnLst>
                    </p:cTn>
                  </p:par>
                  <p:par>
                    <p:cTn id="65" fill="hold">
                      <p:stCondLst>
                        <p:cond delay="indefinite"/>
                      </p:stCondLst>
                      <p:childTnLst>
                        <p:par>
                          <p:cTn id="66" fill="hold">
                            <p:stCondLst>
                              <p:cond delay="0"/>
                            </p:stCondLst>
                            <p:childTnLst>
                              <p:par>
                                <p:cTn id="67" presetID="18" presetClass="emph" presetSubtype="0" fill="hold" nodeType="clickEffect">
                                  <p:stCondLst>
                                    <p:cond delay="0"/>
                                  </p:stCondLst>
                                  <p:iterate type="lt">
                                    <p:tmPct val="4000"/>
                                  </p:iterate>
                                  <p:childTnLst>
                                    <p:set>
                                      <p:cBhvr override="childStyle">
                                        <p:cTn id="68" dur="500" fill="hold"/>
                                        <p:tgtEl>
                                          <p:spTgt spid="4">
                                            <p:txEl>
                                              <p:pRg st="6" end="6"/>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0418" name="Object 4"/>
          <p:cNvGraphicFramePr>
            <a:graphicFrameLocks noChangeAspect="1"/>
          </p:cNvGraphicFramePr>
          <p:nvPr/>
        </p:nvGraphicFramePr>
        <p:xfrm>
          <a:off x="1588" y="1588"/>
          <a:ext cx="9142412" cy="6856412"/>
        </p:xfrm>
        <a:graphic>
          <a:graphicData uri="http://schemas.openxmlformats.org/presentationml/2006/ole">
            <mc:AlternateContent xmlns:mc="http://schemas.openxmlformats.org/markup-compatibility/2006">
              <mc:Choice xmlns:v="urn:schemas-microsoft-com:vml" Requires="v">
                <p:oleObj spid="_x0000_s3113" name="Image" r:id="rId4" imgW="9142857" imgH="6857143" progId="Photoshop.Image.8">
                  <p:embed/>
                </p:oleObj>
              </mc:Choice>
              <mc:Fallback>
                <p:oleObj name="Image" r:id="rId4" imgW="9142857" imgH="6857143" progId="Photoshop.Image.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9142412" cy="6856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89" name="Rectangle 5"/>
          <p:cNvSpPr>
            <a:spLocks noChangeArrowheads="1"/>
          </p:cNvSpPr>
          <p:nvPr/>
        </p:nvSpPr>
        <p:spPr bwMode="auto">
          <a:xfrm>
            <a:off x="107504" y="3789040"/>
            <a:ext cx="8784976" cy="2933601"/>
          </a:xfrm>
          <a:prstGeom prst="rect">
            <a:avLst/>
          </a:prstGeom>
          <a:noFill/>
          <a:ln w="9525">
            <a:noFill/>
            <a:miter lim="800000"/>
            <a:headEnd/>
            <a:tailEnd/>
          </a:ln>
          <a:effectLst/>
          <a:extLst/>
        </p:spPr>
        <p:txBody>
          <a:bodyPr/>
          <a:lstStyle/>
          <a:p>
            <a:pPr marL="342900" indent="-342900" algn="ctr" latinLnBrk="1">
              <a:spcBef>
                <a:spcPct val="20000"/>
              </a:spcBef>
              <a:defRPr/>
            </a:pPr>
            <a:r>
              <a:rPr kumimoji="1" lang="en-US" sz="2800" b="1" dirty="0">
                <a:solidFill>
                  <a:schemeClr val="bg1"/>
                </a:solidFill>
                <a:latin typeface="Calibri" pitchFamily="34" charset="0"/>
                <a:cs typeface="Calibri" pitchFamily="34" charset="0"/>
              </a:rPr>
              <a:t>“There is no question that the </a:t>
            </a:r>
            <a:r>
              <a:rPr kumimoji="1" lang="en-US" sz="2800" b="1" dirty="0" smtClean="0">
                <a:solidFill>
                  <a:schemeClr val="bg1"/>
                </a:solidFill>
                <a:latin typeface="Calibri" pitchFamily="34" charset="0"/>
                <a:cs typeface="Calibri" pitchFamily="34" charset="0"/>
              </a:rPr>
              <a:t>overwhelming significance </a:t>
            </a:r>
            <a:r>
              <a:rPr kumimoji="1" lang="en-US" sz="2800" b="1" dirty="0">
                <a:solidFill>
                  <a:schemeClr val="bg1"/>
                </a:solidFill>
                <a:latin typeface="Calibri" pitchFamily="34" charset="0"/>
                <a:cs typeface="Calibri" pitchFamily="34" charset="0"/>
              </a:rPr>
              <a:t>of the texts lies in the fact that </a:t>
            </a:r>
            <a:r>
              <a:rPr kumimoji="1" lang="en-US" sz="2800" b="1" dirty="0" smtClean="0">
                <a:solidFill>
                  <a:schemeClr val="bg1"/>
                </a:solidFill>
                <a:latin typeface="Calibri" pitchFamily="34" charset="0"/>
                <a:cs typeface="Calibri" pitchFamily="34" charset="0"/>
              </a:rPr>
              <a:t>these scrolls</a:t>
            </a:r>
            <a:r>
              <a:rPr kumimoji="1" lang="en-US" sz="2800" b="1" dirty="0">
                <a:solidFill>
                  <a:schemeClr val="bg1"/>
                </a:solidFill>
                <a:latin typeface="Calibri" pitchFamily="34" charset="0"/>
                <a:cs typeface="Calibri" pitchFamily="34" charset="0"/>
              </a:rPr>
              <a:t>, </a:t>
            </a:r>
            <a:r>
              <a:rPr kumimoji="1" lang="en-US" sz="2800" b="1" dirty="0" smtClean="0">
                <a:solidFill>
                  <a:schemeClr val="bg1"/>
                </a:solidFill>
                <a:latin typeface="Calibri" pitchFamily="34" charset="0"/>
                <a:cs typeface="Calibri" pitchFamily="34" charset="0"/>
              </a:rPr>
              <a:t>                      which </a:t>
            </a:r>
            <a:r>
              <a:rPr kumimoji="1" lang="en-US" sz="2800" b="1" dirty="0">
                <a:solidFill>
                  <a:schemeClr val="bg1"/>
                </a:solidFill>
                <a:latin typeface="Calibri" pitchFamily="34" charset="0"/>
                <a:cs typeface="Calibri" pitchFamily="34" charset="0"/>
              </a:rPr>
              <a:t>are about a thousand years </a:t>
            </a:r>
            <a:r>
              <a:rPr kumimoji="1" lang="en-US" sz="2800" b="1" dirty="0" smtClean="0">
                <a:solidFill>
                  <a:schemeClr val="bg1"/>
                </a:solidFill>
                <a:latin typeface="Calibri" pitchFamily="34" charset="0"/>
                <a:cs typeface="Calibri" pitchFamily="34" charset="0"/>
              </a:rPr>
              <a:t>older than                    any Hebrew </a:t>
            </a:r>
            <a:r>
              <a:rPr kumimoji="1" lang="en-US" sz="2800" b="1" dirty="0">
                <a:solidFill>
                  <a:schemeClr val="bg1"/>
                </a:solidFill>
                <a:latin typeface="Calibri" pitchFamily="34" charset="0"/>
                <a:cs typeface="Calibri" pitchFamily="34" charset="0"/>
              </a:rPr>
              <a:t>text </a:t>
            </a:r>
            <a:r>
              <a:rPr kumimoji="1" lang="en-US" sz="2800" b="1" dirty="0" smtClean="0">
                <a:solidFill>
                  <a:schemeClr val="bg1"/>
                </a:solidFill>
                <a:latin typeface="Calibri" pitchFamily="34" charset="0"/>
                <a:cs typeface="Calibri" pitchFamily="34" charset="0"/>
              </a:rPr>
              <a:t>hitherto discovered</a:t>
            </a:r>
            <a:r>
              <a:rPr kumimoji="1" lang="en-US" sz="2800" b="1" dirty="0">
                <a:solidFill>
                  <a:schemeClr val="bg1"/>
                </a:solidFill>
                <a:latin typeface="Calibri" pitchFamily="34" charset="0"/>
                <a:cs typeface="Calibri" pitchFamily="34" charset="0"/>
              </a:rPr>
              <a:t>, </a:t>
            </a:r>
            <a:r>
              <a:rPr kumimoji="1" lang="en-US" sz="2800" b="1" dirty="0" smtClean="0">
                <a:solidFill>
                  <a:schemeClr val="bg1"/>
                </a:solidFill>
                <a:latin typeface="Calibri" pitchFamily="34" charset="0"/>
                <a:cs typeface="Calibri" pitchFamily="34" charset="0"/>
              </a:rPr>
              <a:t>vary </a:t>
            </a:r>
            <a:r>
              <a:rPr kumimoji="1" lang="en-US" sz="2800" b="1" dirty="0">
                <a:solidFill>
                  <a:schemeClr val="bg1"/>
                </a:solidFill>
                <a:latin typeface="Calibri" pitchFamily="34" charset="0"/>
                <a:cs typeface="Calibri" pitchFamily="34" charset="0"/>
              </a:rPr>
              <a:t>only slightly </a:t>
            </a:r>
            <a:r>
              <a:rPr kumimoji="1" lang="en-US" sz="2800" b="1" dirty="0" smtClean="0">
                <a:solidFill>
                  <a:schemeClr val="bg1"/>
                </a:solidFill>
                <a:latin typeface="Calibri" pitchFamily="34" charset="0"/>
                <a:cs typeface="Calibri" pitchFamily="34" charset="0"/>
              </a:rPr>
              <a:t> from </a:t>
            </a:r>
            <a:r>
              <a:rPr kumimoji="1" lang="en-US" sz="2800" b="1" dirty="0">
                <a:solidFill>
                  <a:schemeClr val="bg1"/>
                </a:solidFill>
                <a:latin typeface="Calibri" pitchFamily="34" charset="0"/>
                <a:cs typeface="Calibri" pitchFamily="34" charset="0"/>
              </a:rPr>
              <a:t>the text as </a:t>
            </a:r>
            <a:r>
              <a:rPr kumimoji="1" lang="en-US" sz="2800" b="1" dirty="0" smtClean="0">
                <a:solidFill>
                  <a:schemeClr val="bg1"/>
                </a:solidFill>
                <a:latin typeface="Calibri" pitchFamily="34" charset="0"/>
                <a:cs typeface="Calibri" pitchFamily="34" charset="0"/>
              </a:rPr>
              <a:t> it </a:t>
            </a:r>
            <a:r>
              <a:rPr kumimoji="1" lang="en-US" sz="2800" b="1" dirty="0">
                <a:solidFill>
                  <a:schemeClr val="bg1"/>
                </a:solidFill>
                <a:latin typeface="Calibri" pitchFamily="34" charset="0"/>
                <a:cs typeface="Calibri" pitchFamily="34" charset="0"/>
              </a:rPr>
              <a:t>is known </a:t>
            </a:r>
            <a:r>
              <a:rPr kumimoji="1" lang="en-US" sz="2800" b="1" dirty="0" smtClean="0">
                <a:solidFill>
                  <a:schemeClr val="bg1"/>
                </a:solidFill>
                <a:latin typeface="Calibri" pitchFamily="34" charset="0"/>
                <a:cs typeface="Calibri" pitchFamily="34" charset="0"/>
              </a:rPr>
              <a:t>to </a:t>
            </a:r>
            <a:r>
              <a:rPr kumimoji="1" lang="en-US" sz="2800" b="1" dirty="0">
                <a:solidFill>
                  <a:schemeClr val="bg1"/>
                </a:solidFill>
                <a:latin typeface="Calibri" pitchFamily="34" charset="0"/>
                <a:cs typeface="Calibri" pitchFamily="34" charset="0"/>
              </a:rPr>
              <a:t>us and used today.  </a:t>
            </a:r>
            <a:r>
              <a:rPr kumimoji="1" lang="en-US" sz="2800" b="1" dirty="0" smtClean="0">
                <a:solidFill>
                  <a:schemeClr val="bg1"/>
                </a:solidFill>
                <a:latin typeface="Calibri" pitchFamily="34" charset="0"/>
                <a:cs typeface="Calibri" pitchFamily="34" charset="0"/>
              </a:rPr>
              <a:t>         It </a:t>
            </a:r>
            <a:r>
              <a:rPr kumimoji="1" lang="en-US" sz="2800" b="1" dirty="0">
                <a:solidFill>
                  <a:schemeClr val="bg1"/>
                </a:solidFill>
                <a:latin typeface="Calibri" pitchFamily="34" charset="0"/>
                <a:cs typeface="Calibri" pitchFamily="34" charset="0"/>
              </a:rPr>
              <a:t>thus </a:t>
            </a:r>
            <a:r>
              <a:rPr kumimoji="1" lang="en-US" sz="2800" b="1" dirty="0" smtClean="0">
                <a:solidFill>
                  <a:schemeClr val="bg1"/>
                </a:solidFill>
                <a:latin typeface="Calibri" pitchFamily="34" charset="0"/>
                <a:cs typeface="Calibri" pitchFamily="34" charset="0"/>
              </a:rPr>
              <a:t>proves the </a:t>
            </a:r>
            <a:r>
              <a:rPr kumimoji="1" lang="en-US" sz="2800" b="1" u="sng" dirty="0" smtClean="0">
                <a:solidFill>
                  <a:srgbClr val="FFC000"/>
                </a:solidFill>
                <a:latin typeface="Calibri" pitchFamily="34" charset="0"/>
                <a:cs typeface="Calibri" pitchFamily="34" charset="0"/>
              </a:rPr>
              <a:t>antiquity</a:t>
            </a:r>
            <a:r>
              <a:rPr kumimoji="1" lang="en-US" sz="2800" b="1" dirty="0" smtClean="0">
                <a:solidFill>
                  <a:srgbClr val="FFC000"/>
                </a:solidFill>
                <a:latin typeface="Calibri" pitchFamily="34" charset="0"/>
                <a:cs typeface="Calibri" pitchFamily="34" charset="0"/>
              </a:rPr>
              <a:t> </a:t>
            </a:r>
            <a:r>
              <a:rPr kumimoji="1" lang="en-US" sz="2800" b="1" dirty="0" smtClean="0">
                <a:solidFill>
                  <a:schemeClr val="bg1"/>
                </a:solidFill>
                <a:latin typeface="Calibri" pitchFamily="34" charset="0"/>
                <a:cs typeface="Calibri" pitchFamily="34" charset="0"/>
              </a:rPr>
              <a:t>and </a:t>
            </a:r>
            <a:r>
              <a:rPr kumimoji="1" lang="en-US" sz="2800" b="1" u="sng" dirty="0" smtClean="0">
                <a:solidFill>
                  <a:srgbClr val="FFC000"/>
                </a:solidFill>
                <a:latin typeface="Calibri" pitchFamily="34" charset="0"/>
                <a:cs typeface="Calibri" pitchFamily="34" charset="0"/>
              </a:rPr>
              <a:t>authenticity</a:t>
            </a:r>
            <a:r>
              <a:rPr kumimoji="1" lang="en-US" sz="2800" b="1" dirty="0" smtClean="0">
                <a:solidFill>
                  <a:srgbClr val="FFC000"/>
                </a:solidFill>
                <a:latin typeface="Calibri" pitchFamily="34" charset="0"/>
                <a:cs typeface="Calibri" pitchFamily="34" charset="0"/>
              </a:rPr>
              <a:t> </a:t>
            </a:r>
            <a:r>
              <a:rPr kumimoji="1" lang="en-US" sz="2800" b="1" dirty="0" smtClean="0">
                <a:solidFill>
                  <a:schemeClr val="accent1">
                    <a:lumMod val="90000"/>
                  </a:schemeClr>
                </a:solidFill>
                <a:latin typeface="Calibri" pitchFamily="34" charset="0"/>
                <a:cs typeface="Calibri" pitchFamily="34" charset="0"/>
              </a:rPr>
              <a:t>                   </a:t>
            </a:r>
            <a:r>
              <a:rPr kumimoji="1" lang="en-US" sz="2800" b="1" dirty="0" smtClean="0">
                <a:solidFill>
                  <a:schemeClr val="bg1"/>
                </a:solidFill>
                <a:latin typeface="Calibri" pitchFamily="34" charset="0"/>
                <a:cs typeface="Calibri" pitchFamily="34" charset="0"/>
              </a:rPr>
              <a:t>of </a:t>
            </a:r>
            <a:r>
              <a:rPr kumimoji="1" lang="en-US" sz="2800" b="1" dirty="0">
                <a:solidFill>
                  <a:schemeClr val="bg1"/>
                </a:solidFill>
                <a:latin typeface="Calibri" pitchFamily="34" charset="0"/>
                <a:cs typeface="Calibri" pitchFamily="34" charset="0"/>
              </a:rPr>
              <a:t>the Masoretic text.”</a:t>
            </a:r>
          </a:p>
        </p:txBody>
      </p:sp>
      <p:sp>
        <p:nvSpPr>
          <p:cNvPr id="60420" name="Text Box 7"/>
          <p:cNvSpPr txBox="1">
            <a:spLocks noChangeArrowheads="1"/>
          </p:cNvSpPr>
          <p:nvPr/>
        </p:nvSpPr>
        <p:spPr bwMode="auto">
          <a:xfrm>
            <a:off x="4267200" y="740311"/>
            <a:ext cx="4724400"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spcBef>
                <a:spcPct val="50000"/>
              </a:spcBef>
            </a:pPr>
            <a:r>
              <a:rPr lang="en-US" sz="3000" b="1" dirty="0" err="1">
                <a:solidFill>
                  <a:srgbClr val="FFFF00"/>
                </a:solidFill>
                <a:latin typeface="Calibri" pitchFamily="34" charset="0"/>
                <a:cs typeface="Calibri" pitchFamily="34" charset="0"/>
              </a:rPr>
              <a:t>Yigael</a:t>
            </a:r>
            <a:r>
              <a:rPr lang="en-US" sz="3000" b="1" dirty="0">
                <a:solidFill>
                  <a:srgbClr val="FFFF00"/>
                </a:solidFill>
                <a:latin typeface="Calibri" pitchFamily="34" charset="0"/>
                <a:cs typeface="Calibri" pitchFamily="34" charset="0"/>
              </a:rPr>
              <a:t> </a:t>
            </a:r>
            <a:r>
              <a:rPr lang="en-US" sz="3000" b="1" dirty="0" err="1">
                <a:solidFill>
                  <a:srgbClr val="FFFF00"/>
                </a:solidFill>
                <a:latin typeface="Calibri" pitchFamily="34" charset="0"/>
                <a:cs typeface="Calibri" pitchFamily="34" charset="0"/>
              </a:rPr>
              <a:t>Yadin</a:t>
            </a:r>
            <a:endParaRPr lang="en-US" sz="3000" b="1" dirty="0">
              <a:solidFill>
                <a:srgbClr val="FFFF00"/>
              </a:solidFill>
              <a:latin typeface="Calibri" pitchFamily="34" charset="0"/>
              <a:cs typeface="Calibri" pitchFamily="34" charset="0"/>
            </a:endParaRPr>
          </a:p>
          <a:p>
            <a:pPr algn="r" eaLnBrk="1" hangingPunct="1">
              <a:spcBef>
                <a:spcPct val="50000"/>
              </a:spcBef>
            </a:pPr>
            <a:r>
              <a:rPr lang="en-US" sz="2000" b="1" dirty="0">
                <a:solidFill>
                  <a:srgbClr val="FFFF00"/>
                </a:solidFill>
                <a:latin typeface="Calibri" pitchFamily="34" charset="0"/>
                <a:cs typeface="Calibri" pitchFamily="34" charset="0"/>
              </a:rPr>
              <a:t>(Israeli Archaeologist)</a:t>
            </a:r>
          </a:p>
          <a:p>
            <a:pPr algn="r" eaLnBrk="1" hangingPunct="1">
              <a:spcBef>
                <a:spcPct val="50000"/>
              </a:spcBef>
            </a:pPr>
            <a:r>
              <a:rPr lang="en-US" sz="3600" b="1" i="1" dirty="0">
                <a:solidFill>
                  <a:srgbClr val="FFFF00"/>
                </a:solidFill>
                <a:latin typeface="Calibri" pitchFamily="34" charset="0"/>
                <a:cs typeface="Calibri" pitchFamily="34" charset="0"/>
              </a:rPr>
              <a:t>The Message of the Scrolls</a:t>
            </a: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95000"/>
                    <a:lumOff val="5000"/>
                  </a:schemeClr>
                </a:solidFill>
                <a:latin typeface="Eras Demi ITC" pitchFamily="34" charset="0"/>
              </a:rPr>
              <a:t>Reasons to Believe</a:t>
            </a:r>
            <a:endParaRPr lang="en-US" sz="2400" spc="-300" dirty="0">
              <a:solidFill>
                <a:schemeClr val="tx1">
                  <a:lumMod val="95000"/>
                  <a:lumOff val="5000"/>
                </a:schemeClr>
              </a:solidFill>
              <a:latin typeface="Eras Demi ITC" pitchFamily="34" charset="0"/>
            </a:endParaRPr>
          </a:p>
        </p:txBody>
      </p:sp>
    </p:spTree>
    <p:extLst>
      <p:ext uri="{BB962C8B-B14F-4D97-AF65-F5344CB8AC3E}">
        <p14:creationId xmlns:p14="http://schemas.microsoft.com/office/powerpoint/2010/main" val="2111460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6389">
                                            <p:txEl>
                                              <p:pRg st="0" end="0"/>
                                            </p:txEl>
                                          </p:spTgt>
                                        </p:tgtEl>
                                        <p:attrNameLst>
                                          <p:attrName>style.visibility</p:attrName>
                                        </p:attrNameLst>
                                      </p:cBhvr>
                                      <p:to>
                                        <p:strVal val="visible"/>
                                      </p:to>
                                    </p:set>
                                    <p:animEffect transition="in" filter="fade">
                                      <p:cBhvr>
                                        <p:cTn id="7" dur="1000"/>
                                        <p:tgtEl>
                                          <p:spTgt spid="1638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6" name="Object 4"/>
          <p:cNvGraphicFramePr>
            <a:graphicFrameLocks noChangeAspect="1"/>
          </p:cNvGraphicFramePr>
          <p:nvPr/>
        </p:nvGraphicFramePr>
        <p:xfrm>
          <a:off x="1588" y="1588"/>
          <a:ext cx="9142412" cy="6856412"/>
        </p:xfrm>
        <a:graphic>
          <a:graphicData uri="http://schemas.openxmlformats.org/presentationml/2006/ole">
            <mc:AlternateContent xmlns:mc="http://schemas.openxmlformats.org/markup-compatibility/2006">
              <mc:Choice xmlns:v="urn:schemas-microsoft-com:vml" Requires="v">
                <p:oleObj spid="_x0000_s5125" name="Image" r:id="rId3" imgW="9142857" imgH="6857143" progId="Photoshop.Image.8">
                  <p:embed/>
                </p:oleObj>
              </mc:Choice>
              <mc:Fallback>
                <p:oleObj name="Image" r:id="rId3" imgW="9142857" imgH="6857143" progId="Photoshop.Image.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9142412" cy="6856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810276872"/>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Text Box 8"/>
          <p:cNvSpPr txBox="1">
            <a:spLocks noChangeArrowheads="1"/>
          </p:cNvSpPr>
          <p:nvPr/>
        </p:nvSpPr>
        <p:spPr bwMode="auto">
          <a:xfrm>
            <a:off x="107503" y="1484784"/>
            <a:ext cx="8928991" cy="1446550"/>
          </a:xfrm>
          <a:prstGeom prst="rect">
            <a:avLst/>
          </a:prstGeom>
          <a:noFill/>
          <a:ln>
            <a:noFill/>
          </a:ln>
          <a:effectLst/>
          <a:extLst/>
        </p:spPr>
        <p:txBody>
          <a:bodyPr wrap="square">
            <a:spAutoFit/>
          </a:bodyPr>
          <a:lstStyle/>
          <a:p>
            <a:pPr algn="ctr" fontAlgn="base">
              <a:spcBef>
                <a:spcPct val="0"/>
              </a:spcBef>
              <a:spcAft>
                <a:spcPct val="0"/>
              </a:spcAft>
            </a:pPr>
            <a:r>
              <a:rPr lang="en-US" sz="4400" dirty="0" smtClean="0">
                <a:solidFill>
                  <a:srgbClr val="FF0000"/>
                </a:solidFill>
                <a:effectLst>
                  <a:outerShdw blurRad="38100" dist="38100" dir="2700000" algn="tl">
                    <a:srgbClr val="000000">
                      <a:alpha val="43137"/>
                    </a:srgbClr>
                  </a:outerShdw>
                </a:effectLst>
                <a:latin typeface="Eras Bold ITC" pitchFamily="34" charset="0"/>
              </a:rPr>
              <a:t>Why we can be confident that the Bible </a:t>
            </a:r>
            <a:r>
              <a:rPr lang="en-US" sz="4400" dirty="0">
                <a:solidFill>
                  <a:srgbClr val="FF0000"/>
                </a:solidFill>
                <a:effectLst>
                  <a:outerShdw blurRad="38100" dist="38100" dir="2700000" algn="tl">
                    <a:srgbClr val="000000">
                      <a:alpha val="43137"/>
                    </a:srgbClr>
                  </a:outerShdw>
                </a:effectLst>
                <a:latin typeface="Eras Bold ITC" pitchFamily="34" charset="0"/>
              </a:rPr>
              <a:t>i</a:t>
            </a:r>
            <a:r>
              <a:rPr lang="en-US" sz="4400" dirty="0" smtClean="0">
                <a:solidFill>
                  <a:srgbClr val="FF0000"/>
                </a:solidFill>
                <a:effectLst>
                  <a:outerShdw blurRad="38100" dist="38100" dir="2700000" algn="tl">
                    <a:srgbClr val="000000">
                      <a:alpha val="43137"/>
                    </a:srgbClr>
                  </a:outerShdw>
                </a:effectLst>
                <a:latin typeface="Eras Bold ITC" pitchFamily="34" charset="0"/>
              </a:rPr>
              <a:t>s the Word of God</a:t>
            </a:r>
          </a:p>
        </p:txBody>
      </p:sp>
      <p:sp>
        <p:nvSpPr>
          <p:cNvPr id="6" name="Text Box 5"/>
          <p:cNvSpPr txBox="1">
            <a:spLocks noChangeArrowheads="1"/>
          </p:cNvSpPr>
          <p:nvPr/>
        </p:nvSpPr>
        <p:spPr bwMode="auto">
          <a:xfrm>
            <a:off x="285749" y="260648"/>
            <a:ext cx="8572500" cy="1107996"/>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fontAlgn="base">
              <a:spcBef>
                <a:spcPct val="0"/>
              </a:spcBef>
              <a:spcAft>
                <a:spcPct val="0"/>
              </a:spcAft>
            </a:pPr>
            <a:r>
              <a:rPr lang="en-US" sz="6600" spc="-300" dirty="0" smtClean="0">
                <a:solidFill>
                  <a:srgbClr val="FFFFFF"/>
                </a:solidFill>
                <a:latin typeface="Eras Demi ITC" pitchFamily="34" charset="0"/>
              </a:rPr>
              <a:t>Reasons to Believe</a:t>
            </a:r>
            <a:endParaRPr lang="en-US" sz="6600" spc="-300" dirty="0">
              <a:solidFill>
                <a:srgbClr val="FFFFFF"/>
              </a:solidFill>
              <a:latin typeface="Eras Demi ITC" pitchFamily="34" charset="0"/>
            </a:endParaRPr>
          </a:p>
        </p:txBody>
      </p:sp>
      <p:sp>
        <p:nvSpPr>
          <p:cNvPr id="5" name="Text Box 4"/>
          <p:cNvSpPr txBox="1">
            <a:spLocks noChangeArrowheads="1"/>
          </p:cNvSpPr>
          <p:nvPr/>
        </p:nvSpPr>
        <p:spPr bwMode="auto">
          <a:xfrm>
            <a:off x="145656" y="5733256"/>
            <a:ext cx="868836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50000"/>
              </a:spcBef>
              <a:buFontTx/>
              <a:buChar char="•"/>
            </a:pPr>
            <a:r>
              <a:rPr lang="en-US" sz="3200" b="1" dirty="0" smtClean="0">
                <a:solidFill>
                  <a:srgbClr val="002060"/>
                </a:solidFill>
                <a:latin typeface="Calibri" pitchFamily="34" charset="0"/>
                <a:cs typeface="Calibri" pitchFamily="34" charset="0"/>
              </a:rPr>
              <a:t>There is a remarkable identity between the QTs and the text we have today.</a:t>
            </a:r>
            <a:endParaRPr lang="en-US" sz="3200" b="1" dirty="0">
              <a:solidFill>
                <a:srgbClr val="002060"/>
              </a:solidFill>
              <a:latin typeface="Calibri" pitchFamily="34" charset="0"/>
              <a:cs typeface="Calibri" pitchFamily="34" charset="0"/>
            </a:endParaRPr>
          </a:p>
        </p:txBody>
      </p:sp>
      <p:sp>
        <p:nvSpPr>
          <p:cNvPr id="7" name="Text Box 4"/>
          <p:cNvSpPr txBox="1">
            <a:spLocks noChangeArrowheads="1"/>
          </p:cNvSpPr>
          <p:nvPr/>
        </p:nvSpPr>
        <p:spPr bwMode="auto">
          <a:xfrm>
            <a:off x="169883" y="3083733"/>
            <a:ext cx="868836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50000"/>
              </a:spcBef>
              <a:buFontTx/>
              <a:buChar char="•"/>
            </a:pPr>
            <a:r>
              <a:rPr lang="en-US" sz="3200" b="1" dirty="0" smtClean="0">
                <a:solidFill>
                  <a:srgbClr val="002060"/>
                </a:solidFill>
                <a:latin typeface="Calibri" pitchFamily="34" charset="0"/>
                <a:cs typeface="Calibri" pitchFamily="34" charset="0"/>
              </a:rPr>
              <a:t>The differences between the QTs and MT do not interfere with our ability to understand it.</a:t>
            </a:r>
            <a:endParaRPr lang="en-US" sz="3200" b="1" dirty="0">
              <a:solidFill>
                <a:srgbClr val="002060"/>
              </a:solidFill>
              <a:latin typeface="Calibri" pitchFamily="34" charset="0"/>
              <a:cs typeface="Calibri" pitchFamily="34" charset="0"/>
            </a:endParaRPr>
          </a:p>
        </p:txBody>
      </p:sp>
      <p:sp>
        <p:nvSpPr>
          <p:cNvPr id="8" name="Text Box 4"/>
          <p:cNvSpPr txBox="1">
            <a:spLocks noChangeArrowheads="1"/>
          </p:cNvSpPr>
          <p:nvPr/>
        </p:nvSpPr>
        <p:spPr bwMode="auto">
          <a:xfrm>
            <a:off x="179512" y="4149080"/>
            <a:ext cx="868836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50000"/>
              </a:spcBef>
              <a:buFontTx/>
              <a:buChar char="•"/>
            </a:pPr>
            <a:r>
              <a:rPr lang="en-US" sz="3200" b="1" dirty="0">
                <a:solidFill>
                  <a:srgbClr val="002060"/>
                </a:solidFill>
                <a:latin typeface="Calibri" pitchFamily="34" charset="0"/>
                <a:cs typeface="Calibri" pitchFamily="34" charset="0"/>
              </a:rPr>
              <a:t>M</a:t>
            </a:r>
            <a:r>
              <a:rPr lang="en-US" sz="3200" b="1" dirty="0" smtClean="0">
                <a:solidFill>
                  <a:srgbClr val="002060"/>
                </a:solidFill>
                <a:latin typeface="Calibri" pitchFamily="34" charset="0"/>
                <a:cs typeface="Calibri" pitchFamily="34" charset="0"/>
              </a:rPr>
              <a:t>any so-called differences can be easily reconciled with our attention to other Bible passages.</a:t>
            </a:r>
            <a:endParaRPr lang="en-US" sz="3200" b="1" dirty="0">
              <a:solidFill>
                <a:srgbClr val="002060"/>
              </a:solidFill>
              <a:latin typeface="Calibri" pitchFamily="34" charset="0"/>
              <a:cs typeface="Calibri" pitchFamily="34" charset="0"/>
            </a:endParaRPr>
          </a:p>
        </p:txBody>
      </p:sp>
      <p:sp>
        <p:nvSpPr>
          <p:cNvPr id="9"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Reasons to Believe</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83038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endParaRPr lang="en-US"/>
          </a:p>
        </p:txBody>
      </p:sp>
      <p:sp>
        <p:nvSpPr>
          <p:cNvPr id="28675" name="Rectangle 3"/>
          <p:cNvSpPr>
            <a:spLocks noGrp="1" noChangeArrowheads="1"/>
          </p:cNvSpPr>
          <p:nvPr>
            <p:ph type="body" idx="1"/>
          </p:nvPr>
        </p:nvSpPr>
        <p:spPr/>
        <p:txBody>
          <a:bodyPr/>
          <a:lstStyle/>
          <a:p>
            <a:endParaRPr lang="en-US"/>
          </a:p>
        </p:txBody>
      </p:sp>
      <p:pic>
        <p:nvPicPr>
          <p:cNvPr id="286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2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7" name="Rectangle 5"/>
          <p:cNvSpPr>
            <a:spLocks noChangeArrowheads="1"/>
          </p:cNvSpPr>
          <p:nvPr/>
        </p:nvSpPr>
        <p:spPr bwMode="auto">
          <a:xfrm>
            <a:off x="1600200" y="457200"/>
            <a:ext cx="5486400" cy="8382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a:p>
        </p:txBody>
      </p:sp>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accent4">
                    <a:lumMod val="85000"/>
                    <a:lumOff val="15000"/>
                  </a:schemeClr>
                </a:solidFill>
                <a:latin typeface="Eras Demi ITC" pitchFamily="34" charset="0"/>
              </a:rPr>
              <a:t>Reasons to Believe</a:t>
            </a:r>
            <a:endParaRPr lang="en-US" sz="2400" spc="-300" dirty="0">
              <a:solidFill>
                <a:schemeClr val="accent4">
                  <a:lumMod val="85000"/>
                  <a:lumOff val="15000"/>
                </a:schemeClr>
              </a:solidFill>
              <a:latin typeface="Eras Demi ITC" pitchFamily="34" charset="0"/>
            </a:endParaRPr>
          </a:p>
        </p:txBody>
      </p:sp>
    </p:spTree>
    <p:extLst>
      <p:ext uri="{BB962C8B-B14F-4D97-AF65-F5344CB8AC3E}">
        <p14:creationId xmlns:p14="http://schemas.microsoft.com/office/powerpoint/2010/main" val="401327539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endParaRPr lang="en-US"/>
          </a:p>
        </p:txBody>
      </p:sp>
      <p:sp>
        <p:nvSpPr>
          <p:cNvPr id="28675" name="Rectangle 3"/>
          <p:cNvSpPr>
            <a:spLocks noGrp="1" noChangeArrowheads="1"/>
          </p:cNvSpPr>
          <p:nvPr>
            <p:ph type="body" idx="1"/>
          </p:nvPr>
        </p:nvSpPr>
        <p:spPr/>
        <p:txBody>
          <a:bodyPr/>
          <a:lstStyle/>
          <a:p>
            <a:endParaRPr lang="en-US"/>
          </a:p>
        </p:txBody>
      </p:sp>
      <p:pic>
        <p:nvPicPr>
          <p:cNvPr id="286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2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7" name="Rectangle 5"/>
          <p:cNvSpPr>
            <a:spLocks noChangeArrowheads="1"/>
          </p:cNvSpPr>
          <p:nvPr/>
        </p:nvSpPr>
        <p:spPr bwMode="auto">
          <a:xfrm>
            <a:off x="1600200" y="457200"/>
            <a:ext cx="5486400" cy="8382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a:p>
        </p:txBody>
      </p:sp>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tx1">
                    <a:lumMod val="85000"/>
                    <a:lumOff val="15000"/>
                  </a:schemeClr>
                </a:solidFill>
                <a:latin typeface="Eras Demi ITC" pitchFamily="34" charset="0"/>
              </a:rPr>
              <a:t>Reasons to Believe</a:t>
            </a:r>
            <a:endParaRPr lang="en-US" sz="2400" spc="-300" dirty="0">
              <a:solidFill>
                <a:schemeClr val="tx1">
                  <a:lumMod val="85000"/>
                  <a:lumOff val="15000"/>
                </a:schemeClr>
              </a:solidFill>
              <a:latin typeface="Eras Demi ITC" pitchFamily="34" charset="0"/>
            </a:endParaRPr>
          </a:p>
        </p:txBody>
      </p:sp>
    </p:spTree>
    <p:extLst>
      <p:ext uri="{BB962C8B-B14F-4D97-AF65-F5344CB8AC3E}">
        <p14:creationId xmlns:p14="http://schemas.microsoft.com/office/powerpoint/2010/main" val="40132753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67744" y="151531"/>
            <a:ext cx="5256583" cy="6646254"/>
          </a:xfrm>
        </p:spPr>
      </p:pic>
      <p:sp>
        <p:nvSpPr>
          <p:cNvPr id="3"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Reasons to Believe</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36894519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2" name="Picture 2" descr="http://www.yale.edu/opa/arc-ybc/v29.n4/story6b.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8152" y="405419"/>
            <a:ext cx="3574328" cy="503980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9027" name="Rectangle 3"/>
          <p:cNvSpPr>
            <a:spLocks noChangeArrowheads="1"/>
          </p:cNvSpPr>
          <p:nvPr/>
        </p:nvSpPr>
        <p:spPr bwMode="auto">
          <a:xfrm>
            <a:off x="152400" y="44624"/>
            <a:ext cx="7443936" cy="1303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US" sz="8800" b="1" dirty="0" smtClean="0">
                <a:solidFill>
                  <a:srgbClr val="FF0000"/>
                </a:solidFill>
                <a:effectLst>
                  <a:glow rad="63500">
                    <a:schemeClr val="bg1"/>
                  </a:glow>
                  <a:outerShdw blurRad="38100" dist="38100" dir="2700000" algn="tl">
                    <a:srgbClr val="000000"/>
                  </a:outerShdw>
                </a:effectLst>
                <a:latin typeface="Bookman Old Style" pitchFamily="18" charset="0"/>
              </a:rPr>
              <a:t>Different…?</a:t>
            </a:r>
            <a:endParaRPr lang="en-US" sz="2800" b="1" dirty="0">
              <a:solidFill>
                <a:srgbClr val="FF0000"/>
              </a:solidFill>
              <a:effectLst>
                <a:glow rad="63500">
                  <a:schemeClr val="bg1"/>
                </a:glow>
                <a:outerShdw blurRad="38100" dist="38100" dir="2700000" algn="tl">
                  <a:srgbClr val="000000"/>
                </a:outerShdw>
              </a:effectLst>
              <a:latin typeface="Bookman Old Style" pitchFamily="18" charset="0"/>
            </a:endParaRPr>
          </a:p>
        </p:txBody>
      </p:sp>
      <p:sp>
        <p:nvSpPr>
          <p:cNvPr id="129028" name="Text Box 4"/>
          <p:cNvSpPr txBox="1">
            <a:spLocks noChangeArrowheads="1"/>
          </p:cNvSpPr>
          <p:nvPr/>
        </p:nvSpPr>
        <p:spPr bwMode="auto">
          <a:xfrm>
            <a:off x="5212927" y="5437673"/>
            <a:ext cx="3791315" cy="1015663"/>
          </a:xfrm>
          <a:prstGeom prst="rect">
            <a:avLst/>
          </a:prstGeom>
          <a:solidFill>
            <a:schemeClr val="tx1"/>
          </a:solidFill>
          <a:ln>
            <a:noFill/>
          </a:ln>
          <a:effectLst/>
          <a:extLst/>
        </p:spPr>
        <p:txBody>
          <a:bodyPr wrap="square">
            <a:spAutoFit/>
          </a:bodyPr>
          <a:lstStyle/>
          <a:p>
            <a:pPr algn="ctr">
              <a:spcBef>
                <a:spcPct val="50000"/>
              </a:spcBef>
              <a:defRPr/>
            </a:pPr>
            <a:r>
              <a:rPr lang="en-US" sz="2400" b="1" dirty="0" smtClean="0">
                <a:solidFill>
                  <a:srgbClr val="FFFF00"/>
                </a:solidFill>
              </a:rPr>
              <a:t>John Collins</a:t>
            </a:r>
          </a:p>
          <a:p>
            <a:pPr algn="ctr">
              <a:spcBef>
                <a:spcPct val="50000"/>
              </a:spcBef>
              <a:defRPr/>
            </a:pPr>
            <a:r>
              <a:rPr lang="en-US" sz="2400" b="1" dirty="0" smtClean="0">
                <a:solidFill>
                  <a:srgbClr val="FFFF00"/>
                </a:solidFill>
              </a:rPr>
              <a:t>University of Chicago</a:t>
            </a:r>
          </a:p>
        </p:txBody>
      </p:sp>
      <p:sp>
        <p:nvSpPr>
          <p:cNvPr id="51205" name="Rectangle 5"/>
          <p:cNvSpPr>
            <a:spLocks noChangeArrowheads="1"/>
          </p:cNvSpPr>
          <p:nvPr/>
        </p:nvSpPr>
        <p:spPr bwMode="auto">
          <a:xfrm>
            <a:off x="133513" y="1412776"/>
            <a:ext cx="4999856" cy="5349167"/>
          </a:xfrm>
          <a:prstGeom prst="rect">
            <a:avLst/>
          </a:prstGeom>
          <a:solidFill>
            <a:schemeClr val="bg1"/>
          </a:solidFill>
          <a:ln w="3175" cap="rnd">
            <a:solidFill>
              <a:schemeClr val="bg1"/>
            </a:solidFill>
            <a:prstDash val="sysDot"/>
            <a:miter lim="800000"/>
            <a:headEnd/>
            <a:tailEnd/>
          </a:ln>
          <a:effectLst/>
        </p:spPr>
        <p:txBody>
          <a:bodyPr/>
          <a:lstStyle/>
          <a:p>
            <a:pPr algn="ctr">
              <a:spcBef>
                <a:spcPct val="20000"/>
              </a:spcBef>
            </a:pPr>
            <a:r>
              <a:rPr lang="en-US" sz="2600" dirty="0" smtClean="0">
                <a:latin typeface="Calibri" pitchFamily="34" charset="0"/>
                <a:cs typeface="Calibri" pitchFamily="34" charset="0"/>
              </a:rPr>
              <a:t>“The Dead Sea Scrolls contain copies of biblical manuscripts that are more than a thousand years older than those previously available.  Yet these texts are never included in the standard editions of the Scrolls, and have remained virtually inaccessible to the general public.  </a:t>
            </a:r>
            <a:r>
              <a:rPr lang="en-US" sz="2600" dirty="0" smtClean="0">
                <a:solidFill>
                  <a:srgbClr val="0070C0"/>
                </a:solidFill>
                <a:latin typeface="Calibri" pitchFamily="34" charset="0"/>
                <a:cs typeface="Calibri" pitchFamily="34" charset="0"/>
              </a:rPr>
              <a:t>Here for the first time any reader can see at a glance how the readings from Qumran </a:t>
            </a:r>
            <a:r>
              <a:rPr lang="en-US" sz="2600" b="1" i="1" dirty="0" smtClean="0">
                <a:solidFill>
                  <a:srgbClr val="0070C0"/>
                </a:solidFill>
                <a:latin typeface="Calibri" pitchFamily="34" charset="0"/>
                <a:cs typeface="Calibri" pitchFamily="34" charset="0"/>
              </a:rPr>
              <a:t>differ</a:t>
            </a:r>
            <a:r>
              <a:rPr lang="en-US" sz="2600" dirty="0" smtClean="0">
                <a:solidFill>
                  <a:srgbClr val="0070C0"/>
                </a:solidFill>
                <a:latin typeface="Calibri" pitchFamily="34" charset="0"/>
                <a:cs typeface="Calibri" pitchFamily="34" charset="0"/>
              </a:rPr>
              <a:t> from other biblical texts.</a:t>
            </a:r>
            <a:r>
              <a:rPr lang="en-US" sz="2600" dirty="0" smtClean="0">
                <a:latin typeface="Calibri" pitchFamily="34" charset="0"/>
                <a:cs typeface="Calibri" pitchFamily="34" charset="0"/>
              </a:rPr>
              <a:t>”</a:t>
            </a:r>
          </a:p>
          <a:p>
            <a:pPr algn="ctr">
              <a:spcBef>
                <a:spcPct val="20000"/>
              </a:spcBef>
            </a:pPr>
            <a:r>
              <a:rPr lang="en-US" sz="2600" i="1" dirty="0" smtClean="0">
                <a:latin typeface="Calibri" pitchFamily="34" charset="0"/>
                <a:cs typeface="Calibri" pitchFamily="34" charset="0"/>
              </a:rPr>
              <a:t>The Dead Sea Scrolls Bible</a:t>
            </a:r>
            <a:endParaRPr lang="en-US" i="1" dirty="0">
              <a:latin typeface="Calibri" pitchFamily="34" charset="0"/>
              <a:cs typeface="Calibri" pitchFamily="34" charset="0"/>
            </a:endParaRPr>
          </a:p>
        </p:txBody>
      </p:sp>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accent4">
                    <a:lumMod val="85000"/>
                    <a:lumOff val="15000"/>
                  </a:schemeClr>
                </a:solidFill>
                <a:latin typeface="Eras Demi ITC" pitchFamily="34" charset="0"/>
              </a:rPr>
              <a:t>Reasons to Believe</a:t>
            </a:r>
            <a:endParaRPr lang="en-US" sz="2400" spc="-300" dirty="0">
              <a:solidFill>
                <a:schemeClr val="accent4">
                  <a:lumMod val="85000"/>
                  <a:lumOff val="15000"/>
                </a:schemeClr>
              </a:solidFill>
              <a:latin typeface="Eras Demi ITC" pitchFamily="34" charset="0"/>
            </a:endParaRPr>
          </a:p>
        </p:txBody>
      </p:sp>
    </p:spTree>
    <p:extLst>
      <p:ext uri="{BB962C8B-B14F-4D97-AF65-F5344CB8AC3E}">
        <p14:creationId xmlns:p14="http://schemas.microsoft.com/office/powerpoint/2010/main" val="403784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05"/>
                                        </p:tgtEl>
                                        <p:attrNameLst>
                                          <p:attrName>style.visibility</p:attrName>
                                        </p:attrNameLst>
                                      </p:cBhvr>
                                      <p:to>
                                        <p:strVal val="visible"/>
                                      </p:to>
                                    </p:set>
                                    <p:animEffect transition="in" filter="fade">
                                      <p:cBhvr>
                                        <p:cTn id="7" dur="500"/>
                                        <p:tgtEl>
                                          <p:spTgt spid="51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146" name="Picture 2" descr="http://www.bib-arch.org/images/sanders_l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745158"/>
            <a:ext cx="3520033" cy="48440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9027" name="Rectangle 3"/>
          <p:cNvSpPr>
            <a:spLocks noChangeArrowheads="1"/>
          </p:cNvSpPr>
          <p:nvPr/>
        </p:nvSpPr>
        <p:spPr bwMode="auto">
          <a:xfrm>
            <a:off x="152400" y="36286"/>
            <a:ext cx="8236024"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US" sz="8800" b="1" dirty="0" smtClean="0">
                <a:solidFill>
                  <a:srgbClr val="FF0000"/>
                </a:solidFill>
                <a:effectLst>
                  <a:glow rad="63500">
                    <a:schemeClr val="bg1"/>
                  </a:glow>
                  <a:outerShdw blurRad="38100" dist="38100" dir="2700000" algn="tl">
                    <a:srgbClr val="000000"/>
                  </a:outerShdw>
                </a:effectLst>
                <a:latin typeface="Bookman Old Style" pitchFamily="18" charset="0"/>
              </a:rPr>
              <a:t>Different…?</a:t>
            </a:r>
            <a:endParaRPr lang="en-US" sz="2800" b="1" dirty="0">
              <a:solidFill>
                <a:srgbClr val="FF0000"/>
              </a:solidFill>
              <a:effectLst>
                <a:glow rad="63500">
                  <a:schemeClr val="bg1"/>
                </a:glow>
                <a:outerShdw blurRad="38100" dist="38100" dir="2700000" algn="tl">
                  <a:srgbClr val="000000"/>
                </a:outerShdw>
              </a:effectLst>
              <a:latin typeface="Bookman Old Style" pitchFamily="18" charset="0"/>
            </a:endParaRPr>
          </a:p>
        </p:txBody>
      </p:sp>
      <p:sp>
        <p:nvSpPr>
          <p:cNvPr id="129028" name="Text Box 4"/>
          <p:cNvSpPr txBox="1">
            <a:spLocks noChangeArrowheads="1"/>
          </p:cNvSpPr>
          <p:nvPr/>
        </p:nvSpPr>
        <p:spPr bwMode="auto">
          <a:xfrm>
            <a:off x="5212927" y="5445224"/>
            <a:ext cx="3791315" cy="1015663"/>
          </a:xfrm>
          <a:prstGeom prst="rect">
            <a:avLst/>
          </a:prstGeom>
          <a:solidFill>
            <a:schemeClr val="tx1"/>
          </a:solidFill>
          <a:ln>
            <a:noFill/>
          </a:ln>
          <a:effectLst/>
          <a:extLst/>
        </p:spPr>
        <p:txBody>
          <a:bodyPr wrap="square">
            <a:spAutoFit/>
          </a:bodyPr>
          <a:lstStyle/>
          <a:p>
            <a:pPr algn="ctr">
              <a:spcBef>
                <a:spcPct val="50000"/>
              </a:spcBef>
              <a:defRPr/>
            </a:pPr>
            <a:r>
              <a:rPr lang="en-US" sz="2400" b="1" dirty="0" smtClean="0">
                <a:solidFill>
                  <a:srgbClr val="FFFF00"/>
                </a:solidFill>
              </a:rPr>
              <a:t>James Sanders</a:t>
            </a:r>
            <a:endParaRPr lang="en-US" sz="2400" b="1" dirty="0">
              <a:solidFill>
                <a:srgbClr val="FFFF00"/>
              </a:solidFill>
            </a:endParaRPr>
          </a:p>
          <a:p>
            <a:pPr algn="ctr">
              <a:spcBef>
                <a:spcPct val="50000"/>
              </a:spcBef>
              <a:defRPr/>
            </a:pPr>
            <a:r>
              <a:rPr lang="en-US" sz="2400" b="1" dirty="0" smtClean="0">
                <a:solidFill>
                  <a:srgbClr val="FFFF00"/>
                </a:solidFill>
              </a:rPr>
              <a:t>President (ABMC)</a:t>
            </a:r>
          </a:p>
        </p:txBody>
      </p:sp>
      <p:sp>
        <p:nvSpPr>
          <p:cNvPr id="51205" name="Rectangle 5"/>
          <p:cNvSpPr>
            <a:spLocks noChangeArrowheads="1"/>
          </p:cNvSpPr>
          <p:nvPr/>
        </p:nvSpPr>
        <p:spPr bwMode="auto">
          <a:xfrm>
            <a:off x="133513" y="1412776"/>
            <a:ext cx="4999856" cy="5349167"/>
          </a:xfrm>
          <a:prstGeom prst="rect">
            <a:avLst/>
          </a:prstGeom>
          <a:solidFill>
            <a:schemeClr val="bg1"/>
          </a:solidFill>
          <a:ln w="3175" cap="rnd">
            <a:solidFill>
              <a:schemeClr val="bg1"/>
            </a:solidFill>
            <a:prstDash val="sysDot"/>
            <a:miter lim="800000"/>
            <a:headEnd/>
            <a:tailEnd/>
          </a:ln>
          <a:effectLst/>
        </p:spPr>
        <p:txBody>
          <a:bodyPr/>
          <a:lstStyle/>
          <a:p>
            <a:pPr algn="ctr">
              <a:spcBef>
                <a:spcPct val="20000"/>
              </a:spcBef>
            </a:pPr>
            <a:r>
              <a:rPr lang="en-US" sz="3200" dirty="0" smtClean="0">
                <a:latin typeface="Calibri" pitchFamily="34" charset="0"/>
                <a:cs typeface="Calibri" pitchFamily="34" charset="0"/>
              </a:rPr>
              <a:t>“Here, as never before, the English reader can see personally </a:t>
            </a:r>
            <a:r>
              <a:rPr lang="en-US" sz="3200" dirty="0" smtClean="0">
                <a:solidFill>
                  <a:srgbClr val="0070C0"/>
                </a:solidFill>
                <a:latin typeface="Calibri" pitchFamily="34" charset="0"/>
                <a:cs typeface="Calibri" pitchFamily="34" charset="0"/>
              </a:rPr>
              <a:t>just how </a:t>
            </a:r>
            <a:r>
              <a:rPr lang="en-US" sz="3200" b="1" i="1" dirty="0" smtClean="0">
                <a:solidFill>
                  <a:srgbClr val="0070C0"/>
                </a:solidFill>
                <a:latin typeface="Calibri" pitchFamily="34" charset="0"/>
                <a:cs typeface="Calibri" pitchFamily="34" charset="0"/>
              </a:rPr>
              <a:t>fluid</a:t>
            </a:r>
            <a:r>
              <a:rPr lang="en-US" sz="3200" dirty="0" smtClean="0">
                <a:solidFill>
                  <a:srgbClr val="0070C0"/>
                </a:solidFill>
                <a:latin typeface="Calibri" pitchFamily="34" charset="0"/>
                <a:cs typeface="Calibri" pitchFamily="34" charset="0"/>
              </a:rPr>
              <a:t> the Early Jewish or pre-Christian texts</a:t>
            </a:r>
            <a:r>
              <a:rPr lang="en-US" sz="3200" dirty="0" smtClean="0">
                <a:latin typeface="Calibri" pitchFamily="34" charset="0"/>
                <a:cs typeface="Calibri" pitchFamily="34" charset="0"/>
              </a:rPr>
              <a:t> and canons of the First or Old Testament were, and how adaptable the biblical text was to ancient community concerns.”</a:t>
            </a:r>
          </a:p>
          <a:p>
            <a:pPr algn="ctr">
              <a:spcBef>
                <a:spcPct val="20000"/>
              </a:spcBef>
            </a:pPr>
            <a:r>
              <a:rPr lang="en-US" sz="3200" i="1" dirty="0" smtClean="0">
                <a:latin typeface="Calibri" pitchFamily="34" charset="0"/>
                <a:cs typeface="Calibri" pitchFamily="34" charset="0"/>
              </a:rPr>
              <a:t>The Dead Sea Scrolls Bible</a:t>
            </a:r>
            <a:endParaRPr lang="en-US" sz="3200" i="1" dirty="0">
              <a:latin typeface="Calibri" pitchFamily="34" charset="0"/>
              <a:cs typeface="Calibri" pitchFamily="34" charset="0"/>
            </a:endParaRPr>
          </a:p>
        </p:txBody>
      </p:sp>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accent4">
                    <a:lumMod val="85000"/>
                    <a:lumOff val="15000"/>
                  </a:schemeClr>
                </a:solidFill>
                <a:latin typeface="Eras Demi ITC" pitchFamily="34" charset="0"/>
              </a:rPr>
              <a:t>Reasons to Believe</a:t>
            </a:r>
            <a:endParaRPr lang="en-US" sz="2400" spc="-300" dirty="0">
              <a:solidFill>
                <a:schemeClr val="accent4">
                  <a:lumMod val="85000"/>
                  <a:lumOff val="15000"/>
                </a:schemeClr>
              </a:solidFill>
              <a:latin typeface="Eras Demi ITC" pitchFamily="34" charset="0"/>
            </a:endParaRPr>
          </a:p>
        </p:txBody>
      </p:sp>
    </p:spTree>
    <p:extLst>
      <p:ext uri="{BB962C8B-B14F-4D97-AF65-F5344CB8AC3E}">
        <p14:creationId xmlns:p14="http://schemas.microsoft.com/office/powerpoint/2010/main" val="32399377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05"/>
                                        </p:tgtEl>
                                        <p:attrNameLst>
                                          <p:attrName>style.visibility</p:attrName>
                                        </p:attrNameLst>
                                      </p:cBhvr>
                                      <p:to>
                                        <p:strVal val="visible"/>
                                      </p:to>
                                    </p:set>
                                    <p:animEffect transition="in" filter="fade">
                                      <p:cBhvr>
                                        <p:cTn id="7" dur="500"/>
                                        <p:tgtEl>
                                          <p:spTgt spid="51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2" descr="C:\Users\Public\Pictures\Isaiah Scrolls\Lawrence Schiffman.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0895"/>
          <a:stretch/>
        </p:blipFill>
        <p:spPr bwMode="auto">
          <a:xfrm>
            <a:off x="4733925" y="372467"/>
            <a:ext cx="4410075" cy="47847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9027" name="Rectangle 3"/>
          <p:cNvSpPr>
            <a:spLocks noChangeArrowheads="1"/>
          </p:cNvSpPr>
          <p:nvPr/>
        </p:nvSpPr>
        <p:spPr bwMode="auto">
          <a:xfrm>
            <a:off x="152400" y="44624"/>
            <a:ext cx="8991600" cy="1447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US" sz="8800" b="1" dirty="0" smtClean="0">
                <a:solidFill>
                  <a:srgbClr val="FF0000"/>
                </a:solidFill>
                <a:effectLst>
                  <a:glow rad="63500">
                    <a:schemeClr val="bg1"/>
                  </a:glow>
                  <a:outerShdw blurRad="38100" dist="38100" dir="2700000" algn="tl">
                    <a:srgbClr val="000000"/>
                  </a:outerShdw>
                </a:effectLst>
                <a:latin typeface="Bookman Old Style" pitchFamily="18" charset="0"/>
              </a:rPr>
              <a:t>or the same…?</a:t>
            </a:r>
            <a:endParaRPr lang="en-US" sz="2800" b="1" dirty="0">
              <a:solidFill>
                <a:srgbClr val="FF0000"/>
              </a:solidFill>
              <a:effectLst>
                <a:glow rad="63500">
                  <a:schemeClr val="bg1"/>
                </a:glow>
                <a:outerShdw blurRad="38100" dist="38100" dir="2700000" algn="tl">
                  <a:srgbClr val="000000"/>
                </a:outerShdw>
              </a:effectLst>
              <a:latin typeface="Bookman Old Style" pitchFamily="18" charset="0"/>
            </a:endParaRPr>
          </a:p>
        </p:txBody>
      </p:sp>
      <p:sp>
        <p:nvSpPr>
          <p:cNvPr id="129028" name="Text Box 4"/>
          <p:cNvSpPr txBox="1">
            <a:spLocks noChangeArrowheads="1"/>
          </p:cNvSpPr>
          <p:nvPr/>
        </p:nvSpPr>
        <p:spPr bwMode="auto">
          <a:xfrm>
            <a:off x="5029157" y="5229200"/>
            <a:ext cx="3791315" cy="1015663"/>
          </a:xfrm>
          <a:prstGeom prst="rect">
            <a:avLst/>
          </a:prstGeom>
          <a:solidFill>
            <a:schemeClr val="tx1"/>
          </a:solidFill>
          <a:ln>
            <a:noFill/>
          </a:ln>
          <a:effectLst/>
          <a:extLst/>
        </p:spPr>
        <p:txBody>
          <a:bodyPr wrap="square">
            <a:spAutoFit/>
          </a:bodyPr>
          <a:lstStyle/>
          <a:p>
            <a:pPr algn="ctr">
              <a:spcBef>
                <a:spcPct val="50000"/>
              </a:spcBef>
              <a:defRPr/>
            </a:pPr>
            <a:r>
              <a:rPr lang="en-US" sz="2400" b="1" dirty="0" smtClean="0">
                <a:solidFill>
                  <a:srgbClr val="FFFF00"/>
                </a:solidFill>
              </a:rPr>
              <a:t>Lawrence H. </a:t>
            </a:r>
            <a:r>
              <a:rPr lang="en-US" sz="2400" b="1" dirty="0" err="1" smtClean="0">
                <a:solidFill>
                  <a:srgbClr val="FFFF00"/>
                </a:solidFill>
              </a:rPr>
              <a:t>Schiffman</a:t>
            </a:r>
            <a:endParaRPr lang="en-US" sz="2400" b="1" dirty="0">
              <a:solidFill>
                <a:srgbClr val="FFFF00"/>
              </a:solidFill>
            </a:endParaRPr>
          </a:p>
          <a:p>
            <a:pPr algn="ctr">
              <a:spcBef>
                <a:spcPct val="50000"/>
              </a:spcBef>
              <a:defRPr/>
            </a:pPr>
            <a:r>
              <a:rPr lang="en-US" sz="2400" b="1" dirty="0" smtClean="0">
                <a:solidFill>
                  <a:srgbClr val="FFFF00"/>
                </a:solidFill>
              </a:rPr>
              <a:t>New York University</a:t>
            </a:r>
          </a:p>
        </p:txBody>
      </p:sp>
      <p:sp>
        <p:nvSpPr>
          <p:cNvPr id="51205" name="Rectangle 5"/>
          <p:cNvSpPr>
            <a:spLocks noChangeArrowheads="1"/>
          </p:cNvSpPr>
          <p:nvPr/>
        </p:nvSpPr>
        <p:spPr bwMode="auto">
          <a:xfrm>
            <a:off x="133513" y="1412776"/>
            <a:ext cx="4514687" cy="5349167"/>
          </a:xfrm>
          <a:prstGeom prst="rect">
            <a:avLst/>
          </a:prstGeom>
          <a:solidFill>
            <a:schemeClr val="bg1"/>
          </a:solidFill>
          <a:ln w="3175" cap="rnd">
            <a:solidFill>
              <a:schemeClr val="bg1"/>
            </a:solidFill>
            <a:prstDash val="sysDot"/>
            <a:miter lim="800000"/>
            <a:headEnd/>
            <a:tailEnd/>
          </a:ln>
          <a:effectLst/>
        </p:spPr>
        <p:txBody>
          <a:bodyPr/>
          <a:lstStyle/>
          <a:p>
            <a:pPr algn="ctr">
              <a:spcBef>
                <a:spcPct val="20000"/>
              </a:spcBef>
            </a:pPr>
            <a:r>
              <a:rPr lang="en-US" sz="3200" dirty="0" smtClean="0">
                <a:latin typeface="Calibri" pitchFamily="34" charset="0"/>
                <a:cs typeface="Calibri" pitchFamily="34" charset="0"/>
              </a:rPr>
              <a:t>“It shows how </a:t>
            </a:r>
            <a:r>
              <a:rPr lang="en-US" sz="3200" dirty="0" smtClean="0">
                <a:solidFill>
                  <a:srgbClr val="0070C0"/>
                </a:solidFill>
                <a:latin typeface="Calibri" pitchFamily="34" charset="0"/>
                <a:cs typeface="Calibri" pitchFamily="34" charset="0"/>
              </a:rPr>
              <a:t>Qumran manuscripts enable us to see the immense </a:t>
            </a:r>
            <a:r>
              <a:rPr lang="en-US" sz="3200" b="1" i="1" dirty="0" smtClean="0">
                <a:solidFill>
                  <a:srgbClr val="0070C0"/>
                </a:solidFill>
                <a:latin typeface="Calibri" pitchFamily="34" charset="0"/>
                <a:cs typeface="Calibri" pitchFamily="34" charset="0"/>
              </a:rPr>
              <a:t>continuity</a:t>
            </a:r>
            <a:r>
              <a:rPr lang="en-US" sz="3200" dirty="0" smtClean="0">
                <a:solidFill>
                  <a:srgbClr val="0070C0"/>
                </a:solidFill>
                <a:latin typeface="Calibri" pitchFamily="34" charset="0"/>
                <a:cs typeface="Calibri" pitchFamily="34" charset="0"/>
              </a:rPr>
              <a:t> of biblical tradition</a:t>
            </a:r>
            <a:r>
              <a:rPr lang="en-US" sz="3200" dirty="0" smtClean="0">
                <a:latin typeface="Calibri" pitchFamily="34" charset="0"/>
                <a:cs typeface="Calibri" pitchFamily="34" charset="0"/>
              </a:rPr>
              <a:t> as well as the manner in which stabilization was accomplished by the Talmudic rabbis.”</a:t>
            </a:r>
          </a:p>
          <a:p>
            <a:pPr algn="ctr">
              <a:spcBef>
                <a:spcPct val="20000"/>
              </a:spcBef>
            </a:pPr>
            <a:r>
              <a:rPr lang="en-US" sz="3200" i="1" dirty="0" smtClean="0">
                <a:latin typeface="Calibri" pitchFamily="34" charset="0"/>
                <a:cs typeface="Calibri" pitchFamily="34" charset="0"/>
              </a:rPr>
              <a:t>The Dead Sea Scrolls Bible</a:t>
            </a:r>
            <a:endParaRPr lang="en-US" sz="3200" i="1" dirty="0">
              <a:latin typeface="Calibri" pitchFamily="34" charset="0"/>
              <a:cs typeface="Calibri" pitchFamily="34" charset="0"/>
            </a:endParaRPr>
          </a:p>
        </p:txBody>
      </p:sp>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accent4">
                    <a:lumMod val="85000"/>
                    <a:lumOff val="15000"/>
                  </a:schemeClr>
                </a:solidFill>
                <a:latin typeface="Eras Demi ITC" pitchFamily="34" charset="0"/>
              </a:rPr>
              <a:t>Reasons to Believe</a:t>
            </a:r>
            <a:endParaRPr lang="en-US" sz="2400" spc="-300" dirty="0">
              <a:solidFill>
                <a:schemeClr val="accent4">
                  <a:lumMod val="85000"/>
                  <a:lumOff val="15000"/>
                </a:schemeClr>
              </a:solidFill>
              <a:latin typeface="Eras Demi ITC" pitchFamily="34" charset="0"/>
            </a:endParaRPr>
          </a:p>
        </p:txBody>
      </p:sp>
    </p:spTree>
    <p:extLst>
      <p:ext uri="{BB962C8B-B14F-4D97-AF65-F5344CB8AC3E}">
        <p14:creationId xmlns:p14="http://schemas.microsoft.com/office/powerpoint/2010/main" val="55163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05"/>
                                        </p:tgtEl>
                                        <p:attrNameLst>
                                          <p:attrName>style.visibility</p:attrName>
                                        </p:attrNameLst>
                                      </p:cBhvr>
                                      <p:to>
                                        <p:strVal val="visible"/>
                                      </p:to>
                                    </p:set>
                                    <p:animEffect transition="in" filter="fade">
                                      <p:cBhvr>
                                        <p:cTn id="7" dur="500"/>
                                        <p:tgtEl>
                                          <p:spTgt spid="51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2" name="Picture 2" descr="C:\Users\Public\Pictures\Isaiah Scrolls\Frank Moore Cro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0812" y="10658"/>
            <a:ext cx="4426006" cy="521854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9027" name="Rectangle 3"/>
          <p:cNvSpPr>
            <a:spLocks noChangeArrowheads="1"/>
          </p:cNvSpPr>
          <p:nvPr/>
        </p:nvSpPr>
        <p:spPr bwMode="auto">
          <a:xfrm>
            <a:off x="152400" y="36286"/>
            <a:ext cx="89916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US" sz="6000" b="1" dirty="0" smtClean="0">
                <a:solidFill>
                  <a:srgbClr val="FF0000"/>
                </a:solidFill>
                <a:effectLst>
                  <a:glow rad="63500">
                    <a:schemeClr val="bg1"/>
                  </a:glow>
                  <a:outerShdw blurRad="38100" dist="38100" dir="2700000" algn="tl">
                    <a:srgbClr val="000000"/>
                  </a:outerShdw>
                </a:effectLst>
                <a:latin typeface="Bookman Old Style" pitchFamily="18" charset="0"/>
              </a:rPr>
              <a:t>Judging for Ourselves</a:t>
            </a:r>
            <a:endParaRPr lang="en-US" sz="6000" b="1" dirty="0">
              <a:solidFill>
                <a:srgbClr val="FF0000"/>
              </a:solidFill>
              <a:effectLst>
                <a:glow rad="63500">
                  <a:schemeClr val="bg1"/>
                </a:glow>
                <a:outerShdw blurRad="38100" dist="38100" dir="2700000" algn="tl">
                  <a:srgbClr val="000000"/>
                </a:outerShdw>
              </a:effectLst>
              <a:latin typeface="Bookman Old Style" pitchFamily="18" charset="0"/>
            </a:endParaRPr>
          </a:p>
        </p:txBody>
      </p:sp>
      <p:sp>
        <p:nvSpPr>
          <p:cNvPr id="129028" name="Text Box 4"/>
          <p:cNvSpPr txBox="1">
            <a:spLocks noChangeArrowheads="1"/>
          </p:cNvSpPr>
          <p:nvPr/>
        </p:nvSpPr>
        <p:spPr bwMode="auto">
          <a:xfrm>
            <a:off x="5029157" y="5229200"/>
            <a:ext cx="3791315" cy="1015663"/>
          </a:xfrm>
          <a:prstGeom prst="rect">
            <a:avLst/>
          </a:prstGeom>
          <a:solidFill>
            <a:schemeClr val="tx1"/>
          </a:solidFill>
          <a:ln>
            <a:noFill/>
          </a:ln>
          <a:effectLst/>
          <a:extLst/>
        </p:spPr>
        <p:txBody>
          <a:bodyPr wrap="square">
            <a:spAutoFit/>
          </a:bodyPr>
          <a:lstStyle/>
          <a:p>
            <a:pPr algn="ctr">
              <a:spcBef>
                <a:spcPct val="50000"/>
              </a:spcBef>
              <a:defRPr/>
            </a:pPr>
            <a:r>
              <a:rPr lang="en-US" sz="2400" b="1" dirty="0" smtClean="0">
                <a:solidFill>
                  <a:srgbClr val="FFFF00"/>
                </a:solidFill>
              </a:rPr>
              <a:t>Frank Moore Cross</a:t>
            </a:r>
            <a:endParaRPr lang="en-US" sz="2400" b="1" dirty="0">
              <a:solidFill>
                <a:srgbClr val="FFFF00"/>
              </a:solidFill>
            </a:endParaRPr>
          </a:p>
          <a:p>
            <a:pPr algn="ctr">
              <a:spcBef>
                <a:spcPct val="50000"/>
              </a:spcBef>
              <a:defRPr/>
            </a:pPr>
            <a:r>
              <a:rPr lang="en-US" sz="2400" b="1" dirty="0" smtClean="0">
                <a:solidFill>
                  <a:srgbClr val="FFFF00"/>
                </a:solidFill>
              </a:rPr>
              <a:t>Harvard University</a:t>
            </a:r>
          </a:p>
        </p:txBody>
      </p:sp>
      <p:sp>
        <p:nvSpPr>
          <p:cNvPr id="51205" name="Rectangle 5"/>
          <p:cNvSpPr>
            <a:spLocks noChangeArrowheads="1"/>
          </p:cNvSpPr>
          <p:nvPr/>
        </p:nvSpPr>
        <p:spPr bwMode="auto">
          <a:xfrm>
            <a:off x="129321" y="1621249"/>
            <a:ext cx="4514687" cy="4976103"/>
          </a:xfrm>
          <a:prstGeom prst="rect">
            <a:avLst/>
          </a:prstGeom>
          <a:solidFill>
            <a:schemeClr val="bg1"/>
          </a:solidFill>
          <a:ln w="3175" cap="rnd">
            <a:solidFill>
              <a:schemeClr val="bg1"/>
            </a:solidFill>
            <a:prstDash val="sysDot"/>
            <a:miter lim="800000"/>
            <a:headEnd/>
            <a:tailEnd/>
          </a:ln>
          <a:effectLst/>
        </p:spPr>
        <p:txBody>
          <a:bodyPr/>
          <a:lstStyle/>
          <a:p>
            <a:pPr algn="ctr">
              <a:spcBef>
                <a:spcPct val="20000"/>
              </a:spcBef>
            </a:pPr>
            <a:r>
              <a:rPr lang="en-US" sz="3200" dirty="0" smtClean="0">
                <a:latin typeface="Calibri" pitchFamily="34" charset="0"/>
                <a:cs typeface="Calibri" pitchFamily="34" charset="0"/>
              </a:rPr>
              <a:t>“Now </a:t>
            </a:r>
            <a:r>
              <a:rPr lang="en-US" sz="3200" dirty="0" smtClean="0">
                <a:solidFill>
                  <a:srgbClr val="0070C0"/>
                </a:solidFill>
                <a:latin typeface="Calibri" pitchFamily="34" charset="0"/>
                <a:cs typeface="Calibri" pitchFamily="34" charset="0"/>
              </a:rPr>
              <a:t>laymen can </a:t>
            </a:r>
            <a:r>
              <a:rPr lang="en-US" sz="3200" b="1" i="1" dirty="0" smtClean="0">
                <a:solidFill>
                  <a:srgbClr val="0070C0"/>
                </a:solidFill>
                <a:latin typeface="Calibri" pitchFamily="34" charset="0"/>
                <a:cs typeface="Calibri" pitchFamily="34" charset="0"/>
              </a:rPr>
              <a:t>judge for themselves</a:t>
            </a:r>
            <a:r>
              <a:rPr lang="en-US" sz="3200" dirty="0" smtClean="0">
                <a:solidFill>
                  <a:srgbClr val="0070C0"/>
                </a:solidFill>
                <a:latin typeface="Calibri" pitchFamily="34" charset="0"/>
                <a:cs typeface="Calibri" pitchFamily="34" charset="0"/>
              </a:rPr>
              <a:t> whether the biblical manuscripts which predate Christian times differ</a:t>
            </a:r>
            <a:r>
              <a:rPr lang="en-US" sz="3200" dirty="0" smtClean="0">
                <a:latin typeface="Calibri" pitchFamily="34" charset="0"/>
                <a:cs typeface="Calibri" pitchFamily="34" charset="0"/>
              </a:rPr>
              <a:t> radically from the received text found, for example, in the King James version.”</a:t>
            </a:r>
          </a:p>
          <a:p>
            <a:pPr algn="ctr">
              <a:spcBef>
                <a:spcPct val="20000"/>
              </a:spcBef>
            </a:pPr>
            <a:r>
              <a:rPr lang="en-US" sz="3200" i="1" dirty="0" smtClean="0">
                <a:latin typeface="Calibri" pitchFamily="34" charset="0"/>
                <a:cs typeface="Calibri" pitchFamily="34" charset="0"/>
              </a:rPr>
              <a:t>The Dead Sea Scrolls Bible</a:t>
            </a:r>
            <a:endParaRPr lang="en-US" sz="3200" i="1" dirty="0">
              <a:latin typeface="Calibri" pitchFamily="34" charset="0"/>
              <a:cs typeface="Calibri" pitchFamily="34" charset="0"/>
            </a:endParaRPr>
          </a:p>
        </p:txBody>
      </p:sp>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accent4">
                    <a:lumMod val="85000"/>
                    <a:lumOff val="15000"/>
                  </a:schemeClr>
                </a:solidFill>
                <a:latin typeface="Eras Demi ITC" pitchFamily="34" charset="0"/>
              </a:rPr>
              <a:t>Reasons to Believe</a:t>
            </a:r>
            <a:endParaRPr lang="en-US" sz="2400" spc="-300" dirty="0">
              <a:solidFill>
                <a:schemeClr val="accent4">
                  <a:lumMod val="85000"/>
                  <a:lumOff val="15000"/>
                </a:schemeClr>
              </a:solidFill>
              <a:latin typeface="Eras Demi ITC" pitchFamily="34" charset="0"/>
            </a:endParaRPr>
          </a:p>
        </p:txBody>
      </p:sp>
    </p:spTree>
    <p:extLst>
      <p:ext uri="{BB962C8B-B14F-4D97-AF65-F5344CB8AC3E}">
        <p14:creationId xmlns:p14="http://schemas.microsoft.com/office/powerpoint/2010/main" val="39319241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05"/>
                                        </p:tgtEl>
                                        <p:attrNameLst>
                                          <p:attrName>style.visibility</p:attrName>
                                        </p:attrNameLst>
                                      </p:cBhvr>
                                      <p:to>
                                        <p:strVal val="visible"/>
                                      </p:to>
                                    </p:set>
                                    <p:animEffect transition="in" filter="fade">
                                      <p:cBhvr>
                                        <p:cTn id="7" dur="500"/>
                                        <p:tgtEl>
                                          <p:spTgt spid="51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4880</TotalTime>
  <Words>1592</Words>
  <Application>Microsoft Office PowerPoint</Application>
  <PresentationFormat>On-screen Show (4:3)</PresentationFormat>
  <Paragraphs>311</Paragraphs>
  <Slides>40</Slides>
  <Notes>23</Notes>
  <HiddenSlides>0</HiddenSlides>
  <MMClips>0</MMClips>
  <ScaleCrop>false</ScaleCrop>
  <HeadingPairs>
    <vt:vector size="6" baseType="variant">
      <vt:variant>
        <vt:lpstr>Theme</vt:lpstr>
      </vt:variant>
      <vt:variant>
        <vt:i4>7</vt:i4>
      </vt:variant>
      <vt:variant>
        <vt:lpstr>Embedded OLE Servers</vt:lpstr>
      </vt:variant>
      <vt:variant>
        <vt:i4>1</vt:i4>
      </vt:variant>
      <vt:variant>
        <vt:lpstr>Slide Titles</vt:lpstr>
      </vt:variant>
      <vt:variant>
        <vt:i4>40</vt:i4>
      </vt:variant>
    </vt:vector>
  </HeadingPairs>
  <TitlesOfParts>
    <vt:vector size="48" baseType="lpstr">
      <vt:lpstr>Office Theme</vt:lpstr>
      <vt:lpstr>Default Design</vt:lpstr>
      <vt:lpstr>1_Default Design</vt:lpstr>
      <vt:lpstr>1_Office Theme</vt:lpstr>
      <vt:lpstr>2_Office Theme</vt:lpstr>
      <vt:lpstr>3_Office Theme</vt:lpstr>
      <vt:lpstr>2_Default Design</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Catalogue of QT Variants from MT</dc:title>
  <dc:creator>JMMJ</dc:creator>
  <cp:lastModifiedBy>JMMJ</cp:lastModifiedBy>
  <cp:revision>130</cp:revision>
  <dcterms:created xsi:type="dcterms:W3CDTF">2011-05-20T01:57:46Z</dcterms:created>
  <dcterms:modified xsi:type="dcterms:W3CDTF">2011-08-10T05:54:52Z</dcterms:modified>
</cp:coreProperties>
</file>