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7" r:id="rId3"/>
    <p:sldMasterId id="2147483700" r:id="rId4"/>
    <p:sldMasterId id="2147483713" r:id="rId5"/>
    <p:sldMasterId id="2147483726" r:id="rId6"/>
  </p:sldMasterIdLst>
  <p:notesMasterIdLst>
    <p:notesMasterId r:id="rId90"/>
  </p:notesMasterIdLst>
  <p:sldIdLst>
    <p:sldId id="257" r:id="rId7"/>
    <p:sldId id="258" r:id="rId8"/>
    <p:sldId id="259"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 id="328" r:id="rId25"/>
    <p:sldId id="329" r:id="rId26"/>
    <p:sldId id="330" r:id="rId27"/>
    <p:sldId id="331" r:id="rId28"/>
    <p:sldId id="332" r:id="rId29"/>
    <p:sldId id="333" r:id="rId30"/>
    <p:sldId id="335" r:id="rId31"/>
    <p:sldId id="334" r:id="rId32"/>
    <p:sldId id="336" r:id="rId33"/>
    <p:sldId id="337" r:id="rId34"/>
    <p:sldId id="338" r:id="rId35"/>
    <p:sldId id="339" r:id="rId36"/>
    <p:sldId id="340" r:id="rId37"/>
    <p:sldId id="260" r:id="rId38"/>
    <p:sldId id="265" r:id="rId39"/>
    <p:sldId id="266" r:id="rId40"/>
    <p:sldId id="267" r:id="rId41"/>
    <p:sldId id="268" r:id="rId42"/>
    <p:sldId id="269" r:id="rId43"/>
    <p:sldId id="270" r:id="rId44"/>
    <p:sldId id="271" r:id="rId45"/>
    <p:sldId id="272" r:id="rId46"/>
    <p:sldId id="261" r:id="rId47"/>
    <p:sldId id="273" r:id="rId48"/>
    <p:sldId id="274" r:id="rId49"/>
    <p:sldId id="275" r:id="rId50"/>
    <p:sldId id="279" r:id="rId51"/>
    <p:sldId id="280" r:id="rId52"/>
    <p:sldId id="281" r:id="rId53"/>
    <p:sldId id="282" r:id="rId54"/>
    <p:sldId id="262" r:id="rId55"/>
    <p:sldId id="283" r:id="rId56"/>
    <p:sldId id="284" r:id="rId57"/>
    <p:sldId id="285" r:id="rId58"/>
    <p:sldId id="286" r:id="rId59"/>
    <p:sldId id="287" r:id="rId60"/>
    <p:sldId id="288" r:id="rId61"/>
    <p:sldId id="289" r:id="rId62"/>
    <p:sldId id="290" r:id="rId63"/>
    <p:sldId id="291" r:id="rId64"/>
    <p:sldId id="263" r:id="rId65"/>
    <p:sldId id="264" r:id="rId66"/>
    <p:sldId id="293" r:id="rId67"/>
    <p:sldId id="294" r:id="rId68"/>
    <p:sldId id="295" r:id="rId69"/>
    <p:sldId id="296" r:id="rId70"/>
    <p:sldId id="297" r:id="rId71"/>
    <p:sldId id="298" r:id="rId72"/>
    <p:sldId id="299" r:id="rId73"/>
    <p:sldId id="300" r:id="rId74"/>
    <p:sldId id="301" r:id="rId75"/>
    <p:sldId id="302" r:id="rId76"/>
    <p:sldId id="303" r:id="rId77"/>
    <p:sldId id="304" r:id="rId78"/>
    <p:sldId id="305" r:id="rId79"/>
    <p:sldId id="306" r:id="rId80"/>
    <p:sldId id="307" r:id="rId81"/>
    <p:sldId id="308" r:id="rId82"/>
    <p:sldId id="309" r:id="rId83"/>
    <p:sldId id="310" r:id="rId84"/>
    <p:sldId id="311" r:id="rId85"/>
    <p:sldId id="312" r:id="rId86"/>
    <p:sldId id="341" r:id="rId87"/>
    <p:sldId id="342" r:id="rId88"/>
    <p:sldId id="343" r:id="rId8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90" Type="http://schemas.openxmlformats.org/officeDocument/2006/relationships/notesMaster" Target="notesMasters/notesMaster1.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F7811D-E816-4CCC-A790-AB1F5C82AA23}" type="datetimeFigureOut">
              <a:rPr lang="en-CA" smtClean="0"/>
              <a:t>12/08/2011</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931854-7E22-4473-9CF8-DE334D0DF7B6}" type="slidenum">
              <a:rPr lang="en-CA" smtClean="0"/>
              <a:t>‹#›</a:t>
            </a:fld>
            <a:endParaRPr lang="en-CA"/>
          </a:p>
        </p:txBody>
      </p:sp>
    </p:spTree>
    <p:extLst>
      <p:ext uri="{BB962C8B-B14F-4D97-AF65-F5344CB8AC3E}">
        <p14:creationId xmlns:p14="http://schemas.microsoft.com/office/powerpoint/2010/main" val="2983003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992AD4-5109-4FB0-99B8-460040BE5A39}" type="slidenum">
              <a:rPr lang="en-US"/>
              <a:pPr/>
              <a:t>38</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n-US"/>
              <a:t>Map – from e-Sword; International Standard Version, </a:t>
            </a:r>
            <a:r>
              <a:rPr lang="en-US" i="1"/>
              <a:t>The Biblical World</a:t>
            </a:r>
            <a:endParaRPr lang="en-US"/>
          </a:p>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91EFD1C-D936-488C-A447-D2079FAC2FB0}" type="slidenum">
              <a:rPr lang="en-US"/>
              <a:pPr/>
              <a:t>39</a:t>
            </a:fld>
            <a:endParaRPr lang="en-US"/>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r>
              <a:rPr lang="en-US"/>
              <a:t>Map – from e-Sword; International Standard Version, </a:t>
            </a:r>
            <a:r>
              <a:rPr lang="en-US" i="1"/>
              <a:t>The Biblical World</a:t>
            </a:r>
            <a:endParaRPr lang="en-US"/>
          </a:p>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r>
              <a:rPr lang="en-CA" dirty="0" smtClean="0"/>
              <a:t>Ted Larsen</a:t>
            </a:r>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41</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49</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59</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60</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62</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63</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608806-903D-4EF6-9816-1210FFA15B8A}" type="slidenum">
              <a:rPr lang="en-US">
                <a:solidFill>
                  <a:prstClr val="black"/>
                </a:solidFill>
              </a:rPr>
              <a:pPr/>
              <a:t>68</a:t>
            </a:fld>
            <a:endParaRPr lang="en-US">
              <a:solidFill>
                <a:prstClr val="black"/>
              </a:solidFill>
            </a:endParaRPr>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r>
              <a:rPr lang="en-US" i="1"/>
              <a:t>Source: </a:t>
            </a:r>
            <a:r>
              <a:rPr lang="en-US"/>
              <a:t>adelphosweb.com</a:t>
            </a:r>
            <a:endParaRPr lang="en-US" i="1"/>
          </a:p>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A15934-BB2E-415F-B670-927369910110}" type="slidenum">
              <a:rPr lang="en-US">
                <a:solidFill>
                  <a:prstClr val="black"/>
                </a:solidFill>
              </a:rPr>
              <a:pPr/>
              <a:t>69</a:t>
            </a:fld>
            <a:endParaRPr lang="en-US">
              <a:solidFill>
                <a:prstClr val="black"/>
              </a:solidFill>
            </a:endParaRPr>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r>
              <a:rPr lang="en-US" i="1"/>
              <a:t>Source: </a:t>
            </a:r>
            <a:r>
              <a:rPr lang="en-US"/>
              <a:t>adelphosweb.com</a:t>
            </a:r>
            <a:endParaRPr lang="en-US" i="1"/>
          </a:p>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1C4DA8-7A0C-4876-B6D9-EC5D28859FB1}" type="slidenum">
              <a:rPr lang="en-US">
                <a:solidFill>
                  <a:prstClr val="black"/>
                </a:solidFill>
              </a:rPr>
              <a:pPr/>
              <a:t>70</a:t>
            </a:fld>
            <a:endParaRPr lang="en-US">
              <a:solidFill>
                <a:prstClr val="black"/>
              </a:solidFill>
            </a:endParaRPr>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p:txBody>
          <a:bodyPr/>
          <a:lstStyle/>
          <a:p>
            <a:r>
              <a:rPr lang="en-US" altLang="ko-KR" i="1" dirty="0">
                <a:ea typeface="Gulim" pitchFamily="34" charset="-127"/>
              </a:rPr>
              <a:t>Scattered Among the Peoples: The Jewish Diaspora in Ten Portraits, </a:t>
            </a:r>
            <a:r>
              <a:rPr lang="en-US" altLang="ko-KR" dirty="0">
                <a:ea typeface="Gulim" pitchFamily="34" charset="-127"/>
              </a:rPr>
              <a:t>Allan Levine, 2002, p. 2). </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49DE29-5691-4DF8-BF23-9D006FBBA76F}" type="slidenum">
              <a:rPr lang="en-US">
                <a:solidFill>
                  <a:prstClr val="black"/>
                </a:solidFill>
              </a:rPr>
              <a:pPr/>
              <a:t>71</a:t>
            </a:fld>
            <a:endParaRPr lang="en-US">
              <a:solidFill>
                <a:prstClr val="black"/>
              </a:solidFill>
            </a:endParaRPr>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r>
              <a:rPr lang="en-US" altLang="ko-KR" i="1">
                <a:ea typeface="Gulim" pitchFamily="34" charset="-127"/>
              </a:rPr>
              <a:t>Scattered Among the Peoples: The Jewish Diaspora in Ten Portraits, </a:t>
            </a:r>
            <a:r>
              <a:rPr lang="en-US" altLang="ko-KR">
                <a:ea typeface="Gulim" pitchFamily="34" charset="-127"/>
              </a:rPr>
              <a:t>Allan Levine, 2002, p. 2). </a:t>
            </a:r>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2841556-ED58-43BC-AECE-DEF1EC37B1CA}" type="slidenum">
              <a:rPr lang="en-US">
                <a:solidFill>
                  <a:prstClr val="black"/>
                </a:solidFill>
              </a:rPr>
              <a:pPr/>
              <a:t>72</a:t>
            </a:fld>
            <a:endParaRPr lang="en-US">
              <a:solidFill>
                <a:prstClr val="black"/>
              </a:solidFill>
            </a:endParaRPr>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r>
              <a:rPr lang="en-US" i="1"/>
              <a:t>Source: </a:t>
            </a:r>
            <a:r>
              <a:rPr lang="en-US"/>
              <a:t>adelphosweb.com</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28030-D551-4230-BAB6-4D132AB8CB1F}" type="slidenum">
              <a:rPr lang="en-US">
                <a:solidFill>
                  <a:prstClr val="black"/>
                </a:solidFill>
              </a:rPr>
              <a:pPr/>
              <a:t>73</a:t>
            </a:fld>
            <a:endParaRPr lang="en-US">
              <a:solidFill>
                <a:prstClr val="black"/>
              </a:solidFill>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r>
              <a:rPr lang="en-US" i="1"/>
              <a:t>Source: </a:t>
            </a:r>
            <a:r>
              <a:rPr lang="en-US"/>
              <a:t>adelphosweb.com</a:t>
            </a:r>
            <a:endParaRPr lang="en-US" i="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34572C-0D72-462E-8FF2-F7EFEEBF4411}" type="slidenum">
              <a:rPr lang="en-US">
                <a:solidFill>
                  <a:prstClr val="black"/>
                </a:solidFill>
              </a:rPr>
              <a:pPr/>
              <a:t>74</a:t>
            </a:fld>
            <a:endParaRPr lang="en-US">
              <a:solidFill>
                <a:prstClr val="black"/>
              </a:solidFill>
            </a:endParaRPr>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r>
              <a:rPr lang="en-US" i="1"/>
              <a:t>Source: </a:t>
            </a:r>
            <a:r>
              <a:rPr lang="en-US"/>
              <a:t>adelphosweb.com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CA142F-AB87-41D3-B97A-D4375B2D23B9}" type="slidenum">
              <a:rPr lang="en-US">
                <a:solidFill>
                  <a:prstClr val="black"/>
                </a:solidFill>
              </a:rPr>
              <a:pPr/>
              <a:t>75</a:t>
            </a:fld>
            <a:endParaRPr lang="en-US">
              <a:solidFill>
                <a:prstClr val="black"/>
              </a:solidFill>
            </a:endParaRPr>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r>
              <a:rPr lang="en-US" i="1"/>
              <a:t>Source: </a:t>
            </a:r>
            <a:r>
              <a:rPr lang="en-US"/>
              <a:t>adelphosweb.com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AF01A8E-4D96-4FAB-B3B9-1E291BFD25EF}" type="slidenum">
              <a:rPr lang="en-US">
                <a:solidFill>
                  <a:prstClr val="black"/>
                </a:solidFill>
              </a:rPr>
              <a:pPr/>
              <a:t>76</a:t>
            </a:fld>
            <a:endParaRPr lang="en-US">
              <a:solidFill>
                <a:prstClr val="black"/>
              </a:solidFill>
            </a:endParaRPr>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r>
              <a:rPr lang="en-US" i="1"/>
              <a:t>Source: </a:t>
            </a:r>
            <a:r>
              <a:rPr lang="en-US"/>
              <a:t>adelphosweb.com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7C9EA4-F1E6-45D0-9482-7457F0A3EBFB}" type="slidenum">
              <a:rPr lang="en-US">
                <a:solidFill>
                  <a:prstClr val="black"/>
                </a:solidFill>
              </a:rPr>
              <a:pPr/>
              <a:t>77</a:t>
            </a:fld>
            <a:endParaRPr lang="en-US">
              <a:solidFill>
                <a:prstClr val="black"/>
              </a:solidFill>
            </a:endParaRPr>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r>
              <a:rPr lang="en-US" i="1"/>
              <a:t>Source: </a:t>
            </a:r>
            <a:r>
              <a:rPr lang="en-US"/>
              <a:t>adelphosweb.com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80</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3A5090-5CB3-4742-A5E1-340EF986962F}" type="slidenum">
              <a:rPr lang="en-US">
                <a:solidFill>
                  <a:prstClr val="black"/>
                </a:solidFill>
              </a:rPr>
              <a:pPr/>
              <a:t>27</a:t>
            </a:fld>
            <a:endParaRPr lang="en-US">
              <a:solidFill>
                <a:prstClr val="black"/>
              </a:solidFill>
            </a:endParaRPr>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r>
              <a:rPr lang="en-US"/>
              <a:t>Jesus is ‘the way’ out of the bondage of sin and death (John 14:6)</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r>
              <a:rPr lang="en-CA" dirty="0" smtClean="0"/>
              <a:t>Ted Larsen</a:t>
            </a:r>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32</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2B7181-6F49-4AB5-9E5C-866BC6849F22}" type="slidenum">
              <a:rPr lang="en-US"/>
              <a:pPr/>
              <a:t>33</a:t>
            </a:fld>
            <a:endParaRPr 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p:txBody>
          <a:bodyPr/>
          <a:lstStyle/>
          <a:p>
            <a:r>
              <a:rPr lang="en-US"/>
              <a:t>Map – from e-Sword; International Standard Version, </a:t>
            </a:r>
            <a:r>
              <a:rPr lang="en-US" i="1"/>
              <a:t>The Biblical World</a:t>
            </a:r>
            <a:endParaRPr lang="en-US"/>
          </a:p>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B1FF41-BACA-4345-B1F6-BBA13BF263EB}" type="slidenum">
              <a:rPr lang="en-US"/>
              <a:pPr/>
              <a:t>34</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p:txBody>
          <a:bodyPr/>
          <a:lstStyle/>
          <a:p>
            <a:r>
              <a:rPr lang="en-US"/>
              <a:t>Map – from e-Sword; International Standard Version, </a:t>
            </a:r>
            <a:r>
              <a:rPr lang="en-US" i="1"/>
              <a:t>The Biblical World</a:t>
            </a:r>
            <a:endParaRPr lang="en-US"/>
          </a:p>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DC607D-10E7-4ADA-94EB-E7AF165D18B6}" type="slidenum">
              <a:rPr lang="en-US"/>
              <a:pPr/>
              <a:t>35</a:t>
            </a:fld>
            <a:endParaRPr lang="en-US"/>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p:txBody>
          <a:bodyPr/>
          <a:lstStyle/>
          <a:p>
            <a:r>
              <a:rPr lang="en-US"/>
              <a:t>Map – from e-Sword; International Standard Version, </a:t>
            </a:r>
            <a:r>
              <a:rPr lang="en-US" i="1"/>
              <a:t>The Biblical World</a:t>
            </a:r>
            <a:endParaRPr lang="en-US"/>
          </a:p>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9B9EE4-B835-4706-B747-99A66F9DD075}" type="slidenum">
              <a:rPr lang="en-US"/>
              <a:pPr/>
              <a:t>36</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p:txBody>
          <a:bodyPr/>
          <a:lstStyle/>
          <a:p>
            <a:r>
              <a:rPr lang="en-US"/>
              <a:t>Map – from e-Sword; International Standard Version, </a:t>
            </a:r>
            <a:r>
              <a:rPr lang="en-US" i="1"/>
              <a:t>The Biblical World</a:t>
            </a:r>
            <a:endParaRPr lang="en-US"/>
          </a:p>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C4DC70-E1F9-4DEB-9D37-8E3284190F41}" type="slidenum">
              <a:rPr lang="en-US"/>
              <a:pPr/>
              <a:t>37</a:t>
            </a:fld>
            <a:endParaRPr lang="en-US"/>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p:txBody>
          <a:bodyPr/>
          <a:lstStyle/>
          <a:p>
            <a:r>
              <a:rPr lang="en-US"/>
              <a:t>Map – from e-Sword; International Standard Version, </a:t>
            </a:r>
            <a:r>
              <a:rPr lang="en-US" i="1"/>
              <a:t>The Biblical World</a:t>
            </a:r>
            <a:endParaRPr lang="en-US"/>
          </a:p>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64CABCF-5512-4967-92FF-709776C5D1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029698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2435557-7018-4A60-A3C4-83D3F17953C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606413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41ABD82-C365-4F0B-9C12-3D1A422FA8A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975323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1"/>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9"/>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2A4BF466-1305-4F54-A745-8804EF7B99C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12570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C3FC1FAC-2DB8-4ED9-AD5A-17B95E1DB598}" type="slidenum">
              <a:rPr lang="en-US"/>
              <a:pPr/>
              <a:t>‹#›</a:t>
            </a:fld>
            <a:endParaRPr lang="en-US"/>
          </a:p>
        </p:txBody>
      </p:sp>
    </p:spTree>
    <p:extLst>
      <p:ext uri="{BB962C8B-B14F-4D97-AF65-F5344CB8AC3E}">
        <p14:creationId xmlns:p14="http://schemas.microsoft.com/office/powerpoint/2010/main" val="275146644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DEA1462-781E-48F0-8A69-62905E90678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27698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B046052-7F2E-4517-9927-25AE6D1D74A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3790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47827DB-E838-4734-B201-708D2C54D4F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66622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0B24F33-2B0E-48E1-BE30-88F35FCC801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828173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1BA28C40-FC73-4E98-B380-ED167D9B906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25723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94C1D7B9-9667-4BD2-9F2E-DBF133004C1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1980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7D1EDC7-287A-4206-B834-F851DA4AD2E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573984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E20588BB-0C07-49EE-AA05-D09305E49CE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99623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FA83A71-9DEF-4BA2-A4B6-B5118032B5D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539412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4350608-B642-4492-9CBE-B77E8D032FD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99641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D8A7AB7-0B98-480D-B922-4CB02EAA194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175252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8648CC6-FD93-4030-8F1C-1822AE5CA88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200569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able Placeholder 2"/>
          <p:cNvSpPr>
            <a:spLocks noGrp="1"/>
          </p:cNvSpPr>
          <p:nvPr>
            <p:ph type="tbl" idx="1"/>
          </p:nvPr>
        </p:nvSpPr>
        <p:spPr>
          <a:xfrm>
            <a:off x="457200" y="1600200"/>
            <a:ext cx="8229600" cy="4525963"/>
          </a:xfrm>
        </p:spPr>
        <p:txBody>
          <a:bodyPr/>
          <a:lstStyle/>
          <a:p>
            <a:endParaRPr lang="en-CA"/>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59F9B322-CDBC-43CD-BD90-2B3A1E8F152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430162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85800" y="2130425"/>
            <a:ext cx="7772400" cy="1470025"/>
          </a:xfrm>
        </p:spPr>
        <p:txBody>
          <a:bodyPr/>
          <a:lstStyle>
            <a:lvl1pPr algn="ctr">
              <a:defRPr/>
            </a:lvl1pPr>
          </a:lstStyle>
          <a:p>
            <a:pPr lvl="0"/>
            <a:r>
              <a:rPr lang="en-US" noProof="0" smtClean="0"/>
              <a:t>Click to edit Master title style</a:t>
            </a:r>
          </a:p>
        </p:txBody>
      </p:sp>
      <p:sp>
        <p:nvSpPr>
          <p:cNvPr id="717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7172"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7173"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7174" name="Rectangle 6"/>
          <p:cNvSpPr>
            <a:spLocks noGrp="1" noChangeArrowheads="1"/>
          </p:cNvSpPr>
          <p:nvPr>
            <p:ph type="sldNum" sz="quarter" idx="4"/>
          </p:nvPr>
        </p:nvSpPr>
        <p:spPr/>
        <p:txBody>
          <a:bodyPr/>
          <a:lstStyle>
            <a:lvl1pPr>
              <a:defRPr/>
            </a:lvl1pPr>
          </a:lstStyle>
          <a:p>
            <a:fld id="{5B1FC256-49A8-41C4-B684-7EEEEA5A837D}"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736005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20805BD9-76CF-450B-BEED-E8035FACD64C}"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0666392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3F05A769-8BE3-42EF-B0E5-AE707C09E50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991229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47AD79B7-1A4A-4099-A9AF-4AFC41B43A69}"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61976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AE9080A-35F3-4C60-8D2B-80CDC5F8F68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41909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E8037859-73A8-416C-9205-7D8E7660FC1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946595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8D948433-D19F-4E5F-BC91-1C23CAEB850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847421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F81429AB-DD92-42FF-B904-039DE094BDE1}"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8132853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B1F132D7-6D5F-4487-8686-5F24C193C95F}"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6958589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F18645B2-81CF-42AB-9979-462D07EAB22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2984780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99514387-E7DB-46E1-96A5-13AB2914A27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3896227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46CD3E43-2B4C-40CF-9237-F1E75542E5BC}"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7554506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solidFill>
                <a:srgbClr val="FFFFFF"/>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solidFill>
                <a:srgbClr val="FFFFFF"/>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6C8532B5-DB13-4F2B-B670-CB7C94FF6037}"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133621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302F171-9F93-4838-B2FE-D66BA052EAA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5684880"/>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28E585D-D9F9-43F5-A38A-4E8812723A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6778933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CDFE2CD-9136-41B5-80FA-8E72B9EB506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911232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46E5B6A-2D98-4A8B-A435-0432EDBD706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6171125"/>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C5D70F76-9F22-498D-8048-45A9F4B0ED5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18721146"/>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428FAA60-5C83-4EA0-9EFB-2556C762B61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53375995"/>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6744F124-0964-494A-833D-10E9F405DB4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518394"/>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78F15AB5-7053-4CD3-9373-483C6E5B6B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90481716"/>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E145D4C-416D-487A-A3FE-BA858090F3F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48005512"/>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054E16EC-15D7-461B-812E-153CEB2DDE3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65922158"/>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CE457D53-2B1E-4BC3-873E-910E5EABE6C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67499207"/>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FC7D19A-1C55-4012-B76E-71E71B9C2DF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55245261"/>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5AEFA5F2-0D8A-4AE0-BED8-B1EB911A1D9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6870262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AE0F1BFB-4BBB-4ECB-862F-17F83A52E56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993096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255ECBB-9B4E-456D-8F20-D1A1800A26A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245550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70A6698-FA61-438B-9965-FC38A8DCA18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1231502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2A80574-D7E5-44C7-A7FD-9070FDEDDFC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243824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5EB67EA-59D9-485D-943B-885E10E4889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7195068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F529863-162F-435B-87EC-53C14A1FF56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498542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0D7C2A3-A0CA-41B6-9439-6B4325426A6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17385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C9E39B55-8AE1-4D7E-9C05-C2C99014CA7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5757417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48EA49F-2396-4E07-A7E0-602CE00DBB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960686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11FD8D3-9D1C-4AAC-B4AE-90DD0C6496F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373671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FE8778F-7894-414F-B10A-58D89CBB1C8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45847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02EFABD-9AE1-4FBB-AE6F-64DFE98E321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55365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CA0877-8504-4B84-8686-9358EB107E3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711488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E454C52A-40F4-4486-8D96-409F0BD21ED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7988865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255ECBB-9B4E-456D-8F20-D1A1800A26A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48520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70A6698-FA61-438B-9965-FC38A8DCA18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137239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2A80574-D7E5-44C7-A7FD-9070FDEDDFC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547103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5EB67EA-59D9-485D-943B-885E10E4889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730182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DF529863-162F-435B-87EC-53C14A1FF56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219859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0D7C2A3-A0CA-41B6-9439-6B4325426A6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545237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C9E39B55-8AE1-4D7E-9C05-C2C99014CA7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014274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48EA49F-2396-4E07-A7E0-602CE00DBB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81858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AD43E530-3C01-429C-A249-9F3B4CD783B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264132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11FD8D3-9D1C-4AAC-B4AE-90DD0C6496F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6498948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8FE8778F-7894-414F-B10A-58D89CBB1C8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12282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8CA0877-8504-4B84-8686-9358EB107E3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848893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E454C52A-40F4-4486-8D96-409F0BD21ED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40736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2D1F2D3-6B95-4867-AEA3-63B417F4F62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461039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CCF635B-B28D-418F-808E-1D36C5ED6D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06232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theme" Target="../theme/theme5.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6.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07BC248-2BA9-4D11-B4B1-5EAE302AD228}"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2484109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98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4198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4199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F5AA6FE3-3E1F-42C2-822E-B7E7571F22D0}"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80067103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cs typeface="+mn-cs"/>
              </a:defRPr>
            </a:lvl1pPr>
          </a:lstStyle>
          <a:p>
            <a:pPr fontAlgn="base">
              <a:spcBef>
                <a:spcPct val="0"/>
              </a:spcBef>
              <a:spcAft>
                <a:spcPct val="0"/>
              </a:spcAft>
            </a:pPr>
            <a:endParaRPr lang="en-US">
              <a:solidFill>
                <a:srgbClr val="FFFFFF"/>
              </a:solidFill>
            </a:endParaRPr>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cs typeface="+mn-cs"/>
              </a:defRPr>
            </a:lvl1pPr>
          </a:lstStyle>
          <a:p>
            <a:pPr fontAlgn="base">
              <a:spcBef>
                <a:spcPct val="0"/>
              </a:spcBef>
              <a:spcAft>
                <a:spcPct val="0"/>
              </a:spcAft>
            </a:pPr>
            <a:endParaRPr lang="en-US">
              <a:solidFill>
                <a:srgbClr val="FFFFFF"/>
              </a:solidFill>
            </a:endParaRPr>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cs typeface="+mn-cs"/>
              </a:defRPr>
            </a:lvl1pPr>
          </a:lstStyle>
          <a:p>
            <a:pPr fontAlgn="base">
              <a:spcBef>
                <a:spcPct val="0"/>
              </a:spcBef>
              <a:spcAft>
                <a:spcPct val="0"/>
              </a:spcAft>
            </a:pPr>
            <a:fld id="{201D7DDA-9A9B-44DF-AA13-726C287434B7}" type="slidenum">
              <a:rPr lang="en-US">
                <a:solidFill>
                  <a:srgbClr val="FFFFFF"/>
                </a:solidFill>
              </a:rPr>
              <a:pPr fontAlgn="base">
                <a:spcBef>
                  <a:spcPct val="0"/>
                </a:spcBef>
                <a:spcAft>
                  <a:spcPct val="0"/>
                </a:spcAft>
              </a:pPr>
              <a:t>‹#›</a:t>
            </a:fld>
            <a:endParaRPr lang="en-US">
              <a:solidFill>
                <a:srgbClr val="FFFFFF"/>
              </a:solidFill>
            </a:endParaRPr>
          </a:p>
        </p:txBody>
      </p:sp>
    </p:spTree>
    <p:extLst>
      <p:ext uri="{BB962C8B-B14F-4D97-AF65-F5344CB8AC3E}">
        <p14:creationId xmlns:p14="http://schemas.microsoft.com/office/powerpoint/2010/main" val="3705192517"/>
      </p:ext>
    </p:extLst>
  </p:cSld>
  <p:clrMap bg1="dk2" tx1="lt1" bg2="dk1"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pitchFamily="34" charset="0"/>
          <a:cs typeface="Arial" pitchFamily="34" charset="0"/>
        </a:defRPr>
      </a:lvl2pPr>
      <a:lvl3pPr algn="l" rtl="0" fontAlgn="base">
        <a:spcBef>
          <a:spcPct val="0"/>
        </a:spcBef>
        <a:spcAft>
          <a:spcPct val="0"/>
        </a:spcAft>
        <a:defRPr sz="4400">
          <a:solidFill>
            <a:schemeClr val="tx2"/>
          </a:solidFill>
          <a:latin typeface="Arial" pitchFamily="34" charset="0"/>
          <a:cs typeface="Arial" pitchFamily="34" charset="0"/>
        </a:defRPr>
      </a:lvl3pPr>
      <a:lvl4pPr algn="l" rtl="0" fontAlgn="base">
        <a:spcBef>
          <a:spcPct val="0"/>
        </a:spcBef>
        <a:spcAft>
          <a:spcPct val="0"/>
        </a:spcAft>
        <a:defRPr sz="4400">
          <a:solidFill>
            <a:schemeClr val="tx2"/>
          </a:solidFill>
          <a:latin typeface="Arial" pitchFamily="34" charset="0"/>
          <a:cs typeface="Arial" pitchFamily="34" charset="0"/>
        </a:defRPr>
      </a:lvl4pPr>
      <a:lvl5pPr algn="l" rtl="0" fontAlgn="base">
        <a:spcBef>
          <a:spcPct val="0"/>
        </a:spcBef>
        <a:spcAft>
          <a:spcPct val="0"/>
        </a:spcAft>
        <a:defRPr sz="4400">
          <a:solidFill>
            <a:schemeClr val="tx2"/>
          </a:solidFill>
          <a:latin typeface="Arial" pitchFamily="34" charset="0"/>
          <a:cs typeface="Arial" pitchFamily="34" charset="0"/>
        </a:defRPr>
      </a:lvl5pPr>
      <a:lvl6pPr marL="457200" algn="l" rtl="0" fontAlgn="base">
        <a:spcBef>
          <a:spcPct val="0"/>
        </a:spcBef>
        <a:spcAft>
          <a:spcPct val="0"/>
        </a:spcAft>
        <a:defRPr sz="4400">
          <a:solidFill>
            <a:schemeClr val="tx2"/>
          </a:solidFill>
          <a:latin typeface="Arial" pitchFamily="34" charset="0"/>
          <a:cs typeface="Arial" pitchFamily="34" charset="0"/>
        </a:defRPr>
      </a:lvl6pPr>
      <a:lvl7pPr marL="914400" algn="l" rtl="0" fontAlgn="base">
        <a:spcBef>
          <a:spcPct val="0"/>
        </a:spcBef>
        <a:spcAft>
          <a:spcPct val="0"/>
        </a:spcAft>
        <a:defRPr sz="4400">
          <a:solidFill>
            <a:schemeClr val="tx2"/>
          </a:solidFill>
          <a:latin typeface="Arial" pitchFamily="34" charset="0"/>
          <a:cs typeface="Arial" pitchFamily="34" charset="0"/>
        </a:defRPr>
      </a:lvl7pPr>
      <a:lvl8pPr marL="1371600" algn="l" rtl="0" fontAlgn="base">
        <a:spcBef>
          <a:spcPct val="0"/>
        </a:spcBef>
        <a:spcAft>
          <a:spcPct val="0"/>
        </a:spcAft>
        <a:defRPr sz="4400">
          <a:solidFill>
            <a:schemeClr val="tx2"/>
          </a:solidFill>
          <a:latin typeface="Arial" pitchFamily="34" charset="0"/>
          <a:cs typeface="Arial" pitchFamily="34" charset="0"/>
        </a:defRPr>
      </a:lvl8pPr>
      <a:lvl9pPr marL="1828800" algn="l" rtl="0" fontAlgn="base">
        <a:spcBef>
          <a:spcPct val="0"/>
        </a:spcBef>
        <a:spcAft>
          <a:spcPct val="0"/>
        </a:spcAft>
        <a:defRPr sz="4400">
          <a:solidFill>
            <a:schemeClr val="tx2"/>
          </a:solidFill>
          <a:latin typeface="Arial" pitchFamily="34" charset="0"/>
          <a:cs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fontAlgn="base">
              <a:spcBef>
                <a:spcPct val="0"/>
              </a:spcBef>
              <a:spcAft>
                <a:spcPct val="0"/>
              </a:spcAft>
            </a:pPr>
            <a:fld id="{30CF935E-5315-4862-989B-72290B1CBDAF}"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118572296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ppt_x</p:attrName>
                                        </p:attrNameLst>
                                      </p:cBhvr>
                                      <p:tavLst>
                                        <p:tav tm="0">
                                          <p:val>
                                            <p:strVal val="#ppt_x-.2"/>
                                          </p:val>
                                        </p:tav>
                                        <p:tav tm="100000">
                                          <p:val>
                                            <p:strVal val="#ppt_x"/>
                                          </p:val>
                                        </p:tav>
                                      </p:tavLst>
                                    </p:anim>
                                    <p:anim calcmode="lin" valueType="num">
                                      <p:cBhvr>
                                        <p:cTn id="8" dur="10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027">
                                            <p:txEl>
                                              <p:pRg st="0" end="0"/>
                                            </p:txEl>
                                          </p:spTgt>
                                        </p:tgtEl>
                                        <p:attrNameLst>
                                          <p:attrName>style.visibility</p:attrName>
                                        </p:attrNameLst>
                                      </p:cBhvr>
                                      <p:to>
                                        <p:strVal val="visible"/>
                                      </p:to>
                                    </p:set>
                                    <p:animEffect transition="in" filter="fade">
                                      <p:cBhvr>
                                        <p:cTn id="14" dur="500"/>
                                        <p:tgtEl>
                                          <p:spTgt spid="1027">
                                            <p:txEl>
                                              <p:pRg st="0" end="0"/>
                                            </p:txEl>
                                          </p:spTgt>
                                        </p:tgtEl>
                                      </p:cBhvr>
                                    </p:animEffect>
                                    <p:anim calcmode="lin" valueType="num">
                                      <p:cBhvr>
                                        <p:cTn id="15" dur="500" fill="hold"/>
                                        <p:tgtEl>
                                          <p:spTgt spid="102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027">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027">
                                            <p:txEl>
                                              <p:pRg st="1" end="1"/>
                                            </p:txEl>
                                          </p:spTgt>
                                        </p:tgtEl>
                                        <p:attrNameLst>
                                          <p:attrName>style.visibility</p:attrName>
                                        </p:attrNameLst>
                                      </p:cBhvr>
                                      <p:to>
                                        <p:strVal val="visible"/>
                                      </p:to>
                                    </p:set>
                                    <p:animEffect transition="in" filter="fade">
                                      <p:cBhvr>
                                        <p:cTn id="19" dur="500"/>
                                        <p:tgtEl>
                                          <p:spTgt spid="1027">
                                            <p:txEl>
                                              <p:pRg st="1" end="1"/>
                                            </p:txEl>
                                          </p:spTgt>
                                        </p:tgtEl>
                                      </p:cBhvr>
                                    </p:animEffect>
                                    <p:anim calcmode="lin" valueType="num">
                                      <p:cBhvr>
                                        <p:cTn id="20" dur="500" fill="hold"/>
                                        <p:tgtEl>
                                          <p:spTgt spid="1027">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027">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027">
                                            <p:txEl>
                                              <p:pRg st="2" end="2"/>
                                            </p:txEl>
                                          </p:spTgt>
                                        </p:tgtEl>
                                        <p:attrNameLst>
                                          <p:attrName>style.visibility</p:attrName>
                                        </p:attrNameLst>
                                      </p:cBhvr>
                                      <p:to>
                                        <p:strVal val="visible"/>
                                      </p:to>
                                    </p:set>
                                    <p:animEffect transition="in" filter="fade">
                                      <p:cBhvr>
                                        <p:cTn id="24" dur="500"/>
                                        <p:tgtEl>
                                          <p:spTgt spid="1027">
                                            <p:txEl>
                                              <p:pRg st="2" end="2"/>
                                            </p:txEl>
                                          </p:spTgt>
                                        </p:tgtEl>
                                      </p:cBhvr>
                                    </p:animEffect>
                                    <p:anim calcmode="lin" valueType="num">
                                      <p:cBhvr>
                                        <p:cTn id="25" dur="500" fill="hold"/>
                                        <p:tgtEl>
                                          <p:spTgt spid="1027">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027">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027">
                                            <p:txEl>
                                              <p:pRg st="3" end="3"/>
                                            </p:txEl>
                                          </p:spTgt>
                                        </p:tgtEl>
                                        <p:attrNameLst>
                                          <p:attrName>style.visibility</p:attrName>
                                        </p:attrNameLst>
                                      </p:cBhvr>
                                      <p:to>
                                        <p:strVal val="visible"/>
                                      </p:to>
                                    </p:set>
                                    <p:animEffect transition="in" filter="fade">
                                      <p:cBhvr>
                                        <p:cTn id="29" dur="500"/>
                                        <p:tgtEl>
                                          <p:spTgt spid="1027">
                                            <p:txEl>
                                              <p:pRg st="3" end="3"/>
                                            </p:txEl>
                                          </p:spTgt>
                                        </p:tgtEl>
                                      </p:cBhvr>
                                    </p:animEffect>
                                    <p:anim calcmode="lin" valueType="num">
                                      <p:cBhvr>
                                        <p:cTn id="30" dur="500" fill="hold"/>
                                        <p:tgtEl>
                                          <p:spTgt spid="1027">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027">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027">
                                            <p:txEl>
                                              <p:pRg st="4" end="4"/>
                                            </p:txEl>
                                          </p:spTgt>
                                        </p:tgtEl>
                                        <p:attrNameLst>
                                          <p:attrName>style.visibility</p:attrName>
                                        </p:attrNameLst>
                                      </p:cBhvr>
                                      <p:to>
                                        <p:strVal val="visible"/>
                                      </p:to>
                                    </p:set>
                                    <p:animEffect transition="in" filter="fade">
                                      <p:cBhvr>
                                        <p:cTn id="34" dur="500"/>
                                        <p:tgtEl>
                                          <p:spTgt spid="1027">
                                            <p:txEl>
                                              <p:pRg st="4" end="4"/>
                                            </p:txEl>
                                          </p:spTgt>
                                        </p:tgtEl>
                                      </p:cBhvr>
                                    </p:animEffect>
                                    <p:anim calcmode="lin" valueType="num">
                                      <p:cBhvr>
                                        <p:cTn id="35" dur="500" fill="hold"/>
                                        <p:tgtEl>
                                          <p:spTgt spid="1027">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027">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tmplLst>
          <p:tmpl lvl="1">
            <p:tnLst>
              <p:par>
                <p:cTn presetID="44"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anim calcmode="lin" valueType="num">
                      <p:cBhvr>
                        <p:cTn dur="500" fill="hold"/>
                        <p:tgtEl>
                          <p:spTgt spid="1027"/>
                        </p:tgtEl>
                        <p:attrNameLst>
                          <p:attrName>ppt_x</p:attrName>
                        </p:attrNameLst>
                      </p:cBhvr>
                      <p:tavLst>
                        <p:tav tm="0">
                          <p:val>
                            <p:strVal val="#ppt_x"/>
                          </p:val>
                        </p:tav>
                        <p:tav tm="100000">
                          <p:val>
                            <p:strVal val="#ppt_x"/>
                          </p:val>
                        </p:tav>
                      </p:tavLst>
                    </p:anim>
                    <p:anim calcmode="lin" valueType="num">
                      <p:cBhvr>
                        <p:cTn dur="500" fill="hold"/>
                        <p:tgtEl>
                          <p:spTgt spid="1027"/>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anim calcmode="lin" valueType="num">
                      <p:cBhvr>
                        <p:cTn dur="500" fill="hold"/>
                        <p:tgtEl>
                          <p:spTgt spid="1027"/>
                        </p:tgtEl>
                        <p:attrNameLst>
                          <p:attrName>ppt_x</p:attrName>
                        </p:attrNameLst>
                      </p:cBhvr>
                      <p:tavLst>
                        <p:tav tm="0">
                          <p:val>
                            <p:strVal val="#ppt_x"/>
                          </p:val>
                        </p:tav>
                        <p:tav tm="100000">
                          <p:val>
                            <p:strVal val="#ppt_x"/>
                          </p:val>
                        </p:tav>
                      </p:tavLst>
                    </p:anim>
                    <p:anim calcmode="lin" valueType="num">
                      <p:cBhvr>
                        <p:cTn dur="500" fill="hold"/>
                        <p:tgtEl>
                          <p:spTgt spid="1027"/>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anim calcmode="lin" valueType="num">
                      <p:cBhvr>
                        <p:cTn dur="500" fill="hold"/>
                        <p:tgtEl>
                          <p:spTgt spid="1027"/>
                        </p:tgtEl>
                        <p:attrNameLst>
                          <p:attrName>ppt_x</p:attrName>
                        </p:attrNameLst>
                      </p:cBhvr>
                      <p:tavLst>
                        <p:tav tm="0">
                          <p:val>
                            <p:strVal val="#ppt_x"/>
                          </p:val>
                        </p:tav>
                        <p:tav tm="100000">
                          <p:val>
                            <p:strVal val="#ppt_x"/>
                          </p:val>
                        </p:tav>
                      </p:tavLst>
                    </p:anim>
                    <p:anim calcmode="lin" valueType="num">
                      <p:cBhvr>
                        <p:cTn dur="500" fill="hold"/>
                        <p:tgtEl>
                          <p:spTgt spid="1027"/>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anim calcmode="lin" valueType="num">
                      <p:cBhvr>
                        <p:cTn dur="500" fill="hold"/>
                        <p:tgtEl>
                          <p:spTgt spid="1027"/>
                        </p:tgtEl>
                        <p:attrNameLst>
                          <p:attrName>ppt_x</p:attrName>
                        </p:attrNameLst>
                      </p:cBhvr>
                      <p:tavLst>
                        <p:tav tm="0">
                          <p:val>
                            <p:strVal val="#ppt_x"/>
                          </p:val>
                        </p:tav>
                        <p:tav tm="100000">
                          <p:val>
                            <p:strVal val="#ppt_x"/>
                          </p:val>
                        </p:tav>
                      </p:tavLst>
                    </p:anim>
                    <p:anim calcmode="lin" valueType="num">
                      <p:cBhvr>
                        <p:cTn dur="500" fill="hold"/>
                        <p:tgtEl>
                          <p:spTgt spid="1027"/>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500"/>
                        <p:tgtEl>
                          <p:spTgt spid="1027"/>
                        </p:tgtEl>
                      </p:cBhvr>
                    </p:animEffect>
                    <p:anim calcmode="lin" valueType="num">
                      <p:cBhvr>
                        <p:cTn dur="500" fill="hold"/>
                        <p:tgtEl>
                          <p:spTgt spid="1027"/>
                        </p:tgtEl>
                        <p:attrNameLst>
                          <p:attrName>ppt_x</p:attrName>
                        </p:attrNameLst>
                      </p:cBhvr>
                      <p:tavLst>
                        <p:tav tm="0">
                          <p:val>
                            <p:strVal val="#ppt_x"/>
                          </p:val>
                        </p:tav>
                        <p:tav tm="100000">
                          <p:val>
                            <p:strVal val="#ppt_x"/>
                          </p:val>
                        </p:tav>
                      </p:tavLst>
                    </p:anim>
                    <p:anim calcmode="lin" valueType="num">
                      <p:cBhvr>
                        <p:cTn dur="500" fill="hold"/>
                        <p:tgtEl>
                          <p:spTgt spid="1027"/>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DC09B784-B97D-4D5F-88C6-8DF4A45F2688}"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2472388516"/>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DC09B784-B97D-4D5F-88C6-8DF4A45F2688}"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214327983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3.xml"/><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3.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3.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3.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9.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9.xml"/></Relationships>
</file>

<file path=ppt/slides/_rels/slide6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9.xml"/></Relationships>
</file>

<file path=ppt/slides/_rels/slide7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7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2.xml"/></Relationships>
</file>

<file path=ppt/slides/_rels/slide7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7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77.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7.xml"/><Relationship Id="rId1" Type="http://schemas.openxmlformats.org/officeDocument/2006/relationships/slideLayout" Target="../slideLayouts/slideLayout32.xml"/></Relationships>
</file>

<file path=ppt/slides/_rels/slide7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ten_commandments_1"/>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8279" y="-99392"/>
            <a:ext cx="4025929" cy="5593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179512" y="1111677"/>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On the Edge of the Kingdom</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786457" y="5517232"/>
            <a:ext cx="7673975" cy="769441"/>
          </a:xfrm>
          <a:prstGeom prst="rect">
            <a:avLst/>
          </a:prstGeom>
          <a:noFill/>
          <a:ln>
            <a:noFill/>
          </a:ln>
          <a:effectLst/>
          <a:extLst/>
        </p:spPr>
        <p:txBody>
          <a:bodyPr>
            <a:spAutoFit/>
          </a:bodyPr>
          <a:lstStyle/>
          <a:p>
            <a:pPr algn="ctr" fontAlgn="base">
              <a:spcBef>
                <a:spcPct val="0"/>
              </a:spcBef>
              <a:spcAft>
                <a:spcPct val="0"/>
              </a:spcAft>
            </a:pPr>
            <a:r>
              <a:rPr lang="en-US" sz="4400" dirty="0" smtClean="0">
                <a:solidFill>
                  <a:srgbClr val="C00000"/>
                </a:solidFill>
                <a:latin typeface="Eras Bold ITC" pitchFamily="34" charset="0"/>
              </a:rPr>
              <a:t>Deuteronomy</a:t>
            </a:r>
            <a:endParaRPr lang="en-US" sz="4400" dirty="0">
              <a:solidFill>
                <a:srgbClr val="C00000"/>
              </a:solidFill>
              <a:latin typeface="Eras Bold ITC" pitchFamily="34" charset="0"/>
            </a:endParaRPr>
          </a:p>
        </p:txBody>
      </p:sp>
      <p:sp>
        <p:nvSpPr>
          <p:cNvPr id="6" name="Text Box 8"/>
          <p:cNvSpPr txBox="1">
            <a:spLocks noChangeArrowheads="1"/>
          </p:cNvSpPr>
          <p:nvPr/>
        </p:nvSpPr>
        <p:spPr bwMode="auto">
          <a:xfrm>
            <a:off x="786457" y="6237312"/>
            <a:ext cx="7673975" cy="461665"/>
          </a:xfrm>
          <a:prstGeom prst="rect">
            <a:avLst/>
          </a:prstGeom>
          <a:noFill/>
          <a:ln>
            <a:noFill/>
          </a:ln>
          <a:effectLst/>
          <a:extLst/>
        </p:spPr>
        <p:txBody>
          <a:bodyPr>
            <a:spAutoFit/>
          </a:bodyPr>
          <a:lstStyle/>
          <a:p>
            <a:pPr algn="ctr" fontAlgn="base">
              <a:spcBef>
                <a:spcPct val="0"/>
              </a:spcBef>
              <a:spcAft>
                <a:spcPct val="0"/>
              </a:spcAft>
            </a:pPr>
            <a:r>
              <a:rPr lang="en-US" sz="2400" dirty="0">
                <a:solidFill>
                  <a:srgbClr val="002060"/>
                </a:solidFill>
                <a:latin typeface="Eras Bold ITC" pitchFamily="34" charset="0"/>
              </a:rPr>
              <a:t>Silver Star Bible School 2011</a:t>
            </a:r>
          </a:p>
        </p:txBody>
      </p:sp>
    </p:spTree>
    <p:extLst>
      <p:ext uri="{BB962C8B-B14F-4D97-AF65-F5344CB8AC3E}">
        <p14:creationId xmlns:p14="http://schemas.microsoft.com/office/powerpoint/2010/main" val="466191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228600" y="533400"/>
            <a:ext cx="5410200" cy="1447800"/>
          </a:xfrm>
        </p:spPr>
        <p:txBody>
          <a:bodyPr/>
          <a:lstStyle/>
          <a:p>
            <a:r>
              <a:rPr lang="en-US">
                <a:solidFill>
                  <a:srgbClr val="CC9900"/>
                </a:solidFill>
                <a:latin typeface="Papyrus" pitchFamily="66" charset="0"/>
              </a:rPr>
              <a:t>Moses’ Third Speech</a:t>
            </a:r>
          </a:p>
        </p:txBody>
      </p:sp>
      <p:sp>
        <p:nvSpPr>
          <p:cNvPr id="66563" name="Rectangle 3"/>
          <p:cNvSpPr>
            <a:spLocks noGrp="1" noChangeArrowheads="1"/>
          </p:cNvSpPr>
          <p:nvPr>
            <p:ph type="body" idx="1"/>
          </p:nvPr>
        </p:nvSpPr>
        <p:spPr>
          <a:xfrm>
            <a:off x="76200" y="2971800"/>
            <a:ext cx="9067800" cy="21336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r>
              <a:rPr lang="en-US">
                <a:solidFill>
                  <a:srgbClr val="FFCC66"/>
                </a:solidFill>
              </a:rPr>
              <a:t>Blessings and cursings of the law—</a:t>
            </a:r>
          </a:p>
          <a:p>
            <a:pPr>
              <a:buFontTx/>
              <a:buNone/>
            </a:pPr>
            <a:r>
              <a:rPr lang="en-US">
                <a:solidFill>
                  <a:srgbClr val="FFCC66"/>
                </a:solidFill>
              </a:rPr>
              <a:t>	to be pronounced on Ebal and Gerizim</a:t>
            </a:r>
          </a:p>
          <a:p>
            <a:pPr>
              <a:buFontTx/>
              <a:buNone/>
            </a:pPr>
            <a:r>
              <a:rPr lang="en-US">
                <a:solidFill>
                  <a:srgbClr val="FFCC66"/>
                </a:solidFill>
              </a:rPr>
              <a:t>	(27:1-30:20)</a:t>
            </a:r>
          </a:p>
        </p:txBody>
      </p:sp>
      <p:pic>
        <p:nvPicPr>
          <p:cNvPr id="66564" name="Picture 4"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867400" y="228600"/>
            <a:ext cx="3062288" cy="2898775"/>
          </a:xfrm>
        </p:spPr>
      </p:pic>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27961601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66564">
                                            <p:bg/>
                                          </p:spTgt>
                                        </p:tgtEl>
                                        <p:attrNameLst>
                                          <p:attrName>style.visibility</p:attrName>
                                        </p:attrNameLst>
                                      </p:cBhvr>
                                      <p:to>
                                        <p:strVal val="visible"/>
                                      </p:to>
                                    </p:set>
                                    <p:animEffect transition="in" filter="fade">
                                      <p:cBhvr>
                                        <p:cTn id="7" dur="500"/>
                                        <p:tgtEl>
                                          <p:spTgt spid="66564">
                                            <p:bg/>
                                          </p:spTgt>
                                        </p:tgtEl>
                                      </p:cBhvr>
                                    </p:animEffect>
                                    <p:anim calcmode="lin" valueType="num">
                                      <p:cBhvr>
                                        <p:cTn id="8" dur="500" fill="hold"/>
                                        <p:tgtEl>
                                          <p:spTgt spid="66564">
                                            <p:bg/>
                                          </p:spTgt>
                                        </p:tgtEl>
                                        <p:attrNameLst>
                                          <p:attrName>ppt_x</p:attrName>
                                        </p:attrNameLst>
                                      </p:cBhvr>
                                      <p:tavLst>
                                        <p:tav tm="0">
                                          <p:val>
                                            <p:strVal val="#ppt_x"/>
                                          </p:val>
                                        </p:tav>
                                        <p:tav tm="100000">
                                          <p:val>
                                            <p:strVal val="#ppt_x"/>
                                          </p:val>
                                        </p:tav>
                                      </p:tavLst>
                                    </p:anim>
                                    <p:anim calcmode="lin" valueType="num">
                                      <p:cBhvr>
                                        <p:cTn id="9" dur="500" fill="hold"/>
                                        <p:tgtEl>
                                          <p:spTgt spid="66564">
                                            <p:bg/>
                                          </p:spTgt>
                                        </p:tgtEl>
                                        <p:attrNameLst>
                                          <p:attrName>ppt_y</p:attrName>
                                        </p:attrNameLst>
                                      </p:cBhvr>
                                      <p:tavLst>
                                        <p:tav tm="0">
                                          <p:val>
                                            <p:strVal val="#ppt_y+.05"/>
                                          </p:val>
                                        </p:tav>
                                        <p:tav tm="100000">
                                          <p:val>
                                            <p:strVal val="#ppt_y"/>
                                          </p:val>
                                        </p:tav>
                                      </p:tavLst>
                                    </p:anim>
                                  </p:childTnLst>
                                </p:cTn>
                              </p:par>
                              <p:par>
                                <p:cTn id="10" presetID="29" presetClass="entr" presetSubtype="0" fill="hold" grpId="0" nodeType="withEffect">
                                  <p:stCondLst>
                                    <p:cond delay="0"/>
                                  </p:stCondLst>
                                  <p:childTnLst>
                                    <p:set>
                                      <p:cBhvr>
                                        <p:cTn id="11" dur="1" fill="hold">
                                          <p:stCondLst>
                                            <p:cond delay="0"/>
                                          </p:stCondLst>
                                        </p:cTn>
                                        <p:tgtEl>
                                          <p:spTgt spid="66562"/>
                                        </p:tgtEl>
                                        <p:attrNameLst>
                                          <p:attrName>style.visibility</p:attrName>
                                        </p:attrNameLst>
                                      </p:cBhvr>
                                      <p:to>
                                        <p:strVal val="visible"/>
                                      </p:to>
                                    </p:set>
                                    <p:anim calcmode="lin" valueType="num">
                                      <p:cBhvr>
                                        <p:cTn id="12" dur="1000" fill="hold"/>
                                        <p:tgtEl>
                                          <p:spTgt spid="66562"/>
                                        </p:tgtEl>
                                        <p:attrNameLst>
                                          <p:attrName>ppt_x</p:attrName>
                                        </p:attrNameLst>
                                      </p:cBhvr>
                                      <p:tavLst>
                                        <p:tav tm="0">
                                          <p:val>
                                            <p:strVal val="#ppt_x-.2"/>
                                          </p:val>
                                        </p:tav>
                                        <p:tav tm="100000">
                                          <p:val>
                                            <p:strVal val="#ppt_x"/>
                                          </p:val>
                                        </p:tav>
                                      </p:tavLst>
                                    </p:anim>
                                    <p:anim calcmode="lin" valueType="num">
                                      <p:cBhvr>
                                        <p:cTn id="13" dur="1000" fill="hold"/>
                                        <p:tgtEl>
                                          <p:spTgt spid="6656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6562"/>
                                        </p:tgtEl>
                                      </p:cBhvr>
                                    </p:animEffect>
                                  </p:childTnLst>
                                </p:cTn>
                              </p:par>
                            </p:childTnLst>
                          </p:cTn>
                        </p:par>
                        <p:par>
                          <p:cTn id="15" fill="hold" nodeType="afterGroup">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66563">
                                            <p:bg/>
                                          </p:spTgt>
                                        </p:tgtEl>
                                        <p:attrNameLst>
                                          <p:attrName>style.visibility</p:attrName>
                                        </p:attrNameLst>
                                      </p:cBhvr>
                                      <p:to>
                                        <p:strVal val="visible"/>
                                      </p:to>
                                    </p:set>
                                    <p:animEffect transition="in" filter="fade">
                                      <p:cBhvr>
                                        <p:cTn id="18" dur="1000"/>
                                        <p:tgtEl>
                                          <p:spTgt spid="66563">
                                            <p:bg/>
                                          </p:spTgt>
                                        </p:tgtEl>
                                      </p:cBhvr>
                                    </p:animEffect>
                                    <p:anim calcmode="lin" valueType="num">
                                      <p:cBhvr>
                                        <p:cTn id="19" dur="1000" fill="hold"/>
                                        <p:tgtEl>
                                          <p:spTgt spid="66563">
                                            <p:bg/>
                                          </p:spTgt>
                                        </p:tgtEl>
                                        <p:attrNameLst>
                                          <p:attrName>ppt_x</p:attrName>
                                        </p:attrNameLst>
                                      </p:cBhvr>
                                      <p:tavLst>
                                        <p:tav tm="0">
                                          <p:val>
                                            <p:strVal val="#ppt_x"/>
                                          </p:val>
                                        </p:tav>
                                        <p:tav tm="100000">
                                          <p:val>
                                            <p:strVal val="#ppt_x"/>
                                          </p:val>
                                        </p:tav>
                                      </p:tavLst>
                                    </p:anim>
                                    <p:anim calcmode="lin" valueType="num">
                                      <p:cBhvr>
                                        <p:cTn id="20" dur="1000" fill="hold"/>
                                        <p:tgtEl>
                                          <p:spTgt spid="66563">
                                            <p:bg/>
                                          </p:spTgt>
                                        </p:tgtEl>
                                        <p:attrNameLst>
                                          <p:attrName>ppt_y</p:attrName>
                                        </p:attrNameLst>
                                      </p:cBhvr>
                                      <p:tavLst>
                                        <p:tav tm="0">
                                          <p:val>
                                            <p:strVal val="#ppt_y+.1"/>
                                          </p:val>
                                        </p:tav>
                                        <p:tav tm="100000">
                                          <p:val>
                                            <p:strVal val="#ppt_y"/>
                                          </p:val>
                                        </p:tav>
                                      </p:tavLst>
                                    </p:anim>
                                  </p:childTnLst>
                                </p:cTn>
                              </p:par>
                            </p:childTnLst>
                          </p:cTn>
                        </p:par>
                        <p:par>
                          <p:cTn id="21" fill="hold" nodeType="afterGroup">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66563">
                                            <p:txEl>
                                              <p:pRg st="0" end="0"/>
                                            </p:txEl>
                                          </p:spTgt>
                                        </p:tgtEl>
                                        <p:attrNameLst>
                                          <p:attrName>style.visibility</p:attrName>
                                        </p:attrNameLst>
                                      </p:cBhvr>
                                      <p:to>
                                        <p:strVal val="visible"/>
                                      </p:to>
                                    </p:set>
                                    <p:animEffect transition="in" filter="fade">
                                      <p:cBhvr>
                                        <p:cTn id="24" dur="1000"/>
                                        <p:tgtEl>
                                          <p:spTgt spid="66563">
                                            <p:txEl>
                                              <p:pRg st="0" end="0"/>
                                            </p:txEl>
                                          </p:spTgt>
                                        </p:tgtEl>
                                      </p:cBhvr>
                                    </p:animEffect>
                                    <p:anim calcmode="lin" valueType="num">
                                      <p:cBhvr>
                                        <p:cTn id="25" dur="10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6563">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66563">
                                            <p:txEl>
                                              <p:pRg st="1" end="1"/>
                                            </p:txEl>
                                          </p:spTgt>
                                        </p:tgtEl>
                                        <p:attrNameLst>
                                          <p:attrName>style.visibility</p:attrName>
                                        </p:attrNameLst>
                                      </p:cBhvr>
                                      <p:to>
                                        <p:strVal val="visible"/>
                                      </p:to>
                                    </p:set>
                                    <p:animEffect transition="in" filter="fade">
                                      <p:cBhvr>
                                        <p:cTn id="29" dur="1000"/>
                                        <p:tgtEl>
                                          <p:spTgt spid="66563">
                                            <p:txEl>
                                              <p:pRg st="1" end="1"/>
                                            </p:txEl>
                                          </p:spTgt>
                                        </p:tgtEl>
                                      </p:cBhvr>
                                    </p:animEffect>
                                    <p:anim calcmode="lin" valueType="num">
                                      <p:cBhvr>
                                        <p:cTn id="30" dur="1000" fill="hold"/>
                                        <p:tgtEl>
                                          <p:spTgt spid="66563">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66563">
                                            <p:txEl>
                                              <p:pRg st="1" end="1"/>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66563">
                                            <p:txEl>
                                              <p:pRg st="2" end="2"/>
                                            </p:txEl>
                                          </p:spTgt>
                                        </p:tgtEl>
                                        <p:attrNameLst>
                                          <p:attrName>style.visibility</p:attrName>
                                        </p:attrNameLst>
                                      </p:cBhvr>
                                      <p:to>
                                        <p:strVal val="visible"/>
                                      </p:to>
                                    </p:set>
                                    <p:animEffect transition="in" filter="fade">
                                      <p:cBhvr>
                                        <p:cTn id="34" dur="1000"/>
                                        <p:tgtEl>
                                          <p:spTgt spid="66563">
                                            <p:txEl>
                                              <p:pRg st="2" end="2"/>
                                            </p:txEl>
                                          </p:spTgt>
                                        </p:tgtEl>
                                      </p:cBhvr>
                                    </p:animEffect>
                                    <p:anim calcmode="lin" valueType="num">
                                      <p:cBhvr>
                                        <p:cTn id="35" dur="1000" fill="hold"/>
                                        <p:tgtEl>
                                          <p:spTgt spid="66563">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6656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P spid="66563" grpId="0" build="p" animBg="1"/>
      <p:bldP spid="66564"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228600" y="533400"/>
            <a:ext cx="5410200" cy="1447800"/>
          </a:xfrm>
        </p:spPr>
        <p:txBody>
          <a:bodyPr/>
          <a:lstStyle/>
          <a:p>
            <a:r>
              <a:rPr lang="en-US">
                <a:solidFill>
                  <a:srgbClr val="CC9900"/>
                </a:solidFill>
                <a:latin typeface="Papyrus" pitchFamily="66" charset="0"/>
              </a:rPr>
              <a:t>Moses’ Final Words</a:t>
            </a:r>
          </a:p>
        </p:txBody>
      </p:sp>
      <p:sp>
        <p:nvSpPr>
          <p:cNvPr id="67587" name="Rectangle 3"/>
          <p:cNvSpPr>
            <a:spLocks noGrp="1" noChangeArrowheads="1"/>
          </p:cNvSpPr>
          <p:nvPr>
            <p:ph type="body" idx="1"/>
          </p:nvPr>
        </p:nvSpPr>
        <p:spPr>
          <a:xfrm>
            <a:off x="76200" y="2057400"/>
            <a:ext cx="9067800" cy="38100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r>
              <a:rPr lang="en-US">
                <a:solidFill>
                  <a:srgbClr val="FFCC66"/>
                </a:solidFill>
              </a:rPr>
              <a:t>Introduction (31:1-6)</a:t>
            </a:r>
          </a:p>
          <a:p>
            <a:r>
              <a:rPr lang="en-US">
                <a:solidFill>
                  <a:srgbClr val="FFCC66"/>
                </a:solidFill>
              </a:rPr>
              <a:t>Joshua’s charge (31:7-23)</a:t>
            </a:r>
          </a:p>
          <a:p>
            <a:r>
              <a:rPr lang="en-US">
                <a:solidFill>
                  <a:srgbClr val="FFCC66"/>
                </a:solidFill>
              </a:rPr>
              <a:t>Introduction to the Song of Moses (31:24-30)</a:t>
            </a:r>
          </a:p>
          <a:p>
            <a:r>
              <a:rPr lang="en-US">
                <a:solidFill>
                  <a:srgbClr val="FFCC66"/>
                </a:solidFill>
              </a:rPr>
              <a:t>Song of Moses (32:1-47)</a:t>
            </a:r>
          </a:p>
          <a:p>
            <a:r>
              <a:rPr lang="en-US">
                <a:solidFill>
                  <a:srgbClr val="FFCC66"/>
                </a:solidFill>
              </a:rPr>
              <a:t>Moses to die in mount Nebo (32:48-52)</a:t>
            </a:r>
          </a:p>
          <a:p>
            <a:r>
              <a:rPr lang="en-US">
                <a:solidFill>
                  <a:srgbClr val="FFCC66"/>
                </a:solidFill>
              </a:rPr>
              <a:t>Moses blesses the children of Israel (33:1-29)</a:t>
            </a:r>
          </a:p>
        </p:txBody>
      </p:sp>
      <p:pic>
        <p:nvPicPr>
          <p:cNvPr id="67588" name="Picture 4"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867400" y="228600"/>
            <a:ext cx="3062288" cy="2898775"/>
          </a:xfrm>
        </p:spPr>
      </p:pic>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74052562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67588">
                                            <p:bg/>
                                          </p:spTgt>
                                        </p:tgtEl>
                                        <p:attrNameLst>
                                          <p:attrName>style.visibility</p:attrName>
                                        </p:attrNameLst>
                                      </p:cBhvr>
                                      <p:to>
                                        <p:strVal val="visible"/>
                                      </p:to>
                                    </p:set>
                                    <p:animEffect transition="in" filter="fade">
                                      <p:cBhvr>
                                        <p:cTn id="7" dur="500"/>
                                        <p:tgtEl>
                                          <p:spTgt spid="67588">
                                            <p:bg/>
                                          </p:spTgt>
                                        </p:tgtEl>
                                      </p:cBhvr>
                                    </p:animEffect>
                                    <p:anim calcmode="lin" valueType="num">
                                      <p:cBhvr>
                                        <p:cTn id="8" dur="500" fill="hold"/>
                                        <p:tgtEl>
                                          <p:spTgt spid="67588">
                                            <p:bg/>
                                          </p:spTgt>
                                        </p:tgtEl>
                                        <p:attrNameLst>
                                          <p:attrName>ppt_x</p:attrName>
                                        </p:attrNameLst>
                                      </p:cBhvr>
                                      <p:tavLst>
                                        <p:tav tm="0">
                                          <p:val>
                                            <p:strVal val="#ppt_x"/>
                                          </p:val>
                                        </p:tav>
                                        <p:tav tm="100000">
                                          <p:val>
                                            <p:strVal val="#ppt_x"/>
                                          </p:val>
                                        </p:tav>
                                      </p:tavLst>
                                    </p:anim>
                                    <p:anim calcmode="lin" valueType="num">
                                      <p:cBhvr>
                                        <p:cTn id="9" dur="500" fill="hold"/>
                                        <p:tgtEl>
                                          <p:spTgt spid="67588">
                                            <p:bg/>
                                          </p:spTgt>
                                        </p:tgtEl>
                                        <p:attrNameLst>
                                          <p:attrName>ppt_y</p:attrName>
                                        </p:attrNameLst>
                                      </p:cBhvr>
                                      <p:tavLst>
                                        <p:tav tm="0">
                                          <p:val>
                                            <p:strVal val="#ppt_y+.05"/>
                                          </p:val>
                                        </p:tav>
                                        <p:tav tm="100000">
                                          <p:val>
                                            <p:strVal val="#ppt_y"/>
                                          </p:val>
                                        </p:tav>
                                      </p:tavLst>
                                    </p:anim>
                                  </p:childTnLst>
                                </p:cTn>
                              </p:par>
                              <p:par>
                                <p:cTn id="10" presetID="29" presetClass="entr" presetSubtype="0" fill="hold" grpId="0" nodeType="withEffect">
                                  <p:stCondLst>
                                    <p:cond delay="0"/>
                                  </p:stCondLst>
                                  <p:childTnLst>
                                    <p:set>
                                      <p:cBhvr>
                                        <p:cTn id="11" dur="1" fill="hold">
                                          <p:stCondLst>
                                            <p:cond delay="0"/>
                                          </p:stCondLst>
                                        </p:cTn>
                                        <p:tgtEl>
                                          <p:spTgt spid="67586"/>
                                        </p:tgtEl>
                                        <p:attrNameLst>
                                          <p:attrName>style.visibility</p:attrName>
                                        </p:attrNameLst>
                                      </p:cBhvr>
                                      <p:to>
                                        <p:strVal val="visible"/>
                                      </p:to>
                                    </p:set>
                                    <p:anim calcmode="lin" valueType="num">
                                      <p:cBhvr>
                                        <p:cTn id="12" dur="1000" fill="hold"/>
                                        <p:tgtEl>
                                          <p:spTgt spid="67586"/>
                                        </p:tgtEl>
                                        <p:attrNameLst>
                                          <p:attrName>ppt_x</p:attrName>
                                        </p:attrNameLst>
                                      </p:cBhvr>
                                      <p:tavLst>
                                        <p:tav tm="0">
                                          <p:val>
                                            <p:strVal val="#ppt_x-.2"/>
                                          </p:val>
                                        </p:tav>
                                        <p:tav tm="100000">
                                          <p:val>
                                            <p:strVal val="#ppt_x"/>
                                          </p:val>
                                        </p:tav>
                                      </p:tavLst>
                                    </p:anim>
                                    <p:anim calcmode="lin" valueType="num">
                                      <p:cBhvr>
                                        <p:cTn id="13" dur="1000" fill="hold"/>
                                        <p:tgtEl>
                                          <p:spTgt spid="6758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7586"/>
                                        </p:tgtEl>
                                      </p:cBhvr>
                                    </p:animEffect>
                                  </p:childTnLst>
                                </p:cTn>
                              </p:par>
                            </p:childTnLst>
                          </p:cTn>
                        </p:par>
                        <p:par>
                          <p:cTn id="15" fill="hold" nodeType="afterGroup">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67587">
                                            <p:txEl>
                                              <p:pRg st="0" end="0"/>
                                            </p:txEl>
                                          </p:spTgt>
                                        </p:tgtEl>
                                        <p:attrNameLst>
                                          <p:attrName>style.visibility</p:attrName>
                                        </p:attrNameLst>
                                      </p:cBhvr>
                                      <p:to>
                                        <p:strVal val="visible"/>
                                      </p:to>
                                    </p:set>
                                    <p:animEffect transition="in" filter="fade">
                                      <p:cBhvr>
                                        <p:cTn id="18" dur="1000"/>
                                        <p:tgtEl>
                                          <p:spTgt spid="67587">
                                            <p:txEl>
                                              <p:pRg st="0" end="0"/>
                                            </p:txEl>
                                          </p:spTgt>
                                        </p:tgtEl>
                                      </p:cBhvr>
                                    </p:animEffect>
                                    <p:anim calcmode="lin" valueType="num">
                                      <p:cBhvr>
                                        <p:cTn id="19" dur="1000" fill="hold"/>
                                        <p:tgtEl>
                                          <p:spTgt spid="67587">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67587">
                                            <p:txEl>
                                              <p:pRg st="0" end="0"/>
                                            </p:txEl>
                                          </p:spTgt>
                                        </p:tgtEl>
                                        <p:attrNameLst>
                                          <p:attrName>ppt_y</p:attrName>
                                        </p:attrNameLst>
                                      </p:cBhvr>
                                      <p:tavLst>
                                        <p:tav tm="0">
                                          <p:val>
                                            <p:strVal val="#ppt_y+.1"/>
                                          </p:val>
                                        </p:tav>
                                        <p:tav tm="100000">
                                          <p:val>
                                            <p:strVal val="#ppt_y"/>
                                          </p:val>
                                        </p:tav>
                                      </p:tavLst>
                                    </p:anim>
                                  </p:childTnLst>
                                </p:cTn>
                              </p:par>
                            </p:childTnLst>
                          </p:cTn>
                        </p:par>
                        <p:par>
                          <p:cTn id="21" fill="hold" nodeType="afterGroup">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67587">
                                            <p:txEl>
                                              <p:pRg st="1" end="1"/>
                                            </p:txEl>
                                          </p:spTgt>
                                        </p:tgtEl>
                                        <p:attrNameLst>
                                          <p:attrName>style.visibility</p:attrName>
                                        </p:attrNameLst>
                                      </p:cBhvr>
                                      <p:to>
                                        <p:strVal val="visible"/>
                                      </p:to>
                                    </p:set>
                                    <p:animEffect transition="in" filter="fade">
                                      <p:cBhvr>
                                        <p:cTn id="24" dur="1000"/>
                                        <p:tgtEl>
                                          <p:spTgt spid="67587">
                                            <p:txEl>
                                              <p:pRg st="1" end="1"/>
                                            </p:txEl>
                                          </p:spTgt>
                                        </p:tgtEl>
                                      </p:cBhvr>
                                    </p:animEffect>
                                    <p:anim calcmode="lin" valueType="num">
                                      <p:cBhvr>
                                        <p:cTn id="25" dur="1000" fill="hold"/>
                                        <p:tgtEl>
                                          <p:spTgt spid="67587">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67587">
                                            <p:txEl>
                                              <p:pRg st="1" end="1"/>
                                            </p:txEl>
                                          </p:spTgt>
                                        </p:tgtEl>
                                        <p:attrNameLst>
                                          <p:attrName>ppt_y</p:attrName>
                                        </p:attrNameLst>
                                      </p:cBhvr>
                                      <p:tavLst>
                                        <p:tav tm="0">
                                          <p:val>
                                            <p:strVal val="#ppt_y+.1"/>
                                          </p:val>
                                        </p:tav>
                                        <p:tav tm="100000">
                                          <p:val>
                                            <p:strVal val="#ppt_y"/>
                                          </p:val>
                                        </p:tav>
                                      </p:tavLst>
                                    </p:anim>
                                  </p:childTnLst>
                                </p:cTn>
                              </p:par>
                            </p:childTnLst>
                          </p:cTn>
                        </p:par>
                        <p:par>
                          <p:cTn id="27" fill="hold" nodeType="afterGroup">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67587">
                                            <p:txEl>
                                              <p:pRg st="2" end="2"/>
                                            </p:txEl>
                                          </p:spTgt>
                                        </p:tgtEl>
                                        <p:attrNameLst>
                                          <p:attrName>style.visibility</p:attrName>
                                        </p:attrNameLst>
                                      </p:cBhvr>
                                      <p:to>
                                        <p:strVal val="visible"/>
                                      </p:to>
                                    </p:set>
                                    <p:animEffect transition="in" filter="fade">
                                      <p:cBhvr>
                                        <p:cTn id="30" dur="1000"/>
                                        <p:tgtEl>
                                          <p:spTgt spid="67587">
                                            <p:txEl>
                                              <p:pRg st="2" end="2"/>
                                            </p:txEl>
                                          </p:spTgt>
                                        </p:tgtEl>
                                      </p:cBhvr>
                                    </p:animEffect>
                                    <p:anim calcmode="lin" valueType="num">
                                      <p:cBhvr>
                                        <p:cTn id="31" dur="1000" fill="hold"/>
                                        <p:tgtEl>
                                          <p:spTgt spid="67587">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67587">
                                            <p:txEl>
                                              <p:pRg st="2" end="2"/>
                                            </p:txEl>
                                          </p:spTgt>
                                        </p:tgtEl>
                                        <p:attrNameLst>
                                          <p:attrName>ppt_y</p:attrName>
                                        </p:attrNameLst>
                                      </p:cBhvr>
                                      <p:tavLst>
                                        <p:tav tm="0">
                                          <p:val>
                                            <p:strVal val="#ppt_y+.1"/>
                                          </p:val>
                                        </p:tav>
                                        <p:tav tm="100000">
                                          <p:val>
                                            <p:strVal val="#ppt_y"/>
                                          </p:val>
                                        </p:tav>
                                      </p:tavLst>
                                    </p:anim>
                                  </p:childTnLst>
                                </p:cTn>
                              </p:par>
                            </p:childTnLst>
                          </p:cTn>
                        </p:par>
                        <p:par>
                          <p:cTn id="33" fill="hold" nodeType="afterGroup">
                            <p:stCondLst>
                              <p:cond delay="4000"/>
                            </p:stCondLst>
                            <p:childTnLst>
                              <p:par>
                                <p:cTn id="34" presetID="42" presetClass="entr" presetSubtype="0" fill="hold" grpId="0" nodeType="afterEffect">
                                  <p:stCondLst>
                                    <p:cond delay="0"/>
                                  </p:stCondLst>
                                  <p:childTnLst>
                                    <p:set>
                                      <p:cBhvr>
                                        <p:cTn id="35" dur="1" fill="hold">
                                          <p:stCondLst>
                                            <p:cond delay="0"/>
                                          </p:stCondLst>
                                        </p:cTn>
                                        <p:tgtEl>
                                          <p:spTgt spid="67587">
                                            <p:txEl>
                                              <p:pRg st="3" end="3"/>
                                            </p:txEl>
                                          </p:spTgt>
                                        </p:tgtEl>
                                        <p:attrNameLst>
                                          <p:attrName>style.visibility</p:attrName>
                                        </p:attrNameLst>
                                      </p:cBhvr>
                                      <p:to>
                                        <p:strVal val="visible"/>
                                      </p:to>
                                    </p:set>
                                    <p:animEffect transition="in" filter="fade">
                                      <p:cBhvr>
                                        <p:cTn id="36" dur="1000"/>
                                        <p:tgtEl>
                                          <p:spTgt spid="67587">
                                            <p:txEl>
                                              <p:pRg st="3" end="3"/>
                                            </p:txEl>
                                          </p:spTgt>
                                        </p:tgtEl>
                                      </p:cBhvr>
                                    </p:animEffect>
                                    <p:anim calcmode="lin" valueType="num">
                                      <p:cBhvr>
                                        <p:cTn id="37" dur="1000" fill="hold"/>
                                        <p:tgtEl>
                                          <p:spTgt spid="67587">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67587">
                                            <p:txEl>
                                              <p:pRg st="3" end="3"/>
                                            </p:txEl>
                                          </p:spTgt>
                                        </p:tgtEl>
                                        <p:attrNameLst>
                                          <p:attrName>ppt_y</p:attrName>
                                        </p:attrNameLst>
                                      </p:cBhvr>
                                      <p:tavLst>
                                        <p:tav tm="0">
                                          <p:val>
                                            <p:strVal val="#ppt_y+.1"/>
                                          </p:val>
                                        </p:tav>
                                        <p:tav tm="100000">
                                          <p:val>
                                            <p:strVal val="#ppt_y"/>
                                          </p:val>
                                        </p:tav>
                                      </p:tavLst>
                                    </p:anim>
                                  </p:childTnLst>
                                </p:cTn>
                              </p:par>
                            </p:childTnLst>
                          </p:cTn>
                        </p:par>
                        <p:par>
                          <p:cTn id="39" fill="hold" nodeType="afterGroup">
                            <p:stCondLst>
                              <p:cond delay="5000"/>
                            </p:stCondLst>
                            <p:childTnLst>
                              <p:par>
                                <p:cTn id="40" presetID="42" presetClass="entr" presetSubtype="0" fill="hold" grpId="0" nodeType="afterEffect">
                                  <p:stCondLst>
                                    <p:cond delay="0"/>
                                  </p:stCondLst>
                                  <p:childTnLst>
                                    <p:set>
                                      <p:cBhvr>
                                        <p:cTn id="41" dur="1" fill="hold">
                                          <p:stCondLst>
                                            <p:cond delay="0"/>
                                          </p:stCondLst>
                                        </p:cTn>
                                        <p:tgtEl>
                                          <p:spTgt spid="67587">
                                            <p:txEl>
                                              <p:pRg st="4" end="4"/>
                                            </p:txEl>
                                          </p:spTgt>
                                        </p:tgtEl>
                                        <p:attrNameLst>
                                          <p:attrName>style.visibility</p:attrName>
                                        </p:attrNameLst>
                                      </p:cBhvr>
                                      <p:to>
                                        <p:strVal val="visible"/>
                                      </p:to>
                                    </p:set>
                                    <p:animEffect transition="in" filter="fade">
                                      <p:cBhvr>
                                        <p:cTn id="42" dur="1000"/>
                                        <p:tgtEl>
                                          <p:spTgt spid="67587">
                                            <p:txEl>
                                              <p:pRg st="4" end="4"/>
                                            </p:txEl>
                                          </p:spTgt>
                                        </p:tgtEl>
                                      </p:cBhvr>
                                    </p:animEffect>
                                    <p:anim calcmode="lin" valueType="num">
                                      <p:cBhvr>
                                        <p:cTn id="43" dur="1000" fill="hold"/>
                                        <p:tgtEl>
                                          <p:spTgt spid="67587">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7587">
                                            <p:txEl>
                                              <p:pRg st="4" end="4"/>
                                            </p:txEl>
                                          </p:spTgt>
                                        </p:tgtEl>
                                        <p:attrNameLst>
                                          <p:attrName>ppt_y</p:attrName>
                                        </p:attrNameLst>
                                      </p:cBhvr>
                                      <p:tavLst>
                                        <p:tav tm="0">
                                          <p:val>
                                            <p:strVal val="#ppt_y+.1"/>
                                          </p:val>
                                        </p:tav>
                                        <p:tav tm="100000">
                                          <p:val>
                                            <p:strVal val="#ppt_y"/>
                                          </p:val>
                                        </p:tav>
                                      </p:tavLst>
                                    </p:anim>
                                  </p:childTnLst>
                                </p:cTn>
                              </p:par>
                            </p:childTnLst>
                          </p:cTn>
                        </p:par>
                        <p:par>
                          <p:cTn id="45" fill="hold" nodeType="afterGroup">
                            <p:stCondLst>
                              <p:cond delay="6000"/>
                            </p:stCondLst>
                            <p:childTnLst>
                              <p:par>
                                <p:cTn id="46" presetID="42" presetClass="entr" presetSubtype="0" fill="hold" grpId="0" nodeType="afterEffect">
                                  <p:stCondLst>
                                    <p:cond delay="0"/>
                                  </p:stCondLst>
                                  <p:childTnLst>
                                    <p:set>
                                      <p:cBhvr>
                                        <p:cTn id="47" dur="1" fill="hold">
                                          <p:stCondLst>
                                            <p:cond delay="0"/>
                                          </p:stCondLst>
                                        </p:cTn>
                                        <p:tgtEl>
                                          <p:spTgt spid="67587">
                                            <p:txEl>
                                              <p:pRg st="5" end="5"/>
                                            </p:txEl>
                                          </p:spTgt>
                                        </p:tgtEl>
                                        <p:attrNameLst>
                                          <p:attrName>style.visibility</p:attrName>
                                        </p:attrNameLst>
                                      </p:cBhvr>
                                      <p:to>
                                        <p:strVal val="visible"/>
                                      </p:to>
                                    </p:set>
                                    <p:animEffect transition="in" filter="fade">
                                      <p:cBhvr>
                                        <p:cTn id="48" dur="1000"/>
                                        <p:tgtEl>
                                          <p:spTgt spid="67587">
                                            <p:txEl>
                                              <p:pRg st="5" end="5"/>
                                            </p:txEl>
                                          </p:spTgt>
                                        </p:tgtEl>
                                      </p:cBhvr>
                                    </p:animEffect>
                                    <p:anim calcmode="lin" valueType="num">
                                      <p:cBhvr>
                                        <p:cTn id="49" dur="1000" fill="hold"/>
                                        <p:tgtEl>
                                          <p:spTgt spid="67587">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6758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9" presetClass="exit" presetSubtype="0" fill="hold" grpId="1" nodeType="clickEffect">
                                  <p:stCondLst>
                                    <p:cond delay="0"/>
                                  </p:stCondLst>
                                  <p:childTnLst>
                                    <p:animEffect transition="out" filter="dissolve">
                                      <p:cBhvr>
                                        <p:cTn id="54" dur="500"/>
                                        <p:tgtEl>
                                          <p:spTgt spid="67587">
                                            <p:txEl>
                                              <p:pRg st="0" end="0"/>
                                            </p:txEl>
                                          </p:spTgt>
                                        </p:tgtEl>
                                      </p:cBhvr>
                                    </p:animEffect>
                                    <p:set>
                                      <p:cBhvr>
                                        <p:cTn id="55" dur="1" fill="hold">
                                          <p:stCondLst>
                                            <p:cond delay="499"/>
                                          </p:stCondLst>
                                        </p:cTn>
                                        <p:tgtEl>
                                          <p:spTgt spid="67587">
                                            <p:txEl>
                                              <p:pRg st="0" end="0"/>
                                            </p:txEl>
                                          </p:spTgt>
                                        </p:tgtEl>
                                        <p:attrNameLst>
                                          <p:attrName>style.visibility</p:attrName>
                                        </p:attrNameLst>
                                      </p:cBhvr>
                                      <p:to>
                                        <p:strVal val="hidden"/>
                                      </p:to>
                                    </p:set>
                                  </p:childTnLst>
                                </p:cTn>
                              </p:par>
                            </p:childTnLst>
                          </p:cTn>
                        </p:par>
                        <p:par>
                          <p:cTn id="56" fill="hold" nodeType="afterGroup">
                            <p:stCondLst>
                              <p:cond delay="500"/>
                            </p:stCondLst>
                            <p:childTnLst>
                              <p:par>
                                <p:cTn id="57" presetID="9" presetClass="exit" presetSubtype="0" fill="hold" grpId="1" nodeType="afterEffect">
                                  <p:stCondLst>
                                    <p:cond delay="0"/>
                                  </p:stCondLst>
                                  <p:childTnLst>
                                    <p:animEffect transition="out" filter="dissolve">
                                      <p:cBhvr>
                                        <p:cTn id="58" dur="500"/>
                                        <p:tgtEl>
                                          <p:spTgt spid="67587">
                                            <p:txEl>
                                              <p:pRg st="1" end="1"/>
                                            </p:txEl>
                                          </p:spTgt>
                                        </p:tgtEl>
                                      </p:cBhvr>
                                    </p:animEffect>
                                    <p:set>
                                      <p:cBhvr>
                                        <p:cTn id="59" dur="1" fill="hold">
                                          <p:stCondLst>
                                            <p:cond delay="499"/>
                                          </p:stCondLst>
                                        </p:cTn>
                                        <p:tgtEl>
                                          <p:spTgt spid="67587">
                                            <p:txEl>
                                              <p:pRg st="1" end="1"/>
                                            </p:txEl>
                                          </p:spTgt>
                                        </p:tgtEl>
                                        <p:attrNameLst>
                                          <p:attrName>style.visibility</p:attrName>
                                        </p:attrNameLst>
                                      </p:cBhvr>
                                      <p:to>
                                        <p:strVal val="hidden"/>
                                      </p:to>
                                    </p:set>
                                  </p:childTnLst>
                                </p:cTn>
                              </p:par>
                            </p:childTnLst>
                          </p:cTn>
                        </p:par>
                        <p:par>
                          <p:cTn id="60" fill="hold" nodeType="afterGroup">
                            <p:stCondLst>
                              <p:cond delay="1000"/>
                            </p:stCondLst>
                            <p:childTnLst>
                              <p:par>
                                <p:cTn id="61" presetID="9" presetClass="exit" presetSubtype="0" fill="hold" grpId="1" nodeType="afterEffect">
                                  <p:stCondLst>
                                    <p:cond delay="0"/>
                                  </p:stCondLst>
                                  <p:childTnLst>
                                    <p:animEffect transition="out" filter="dissolve">
                                      <p:cBhvr>
                                        <p:cTn id="62" dur="500"/>
                                        <p:tgtEl>
                                          <p:spTgt spid="67587">
                                            <p:txEl>
                                              <p:pRg st="4" end="4"/>
                                            </p:txEl>
                                          </p:spTgt>
                                        </p:tgtEl>
                                      </p:cBhvr>
                                    </p:animEffect>
                                    <p:set>
                                      <p:cBhvr>
                                        <p:cTn id="63" dur="1" fill="hold">
                                          <p:stCondLst>
                                            <p:cond delay="499"/>
                                          </p:stCondLst>
                                        </p:cTn>
                                        <p:tgtEl>
                                          <p:spTgt spid="67587">
                                            <p:txEl>
                                              <p:pRg st="4" end="4"/>
                                            </p:txEl>
                                          </p:spTgt>
                                        </p:tgtEl>
                                        <p:attrNameLst>
                                          <p:attrName>style.visibility</p:attrName>
                                        </p:attrNameLst>
                                      </p:cBhvr>
                                      <p:to>
                                        <p:strVal val="hidden"/>
                                      </p:to>
                                    </p:set>
                                  </p:childTnLst>
                                </p:cTn>
                              </p:par>
                            </p:childTnLst>
                          </p:cTn>
                        </p:par>
                        <p:par>
                          <p:cTn id="64" fill="hold" nodeType="afterGroup">
                            <p:stCondLst>
                              <p:cond delay="1500"/>
                            </p:stCondLst>
                            <p:childTnLst>
                              <p:par>
                                <p:cTn id="65" presetID="9" presetClass="exit" presetSubtype="0" fill="hold" grpId="1" nodeType="afterEffect">
                                  <p:stCondLst>
                                    <p:cond delay="0"/>
                                  </p:stCondLst>
                                  <p:childTnLst>
                                    <p:animEffect transition="out" filter="dissolve">
                                      <p:cBhvr>
                                        <p:cTn id="66" dur="500"/>
                                        <p:tgtEl>
                                          <p:spTgt spid="67587">
                                            <p:txEl>
                                              <p:pRg st="5" end="5"/>
                                            </p:txEl>
                                          </p:spTgt>
                                        </p:tgtEl>
                                      </p:cBhvr>
                                    </p:animEffect>
                                    <p:set>
                                      <p:cBhvr>
                                        <p:cTn id="67" dur="1" fill="hold">
                                          <p:stCondLst>
                                            <p:cond delay="499"/>
                                          </p:stCondLst>
                                        </p:cTn>
                                        <p:tgtEl>
                                          <p:spTgt spid="67587">
                                            <p:txEl>
                                              <p:pRg st="5" end="5"/>
                                            </p:txEl>
                                          </p:spTgt>
                                        </p:tgtEl>
                                        <p:attrNameLst>
                                          <p:attrName>style.visibility</p:attrName>
                                        </p:attrNameLst>
                                      </p:cBhvr>
                                      <p:to>
                                        <p:strVal val="hidden"/>
                                      </p:to>
                                    </p:set>
                                  </p:childTnLst>
                                </p:cTn>
                              </p:par>
                            </p:childTnLst>
                          </p:cTn>
                        </p:par>
                        <p:par>
                          <p:cTn id="68" fill="hold" nodeType="afterGroup">
                            <p:stCondLst>
                              <p:cond delay="2000"/>
                            </p:stCondLst>
                            <p:childTnLst>
                              <p:par>
                                <p:cTn id="69" presetID="30" presetClass="emph" presetSubtype="0" fill="hold" grpId="1" nodeType="afterEffect">
                                  <p:stCondLst>
                                    <p:cond delay="0"/>
                                  </p:stCondLst>
                                  <p:childTnLst>
                                    <p:animClr clrSpc="hsl" dir="cw">
                                      <p:cBhvr override="childStyle">
                                        <p:cTn id="70" dur="500" fill="hold"/>
                                        <p:tgtEl>
                                          <p:spTgt spid="67587">
                                            <p:txEl>
                                              <p:pRg st="2" end="2"/>
                                            </p:txEl>
                                          </p:spTgt>
                                        </p:tgtEl>
                                        <p:attrNameLst>
                                          <p:attrName>style.color</p:attrName>
                                        </p:attrNameLst>
                                      </p:cBhvr>
                                      <p:by>
                                        <p:hsl h="0" s="12549" l="25098"/>
                                      </p:by>
                                    </p:animClr>
                                    <p:animClr clrSpc="hsl" dir="cw">
                                      <p:cBhvr>
                                        <p:cTn id="71" dur="500" fill="hold"/>
                                        <p:tgtEl>
                                          <p:spTgt spid="67587">
                                            <p:txEl>
                                              <p:pRg st="2" end="2"/>
                                            </p:txEl>
                                          </p:spTgt>
                                        </p:tgtEl>
                                        <p:attrNameLst>
                                          <p:attrName>fillcolor</p:attrName>
                                        </p:attrNameLst>
                                      </p:cBhvr>
                                      <p:by>
                                        <p:hsl h="0" s="12549" l="25098"/>
                                      </p:by>
                                    </p:animClr>
                                    <p:animClr clrSpc="hsl" dir="cw">
                                      <p:cBhvr>
                                        <p:cTn id="72" dur="500" fill="hold"/>
                                        <p:tgtEl>
                                          <p:spTgt spid="67587">
                                            <p:txEl>
                                              <p:pRg st="2" end="2"/>
                                            </p:txEl>
                                          </p:spTgt>
                                        </p:tgtEl>
                                        <p:attrNameLst>
                                          <p:attrName>stroke.color</p:attrName>
                                        </p:attrNameLst>
                                      </p:cBhvr>
                                      <p:by>
                                        <p:hsl h="0" s="12549" l="25098"/>
                                      </p:by>
                                    </p:animClr>
                                    <p:set>
                                      <p:cBhvr>
                                        <p:cTn id="73" dur="500" fill="hold"/>
                                        <p:tgtEl>
                                          <p:spTgt spid="67587">
                                            <p:txEl>
                                              <p:pRg st="2" end="2"/>
                                            </p:txEl>
                                          </p:spTgt>
                                        </p:tgtEl>
                                        <p:attrNameLst>
                                          <p:attrName>fill.type</p:attrName>
                                        </p:attrNameLst>
                                      </p:cBhvr>
                                      <p:to>
                                        <p:strVal val="solid"/>
                                      </p:to>
                                    </p:set>
                                  </p:childTnLst>
                                </p:cTn>
                              </p:par>
                            </p:childTnLst>
                          </p:cTn>
                        </p:par>
                        <p:par>
                          <p:cTn id="74" fill="hold" nodeType="afterGroup">
                            <p:stCondLst>
                              <p:cond delay="2500"/>
                            </p:stCondLst>
                            <p:childTnLst>
                              <p:par>
                                <p:cTn id="75" presetID="30" presetClass="emph" presetSubtype="0" fill="hold" grpId="1" nodeType="afterEffect">
                                  <p:stCondLst>
                                    <p:cond delay="0"/>
                                  </p:stCondLst>
                                  <p:childTnLst>
                                    <p:animClr clrSpc="hsl" dir="cw">
                                      <p:cBhvr override="childStyle">
                                        <p:cTn id="76" dur="500" fill="hold"/>
                                        <p:tgtEl>
                                          <p:spTgt spid="67587">
                                            <p:txEl>
                                              <p:pRg st="3" end="3"/>
                                            </p:txEl>
                                          </p:spTgt>
                                        </p:tgtEl>
                                        <p:attrNameLst>
                                          <p:attrName>style.color</p:attrName>
                                        </p:attrNameLst>
                                      </p:cBhvr>
                                      <p:by>
                                        <p:hsl h="0" s="12549" l="25098"/>
                                      </p:by>
                                    </p:animClr>
                                    <p:animClr clrSpc="hsl" dir="cw">
                                      <p:cBhvr>
                                        <p:cTn id="77" dur="500" fill="hold"/>
                                        <p:tgtEl>
                                          <p:spTgt spid="67587">
                                            <p:txEl>
                                              <p:pRg st="3" end="3"/>
                                            </p:txEl>
                                          </p:spTgt>
                                        </p:tgtEl>
                                        <p:attrNameLst>
                                          <p:attrName>fillcolor</p:attrName>
                                        </p:attrNameLst>
                                      </p:cBhvr>
                                      <p:by>
                                        <p:hsl h="0" s="12549" l="25098"/>
                                      </p:by>
                                    </p:animClr>
                                    <p:animClr clrSpc="hsl" dir="cw">
                                      <p:cBhvr>
                                        <p:cTn id="78" dur="500" fill="hold"/>
                                        <p:tgtEl>
                                          <p:spTgt spid="67587">
                                            <p:txEl>
                                              <p:pRg st="3" end="3"/>
                                            </p:txEl>
                                          </p:spTgt>
                                        </p:tgtEl>
                                        <p:attrNameLst>
                                          <p:attrName>stroke.color</p:attrName>
                                        </p:attrNameLst>
                                      </p:cBhvr>
                                      <p:by>
                                        <p:hsl h="0" s="12549" l="25098"/>
                                      </p:by>
                                    </p:animClr>
                                    <p:set>
                                      <p:cBhvr>
                                        <p:cTn id="79" dur="500" fill="hold"/>
                                        <p:tgtEl>
                                          <p:spTgt spid="67587">
                                            <p:txEl>
                                              <p:pRg st="3" end="3"/>
                                            </p:txEl>
                                          </p:spTgt>
                                        </p:tgtEl>
                                        <p:attrNameLst>
                                          <p:attrName>fill.type</p:attrName>
                                        </p:attrNameLst>
                                      </p:cBhvr>
                                      <p:to>
                                        <p:strVal val="solid"/>
                                      </p:to>
                                    </p:set>
                                  </p:childTnLst>
                                </p:cTn>
                              </p:par>
                            </p:childTnLst>
                          </p:cTn>
                        </p:par>
                        <p:par>
                          <p:cTn id="80" fill="hold" nodeType="afterGroup">
                            <p:stCondLst>
                              <p:cond delay="3000"/>
                            </p:stCondLst>
                            <p:childTnLst>
                              <p:par>
                                <p:cTn id="81" presetID="30" presetClass="emph" presetSubtype="0" fill="hold" grpId="2" nodeType="afterEffect">
                                  <p:stCondLst>
                                    <p:cond delay="0"/>
                                  </p:stCondLst>
                                  <p:childTnLst>
                                    <p:animClr clrSpc="hsl" dir="cw">
                                      <p:cBhvr override="childStyle">
                                        <p:cTn id="82" dur="500" fill="hold"/>
                                        <p:tgtEl>
                                          <p:spTgt spid="67587">
                                            <p:bg/>
                                          </p:spTgt>
                                        </p:tgtEl>
                                        <p:attrNameLst>
                                          <p:attrName>style.color</p:attrName>
                                        </p:attrNameLst>
                                      </p:cBhvr>
                                      <p:by>
                                        <p:hsl h="0" s="12549" l="25098"/>
                                      </p:by>
                                    </p:animClr>
                                    <p:animClr clrSpc="hsl" dir="cw">
                                      <p:cBhvr>
                                        <p:cTn id="83" dur="500" fill="hold"/>
                                        <p:tgtEl>
                                          <p:spTgt spid="67587">
                                            <p:bg/>
                                          </p:spTgt>
                                        </p:tgtEl>
                                        <p:attrNameLst>
                                          <p:attrName>fillcolor</p:attrName>
                                        </p:attrNameLst>
                                      </p:cBhvr>
                                      <p:by>
                                        <p:hsl h="0" s="12549" l="25098"/>
                                      </p:by>
                                    </p:animClr>
                                    <p:animClr clrSpc="hsl" dir="cw">
                                      <p:cBhvr>
                                        <p:cTn id="84" dur="500" fill="hold"/>
                                        <p:tgtEl>
                                          <p:spTgt spid="67587">
                                            <p:bg/>
                                          </p:spTgt>
                                        </p:tgtEl>
                                        <p:attrNameLst>
                                          <p:attrName>stroke.color</p:attrName>
                                        </p:attrNameLst>
                                      </p:cBhvr>
                                      <p:by>
                                        <p:hsl h="0" s="12549" l="25098"/>
                                      </p:by>
                                    </p:animClr>
                                    <p:set>
                                      <p:cBhvr>
                                        <p:cTn id="85" dur="500" fill="hold"/>
                                        <p:tgtEl>
                                          <p:spTgt spid="67587">
                                            <p:bg/>
                                          </p:spTgt>
                                        </p:tgtEl>
                                        <p:attrNameLst>
                                          <p:attrName>fill.type</p:attrName>
                                        </p:attrNameLst>
                                      </p:cBhvr>
                                      <p:to>
                                        <p:strVal val="solid"/>
                                      </p:to>
                                    </p:set>
                                  </p:childTnLst>
                                </p:cTn>
                              </p:par>
                            </p:childTnLst>
                          </p:cTn>
                        </p:par>
                        <p:par>
                          <p:cTn id="86" fill="hold" nodeType="afterGroup">
                            <p:stCondLst>
                              <p:cond delay="3500"/>
                            </p:stCondLst>
                            <p:childTnLst>
                              <p:par>
                                <p:cTn id="87" presetID="30" presetClass="emph" presetSubtype="0" fill="hold" grpId="2" nodeType="afterEffect">
                                  <p:stCondLst>
                                    <p:cond delay="0"/>
                                  </p:stCondLst>
                                  <p:childTnLst>
                                    <p:animClr clrSpc="hsl" dir="cw">
                                      <p:cBhvr override="childStyle">
                                        <p:cTn id="88" dur="500" fill="hold"/>
                                        <p:tgtEl>
                                          <p:spTgt spid="67587">
                                            <p:txEl>
                                              <p:pRg st="0" end="0"/>
                                            </p:txEl>
                                          </p:spTgt>
                                        </p:tgtEl>
                                        <p:attrNameLst>
                                          <p:attrName>style.color</p:attrName>
                                        </p:attrNameLst>
                                      </p:cBhvr>
                                      <p:by>
                                        <p:hsl h="0" s="12549" l="25098"/>
                                      </p:by>
                                    </p:animClr>
                                    <p:animClr clrSpc="hsl" dir="cw">
                                      <p:cBhvr>
                                        <p:cTn id="89" dur="500" fill="hold"/>
                                        <p:tgtEl>
                                          <p:spTgt spid="67587">
                                            <p:txEl>
                                              <p:pRg st="0" end="0"/>
                                            </p:txEl>
                                          </p:spTgt>
                                        </p:tgtEl>
                                        <p:attrNameLst>
                                          <p:attrName>fillcolor</p:attrName>
                                        </p:attrNameLst>
                                      </p:cBhvr>
                                      <p:by>
                                        <p:hsl h="0" s="12549" l="25098"/>
                                      </p:by>
                                    </p:animClr>
                                    <p:animClr clrSpc="hsl" dir="cw">
                                      <p:cBhvr>
                                        <p:cTn id="90" dur="500" fill="hold"/>
                                        <p:tgtEl>
                                          <p:spTgt spid="67587">
                                            <p:txEl>
                                              <p:pRg st="0" end="0"/>
                                            </p:txEl>
                                          </p:spTgt>
                                        </p:tgtEl>
                                        <p:attrNameLst>
                                          <p:attrName>stroke.color</p:attrName>
                                        </p:attrNameLst>
                                      </p:cBhvr>
                                      <p:by>
                                        <p:hsl h="0" s="12549" l="25098"/>
                                      </p:by>
                                    </p:animClr>
                                    <p:set>
                                      <p:cBhvr>
                                        <p:cTn id="91" dur="500" fill="hold"/>
                                        <p:tgtEl>
                                          <p:spTgt spid="67587">
                                            <p:txEl>
                                              <p:pRg st="0" end="0"/>
                                            </p:txEl>
                                          </p:spTgt>
                                        </p:tgtEl>
                                        <p:attrNameLst>
                                          <p:attrName>fill.type</p:attrName>
                                        </p:attrNameLst>
                                      </p:cBhvr>
                                      <p:to>
                                        <p:strVal val="solid"/>
                                      </p:to>
                                    </p:set>
                                  </p:childTnLst>
                                </p:cTn>
                              </p:par>
                            </p:childTnLst>
                          </p:cTn>
                        </p:par>
                        <p:par>
                          <p:cTn id="92" fill="hold" nodeType="afterGroup">
                            <p:stCondLst>
                              <p:cond delay="4000"/>
                            </p:stCondLst>
                            <p:childTnLst>
                              <p:par>
                                <p:cTn id="93" presetID="30" presetClass="emph" presetSubtype="0" fill="hold" grpId="2" nodeType="afterEffect">
                                  <p:stCondLst>
                                    <p:cond delay="0"/>
                                  </p:stCondLst>
                                  <p:childTnLst>
                                    <p:animClr clrSpc="hsl" dir="cw">
                                      <p:cBhvr override="childStyle">
                                        <p:cTn id="94" dur="500" fill="hold"/>
                                        <p:tgtEl>
                                          <p:spTgt spid="67587">
                                            <p:txEl>
                                              <p:pRg st="1" end="1"/>
                                            </p:txEl>
                                          </p:spTgt>
                                        </p:tgtEl>
                                        <p:attrNameLst>
                                          <p:attrName>style.color</p:attrName>
                                        </p:attrNameLst>
                                      </p:cBhvr>
                                      <p:by>
                                        <p:hsl h="0" s="12549" l="25098"/>
                                      </p:by>
                                    </p:animClr>
                                    <p:animClr clrSpc="hsl" dir="cw">
                                      <p:cBhvr>
                                        <p:cTn id="95" dur="500" fill="hold"/>
                                        <p:tgtEl>
                                          <p:spTgt spid="67587">
                                            <p:txEl>
                                              <p:pRg st="1" end="1"/>
                                            </p:txEl>
                                          </p:spTgt>
                                        </p:tgtEl>
                                        <p:attrNameLst>
                                          <p:attrName>fillcolor</p:attrName>
                                        </p:attrNameLst>
                                      </p:cBhvr>
                                      <p:by>
                                        <p:hsl h="0" s="12549" l="25098"/>
                                      </p:by>
                                    </p:animClr>
                                    <p:animClr clrSpc="hsl" dir="cw">
                                      <p:cBhvr>
                                        <p:cTn id="96" dur="500" fill="hold"/>
                                        <p:tgtEl>
                                          <p:spTgt spid="67587">
                                            <p:txEl>
                                              <p:pRg st="1" end="1"/>
                                            </p:txEl>
                                          </p:spTgt>
                                        </p:tgtEl>
                                        <p:attrNameLst>
                                          <p:attrName>stroke.color</p:attrName>
                                        </p:attrNameLst>
                                      </p:cBhvr>
                                      <p:by>
                                        <p:hsl h="0" s="12549" l="25098"/>
                                      </p:by>
                                    </p:animClr>
                                    <p:set>
                                      <p:cBhvr>
                                        <p:cTn id="97" dur="500" fill="hold"/>
                                        <p:tgtEl>
                                          <p:spTgt spid="67587">
                                            <p:txEl>
                                              <p:pRg st="1" end="1"/>
                                            </p:txEl>
                                          </p:spTgt>
                                        </p:tgtEl>
                                        <p:attrNameLst>
                                          <p:attrName>fill.type</p:attrName>
                                        </p:attrNameLst>
                                      </p:cBhvr>
                                      <p:to>
                                        <p:strVal val="solid"/>
                                      </p:to>
                                    </p:set>
                                  </p:childTnLst>
                                </p:cTn>
                              </p:par>
                            </p:childTnLst>
                          </p:cTn>
                        </p:par>
                        <p:par>
                          <p:cTn id="98" fill="hold" nodeType="afterGroup">
                            <p:stCondLst>
                              <p:cond delay="4500"/>
                            </p:stCondLst>
                            <p:childTnLst>
                              <p:par>
                                <p:cTn id="99" presetID="30" presetClass="emph" presetSubtype="0" fill="hold" grpId="2" nodeType="afterEffect">
                                  <p:stCondLst>
                                    <p:cond delay="0"/>
                                  </p:stCondLst>
                                  <p:childTnLst>
                                    <p:animClr clrSpc="hsl" dir="cw">
                                      <p:cBhvr override="childStyle">
                                        <p:cTn id="100" dur="500" fill="hold"/>
                                        <p:tgtEl>
                                          <p:spTgt spid="67587">
                                            <p:txEl>
                                              <p:pRg st="2" end="2"/>
                                            </p:txEl>
                                          </p:spTgt>
                                        </p:tgtEl>
                                        <p:attrNameLst>
                                          <p:attrName>style.color</p:attrName>
                                        </p:attrNameLst>
                                      </p:cBhvr>
                                      <p:by>
                                        <p:hsl h="0" s="12549" l="25098"/>
                                      </p:by>
                                    </p:animClr>
                                    <p:animClr clrSpc="hsl" dir="cw">
                                      <p:cBhvr>
                                        <p:cTn id="101" dur="500" fill="hold"/>
                                        <p:tgtEl>
                                          <p:spTgt spid="67587">
                                            <p:txEl>
                                              <p:pRg st="2" end="2"/>
                                            </p:txEl>
                                          </p:spTgt>
                                        </p:tgtEl>
                                        <p:attrNameLst>
                                          <p:attrName>fillcolor</p:attrName>
                                        </p:attrNameLst>
                                      </p:cBhvr>
                                      <p:by>
                                        <p:hsl h="0" s="12549" l="25098"/>
                                      </p:by>
                                    </p:animClr>
                                    <p:animClr clrSpc="hsl" dir="cw">
                                      <p:cBhvr>
                                        <p:cTn id="102" dur="500" fill="hold"/>
                                        <p:tgtEl>
                                          <p:spTgt spid="67587">
                                            <p:txEl>
                                              <p:pRg st="2" end="2"/>
                                            </p:txEl>
                                          </p:spTgt>
                                        </p:tgtEl>
                                        <p:attrNameLst>
                                          <p:attrName>stroke.color</p:attrName>
                                        </p:attrNameLst>
                                      </p:cBhvr>
                                      <p:by>
                                        <p:hsl h="0" s="12549" l="25098"/>
                                      </p:by>
                                    </p:animClr>
                                    <p:set>
                                      <p:cBhvr>
                                        <p:cTn id="103" dur="500" fill="hold"/>
                                        <p:tgtEl>
                                          <p:spTgt spid="67587">
                                            <p:txEl>
                                              <p:pRg st="2" end="2"/>
                                            </p:txEl>
                                          </p:spTgt>
                                        </p:tgtEl>
                                        <p:attrNameLst>
                                          <p:attrName>fill.type</p:attrName>
                                        </p:attrNameLst>
                                      </p:cBhvr>
                                      <p:to>
                                        <p:strVal val="solid"/>
                                      </p:to>
                                    </p:set>
                                  </p:childTnLst>
                                </p:cTn>
                              </p:par>
                            </p:childTnLst>
                          </p:cTn>
                        </p:par>
                        <p:par>
                          <p:cTn id="104" fill="hold" nodeType="afterGroup">
                            <p:stCondLst>
                              <p:cond delay="5000"/>
                            </p:stCondLst>
                            <p:childTnLst>
                              <p:par>
                                <p:cTn id="105" presetID="30" presetClass="emph" presetSubtype="0" fill="hold" grpId="2" nodeType="afterEffect">
                                  <p:stCondLst>
                                    <p:cond delay="0"/>
                                  </p:stCondLst>
                                  <p:childTnLst>
                                    <p:animClr clrSpc="hsl" dir="cw">
                                      <p:cBhvr override="childStyle">
                                        <p:cTn id="106" dur="500" fill="hold"/>
                                        <p:tgtEl>
                                          <p:spTgt spid="67587">
                                            <p:txEl>
                                              <p:pRg st="3" end="3"/>
                                            </p:txEl>
                                          </p:spTgt>
                                        </p:tgtEl>
                                        <p:attrNameLst>
                                          <p:attrName>style.color</p:attrName>
                                        </p:attrNameLst>
                                      </p:cBhvr>
                                      <p:by>
                                        <p:hsl h="0" s="12549" l="25098"/>
                                      </p:by>
                                    </p:animClr>
                                    <p:animClr clrSpc="hsl" dir="cw">
                                      <p:cBhvr>
                                        <p:cTn id="107" dur="500" fill="hold"/>
                                        <p:tgtEl>
                                          <p:spTgt spid="67587">
                                            <p:txEl>
                                              <p:pRg st="3" end="3"/>
                                            </p:txEl>
                                          </p:spTgt>
                                        </p:tgtEl>
                                        <p:attrNameLst>
                                          <p:attrName>fillcolor</p:attrName>
                                        </p:attrNameLst>
                                      </p:cBhvr>
                                      <p:by>
                                        <p:hsl h="0" s="12549" l="25098"/>
                                      </p:by>
                                    </p:animClr>
                                    <p:animClr clrSpc="hsl" dir="cw">
                                      <p:cBhvr>
                                        <p:cTn id="108" dur="500" fill="hold"/>
                                        <p:tgtEl>
                                          <p:spTgt spid="67587">
                                            <p:txEl>
                                              <p:pRg st="3" end="3"/>
                                            </p:txEl>
                                          </p:spTgt>
                                        </p:tgtEl>
                                        <p:attrNameLst>
                                          <p:attrName>stroke.color</p:attrName>
                                        </p:attrNameLst>
                                      </p:cBhvr>
                                      <p:by>
                                        <p:hsl h="0" s="12549" l="25098"/>
                                      </p:by>
                                    </p:animClr>
                                    <p:set>
                                      <p:cBhvr>
                                        <p:cTn id="109" dur="500" fill="hold"/>
                                        <p:tgtEl>
                                          <p:spTgt spid="67587">
                                            <p:txEl>
                                              <p:pRg st="3" end="3"/>
                                            </p:txEl>
                                          </p:spTgt>
                                        </p:tgtEl>
                                        <p:attrNameLst>
                                          <p:attrName>fill.type</p:attrName>
                                        </p:attrNameLst>
                                      </p:cBhvr>
                                      <p:to>
                                        <p:strVal val="solid"/>
                                      </p:to>
                                    </p:set>
                                  </p:childTnLst>
                                </p:cTn>
                              </p:par>
                            </p:childTnLst>
                          </p:cTn>
                        </p:par>
                        <p:par>
                          <p:cTn id="110" fill="hold" nodeType="afterGroup">
                            <p:stCondLst>
                              <p:cond delay="5500"/>
                            </p:stCondLst>
                            <p:childTnLst>
                              <p:par>
                                <p:cTn id="111" presetID="30" presetClass="emph" presetSubtype="0" fill="hold" grpId="2" nodeType="afterEffect">
                                  <p:stCondLst>
                                    <p:cond delay="0"/>
                                  </p:stCondLst>
                                  <p:childTnLst>
                                    <p:animClr clrSpc="hsl" dir="cw">
                                      <p:cBhvr override="childStyle">
                                        <p:cTn id="112" dur="500" fill="hold"/>
                                        <p:tgtEl>
                                          <p:spTgt spid="67587">
                                            <p:txEl>
                                              <p:pRg st="4" end="4"/>
                                            </p:txEl>
                                          </p:spTgt>
                                        </p:tgtEl>
                                        <p:attrNameLst>
                                          <p:attrName>style.color</p:attrName>
                                        </p:attrNameLst>
                                      </p:cBhvr>
                                      <p:by>
                                        <p:hsl h="0" s="12549" l="25098"/>
                                      </p:by>
                                    </p:animClr>
                                    <p:animClr clrSpc="hsl" dir="cw">
                                      <p:cBhvr>
                                        <p:cTn id="113" dur="500" fill="hold"/>
                                        <p:tgtEl>
                                          <p:spTgt spid="67587">
                                            <p:txEl>
                                              <p:pRg st="4" end="4"/>
                                            </p:txEl>
                                          </p:spTgt>
                                        </p:tgtEl>
                                        <p:attrNameLst>
                                          <p:attrName>fillcolor</p:attrName>
                                        </p:attrNameLst>
                                      </p:cBhvr>
                                      <p:by>
                                        <p:hsl h="0" s="12549" l="25098"/>
                                      </p:by>
                                    </p:animClr>
                                    <p:animClr clrSpc="hsl" dir="cw">
                                      <p:cBhvr>
                                        <p:cTn id="114" dur="500" fill="hold"/>
                                        <p:tgtEl>
                                          <p:spTgt spid="67587">
                                            <p:txEl>
                                              <p:pRg st="4" end="4"/>
                                            </p:txEl>
                                          </p:spTgt>
                                        </p:tgtEl>
                                        <p:attrNameLst>
                                          <p:attrName>stroke.color</p:attrName>
                                        </p:attrNameLst>
                                      </p:cBhvr>
                                      <p:by>
                                        <p:hsl h="0" s="12549" l="25098"/>
                                      </p:by>
                                    </p:animClr>
                                    <p:set>
                                      <p:cBhvr>
                                        <p:cTn id="115" dur="500" fill="hold"/>
                                        <p:tgtEl>
                                          <p:spTgt spid="67587">
                                            <p:txEl>
                                              <p:pRg st="4" end="4"/>
                                            </p:txEl>
                                          </p:spTgt>
                                        </p:tgtEl>
                                        <p:attrNameLst>
                                          <p:attrName>fill.type</p:attrName>
                                        </p:attrNameLst>
                                      </p:cBhvr>
                                      <p:to>
                                        <p:strVal val="solid"/>
                                      </p:to>
                                    </p:set>
                                  </p:childTnLst>
                                </p:cTn>
                              </p:par>
                            </p:childTnLst>
                          </p:cTn>
                        </p:par>
                        <p:par>
                          <p:cTn id="116" fill="hold" nodeType="afterGroup">
                            <p:stCondLst>
                              <p:cond delay="6000"/>
                            </p:stCondLst>
                            <p:childTnLst>
                              <p:par>
                                <p:cTn id="117" presetID="30" presetClass="emph" presetSubtype="0" fill="hold" grpId="2" nodeType="afterEffect">
                                  <p:stCondLst>
                                    <p:cond delay="0"/>
                                  </p:stCondLst>
                                  <p:childTnLst>
                                    <p:animClr clrSpc="hsl" dir="cw">
                                      <p:cBhvr override="childStyle">
                                        <p:cTn id="118" dur="500" fill="hold"/>
                                        <p:tgtEl>
                                          <p:spTgt spid="67587">
                                            <p:txEl>
                                              <p:pRg st="5" end="5"/>
                                            </p:txEl>
                                          </p:spTgt>
                                        </p:tgtEl>
                                        <p:attrNameLst>
                                          <p:attrName>style.color</p:attrName>
                                        </p:attrNameLst>
                                      </p:cBhvr>
                                      <p:by>
                                        <p:hsl h="0" s="12549" l="25098"/>
                                      </p:by>
                                    </p:animClr>
                                    <p:animClr clrSpc="hsl" dir="cw">
                                      <p:cBhvr>
                                        <p:cTn id="119" dur="500" fill="hold"/>
                                        <p:tgtEl>
                                          <p:spTgt spid="67587">
                                            <p:txEl>
                                              <p:pRg st="5" end="5"/>
                                            </p:txEl>
                                          </p:spTgt>
                                        </p:tgtEl>
                                        <p:attrNameLst>
                                          <p:attrName>fillcolor</p:attrName>
                                        </p:attrNameLst>
                                      </p:cBhvr>
                                      <p:by>
                                        <p:hsl h="0" s="12549" l="25098"/>
                                      </p:by>
                                    </p:animClr>
                                    <p:animClr clrSpc="hsl" dir="cw">
                                      <p:cBhvr>
                                        <p:cTn id="120" dur="500" fill="hold"/>
                                        <p:tgtEl>
                                          <p:spTgt spid="67587">
                                            <p:txEl>
                                              <p:pRg st="5" end="5"/>
                                            </p:txEl>
                                          </p:spTgt>
                                        </p:tgtEl>
                                        <p:attrNameLst>
                                          <p:attrName>stroke.color</p:attrName>
                                        </p:attrNameLst>
                                      </p:cBhvr>
                                      <p:by>
                                        <p:hsl h="0" s="12549" l="25098"/>
                                      </p:by>
                                    </p:animClr>
                                    <p:set>
                                      <p:cBhvr>
                                        <p:cTn id="121" dur="500" fill="hold"/>
                                        <p:tgtEl>
                                          <p:spTgt spid="67587">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p:bldP spid="67587" grpId="0" build="p"/>
      <p:bldP spid="67587" grpId="1" build="p"/>
      <p:bldP spid="67587" grpId="2" build="p" animBg="1"/>
      <p:bldP spid="67588"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228600" y="533400"/>
            <a:ext cx="5410200" cy="1447800"/>
          </a:xfrm>
        </p:spPr>
        <p:txBody>
          <a:bodyPr/>
          <a:lstStyle/>
          <a:p>
            <a:r>
              <a:rPr lang="en-US">
                <a:solidFill>
                  <a:srgbClr val="CC9900"/>
                </a:solidFill>
                <a:latin typeface="Papyrus" pitchFamily="66" charset="0"/>
              </a:rPr>
              <a:t>The Conclusion</a:t>
            </a:r>
            <a:br>
              <a:rPr lang="en-US">
                <a:solidFill>
                  <a:srgbClr val="CC9900"/>
                </a:solidFill>
                <a:latin typeface="Papyrus" pitchFamily="66" charset="0"/>
              </a:rPr>
            </a:br>
            <a:r>
              <a:rPr lang="en-US">
                <a:solidFill>
                  <a:srgbClr val="CC9900"/>
                </a:solidFill>
                <a:latin typeface="Papyrus" pitchFamily="66" charset="0"/>
              </a:rPr>
              <a:t>of the Book</a:t>
            </a:r>
          </a:p>
        </p:txBody>
      </p:sp>
      <p:sp>
        <p:nvSpPr>
          <p:cNvPr id="68611" name="Rectangle 3"/>
          <p:cNvSpPr>
            <a:spLocks noGrp="1" noChangeArrowheads="1"/>
          </p:cNvSpPr>
          <p:nvPr>
            <p:ph type="body" idx="1"/>
          </p:nvPr>
        </p:nvSpPr>
        <p:spPr>
          <a:xfrm>
            <a:off x="1447800" y="2514600"/>
            <a:ext cx="5943600" cy="21336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r>
              <a:rPr lang="en-US">
                <a:solidFill>
                  <a:srgbClr val="FFCC66"/>
                </a:solidFill>
              </a:rPr>
              <a:t>Death of Moses (34:1-8)</a:t>
            </a:r>
          </a:p>
          <a:p>
            <a:r>
              <a:rPr lang="en-US">
                <a:solidFill>
                  <a:srgbClr val="FFCC66"/>
                </a:solidFill>
              </a:rPr>
              <a:t>Joshua’s succession (34:9)</a:t>
            </a:r>
          </a:p>
          <a:p>
            <a:r>
              <a:rPr lang="en-US">
                <a:solidFill>
                  <a:srgbClr val="FFCC66"/>
                </a:solidFill>
              </a:rPr>
              <a:t>Moses’ epithet (34:10-12)</a:t>
            </a:r>
          </a:p>
        </p:txBody>
      </p:sp>
      <p:pic>
        <p:nvPicPr>
          <p:cNvPr id="68612" name="Picture 4"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867400" y="228600"/>
            <a:ext cx="3062288" cy="2898775"/>
          </a:xfrm>
        </p:spPr>
      </p:pic>
      <p:sp>
        <p:nvSpPr>
          <p:cNvPr id="68614" name="Text Box 6"/>
          <p:cNvSpPr txBox="1">
            <a:spLocks noChangeArrowheads="1"/>
          </p:cNvSpPr>
          <p:nvPr/>
        </p:nvSpPr>
        <p:spPr bwMode="auto">
          <a:xfrm>
            <a:off x="381000" y="4876800"/>
            <a:ext cx="8305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mtClean="0">
                <a:solidFill>
                  <a:srgbClr val="FFFFFF"/>
                </a:solidFill>
                <a:latin typeface="Times New Roman" pitchFamily="18" charset="0"/>
              </a:rPr>
              <a:t>“And there arose not a prophet since in Israel like unto Moses, whom the Lord knew face to face, in all the signs and the wonders, which the LORD sent him to do in the land of Egypt to Pharaoh, and to all his servants, and to all his land, and in all the great terror which Moses showed in the sight of all Israel.”</a:t>
            </a:r>
          </a:p>
        </p:txBody>
      </p:sp>
      <p:sp>
        <p:nvSpPr>
          <p:cNvPr id="7" name="Text Box 5"/>
          <p:cNvSpPr txBox="1">
            <a:spLocks noChangeArrowheads="1"/>
          </p:cNvSpPr>
          <p:nvPr/>
        </p:nvSpPr>
        <p:spPr bwMode="auto">
          <a:xfrm>
            <a:off x="5256584" y="6351711"/>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16079494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68612">
                                            <p:bg/>
                                          </p:spTgt>
                                        </p:tgtEl>
                                        <p:attrNameLst>
                                          <p:attrName>style.visibility</p:attrName>
                                        </p:attrNameLst>
                                      </p:cBhvr>
                                      <p:to>
                                        <p:strVal val="visible"/>
                                      </p:to>
                                    </p:set>
                                    <p:animEffect transition="in" filter="fade">
                                      <p:cBhvr>
                                        <p:cTn id="7" dur="500"/>
                                        <p:tgtEl>
                                          <p:spTgt spid="68612">
                                            <p:bg/>
                                          </p:spTgt>
                                        </p:tgtEl>
                                      </p:cBhvr>
                                    </p:animEffect>
                                    <p:anim calcmode="lin" valueType="num">
                                      <p:cBhvr>
                                        <p:cTn id="8" dur="500" fill="hold"/>
                                        <p:tgtEl>
                                          <p:spTgt spid="68612">
                                            <p:bg/>
                                          </p:spTgt>
                                        </p:tgtEl>
                                        <p:attrNameLst>
                                          <p:attrName>ppt_x</p:attrName>
                                        </p:attrNameLst>
                                      </p:cBhvr>
                                      <p:tavLst>
                                        <p:tav tm="0">
                                          <p:val>
                                            <p:strVal val="#ppt_x"/>
                                          </p:val>
                                        </p:tav>
                                        <p:tav tm="100000">
                                          <p:val>
                                            <p:strVal val="#ppt_x"/>
                                          </p:val>
                                        </p:tav>
                                      </p:tavLst>
                                    </p:anim>
                                    <p:anim calcmode="lin" valueType="num">
                                      <p:cBhvr>
                                        <p:cTn id="9" dur="500" fill="hold"/>
                                        <p:tgtEl>
                                          <p:spTgt spid="68612">
                                            <p:bg/>
                                          </p:spTgt>
                                        </p:tgtEl>
                                        <p:attrNameLst>
                                          <p:attrName>ppt_y</p:attrName>
                                        </p:attrNameLst>
                                      </p:cBhvr>
                                      <p:tavLst>
                                        <p:tav tm="0">
                                          <p:val>
                                            <p:strVal val="#ppt_y+.05"/>
                                          </p:val>
                                        </p:tav>
                                        <p:tav tm="100000">
                                          <p:val>
                                            <p:strVal val="#ppt_y"/>
                                          </p:val>
                                        </p:tav>
                                      </p:tavLst>
                                    </p:anim>
                                  </p:childTnLst>
                                </p:cTn>
                              </p:par>
                              <p:par>
                                <p:cTn id="10" presetID="29" presetClass="entr" presetSubtype="0" fill="hold" grpId="0" nodeType="withEffect">
                                  <p:stCondLst>
                                    <p:cond delay="0"/>
                                  </p:stCondLst>
                                  <p:childTnLst>
                                    <p:set>
                                      <p:cBhvr>
                                        <p:cTn id="11" dur="1" fill="hold">
                                          <p:stCondLst>
                                            <p:cond delay="0"/>
                                          </p:stCondLst>
                                        </p:cTn>
                                        <p:tgtEl>
                                          <p:spTgt spid="68610"/>
                                        </p:tgtEl>
                                        <p:attrNameLst>
                                          <p:attrName>style.visibility</p:attrName>
                                        </p:attrNameLst>
                                      </p:cBhvr>
                                      <p:to>
                                        <p:strVal val="visible"/>
                                      </p:to>
                                    </p:set>
                                    <p:anim calcmode="lin" valueType="num">
                                      <p:cBhvr>
                                        <p:cTn id="12" dur="1000" fill="hold"/>
                                        <p:tgtEl>
                                          <p:spTgt spid="68610"/>
                                        </p:tgtEl>
                                        <p:attrNameLst>
                                          <p:attrName>ppt_x</p:attrName>
                                        </p:attrNameLst>
                                      </p:cBhvr>
                                      <p:tavLst>
                                        <p:tav tm="0">
                                          <p:val>
                                            <p:strVal val="#ppt_x-.2"/>
                                          </p:val>
                                        </p:tav>
                                        <p:tav tm="100000">
                                          <p:val>
                                            <p:strVal val="#ppt_x"/>
                                          </p:val>
                                        </p:tav>
                                      </p:tavLst>
                                    </p:anim>
                                    <p:anim calcmode="lin" valueType="num">
                                      <p:cBhvr>
                                        <p:cTn id="13" dur="1000" fill="hold"/>
                                        <p:tgtEl>
                                          <p:spTgt spid="6861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8610"/>
                                        </p:tgtEl>
                                      </p:cBhvr>
                                    </p:animEffect>
                                  </p:childTnLst>
                                </p:cTn>
                              </p:par>
                            </p:childTnLst>
                          </p:cTn>
                        </p:par>
                        <p:par>
                          <p:cTn id="15" fill="hold" nodeType="afterGroup">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68611">
                                            <p:bg/>
                                          </p:spTgt>
                                        </p:tgtEl>
                                        <p:attrNameLst>
                                          <p:attrName>style.visibility</p:attrName>
                                        </p:attrNameLst>
                                      </p:cBhvr>
                                      <p:to>
                                        <p:strVal val="visible"/>
                                      </p:to>
                                    </p:set>
                                    <p:animEffect transition="in" filter="fade">
                                      <p:cBhvr>
                                        <p:cTn id="18" dur="1000"/>
                                        <p:tgtEl>
                                          <p:spTgt spid="68611">
                                            <p:bg/>
                                          </p:spTgt>
                                        </p:tgtEl>
                                      </p:cBhvr>
                                    </p:animEffect>
                                    <p:anim calcmode="lin" valueType="num">
                                      <p:cBhvr>
                                        <p:cTn id="19" dur="1000" fill="hold"/>
                                        <p:tgtEl>
                                          <p:spTgt spid="68611">
                                            <p:bg/>
                                          </p:spTgt>
                                        </p:tgtEl>
                                        <p:attrNameLst>
                                          <p:attrName>ppt_x</p:attrName>
                                        </p:attrNameLst>
                                      </p:cBhvr>
                                      <p:tavLst>
                                        <p:tav tm="0">
                                          <p:val>
                                            <p:strVal val="#ppt_x"/>
                                          </p:val>
                                        </p:tav>
                                        <p:tav tm="100000">
                                          <p:val>
                                            <p:strVal val="#ppt_x"/>
                                          </p:val>
                                        </p:tav>
                                      </p:tavLst>
                                    </p:anim>
                                    <p:anim calcmode="lin" valueType="num">
                                      <p:cBhvr>
                                        <p:cTn id="20" dur="1000" fill="hold"/>
                                        <p:tgtEl>
                                          <p:spTgt spid="68611">
                                            <p:bg/>
                                          </p:spTgt>
                                        </p:tgtEl>
                                        <p:attrNameLst>
                                          <p:attrName>ppt_y</p:attrName>
                                        </p:attrNameLst>
                                      </p:cBhvr>
                                      <p:tavLst>
                                        <p:tav tm="0">
                                          <p:val>
                                            <p:strVal val="#ppt_y+.1"/>
                                          </p:val>
                                        </p:tav>
                                        <p:tav tm="100000">
                                          <p:val>
                                            <p:strVal val="#ppt_y"/>
                                          </p:val>
                                        </p:tav>
                                      </p:tavLst>
                                    </p:anim>
                                  </p:childTnLst>
                                </p:cTn>
                              </p:par>
                            </p:childTnLst>
                          </p:cTn>
                        </p:par>
                        <p:par>
                          <p:cTn id="21" fill="hold" nodeType="afterGroup">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68611">
                                            <p:txEl>
                                              <p:pRg st="0" end="0"/>
                                            </p:txEl>
                                          </p:spTgt>
                                        </p:tgtEl>
                                        <p:attrNameLst>
                                          <p:attrName>style.visibility</p:attrName>
                                        </p:attrNameLst>
                                      </p:cBhvr>
                                      <p:to>
                                        <p:strVal val="visible"/>
                                      </p:to>
                                    </p:set>
                                    <p:animEffect transition="in" filter="fade">
                                      <p:cBhvr>
                                        <p:cTn id="24" dur="1000"/>
                                        <p:tgtEl>
                                          <p:spTgt spid="68611">
                                            <p:txEl>
                                              <p:pRg st="0" end="0"/>
                                            </p:txEl>
                                          </p:spTgt>
                                        </p:tgtEl>
                                      </p:cBhvr>
                                    </p:animEffect>
                                    <p:anim calcmode="lin" valueType="num">
                                      <p:cBhvr>
                                        <p:cTn id="25" dur="10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8611">
                                            <p:txEl>
                                              <p:pRg st="0" end="0"/>
                                            </p:txEl>
                                          </p:spTgt>
                                        </p:tgtEl>
                                        <p:attrNameLst>
                                          <p:attrName>ppt_y</p:attrName>
                                        </p:attrNameLst>
                                      </p:cBhvr>
                                      <p:tavLst>
                                        <p:tav tm="0">
                                          <p:val>
                                            <p:strVal val="#ppt_y+.1"/>
                                          </p:val>
                                        </p:tav>
                                        <p:tav tm="100000">
                                          <p:val>
                                            <p:strVal val="#ppt_y"/>
                                          </p:val>
                                        </p:tav>
                                      </p:tavLst>
                                    </p:anim>
                                  </p:childTnLst>
                                </p:cTn>
                              </p:par>
                            </p:childTnLst>
                          </p:cTn>
                        </p:par>
                        <p:par>
                          <p:cTn id="27" fill="hold" nodeType="afterGroup">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68611">
                                            <p:txEl>
                                              <p:pRg st="1" end="1"/>
                                            </p:txEl>
                                          </p:spTgt>
                                        </p:tgtEl>
                                        <p:attrNameLst>
                                          <p:attrName>style.visibility</p:attrName>
                                        </p:attrNameLst>
                                      </p:cBhvr>
                                      <p:to>
                                        <p:strVal val="visible"/>
                                      </p:to>
                                    </p:set>
                                    <p:animEffect transition="in" filter="fade">
                                      <p:cBhvr>
                                        <p:cTn id="30" dur="1000"/>
                                        <p:tgtEl>
                                          <p:spTgt spid="68611">
                                            <p:txEl>
                                              <p:pRg st="1" end="1"/>
                                            </p:txEl>
                                          </p:spTgt>
                                        </p:tgtEl>
                                      </p:cBhvr>
                                    </p:animEffect>
                                    <p:anim calcmode="lin" valueType="num">
                                      <p:cBhvr>
                                        <p:cTn id="31" dur="1000" fill="hold"/>
                                        <p:tgtEl>
                                          <p:spTgt spid="68611">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8611">
                                            <p:txEl>
                                              <p:pRg st="1" end="1"/>
                                            </p:txEl>
                                          </p:spTgt>
                                        </p:tgtEl>
                                        <p:attrNameLst>
                                          <p:attrName>ppt_y</p:attrName>
                                        </p:attrNameLst>
                                      </p:cBhvr>
                                      <p:tavLst>
                                        <p:tav tm="0">
                                          <p:val>
                                            <p:strVal val="#ppt_y+.1"/>
                                          </p:val>
                                        </p:tav>
                                        <p:tav tm="100000">
                                          <p:val>
                                            <p:strVal val="#ppt_y"/>
                                          </p:val>
                                        </p:tav>
                                      </p:tavLst>
                                    </p:anim>
                                  </p:childTnLst>
                                </p:cTn>
                              </p:par>
                            </p:childTnLst>
                          </p:cTn>
                        </p:par>
                        <p:par>
                          <p:cTn id="33" fill="hold" nodeType="afterGroup">
                            <p:stCondLst>
                              <p:cond delay="4000"/>
                            </p:stCondLst>
                            <p:childTnLst>
                              <p:par>
                                <p:cTn id="34" presetID="42" presetClass="entr" presetSubtype="0" fill="hold" grpId="0" nodeType="afterEffect">
                                  <p:stCondLst>
                                    <p:cond delay="0"/>
                                  </p:stCondLst>
                                  <p:childTnLst>
                                    <p:set>
                                      <p:cBhvr>
                                        <p:cTn id="35" dur="1" fill="hold">
                                          <p:stCondLst>
                                            <p:cond delay="0"/>
                                          </p:stCondLst>
                                        </p:cTn>
                                        <p:tgtEl>
                                          <p:spTgt spid="68611">
                                            <p:txEl>
                                              <p:pRg st="2" end="2"/>
                                            </p:txEl>
                                          </p:spTgt>
                                        </p:tgtEl>
                                        <p:attrNameLst>
                                          <p:attrName>style.visibility</p:attrName>
                                        </p:attrNameLst>
                                      </p:cBhvr>
                                      <p:to>
                                        <p:strVal val="visible"/>
                                      </p:to>
                                    </p:set>
                                    <p:animEffect transition="in" filter="fade">
                                      <p:cBhvr>
                                        <p:cTn id="36" dur="1000"/>
                                        <p:tgtEl>
                                          <p:spTgt spid="68611">
                                            <p:txEl>
                                              <p:pRg st="2" end="2"/>
                                            </p:txEl>
                                          </p:spTgt>
                                        </p:tgtEl>
                                      </p:cBhvr>
                                    </p:animEffect>
                                    <p:anim calcmode="lin" valueType="num">
                                      <p:cBhvr>
                                        <p:cTn id="37" dur="1000" fill="hold"/>
                                        <p:tgtEl>
                                          <p:spTgt spid="68611">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68611">
                                            <p:txEl>
                                              <p:pRg st="2" end="2"/>
                                            </p:txEl>
                                          </p:spTgt>
                                        </p:tgtEl>
                                        <p:attrNameLst>
                                          <p:attrName>ppt_y</p:attrName>
                                        </p:attrNameLst>
                                      </p:cBhvr>
                                      <p:tavLst>
                                        <p:tav tm="0">
                                          <p:val>
                                            <p:strVal val="#ppt_y+.1"/>
                                          </p:val>
                                        </p:tav>
                                        <p:tav tm="100000">
                                          <p:val>
                                            <p:strVal val="#ppt_y"/>
                                          </p:val>
                                        </p:tav>
                                      </p:tavLst>
                                    </p:anim>
                                  </p:childTnLst>
                                </p:cTn>
                              </p:par>
                            </p:childTnLst>
                          </p:cTn>
                        </p:par>
                        <p:par>
                          <p:cTn id="39" fill="hold" nodeType="afterGroup">
                            <p:stCondLst>
                              <p:cond delay="5000"/>
                            </p:stCondLst>
                            <p:childTnLst>
                              <p:par>
                                <p:cTn id="40" presetID="42" presetClass="entr" presetSubtype="0" fill="hold" grpId="0" nodeType="afterEffect">
                                  <p:stCondLst>
                                    <p:cond delay="0"/>
                                  </p:stCondLst>
                                  <p:childTnLst>
                                    <p:set>
                                      <p:cBhvr>
                                        <p:cTn id="41" dur="1" fill="hold">
                                          <p:stCondLst>
                                            <p:cond delay="0"/>
                                          </p:stCondLst>
                                        </p:cTn>
                                        <p:tgtEl>
                                          <p:spTgt spid="68614"/>
                                        </p:tgtEl>
                                        <p:attrNameLst>
                                          <p:attrName>style.visibility</p:attrName>
                                        </p:attrNameLst>
                                      </p:cBhvr>
                                      <p:to>
                                        <p:strVal val="visible"/>
                                      </p:to>
                                    </p:set>
                                    <p:animEffect transition="in" filter="fade">
                                      <p:cBhvr>
                                        <p:cTn id="42" dur="1000"/>
                                        <p:tgtEl>
                                          <p:spTgt spid="68614"/>
                                        </p:tgtEl>
                                      </p:cBhvr>
                                    </p:animEffect>
                                    <p:anim calcmode="lin" valueType="num">
                                      <p:cBhvr>
                                        <p:cTn id="43" dur="1000" fill="hold"/>
                                        <p:tgtEl>
                                          <p:spTgt spid="68614"/>
                                        </p:tgtEl>
                                        <p:attrNameLst>
                                          <p:attrName>ppt_x</p:attrName>
                                        </p:attrNameLst>
                                      </p:cBhvr>
                                      <p:tavLst>
                                        <p:tav tm="0">
                                          <p:val>
                                            <p:strVal val="#ppt_x"/>
                                          </p:val>
                                        </p:tav>
                                        <p:tav tm="100000">
                                          <p:val>
                                            <p:strVal val="#ppt_x"/>
                                          </p:val>
                                        </p:tav>
                                      </p:tavLst>
                                    </p:anim>
                                    <p:anim calcmode="lin" valueType="num">
                                      <p:cBhvr>
                                        <p:cTn id="44" dur="1000" fill="hold"/>
                                        <p:tgtEl>
                                          <p:spTgt spid="686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P spid="68611" grpId="0" build="p" animBg="1"/>
      <p:bldP spid="68612" grpId="0" build="p"/>
      <p:bldP spid="686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4"/>
          <p:cNvSpPr>
            <a:spLocks noChangeArrowheads="1"/>
          </p:cNvSpPr>
          <p:nvPr/>
        </p:nvSpPr>
        <p:spPr bwMode="auto">
          <a:xfrm>
            <a:off x="2286000" y="304800"/>
            <a:ext cx="4598988"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sz="2800" b="1" smtClean="0">
                <a:solidFill>
                  <a:srgbClr val="CC9900"/>
                </a:solidFill>
                <a:latin typeface="Lucida Calligraphy" pitchFamily="66" charset="0"/>
                <a:cs typeface="Times New Roman" pitchFamily="18" charset="0"/>
              </a:rPr>
              <a:t>From Egypt to Canaan</a:t>
            </a:r>
            <a:endParaRPr lang="en-US" sz="2800" smtClean="0">
              <a:solidFill>
                <a:srgbClr val="CC9900"/>
              </a:solidFill>
              <a:latin typeface="Papyrus" pitchFamily="66" charset="0"/>
            </a:endParaRPr>
          </a:p>
          <a:p>
            <a:pPr eaLnBrk="0" fontAlgn="base" hangingPunct="0">
              <a:spcBef>
                <a:spcPct val="0"/>
              </a:spcBef>
              <a:spcAft>
                <a:spcPct val="0"/>
              </a:spcAft>
            </a:pPr>
            <a:r>
              <a:rPr lang="en-US" sz="1600" smtClean="0">
                <a:solidFill>
                  <a:srgbClr val="CC9900"/>
                </a:solidFill>
                <a:cs typeface="Times New Roman" pitchFamily="18" charset="0"/>
              </a:rPr>
              <a:t>A Suggested Chronology of the Children of Israel</a:t>
            </a:r>
            <a:endParaRPr lang="en-US" sz="1600" smtClean="0">
              <a:solidFill>
                <a:srgbClr val="CC9900"/>
              </a:solidFill>
            </a:endParaRPr>
          </a:p>
          <a:p>
            <a:pPr eaLnBrk="0" fontAlgn="base" hangingPunct="0">
              <a:spcBef>
                <a:spcPct val="0"/>
              </a:spcBef>
              <a:spcAft>
                <a:spcPct val="0"/>
              </a:spcAft>
            </a:pPr>
            <a:endParaRPr lang="en-US" sz="1600" smtClean="0">
              <a:solidFill>
                <a:srgbClr val="CC9900"/>
              </a:solidFill>
            </a:endParaRPr>
          </a:p>
        </p:txBody>
      </p:sp>
      <p:sp>
        <p:nvSpPr>
          <p:cNvPr id="42521" name="Text Box 537"/>
          <p:cNvSpPr txBox="1">
            <a:spLocks noChangeArrowheads="1"/>
          </p:cNvSpPr>
          <p:nvPr/>
        </p:nvSpPr>
        <p:spPr bwMode="auto">
          <a:xfrm>
            <a:off x="7772400" y="6096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mtClean="0">
                <a:solidFill>
                  <a:srgbClr val="CC9900"/>
                </a:solidFill>
                <a:latin typeface="Papyrus" pitchFamily="66" charset="0"/>
              </a:rPr>
              <a:t>Slide 1</a:t>
            </a:r>
          </a:p>
        </p:txBody>
      </p:sp>
      <p:graphicFrame>
        <p:nvGraphicFramePr>
          <p:cNvPr id="42522" name="Group 538"/>
          <p:cNvGraphicFramePr>
            <a:graphicFrameLocks noGrp="1"/>
          </p:cNvGraphicFramePr>
          <p:nvPr/>
        </p:nvGraphicFramePr>
        <p:xfrm>
          <a:off x="-76200" y="1143000"/>
          <a:ext cx="9280525" cy="274320"/>
        </p:xfrm>
        <a:graphic>
          <a:graphicData uri="http://schemas.openxmlformats.org/drawingml/2006/table">
            <a:tbl>
              <a:tblPr/>
              <a:tblGrid>
                <a:gridCol w="433388"/>
                <a:gridCol w="561975"/>
                <a:gridCol w="430212"/>
                <a:gridCol w="2986088"/>
                <a:gridCol w="1485900"/>
                <a:gridCol w="987425"/>
                <a:gridCol w="992187"/>
                <a:gridCol w="1403350"/>
              </a:tblGrid>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Y</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Events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Num 33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r>
            </a:tbl>
          </a:graphicData>
        </a:graphic>
      </p:graphicFrame>
      <p:graphicFrame>
        <p:nvGraphicFramePr>
          <p:cNvPr id="49239" name="Group 1111"/>
          <p:cNvGraphicFramePr>
            <a:graphicFrameLocks noGrp="1"/>
          </p:cNvGraphicFramePr>
          <p:nvPr/>
        </p:nvGraphicFramePr>
        <p:xfrm>
          <a:off x="-76200" y="1447800"/>
          <a:ext cx="9280525" cy="5429250"/>
        </p:xfrm>
        <a:graphic>
          <a:graphicData uri="http://schemas.openxmlformats.org/drawingml/2006/table">
            <a:tbl>
              <a:tblPr/>
              <a:tblGrid>
                <a:gridCol w="433388"/>
                <a:gridCol w="561975"/>
                <a:gridCol w="430212"/>
                <a:gridCol w="2986088"/>
                <a:gridCol w="1485900"/>
                <a:gridCol w="987425"/>
                <a:gridCol w="992187"/>
                <a:gridCol w="1403350"/>
              </a:tblGrid>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Choosing of the Passover lamb</a:t>
                      </a:r>
                      <a:endParaRPr kumimoji="0" lang="en-US" sz="1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Egypt</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12:10</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Slaying and eating of the Passover lamb; Feast of unleavened bread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Egypt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12:6,18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The children of Israel depart from Rameses; end of the 430 years at the night of the exodus</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Sanctification of the firstborn</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600" b="1" i="0" u="none" strike="noStrike" cap="none" normalizeH="0" baseline="0" smtClean="0">
                          <a:ln>
                            <a:noFill/>
                          </a:ln>
                          <a:solidFill>
                            <a:schemeClr val="tx1"/>
                          </a:solidFill>
                          <a:effectLst/>
                          <a:latin typeface="Arial" charset="0"/>
                          <a:cs typeface="Times New Roman" pitchFamily="18" charset="0"/>
                        </a:rPr>
                        <a:t>Beginning of the 40 yrs</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Rameses, Egypt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33:3-4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29:2-4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12:40-42;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13:11-16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Succoth to Etham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33:5-6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13:20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Before Pi-hahiroth, between Migdol and the sea, against Baal-zephon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14:9-12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701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Red Sea crossing; first song of Moses; Israel murmurs at Marah; they come to Elim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Red Sea; wilderness of Etham; Marah; Elim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33:8-9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11:4;</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29:2-4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14:13-31;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15:1-22;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15:23-26;</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15:27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in the wilderness of Sin; quail and manna provided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By the Red Sea</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to wilderness of Sin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33:10-11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8:3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16:1-3;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16:4-21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No manna supplied on the Sabbath; 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to Dophkah to Alush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33:12-13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16:22-36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701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at Rephidim (called Massah and Meribah); Amalek overcome at Rephidim</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Jethro’s counsel endorsed by divine decree; the leaders delegated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Rephidim</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(Massah and Meribah)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1:9-18;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6:16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17:1-7;</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17:8-16;</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18:1-22;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18:24-27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8540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comes to the wilderness of Sinai</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Yahweh descends on the mount; laws given; Israel brought under the covenant; specifications for the tabernacle, furniture, priestly garments and consecration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4:10-40;</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5-8;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19:1-2;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19:18;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20:1-23:33;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24:1-8;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25:1-31:18 </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
        <p:nvSpPr>
          <p:cNvPr id="49224" name="Oval 1096"/>
          <p:cNvSpPr>
            <a:spLocks noChangeArrowheads="1"/>
          </p:cNvSpPr>
          <p:nvPr/>
        </p:nvSpPr>
        <p:spPr bwMode="auto">
          <a:xfrm>
            <a:off x="2438400" y="3810000"/>
            <a:ext cx="1295400" cy="228600"/>
          </a:xfrm>
          <a:prstGeom prst="ellipse">
            <a:avLst/>
          </a:prstGeom>
          <a:noFill/>
          <a:ln w="381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49230" name="Oval 1102"/>
          <p:cNvSpPr>
            <a:spLocks noChangeArrowheads="1"/>
          </p:cNvSpPr>
          <p:nvPr/>
        </p:nvSpPr>
        <p:spPr bwMode="auto">
          <a:xfrm>
            <a:off x="8153400" y="4038600"/>
            <a:ext cx="685800" cy="152400"/>
          </a:xfrm>
          <a:prstGeom prst="ellipse">
            <a:avLst/>
          </a:prstGeom>
          <a:noFill/>
          <a:ln w="381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49231" name="Oval 1103"/>
          <p:cNvSpPr>
            <a:spLocks noChangeArrowheads="1"/>
          </p:cNvSpPr>
          <p:nvPr/>
        </p:nvSpPr>
        <p:spPr bwMode="auto">
          <a:xfrm>
            <a:off x="5029200" y="4038600"/>
            <a:ext cx="609600" cy="152400"/>
          </a:xfrm>
          <a:prstGeom prst="ellipse">
            <a:avLst/>
          </a:prstGeom>
          <a:noFill/>
          <a:ln w="3810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49232" name="Oval 1104"/>
          <p:cNvSpPr>
            <a:spLocks noChangeArrowheads="1"/>
          </p:cNvSpPr>
          <p:nvPr/>
        </p:nvSpPr>
        <p:spPr bwMode="auto">
          <a:xfrm>
            <a:off x="8153400" y="4191000"/>
            <a:ext cx="685800" cy="152400"/>
          </a:xfrm>
          <a:prstGeom prst="ellipse">
            <a:avLst/>
          </a:prstGeom>
          <a:noFill/>
          <a:ln w="3810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49233" name="Oval 1105"/>
          <p:cNvSpPr>
            <a:spLocks noChangeArrowheads="1"/>
          </p:cNvSpPr>
          <p:nvPr/>
        </p:nvSpPr>
        <p:spPr bwMode="auto">
          <a:xfrm>
            <a:off x="4572000" y="5486400"/>
            <a:ext cx="990600" cy="381000"/>
          </a:xfrm>
          <a:prstGeom prst="ellipse">
            <a:avLst/>
          </a:prstGeom>
          <a:noFill/>
          <a:ln w="38100">
            <a:solidFill>
              <a:srgbClr val="1203D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49234" name="Oval 1106"/>
          <p:cNvSpPr>
            <a:spLocks noChangeArrowheads="1"/>
          </p:cNvSpPr>
          <p:nvPr/>
        </p:nvSpPr>
        <p:spPr bwMode="auto">
          <a:xfrm>
            <a:off x="8077200" y="5334000"/>
            <a:ext cx="838200" cy="228600"/>
          </a:xfrm>
          <a:prstGeom prst="ellipse">
            <a:avLst/>
          </a:prstGeom>
          <a:noFill/>
          <a:ln w="38100">
            <a:solidFill>
              <a:srgbClr val="1203D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49240" name="Rectangle 1112"/>
          <p:cNvSpPr>
            <a:spLocks noChangeArrowheads="1"/>
          </p:cNvSpPr>
          <p:nvPr/>
        </p:nvSpPr>
        <p:spPr bwMode="auto">
          <a:xfrm>
            <a:off x="1371600" y="2590800"/>
            <a:ext cx="2590800" cy="304800"/>
          </a:xfrm>
          <a:prstGeom prst="rect">
            <a:avLst/>
          </a:prstGeom>
          <a:noFill/>
          <a:ln w="38100">
            <a:solidFill>
              <a:srgbClr val="00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Tree>
    <p:extLst>
      <p:ext uri="{BB962C8B-B14F-4D97-AF65-F5344CB8AC3E}">
        <p14:creationId xmlns:p14="http://schemas.microsoft.com/office/powerpoint/2010/main" val="401593568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9224"/>
                                        </p:tgtEl>
                                        <p:attrNameLst>
                                          <p:attrName>style.visibility</p:attrName>
                                        </p:attrNameLst>
                                      </p:cBhvr>
                                      <p:to>
                                        <p:strVal val="visible"/>
                                      </p:to>
                                    </p:set>
                                    <p:animEffect transition="in" filter="circle(in)">
                                      <p:cBhvr>
                                        <p:cTn id="7" dur="2000"/>
                                        <p:tgtEl>
                                          <p:spTgt spid="49224"/>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49230"/>
                                        </p:tgtEl>
                                        <p:attrNameLst>
                                          <p:attrName>style.visibility</p:attrName>
                                        </p:attrNameLst>
                                      </p:cBhvr>
                                      <p:to>
                                        <p:strVal val="visible"/>
                                      </p:to>
                                    </p:set>
                                    <p:animEffect transition="in" filter="circle(in)">
                                      <p:cBhvr>
                                        <p:cTn id="11" dur="2000"/>
                                        <p:tgtEl>
                                          <p:spTgt spid="49230"/>
                                        </p:tgtEl>
                                      </p:cBhvr>
                                    </p:animEffect>
                                  </p:childTnLst>
                                </p:cTn>
                              </p:par>
                            </p:childTnLst>
                          </p:cTn>
                        </p:par>
                        <p:par>
                          <p:cTn id="12" fill="hold" nodeType="afterGroup">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49231"/>
                                        </p:tgtEl>
                                        <p:attrNameLst>
                                          <p:attrName>style.visibility</p:attrName>
                                        </p:attrNameLst>
                                      </p:cBhvr>
                                      <p:to>
                                        <p:strVal val="visible"/>
                                      </p:to>
                                    </p:set>
                                    <p:animEffect transition="in" filter="circle(in)">
                                      <p:cBhvr>
                                        <p:cTn id="15" dur="2000"/>
                                        <p:tgtEl>
                                          <p:spTgt spid="49231"/>
                                        </p:tgtEl>
                                      </p:cBhvr>
                                    </p:animEffect>
                                  </p:childTnLst>
                                </p:cTn>
                              </p:par>
                            </p:childTnLst>
                          </p:cTn>
                        </p:par>
                        <p:par>
                          <p:cTn id="16" fill="hold" nodeType="afterGroup">
                            <p:stCondLst>
                              <p:cond delay="6000"/>
                            </p:stCondLst>
                            <p:childTnLst>
                              <p:par>
                                <p:cTn id="17" presetID="6" presetClass="entr" presetSubtype="16" fill="hold" grpId="0" nodeType="afterEffect">
                                  <p:stCondLst>
                                    <p:cond delay="0"/>
                                  </p:stCondLst>
                                  <p:childTnLst>
                                    <p:set>
                                      <p:cBhvr>
                                        <p:cTn id="18" dur="1" fill="hold">
                                          <p:stCondLst>
                                            <p:cond delay="0"/>
                                          </p:stCondLst>
                                        </p:cTn>
                                        <p:tgtEl>
                                          <p:spTgt spid="49232"/>
                                        </p:tgtEl>
                                        <p:attrNameLst>
                                          <p:attrName>style.visibility</p:attrName>
                                        </p:attrNameLst>
                                      </p:cBhvr>
                                      <p:to>
                                        <p:strVal val="visible"/>
                                      </p:to>
                                    </p:set>
                                    <p:animEffect transition="in" filter="circle(in)">
                                      <p:cBhvr>
                                        <p:cTn id="19" dur="2000"/>
                                        <p:tgtEl>
                                          <p:spTgt spid="49232"/>
                                        </p:tgtEl>
                                      </p:cBhvr>
                                    </p:animEffect>
                                  </p:childTnLst>
                                </p:cTn>
                              </p:par>
                            </p:childTnLst>
                          </p:cTn>
                        </p:par>
                        <p:par>
                          <p:cTn id="20" fill="hold" nodeType="afterGroup">
                            <p:stCondLst>
                              <p:cond delay="8000"/>
                            </p:stCondLst>
                            <p:childTnLst>
                              <p:par>
                                <p:cTn id="21" presetID="6" presetClass="entr" presetSubtype="16" fill="hold" grpId="0" nodeType="afterEffect">
                                  <p:stCondLst>
                                    <p:cond delay="0"/>
                                  </p:stCondLst>
                                  <p:childTnLst>
                                    <p:set>
                                      <p:cBhvr>
                                        <p:cTn id="22" dur="1" fill="hold">
                                          <p:stCondLst>
                                            <p:cond delay="0"/>
                                          </p:stCondLst>
                                        </p:cTn>
                                        <p:tgtEl>
                                          <p:spTgt spid="49233"/>
                                        </p:tgtEl>
                                        <p:attrNameLst>
                                          <p:attrName>style.visibility</p:attrName>
                                        </p:attrNameLst>
                                      </p:cBhvr>
                                      <p:to>
                                        <p:strVal val="visible"/>
                                      </p:to>
                                    </p:set>
                                    <p:animEffect transition="in" filter="circle(in)">
                                      <p:cBhvr>
                                        <p:cTn id="23" dur="2000"/>
                                        <p:tgtEl>
                                          <p:spTgt spid="49233"/>
                                        </p:tgtEl>
                                      </p:cBhvr>
                                    </p:animEffect>
                                  </p:childTnLst>
                                </p:cTn>
                              </p:par>
                            </p:childTnLst>
                          </p:cTn>
                        </p:par>
                        <p:par>
                          <p:cTn id="24" fill="hold" nodeType="afterGroup">
                            <p:stCondLst>
                              <p:cond delay="10000"/>
                            </p:stCondLst>
                            <p:childTnLst>
                              <p:par>
                                <p:cTn id="25" presetID="6" presetClass="entr" presetSubtype="16" fill="hold" grpId="0" nodeType="afterEffect">
                                  <p:stCondLst>
                                    <p:cond delay="0"/>
                                  </p:stCondLst>
                                  <p:childTnLst>
                                    <p:set>
                                      <p:cBhvr>
                                        <p:cTn id="26" dur="1" fill="hold">
                                          <p:stCondLst>
                                            <p:cond delay="0"/>
                                          </p:stCondLst>
                                        </p:cTn>
                                        <p:tgtEl>
                                          <p:spTgt spid="49234"/>
                                        </p:tgtEl>
                                        <p:attrNameLst>
                                          <p:attrName>style.visibility</p:attrName>
                                        </p:attrNameLst>
                                      </p:cBhvr>
                                      <p:to>
                                        <p:strVal val="visible"/>
                                      </p:to>
                                    </p:set>
                                    <p:animEffect transition="in" filter="circle(in)">
                                      <p:cBhvr>
                                        <p:cTn id="27" dur="2000"/>
                                        <p:tgtEl>
                                          <p:spTgt spid="49234"/>
                                        </p:tgtEl>
                                      </p:cBhvr>
                                    </p:animEffect>
                                  </p:childTnLst>
                                </p:cTn>
                              </p:par>
                            </p:childTnLst>
                          </p:cTn>
                        </p:par>
                        <p:par>
                          <p:cTn id="28" fill="hold" nodeType="afterGroup">
                            <p:stCondLst>
                              <p:cond delay="12000"/>
                            </p:stCondLst>
                            <p:childTnLst>
                              <p:par>
                                <p:cTn id="29" presetID="6" presetClass="entr" presetSubtype="16" fill="hold" grpId="0" nodeType="afterEffect">
                                  <p:stCondLst>
                                    <p:cond delay="0"/>
                                  </p:stCondLst>
                                  <p:childTnLst>
                                    <p:set>
                                      <p:cBhvr>
                                        <p:cTn id="30" dur="1" fill="hold">
                                          <p:stCondLst>
                                            <p:cond delay="0"/>
                                          </p:stCondLst>
                                        </p:cTn>
                                        <p:tgtEl>
                                          <p:spTgt spid="49240"/>
                                        </p:tgtEl>
                                        <p:attrNameLst>
                                          <p:attrName>style.visibility</p:attrName>
                                        </p:attrNameLst>
                                      </p:cBhvr>
                                      <p:to>
                                        <p:strVal val="visible"/>
                                      </p:to>
                                    </p:set>
                                    <p:animEffect transition="in" filter="circle(in)">
                                      <p:cBhvr>
                                        <p:cTn id="31" dur="2000"/>
                                        <p:tgtEl>
                                          <p:spTgt spid="49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24" grpId="0" animBg="1"/>
      <p:bldP spid="49230" grpId="0" animBg="1"/>
      <p:bldP spid="49231" grpId="0" animBg="1"/>
      <p:bldP spid="49232" grpId="0" animBg="1"/>
      <p:bldP spid="49233" grpId="0" animBg="1"/>
      <p:bldP spid="49234" grpId="0" animBg="1"/>
      <p:bldP spid="4924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37" name="Text Box 529"/>
          <p:cNvSpPr txBox="1">
            <a:spLocks noChangeArrowheads="1"/>
          </p:cNvSpPr>
          <p:nvPr/>
        </p:nvSpPr>
        <p:spPr bwMode="auto">
          <a:xfrm>
            <a:off x="7772400" y="623888"/>
            <a:ext cx="990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mtClean="0">
                <a:solidFill>
                  <a:srgbClr val="CC9900"/>
                </a:solidFill>
                <a:latin typeface="Papyrus" pitchFamily="66" charset="0"/>
              </a:rPr>
              <a:t>Slide 2</a:t>
            </a:r>
          </a:p>
        </p:txBody>
      </p:sp>
      <p:sp>
        <p:nvSpPr>
          <p:cNvPr id="43538" name="Rectangle 530"/>
          <p:cNvSpPr>
            <a:spLocks noChangeArrowheads="1"/>
          </p:cNvSpPr>
          <p:nvPr/>
        </p:nvSpPr>
        <p:spPr bwMode="auto">
          <a:xfrm>
            <a:off x="2286000" y="304800"/>
            <a:ext cx="4598988"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sz="2800" b="1" smtClean="0">
                <a:solidFill>
                  <a:srgbClr val="CC9900"/>
                </a:solidFill>
                <a:latin typeface="Lucida Calligraphy" pitchFamily="66" charset="0"/>
                <a:cs typeface="Times New Roman" pitchFamily="18" charset="0"/>
              </a:rPr>
              <a:t>From Egypt to Canaan</a:t>
            </a:r>
            <a:endParaRPr lang="en-US" sz="2800" smtClean="0">
              <a:solidFill>
                <a:srgbClr val="CC9900"/>
              </a:solidFill>
              <a:latin typeface="Papyrus" pitchFamily="66" charset="0"/>
            </a:endParaRPr>
          </a:p>
          <a:p>
            <a:pPr eaLnBrk="0" fontAlgn="base" hangingPunct="0">
              <a:spcBef>
                <a:spcPct val="0"/>
              </a:spcBef>
              <a:spcAft>
                <a:spcPct val="0"/>
              </a:spcAft>
            </a:pPr>
            <a:r>
              <a:rPr lang="en-US" sz="1600" smtClean="0">
                <a:solidFill>
                  <a:srgbClr val="CC9900"/>
                </a:solidFill>
                <a:cs typeface="Times New Roman" pitchFamily="18" charset="0"/>
              </a:rPr>
              <a:t>A Suggested Chronology of the Children of Israel</a:t>
            </a:r>
            <a:endParaRPr lang="en-US" sz="1600" smtClean="0">
              <a:solidFill>
                <a:srgbClr val="CC9900"/>
              </a:solidFill>
            </a:endParaRPr>
          </a:p>
          <a:p>
            <a:pPr eaLnBrk="0" fontAlgn="base" hangingPunct="0">
              <a:spcBef>
                <a:spcPct val="0"/>
              </a:spcBef>
              <a:spcAft>
                <a:spcPct val="0"/>
              </a:spcAft>
            </a:pPr>
            <a:endParaRPr lang="en-US" sz="1600" smtClean="0">
              <a:solidFill>
                <a:srgbClr val="CC9900"/>
              </a:solidFill>
            </a:endParaRPr>
          </a:p>
        </p:txBody>
      </p:sp>
      <p:graphicFrame>
        <p:nvGraphicFramePr>
          <p:cNvPr id="49140" name="Group 4084"/>
          <p:cNvGraphicFramePr>
            <a:graphicFrameLocks noGrp="1"/>
          </p:cNvGraphicFramePr>
          <p:nvPr/>
        </p:nvGraphicFramePr>
        <p:xfrm>
          <a:off x="-76200" y="1143000"/>
          <a:ext cx="9280525" cy="274320"/>
        </p:xfrm>
        <a:graphic>
          <a:graphicData uri="http://schemas.openxmlformats.org/drawingml/2006/table">
            <a:tbl>
              <a:tblPr/>
              <a:tblGrid>
                <a:gridCol w="433388"/>
                <a:gridCol w="561975"/>
                <a:gridCol w="430212"/>
                <a:gridCol w="2986088"/>
                <a:gridCol w="1485900"/>
                <a:gridCol w="987425"/>
                <a:gridCol w="992187"/>
                <a:gridCol w="1403350"/>
              </a:tblGrid>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Y</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Events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Num 33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r>
            </a:tbl>
          </a:graphicData>
        </a:graphic>
      </p:graphicFrame>
      <p:graphicFrame>
        <p:nvGraphicFramePr>
          <p:cNvPr id="50800" name="Group 4720"/>
          <p:cNvGraphicFramePr>
            <a:graphicFrameLocks noGrp="1"/>
          </p:cNvGraphicFramePr>
          <p:nvPr/>
        </p:nvGraphicFramePr>
        <p:xfrm>
          <a:off x="-76200" y="1447800"/>
          <a:ext cx="9280525" cy="5217160"/>
        </p:xfrm>
        <a:graphic>
          <a:graphicData uri="http://schemas.openxmlformats.org/drawingml/2006/table">
            <a:tbl>
              <a:tblPr/>
              <a:tblGrid>
                <a:gridCol w="433388"/>
                <a:gridCol w="561975"/>
                <a:gridCol w="430212"/>
                <a:gridCol w="2986088"/>
                <a:gridCol w="1485900"/>
                <a:gridCol w="987425"/>
                <a:gridCol w="992187"/>
                <a:gridCol w="1403350"/>
              </a:tblGrid>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Golden calf; Moses intercedes; Levi slays the idolaters, and Israel smitten with a plague</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0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9:8-21;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10:8-10</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32:1-6;</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32:7-14;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32:25-35</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Moses intercedes; Yahweh provides another covenant, and shows Moses His glory</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Construction of the tabernacle, furniture, and priestly garments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9:18-21;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10:1-5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33:1-23;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34:1-28;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35-39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Rearing up of the tabernacle</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40:17;</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9:15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Law of the offerings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Lev. 1-8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Offerings for Aaron and the people</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Lev. 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Nadab and Abihu consumed by fire for offering strange fire</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Lev. 10:1-7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Laws of diet, purifying, leprosy, uncleanness, day of atonement, sacrifices, sexual relations, sacrifices, feasts, tithes, and vows;</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Blessings and cursings of the law</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11:26-32;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27-28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Lev. 10-25, 27;</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Lev. 26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Numbering of the children of Israel</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1:1,18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Arrangement of the camp; Levitical service; law of jealousy; law of Nazarites; offering of the princes; cleansing of the Levites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keeps the Passover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9:1-5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Special Passover</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Construction of the silver trumpets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9:6-14;</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10:1-10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 they murmur at Taberah; and Kibroth-hattaavah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 to Taberah to Kibroth-hattaavah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9:22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10:11;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11:1-3;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11:4-34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
        <p:nvSpPr>
          <p:cNvPr id="50801" name="Rectangle 4721"/>
          <p:cNvSpPr>
            <a:spLocks noChangeArrowheads="1"/>
          </p:cNvSpPr>
          <p:nvPr/>
        </p:nvSpPr>
        <p:spPr bwMode="auto">
          <a:xfrm>
            <a:off x="0" y="2667000"/>
            <a:ext cx="1295400" cy="1600200"/>
          </a:xfrm>
          <a:prstGeom prst="rect">
            <a:avLst/>
          </a:prstGeom>
          <a:noFill/>
          <a:ln w="381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50802" name="Rectangle 4722"/>
          <p:cNvSpPr>
            <a:spLocks noChangeArrowheads="1"/>
          </p:cNvSpPr>
          <p:nvPr/>
        </p:nvSpPr>
        <p:spPr bwMode="auto">
          <a:xfrm>
            <a:off x="7848600" y="2667000"/>
            <a:ext cx="1295400" cy="1676400"/>
          </a:xfrm>
          <a:prstGeom prst="rect">
            <a:avLst/>
          </a:prstGeom>
          <a:noFill/>
          <a:ln w="381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Tree>
    <p:extLst>
      <p:ext uri="{BB962C8B-B14F-4D97-AF65-F5344CB8AC3E}">
        <p14:creationId xmlns:p14="http://schemas.microsoft.com/office/powerpoint/2010/main" val="379299364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0801"/>
                                        </p:tgtEl>
                                        <p:attrNameLst>
                                          <p:attrName>style.visibility</p:attrName>
                                        </p:attrNameLst>
                                      </p:cBhvr>
                                      <p:to>
                                        <p:strVal val="visible"/>
                                      </p:to>
                                    </p:set>
                                    <p:animEffect transition="in" filter="circle(in)">
                                      <p:cBhvr>
                                        <p:cTn id="7" dur="2000"/>
                                        <p:tgtEl>
                                          <p:spTgt spid="50801"/>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50802"/>
                                        </p:tgtEl>
                                        <p:attrNameLst>
                                          <p:attrName>style.visibility</p:attrName>
                                        </p:attrNameLst>
                                      </p:cBhvr>
                                      <p:to>
                                        <p:strVal val="visible"/>
                                      </p:to>
                                    </p:set>
                                    <p:animEffect transition="in" filter="circle(in)">
                                      <p:cBhvr>
                                        <p:cTn id="11" dur="2000"/>
                                        <p:tgtEl>
                                          <p:spTgt spid="50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01" grpId="0" animBg="1"/>
      <p:bldP spid="5080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Text Box 4"/>
          <p:cNvSpPr txBox="1">
            <a:spLocks noChangeArrowheads="1"/>
          </p:cNvSpPr>
          <p:nvPr/>
        </p:nvSpPr>
        <p:spPr bwMode="auto">
          <a:xfrm>
            <a:off x="7772400" y="623888"/>
            <a:ext cx="990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mtClean="0">
                <a:solidFill>
                  <a:srgbClr val="CC9900"/>
                </a:solidFill>
                <a:latin typeface="Papyrus" pitchFamily="66" charset="0"/>
              </a:rPr>
              <a:t>Slide 3</a:t>
            </a:r>
          </a:p>
        </p:txBody>
      </p:sp>
      <p:sp>
        <p:nvSpPr>
          <p:cNvPr id="44037" name="Rectangle 5"/>
          <p:cNvSpPr>
            <a:spLocks noChangeArrowheads="1"/>
          </p:cNvSpPr>
          <p:nvPr/>
        </p:nvSpPr>
        <p:spPr bwMode="auto">
          <a:xfrm>
            <a:off x="2286000" y="304800"/>
            <a:ext cx="4598988"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sz="2800" b="1" smtClean="0">
                <a:solidFill>
                  <a:srgbClr val="CC9900"/>
                </a:solidFill>
                <a:latin typeface="Lucida Calligraphy" pitchFamily="66" charset="0"/>
                <a:cs typeface="Times New Roman" pitchFamily="18" charset="0"/>
              </a:rPr>
              <a:t>From Egypt to Canaan</a:t>
            </a:r>
            <a:endParaRPr lang="en-US" sz="2800" smtClean="0">
              <a:solidFill>
                <a:srgbClr val="CC9900"/>
              </a:solidFill>
              <a:latin typeface="Papyrus" pitchFamily="66" charset="0"/>
            </a:endParaRPr>
          </a:p>
          <a:p>
            <a:pPr eaLnBrk="0" fontAlgn="base" hangingPunct="0">
              <a:spcBef>
                <a:spcPct val="0"/>
              </a:spcBef>
              <a:spcAft>
                <a:spcPct val="0"/>
              </a:spcAft>
            </a:pPr>
            <a:r>
              <a:rPr lang="en-US" sz="1600" smtClean="0">
                <a:solidFill>
                  <a:srgbClr val="CC9900"/>
                </a:solidFill>
                <a:cs typeface="Times New Roman" pitchFamily="18" charset="0"/>
              </a:rPr>
              <a:t>A Suggested Chronology of the Children of Israel</a:t>
            </a:r>
            <a:endParaRPr lang="en-US" sz="1600" smtClean="0">
              <a:solidFill>
                <a:srgbClr val="CC9900"/>
              </a:solidFill>
            </a:endParaRPr>
          </a:p>
          <a:p>
            <a:pPr eaLnBrk="0" fontAlgn="base" hangingPunct="0">
              <a:spcBef>
                <a:spcPct val="0"/>
              </a:spcBef>
              <a:spcAft>
                <a:spcPct val="0"/>
              </a:spcAft>
            </a:pPr>
            <a:endParaRPr lang="en-US" sz="1600" smtClean="0">
              <a:solidFill>
                <a:srgbClr val="CC9900"/>
              </a:solidFill>
            </a:endParaRPr>
          </a:p>
        </p:txBody>
      </p:sp>
      <p:graphicFrame>
        <p:nvGraphicFramePr>
          <p:cNvPr id="44038" name="Group 6"/>
          <p:cNvGraphicFramePr>
            <a:graphicFrameLocks noGrp="1"/>
          </p:cNvGraphicFramePr>
          <p:nvPr/>
        </p:nvGraphicFramePr>
        <p:xfrm>
          <a:off x="-76200" y="1143000"/>
          <a:ext cx="9280525" cy="274638"/>
        </p:xfrm>
        <a:graphic>
          <a:graphicData uri="http://schemas.openxmlformats.org/drawingml/2006/table">
            <a:tbl>
              <a:tblPr/>
              <a:tblGrid>
                <a:gridCol w="433388"/>
                <a:gridCol w="561975"/>
                <a:gridCol w="430212"/>
                <a:gridCol w="2986088"/>
                <a:gridCol w="1485900"/>
                <a:gridCol w="987425"/>
                <a:gridCol w="992187"/>
                <a:gridCol w="1403350"/>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Y</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Events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Num 33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r>
            </a:tbl>
          </a:graphicData>
        </a:graphic>
      </p:graphicFrame>
      <p:graphicFrame>
        <p:nvGraphicFramePr>
          <p:cNvPr id="44648" name="Group 616"/>
          <p:cNvGraphicFramePr>
            <a:graphicFrameLocks noGrp="1"/>
          </p:cNvGraphicFramePr>
          <p:nvPr/>
        </p:nvGraphicFramePr>
        <p:xfrm>
          <a:off x="-76200" y="1435100"/>
          <a:ext cx="9280525" cy="5459095"/>
        </p:xfrm>
        <a:graphic>
          <a:graphicData uri="http://schemas.openxmlformats.org/drawingml/2006/table">
            <a:tbl>
              <a:tblPr/>
              <a:tblGrid>
                <a:gridCol w="433388"/>
                <a:gridCol w="561975"/>
                <a:gridCol w="452437"/>
                <a:gridCol w="2963863"/>
                <a:gridCol w="1485900"/>
                <a:gridCol w="960437"/>
                <a:gridCol w="1019175"/>
                <a:gridCol w="1403350"/>
              </a:tblGrid>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 they murmur at Taberah; and Kibroth-hattaavah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 to Taberah to Kibroth-hattaavah</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33:16</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9:22</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10:11;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11:1-3;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11:4-34</a:t>
                      </a:r>
                      <a:endParaRPr kumimoji="0" lang="en-US" sz="10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Miriam and Aaron murmur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Hazeroth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11:35-</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12:16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Spies sent out for 40 days and return with mixed reviews of the land</a:t>
                      </a: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600" b="1" i="0" u="none" strike="noStrike" cap="none" normalizeH="0" baseline="0" smtClean="0">
                          <a:ln>
                            <a:noFill/>
                          </a:ln>
                          <a:solidFill>
                            <a:schemeClr val="tx1"/>
                          </a:solidFill>
                          <a:effectLst/>
                          <a:latin typeface="Arial" charset="0"/>
                          <a:cs typeface="Times New Roman" pitchFamily="18" charset="0"/>
                        </a:rPr>
                        <a:t>Beginning of the 38 yrs</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Kadesh</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Paran, Wilderness of Zin, Rithmah?)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1:19-25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Moses intercedes; sentence of death for the unbelieving generation; the spies die in the plague; Israel smitten by the Amalekites in their presumption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Kadesh </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Paran, Wilderness of Zin, Rithmah?)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1:26-46;</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9:23-29;</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29:5-6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Various laws for offerings; the verdict of the man gathering sticks on the Sabbath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In the wilderness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Korah, Dathan, and Abiram; Aaron’s budding rod; Levitical laws; water of separation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In the wilderness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16-19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cs typeface="Times New Roman" pitchFamily="18" charset="0"/>
                        </a:rPr>
                        <a:t>2</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cs typeface="Times New Roman" pitchFamily="18" charset="0"/>
                        </a:rPr>
                        <a:t>2</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cs typeface="Times New Roman" pitchFamily="18" charset="0"/>
                        </a:rPr>
                        <a:t>20+</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wanders in the wilderness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In the wilderness of the Red Sea</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33:19-34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cs typeface="Times New Roman" pitchFamily="18" charset="0"/>
                        </a:rPr>
                        <a:t>40</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cs typeface="Times New Roman" pitchFamily="18" charset="0"/>
                        </a:rPr>
                        <a:t>1</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cs typeface="Times New Roman" pitchFamily="18" charset="0"/>
                        </a:rPr>
                        <a:t>--</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Miriam dies; Israel murmurs at Meribah; Edom refuses Israel passage; Moses and Aaron excluded from the land of Canaan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Meribah at Kadesh</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Zin)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33:36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2:29;</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3:25-27;</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32:48-52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20:1-21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Aaron dies, buried in mount Hor; Eleazar succeeds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Mount Hor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33:37-39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10:6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20:22-29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defeats king Arad the Canaanite</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Hormah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21:1-3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 to compass Edom; they murmur and suffer a plague of serpents; Moses intercedes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By the way</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 of the Red Sea</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(Zalmonah to Punon)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33:41-42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21:4-9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
        <p:nvSpPr>
          <p:cNvPr id="44642" name="Oval 610"/>
          <p:cNvSpPr>
            <a:spLocks noChangeArrowheads="1"/>
          </p:cNvSpPr>
          <p:nvPr/>
        </p:nvSpPr>
        <p:spPr bwMode="auto">
          <a:xfrm>
            <a:off x="4419600" y="5181600"/>
            <a:ext cx="685800" cy="2286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44644" name="Oval 612"/>
          <p:cNvSpPr>
            <a:spLocks noChangeArrowheads="1"/>
          </p:cNvSpPr>
          <p:nvPr/>
        </p:nvSpPr>
        <p:spPr bwMode="auto">
          <a:xfrm>
            <a:off x="7924800" y="5105400"/>
            <a:ext cx="1219200" cy="3048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44650" name="Rectangle 618"/>
          <p:cNvSpPr>
            <a:spLocks noChangeArrowheads="1"/>
          </p:cNvSpPr>
          <p:nvPr/>
        </p:nvSpPr>
        <p:spPr bwMode="auto">
          <a:xfrm>
            <a:off x="1447800" y="2667000"/>
            <a:ext cx="2438400" cy="381000"/>
          </a:xfrm>
          <a:prstGeom prst="rect">
            <a:avLst/>
          </a:prstGeom>
          <a:noFill/>
          <a:ln w="38100">
            <a:solidFill>
              <a:srgbClr val="00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44651" name="Rectangle 619"/>
          <p:cNvSpPr>
            <a:spLocks noChangeArrowheads="1"/>
          </p:cNvSpPr>
          <p:nvPr/>
        </p:nvSpPr>
        <p:spPr bwMode="auto">
          <a:xfrm>
            <a:off x="0" y="4495800"/>
            <a:ext cx="1295400" cy="1143000"/>
          </a:xfrm>
          <a:prstGeom prst="rect">
            <a:avLst/>
          </a:prstGeom>
          <a:noFill/>
          <a:ln w="38100">
            <a:solidFill>
              <a:srgbClr val="800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Tree>
    <p:extLst>
      <p:ext uri="{BB962C8B-B14F-4D97-AF65-F5344CB8AC3E}">
        <p14:creationId xmlns:p14="http://schemas.microsoft.com/office/powerpoint/2010/main" val="278517233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4642"/>
                                        </p:tgtEl>
                                        <p:attrNameLst>
                                          <p:attrName>style.visibility</p:attrName>
                                        </p:attrNameLst>
                                      </p:cBhvr>
                                      <p:to>
                                        <p:strVal val="visible"/>
                                      </p:to>
                                    </p:set>
                                    <p:animEffect transition="in" filter="circle(in)">
                                      <p:cBhvr>
                                        <p:cTn id="7" dur="2000"/>
                                        <p:tgtEl>
                                          <p:spTgt spid="44642"/>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44644"/>
                                        </p:tgtEl>
                                        <p:attrNameLst>
                                          <p:attrName>style.visibility</p:attrName>
                                        </p:attrNameLst>
                                      </p:cBhvr>
                                      <p:to>
                                        <p:strVal val="visible"/>
                                      </p:to>
                                    </p:set>
                                    <p:animEffect transition="in" filter="circle(in)">
                                      <p:cBhvr>
                                        <p:cTn id="11" dur="2000"/>
                                        <p:tgtEl>
                                          <p:spTgt spid="44644"/>
                                        </p:tgtEl>
                                      </p:cBhvr>
                                    </p:animEffect>
                                  </p:childTnLst>
                                </p:cTn>
                              </p:par>
                            </p:childTnLst>
                          </p:cTn>
                        </p:par>
                        <p:par>
                          <p:cTn id="12" fill="hold" nodeType="afterGroup">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44650"/>
                                        </p:tgtEl>
                                        <p:attrNameLst>
                                          <p:attrName>style.visibility</p:attrName>
                                        </p:attrNameLst>
                                      </p:cBhvr>
                                      <p:to>
                                        <p:strVal val="visible"/>
                                      </p:to>
                                    </p:set>
                                    <p:animEffect transition="in" filter="circle(in)">
                                      <p:cBhvr>
                                        <p:cTn id="15" dur="2000"/>
                                        <p:tgtEl>
                                          <p:spTgt spid="44650"/>
                                        </p:tgtEl>
                                      </p:cBhvr>
                                    </p:animEffect>
                                  </p:childTnLst>
                                </p:cTn>
                              </p:par>
                            </p:childTnLst>
                          </p:cTn>
                        </p:par>
                        <p:par>
                          <p:cTn id="16" fill="hold" nodeType="afterGroup">
                            <p:stCondLst>
                              <p:cond delay="6000"/>
                            </p:stCondLst>
                            <p:childTnLst>
                              <p:par>
                                <p:cTn id="17" presetID="6" presetClass="entr" presetSubtype="16" fill="hold" grpId="0" nodeType="afterEffect">
                                  <p:stCondLst>
                                    <p:cond delay="0"/>
                                  </p:stCondLst>
                                  <p:childTnLst>
                                    <p:set>
                                      <p:cBhvr>
                                        <p:cTn id="18" dur="1" fill="hold">
                                          <p:stCondLst>
                                            <p:cond delay="0"/>
                                          </p:stCondLst>
                                        </p:cTn>
                                        <p:tgtEl>
                                          <p:spTgt spid="44651"/>
                                        </p:tgtEl>
                                        <p:attrNameLst>
                                          <p:attrName>style.visibility</p:attrName>
                                        </p:attrNameLst>
                                      </p:cBhvr>
                                      <p:to>
                                        <p:strVal val="visible"/>
                                      </p:to>
                                    </p:set>
                                    <p:animEffect transition="in" filter="circle(in)">
                                      <p:cBhvr>
                                        <p:cTn id="19" dur="2000"/>
                                        <p:tgtEl>
                                          <p:spTgt spid="44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42" grpId="0" animBg="1"/>
      <p:bldP spid="44644" grpId="0" animBg="1"/>
      <p:bldP spid="44650" grpId="0" animBg="1"/>
      <p:bldP spid="4465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ext Box 4"/>
          <p:cNvSpPr txBox="1">
            <a:spLocks noChangeArrowheads="1"/>
          </p:cNvSpPr>
          <p:nvPr/>
        </p:nvSpPr>
        <p:spPr bwMode="auto">
          <a:xfrm>
            <a:off x="7772400" y="6096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mtClean="0">
                <a:solidFill>
                  <a:srgbClr val="CC9900"/>
                </a:solidFill>
                <a:latin typeface="Papyrus" pitchFamily="66" charset="0"/>
              </a:rPr>
              <a:t>Slide 4</a:t>
            </a:r>
          </a:p>
        </p:txBody>
      </p:sp>
      <p:sp>
        <p:nvSpPr>
          <p:cNvPr id="45061" name="Rectangle 5"/>
          <p:cNvSpPr>
            <a:spLocks noChangeArrowheads="1"/>
          </p:cNvSpPr>
          <p:nvPr/>
        </p:nvSpPr>
        <p:spPr bwMode="auto">
          <a:xfrm>
            <a:off x="2286000" y="304800"/>
            <a:ext cx="4598988"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sz="2800" b="1" smtClean="0">
                <a:solidFill>
                  <a:srgbClr val="CC9900"/>
                </a:solidFill>
                <a:latin typeface="Lucida Calligraphy" pitchFamily="66" charset="0"/>
                <a:cs typeface="Times New Roman" pitchFamily="18" charset="0"/>
              </a:rPr>
              <a:t>From Egypt to Canaan</a:t>
            </a:r>
            <a:endParaRPr lang="en-US" sz="2800" smtClean="0">
              <a:solidFill>
                <a:srgbClr val="CC9900"/>
              </a:solidFill>
              <a:latin typeface="Papyrus" pitchFamily="66" charset="0"/>
            </a:endParaRPr>
          </a:p>
          <a:p>
            <a:pPr eaLnBrk="0" fontAlgn="base" hangingPunct="0">
              <a:spcBef>
                <a:spcPct val="0"/>
              </a:spcBef>
              <a:spcAft>
                <a:spcPct val="0"/>
              </a:spcAft>
            </a:pPr>
            <a:r>
              <a:rPr lang="en-US" sz="1600" smtClean="0">
                <a:solidFill>
                  <a:srgbClr val="CC9900"/>
                </a:solidFill>
                <a:cs typeface="Times New Roman" pitchFamily="18" charset="0"/>
              </a:rPr>
              <a:t>A Suggested Chronology of the Children of Israel</a:t>
            </a:r>
            <a:endParaRPr lang="en-US" sz="1600" smtClean="0">
              <a:solidFill>
                <a:srgbClr val="CC9900"/>
              </a:solidFill>
            </a:endParaRPr>
          </a:p>
          <a:p>
            <a:pPr eaLnBrk="0" fontAlgn="base" hangingPunct="0">
              <a:spcBef>
                <a:spcPct val="0"/>
              </a:spcBef>
              <a:spcAft>
                <a:spcPct val="0"/>
              </a:spcAft>
            </a:pPr>
            <a:endParaRPr lang="en-US" sz="1600" smtClean="0">
              <a:solidFill>
                <a:srgbClr val="CC9900"/>
              </a:solidFill>
            </a:endParaRPr>
          </a:p>
        </p:txBody>
      </p:sp>
      <p:graphicFrame>
        <p:nvGraphicFramePr>
          <p:cNvPr id="45062" name="Group 6"/>
          <p:cNvGraphicFramePr>
            <a:graphicFrameLocks noGrp="1"/>
          </p:cNvGraphicFramePr>
          <p:nvPr/>
        </p:nvGraphicFramePr>
        <p:xfrm>
          <a:off x="-76200" y="1219200"/>
          <a:ext cx="9280525" cy="274638"/>
        </p:xfrm>
        <a:graphic>
          <a:graphicData uri="http://schemas.openxmlformats.org/drawingml/2006/table">
            <a:tbl>
              <a:tblPr/>
              <a:tblGrid>
                <a:gridCol w="433388"/>
                <a:gridCol w="561975"/>
                <a:gridCol w="430212"/>
                <a:gridCol w="2986088"/>
                <a:gridCol w="1485900"/>
                <a:gridCol w="987425"/>
                <a:gridCol w="992187"/>
                <a:gridCol w="1403350"/>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Y</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Events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Num 33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r>
            </a:tbl>
          </a:graphicData>
        </a:graphic>
      </p:graphicFrame>
      <p:graphicFrame>
        <p:nvGraphicFramePr>
          <p:cNvPr id="52236" name="Group 1036"/>
          <p:cNvGraphicFramePr>
            <a:graphicFrameLocks noGrp="1"/>
          </p:cNvGraphicFramePr>
          <p:nvPr/>
        </p:nvGraphicFramePr>
        <p:xfrm>
          <a:off x="-76200" y="1524000"/>
          <a:ext cx="9280525" cy="5244465"/>
        </p:xfrm>
        <a:graphic>
          <a:graphicData uri="http://schemas.openxmlformats.org/drawingml/2006/table">
            <a:tbl>
              <a:tblPr/>
              <a:tblGrid>
                <a:gridCol w="433388"/>
                <a:gridCol w="561975"/>
                <a:gridCol w="430212"/>
                <a:gridCol w="2986088"/>
                <a:gridCol w="1485900"/>
                <a:gridCol w="987425"/>
                <a:gridCol w="992187"/>
                <a:gridCol w="1403350"/>
              </a:tblGrid>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Oboth to Ijeabarim, Moab</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33:43-44</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21:10-11</a:t>
                      </a:r>
                      <a:endParaRPr kumimoji="0" lang="en-US" sz="10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600" b="1" i="0" u="none" strike="noStrike" cap="none" normalizeH="0" baseline="0" smtClean="0">
                          <a:ln>
                            <a:noFill/>
                          </a:ln>
                          <a:solidFill>
                            <a:schemeClr val="tx1"/>
                          </a:solidFill>
                          <a:effectLst/>
                          <a:latin typeface="Arial" charset="0"/>
                          <a:cs typeface="Times New Roman" pitchFamily="18" charset="0"/>
                        </a:rPr>
                        <a:t>38 years from Kadesh-barnea to crossing of brook Zered</a:t>
                      </a:r>
                      <a:endParaRPr kumimoji="0" lang="en-US" sz="16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overcomes Sihon king of the Amorites, and Og king of Bashan</a:t>
                      </a: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Valley of Zared,</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on the other side of Arnon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2:24-3:11;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4:44-49;</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21:12-35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Dibon-gad to Almon-diblathaim to the mountains of Abarim before Nebo</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33:45-47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Balaam and Balak; Israel sins at Baal-peor in Shittim; Phinehas slays the idolaters; the plague ceases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Shittim</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in the plains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33:48-49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4:1-4;</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23:4-5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22-25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8540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Second census; Joshua appointed to succeed Moses; law of offerings,  feasts, and vows; Israel defeats the Midianites and Balaam, Reuben and Gad request Jazer and Gilead for themselves; borders of the land, cities of refuge, and daughters of Zelophehad request Moses’ help</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Plains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33:49-56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3:12-20;</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4:41-43;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31:3-8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26:1-32;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27:18-23;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28-30;</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31-32;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34-36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Moses delivers Deuteronomy to the children of Israel</a:t>
                      </a: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Land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1:1-5;</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Deut. 1:1-5;</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Second song of Moses;  Moses blesses Israel</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Plains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31:28-33:29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31:28-33:29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Moses dies, buried in mount Nebo</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Plains of Moab</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 mount Nebo,</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at the top of Pisgah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32:49; 34:1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Deut. 32:49; 34:1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
        <p:nvSpPr>
          <p:cNvPr id="52225" name="Oval 1025"/>
          <p:cNvSpPr>
            <a:spLocks noChangeArrowheads="1"/>
          </p:cNvSpPr>
          <p:nvPr/>
        </p:nvSpPr>
        <p:spPr bwMode="auto">
          <a:xfrm>
            <a:off x="1295400" y="5943600"/>
            <a:ext cx="1600200" cy="304800"/>
          </a:xfrm>
          <a:prstGeom prst="ellipse">
            <a:avLst/>
          </a:prstGeom>
          <a:noFill/>
          <a:ln w="381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52227" name="Oval 1027"/>
          <p:cNvSpPr>
            <a:spLocks noChangeArrowheads="1"/>
          </p:cNvSpPr>
          <p:nvPr/>
        </p:nvSpPr>
        <p:spPr bwMode="auto">
          <a:xfrm>
            <a:off x="6629400" y="5943600"/>
            <a:ext cx="1295400" cy="304800"/>
          </a:xfrm>
          <a:prstGeom prst="ellipse">
            <a:avLst/>
          </a:prstGeom>
          <a:noFill/>
          <a:ln w="381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52230" name="Rectangle 1030"/>
          <p:cNvSpPr>
            <a:spLocks noChangeArrowheads="1"/>
          </p:cNvSpPr>
          <p:nvPr/>
        </p:nvSpPr>
        <p:spPr bwMode="auto">
          <a:xfrm>
            <a:off x="1371600" y="1981200"/>
            <a:ext cx="2819400" cy="762000"/>
          </a:xfrm>
          <a:prstGeom prst="rect">
            <a:avLst/>
          </a:prstGeom>
          <a:noFill/>
          <a:ln w="38100">
            <a:solidFill>
              <a:srgbClr val="00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52237" name="Rectangle 1037"/>
          <p:cNvSpPr>
            <a:spLocks noChangeArrowheads="1"/>
          </p:cNvSpPr>
          <p:nvPr/>
        </p:nvSpPr>
        <p:spPr bwMode="auto">
          <a:xfrm>
            <a:off x="0" y="5562600"/>
            <a:ext cx="4343400" cy="381000"/>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Tree>
    <p:extLst>
      <p:ext uri="{BB962C8B-B14F-4D97-AF65-F5344CB8AC3E}">
        <p14:creationId xmlns:p14="http://schemas.microsoft.com/office/powerpoint/2010/main" val="384614639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2225"/>
                                        </p:tgtEl>
                                        <p:attrNameLst>
                                          <p:attrName>style.visibility</p:attrName>
                                        </p:attrNameLst>
                                      </p:cBhvr>
                                      <p:to>
                                        <p:strVal val="visible"/>
                                      </p:to>
                                    </p:set>
                                    <p:animEffect transition="in" filter="circle(in)">
                                      <p:cBhvr>
                                        <p:cTn id="7" dur="2000"/>
                                        <p:tgtEl>
                                          <p:spTgt spid="52225"/>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52227"/>
                                        </p:tgtEl>
                                        <p:attrNameLst>
                                          <p:attrName>style.visibility</p:attrName>
                                        </p:attrNameLst>
                                      </p:cBhvr>
                                      <p:to>
                                        <p:strVal val="visible"/>
                                      </p:to>
                                    </p:set>
                                    <p:animEffect transition="in" filter="circle(in)">
                                      <p:cBhvr>
                                        <p:cTn id="11" dur="2000"/>
                                        <p:tgtEl>
                                          <p:spTgt spid="52227"/>
                                        </p:tgtEl>
                                      </p:cBhvr>
                                    </p:animEffect>
                                  </p:childTnLst>
                                </p:cTn>
                              </p:par>
                            </p:childTnLst>
                          </p:cTn>
                        </p:par>
                        <p:par>
                          <p:cTn id="12" fill="hold" nodeType="afterGroup">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52230"/>
                                        </p:tgtEl>
                                        <p:attrNameLst>
                                          <p:attrName>style.visibility</p:attrName>
                                        </p:attrNameLst>
                                      </p:cBhvr>
                                      <p:to>
                                        <p:strVal val="visible"/>
                                      </p:to>
                                    </p:set>
                                    <p:animEffect transition="in" filter="circle(in)">
                                      <p:cBhvr>
                                        <p:cTn id="15" dur="2000"/>
                                        <p:tgtEl>
                                          <p:spTgt spid="52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5" grpId="0" animBg="1"/>
      <p:bldP spid="52227" grpId="0" animBg="1"/>
      <p:bldP spid="522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7772400" y="6096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mtClean="0">
                <a:solidFill>
                  <a:srgbClr val="CC9900"/>
                </a:solidFill>
                <a:latin typeface="Papyrus" pitchFamily="66" charset="0"/>
              </a:rPr>
              <a:t>Slide 5</a:t>
            </a:r>
          </a:p>
        </p:txBody>
      </p:sp>
      <p:sp>
        <p:nvSpPr>
          <p:cNvPr id="51203" name="Rectangle 3"/>
          <p:cNvSpPr>
            <a:spLocks noChangeArrowheads="1"/>
          </p:cNvSpPr>
          <p:nvPr/>
        </p:nvSpPr>
        <p:spPr bwMode="auto">
          <a:xfrm>
            <a:off x="2286000" y="304800"/>
            <a:ext cx="4598988"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r>
              <a:rPr lang="en-US" sz="2800" b="1" smtClean="0">
                <a:solidFill>
                  <a:srgbClr val="CC9900"/>
                </a:solidFill>
                <a:latin typeface="Lucida Calligraphy" pitchFamily="66" charset="0"/>
                <a:cs typeface="Times New Roman" pitchFamily="18" charset="0"/>
              </a:rPr>
              <a:t>From Egypt to Canaan</a:t>
            </a:r>
            <a:endParaRPr lang="en-US" sz="2800" smtClean="0">
              <a:solidFill>
                <a:srgbClr val="CC9900"/>
              </a:solidFill>
              <a:latin typeface="Papyrus" pitchFamily="66" charset="0"/>
            </a:endParaRPr>
          </a:p>
          <a:p>
            <a:pPr eaLnBrk="0" fontAlgn="base" hangingPunct="0">
              <a:spcBef>
                <a:spcPct val="0"/>
              </a:spcBef>
              <a:spcAft>
                <a:spcPct val="0"/>
              </a:spcAft>
            </a:pPr>
            <a:r>
              <a:rPr lang="en-US" sz="1600" smtClean="0">
                <a:solidFill>
                  <a:srgbClr val="CC9900"/>
                </a:solidFill>
                <a:cs typeface="Times New Roman" pitchFamily="18" charset="0"/>
              </a:rPr>
              <a:t>A Suggested Chronology of the Children of Israel</a:t>
            </a:r>
            <a:endParaRPr lang="en-US" sz="1600" smtClean="0">
              <a:solidFill>
                <a:srgbClr val="CC9900"/>
              </a:solidFill>
            </a:endParaRPr>
          </a:p>
          <a:p>
            <a:pPr eaLnBrk="0" fontAlgn="base" hangingPunct="0">
              <a:spcBef>
                <a:spcPct val="0"/>
              </a:spcBef>
              <a:spcAft>
                <a:spcPct val="0"/>
              </a:spcAft>
            </a:pPr>
            <a:endParaRPr lang="en-US" sz="1600" smtClean="0">
              <a:solidFill>
                <a:srgbClr val="CC9900"/>
              </a:solidFill>
            </a:endParaRPr>
          </a:p>
        </p:txBody>
      </p:sp>
      <p:graphicFrame>
        <p:nvGraphicFramePr>
          <p:cNvPr id="51204" name="Group 4"/>
          <p:cNvGraphicFramePr>
            <a:graphicFrameLocks noGrp="1"/>
          </p:cNvGraphicFramePr>
          <p:nvPr/>
        </p:nvGraphicFramePr>
        <p:xfrm>
          <a:off x="-76200" y="1524000"/>
          <a:ext cx="9280525" cy="274638"/>
        </p:xfrm>
        <a:graphic>
          <a:graphicData uri="http://schemas.openxmlformats.org/drawingml/2006/table">
            <a:tbl>
              <a:tblPr/>
              <a:tblGrid>
                <a:gridCol w="433388"/>
                <a:gridCol w="561975"/>
                <a:gridCol w="430212"/>
                <a:gridCol w="2986088"/>
                <a:gridCol w="1485900"/>
                <a:gridCol w="987425"/>
                <a:gridCol w="992187"/>
                <a:gridCol w="1403350"/>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Y</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Events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Num 33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r>
            </a:tbl>
          </a:graphicData>
        </a:graphic>
      </p:graphicFrame>
      <p:graphicFrame>
        <p:nvGraphicFramePr>
          <p:cNvPr id="51378" name="Group 178"/>
          <p:cNvGraphicFramePr>
            <a:graphicFrameLocks noGrp="1"/>
          </p:cNvGraphicFramePr>
          <p:nvPr/>
        </p:nvGraphicFramePr>
        <p:xfrm>
          <a:off x="-76200" y="1828800"/>
          <a:ext cx="9280525" cy="1128395"/>
        </p:xfrm>
        <a:graphic>
          <a:graphicData uri="http://schemas.openxmlformats.org/drawingml/2006/table">
            <a:tbl>
              <a:tblPr/>
              <a:tblGrid>
                <a:gridCol w="433388"/>
                <a:gridCol w="561975"/>
                <a:gridCol w="430212"/>
                <a:gridCol w="2986088"/>
                <a:gridCol w="1485900"/>
                <a:gridCol w="987425"/>
                <a:gridCol w="992187"/>
                <a:gridCol w="1403350"/>
              </a:tblGrid>
              <a:tr h="182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Joshua sends spies into Jericho</a:t>
                      </a:r>
                      <a:endParaRPr kumimoji="0" lang="en-US" sz="1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Shittim</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Josh. 2</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leaves Shittim to cross Jordan; camp at Gilgal; circumcision</a:t>
                      </a: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600" b="1" i="0" u="none" strike="noStrike" cap="none" normalizeH="0" baseline="0" smtClean="0">
                          <a:ln>
                            <a:noFill/>
                          </a:ln>
                          <a:solidFill>
                            <a:schemeClr val="tx1"/>
                          </a:solidFill>
                          <a:effectLst/>
                          <a:latin typeface="Arial" charset="0"/>
                          <a:cs typeface="Times New Roman" pitchFamily="18" charset="0"/>
                        </a:rPr>
                        <a:t>End of the 40 yrs</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Shittim to Gilgal </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via the Jordan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Josh. 3:1;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4:19;</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5:1-9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Passover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Gilgal</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Josh. 5:10-11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
        <p:nvSpPr>
          <p:cNvPr id="51370" name="Rectangle 170"/>
          <p:cNvSpPr>
            <a:spLocks noChangeArrowheads="1"/>
          </p:cNvSpPr>
          <p:nvPr/>
        </p:nvSpPr>
        <p:spPr bwMode="auto">
          <a:xfrm>
            <a:off x="-68263" y="3948113"/>
            <a:ext cx="914400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fontAlgn="base">
              <a:spcBef>
                <a:spcPct val="0"/>
              </a:spcBef>
              <a:spcAft>
                <a:spcPct val="0"/>
              </a:spcAft>
            </a:pPr>
            <a:endParaRPr lang="en-US" smtClean="0">
              <a:solidFill>
                <a:srgbClr val="000000"/>
              </a:solidFill>
            </a:endParaRPr>
          </a:p>
        </p:txBody>
      </p:sp>
      <p:sp>
        <p:nvSpPr>
          <p:cNvPr id="51379" name="Rectangle 179"/>
          <p:cNvSpPr>
            <a:spLocks noChangeArrowheads="1"/>
          </p:cNvSpPr>
          <p:nvPr/>
        </p:nvSpPr>
        <p:spPr bwMode="auto">
          <a:xfrm>
            <a:off x="1371600" y="2362200"/>
            <a:ext cx="2133600" cy="304800"/>
          </a:xfrm>
          <a:prstGeom prst="rect">
            <a:avLst/>
          </a:prstGeom>
          <a:noFill/>
          <a:ln w="38100">
            <a:solidFill>
              <a:srgbClr val="00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Tree>
    <p:extLst>
      <p:ext uri="{BB962C8B-B14F-4D97-AF65-F5344CB8AC3E}">
        <p14:creationId xmlns:p14="http://schemas.microsoft.com/office/powerpoint/2010/main" val="286688207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1379"/>
                                        </p:tgtEl>
                                        <p:attrNameLst>
                                          <p:attrName>style.visibility</p:attrName>
                                        </p:attrNameLst>
                                      </p:cBhvr>
                                      <p:to>
                                        <p:strVal val="visible"/>
                                      </p:to>
                                    </p:set>
                                    <p:animEffect transition="in" filter="circle(in)">
                                      <p:cBhvr>
                                        <p:cTn id="7" dur="2000"/>
                                        <p:tgtEl>
                                          <p:spTgt spid="513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7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49" name="Rectangle 601"/>
          <p:cNvSpPr>
            <a:spLocks noChangeArrowheads="1"/>
          </p:cNvSpPr>
          <p:nvPr/>
        </p:nvSpPr>
        <p:spPr bwMode="auto">
          <a:xfrm>
            <a:off x="863600" y="363538"/>
            <a:ext cx="7289800"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sz="2800" b="1" smtClean="0">
                <a:solidFill>
                  <a:srgbClr val="CC9900"/>
                </a:solidFill>
                <a:latin typeface="Lucida Calligraphy" pitchFamily="66" charset="0"/>
                <a:cs typeface="Times New Roman" pitchFamily="18" charset="0"/>
              </a:rPr>
              <a:t>A Catalogue of Unbelief</a:t>
            </a:r>
            <a:endParaRPr lang="en-US" sz="2800" smtClean="0">
              <a:solidFill>
                <a:srgbClr val="CC9900"/>
              </a:solidFill>
              <a:latin typeface="Papyrus" pitchFamily="66" charset="0"/>
            </a:endParaRPr>
          </a:p>
          <a:p>
            <a:pPr algn="ctr" eaLnBrk="0" fontAlgn="base" hangingPunct="0">
              <a:spcBef>
                <a:spcPct val="0"/>
              </a:spcBef>
              <a:spcAft>
                <a:spcPct val="0"/>
              </a:spcAft>
            </a:pPr>
            <a:r>
              <a:rPr lang="en-US" sz="1600" smtClean="0">
                <a:solidFill>
                  <a:srgbClr val="CC9900"/>
                </a:solidFill>
                <a:cs typeface="Times New Roman" pitchFamily="18" charset="0"/>
              </a:rPr>
              <a:t>A Suggested List of the Provocations of the Children of Israel in the Wilderness</a:t>
            </a:r>
            <a:endParaRPr lang="en-US" sz="1600" smtClean="0">
              <a:solidFill>
                <a:srgbClr val="CC9900"/>
              </a:solidFill>
            </a:endParaRPr>
          </a:p>
          <a:p>
            <a:pPr algn="ctr" eaLnBrk="0" fontAlgn="base" hangingPunct="0">
              <a:spcBef>
                <a:spcPct val="0"/>
              </a:spcBef>
              <a:spcAft>
                <a:spcPct val="0"/>
              </a:spcAft>
            </a:pPr>
            <a:endParaRPr lang="en-US" sz="1600" smtClean="0">
              <a:solidFill>
                <a:srgbClr val="CC9900"/>
              </a:solidFill>
            </a:endParaRPr>
          </a:p>
        </p:txBody>
      </p:sp>
      <p:graphicFrame>
        <p:nvGraphicFramePr>
          <p:cNvPr id="54212" name="Group 964"/>
          <p:cNvGraphicFramePr>
            <a:graphicFrameLocks noGrp="1"/>
          </p:cNvGraphicFramePr>
          <p:nvPr/>
        </p:nvGraphicFramePr>
        <p:xfrm>
          <a:off x="0" y="1585913"/>
          <a:ext cx="9136063" cy="4544060"/>
        </p:xfrm>
        <a:graphic>
          <a:graphicData uri="http://schemas.openxmlformats.org/drawingml/2006/table">
            <a:tbl>
              <a:tblPr/>
              <a:tblGrid>
                <a:gridCol w="304800"/>
                <a:gridCol w="2705100"/>
                <a:gridCol w="2400300"/>
                <a:gridCol w="1943100"/>
                <a:gridCol w="635000"/>
                <a:gridCol w="1147763"/>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Provocation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Response</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Pharaoh approaches the children of Israel with his army, and they cry out in fear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God divides the Red Sea: the Israelites cross and the Egyptians are drowned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Beside Pi-hahiroth before Baal-zephon,</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between Migdol and the Red Sea</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11:3-4;</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29:2-4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14;</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33:3-8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at the lack of drinkable water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Moses casts a tree into the waters to make them drinkable</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Marah in the wilderness of Shur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15:23-26;</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33:9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3667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at the lack of food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Moses provides quail and manna</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 between</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Elim &amp;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8:3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16;</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33:10-11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at the lack of water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Moses strikes the rock to provide water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Massah (Meribah) in Rephidim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6:16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17:1-7;</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33:14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commits idolatry with the golden calf</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Moses intercedes; Israel is plagued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Mount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9:8-21;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10:8-10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32;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continues murmuring</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Moses intercedes; Israel consumed by fire</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Taberah in the 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9:22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11:1-3;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at the lack of food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Moses cries out to Yahweh, who ordains 70 elders; quail are provided, Israel is plagued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Kibroth-hattaavah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9:22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11:4-34;</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33:16-17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Ten of the twelve spies discourage Israel to possess Canaan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Moses intercedes; the evil spies die in a plague; Israel sentenced to wander for forty years until the generation is consumed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Kadesh-barnea</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Paran, Wilderness of Zin, Rithmah?)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1:19-40;</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9:23-29;</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13-14:39;</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bl>
          </a:graphicData>
        </a:graphic>
      </p:graphicFrame>
      <p:sp>
        <p:nvSpPr>
          <p:cNvPr id="54208" name="Oval 960"/>
          <p:cNvSpPr>
            <a:spLocks noChangeArrowheads="1"/>
          </p:cNvSpPr>
          <p:nvPr/>
        </p:nvSpPr>
        <p:spPr bwMode="auto">
          <a:xfrm>
            <a:off x="2514600" y="2743200"/>
            <a:ext cx="457200" cy="304800"/>
          </a:xfrm>
          <a:prstGeom prst="ellipse">
            <a:avLst/>
          </a:prstGeom>
          <a:noFill/>
          <a:ln w="38100">
            <a:solidFill>
              <a:srgbClr val="1203D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54210" name="Oval 962"/>
          <p:cNvSpPr>
            <a:spLocks noChangeArrowheads="1"/>
          </p:cNvSpPr>
          <p:nvPr/>
        </p:nvSpPr>
        <p:spPr bwMode="auto">
          <a:xfrm>
            <a:off x="1981200" y="3505200"/>
            <a:ext cx="457200" cy="304800"/>
          </a:xfrm>
          <a:prstGeom prst="ellipse">
            <a:avLst/>
          </a:prstGeom>
          <a:noFill/>
          <a:ln w="38100">
            <a:solidFill>
              <a:srgbClr val="1203D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54211" name="Text Box 963"/>
          <p:cNvSpPr txBox="1">
            <a:spLocks noChangeArrowheads="1"/>
          </p:cNvSpPr>
          <p:nvPr/>
        </p:nvSpPr>
        <p:spPr bwMode="auto">
          <a:xfrm>
            <a:off x="2971800" y="2743200"/>
            <a:ext cx="2514600" cy="495300"/>
          </a:xfrm>
          <a:prstGeom prst="rect">
            <a:avLst/>
          </a:prstGeom>
          <a:solidFill>
            <a:schemeClr val="bg1"/>
          </a:solidFill>
          <a:ln w="38100">
            <a:solidFill>
              <a:srgbClr val="1203D7"/>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1200" b="1" smtClean="0">
                <a:solidFill>
                  <a:srgbClr val="000000"/>
                </a:solidFill>
              </a:rPr>
              <a:t>Moses casts a tree into the waters to make them drinkable</a:t>
            </a:r>
          </a:p>
        </p:txBody>
      </p:sp>
      <p:sp>
        <p:nvSpPr>
          <p:cNvPr id="54213" name="Text Box 965"/>
          <p:cNvSpPr txBox="1">
            <a:spLocks noChangeArrowheads="1"/>
          </p:cNvSpPr>
          <p:nvPr/>
        </p:nvSpPr>
        <p:spPr bwMode="auto">
          <a:xfrm>
            <a:off x="2971800" y="3505200"/>
            <a:ext cx="2514600" cy="495300"/>
          </a:xfrm>
          <a:prstGeom prst="rect">
            <a:avLst/>
          </a:prstGeom>
          <a:solidFill>
            <a:schemeClr val="bg1"/>
          </a:solidFill>
          <a:ln w="38100">
            <a:solidFill>
              <a:srgbClr val="1203D7"/>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1200" b="1" smtClean="0">
                <a:solidFill>
                  <a:srgbClr val="000000"/>
                </a:solidFill>
              </a:rPr>
              <a:t>Moses strikes the rock                to provide water</a:t>
            </a:r>
          </a:p>
        </p:txBody>
      </p:sp>
    </p:spTree>
    <p:extLst>
      <p:ext uri="{BB962C8B-B14F-4D97-AF65-F5344CB8AC3E}">
        <p14:creationId xmlns:p14="http://schemas.microsoft.com/office/powerpoint/2010/main" val="80233695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4208"/>
                                        </p:tgtEl>
                                        <p:attrNameLst>
                                          <p:attrName>style.visibility</p:attrName>
                                        </p:attrNameLst>
                                      </p:cBhvr>
                                      <p:to>
                                        <p:strVal val="visible"/>
                                      </p:to>
                                    </p:set>
                                    <p:animEffect transition="in" filter="circle(in)">
                                      <p:cBhvr>
                                        <p:cTn id="7" dur="2000"/>
                                        <p:tgtEl>
                                          <p:spTgt spid="54208"/>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54210"/>
                                        </p:tgtEl>
                                        <p:attrNameLst>
                                          <p:attrName>style.visibility</p:attrName>
                                        </p:attrNameLst>
                                      </p:cBhvr>
                                      <p:to>
                                        <p:strVal val="visible"/>
                                      </p:to>
                                    </p:set>
                                    <p:animEffect transition="in" filter="circle(in)">
                                      <p:cBhvr>
                                        <p:cTn id="11" dur="2000"/>
                                        <p:tgtEl>
                                          <p:spTgt spid="54210"/>
                                        </p:tgtEl>
                                      </p:cBhvr>
                                    </p:animEffect>
                                  </p:childTnLst>
                                </p:cTn>
                              </p:par>
                            </p:childTnLst>
                          </p:cTn>
                        </p:par>
                        <p:par>
                          <p:cTn id="12" fill="hold" nodeType="afterGroup">
                            <p:stCondLst>
                              <p:cond delay="4000"/>
                            </p:stCondLst>
                            <p:childTnLst>
                              <p:par>
                                <p:cTn id="13" presetID="9" presetClass="entr" presetSubtype="0" fill="hold" grpId="0" nodeType="afterEffect">
                                  <p:stCondLst>
                                    <p:cond delay="0"/>
                                  </p:stCondLst>
                                  <p:childTnLst>
                                    <p:set>
                                      <p:cBhvr>
                                        <p:cTn id="14" dur="1" fill="hold">
                                          <p:stCondLst>
                                            <p:cond delay="0"/>
                                          </p:stCondLst>
                                        </p:cTn>
                                        <p:tgtEl>
                                          <p:spTgt spid="54211"/>
                                        </p:tgtEl>
                                        <p:attrNameLst>
                                          <p:attrName>style.visibility</p:attrName>
                                        </p:attrNameLst>
                                      </p:cBhvr>
                                      <p:to>
                                        <p:strVal val="visible"/>
                                      </p:to>
                                    </p:set>
                                    <p:animEffect transition="in" filter="dissolve">
                                      <p:cBhvr>
                                        <p:cTn id="15" dur="1000"/>
                                        <p:tgtEl>
                                          <p:spTgt spid="54211"/>
                                        </p:tgtEl>
                                      </p:cBhvr>
                                    </p:animEffect>
                                  </p:childTnLst>
                                </p:cTn>
                              </p:par>
                            </p:childTnLst>
                          </p:cTn>
                        </p:par>
                        <p:par>
                          <p:cTn id="16" fill="hold" nodeType="afterGroup">
                            <p:stCondLst>
                              <p:cond delay="5000"/>
                            </p:stCondLst>
                            <p:childTnLst>
                              <p:par>
                                <p:cTn id="17" presetID="9" presetClass="entr" presetSubtype="0" fill="hold" grpId="0" nodeType="afterEffect">
                                  <p:stCondLst>
                                    <p:cond delay="0"/>
                                  </p:stCondLst>
                                  <p:childTnLst>
                                    <p:set>
                                      <p:cBhvr>
                                        <p:cTn id="18" dur="1" fill="hold">
                                          <p:stCondLst>
                                            <p:cond delay="0"/>
                                          </p:stCondLst>
                                        </p:cTn>
                                        <p:tgtEl>
                                          <p:spTgt spid="54213"/>
                                        </p:tgtEl>
                                        <p:attrNameLst>
                                          <p:attrName>style.visibility</p:attrName>
                                        </p:attrNameLst>
                                      </p:cBhvr>
                                      <p:to>
                                        <p:strVal val="visible"/>
                                      </p:to>
                                    </p:set>
                                    <p:animEffect transition="in" filter="dissolve">
                                      <p:cBhvr>
                                        <p:cTn id="19" dur="1000"/>
                                        <p:tgtEl>
                                          <p:spTgt spid="54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08" grpId="0" animBg="1"/>
      <p:bldP spid="54210" grpId="0" animBg="1"/>
      <p:bldP spid="54211" grpId="0" animBg="1"/>
      <p:bldP spid="542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557" name="Group 285"/>
          <p:cNvGraphicFramePr>
            <a:graphicFrameLocks noGrp="1"/>
          </p:cNvGraphicFramePr>
          <p:nvPr/>
        </p:nvGraphicFramePr>
        <p:xfrm>
          <a:off x="0" y="1981200"/>
          <a:ext cx="9144000" cy="3291840"/>
        </p:xfrm>
        <a:graphic>
          <a:graphicData uri="http://schemas.openxmlformats.org/drawingml/2006/table">
            <a:tbl>
              <a:tblPr/>
              <a:tblGrid>
                <a:gridCol w="381000"/>
                <a:gridCol w="2697163"/>
                <a:gridCol w="2400300"/>
                <a:gridCol w="1943100"/>
                <a:gridCol w="635000"/>
                <a:gridCol w="1087437"/>
              </a:tblGrid>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presumptuously strike against the Canaanites and the Amakekites against the word of Yahweh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is smitten before their enemies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The hill top unto Hormah in Seir</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1:41-45</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14:40-45</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10</a:t>
                      </a:r>
                      <a:endParaRPr kumimoji="0" lang="en-US" sz="1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Korah, Dathan, and Abiram challenge the authority of Moses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The earth swallows the rebels; fire consumes false priests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In the wilderness</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11:6</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16:1-40</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a:t>
                      </a:r>
                      <a:endParaRPr kumimoji="0" lang="en-US" sz="1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against Moses and Aaron for the rebels’ destruction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Moses intercedes; Israel is plagued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In the wilderness</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16:41-50</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12</a:t>
                      </a:r>
                      <a:endParaRPr kumimoji="0" lang="en-US" sz="1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at the lack of water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Moses strikes the rock against God’s word; the people drink; Yahweh excludes Moses and Aaron from Canaan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The desert of Zin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in Kadesh</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at Meribah</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3:25-27;</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32:48-52</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20:1-13;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33:36</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13</a:t>
                      </a:r>
                      <a:endParaRPr kumimoji="0" lang="en-US" sz="1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at the lack of food and water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Yahweh sends serpents to plague Israel; Moses intercedes and fashions the brazen serpent according to God’s command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Mount Hor</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by the Red Sea</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21:4-9;</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33:37</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ABAB"/>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14</a:t>
                      </a:r>
                      <a:endParaRPr kumimoji="0" lang="en-US" sz="1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commits idolatry and fornication with the Moabites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Israel is plagued; Moses, Phinehas, and the judges of Israel slay the idolaters; the Midianites are slain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Baal-peor in Shittim, in the plains of Moab</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B9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4:3-4;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23:3-6</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B9B9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25;</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33:48-49</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ABAB"/>
                    </a:solidFill>
                  </a:tcPr>
                </a:tc>
              </a:tr>
            </a:tbl>
          </a:graphicData>
        </a:graphic>
      </p:graphicFrame>
      <p:graphicFrame>
        <p:nvGraphicFramePr>
          <p:cNvPr id="54558" name="Group 286"/>
          <p:cNvGraphicFramePr>
            <a:graphicFrameLocks noGrp="1"/>
          </p:cNvGraphicFramePr>
          <p:nvPr/>
        </p:nvGraphicFramePr>
        <p:xfrm>
          <a:off x="0" y="1525588"/>
          <a:ext cx="9144000" cy="457200"/>
        </p:xfrm>
        <a:graphic>
          <a:graphicData uri="http://schemas.openxmlformats.org/drawingml/2006/table">
            <a:tbl>
              <a:tblPr/>
              <a:tblGrid>
                <a:gridCol w="381000"/>
                <a:gridCol w="2705100"/>
                <a:gridCol w="2400300"/>
                <a:gridCol w="1943100"/>
                <a:gridCol w="635000"/>
                <a:gridCol w="1079500"/>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Provocation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Response</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Arial"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B4141"/>
                    </a:solidFill>
                  </a:tcPr>
                </a:tc>
              </a:tr>
            </a:tbl>
          </a:graphicData>
        </a:graphic>
      </p:graphicFrame>
      <p:sp>
        <p:nvSpPr>
          <p:cNvPr id="54549" name="Rectangle 277"/>
          <p:cNvSpPr>
            <a:spLocks noChangeArrowheads="1"/>
          </p:cNvSpPr>
          <p:nvPr/>
        </p:nvSpPr>
        <p:spPr bwMode="auto">
          <a:xfrm>
            <a:off x="863600" y="363538"/>
            <a:ext cx="7289800" cy="100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r>
              <a:rPr lang="en-US" sz="2800" b="1" smtClean="0">
                <a:solidFill>
                  <a:srgbClr val="CC9900"/>
                </a:solidFill>
                <a:latin typeface="Lucida Calligraphy" pitchFamily="66" charset="0"/>
                <a:cs typeface="Times New Roman" pitchFamily="18" charset="0"/>
              </a:rPr>
              <a:t>A Catalogue of Unbelief</a:t>
            </a:r>
            <a:endParaRPr lang="en-US" sz="2800" smtClean="0">
              <a:solidFill>
                <a:srgbClr val="CC9900"/>
              </a:solidFill>
              <a:latin typeface="Papyrus" pitchFamily="66" charset="0"/>
            </a:endParaRPr>
          </a:p>
          <a:p>
            <a:pPr algn="ctr" eaLnBrk="0" fontAlgn="base" hangingPunct="0">
              <a:spcBef>
                <a:spcPct val="0"/>
              </a:spcBef>
              <a:spcAft>
                <a:spcPct val="0"/>
              </a:spcAft>
            </a:pPr>
            <a:r>
              <a:rPr lang="en-US" sz="1600" smtClean="0">
                <a:solidFill>
                  <a:srgbClr val="CC9900"/>
                </a:solidFill>
                <a:cs typeface="Times New Roman" pitchFamily="18" charset="0"/>
              </a:rPr>
              <a:t>A Suggested List of the Provocations of the Children of Israel in the Wilderness</a:t>
            </a:r>
            <a:endParaRPr lang="en-US" sz="1600" smtClean="0">
              <a:solidFill>
                <a:srgbClr val="CC9900"/>
              </a:solidFill>
            </a:endParaRPr>
          </a:p>
          <a:p>
            <a:pPr algn="ctr" eaLnBrk="0" fontAlgn="base" hangingPunct="0">
              <a:spcBef>
                <a:spcPct val="0"/>
              </a:spcBef>
              <a:spcAft>
                <a:spcPct val="0"/>
              </a:spcAft>
            </a:pPr>
            <a:endParaRPr lang="en-US" sz="1600" smtClean="0">
              <a:solidFill>
                <a:srgbClr val="CC9900"/>
              </a:solidFill>
            </a:endParaRPr>
          </a:p>
        </p:txBody>
      </p:sp>
      <p:sp>
        <p:nvSpPr>
          <p:cNvPr id="54559" name="Oval 287"/>
          <p:cNvSpPr>
            <a:spLocks noChangeArrowheads="1"/>
          </p:cNvSpPr>
          <p:nvPr/>
        </p:nvSpPr>
        <p:spPr bwMode="auto">
          <a:xfrm>
            <a:off x="2590800" y="3962400"/>
            <a:ext cx="457200" cy="304800"/>
          </a:xfrm>
          <a:prstGeom prst="ellipse">
            <a:avLst/>
          </a:prstGeom>
          <a:noFill/>
          <a:ln w="38100">
            <a:solidFill>
              <a:srgbClr val="1203D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54560" name="Oval 288"/>
          <p:cNvSpPr>
            <a:spLocks noChangeArrowheads="1"/>
          </p:cNvSpPr>
          <p:nvPr/>
        </p:nvSpPr>
        <p:spPr bwMode="auto">
          <a:xfrm>
            <a:off x="2057400" y="3276600"/>
            <a:ext cx="457200" cy="304800"/>
          </a:xfrm>
          <a:prstGeom prst="ellipse">
            <a:avLst/>
          </a:prstGeom>
          <a:noFill/>
          <a:ln w="38100">
            <a:solidFill>
              <a:srgbClr val="1203D7"/>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CA" smtClean="0">
              <a:solidFill>
                <a:srgbClr val="000000"/>
              </a:solidFill>
              <a:latin typeface="Papyrus" pitchFamily="66" charset="0"/>
            </a:endParaRPr>
          </a:p>
        </p:txBody>
      </p:sp>
      <p:sp>
        <p:nvSpPr>
          <p:cNvPr id="54561" name="Text Box 289"/>
          <p:cNvSpPr txBox="1">
            <a:spLocks noChangeArrowheads="1"/>
          </p:cNvSpPr>
          <p:nvPr/>
        </p:nvSpPr>
        <p:spPr bwMode="auto">
          <a:xfrm>
            <a:off x="3048000" y="3352800"/>
            <a:ext cx="2514600" cy="495300"/>
          </a:xfrm>
          <a:prstGeom prst="rect">
            <a:avLst/>
          </a:prstGeom>
          <a:solidFill>
            <a:schemeClr val="bg1"/>
          </a:solidFill>
          <a:ln w="38100">
            <a:solidFill>
              <a:srgbClr val="1203D7"/>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1200" b="1" smtClean="0">
                <a:solidFill>
                  <a:srgbClr val="000000"/>
                </a:solidFill>
              </a:rPr>
              <a:t>Moses strikes the rock against God’s word</a:t>
            </a:r>
          </a:p>
        </p:txBody>
      </p:sp>
      <p:sp>
        <p:nvSpPr>
          <p:cNvPr id="54562" name="Text Box 290"/>
          <p:cNvSpPr txBox="1">
            <a:spLocks noChangeArrowheads="1"/>
          </p:cNvSpPr>
          <p:nvPr/>
        </p:nvSpPr>
        <p:spPr bwMode="auto">
          <a:xfrm>
            <a:off x="3048000" y="4076700"/>
            <a:ext cx="2514600" cy="495300"/>
          </a:xfrm>
          <a:prstGeom prst="rect">
            <a:avLst/>
          </a:prstGeom>
          <a:solidFill>
            <a:schemeClr val="bg1"/>
          </a:solidFill>
          <a:ln w="38100">
            <a:solidFill>
              <a:srgbClr val="1203D7"/>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1200" b="1" smtClean="0">
                <a:solidFill>
                  <a:srgbClr val="000000"/>
                </a:solidFill>
              </a:rPr>
              <a:t>God plagues the people with fiery serpents</a:t>
            </a:r>
          </a:p>
        </p:txBody>
      </p:sp>
    </p:spTree>
    <p:extLst>
      <p:ext uri="{BB962C8B-B14F-4D97-AF65-F5344CB8AC3E}">
        <p14:creationId xmlns:p14="http://schemas.microsoft.com/office/powerpoint/2010/main" val="136616266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4560"/>
                                        </p:tgtEl>
                                        <p:attrNameLst>
                                          <p:attrName>style.visibility</p:attrName>
                                        </p:attrNameLst>
                                      </p:cBhvr>
                                      <p:to>
                                        <p:strVal val="visible"/>
                                      </p:to>
                                    </p:set>
                                    <p:animEffect transition="in" filter="circle(in)">
                                      <p:cBhvr>
                                        <p:cTn id="7" dur="2000"/>
                                        <p:tgtEl>
                                          <p:spTgt spid="54560"/>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54559"/>
                                        </p:tgtEl>
                                        <p:attrNameLst>
                                          <p:attrName>style.visibility</p:attrName>
                                        </p:attrNameLst>
                                      </p:cBhvr>
                                      <p:to>
                                        <p:strVal val="visible"/>
                                      </p:to>
                                    </p:set>
                                    <p:animEffect transition="in" filter="circle(in)">
                                      <p:cBhvr>
                                        <p:cTn id="11" dur="2000"/>
                                        <p:tgtEl>
                                          <p:spTgt spid="54559"/>
                                        </p:tgtEl>
                                      </p:cBhvr>
                                    </p:animEffect>
                                  </p:childTnLst>
                                </p:cTn>
                              </p:par>
                            </p:childTnLst>
                          </p:cTn>
                        </p:par>
                        <p:par>
                          <p:cTn id="12" fill="hold" nodeType="afterGroup">
                            <p:stCondLst>
                              <p:cond delay="4000"/>
                            </p:stCondLst>
                            <p:childTnLst>
                              <p:par>
                                <p:cTn id="13" presetID="9" presetClass="entr" presetSubtype="0" fill="hold" grpId="0" nodeType="afterEffect">
                                  <p:stCondLst>
                                    <p:cond delay="0"/>
                                  </p:stCondLst>
                                  <p:childTnLst>
                                    <p:set>
                                      <p:cBhvr>
                                        <p:cTn id="14" dur="1" fill="hold">
                                          <p:stCondLst>
                                            <p:cond delay="0"/>
                                          </p:stCondLst>
                                        </p:cTn>
                                        <p:tgtEl>
                                          <p:spTgt spid="54561"/>
                                        </p:tgtEl>
                                        <p:attrNameLst>
                                          <p:attrName>style.visibility</p:attrName>
                                        </p:attrNameLst>
                                      </p:cBhvr>
                                      <p:to>
                                        <p:strVal val="visible"/>
                                      </p:to>
                                    </p:set>
                                    <p:animEffect transition="in" filter="dissolve">
                                      <p:cBhvr>
                                        <p:cTn id="15" dur="1000"/>
                                        <p:tgtEl>
                                          <p:spTgt spid="54561"/>
                                        </p:tgtEl>
                                      </p:cBhvr>
                                    </p:animEffect>
                                  </p:childTnLst>
                                </p:cTn>
                              </p:par>
                            </p:childTnLst>
                          </p:cTn>
                        </p:par>
                        <p:par>
                          <p:cTn id="16" fill="hold" nodeType="afterGroup">
                            <p:stCondLst>
                              <p:cond delay="5000"/>
                            </p:stCondLst>
                            <p:childTnLst>
                              <p:par>
                                <p:cTn id="17" presetID="9" presetClass="entr" presetSubtype="0" fill="hold" grpId="0" nodeType="afterEffect">
                                  <p:stCondLst>
                                    <p:cond delay="0"/>
                                  </p:stCondLst>
                                  <p:childTnLst>
                                    <p:set>
                                      <p:cBhvr>
                                        <p:cTn id="18" dur="1" fill="hold">
                                          <p:stCondLst>
                                            <p:cond delay="0"/>
                                          </p:stCondLst>
                                        </p:cTn>
                                        <p:tgtEl>
                                          <p:spTgt spid="54562"/>
                                        </p:tgtEl>
                                        <p:attrNameLst>
                                          <p:attrName>style.visibility</p:attrName>
                                        </p:attrNameLst>
                                      </p:cBhvr>
                                      <p:to>
                                        <p:strVal val="visible"/>
                                      </p:to>
                                    </p:set>
                                    <p:animEffect transition="in" filter="dissolve">
                                      <p:cBhvr>
                                        <p:cTn id="19" dur="1000"/>
                                        <p:tgtEl>
                                          <p:spTgt spid="54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559" grpId="0" animBg="1"/>
      <p:bldP spid="54560" grpId="0" animBg="1"/>
      <p:bldP spid="54561" grpId="0" animBg="1"/>
      <p:bldP spid="5456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ten_commandments_1"/>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2123728" y="-4683"/>
            <a:ext cx="4855112" cy="6746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4"/>
          <p:cNvSpPr txBox="1">
            <a:spLocks noChangeArrowheads="1"/>
          </p:cNvSpPr>
          <p:nvPr/>
        </p:nvSpPr>
        <p:spPr bwMode="auto">
          <a:xfrm>
            <a:off x="539552" y="1268760"/>
            <a:ext cx="8352928"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200" b="1" i="1" dirty="0" smtClean="0">
                <a:solidFill>
                  <a:srgbClr val="002060"/>
                </a:solidFill>
                <a:latin typeface="Calibri" pitchFamily="34" charset="0"/>
                <a:cs typeface="Calibri" pitchFamily="34" charset="0"/>
              </a:rPr>
              <a:t>Class 1</a:t>
            </a:r>
            <a:r>
              <a:rPr lang="en-US" sz="3200" b="1" dirty="0">
                <a:solidFill>
                  <a:srgbClr val="002060"/>
                </a:solidFill>
                <a:latin typeface="Calibri" pitchFamily="34" charset="0"/>
                <a:cs typeface="Calibri" pitchFamily="34" charset="0"/>
              </a:rPr>
              <a:t>	</a:t>
            </a:r>
            <a:r>
              <a:rPr lang="en-US" sz="3200" b="1" dirty="0" smtClean="0">
                <a:solidFill>
                  <a:srgbClr val="002060"/>
                </a:solidFill>
                <a:latin typeface="Calibri" pitchFamily="34" charset="0"/>
                <a:cs typeface="Calibri" pitchFamily="34" charset="0"/>
              </a:rPr>
              <a:t>Out of Egypt</a:t>
            </a:r>
          </a:p>
          <a:p>
            <a:pPr eaLnBrk="1" hangingPunct="1">
              <a:spcBef>
                <a:spcPct val="50000"/>
              </a:spcBef>
            </a:pPr>
            <a:r>
              <a:rPr lang="en-US" sz="3200" b="1" i="1" dirty="0" smtClean="0">
                <a:solidFill>
                  <a:srgbClr val="002060"/>
                </a:solidFill>
                <a:latin typeface="Calibri" pitchFamily="34" charset="0"/>
                <a:cs typeface="Calibri" pitchFamily="34" charset="0"/>
              </a:rPr>
              <a:t>Class 2	</a:t>
            </a:r>
            <a:r>
              <a:rPr lang="en-US" sz="3200" b="1" dirty="0" smtClean="0">
                <a:solidFill>
                  <a:srgbClr val="002060"/>
                </a:solidFill>
                <a:latin typeface="Calibri" pitchFamily="34" charset="0"/>
                <a:cs typeface="Calibri" pitchFamily="34" charset="0"/>
              </a:rPr>
              <a:t>Giants in the Land</a:t>
            </a:r>
          </a:p>
          <a:p>
            <a:pPr eaLnBrk="1" hangingPunct="1">
              <a:spcBef>
                <a:spcPct val="50000"/>
              </a:spcBef>
            </a:pPr>
            <a:r>
              <a:rPr lang="en-US" sz="3200" b="1" i="1" dirty="0" smtClean="0">
                <a:solidFill>
                  <a:srgbClr val="002060"/>
                </a:solidFill>
                <a:latin typeface="Calibri" pitchFamily="34" charset="0"/>
                <a:cs typeface="Calibri" pitchFamily="34" charset="0"/>
              </a:rPr>
              <a:t>Class 3	</a:t>
            </a:r>
            <a:r>
              <a:rPr lang="en-US" sz="3200" b="1" dirty="0" smtClean="0">
                <a:solidFill>
                  <a:srgbClr val="002060"/>
                </a:solidFill>
                <a:latin typeface="Calibri" pitchFamily="34" charset="0"/>
                <a:cs typeface="Calibri" pitchFamily="34" charset="0"/>
              </a:rPr>
              <a:t>Rise Up</a:t>
            </a:r>
          </a:p>
          <a:p>
            <a:pPr eaLnBrk="1" hangingPunct="1">
              <a:spcBef>
                <a:spcPct val="50000"/>
              </a:spcBef>
            </a:pPr>
            <a:r>
              <a:rPr lang="en-US" sz="3200" b="1" i="1" dirty="0" smtClean="0">
                <a:solidFill>
                  <a:srgbClr val="002060"/>
                </a:solidFill>
                <a:latin typeface="Calibri" pitchFamily="34" charset="0"/>
                <a:cs typeface="Calibri" pitchFamily="34" charset="0"/>
              </a:rPr>
              <a:t>Class 4	</a:t>
            </a:r>
            <a:r>
              <a:rPr lang="en-US" sz="3200" b="1" dirty="0" smtClean="0">
                <a:solidFill>
                  <a:srgbClr val="002060"/>
                </a:solidFill>
                <a:latin typeface="Calibri" pitchFamily="34" charset="0"/>
                <a:cs typeface="Calibri" pitchFamily="34" charset="0"/>
              </a:rPr>
              <a:t>National Anthem</a:t>
            </a:r>
          </a:p>
          <a:p>
            <a:pPr eaLnBrk="1" hangingPunct="1">
              <a:spcBef>
                <a:spcPct val="50000"/>
              </a:spcBef>
            </a:pPr>
            <a:r>
              <a:rPr lang="en-US" sz="3200" b="1" i="1" dirty="0" smtClean="0">
                <a:solidFill>
                  <a:srgbClr val="002060"/>
                </a:solidFill>
                <a:latin typeface="Calibri" pitchFamily="34" charset="0"/>
                <a:cs typeface="Calibri" pitchFamily="34" charset="0"/>
              </a:rPr>
              <a:t>Class 5	</a:t>
            </a:r>
            <a:r>
              <a:rPr lang="en-US" sz="3200" b="1" dirty="0" err="1" smtClean="0">
                <a:solidFill>
                  <a:srgbClr val="002060"/>
                </a:solidFill>
                <a:latin typeface="Calibri" pitchFamily="34" charset="0"/>
                <a:cs typeface="Calibri" pitchFamily="34" charset="0"/>
              </a:rPr>
              <a:t>Shechem</a:t>
            </a:r>
            <a:r>
              <a:rPr lang="en-US" sz="3200" b="1" dirty="0" smtClean="0">
                <a:solidFill>
                  <a:srgbClr val="002060"/>
                </a:solidFill>
                <a:latin typeface="Calibri" pitchFamily="34" charset="0"/>
                <a:cs typeface="Calibri" pitchFamily="34" charset="0"/>
              </a:rPr>
              <a:t>:                                                 		A Shadow of Good Things to Come</a:t>
            </a:r>
          </a:p>
          <a:p>
            <a:pPr eaLnBrk="1" hangingPunct="1">
              <a:spcBef>
                <a:spcPct val="50000"/>
              </a:spcBef>
            </a:pPr>
            <a:r>
              <a:rPr lang="en-US" sz="3200" b="1" i="1" dirty="0" smtClean="0">
                <a:solidFill>
                  <a:srgbClr val="002060"/>
                </a:solidFill>
                <a:latin typeface="Calibri" pitchFamily="34" charset="0"/>
                <a:cs typeface="Calibri" pitchFamily="34" charset="0"/>
              </a:rPr>
              <a:t>Class 6	</a:t>
            </a:r>
            <a:r>
              <a:rPr lang="en-US" sz="3200" b="1" dirty="0" smtClean="0">
                <a:solidFill>
                  <a:srgbClr val="002060"/>
                </a:solidFill>
                <a:latin typeface="Calibri" pitchFamily="34" charset="0"/>
                <a:cs typeface="Calibri" pitchFamily="34" charset="0"/>
              </a:rPr>
              <a:t>The Gospel of the Burning Bush</a:t>
            </a:r>
            <a:endParaRPr lang="en-US" sz="3200" b="1" dirty="0">
              <a:solidFill>
                <a:srgbClr val="002060"/>
              </a:solidFill>
              <a:latin typeface="Calibri" pitchFamily="34" charset="0"/>
              <a:cs typeface="Calibri" pitchFamily="34" charset="0"/>
            </a:endParaRPr>
          </a:p>
        </p:txBody>
      </p:sp>
      <p:sp>
        <p:nvSpPr>
          <p:cNvPr id="6" name="Text Box 8"/>
          <p:cNvSpPr txBox="1">
            <a:spLocks noChangeArrowheads="1"/>
          </p:cNvSpPr>
          <p:nvPr/>
        </p:nvSpPr>
        <p:spPr bwMode="auto">
          <a:xfrm>
            <a:off x="4572000" y="6021288"/>
            <a:ext cx="4392488" cy="769441"/>
          </a:xfrm>
          <a:prstGeom prst="rect">
            <a:avLst/>
          </a:prstGeom>
          <a:noFill/>
          <a:ln>
            <a:noFill/>
          </a:ln>
          <a:effectLst/>
          <a:extLst/>
        </p:spPr>
        <p:txBody>
          <a:bodyPr wrap="square">
            <a:spAutoFit/>
          </a:bodyPr>
          <a:lstStyle/>
          <a:p>
            <a:pPr algn="r" fontAlgn="base">
              <a:spcBef>
                <a:spcPct val="0"/>
              </a:spcBef>
              <a:spcAft>
                <a:spcPct val="0"/>
              </a:spcAft>
            </a:pPr>
            <a:r>
              <a:rPr lang="en-US" sz="4400" dirty="0" smtClean="0">
                <a:solidFill>
                  <a:srgbClr val="FF0000"/>
                </a:solidFill>
                <a:latin typeface="Eras Bold ITC" pitchFamily="34" charset="0"/>
              </a:rPr>
              <a:t>Deuteronomy</a:t>
            </a:r>
            <a:endParaRPr lang="en-US" sz="4400" dirty="0">
              <a:solidFill>
                <a:srgbClr val="FF0000"/>
              </a:solidFill>
              <a:latin typeface="Eras Bold ITC" pitchFamily="34" charset="0"/>
            </a:endParaRPr>
          </a:p>
        </p:txBody>
      </p:sp>
      <p:sp>
        <p:nvSpPr>
          <p:cNvPr id="10" name="Text Box 5"/>
          <p:cNvSpPr txBox="1">
            <a:spLocks noChangeArrowheads="1"/>
          </p:cNvSpPr>
          <p:nvPr/>
        </p:nvSpPr>
        <p:spPr bwMode="auto">
          <a:xfrm>
            <a:off x="179512" y="260648"/>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On the Edge of the Kingdom</a:t>
            </a:r>
            <a:endParaRPr lang="en-US" sz="5100" spc="-300" dirty="0">
              <a:solidFill>
                <a:srgbClr val="FFFFFF"/>
              </a:solidFill>
              <a:latin typeface="Eras Demi ITC" pitchFamily="34" charset="0"/>
            </a:endParaRPr>
          </a:p>
        </p:txBody>
      </p:sp>
    </p:spTree>
    <p:extLst>
      <p:ext uri="{BB962C8B-B14F-4D97-AF65-F5344CB8AC3E}">
        <p14:creationId xmlns:p14="http://schemas.microsoft.com/office/powerpoint/2010/main" val="8200532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33400" y="152400"/>
            <a:ext cx="8001000" cy="1447800"/>
          </a:xfrm>
        </p:spPr>
        <p:txBody>
          <a:bodyPr/>
          <a:lstStyle/>
          <a:p>
            <a:r>
              <a:rPr lang="en-US">
                <a:solidFill>
                  <a:srgbClr val="CC9900"/>
                </a:solidFill>
                <a:latin typeface="Papyrus" pitchFamily="66" charset="0"/>
              </a:rPr>
              <a:t>How Do We See Our God?</a:t>
            </a:r>
          </a:p>
        </p:txBody>
      </p:sp>
      <p:sp>
        <p:nvSpPr>
          <p:cNvPr id="62467" name="Rectangle 3"/>
          <p:cNvSpPr>
            <a:spLocks noGrp="1" noChangeArrowheads="1"/>
          </p:cNvSpPr>
          <p:nvPr>
            <p:ph type="body" idx="1"/>
          </p:nvPr>
        </p:nvSpPr>
        <p:spPr>
          <a:xfrm>
            <a:off x="304800" y="1828800"/>
            <a:ext cx="6172200" cy="33528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pPr>
              <a:buFontTx/>
              <a:buNone/>
            </a:pPr>
            <a:r>
              <a:rPr lang="en-US" sz="2000"/>
              <a:t>“For it had been better for us to serve the Egyptians”</a:t>
            </a:r>
          </a:p>
          <a:p>
            <a:pPr>
              <a:buFontTx/>
              <a:buNone/>
            </a:pPr>
            <a:r>
              <a:rPr lang="en-US" sz="2000"/>
              <a:t>“Ye have brought us forth in this wilderness to kill us”</a:t>
            </a:r>
          </a:p>
          <a:p>
            <a:pPr>
              <a:buFontTx/>
              <a:buNone/>
            </a:pPr>
            <a:r>
              <a:rPr lang="en-US" sz="2000"/>
              <a:t>“To kill us and our children and our cattle with thirst”</a:t>
            </a:r>
          </a:p>
          <a:p>
            <a:pPr>
              <a:buFontTx/>
              <a:buNone/>
            </a:pPr>
            <a:r>
              <a:rPr lang="en-US" sz="2000"/>
              <a:t>“We remember the fish, which we did eat in Egypt”</a:t>
            </a:r>
          </a:p>
          <a:p>
            <a:pPr>
              <a:buFontTx/>
              <a:buNone/>
            </a:pPr>
            <a:r>
              <a:rPr lang="en-US" sz="2000"/>
              <a:t>“We be not able…for they are stronger than we”</a:t>
            </a:r>
          </a:p>
          <a:p>
            <a:pPr>
              <a:buFontTx/>
              <a:buNone/>
            </a:pPr>
            <a:r>
              <a:rPr lang="en-US" sz="2000"/>
              <a:t>“Why have ye brought up this congregation of the L</a:t>
            </a:r>
            <a:r>
              <a:rPr lang="en-US" sz="1600"/>
              <a:t>ORD </a:t>
            </a:r>
            <a:r>
              <a:rPr lang="en-US" sz="2000"/>
              <a:t>into this wilderness, that…we should die?”</a:t>
            </a:r>
          </a:p>
          <a:p>
            <a:pPr>
              <a:buFontTx/>
              <a:buNone/>
            </a:pPr>
            <a:r>
              <a:rPr lang="en-US" sz="2000"/>
              <a:t>“Wherefore have ye brought us up out of Egypt to die in the wilderness?”</a:t>
            </a:r>
          </a:p>
        </p:txBody>
      </p:sp>
      <p:sp>
        <p:nvSpPr>
          <p:cNvPr id="62470" name="Rectangle 6"/>
          <p:cNvSpPr>
            <a:spLocks noChangeArrowheads="1"/>
          </p:cNvSpPr>
          <p:nvPr/>
        </p:nvSpPr>
        <p:spPr bwMode="auto">
          <a:xfrm>
            <a:off x="6781800" y="1828800"/>
            <a:ext cx="2057400" cy="3352800"/>
          </a:xfrm>
          <a:prstGeom prst="rect">
            <a:avLst/>
          </a:prstGeom>
          <a:gradFill rotWithShape="1">
            <a:gsLst>
              <a:gs pos="0">
                <a:srgbClr val="A2001F"/>
              </a:gs>
              <a:gs pos="100000">
                <a:srgbClr val="A2001F">
                  <a:gamma/>
                  <a:shade val="46275"/>
                  <a:invGamma/>
                </a:srgbClr>
              </a:gs>
            </a:gsLst>
            <a:lin ang="5400000" scaled="1"/>
          </a:gradFill>
          <a:ln w="9525">
            <a:solidFill>
              <a:srgbClr val="FF4747"/>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fontAlgn="base">
              <a:spcBef>
                <a:spcPct val="20000"/>
              </a:spcBef>
              <a:spcAft>
                <a:spcPct val="0"/>
              </a:spcAft>
              <a:buFontTx/>
              <a:buChar char="•"/>
            </a:pPr>
            <a:r>
              <a:rPr lang="en-US" sz="2000" smtClean="0">
                <a:solidFill>
                  <a:srgbClr val="A2001F"/>
                </a:solidFill>
                <a:effectDag name="">
                  <a:cont type="tree" name="">
                    <a:effect ref="fillLine"/>
                    <a:outerShdw dist="38100" dir="13500000" algn="br">
                      <a:srgbClr val="F35170"/>
                    </a:outerShdw>
                  </a:cont>
                  <a:cont type="tree" name="">
                    <a:effect ref="fillLine"/>
                    <a:outerShdw dist="38100" dir="2700000" algn="tl">
                      <a:srgbClr val="610012"/>
                    </a:outerShdw>
                  </a:cont>
                  <a:effect ref="fillLine"/>
                </a:effectDag>
              </a:rPr>
              <a:t>Ex. 14:20-21</a:t>
            </a:r>
          </a:p>
          <a:p>
            <a:pPr marL="342900" indent="-342900" fontAlgn="base">
              <a:spcBef>
                <a:spcPct val="20000"/>
              </a:spcBef>
              <a:spcAft>
                <a:spcPct val="0"/>
              </a:spcAft>
              <a:buFontTx/>
              <a:buChar char="•"/>
            </a:pPr>
            <a:r>
              <a:rPr lang="en-US" sz="2000" smtClean="0">
                <a:solidFill>
                  <a:srgbClr val="A2001F"/>
                </a:solidFill>
                <a:effectDag name="">
                  <a:cont type="tree" name="">
                    <a:effect ref="fillLine"/>
                    <a:outerShdw dist="38100" dir="13500000" algn="br">
                      <a:srgbClr val="F35170"/>
                    </a:outerShdw>
                  </a:cont>
                  <a:cont type="tree" name="">
                    <a:effect ref="fillLine"/>
                    <a:outerShdw dist="38100" dir="2700000" algn="tl">
                      <a:srgbClr val="610012"/>
                    </a:outerShdw>
                  </a:cont>
                  <a:effect ref="fillLine"/>
                </a:effectDag>
              </a:rPr>
              <a:t>Ex. 16:3</a:t>
            </a:r>
          </a:p>
          <a:p>
            <a:pPr marL="342900" indent="-342900" fontAlgn="base">
              <a:spcBef>
                <a:spcPct val="20000"/>
              </a:spcBef>
              <a:spcAft>
                <a:spcPct val="0"/>
              </a:spcAft>
              <a:buFontTx/>
              <a:buChar char="•"/>
            </a:pPr>
            <a:r>
              <a:rPr lang="en-US" sz="2000" smtClean="0">
                <a:solidFill>
                  <a:srgbClr val="A2001F"/>
                </a:solidFill>
                <a:effectDag name="">
                  <a:cont type="tree" name="">
                    <a:effect ref="fillLine"/>
                    <a:outerShdw dist="38100" dir="13500000" algn="br">
                      <a:srgbClr val="F35170"/>
                    </a:outerShdw>
                  </a:cont>
                  <a:cont type="tree" name="">
                    <a:effect ref="fillLine"/>
                    <a:outerShdw dist="38100" dir="2700000" algn="tl">
                      <a:srgbClr val="610012"/>
                    </a:outerShdw>
                  </a:cont>
                  <a:effect ref="fillLine"/>
                </a:effectDag>
              </a:rPr>
              <a:t>Ex. 17:3</a:t>
            </a:r>
          </a:p>
          <a:p>
            <a:pPr marL="342900" indent="-342900" fontAlgn="base">
              <a:spcBef>
                <a:spcPct val="20000"/>
              </a:spcBef>
              <a:spcAft>
                <a:spcPct val="0"/>
              </a:spcAft>
              <a:buFontTx/>
              <a:buChar char="•"/>
            </a:pPr>
            <a:r>
              <a:rPr lang="en-US" sz="2000" smtClean="0">
                <a:solidFill>
                  <a:srgbClr val="A2001F"/>
                </a:solidFill>
                <a:effectDag name="">
                  <a:cont type="tree" name="">
                    <a:effect ref="fillLine"/>
                    <a:outerShdw dist="38100" dir="13500000" algn="br">
                      <a:srgbClr val="F35170"/>
                    </a:outerShdw>
                  </a:cont>
                  <a:cont type="tree" name="">
                    <a:effect ref="fillLine"/>
                    <a:outerShdw dist="38100" dir="2700000" algn="tl">
                      <a:srgbClr val="610012"/>
                    </a:outerShdw>
                  </a:cont>
                  <a:effect ref="fillLine"/>
                </a:effectDag>
              </a:rPr>
              <a:t>Nu. 11:5</a:t>
            </a:r>
          </a:p>
          <a:p>
            <a:pPr marL="342900" indent="-342900" fontAlgn="base">
              <a:spcBef>
                <a:spcPct val="20000"/>
              </a:spcBef>
              <a:spcAft>
                <a:spcPct val="0"/>
              </a:spcAft>
              <a:buFontTx/>
              <a:buChar char="•"/>
            </a:pPr>
            <a:r>
              <a:rPr lang="en-US" sz="2000" smtClean="0">
                <a:solidFill>
                  <a:srgbClr val="A2001F"/>
                </a:solidFill>
                <a:effectDag name="">
                  <a:cont type="tree" name="">
                    <a:effect ref="fillLine"/>
                    <a:outerShdw dist="38100" dir="13500000" algn="br">
                      <a:srgbClr val="F35170"/>
                    </a:outerShdw>
                  </a:cont>
                  <a:cont type="tree" name="">
                    <a:effect ref="fillLine"/>
                    <a:outerShdw dist="38100" dir="2700000" algn="tl">
                      <a:srgbClr val="610012"/>
                    </a:outerShdw>
                  </a:cont>
                  <a:effect ref="fillLine"/>
                </a:effectDag>
              </a:rPr>
              <a:t>Nu. 13:31</a:t>
            </a:r>
          </a:p>
          <a:p>
            <a:pPr marL="342900" indent="-342900" fontAlgn="base">
              <a:spcBef>
                <a:spcPct val="20000"/>
              </a:spcBef>
              <a:spcAft>
                <a:spcPct val="0"/>
              </a:spcAft>
              <a:buFontTx/>
              <a:buChar char="•"/>
            </a:pPr>
            <a:r>
              <a:rPr lang="en-US" sz="2000" smtClean="0">
                <a:solidFill>
                  <a:srgbClr val="A2001F"/>
                </a:solidFill>
                <a:effectDag name="">
                  <a:cont type="tree" name="">
                    <a:effect ref="fillLine"/>
                    <a:outerShdw dist="38100" dir="13500000" algn="br">
                      <a:srgbClr val="F35170"/>
                    </a:outerShdw>
                  </a:cont>
                  <a:cont type="tree" name="">
                    <a:effect ref="fillLine"/>
                    <a:outerShdw dist="38100" dir="2700000" algn="tl">
                      <a:srgbClr val="610012"/>
                    </a:outerShdw>
                  </a:cont>
                  <a:effect ref="fillLine"/>
                </a:effectDag>
              </a:rPr>
              <a:t>Nu. 20:4</a:t>
            </a:r>
          </a:p>
          <a:p>
            <a:pPr marL="342900" indent="-342900" fontAlgn="base">
              <a:spcBef>
                <a:spcPct val="20000"/>
              </a:spcBef>
              <a:spcAft>
                <a:spcPct val="0"/>
              </a:spcAft>
              <a:buFontTx/>
              <a:buChar char="•"/>
            </a:pPr>
            <a:endParaRPr lang="en-US" sz="2000" smtClean="0">
              <a:solidFill>
                <a:srgbClr val="A2001F"/>
              </a:solidFill>
              <a:effectDag name="">
                <a:cont type="tree" name="">
                  <a:effect ref="fillLine"/>
                  <a:outerShdw dist="38100" dir="13500000" algn="br">
                    <a:srgbClr val="F35170"/>
                  </a:outerShdw>
                </a:cont>
                <a:cont type="tree" name="">
                  <a:effect ref="fillLine"/>
                  <a:outerShdw dist="38100" dir="2700000" algn="tl">
                    <a:srgbClr val="610012"/>
                  </a:outerShdw>
                </a:cont>
                <a:effect ref="fillLine"/>
              </a:effectDag>
            </a:endParaRPr>
          </a:p>
          <a:p>
            <a:pPr marL="342900" indent="-342900" fontAlgn="base">
              <a:spcBef>
                <a:spcPct val="20000"/>
              </a:spcBef>
              <a:spcAft>
                <a:spcPct val="0"/>
              </a:spcAft>
              <a:buFontTx/>
              <a:buChar char="•"/>
            </a:pPr>
            <a:r>
              <a:rPr lang="en-US" sz="2000" smtClean="0">
                <a:solidFill>
                  <a:srgbClr val="A2001F"/>
                </a:solidFill>
                <a:effectDag name="">
                  <a:cont type="tree" name="">
                    <a:effect ref="fillLine"/>
                    <a:outerShdw dist="38100" dir="13500000" algn="br">
                      <a:srgbClr val="F35170"/>
                    </a:outerShdw>
                  </a:cont>
                  <a:cont type="tree" name="">
                    <a:effect ref="fillLine"/>
                    <a:outerShdw dist="38100" dir="2700000" algn="tl">
                      <a:srgbClr val="610012"/>
                    </a:outerShdw>
                  </a:cont>
                  <a:effect ref="fillLine"/>
                </a:effectDag>
              </a:rPr>
              <a:t>Nu. 21:5</a:t>
            </a:r>
          </a:p>
        </p:txBody>
      </p:sp>
      <p:sp>
        <p:nvSpPr>
          <p:cNvPr id="62472" name="Line 8"/>
          <p:cNvSpPr>
            <a:spLocks noChangeShapeType="1"/>
          </p:cNvSpPr>
          <p:nvPr/>
        </p:nvSpPr>
        <p:spPr bwMode="auto">
          <a:xfrm flipV="1">
            <a:off x="2209800" y="2209800"/>
            <a:ext cx="39624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2473" name="Line 9"/>
          <p:cNvSpPr>
            <a:spLocks noChangeShapeType="1"/>
          </p:cNvSpPr>
          <p:nvPr/>
        </p:nvSpPr>
        <p:spPr bwMode="auto">
          <a:xfrm>
            <a:off x="5257800" y="2514600"/>
            <a:ext cx="9906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2474" name="Line 10"/>
          <p:cNvSpPr>
            <a:spLocks noChangeShapeType="1"/>
          </p:cNvSpPr>
          <p:nvPr/>
        </p:nvSpPr>
        <p:spPr bwMode="auto">
          <a:xfrm>
            <a:off x="381000" y="2895600"/>
            <a:ext cx="11430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2475" name="Line 11"/>
          <p:cNvSpPr>
            <a:spLocks noChangeShapeType="1"/>
          </p:cNvSpPr>
          <p:nvPr/>
        </p:nvSpPr>
        <p:spPr bwMode="auto">
          <a:xfrm>
            <a:off x="4572000" y="3276600"/>
            <a:ext cx="15240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2476" name="Line 12"/>
          <p:cNvSpPr>
            <a:spLocks noChangeShapeType="1"/>
          </p:cNvSpPr>
          <p:nvPr/>
        </p:nvSpPr>
        <p:spPr bwMode="auto">
          <a:xfrm>
            <a:off x="381000" y="3657600"/>
            <a:ext cx="18288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2477" name="Line 13"/>
          <p:cNvSpPr>
            <a:spLocks noChangeShapeType="1"/>
          </p:cNvSpPr>
          <p:nvPr/>
        </p:nvSpPr>
        <p:spPr bwMode="auto">
          <a:xfrm>
            <a:off x="3657600" y="4343400"/>
            <a:ext cx="24384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2478" name="Line 14"/>
          <p:cNvSpPr>
            <a:spLocks noChangeShapeType="1"/>
          </p:cNvSpPr>
          <p:nvPr/>
        </p:nvSpPr>
        <p:spPr bwMode="auto">
          <a:xfrm>
            <a:off x="5715000" y="4648200"/>
            <a:ext cx="762000" cy="0"/>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13"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49482721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p:cTn id="7" dur="1000" fill="hold"/>
                                        <p:tgtEl>
                                          <p:spTgt spid="62466"/>
                                        </p:tgtEl>
                                        <p:attrNameLst>
                                          <p:attrName>ppt_x</p:attrName>
                                        </p:attrNameLst>
                                      </p:cBhvr>
                                      <p:tavLst>
                                        <p:tav tm="0">
                                          <p:val>
                                            <p:strVal val="#ppt_x-.2"/>
                                          </p:val>
                                        </p:tav>
                                        <p:tav tm="100000">
                                          <p:val>
                                            <p:strVal val="#ppt_x"/>
                                          </p:val>
                                        </p:tav>
                                      </p:tavLst>
                                    </p:anim>
                                    <p:anim calcmode="lin" valueType="num">
                                      <p:cBhvr>
                                        <p:cTn id="8" dur="1000" fill="hold"/>
                                        <p:tgtEl>
                                          <p:spTgt spid="6246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2466"/>
                                        </p:tgtEl>
                                      </p:cBhvr>
                                    </p:animEffect>
                                  </p:childTnLst>
                                </p:cTn>
                              </p:par>
                            </p:childTnLst>
                          </p:cTn>
                        </p:par>
                        <p:par>
                          <p:cTn id="10" fill="hold" nodeType="afterGroup">
                            <p:stCondLst>
                              <p:cond delay="1000"/>
                            </p:stCondLst>
                            <p:childTnLst>
                              <p:par>
                                <p:cTn id="11" presetID="44" presetClass="entr" presetSubtype="0" fill="hold" grpId="0" nodeType="afterEffect">
                                  <p:stCondLst>
                                    <p:cond delay="0"/>
                                  </p:stCondLst>
                                  <p:childTnLst>
                                    <p:set>
                                      <p:cBhvr>
                                        <p:cTn id="12" dur="1" fill="hold">
                                          <p:stCondLst>
                                            <p:cond delay="0"/>
                                          </p:stCondLst>
                                        </p:cTn>
                                        <p:tgtEl>
                                          <p:spTgt spid="62467">
                                            <p:txEl>
                                              <p:pRg st="0" end="0"/>
                                            </p:txEl>
                                          </p:spTgt>
                                        </p:tgtEl>
                                        <p:attrNameLst>
                                          <p:attrName>style.visibility</p:attrName>
                                        </p:attrNameLst>
                                      </p:cBhvr>
                                      <p:to>
                                        <p:strVal val="visible"/>
                                      </p:to>
                                    </p:set>
                                    <p:animEffect transition="in" filter="fade">
                                      <p:cBhvr>
                                        <p:cTn id="13" dur="500"/>
                                        <p:tgtEl>
                                          <p:spTgt spid="62467">
                                            <p:txEl>
                                              <p:pRg st="0" end="0"/>
                                            </p:txEl>
                                          </p:spTgt>
                                        </p:tgtEl>
                                      </p:cBhvr>
                                    </p:animEffect>
                                    <p:anim calcmode="lin" valueType="num">
                                      <p:cBhvr>
                                        <p:cTn id="14"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p:cTn id="15" dur="500" fill="hold"/>
                                        <p:tgtEl>
                                          <p:spTgt spid="62467">
                                            <p:txEl>
                                              <p:pRg st="0" end="0"/>
                                            </p:txEl>
                                          </p:spTgt>
                                        </p:tgtEl>
                                        <p:attrNameLst>
                                          <p:attrName>ppt_y</p:attrName>
                                        </p:attrNameLst>
                                      </p:cBhvr>
                                      <p:tavLst>
                                        <p:tav tm="0">
                                          <p:val>
                                            <p:strVal val="#ppt_y+.05"/>
                                          </p:val>
                                        </p:tav>
                                        <p:tav tm="100000">
                                          <p:val>
                                            <p:strVal val="#ppt_y"/>
                                          </p:val>
                                        </p:tav>
                                      </p:tavLst>
                                    </p:anim>
                                  </p:childTnLst>
                                </p:cTn>
                              </p:par>
                            </p:childTnLst>
                          </p:cTn>
                        </p:par>
                        <p:par>
                          <p:cTn id="16" fill="hold" nodeType="afterGroup">
                            <p:stCondLst>
                              <p:cond delay="1500"/>
                            </p:stCondLst>
                            <p:childTnLst>
                              <p:par>
                                <p:cTn id="17" presetID="44" presetClass="entr" presetSubtype="0" fill="hold" grpId="0" nodeType="afterEffect">
                                  <p:stCondLst>
                                    <p:cond delay="0"/>
                                  </p:stCondLst>
                                  <p:childTnLst>
                                    <p:set>
                                      <p:cBhvr>
                                        <p:cTn id="18" dur="1" fill="hold">
                                          <p:stCondLst>
                                            <p:cond delay="0"/>
                                          </p:stCondLst>
                                        </p:cTn>
                                        <p:tgtEl>
                                          <p:spTgt spid="62467">
                                            <p:txEl>
                                              <p:pRg st="1" end="1"/>
                                            </p:txEl>
                                          </p:spTgt>
                                        </p:tgtEl>
                                        <p:attrNameLst>
                                          <p:attrName>style.visibility</p:attrName>
                                        </p:attrNameLst>
                                      </p:cBhvr>
                                      <p:to>
                                        <p:strVal val="visible"/>
                                      </p:to>
                                    </p:set>
                                    <p:animEffect transition="in" filter="fade">
                                      <p:cBhvr>
                                        <p:cTn id="19" dur="500"/>
                                        <p:tgtEl>
                                          <p:spTgt spid="62467">
                                            <p:txEl>
                                              <p:pRg st="1" end="1"/>
                                            </p:txEl>
                                          </p:spTgt>
                                        </p:tgtEl>
                                      </p:cBhvr>
                                    </p:animEffect>
                                    <p:anim calcmode="lin" valueType="num">
                                      <p:cBhvr>
                                        <p:cTn id="20" dur="500" fill="hold"/>
                                        <p:tgtEl>
                                          <p:spTgt spid="62467">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62467">
                                            <p:txEl>
                                              <p:pRg st="1" end="1"/>
                                            </p:txEl>
                                          </p:spTgt>
                                        </p:tgtEl>
                                        <p:attrNameLst>
                                          <p:attrName>ppt_y</p:attrName>
                                        </p:attrNameLst>
                                      </p:cBhvr>
                                      <p:tavLst>
                                        <p:tav tm="0">
                                          <p:val>
                                            <p:strVal val="#ppt_y+.05"/>
                                          </p:val>
                                        </p:tav>
                                        <p:tav tm="100000">
                                          <p:val>
                                            <p:strVal val="#ppt_y"/>
                                          </p:val>
                                        </p:tav>
                                      </p:tavLst>
                                    </p:anim>
                                  </p:childTnLst>
                                </p:cTn>
                              </p:par>
                            </p:childTnLst>
                          </p:cTn>
                        </p:par>
                        <p:par>
                          <p:cTn id="22" fill="hold" nodeType="afterGroup">
                            <p:stCondLst>
                              <p:cond delay="2000"/>
                            </p:stCondLst>
                            <p:childTnLst>
                              <p:par>
                                <p:cTn id="23" presetID="44" presetClass="entr" presetSubtype="0" fill="hold" grpId="0" nodeType="afterEffect">
                                  <p:stCondLst>
                                    <p:cond delay="0"/>
                                  </p:stCondLst>
                                  <p:childTnLst>
                                    <p:set>
                                      <p:cBhvr>
                                        <p:cTn id="24" dur="1" fill="hold">
                                          <p:stCondLst>
                                            <p:cond delay="0"/>
                                          </p:stCondLst>
                                        </p:cTn>
                                        <p:tgtEl>
                                          <p:spTgt spid="62467">
                                            <p:txEl>
                                              <p:pRg st="2" end="2"/>
                                            </p:txEl>
                                          </p:spTgt>
                                        </p:tgtEl>
                                        <p:attrNameLst>
                                          <p:attrName>style.visibility</p:attrName>
                                        </p:attrNameLst>
                                      </p:cBhvr>
                                      <p:to>
                                        <p:strVal val="visible"/>
                                      </p:to>
                                    </p:set>
                                    <p:animEffect transition="in" filter="fade">
                                      <p:cBhvr>
                                        <p:cTn id="25" dur="500"/>
                                        <p:tgtEl>
                                          <p:spTgt spid="62467">
                                            <p:txEl>
                                              <p:pRg st="2" end="2"/>
                                            </p:txEl>
                                          </p:spTgt>
                                        </p:tgtEl>
                                      </p:cBhvr>
                                    </p:animEffect>
                                    <p:anim calcmode="lin" valueType="num">
                                      <p:cBhvr>
                                        <p:cTn id="26" dur="500" fill="hold"/>
                                        <p:tgtEl>
                                          <p:spTgt spid="62467">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62467">
                                            <p:txEl>
                                              <p:pRg st="2" end="2"/>
                                            </p:txEl>
                                          </p:spTgt>
                                        </p:tgtEl>
                                        <p:attrNameLst>
                                          <p:attrName>ppt_y</p:attrName>
                                        </p:attrNameLst>
                                      </p:cBhvr>
                                      <p:tavLst>
                                        <p:tav tm="0">
                                          <p:val>
                                            <p:strVal val="#ppt_y+.05"/>
                                          </p:val>
                                        </p:tav>
                                        <p:tav tm="100000">
                                          <p:val>
                                            <p:strVal val="#ppt_y"/>
                                          </p:val>
                                        </p:tav>
                                      </p:tavLst>
                                    </p:anim>
                                  </p:childTnLst>
                                </p:cTn>
                              </p:par>
                            </p:childTnLst>
                          </p:cTn>
                        </p:par>
                        <p:par>
                          <p:cTn id="28" fill="hold" nodeType="afterGroup">
                            <p:stCondLst>
                              <p:cond delay="2500"/>
                            </p:stCondLst>
                            <p:childTnLst>
                              <p:par>
                                <p:cTn id="29" presetID="44" presetClass="entr" presetSubtype="0" fill="hold" grpId="0" nodeType="afterEffect">
                                  <p:stCondLst>
                                    <p:cond delay="0"/>
                                  </p:stCondLst>
                                  <p:childTnLst>
                                    <p:set>
                                      <p:cBhvr>
                                        <p:cTn id="30" dur="1" fill="hold">
                                          <p:stCondLst>
                                            <p:cond delay="0"/>
                                          </p:stCondLst>
                                        </p:cTn>
                                        <p:tgtEl>
                                          <p:spTgt spid="62467">
                                            <p:txEl>
                                              <p:pRg st="3" end="3"/>
                                            </p:txEl>
                                          </p:spTgt>
                                        </p:tgtEl>
                                        <p:attrNameLst>
                                          <p:attrName>style.visibility</p:attrName>
                                        </p:attrNameLst>
                                      </p:cBhvr>
                                      <p:to>
                                        <p:strVal val="visible"/>
                                      </p:to>
                                    </p:set>
                                    <p:animEffect transition="in" filter="fade">
                                      <p:cBhvr>
                                        <p:cTn id="31" dur="500"/>
                                        <p:tgtEl>
                                          <p:spTgt spid="62467">
                                            <p:txEl>
                                              <p:pRg st="3" end="3"/>
                                            </p:txEl>
                                          </p:spTgt>
                                        </p:tgtEl>
                                      </p:cBhvr>
                                    </p:animEffect>
                                    <p:anim calcmode="lin" valueType="num">
                                      <p:cBhvr>
                                        <p:cTn id="32" dur="500" fill="hold"/>
                                        <p:tgtEl>
                                          <p:spTgt spid="62467">
                                            <p:txEl>
                                              <p:pRg st="3" end="3"/>
                                            </p:txEl>
                                          </p:spTgt>
                                        </p:tgtEl>
                                        <p:attrNameLst>
                                          <p:attrName>ppt_x</p:attrName>
                                        </p:attrNameLst>
                                      </p:cBhvr>
                                      <p:tavLst>
                                        <p:tav tm="0">
                                          <p:val>
                                            <p:strVal val="#ppt_x"/>
                                          </p:val>
                                        </p:tav>
                                        <p:tav tm="100000">
                                          <p:val>
                                            <p:strVal val="#ppt_x"/>
                                          </p:val>
                                        </p:tav>
                                      </p:tavLst>
                                    </p:anim>
                                    <p:anim calcmode="lin" valueType="num">
                                      <p:cBhvr>
                                        <p:cTn id="33" dur="500" fill="hold"/>
                                        <p:tgtEl>
                                          <p:spTgt spid="62467">
                                            <p:txEl>
                                              <p:pRg st="3" end="3"/>
                                            </p:txEl>
                                          </p:spTgt>
                                        </p:tgtEl>
                                        <p:attrNameLst>
                                          <p:attrName>ppt_y</p:attrName>
                                        </p:attrNameLst>
                                      </p:cBhvr>
                                      <p:tavLst>
                                        <p:tav tm="0">
                                          <p:val>
                                            <p:strVal val="#ppt_y+.05"/>
                                          </p:val>
                                        </p:tav>
                                        <p:tav tm="100000">
                                          <p:val>
                                            <p:strVal val="#ppt_y"/>
                                          </p:val>
                                        </p:tav>
                                      </p:tavLst>
                                    </p:anim>
                                  </p:childTnLst>
                                </p:cTn>
                              </p:par>
                            </p:childTnLst>
                          </p:cTn>
                        </p:par>
                        <p:par>
                          <p:cTn id="34" fill="hold" nodeType="afterGroup">
                            <p:stCondLst>
                              <p:cond delay="3000"/>
                            </p:stCondLst>
                            <p:childTnLst>
                              <p:par>
                                <p:cTn id="35" presetID="44" presetClass="entr" presetSubtype="0" fill="hold" grpId="0" nodeType="afterEffect">
                                  <p:stCondLst>
                                    <p:cond delay="0"/>
                                  </p:stCondLst>
                                  <p:childTnLst>
                                    <p:set>
                                      <p:cBhvr>
                                        <p:cTn id="36" dur="1" fill="hold">
                                          <p:stCondLst>
                                            <p:cond delay="0"/>
                                          </p:stCondLst>
                                        </p:cTn>
                                        <p:tgtEl>
                                          <p:spTgt spid="62467">
                                            <p:txEl>
                                              <p:pRg st="4" end="4"/>
                                            </p:txEl>
                                          </p:spTgt>
                                        </p:tgtEl>
                                        <p:attrNameLst>
                                          <p:attrName>style.visibility</p:attrName>
                                        </p:attrNameLst>
                                      </p:cBhvr>
                                      <p:to>
                                        <p:strVal val="visible"/>
                                      </p:to>
                                    </p:set>
                                    <p:animEffect transition="in" filter="fade">
                                      <p:cBhvr>
                                        <p:cTn id="37" dur="500"/>
                                        <p:tgtEl>
                                          <p:spTgt spid="62467">
                                            <p:txEl>
                                              <p:pRg st="4" end="4"/>
                                            </p:txEl>
                                          </p:spTgt>
                                        </p:tgtEl>
                                      </p:cBhvr>
                                    </p:animEffect>
                                    <p:anim calcmode="lin" valueType="num">
                                      <p:cBhvr>
                                        <p:cTn id="38" dur="500" fill="hold"/>
                                        <p:tgtEl>
                                          <p:spTgt spid="62467">
                                            <p:txEl>
                                              <p:pRg st="4" end="4"/>
                                            </p:txEl>
                                          </p:spTgt>
                                        </p:tgtEl>
                                        <p:attrNameLst>
                                          <p:attrName>ppt_x</p:attrName>
                                        </p:attrNameLst>
                                      </p:cBhvr>
                                      <p:tavLst>
                                        <p:tav tm="0">
                                          <p:val>
                                            <p:strVal val="#ppt_x"/>
                                          </p:val>
                                        </p:tav>
                                        <p:tav tm="100000">
                                          <p:val>
                                            <p:strVal val="#ppt_x"/>
                                          </p:val>
                                        </p:tav>
                                      </p:tavLst>
                                    </p:anim>
                                    <p:anim calcmode="lin" valueType="num">
                                      <p:cBhvr>
                                        <p:cTn id="39" dur="500" fill="hold"/>
                                        <p:tgtEl>
                                          <p:spTgt spid="62467">
                                            <p:txEl>
                                              <p:pRg st="4" end="4"/>
                                            </p:txEl>
                                          </p:spTgt>
                                        </p:tgtEl>
                                        <p:attrNameLst>
                                          <p:attrName>ppt_y</p:attrName>
                                        </p:attrNameLst>
                                      </p:cBhvr>
                                      <p:tavLst>
                                        <p:tav tm="0">
                                          <p:val>
                                            <p:strVal val="#ppt_y+.05"/>
                                          </p:val>
                                        </p:tav>
                                        <p:tav tm="100000">
                                          <p:val>
                                            <p:strVal val="#ppt_y"/>
                                          </p:val>
                                        </p:tav>
                                      </p:tavLst>
                                    </p:anim>
                                  </p:childTnLst>
                                </p:cTn>
                              </p:par>
                            </p:childTnLst>
                          </p:cTn>
                        </p:par>
                        <p:par>
                          <p:cTn id="40" fill="hold" nodeType="afterGroup">
                            <p:stCondLst>
                              <p:cond delay="3500"/>
                            </p:stCondLst>
                            <p:childTnLst>
                              <p:par>
                                <p:cTn id="41" presetID="44" presetClass="entr" presetSubtype="0" fill="hold" grpId="0" nodeType="afterEffect">
                                  <p:stCondLst>
                                    <p:cond delay="0"/>
                                  </p:stCondLst>
                                  <p:childTnLst>
                                    <p:set>
                                      <p:cBhvr>
                                        <p:cTn id="42" dur="1" fill="hold">
                                          <p:stCondLst>
                                            <p:cond delay="0"/>
                                          </p:stCondLst>
                                        </p:cTn>
                                        <p:tgtEl>
                                          <p:spTgt spid="62467">
                                            <p:txEl>
                                              <p:pRg st="5" end="5"/>
                                            </p:txEl>
                                          </p:spTgt>
                                        </p:tgtEl>
                                        <p:attrNameLst>
                                          <p:attrName>style.visibility</p:attrName>
                                        </p:attrNameLst>
                                      </p:cBhvr>
                                      <p:to>
                                        <p:strVal val="visible"/>
                                      </p:to>
                                    </p:set>
                                    <p:animEffect transition="in" filter="fade">
                                      <p:cBhvr>
                                        <p:cTn id="43" dur="500"/>
                                        <p:tgtEl>
                                          <p:spTgt spid="62467">
                                            <p:txEl>
                                              <p:pRg st="5" end="5"/>
                                            </p:txEl>
                                          </p:spTgt>
                                        </p:tgtEl>
                                      </p:cBhvr>
                                    </p:animEffect>
                                    <p:anim calcmode="lin" valueType="num">
                                      <p:cBhvr>
                                        <p:cTn id="44" dur="500" fill="hold"/>
                                        <p:tgtEl>
                                          <p:spTgt spid="62467">
                                            <p:txEl>
                                              <p:pRg st="5" end="5"/>
                                            </p:txEl>
                                          </p:spTgt>
                                        </p:tgtEl>
                                        <p:attrNameLst>
                                          <p:attrName>ppt_x</p:attrName>
                                        </p:attrNameLst>
                                      </p:cBhvr>
                                      <p:tavLst>
                                        <p:tav tm="0">
                                          <p:val>
                                            <p:strVal val="#ppt_x"/>
                                          </p:val>
                                        </p:tav>
                                        <p:tav tm="100000">
                                          <p:val>
                                            <p:strVal val="#ppt_x"/>
                                          </p:val>
                                        </p:tav>
                                      </p:tavLst>
                                    </p:anim>
                                    <p:anim calcmode="lin" valueType="num">
                                      <p:cBhvr>
                                        <p:cTn id="45" dur="500" fill="hold"/>
                                        <p:tgtEl>
                                          <p:spTgt spid="62467">
                                            <p:txEl>
                                              <p:pRg st="5" end="5"/>
                                            </p:txEl>
                                          </p:spTgt>
                                        </p:tgtEl>
                                        <p:attrNameLst>
                                          <p:attrName>ppt_y</p:attrName>
                                        </p:attrNameLst>
                                      </p:cBhvr>
                                      <p:tavLst>
                                        <p:tav tm="0">
                                          <p:val>
                                            <p:strVal val="#ppt_y+.05"/>
                                          </p:val>
                                        </p:tav>
                                        <p:tav tm="100000">
                                          <p:val>
                                            <p:strVal val="#ppt_y"/>
                                          </p:val>
                                        </p:tav>
                                      </p:tavLst>
                                    </p:anim>
                                  </p:childTnLst>
                                </p:cTn>
                              </p:par>
                            </p:childTnLst>
                          </p:cTn>
                        </p:par>
                        <p:par>
                          <p:cTn id="46" fill="hold" nodeType="afterGroup">
                            <p:stCondLst>
                              <p:cond delay="4000"/>
                            </p:stCondLst>
                            <p:childTnLst>
                              <p:par>
                                <p:cTn id="47" presetID="44" presetClass="entr" presetSubtype="0" fill="hold" grpId="0" nodeType="afterEffect">
                                  <p:stCondLst>
                                    <p:cond delay="0"/>
                                  </p:stCondLst>
                                  <p:childTnLst>
                                    <p:set>
                                      <p:cBhvr>
                                        <p:cTn id="48" dur="1" fill="hold">
                                          <p:stCondLst>
                                            <p:cond delay="0"/>
                                          </p:stCondLst>
                                        </p:cTn>
                                        <p:tgtEl>
                                          <p:spTgt spid="62467">
                                            <p:txEl>
                                              <p:pRg st="6" end="6"/>
                                            </p:txEl>
                                          </p:spTgt>
                                        </p:tgtEl>
                                        <p:attrNameLst>
                                          <p:attrName>style.visibility</p:attrName>
                                        </p:attrNameLst>
                                      </p:cBhvr>
                                      <p:to>
                                        <p:strVal val="visible"/>
                                      </p:to>
                                    </p:set>
                                    <p:animEffect transition="in" filter="fade">
                                      <p:cBhvr>
                                        <p:cTn id="49" dur="500"/>
                                        <p:tgtEl>
                                          <p:spTgt spid="62467">
                                            <p:txEl>
                                              <p:pRg st="6" end="6"/>
                                            </p:txEl>
                                          </p:spTgt>
                                        </p:tgtEl>
                                      </p:cBhvr>
                                    </p:animEffect>
                                    <p:anim calcmode="lin" valueType="num">
                                      <p:cBhvr>
                                        <p:cTn id="50" dur="500" fill="hold"/>
                                        <p:tgtEl>
                                          <p:spTgt spid="62467">
                                            <p:txEl>
                                              <p:pRg st="6" end="6"/>
                                            </p:txEl>
                                          </p:spTgt>
                                        </p:tgtEl>
                                        <p:attrNameLst>
                                          <p:attrName>ppt_x</p:attrName>
                                        </p:attrNameLst>
                                      </p:cBhvr>
                                      <p:tavLst>
                                        <p:tav tm="0">
                                          <p:val>
                                            <p:strVal val="#ppt_x"/>
                                          </p:val>
                                        </p:tav>
                                        <p:tav tm="100000">
                                          <p:val>
                                            <p:strVal val="#ppt_x"/>
                                          </p:val>
                                        </p:tav>
                                      </p:tavLst>
                                    </p:anim>
                                    <p:anim calcmode="lin" valueType="num">
                                      <p:cBhvr>
                                        <p:cTn id="51" dur="500" fill="hold"/>
                                        <p:tgtEl>
                                          <p:spTgt spid="62467">
                                            <p:txEl>
                                              <p:pRg st="6" end="6"/>
                                            </p:txEl>
                                          </p:spTgt>
                                        </p:tgtEl>
                                        <p:attrNameLst>
                                          <p:attrName>ppt_y</p:attrName>
                                        </p:attrNameLst>
                                      </p:cBhvr>
                                      <p:tavLst>
                                        <p:tav tm="0">
                                          <p:val>
                                            <p:strVal val="#ppt_y+.05"/>
                                          </p:val>
                                        </p:tav>
                                        <p:tav tm="100000">
                                          <p:val>
                                            <p:strVal val="#ppt_y"/>
                                          </p:val>
                                        </p:tav>
                                      </p:tavLst>
                                    </p:anim>
                                  </p:childTnLst>
                                </p:cTn>
                              </p:par>
                              <p:par>
                                <p:cTn id="52" presetID="22" presetClass="entr" presetSubtype="4" fill="hold" grpId="0" nodeType="withEffect">
                                  <p:stCondLst>
                                    <p:cond delay="0"/>
                                  </p:stCondLst>
                                  <p:childTnLst>
                                    <p:set>
                                      <p:cBhvr>
                                        <p:cTn id="53" dur="1" fill="hold">
                                          <p:stCondLst>
                                            <p:cond delay="0"/>
                                          </p:stCondLst>
                                        </p:cTn>
                                        <p:tgtEl>
                                          <p:spTgt spid="62472"/>
                                        </p:tgtEl>
                                        <p:attrNameLst>
                                          <p:attrName>style.visibility</p:attrName>
                                        </p:attrNameLst>
                                      </p:cBhvr>
                                      <p:to>
                                        <p:strVal val="visible"/>
                                      </p:to>
                                    </p:set>
                                    <p:animEffect transition="in" filter="wipe(down)">
                                      <p:cBhvr>
                                        <p:cTn id="54" dur="500"/>
                                        <p:tgtEl>
                                          <p:spTgt spid="62472"/>
                                        </p:tgtEl>
                                      </p:cBhvr>
                                    </p:animEffect>
                                  </p:childTnLst>
                                </p:cTn>
                              </p:par>
                            </p:childTnLst>
                          </p:cTn>
                        </p:par>
                        <p:par>
                          <p:cTn id="55" fill="hold" nodeType="afterGroup">
                            <p:stCondLst>
                              <p:cond delay="4500"/>
                            </p:stCondLst>
                            <p:childTnLst>
                              <p:par>
                                <p:cTn id="56" presetID="22" presetClass="entr" presetSubtype="4" fill="hold" grpId="0" nodeType="afterEffect">
                                  <p:stCondLst>
                                    <p:cond delay="0"/>
                                  </p:stCondLst>
                                  <p:childTnLst>
                                    <p:set>
                                      <p:cBhvr>
                                        <p:cTn id="57" dur="1" fill="hold">
                                          <p:stCondLst>
                                            <p:cond delay="0"/>
                                          </p:stCondLst>
                                        </p:cTn>
                                        <p:tgtEl>
                                          <p:spTgt spid="62473"/>
                                        </p:tgtEl>
                                        <p:attrNameLst>
                                          <p:attrName>style.visibility</p:attrName>
                                        </p:attrNameLst>
                                      </p:cBhvr>
                                      <p:to>
                                        <p:strVal val="visible"/>
                                      </p:to>
                                    </p:set>
                                    <p:animEffect transition="in" filter="wipe(down)">
                                      <p:cBhvr>
                                        <p:cTn id="58" dur="500"/>
                                        <p:tgtEl>
                                          <p:spTgt spid="62473"/>
                                        </p:tgtEl>
                                      </p:cBhvr>
                                    </p:animEffect>
                                  </p:childTnLst>
                                </p:cTn>
                              </p:par>
                            </p:childTnLst>
                          </p:cTn>
                        </p:par>
                        <p:par>
                          <p:cTn id="59" fill="hold" nodeType="afterGroup">
                            <p:stCondLst>
                              <p:cond delay="5000"/>
                            </p:stCondLst>
                            <p:childTnLst>
                              <p:par>
                                <p:cTn id="60" presetID="22" presetClass="entr" presetSubtype="4" fill="hold" grpId="0" nodeType="afterEffect">
                                  <p:stCondLst>
                                    <p:cond delay="0"/>
                                  </p:stCondLst>
                                  <p:childTnLst>
                                    <p:set>
                                      <p:cBhvr>
                                        <p:cTn id="61" dur="1" fill="hold">
                                          <p:stCondLst>
                                            <p:cond delay="0"/>
                                          </p:stCondLst>
                                        </p:cTn>
                                        <p:tgtEl>
                                          <p:spTgt spid="62474"/>
                                        </p:tgtEl>
                                        <p:attrNameLst>
                                          <p:attrName>style.visibility</p:attrName>
                                        </p:attrNameLst>
                                      </p:cBhvr>
                                      <p:to>
                                        <p:strVal val="visible"/>
                                      </p:to>
                                    </p:set>
                                    <p:animEffect transition="in" filter="wipe(down)">
                                      <p:cBhvr>
                                        <p:cTn id="62" dur="500"/>
                                        <p:tgtEl>
                                          <p:spTgt spid="62474"/>
                                        </p:tgtEl>
                                      </p:cBhvr>
                                    </p:animEffect>
                                  </p:childTnLst>
                                </p:cTn>
                              </p:par>
                            </p:childTnLst>
                          </p:cTn>
                        </p:par>
                        <p:par>
                          <p:cTn id="63" fill="hold" nodeType="afterGroup">
                            <p:stCondLst>
                              <p:cond delay="5500"/>
                            </p:stCondLst>
                            <p:childTnLst>
                              <p:par>
                                <p:cTn id="64" presetID="22" presetClass="entr" presetSubtype="4" fill="hold" grpId="0" nodeType="afterEffect">
                                  <p:stCondLst>
                                    <p:cond delay="0"/>
                                  </p:stCondLst>
                                  <p:childTnLst>
                                    <p:set>
                                      <p:cBhvr>
                                        <p:cTn id="65" dur="1" fill="hold">
                                          <p:stCondLst>
                                            <p:cond delay="0"/>
                                          </p:stCondLst>
                                        </p:cTn>
                                        <p:tgtEl>
                                          <p:spTgt spid="62475"/>
                                        </p:tgtEl>
                                        <p:attrNameLst>
                                          <p:attrName>style.visibility</p:attrName>
                                        </p:attrNameLst>
                                      </p:cBhvr>
                                      <p:to>
                                        <p:strVal val="visible"/>
                                      </p:to>
                                    </p:set>
                                    <p:animEffect transition="in" filter="wipe(down)">
                                      <p:cBhvr>
                                        <p:cTn id="66" dur="500"/>
                                        <p:tgtEl>
                                          <p:spTgt spid="62475"/>
                                        </p:tgtEl>
                                      </p:cBhvr>
                                    </p:animEffect>
                                  </p:childTnLst>
                                </p:cTn>
                              </p:par>
                            </p:childTnLst>
                          </p:cTn>
                        </p:par>
                        <p:par>
                          <p:cTn id="67" fill="hold" nodeType="afterGroup">
                            <p:stCondLst>
                              <p:cond delay="6000"/>
                            </p:stCondLst>
                            <p:childTnLst>
                              <p:par>
                                <p:cTn id="68" presetID="22" presetClass="entr" presetSubtype="4" fill="hold" grpId="0" nodeType="afterEffect">
                                  <p:stCondLst>
                                    <p:cond delay="0"/>
                                  </p:stCondLst>
                                  <p:childTnLst>
                                    <p:set>
                                      <p:cBhvr>
                                        <p:cTn id="69" dur="1" fill="hold">
                                          <p:stCondLst>
                                            <p:cond delay="0"/>
                                          </p:stCondLst>
                                        </p:cTn>
                                        <p:tgtEl>
                                          <p:spTgt spid="62476"/>
                                        </p:tgtEl>
                                        <p:attrNameLst>
                                          <p:attrName>style.visibility</p:attrName>
                                        </p:attrNameLst>
                                      </p:cBhvr>
                                      <p:to>
                                        <p:strVal val="visible"/>
                                      </p:to>
                                    </p:set>
                                    <p:animEffect transition="in" filter="wipe(down)">
                                      <p:cBhvr>
                                        <p:cTn id="70" dur="500"/>
                                        <p:tgtEl>
                                          <p:spTgt spid="62476"/>
                                        </p:tgtEl>
                                      </p:cBhvr>
                                    </p:animEffect>
                                  </p:childTnLst>
                                </p:cTn>
                              </p:par>
                            </p:childTnLst>
                          </p:cTn>
                        </p:par>
                        <p:par>
                          <p:cTn id="71" fill="hold" nodeType="afterGroup">
                            <p:stCondLst>
                              <p:cond delay="6500"/>
                            </p:stCondLst>
                            <p:childTnLst>
                              <p:par>
                                <p:cTn id="72" presetID="22" presetClass="entr" presetSubtype="4" fill="hold" grpId="0" nodeType="afterEffect">
                                  <p:stCondLst>
                                    <p:cond delay="0"/>
                                  </p:stCondLst>
                                  <p:childTnLst>
                                    <p:set>
                                      <p:cBhvr>
                                        <p:cTn id="73" dur="1" fill="hold">
                                          <p:stCondLst>
                                            <p:cond delay="0"/>
                                          </p:stCondLst>
                                        </p:cTn>
                                        <p:tgtEl>
                                          <p:spTgt spid="62477"/>
                                        </p:tgtEl>
                                        <p:attrNameLst>
                                          <p:attrName>style.visibility</p:attrName>
                                        </p:attrNameLst>
                                      </p:cBhvr>
                                      <p:to>
                                        <p:strVal val="visible"/>
                                      </p:to>
                                    </p:set>
                                    <p:animEffect transition="in" filter="wipe(down)">
                                      <p:cBhvr>
                                        <p:cTn id="74" dur="500"/>
                                        <p:tgtEl>
                                          <p:spTgt spid="62477"/>
                                        </p:tgtEl>
                                      </p:cBhvr>
                                    </p:animEffect>
                                  </p:childTnLst>
                                </p:cTn>
                              </p:par>
                            </p:childTnLst>
                          </p:cTn>
                        </p:par>
                        <p:par>
                          <p:cTn id="75" fill="hold" nodeType="afterGroup">
                            <p:stCondLst>
                              <p:cond delay="7000"/>
                            </p:stCondLst>
                            <p:childTnLst>
                              <p:par>
                                <p:cTn id="76" presetID="22" presetClass="entr" presetSubtype="4" fill="hold" grpId="0" nodeType="afterEffect">
                                  <p:stCondLst>
                                    <p:cond delay="0"/>
                                  </p:stCondLst>
                                  <p:childTnLst>
                                    <p:set>
                                      <p:cBhvr>
                                        <p:cTn id="77" dur="1" fill="hold">
                                          <p:stCondLst>
                                            <p:cond delay="0"/>
                                          </p:stCondLst>
                                        </p:cTn>
                                        <p:tgtEl>
                                          <p:spTgt spid="62478"/>
                                        </p:tgtEl>
                                        <p:attrNameLst>
                                          <p:attrName>style.visibility</p:attrName>
                                        </p:attrNameLst>
                                      </p:cBhvr>
                                      <p:to>
                                        <p:strVal val="visible"/>
                                      </p:to>
                                    </p:set>
                                    <p:animEffect transition="in" filter="wipe(down)">
                                      <p:cBhvr>
                                        <p:cTn id="78" dur="500"/>
                                        <p:tgtEl>
                                          <p:spTgt spid="62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P spid="62467" grpId="0" build="p"/>
      <p:bldP spid="62472" grpId="0" animBg="1"/>
      <p:bldP spid="62473" grpId="0" animBg="1"/>
      <p:bldP spid="62474" grpId="0" animBg="1"/>
      <p:bldP spid="62475" grpId="0" animBg="1"/>
      <p:bldP spid="62476" grpId="0" animBg="1"/>
      <p:bldP spid="62477" grpId="0" animBg="1"/>
      <p:bldP spid="62478"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381000"/>
            <a:ext cx="5943600" cy="1447800"/>
          </a:xfrm>
        </p:spPr>
        <p:txBody>
          <a:bodyPr/>
          <a:lstStyle/>
          <a:p>
            <a:r>
              <a:rPr lang="en-US">
                <a:solidFill>
                  <a:srgbClr val="CC9900"/>
                </a:solidFill>
                <a:latin typeface="Papyrus" pitchFamily="66" charset="0"/>
              </a:rPr>
              <a:t>“Help Thou Mine Unbelief”</a:t>
            </a:r>
          </a:p>
        </p:txBody>
      </p:sp>
      <p:sp>
        <p:nvSpPr>
          <p:cNvPr id="61443" name="Rectangle 3"/>
          <p:cNvSpPr>
            <a:spLocks noGrp="1" noChangeArrowheads="1"/>
          </p:cNvSpPr>
          <p:nvPr>
            <p:ph type="body" idx="1"/>
          </p:nvPr>
        </p:nvSpPr>
        <p:spPr>
          <a:xfrm>
            <a:off x="304800" y="2590800"/>
            <a:ext cx="8382000" cy="33528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r>
              <a:rPr lang="en-US"/>
              <a:t>Israel’s exclusion from the land</a:t>
            </a:r>
          </a:p>
          <a:p>
            <a:pPr lvl="1"/>
            <a:r>
              <a:rPr lang="en-US"/>
              <a:t>Hebrews 3:19; 4:6,11</a:t>
            </a:r>
          </a:p>
          <a:p>
            <a:r>
              <a:rPr lang="en-US"/>
              <a:t>Moses’ exclusion from the land</a:t>
            </a:r>
          </a:p>
          <a:p>
            <a:pPr lvl="1"/>
            <a:r>
              <a:rPr lang="en-US"/>
              <a:t>Numbers 20:12</a:t>
            </a:r>
          </a:p>
          <a:p>
            <a:r>
              <a:rPr lang="en-US"/>
              <a:t>Lessons for the Israel of God</a:t>
            </a:r>
          </a:p>
          <a:p>
            <a:pPr lvl="1"/>
            <a:r>
              <a:rPr lang="en-US"/>
              <a:t>John 20:30-31; 1 Corinthians 15:2</a:t>
            </a:r>
          </a:p>
        </p:txBody>
      </p:sp>
      <p:pic>
        <p:nvPicPr>
          <p:cNvPr id="61444" name="Picture 4"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867400" y="228600"/>
            <a:ext cx="3062288" cy="2898775"/>
          </a:xfrm>
        </p:spPr>
      </p:pic>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30080227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61444">
                                            <p:bg/>
                                          </p:spTgt>
                                        </p:tgtEl>
                                        <p:attrNameLst>
                                          <p:attrName>style.visibility</p:attrName>
                                        </p:attrNameLst>
                                      </p:cBhvr>
                                      <p:to>
                                        <p:strVal val="visible"/>
                                      </p:to>
                                    </p:set>
                                    <p:animEffect transition="in" filter="fade">
                                      <p:cBhvr>
                                        <p:cTn id="7" dur="500"/>
                                        <p:tgtEl>
                                          <p:spTgt spid="61444">
                                            <p:bg/>
                                          </p:spTgt>
                                        </p:tgtEl>
                                      </p:cBhvr>
                                    </p:animEffect>
                                    <p:anim calcmode="lin" valueType="num">
                                      <p:cBhvr>
                                        <p:cTn id="8" dur="500" fill="hold"/>
                                        <p:tgtEl>
                                          <p:spTgt spid="61444">
                                            <p:bg/>
                                          </p:spTgt>
                                        </p:tgtEl>
                                        <p:attrNameLst>
                                          <p:attrName>ppt_x</p:attrName>
                                        </p:attrNameLst>
                                      </p:cBhvr>
                                      <p:tavLst>
                                        <p:tav tm="0">
                                          <p:val>
                                            <p:strVal val="#ppt_x"/>
                                          </p:val>
                                        </p:tav>
                                        <p:tav tm="100000">
                                          <p:val>
                                            <p:strVal val="#ppt_x"/>
                                          </p:val>
                                        </p:tav>
                                      </p:tavLst>
                                    </p:anim>
                                    <p:anim calcmode="lin" valueType="num">
                                      <p:cBhvr>
                                        <p:cTn id="9" dur="500" fill="hold"/>
                                        <p:tgtEl>
                                          <p:spTgt spid="61444">
                                            <p:bg/>
                                          </p:spTgt>
                                        </p:tgtEl>
                                        <p:attrNameLst>
                                          <p:attrName>ppt_y</p:attrName>
                                        </p:attrNameLst>
                                      </p:cBhvr>
                                      <p:tavLst>
                                        <p:tav tm="0">
                                          <p:val>
                                            <p:strVal val="#ppt_y+.05"/>
                                          </p:val>
                                        </p:tav>
                                        <p:tav tm="100000">
                                          <p:val>
                                            <p:strVal val="#ppt_y"/>
                                          </p:val>
                                        </p:tav>
                                      </p:tavLst>
                                    </p:anim>
                                  </p:childTnLst>
                                </p:cTn>
                              </p:par>
                              <p:par>
                                <p:cTn id="10" presetID="29" presetClass="entr" presetSubtype="0" fill="hold" grpId="0" nodeType="withEffect">
                                  <p:stCondLst>
                                    <p:cond delay="0"/>
                                  </p:stCondLst>
                                  <p:childTnLst>
                                    <p:set>
                                      <p:cBhvr>
                                        <p:cTn id="11" dur="1" fill="hold">
                                          <p:stCondLst>
                                            <p:cond delay="0"/>
                                          </p:stCondLst>
                                        </p:cTn>
                                        <p:tgtEl>
                                          <p:spTgt spid="61442"/>
                                        </p:tgtEl>
                                        <p:attrNameLst>
                                          <p:attrName>style.visibility</p:attrName>
                                        </p:attrNameLst>
                                      </p:cBhvr>
                                      <p:to>
                                        <p:strVal val="visible"/>
                                      </p:to>
                                    </p:set>
                                    <p:anim calcmode="lin" valueType="num">
                                      <p:cBhvr>
                                        <p:cTn id="12" dur="1000" fill="hold"/>
                                        <p:tgtEl>
                                          <p:spTgt spid="61442"/>
                                        </p:tgtEl>
                                        <p:attrNameLst>
                                          <p:attrName>ppt_x</p:attrName>
                                        </p:attrNameLst>
                                      </p:cBhvr>
                                      <p:tavLst>
                                        <p:tav tm="0">
                                          <p:val>
                                            <p:strVal val="#ppt_x-.2"/>
                                          </p:val>
                                        </p:tav>
                                        <p:tav tm="100000">
                                          <p:val>
                                            <p:strVal val="#ppt_x"/>
                                          </p:val>
                                        </p:tav>
                                      </p:tavLst>
                                    </p:anim>
                                    <p:anim calcmode="lin" valueType="num">
                                      <p:cBhvr>
                                        <p:cTn id="13" dur="1000" fill="hold"/>
                                        <p:tgtEl>
                                          <p:spTgt spid="61442"/>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1442"/>
                                        </p:tgtEl>
                                      </p:cBhvr>
                                    </p:animEffect>
                                  </p:childTnLst>
                                </p:cTn>
                              </p:par>
                            </p:childTnLst>
                          </p:cTn>
                        </p:par>
                        <p:par>
                          <p:cTn id="15" fill="hold" nodeType="afterGroup">
                            <p:stCondLst>
                              <p:cond delay="1000"/>
                            </p:stCondLst>
                            <p:childTnLst>
                              <p:par>
                                <p:cTn id="16" presetID="44" presetClass="entr" presetSubtype="0" fill="hold" grpId="0" nodeType="afterEffect">
                                  <p:stCondLst>
                                    <p:cond delay="0"/>
                                  </p:stCondLst>
                                  <p:childTnLst>
                                    <p:set>
                                      <p:cBhvr>
                                        <p:cTn id="17" dur="1" fill="hold">
                                          <p:stCondLst>
                                            <p:cond delay="0"/>
                                          </p:stCondLst>
                                        </p:cTn>
                                        <p:tgtEl>
                                          <p:spTgt spid="61443">
                                            <p:txEl>
                                              <p:pRg st="0" end="0"/>
                                            </p:txEl>
                                          </p:spTgt>
                                        </p:tgtEl>
                                        <p:attrNameLst>
                                          <p:attrName>style.visibility</p:attrName>
                                        </p:attrNameLst>
                                      </p:cBhvr>
                                      <p:to>
                                        <p:strVal val="visible"/>
                                      </p:to>
                                    </p:set>
                                    <p:animEffect transition="in" filter="fade">
                                      <p:cBhvr>
                                        <p:cTn id="18" dur="500"/>
                                        <p:tgtEl>
                                          <p:spTgt spid="61443">
                                            <p:txEl>
                                              <p:pRg st="0" end="0"/>
                                            </p:txEl>
                                          </p:spTgt>
                                        </p:tgtEl>
                                      </p:cBhvr>
                                    </p:animEffect>
                                    <p:anim calcmode="lin" valueType="num">
                                      <p:cBhvr>
                                        <p:cTn id="19" dur="500" fill="hold"/>
                                        <p:tgtEl>
                                          <p:spTgt spid="61443">
                                            <p:txEl>
                                              <p:pRg st="0" end="0"/>
                                            </p:txEl>
                                          </p:spTgt>
                                        </p:tgtEl>
                                        <p:attrNameLst>
                                          <p:attrName>ppt_x</p:attrName>
                                        </p:attrNameLst>
                                      </p:cBhvr>
                                      <p:tavLst>
                                        <p:tav tm="0">
                                          <p:val>
                                            <p:strVal val="#ppt_x"/>
                                          </p:val>
                                        </p:tav>
                                        <p:tav tm="100000">
                                          <p:val>
                                            <p:strVal val="#ppt_x"/>
                                          </p:val>
                                        </p:tav>
                                      </p:tavLst>
                                    </p:anim>
                                    <p:anim calcmode="lin" valueType="num">
                                      <p:cBhvr>
                                        <p:cTn id="20" dur="500" fill="hold"/>
                                        <p:tgtEl>
                                          <p:spTgt spid="61443">
                                            <p:txEl>
                                              <p:pRg st="0" end="0"/>
                                            </p:txEl>
                                          </p:spTgt>
                                        </p:tgtEl>
                                        <p:attrNameLst>
                                          <p:attrName>ppt_y</p:attrName>
                                        </p:attrNameLst>
                                      </p:cBhvr>
                                      <p:tavLst>
                                        <p:tav tm="0">
                                          <p:val>
                                            <p:strVal val="#ppt_y+.05"/>
                                          </p:val>
                                        </p:tav>
                                        <p:tav tm="100000">
                                          <p:val>
                                            <p:strVal val="#ppt_y"/>
                                          </p:val>
                                        </p:tav>
                                      </p:tavLst>
                                    </p:anim>
                                  </p:childTnLst>
                                </p:cTn>
                              </p:par>
                            </p:childTnLst>
                          </p:cTn>
                        </p:par>
                        <p:par>
                          <p:cTn id="21" fill="hold" nodeType="afterGroup">
                            <p:stCondLst>
                              <p:cond delay="1500"/>
                            </p:stCondLst>
                            <p:childTnLst>
                              <p:par>
                                <p:cTn id="22" presetID="44" presetClass="entr" presetSubtype="0" fill="hold" grpId="0" nodeType="afterEffect">
                                  <p:stCondLst>
                                    <p:cond delay="0"/>
                                  </p:stCondLst>
                                  <p:childTnLst>
                                    <p:set>
                                      <p:cBhvr>
                                        <p:cTn id="23" dur="1" fill="hold">
                                          <p:stCondLst>
                                            <p:cond delay="0"/>
                                          </p:stCondLst>
                                        </p:cTn>
                                        <p:tgtEl>
                                          <p:spTgt spid="61443">
                                            <p:txEl>
                                              <p:pRg st="1" end="1"/>
                                            </p:txEl>
                                          </p:spTgt>
                                        </p:tgtEl>
                                        <p:attrNameLst>
                                          <p:attrName>style.visibility</p:attrName>
                                        </p:attrNameLst>
                                      </p:cBhvr>
                                      <p:to>
                                        <p:strVal val="visible"/>
                                      </p:to>
                                    </p:set>
                                    <p:animEffect transition="in" filter="fade">
                                      <p:cBhvr>
                                        <p:cTn id="24" dur="500"/>
                                        <p:tgtEl>
                                          <p:spTgt spid="61443">
                                            <p:txEl>
                                              <p:pRg st="1" end="1"/>
                                            </p:txEl>
                                          </p:spTgt>
                                        </p:tgtEl>
                                      </p:cBhvr>
                                    </p:animEffect>
                                    <p:anim calcmode="lin" valueType="num">
                                      <p:cBhvr>
                                        <p:cTn id="25" dur="500" fill="hold"/>
                                        <p:tgtEl>
                                          <p:spTgt spid="61443">
                                            <p:txEl>
                                              <p:pRg st="1" end="1"/>
                                            </p:txEl>
                                          </p:spTgt>
                                        </p:tgtEl>
                                        <p:attrNameLst>
                                          <p:attrName>ppt_x</p:attrName>
                                        </p:attrNameLst>
                                      </p:cBhvr>
                                      <p:tavLst>
                                        <p:tav tm="0">
                                          <p:val>
                                            <p:strVal val="#ppt_x"/>
                                          </p:val>
                                        </p:tav>
                                        <p:tav tm="100000">
                                          <p:val>
                                            <p:strVal val="#ppt_x"/>
                                          </p:val>
                                        </p:tav>
                                      </p:tavLst>
                                    </p:anim>
                                    <p:anim calcmode="lin" valueType="num">
                                      <p:cBhvr>
                                        <p:cTn id="26" dur="500" fill="hold"/>
                                        <p:tgtEl>
                                          <p:spTgt spid="61443">
                                            <p:txEl>
                                              <p:pRg st="1" end="1"/>
                                            </p:txEl>
                                          </p:spTgt>
                                        </p:tgtEl>
                                        <p:attrNameLst>
                                          <p:attrName>ppt_y</p:attrName>
                                        </p:attrNameLst>
                                      </p:cBhvr>
                                      <p:tavLst>
                                        <p:tav tm="0">
                                          <p:val>
                                            <p:strVal val="#ppt_y+.05"/>
                                          </p:val>
                                        </p:tav>
                                        <p:tav tm="100000">
                                          <p:val>
                                            <p:strVal val="#ppt_y"/>
                                          </p:val>
                                        </p:tav>
                                      </p:tavLst>
                                    </p:anim>
                                  </p:childTnLst>
                                </p:cTn>
                              </p:par>
                            </p:childTnLst>
                          </p:cTn>
                        </p:par>
                        <p:par>
                          <p:cTn id="27" fill="hold" nodeType="afterGroup">
                            <p:stCondLst>
                              <p:cond delay="2000"/>
                            </p:stCondLst>
                            <p:childTnLst>
                              <p:par>
                                <p:cTn id="28" presetID="44" presetClass="entr" presetSubtype="0" fill="hold" grpId="0" nodeType="afterEffect">
                                  <p:stCondLst>
                                    <p:cond delay="0"/>
                                  </p:stCondLst>
                                  <p:childTnLst>
                                    <p:set>
                                      <p:cBhvr>
                                        <p:cTn id="29" dur="1" fill="hold">
                                          <p:stCondLst>
                                            <p:cond delay="0"/>
                                          </p:stCondLst>
                                        </p:cTn>
                                        <p:tgtEl>
                                          <p:spTgt spid="61443">
                                            <p:txEl>
                                              <p:pRg st="2" end="2"/>
                                            </p:txEl>
                                          </p:spTgt>
                                        </p:tgtEl>
                                        <p:attrNameLst>
                                          <p:attrName>style.visibility</p:attrName>
                                        </p:attrNameLst>
                                      </p:cBhvr>
                                      <p:to>
                                        <p:strVal val="visible"/>
                                      </p:to>
                                    </p:set>
                                    <p:animEffect transition="in" filter="fade">
                                      <p:cBhvr>
                                        <p:cTn id="30" dur="500"/>
                                        <p:tgtEl>
                                          <p:spTgt spid="61443">
                                            <p:txEl>
                                              <p:pRg st="2" end="2"/>
                                            </p:txEl>
                                          </p:spTgt>
                                        </p:tgtEl>
                                      </p:cBhvr>
                                    </p:animEffect>
                                    <p:anim calcmode="lin" valueType="num">
                                      <p:cBhvr>
                                        <p:cTn id="31" dur="500" fill="hold"/>
                                        <p:tgtEl>
                                          <p:spTgt spid="61443">
                                            <p:txEl>
                                              <p:pRg st="2" end="2"/>
                                            </p:txEl>
                                          </p:spTgt>
                                        </p:tgtEl>
                                        <p:attrNameLst>
                                          <p:attrName>ppt_x</p:attrName>
                                        </p:attrNameLst>
                                      </p:cBhvr>
                                      <p:tavLst>
                                        <p:tav tm="0">
                                          <p:val>
                                            <p:strVal val="#ppt_x"/>
                                          </p:val>
                                        </p:tav>
                                        <p:tav tm="100000">
                                          <p:val>
                                            <p:strVal val="#ppt_x"/>
                                          </p:val>
                                        </p:tav>
                                      </p:tavLst>
                                    </p:anim>
                                    <p:anim calcmode="lin" valueType="num">
                                      <p:cBhvr>
                                        <p:cTn id="32" dur="500" fill="hold"/>
                                        <p:tgtEl>
                                          <p:spTgt spid="61443">
                                            <p:txEl>
                                              <p:pRg st="2" end="2"/>
                                            </p:txEl>
                                          </p:spTgt>
                                        </p:tgtEl>
                                        <p:attrNameLst>
                                          <p:attrName>ppt_y</p:attrName>
                                        </p:attrNameLst>
                                      </p:cBhvr>
                                      <p:tavLst>
                                        <p:tav tm="0">
                                          <p:val>
                                            <p:strVal val="#ppt_y+.05"/>
                                          </p:val>
                                        </p:tav>
                                        <p:tav tm="100000">
                                          <p:val>
                                            <p:strVal val="#ppt_y"/>
                                          </p:val>
                                        </p:tav>
                                      </p:tavLst>
                                    </p:anim>
                                  </p:childTnLst>
                                </p:cTn>
                              </p:par>
                            </p:childTnLst>
                          </p:cTn>
                        </p:par>
                        <p:par>
                          <p:cTn id="33" fill="hold" nodeType="afterGroup">
                            <p:stCondLst>
                              <p:cond delay="2500"/>
                            </p:stCondLst>
                            <p:childTnLst>
                              <p:par>
                                <p:cTn id="34" presetID="44" presetClass="entr" presetSubtype="0" fill="hold" grpId="0" nodeType="afterEffect">
                                  <p:stCondLst>
                                    <p:cond delay="0"/>
                                  </p:stCondLst>
                                  <p:childTnLst>
                                    <p:set>
                                      <p:cBhvr>
                                        <p:cTn id="35" dur="1" fill="hold">
                                          <p:stCondLst>
                                            <p:cond delay="0"/>
                                          </p:stCondLst>
                                        </p:cTn>
                                        <p:tgtEl>
                                          <p:spTgt spid="61443">
                                            <p:txEl>
                                              <p:pRg st="3" end="3"/>
                                            </p:txEl>
                                          </p:spTgt>
                                        </p:tgtEl>
                                        <p:attrNameLst>
                                          <p:attrName>style.visibility</p:attrName>
                                        </p:attrNameLst>
                                      </p:cBhvr>
                                      <p:to>
                                        <p:strVal val="visible"/>
                                      </p:to>
                                    </p:set>
                                    <p:animEffect transition="in" filter="fade">
                                      <p:cBhvr>
                                        <p:cTn id="36" dur="500"/>
                                        <p:tgtEl>
                                          <p:spTgt spid="61443">
                                            <p:txEl>
                                              <p:pRg st="3" end="3"/>
                                            </p:txEl>
                                          </p:spTgt>
                                        </p:tgtEl>
                                      </p:cBhvr>
                                    </p:animEffect>
                                    <p:anim calcmode="lin" valueType="num">
                                      <p:cBhvr>
                                        <p:cTn id="37" dur="500" fill="hold"/>
                                        <p:tgtEl>
                                          <p:spTgt spid="61443">
                                            <p:txEl>
                                              <p:pRg st="3" end="3"/>
                                            </p:txEl>
                                          </p:spTgt>
                                        </p:tgtEl>
                                        <p:attrNameLst>
                                          <p:attrName>ppt_x</p:attrName>
                                        </p:attrNameLst>
                                      </p:cBhvr>
                                      <p:tavLst>
                                        <p:tav tm="0">
                                          <p:val>
                                            <p:strVal val="#ppt_x"/>
                                          </p:val>
                                        </p:tav>
                                        <p:tav tm="100000">
                                          <p:val>
                                            <p:strVal val="#ppt_x"/>
                                          </p:val>
                                        </p:tav>
                                      </p:tavLst>
                                    </p:anim>
                                    <p:anim calcmode="lin" valueType="num">
                                      <p:cBhvr>
                                        <p:cTn id="38" dur="500" fill="hold"/>
                                        <p:tgtEl>
                                          <p:spTgt spid="61443">
                                            <p:txEl>
                                              <p:pRg st="3" end="3"/>
                                            </p:txEl>
                                          </p:spTgt>
                                        </p:tgtEl>
                                        <p:attrNameLst>
                                          <p:attrName>ppt_y</p:attrName>
                                        </p:attrNameLst>
                                      </p:cBhvr>
                                      <p:tavLst>
                                        <p:tav tm="0">
                                          <p:val>
                                            <p:strVal val="#ppt_y+.05"/>
                                          </p:val>
                                        </p:tav>
                                        <p:tav tm="100000">
                                          <p:val>
                                            <p:strVal val="#ppt_y"/>
                                          </p:val>
                                        </p:tav>
                                      </p:tavLst>
                                    </p:anim>
                                  </p:childTnLst>
                                </p:cTn>
                              </p:par>
                            </p:childTnLst>
                          </p:cTn>
                        </p:par>
                        <p:par>
                          <p:cTn id="39" fill="hold" nodeType="afterGroup">
                            <p:stCondLst>
                              <p:cond delay="3000"/>
                            </p:stCondLst>
                            <p:childTnLst>
                              <p:par>
                                <p:cTn id="40" presetID="44" presetClass="entr" presetSubtype="0" fill="hold" grpId="0" nodeType="afterEffect">
                                  <p:stCondLst>
                                    <p:cond delay="0"/>
                                  </p:stCondLst>
                                  <p:childTnLst>
                                    <p:set>
                                      <p:cBhvr>
                                        <p:cTn id="41" dur="1" fill="hold">
                                          <p:stCondLst>
                                            <p:cond delay="0"/>
                                          </p:stCondLst>
                                        </p:cTn>
                                        <p:tgtEl>
                                          <p:spTgt spid="61443">
                                            <p:txEl>
                                              <p:pRg st="4" end="4"/>
                                            </p:txEl>
                                          </p:spTgt>
                                        </p:tgtEl>
                                        <p:attrNameLst>
                                          <p:attrName>style.visibility</p:attrName>
                                        </p:attrNameLst>
                                      </p:cBhvr>
                                      <p:to>
                                        <p:strVal val="visible"/>
                                      </p:to>
                                    </p:set>
                                    <p:animEffect transition="in" filter="fade">
                                      <p:cBhvr>
                                        <p:cTn id="42" dur="500"/>
                                        <p:tgtEl>
                                          <p:spTgt spid="61443">
                                            <p:txEl>
                                              <p:pRg st="4" end="4"/>
                                            </p:txEl>
                                          </p:spTgt>
                                        </p:tgtEl>
                                      </p:cBhvr>
                                    </p:animEffect>
                                    <p:anim calcmode="lin" valueType="num">
                                      <p:cBhvr>
                                        <p:cTn id="43" dur="500" fill="hold"/>
                                        <p:tgtEl>
                                          <p:spTgt spid="61443">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61443">
                                            <p:txEl>
                                              <p:pRg st="4" end="4"/>
                                            </p:txEl>
                                          </p:spTgt>
                                        </p:tgtEl>
                                        <p:attrNameLst>
                                          <p:attrName>ppt_y</p:attrName>
                                        </p:attrNameLst>
                                      </p:cBhvr>
                                      <p:tavLst>
                                        <p:tav tm="0">
                                          <p:val>
                                            <p:strVal val="#ppt_y+.05"/>
                                          </p:val>
                                        </p:tav>
                                        <p:tav tm="100000">
                                          <p:val>
                                            <p:strVal val="#ppt_y"/>
                                          </p:val>
                                        </p:tav>
                                      </p:tavLst>
                                    </p:anim>
                                  </p:childTnLst>
                                </p:cTn>
                              </p:par>
                            </p:childTnLst>
                          </p:cTn>
                        </p:par>
                        <p:par>
                          <p:cTn id="45" fill="hold" nodeType="afterGroup">
                            <p:stCondLst>
                              <p:cond delay="3500"/>
                            </p:stCondLst>
                            <p:childTnLst>
                              <p:par>
                                <p:cTn id="46" presetID="44" presetClass="entr" presetSubtype="0" fill="hold" grpId="0" nodeType="afterEffect">
                                  <p:stCondLst>
                                    <p:cond delay="0"/>
                                  </p:stCondLst>
                                  <p:childTnLst>
                                    <p:set>
                                      <p:cBhvr>
                                        <p:cTn id="47" dur="1" fill="hold">
                                          <p:stCondLst>
                                            <p:cond delay="0"/>
                                          </p:stCondLst>
                                        </p:cTn>
                                        <p:tgtEl>
                                          <p:spTgt spid="61443">
                                            <p:txEl>
                                              <p:pRg st="5" end="5"/>
                                            </p:txEl>
                                          </p:spTgt>
                                        </p:tgtEl>
                                        <p:attrNameLst>
                                          <p:attrName>style.visibility</p:attrName>
                                        </p:attrNameLst>
                                      </p:cBhvr>
                                      <p:to>
                                        <p:strVal val="visible"/>
                                      </p:to>
                                    </p:set>
                                    <p:animEffect transition="in" filter="fade">
                                      <p:cBhvr>
                                        <p:cTn id="48" dur="500"/>
                                        <p:tgtEl>
                                          <p:spTgt spid="61443">
                                            <p:txEl>
                                              <p:pRg st="5" end="5"/>
                                            </p:txEl>
                                          </p:spTgt>
                                        </p:tgtEl>
                                      </p:cBhvr>
                                    </p:animEffect>
                                    <p:anim calcmode="lin" valueType="num">
                                      <p:cBhvr>
                                        <p:cTn id="49" dur="500" fill="hold"/>
                                        <p:tgtEl>
                                          <p:spTgt spid="61443">
                                            <p:txEl>
                                              <p:pRg st="5" end="5"/>
                                            </p:txEl>
                                          </p:spTgt>
                                        </p:tgtEl>
                                        <p:attrNameLst>
                                          <p:attrName>ppt_x</p:attrName>
                                        </p:attrNameLst>
                                      </p:cBhvr>
                                      <p:tavLst>
                                        <p:tav tm="0">
                                          <p:val>
                                            <p:strVal val="#ppt_x"/>
                                          </p:val>
                                        </p:tav>
                                        <p:tav tm="100000">
                                          <p:val>
                                            <p:strVal val="#ppt_x"/>
                                          </p:val>
                                        </p:tav>
                                      </p:tavLst>
                                    </p:anim>
                                    <p:anim calcmode="lin" valueType="num">
                                      <p:cBhvr>
                                        <p:cTn id="50" dur="500" fill="hold"/>
                                        <p:tgtEl>
                                          <p:spTgt spid="61443">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p:bldP spid="61443" grpId="0" build="p"/>
      <p:bldP spid="61444"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762000" y="533400"/>
            <a:ext cx="4191000" cy="1371600"/>
          </a:xfrm>
        </p:spPr>
        <p:txBody>
          <a:bodyPr/>
          <a:lstStyle/>
          <a:p>
            <a:r>
              <a:rPr lang="en-US" sz="4000">
                <a:solidFill>
                  <a:srgbClr val="CC9900"/>
                </a:solidFill>
                <a:latin typeface="Papyrus" pitchFamily="66" charset="0"/>
              </a:rPr>
              <a:t>The Heritage of the Truth</a:t>
            </a:r>
          </a:p>
        </p:txBody>
      </p:sp>
      <p:sp>
        <p:nvSpPr>
          <p:cNvPr id="63491" name="Rectangle 3"/>
          <p:cNvSpPr>
            <a:spLocks noGrp="1" noChangeArrowheads="1"/>
          </p:cNvSpPr>
          <p:nvPr>
            <p:ph type="body" idx="1"/>
          </p:nvPr>
        </p:nvSpPr>
        <p:spPr>
          <a:xfrm>
            <a:off x="1676400" y="2438400"/>
            <a:ext cx="5486400" cy="32766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r>
              <a:rPr lang="en-US"/>
              <a:t>Teach your children</a:t>
            </a:r>
          </a:p>
          <a:p>
            <a:pPr lvl="1"/>
            <a:r>
              <a:rPr lang="en-US"/>
              <a:t>4:9-10; 6:4-7; 11:18-19</a:t>
            </a:r>
          </a:p>
          <a:p>
            <a:r>
              <a:rPr lang="en-US"/>
              <a:t>First commandment</a:t>
            </a:r>
          </a:p>
          <a:p>
            <a:pPr lvl="1"/>
            <a:r>
              <a:rPr lang="en-US"/>
              <a:t>Genesis 18:19</a:t>
            </a:r>
          </a:p>
          <a:p>
            <a:pPr lvl="1"/>
            <a:r>
              <a:rPr lang="en-US"/>
              <a:t>Ephesians 4:1-6</a:t>
            </a:r>
          </a:p>
          <a:p>
            <a:pPr lvl="1"/>
            <a:r>
              <a:rPr lang="en-US"/>
              <a:t>1 Timothy 4:16</a:t>
            </a:r>
          </a:p>
          <a:p>
            <a:endParaRPr lang="en-US"/>
          </a:p>
        </p:txBody>
      </p:sp>
      <p:pic>
        <p:nvPicPr>
          <p:cNvPr id="63492" name="Picture 4"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867400" y="228600"/>
            <a:ext cx="3062288" cy="2898775"/>
          </a:xfrm>
        </p:spPr>
      </p:pic>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9472065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63492">
                                            <p:bg/>
                                          </p:spTgt>
                                        </p:tgtEl>
                                        <p:attrNameLst>
                                          <p:attrName>style.visibility</p:attrName>
                                        </p:attrNameLst>
                                      </p:cBhvr>
                                      <p:to>
                                        <p:strVal val="visible"/>
                                      </p:to>
                                    </p:set>
                                    <p:animEffect transition="in" filter="fade">
                                      <p:cBhvr>
                                        <p:cTn id="7" dur="500"/>
                                        <p:tgtEl>
                                          <p:spTgt spid="63492">
                                            <p:bg/>
                                          </p:spTgt>
                                        </p:tgtEl>
                                      </p:cBhvr>
                                    </p:animEffect>
                                    <p:anim calcmode="lin" valueType="num">
                                      <p:cBhvr>
                                        <p:cTn id="8" dur="500" fill="hold"/>
                                        <p:tgtEl>
                                          <p:spTgt spid="63492">
                                            <p:bg/>
                                          </p:spTgt>
                                        </p:tgtEl>
                                        <p:attrNameLst>
                                          <p:attrName>ppt_x</p:attrName>
                                        </p:attrNameLst>
                                      </p:cBhvr>
                                      <p:tavLst>
                                        <p:tav tm="0">
                                          <p:val>
                                            <p:strVal val="#ppt_x"/>
                                          </p:val>
                                        </p:tav>
                                        <p:tav tm="100000">
                                          <p:val>
                                            <p:strVal val="#ppt_x"/>
                                          </p:val>
                                        </p:tav>
                                      </p:tavLst>
                                    </p:anim>
                                    <p:anim calcmode="lin" valueType="num">
                                      <p:cBhvr>
                                        <p:cTn id="9" dur="500" fill="hold"/>
                                        <p:tgtEl>
                                          <p:spTgt spid="63492">
                                            <p:bg/>
                                          </p:spTgt>
                                        </p:tgtEl>
                                        <p:attrNameLst>
                                          <p:attrName>ppt_y</p:attrName>
                                        </p:attrNameLst>
                                      </p:cBhvr>
                                      <p:tavLst>
                                        <p:tav tm="0">
                                          <p:val>
                                            <p:strVal val="#ppt_y+.05"/>
                                          </p:val>
                                        </p:tav>
                                        <p:tav tm="100000">
                                          <p:val>
                                            <p:strVal val="#ppt_y"/>
                                          </p:val>
                                        </p:tav>
                                      </p:tavLst>
                                    </p:anim>
                                  </p:childTnLst>
                                </p:cTn>
                              </p:par>
                              <p:par>
                                <p:cTn id="10" presetID="29" presetClass="entr" presetSubtype="0" fill="hold" grpId="0" nodeType="withEffect">
                                  <p:stCondLst>
                                    <p:cond delay="0"/>
                                  </p:stCondLst>
                                  <p:childTnLst>
                                    <p:set>
                                      <p:cBhvr>
                                        <p:cTn id="11" dur="1" fill="hold">
                                          <p:stCondLst>
                                            <p:cond delay="0"/>
                                          </p:stCondLst>
                                        </p:cTn>
                                        <p:tgtEl>
                                          <p:spTgt spid="63490"/>
                                        </p:tgtEl>
                                        <p:attrNameLst>
                                          <p:attrName>style.visibility</p:attrName>
                                        </p:attrNameLst>
                                      </p:cBhvr>
                                      <p:to>
                                        <p:strVal val="visible"/>
                                      </p:to>
                                    </p:set>
                                    <p:anim calcmode="lin" valueType="num">
                                      <p:cBhvr>
                                        <p:cTn id="12" dur="1000" fill="hold"/>
                                        <p:tgtEl>
                                          <p:spTgt spid="63490"/>
                                        </p:tgtEl>
                                        <p:attrNameLst>
                                          <p:attrName>ppt_x</p:attrName>
                                        </p:attrNameLst>
                                      </p:cBhvr>
                                      <p:tavLst>
                                        <p:tav tm="0">
                                          <p:val>
                                            <p:strVal val="#ppt_x-.2"/>
                                          </p:val>
                                        </p:tav>
                                        <p:tav tm="100000">
                                          <p:val>
                                            <p:strVal val="#ppt_x"/>
                                          </p:val>
                                        </p:tav>
                                      </p:tavLst>
                                    </p:anim>
                                    <p:anim calcmode="lin" valueType="num">
                                      <p:cBhvr>
                                        <p:cTn id="13" dur="1000" fill="hold"/>
                                        <p:tgtEl>
                                          <p:spTgt spid="63490"/>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3490"/>
                                        </p:tgtEl>
                                      </p:cBhvr>
                                    </p:animEffect>
                                  </p:childTnLst>
                                </p:cTn>
                              </p:par>
                            </p:childTnLst>
                          </p:cTn>
                        </p:par>
                        <p:par>
                          <p:cTn id="15" fill="hold" nodeType="afterGroup">
                            <p:stCondLst>
                              <p:cond delay="1000"/>
                            </p:stCondLst>
                            <p:childTnLst>
                              <p:par>
                                <p:cTn id="16" presetID="44" presetClass="entr" presetSubtype="0" fill="hold" grpId="0" nodeType="afterEffect">
                                  <p:stCondLst>
                                    <p:cond delay="0"/>
                                  </p:stCondLst>
                                  <p:childTnLst>
                                    <p:set>
                                      <p:cBhvr>
                                        <p:cTn id="17" dur="1" fill="hold">
                                          <p:stCondLst>
                                            <p:cond delay="0"/>
                                          </p:stCondLst>
                                        </p:cTn>
                                        <p:tgtEl>
                                          <p:spTgt spid="63491">
                                            <p:txEl>
                                              <p:pRg st="0" end="0"/>
                                            </p:txEl>
                                          </p:spTgt>
                                        </p:tgtEl>
                                        <p:attrNameLst>
                                          <p:attrName>style.visibility</p:attrName>
                                        </p:attrNameLst>
                                      </p:cBhvr>
                                      <p:to>
                                        <p:strVal val="visible"/>
                                      </p:to>
                                    </p:set>
                                    <p:animEffect transition="in" filter="fade">
                                      <p:cBhvr>
                                        <p:cTn id="18" dur="500"/>
                                        <p:tgtEl>
                                          <p:spTgt spid="63491">
                                            <p:txEl>
                                              <p:pRg st="0" end="0"/>
                                            </p:txEl>
                                          </p:spTgt>
                                        </p:tgtEl>
                                      </p:cBhvr>
                                    </p:animEffect>
                                    <p:anim calcmode="lin" valueType="num">
                                      <p:cBhvr>
                                        <p:cTn id="19" dur="5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p:cTn id="20" dur="500" fill="hold"/>
                                        <p:tgtEl>
                                          <p:spTgt spid="63491">
                                            <p:txEl>
                                              <p:pRg st="0" end="0"/>
                                            </p:txEl>
                                          </p:spTgt>
                                        </p:tgtEl>
                                        <p:attrNameLst>
                                          <p:attrName>ppt_y</p:attrName>
                                        </p:attrNameLst>
                                      </p:cBhvr>
                                      <p:tavLst>
                                        <p:tav tm="0">
                                          <p:val>
                                            <p:strVal val="#ppt_y+.05"/>
                                          </p:val>
                                        </p:tav>
                                        <p:tav tm="100000">
                                          <p:val>
                                            <p:strVal val="#ppt_y"/>
                                          </p:val>
                                        </p:tav>
                                      </p:tavLst>
                                    </p:anim>
                                  </p:childTnLst>
                                </p:cTn>
                              </p:par>
                            </p:childTnLst>
                          </p:cTn>
                        </p:par>
                        <p:par>
                          <p:cTn id="21" fill="hold" nodeType="afterGroup">
                            <p:stCondLst>
                              <p:cond delay="1500"/>
                            </p:stCondLst>
                            <p:childTnLst>
                              <p:par>
                                <p:cTn id="22" presetID="44" presetClass="entr" presetSubtype="0" fill="hold" grpId="0" nodeType="afterEffect">
                                  <p:stCondLst>
                                    <p:cond delay="0"/>
                                  </p:stCondLst>
                                  <p:childTnLst>
                                    <p:set>
                                      <p:cBhvr>
                                        <p:cTn id="23" dur="1" fill="hold">
                                          <p:stCondLst>
                                            <p:cond delay="0"/>
                                          </p:stCondLst>
                                        </p:cTn>
                                        <p:tgtEl>
                                          <p:spTgt spid="63491">
                                            <p:txEl>
                                              <p:pRg st="1" end="1"/>
                                            </p:txEl>
                                          </p:spTgt>
                                        </p:tgtEl>
                                        <p:attrNameLst>
                                          <p:attrName>style.visibility</p:attrName>
                                        </p:attrNameLst>
                                      </p:cBhvr>
                                      <p:to>
                                        <p:strVal val="visible"/>
                                      </p:to>
                                    </p:set>
                                    <p:animEffect transition="in" filter="fade">
                                      <p:cBhvr>
                                        <p:cTn id="24" dur="500"/>
                                        <p:tgtEl>
                                          <p:spTgt spid="63491">
                                            <p:txEl>
                                              <p:pRg st="1" end="1"/>
                                            </p:txEl>
                                          </p:spTgt>
                                        </p:tgtEl>
                                      </p:cBhvr>
                                    </p:animEffect>
                                    <p:anim calcmode="lin" valueType="num">
                                      <p:cBhvr>
                                        <p:cTn id="25" dur="500" fill="hold"/>
                                        <p:tgtEl>
                                          <p:spTgt spid="63491">
                                            <p:txEl>
                                              <p:pRg st="1" end="1"/>
                                            </p:txEl>
                                          </p:spTgt>
                                        </p:tgtEl>
                                        <p:attrNameLst>
                                          <p:attrName>ppt_x</p:attrName>
                                        </p:attrNameLst>
                                      </p:cBhvr>
                                      <p:tavLst>
                                        <p:tav tm="0">
                                          <p:val>
                                            <p:strVal val="#ppt_x"/>
                                          </p:val>
                                        </p:tav>
                                        <p:tav tm="100000">
                                          <p:val>
                                            <p:strVal val="#ppt_x"/>
                                          </p:val>
                                        </p:tav>
                                      </p:tavLst>
                                    </p:anim>
                                    <p:anim calcmode="lin" valueType="num">
                                      <p:cBhvr>
                                        <p:cTn id="26" dur="500" fill="hold"/>
                                        <p:tgtEl>
                                          <p:spTgt spid="63491">
                                            <p:txEl>
                                              <p:pRg st="1" end="1"/>
                                            </p:txEl>
                                          </p:spTgt>
                                        </p:tgtEl>
                                        <p:attrNameLst>
                                          <p:attrName>ppt_y</p:attrName>
                                        </p:attrNameLst>
                                      </p:cBhvr>
                                      <p:tavLst>
                                        <p:tav tm="0">
                                          <p:val>
                                            <p:strVal val="#ppt_y+.05"/>
                                          </p:val>
                                        </p:tav>
                                        <p:tav tm="100000">
                                          <p:val>
                                            <p:strVal val="#ppt_y"/>
                                          </p:val>
                                        </p:tav>
                                      </p:tavLst>
                                    </p:anim>
                                  </p:childTnLst>
                                </p:cTn>
                              </p:par>
                            </p:childTnLst>
                          </p:cTn>
                        </p:par>
                        <p:par>
                          <p:cTn id="27" fill="hold" nodeType="afterGroup">
                            <p:stCondLst>
                              <p:cond delay="2000"/>
                            </p:stCondLst>
                            <p:childTnLst>
                              <p:par>
                                <p:cTn id="28" presetID="44" presetClass="entr" presetSubtype="0" fill="hold" grpId="0" nodeType="afterEffect">
                                  <p:stCondLst>
                                    <p:cond delay="0"/>
                                  </p:stCondLst>
                                  <p:childTnLst>
                                    <p:set>
                                      <p:cBhvr>
                                        <p:cTn id="29" dur="1" fill="hold">
                                          <p:stCondLst>
                                            <p:cond delay="0"/>
                                          </p:stCondLst>
                                        </p:cTn>
                                        <p:tgtEl>
                                          <p:spTgt spid="63491">
                                            <p:txEl>
                                              <p:pRg st="2" end="2"/>
                                            </p:txEl>
                                          </p:spTgt>
                                        </p:tgtEl>
                                        <p:attrNameLst>
                                          <p:attrName>style.visibility</p:attrName>
                                        </p:attrNameLst>
                                      </p:cBhvr>
                                      <p:to>
                                        <p:strVal val="visible"/>
                                      </p:to>
                                    </p:set>
                                    <p:animEffect transition="in" filter="fade">
                                      <p:cBhvr>
                                        <p:cTn id="30" dur="500"/>
                                        <p:tgtEl>
                                          <p:spTgt spid="63491">
                                            <p:txEl>
                                              <p:pRg st="2" end="2"/>
                                            </p:txEl>
                                          </p:spTgt>
                                        </p:tgtEl>
                                      </p:cBhvr>
                                    </p:animEffect>
                                    <p:anim calcmode="lin" valueType="num">
                                      <p:cBhvr>
                                        <p:cTn id="31" dur="500" fill="hold"/>
                                        <p:tgtEl>
                                          <p:spTgt spid="63491">
                                            <p:txEl>
                                              <p:pRg st="2" end="2"/>
                                            </p:txEl>
                                          </p:spTgt>
                                        </p:tgtEl>
                                        <p:attrNameLst>
                                          <p:attrName>ppt_x</p:attrName>
                                        </p:attrNameLst>
                                      </p:cBhvr>
                                      <p:tavLst>
                                        <p:tav tm="0">
                                          <p:val>
                                            <p:strVal val="#ppt_x"/>
                                          </p:val>
                                        </p:tav>
                                        <p:tav tm="100000">
                                          <p:val>
                                            <p:strVal val="#ppt_x"/>
                                          </p:val>
                                        </p:tav>
                                      </p:tavLst>
                                    </p:anim>
                                    <p:anim calcmode="lin" valueType="num">
                                      <p:cBhvr>
                                        <p:cTn id="32" dur="500" fill="hold"/>
                                        <p:tgtEl>
                                          <p:spTgt spid="63491">
                                            <p:txEl>
                                              <p:pRg st="2" end="2"/>
                                            </p:txEl>
                                          </p:spTgt>
                                        </p:tgtEl>
                                        <p:attrNameLst>
                                          <p:attrName>ppt_y</p:attrName>
                                        </p:attrNameLst>
                                      </p:cBhvr>
                                      <p:tavLst>
                                        <p:tav tm="0">
                                          <p:val>
                                            <p:strVal val="#ppt_y+.05"/>
                                          </p:val>
                                        </p:tav>
                                        <p:tav tm="100000">
                                          <p:val>
                                            <p:strVal val="#ppt_y"/>
                                          </p:val>
                                        </p:tav>
                                      </p:tavLst>
                                    </p:anim>
                                  </p:childTnLst>
                                </p:cTn>
                              </p:par>
                            </p:childTnLst>
                          </p:cTn>
                        </p:par>
                        <p:par>
                          <p:cTn id="33" fill="hold" nodeType="afterGroup">
                            <p:stCondLst>
                              <p:cond delay="2500"/>
                            </p:stCondLst>
                            <p:childTnLst>
                              <p:par>
                                <p:cTn id="34" presetID="44" presetClass="entr" presetSubtype="0" fill="hold" grpId="0" nodeType="afterEffect">
                                  <p:stCondLst>
                                    <p:cond delay="0"/>
                                  </p:stCondLst>
                                  <p:childTnLst>
                                    <p:set>
                                      <p:cBhvr>
                                        <p:cTn id="35" dur="1" fill="hold">
                                          <p:stCondLst>
                                            <p:cond delay="0"/>
                                          </p:stCondLst>
                                        </p:cTn>
                                        <p:tgtEl>
                                          <p:spTgt spid="63491">
                                            <p:txEl>
                                              <p:pRg st="3" end="3"/>
                                            </p:txEl>
                                          </p:spTgt>
                                        </p:tgtEl>
                                        <p:attrNameLst>
                                          <p:attrName>style.visibility</p:attrName>
                                        </p:attrNameLst>
                                      </p:cBhvr>
                                      <p:to>
                                        <p:strVal val="visible"/>
                                      </p:to>
                                    </p:set>
                                    <p:animEffect transition="in" filter="fade">
                                      <p:cBhvr>
                                        <p:cTn id="36" dur="500"/>
                                        <p:tgtEl>
                                          <p:spTgt spid="63491">
                                            <p:txEl>
                                              <p:pRg st="3" end="3"/>
                                            </p:txEl>
                                          </p:spTgt>
                                        </p:tgtEl>
                                      </p:cBhvr>
                                    </p:animEffect>
                                    <p:anim calcmode="lin" valueType="num">
                                      <p:cBhvr>
                                        <p:cTn id="37" dur="500" fill="hold"/>
                                        <p:tgtEl>
                                          <p:spTgt spid="63491">
                                            <p:txEl>
                                              <p:pRg st="3" end="3"/>
                                            </p:txEl>
                                          </p:spTgt>
                                        </p:tgtEl>
                                        <p:attrNameLst>
                                          <p:attrName>ppt_x</p:attrName>
                                        </p:attrNameLst>
                                      </p:cBhvr>
                                      <p:tavLst>
                                        <p:tav tm="0">
                                          <p:val>
                                            <p:strVal val="#ppt_x"/>
                                          </p:val>
                                        </p:tav>
                                        <p:tav tm="100000">
                                          <p:val>
                                            <p:strVal val="#ppt_x"/>
                                          </p:val>
                                        </p:tav>
                                      </p:tavLst>
                                    </p:anim>
                                    <p:anim calcmode="lin" valueType="num">
                                      <p:cBhvr>
                                        <p:cTn id="38" dur="500" fill="hold"/>
                                        <p:tgtEl>
                                          <p:spTgt spid="63491">
                                            <p:txEl>
                                              <p:pRg st="3" end="3"/>
                                            </p:txEl>
                                          </p:spTgt>
                                        </p:tgtEl>
                                        <p:attrNameLst>
                                          <p:attrName>ppt_y</p:attrName>
                                        </p:attrNameLst>
                                      </p:cBhvr>
                                      <p:tavLst>
                                        <p:tav tm="0">
                                          <p:val>
                                            <p:strVal val="#ppt_y+.05"/>
                                          </p:val>
                                        </p:tav>
                                        <p:tav tm="100000">
                                          <p:val>
                                            <p:strVal val="#ppt_y"/>
                                          </p:val>
                                        </p:tav>
                                      </p:tavLst>
                                    </p:anim>
                                  </p:childTnLst>
                                </p:cTn>
                              </p:par>
                            </p:childTnLst>
                          </p:cTn>
                        </p:par>
                        <p:par>
                          <p:cTn id="39" fill="hold" nodeType="afterGroup">
                            <p:stCondLst>
                              <p:cond delay="3000"/>
                            </p:stCondLst>
                            <p:childTnLst>
                              <p:par>
                                <p:cTn id="40" presetID="44" presetClass="entr" presetSubtype="0" fill="hold" grpId="0" nodeType="afterEffect">
                                  <p:stCondLst>
                                    <p:cond delay="0"/>
                                  </p:stCondLst>
                                  <p:childTnLst>
                                    <p:set>
                                      <p:cBhvr>
                                        <p:cTn id="41" dur="1" fill="hold">
                                          <p:stCondLst>
                                            <p:cond delay="0"/>
                                          </p:stCondLst>
                                        </p:cTn>
                                        <p:tgtEl>
                                          <p:spTgt spid="63491">
                                            <p:txEl>
                                              <p:pRg st="4" end="4"/>
                                            </p:txEl>
                                          </p:spTgt>
                                        </p:tgtEl>
                                        <p:attrNameLst>
                                          <p:attrName>style.visibility</p:attrName>
                                        </p:attrNameLst>
                                      </p:cBhvr>
                                      <p:to>
                                        <p:strVal val="visible"/>
                                      </p:to>
                                    </p:set>
                                    <p:animEffect transition="in" filter="fade">
                                      <p:cBhvr>
                                        <p:cTn id="42" dur="500"/>
                                        <p:tgtEl>
                                          <p:spTgt spid="63491">
                                            <p:txEl>
                                              <p:pRg st="4" end="4"/>
                                            </p:txEl>
                                          </p:spTgt>
                                        </p:tgtEl>
                                      </p:cBhvr>
                                    </p:animEffect>
                                    <p:anim calcmode="lin" valueType="num">
                                      <p:cBhvr>
                                        <p:cTn id="43" dur="500" fill="hold"/>
                                        <p:tgtEl>
                                          <p:spTgt spid="63491">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63491">
                                            <p:txEl>
                                              <p:pRg st="4" end="4"/>
                                            </p:txEl>
                                          </p:spTgt>
                                        </p:tgtEl>
                                        <p:attrNameLst>
                                          <p:attrName>ppt_y</p:attrName>
                                        </p:attrNameLst>
                                      </p:cBhvr>
                                      <p:tavLst>
                                        <p:tav tm="0">
                                          <p:val>
                                            <p:strVal val="#ppt_y+.05"/>
                                          </p:val>
                                        </p:tav>
                                        <p:tav tm="100000">
                                          <p:val>
                                            <p:strVal val="#ppt_y"/>
                                          </p:val>
                                        </p:tav>
                                      </p:tavLst>
                                    </p:anim>
                                  </p:childTnLst>
                                </p:cTn>
                              </p:par>
                            </p:childTnLst>
                          </p:cTn>
                        </p:par>
                        <p:par>
                          <p:cTn id="45" fill="hold" nodeType="afterGroup">
                            <p:stCondLst>
                              <p:cond delay="3500"/>
                            </p:stCondLst>
                            <p:childTnLst>
                              <p:par>
                                <p:cTn id="46" presetID="44" presetClass="entr" presetSubtype="0" fill="hold" grpId="0" nodeType="afterEffect">
                                  <p:stCondLst>
                                    <p:cond delay="0"/>
                                  </p:stCondLst>
                                  <p:childTnLst>
                                    <p:set>
                                      <p:cBhvr>
                                        <p:cTn id="47" dur="1" fill="hold">
                                          <p:stCondLst>
                                            <p:cond delay="0"/>
                                          </p:stCondLst>
                                        </p:cTn>
                                        <p:tgtEl>
                                          <p:spTgt spid="63491">
                                            <p:txEl>
                                              <p:pRg st="5" end="5"/>
                                            </p:txEl>
                                          </p:spTgt>
                                        </p:tgtEl>
                                        <p:attrNameLst>
                                          <p:attrName>style.visibility</p:attrName>
                                        </p:attrNameLst>
                                      </p:cBhvr>
                                      <p:to>
                                        <p:strVal val="visible"/>
                                      </p:to>
                                    </p:set>
                                    <p:animEffect transition="in" filter="fade">
                                      <p:cBhvr>
                                        <p:cTn id="48" dur="500"/>
                                        <p:tgtEl>
                                          <p:spTgt spid="63491">
                                            <p:txEl>
                                              <p:pRg st="5" end="5"/>
                                            </p:txEl>
                                          </p:spTgt>
                                        </p:tgtEl>
                                      </p:cBhvr>
                                    </p:animEffect>
                                    <p:anim calcmode="lin" valueType="num">
                                      <p:cBhvr>
                                        <p:cTn id="49" dur="500" fill="hold"/>
                                        <p:tgtEl>
                                          <p:spTgt spid="63491">
                                            <p:txEl>
                                              <p:pRg st="5" end="5"/>
                                            </p:txEl>
                                          </p:spTgt>
                                        </p:tgtEl>
                                        <p:attrNameLst>
                                          <p:attrName>ppt_x</p:attrName>
                                        </p:attrNameLst>
                                      </p:cBhvr>
                                      <p:tavLst>
                                        <p:tav tm="0">
                                          <p:val>
                                            <p:strVal val="#ppt_x"/>
                                          </p:val>
                                        </p:tav>
                                        <p:tav tm="100000">
                                          <p:val>
                                            <p:strVal val="#ppt_x"/>
                                          </p:val>
                                        </p:tav>
                                      </p:tavLst>
                                    </p:anim>
                                    <p:anim calcmode="lin" valueType="num">
                                      <p:cBhvr>
                                        <p:cTn id="50" dur="500" fill="hold"/>
                                        <p:tgtEl>
                                          <p:spTgt spid="63491">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p:bldP spid="63491" grpId="0" build="p"/>
      <p:bldP spid="63492"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533400" y="152400"/>
            <a:ext cx="8001000" cy="1447800"/>
          </a:xfrm>
        </p:spPr>
        <p:txBody>
          <a:bodyPr/>
          <a:lstStyle/>
          <a:p>
            <a:r>
              <a:rPr lang="en-US">
                <a:solidFill>
                  <a:srgbClr val="CC9900"/>
                </a:solidFill>
                <a:latin typeface="Papyrus" pitchFamily="66" charset="0"/>
              </a:rPr>
              <a:t>Israel in the Land of Promise</a:t>
            </a:r>
          </a:p>
        </p:txBody>
      </p:sp>
      <p:sp>
        <p:nvSpPr>
          <p:cNvPr id="69635" name="Rectangle 3"/>
          <p:cNvSpPr>
            <a:spLocks noGrp="1" noChangeArrowheads="1"/>
          </p:cNvSpPr>
          <p:nvPr>
            <p:ph type="body" idx="1"/>
          </p:nvPr>
        </p:nvSpPr>
        <p:spPr>
          <a:xfrm>
            <a:off x="152400" y="1828800"/>
            <a:ext cx="6324600" cy="28956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pPr>
              <a:buFontTx/>
              <a:buNone/>
            </a:pPr>
            <a:r>
              <a:rPr lang="en-US" sz="2000"/>
              <a:t>“The children of Israel did evil in the sight of the L</a:t>
            </a:r>
            <a:r>
              <a:rPr lang="en-US" sz="1600"/>
              <a:t>ORD</a:t>
            </a:r>
            <a:r>
              <a:rPr lang="en-US" sz="2000"/>
              <a:t>”</a:t>
            </a:r>
          </a:p>
          <a:p>
            <a:pPr>
              <a:buFontTx/>
              <a:buNone/>
            </a:pPr>
            <a:r>
              <a:rPr lang="en-US" sz="2000"/>
              <a:t>“The children of Israel did evil in the sight of the L</a:t>
            </a:r>
            <a:r>
              <a:rPr lang="en-US" sz="1600"/>
              <a:t>ORD</a:t>
            </a:r>
            <a:r>
              <a:rPr lang="en-US" sz="2000"/>
              <a:t>”</a:t>
            </a:r>
          </a:p>
          <a:p>
            <a:pPr>
              <a:buFontTx/>
              <a:buNone/>
            </a:pPr>
            <a:r>
              <a:rPr lang="en-US" sz="2000"/>
              <a:t>“Israel did evil again in the sight of the L</a:t>
            </a:r>
            <a:r>
              <a:rPr lang="en-US" sz="1600"/>
              <a:t>ORD</a:t>
            </a:r>
            <a:r>
              <a:rPr lang="en-US" sz="2000"/>
              <a:t>”</a:t>
            </a:r>
          </a:p>
          <a:p>
            <a:pPr>
              <a:buFontTx/>
              <a:buNone/>
            </a:pPr>
            <a:r>
              <a:rPr lang="en-US" sz="2000"/>
              <a:t>“Israel again did evil in the sight of the L</a:t>
            </a:r>
            <a:r>
              <a:rPr lang="en-US" sz="1600"/>
              <a:t>ORD</a:t>
            </a:r>
            <a:r>
              <a:rPr lang="en-US" sz="2000"/>
              <a:t>”</a:t>
            </a:r>
          </a:p>
          <a:p>
            <a:pPr>
              <a:buFontTx/>
              <a:buNone/>
            </a:pPr>
            <a:r>
              <a:rPr lang="en-US" sz="2000"/>
              <a:t>“The children of Israel did evil in the sight of the L</a:t>
            </a:r>
            <a:r>
              <a:rPr lang="en-US" sz="1600"/>
              <a:t>ORD</a:t>
            </a:r>
            <a:r>
              <a:rPr lang="en-US" sz="2000"/>
              <a:t>”</a:t>
            </a:r>
          </a:p>
          <a:p>
            <a:pPr>
              <a:buFontTx/>
              <a:buNone/>
            </a:pPr>
            <a:r>
              <a:rPr lang="en-US" sz="2000"/>
              <a:t>“Israel did evil again in the sight of the L</a:t>
            </a:r>
            <a:r>
              <a:rPr lang="en-US" sz="1600"/>
              <a:t>ORD</a:t>
            </a:r>
            <a:r>
              <a:rPr lang="en-US" sz="2000"/>
              <a:t>”</a:t>
            </a:r>
          </a:p>
          <a:p>
            <a:pPr>
              <a:buFontTx/>
              <a:buNone/>
            </a:pPr>
            <a:r>
              <a:rPr lang="en-US" sz="2000"/>
              <a:t>“Israel did evil again in the sight of the L</a:t>
            </a:r>
            <a:r>
              <a:rPr lang="en-US" sz="1600"/>
              <a:t>ORD</a:t>
            </a:r>
            <a:r>
              <a:rPr lang="en-US" sz="2000"/>
              <a:t>”</a:t>
            </a:r>
          </a:p>
          <a:p>
            <a:pPr>
              <a:buFontTx/>
              <a:buNone/>
            </a:pPr>
            <a:endParaRPr lang="en-US" sz="2000"/>
          </a:p>
        </p:txBody>
      </p:sp>
      <p:sp>
        <p:nvSpPr>
          <p:cNvPr id="69637" name="Rectangle 5"/>
          <p:cNvSpPr>
            <a:spLocks noChangeArrowheads="1"/>
          </p:cNvSpPr>
          <p:nvPr/>
        </p:nvSpPr>
        <p:spPr bwMode="auto">
          <a:xfrm>
            <a:off x="6781800" y="1828800"/>
            <a:ext cx="2133600" cy="2895600"/>
          </a:xfrm>
          <a:prstGeom prst="rect">
            <a:avLst/>
          </a:prstGeom>
          <a:gradFill rotWithShape="1">
            <a:gsLst>
              <a:gs pos="0">
                <a:srgbClr val="A2001F"/>
              </a:gs>
              <a:gs pos="100000">
                <a:srgbClr val="A2001F">
                  <a:gamma/>
                  <a:shade val="46275"/>
                  <a:invGamma/>
                </a:srgbClr>
              </a:gs>
            </a:gsLst>
            <a:lin ang="5400000" scaled="1"/>
          </a:gradFill>
          <a:ln w="9525">
            <a:solidFill>
              <a:srgbClr val="FF4747"/>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fontAlgn="base">
              <a:spcBef>
                <a:spcPct val="20000"/>
              </a:spcBef>
              <a:spcAft>
                <a:spcPct val="0"/>
              </a:spcAft>
            </a:pPr>
            <a:r>
              <a:rPr lang="en-US" sz="2000" smtClean="0">
                <a:solidFill>
                  <a:srgbClr val="000000"/>
                </a:solidFill>
              </a:rPr>
              <a:t>Judges 2:11</a:t>
            </a:r>
          </a:p>
          <a:p>
            <a:pPr marL="342900" indent="-342900" fontAlgn="base">
              <a:spcBef>
                <a:spcPct val="20000"/>
              </a:spcBef>
              <a:spcAft>
                <a:spcPct val="0"/>
              </a:spcAft>
            </a:pPr>
            <a:r>
              <a:rPr lang="en-US" sz="2000" smtClean="0">
                <a:solidFill>
                  <a:srgbClr val="000000"/>
                </a:solidFill>
              </a:rPr>
              <a:t>Judges 3:7</a:t>
            </a:r>
          </a:p>
          <a:p>
            <a:pPr marL="342900" indent="-342900" fontAlgn="base">
              <a:spcBef>
                <a:spcPct val="20000"/>
              </a:spcBef>
              <a:spcAft>
                <a:spcPct val="0"/>
              </a:spcAft>
            </a:pPr>
            <a:r>
              <a:rPr lang="en-US" sz="2000" smtClean="0">
                <a:solidFill>
                  <a:srgbClr val="000000"/>
                </a:solidFill>
              </a:rPr>
              <a:t>Judges 3:12</a:t>
            </a:r>
          </a:p>
          <a:p>
            <a:pPr marL="342900" indent="-342900" fontAlgn="base">
              <a:spcBef>
                <a:spcPct val="20000"/>
              </a:spcBef>
              <a:spcAft>
                <a:spcPct val="0"/>
              </a:spcAft>
            </a:pPr>
            <a:r>
              <a:rPr lang="en-US" sz="2000" smtClean="0">
                <a:solidFill>
                  <a:srgbClr val="000000"/>
                </a:solidFill>
              </a:rPr>
              <a:t>Judges 4:1</a:t>
            </a:r>
          </a:p>
          <a:p>
            <a:pPr marL="342900" indent="-342900" fontAlgn="base">
              <a:spcBef>
                <a:spcPct val="20000"/>
              </a:spcBef>
              <a:spcAft>
                <a:spcPct val="0"/>
              </a:spcAft>
            </a:pPr>
            <a:r>
              <a:rPr lang="en-US" sz="2000" smtClean="0">
                <a:solidFill>
                  <a:srgbClr val="000000"/>
                </a:solidFill>
              </a:rPr>
              <a:t>Judges 6:1</a:t>
            </a:r>
          </a:p>
          <a:p>
            <a:pPr marL="342900" indent="-342900" fontAlgn="base">
              <a:spcBef>
                <a:spcPct val="20000"/>
              </a:spcBef>
              <a:spcAft>
                <a:spcPct val="0"/>
              </a:spcAft>
            </a:pPr>
            <a:r>
              <a:rPr lang="en-US" sz="2000" smtClean="0">
                <a:solidFill>
                  <a:srgbClr val="000000"/>
                </a:solidFill>
              </a:rPr>
              <a:t>Judges 10:6</a:t>
            </a:r>
          </a:p>
          <a:p>
            <a:pPr marL="342900" indent="-342900" fontAlgn="base">
              <a:spcBef>
                <a:spcPct val="20000"/>
              </a:spcBef>
              <a:spcAft>
                <a:spcPct val="0"/>
              </a:spcAft>
            </a:pPr>
            <a:r>
              <a:rPr lang="en-US" sz="2000" smtClean="0">
                <a:solidFill>
                  <a:srgbClr val="000000"/>
                </a:solidFill>
              </a:rPr>
              <a:t>Judges 13:1</a:t>
            </a:r>
          </a:p>
        </p:txBody>
      </p:sp>
      <p:sp>
        <p:nvSpPr>
          <p:cNvPr id="69646" name="Line 14"/>
          <p:cNvSpPr>
            <a:spLocks noChangeShapeType="1"/>
          </p:cNvSpPr>
          <p:nvPr/>
        </p:nvSpPr>
        <p:spPr bwMode="auto">
          <a:xfrm>
            <a:off x="2057400" y="2209800"/>
            <a:ext cx="1524000"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9647" name="Line 15"/>
          <p:cNvSpPr>
            <a:spLocks noChangeShapeType="1"/>
          </p:cNvSpPr>
          <p:nvPr/>
        </p:nvSpPr>
        <p:spPr bwMode="auto">
          <a:xfrm>
            <a:off x="2057400" y="2590800"/>
            <a:ext cx="1524000"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9648" name="Line 16"/>
          <p:cNvSpPr>
            <a:spLocks noChangeShapeType="1"/>
          </p:cNvSpPr>
          <p:nvPr/>
        </p:nvSpPr>
        <p:spPr bwMode="auto">
          <a:xfrm>
            <a:off x="990600" y="2971800"/>
            <a:ext cx="1524000"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9649" name="Line 17"/>
          <p:cNvSpPr>
            <a:spLocks noChangeShapeType="1"/>
          </p:cNvSpPr>
          <p:nvPr/>
        </p:nvSpPr>
        <p:spPr bwMode="auto">
          <a:xfrm>
            <a:off x="990600" y="3276600"/>
            <a:ext cx="1524000"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9650" name="Line 18"/>
          <p:cNvSpPr>
            <a:spLocks noChangeShapeType="1"/>
          </p:cNvSpPr>
          <p:nvPr/>
        </p:nvSpPr>
        <p:spPr bwMode="auto">
          <a:xfrm>
            <a:off x="2057400" y="3657600"/>
            <a:ext cx="1524000"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9651" name="Line 19"/>
          <p:cNvSpPr>
            <a:spLocks noChangeShapeType="1"/>
          </p:cNvSpPr>
          <p:nvPr/>
        </p:nvSpPr>
        <p:spPr bwMode="auto">
          <a:xfrm>
            <a:off x="304800" y="4038600"/>
            <a:ext cx="1524000"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69652" name="Line 20"/>
          <p:cNvSpPr>
            <a:spLocks noChangeShapeType="1"/>
          </p:cNvSpPr>
          <p:nvPr/>
        </p:nvSpPr>
        <p:spPr bwMode="auto">
          <a:xfrm>
            <a:off x="304800" y="4419600"/>
            <a:ext cx="1524000" cy="0"/>
          </a:xfrm>
          <a:prstGeom prst="line">
            <a:avLst/>
          </a:prstGeom>
          <a:noFill/>
          <a:ln w="38100">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latin typeface="Papyrus" pitchFamily="66" charset="0"/>
            </a:endParaRPr>
          </a:p>
        </p:txBody>
      </p:sp>
      <p:sp>
        <p:nvSpPr>
          <p:cNvPr id="13"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83042986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p:cTn id="7" dur="1000" fill="hold"/>
                                        <p:tgtEl>
                                          <p:spTgt spid="69634"/>
                                        </p:tgtEl>
                                        <p:attrNameLst>
                                          <p:attrName>ppt_x</p:attrName>
                                        </p:attrNameLst>
                                      </p:cBhvr>
                                      <p:tavLst>
                                        <p:tav tm="0">
                                          <p:val>
                                            <p:strVal val="#ppt_x-.2"/>
                                          </p:val>
                                        </p:tav>
                                        <p:tav tm="100000">
                                          <p:val>
                                            <p:strVal val="#ppt_x"/>
                                          </p:val>
                                        </p:tav>
                                      </p:tavLst>
                                    </p:anim>
                                    <p:anim calcmode="lin" valueType="num">
                                      <p:cBhvr>
                                        <p:cTn id="8" dur="1000" fill="hold"/>
                                        <p:tgtEl>
                                          <p:spTgt spid="69634"/>
                                        </p:tgtEl>
                                        <p:attrNameLst>
                                          <p:attrName>ppt_y</p:attrName>
                                        </p:attrNameLst>
                                      </p:cBhvr>
                                      <p:tavLst>
                                        <p:tav tm="0">
                                          <p:val>
                                            <p:strVal val="#ppt_y"/>
                                          </p:val>
                                        </p:tav>
                                        <p:tav tm="100000">
                                          <p:val>
                                            <p:strVal val="#ppt_y"/>
                                          </p:val>
                                        </p:tav>
                                      </p:tavLst>
                                    </p:anim>
                                    <p:animEffect transition="in" filter="wipe(right)" prLst="gradientSize: 0.1">
                                      <p:cBhvr>
                                        <p:cTn id="9" dur="1000"/>
                                        <p:tgtEl>
                                          <p:spTgt spid="69634"/>
                                        </p:tgtEl>
                                      </p:cBhvr>
                                    </p:animEffect>
                                  </p:childTnLst>
                                </p:cTn>
                              </p:par>
                              <p:par>
                                <p:cTn id="10" presetID="44" presetClass="entr" presetSubtype="0" fill="hold" grpId="0" nodeType="withEffect">
                                  <p:stCondLst>
                                    <p:cond delay="0"/>
                                  </p:stCondLst>
                                  <p:childTnLst>
                                    <p:set>
                                      <p:cBhvr>
                                        <p:cTn id="11" dur="1" fill="hold">
                                          <p:stCondLst>
                                            <p:cond delay="0"/>
                                          </p:stCondLst>
                                        </p:cTn>
                                        <p:tgtEl>
                                          <p:spTgt spid="69635">
                                            <p:bg/>
                                          </p:spTgt>
                                        </p:tgtEl>
                                        <p:attrNameLst>
                                          <p:attrName>style.visibility</p:attrName>
                                        </p:attrNameLst>
                                      </p:cBhvr>
                                      <p:to>
                                        <p:strVal val="visible"/>
                                      </p:to>
                                    </p:set>
                                    <p:animEffect transition="in" filter="fade">
                                      <p:cBhvr>
                                        <p:cTn id="12" dur="500"/>
                                        <p:tgtEl>
                                          <p:spTgt spid="69635">
                                            <p:bg/>
                                          </p:spTgt>
                                        </p:tgtEl>
                                      </p:cBhvr>
                                    </p:animEffect>
                                    <p:anim calcmode="lin" valueType="num">
                                      <p:cBhvr>
                                        <p:cTn id="13" dur="500" fill="hold"/>
                                        <p:tgtEl>
                                          <p:spTgt spid="69635">
                                            <p:bg/>
                                          </p:spTgt>
                                        </p:tgtEl>
                                        <p:attrNameLst>
                                          <p:attrName>ppt_x</p:attrName>
                                        </p:attrNameLst>
                                      </p:cBhvr>
                                      <p:tavLst>
                                        <p:tav tm="0">
                                          <p:val>
                                            <p:strVal val="#ppt_x"/>
                                          </p:val>
                                        </p:tav>
                                        <p:tav tm="100000">
                                          <p:val>
                                            <p:strVal val="#ppt_x"/>
                                          </p:val>
                                        </p:tav>
                                      </p:tavLst>
                                    </p:anim>
                                    <p:anim calcmode="lin" valueType="num">
                                      <p:cBhvr>
                                        <p:cTn id="14" dur="500" fill="hold"/>
                                        <p:tgtEl>
                                          <p:spTgt spid="69635">
                                            <p:bg/>
                                          </p:spTgt>
                                        </p:tgtEl>
                                        <p:attrNameLst>
                                          <p:attrName>ppt_y</p:attrName>
                                        </p:attrNameLst>
                                      </p:cBhvr>
                                      <p:tavLst>
                                        <p:tav tm="0">
                                          <p:val>
                                            <p:strVal val="#ppt_y+.05"/>
                                          </p:val>
                                        </p:tav>
                                        <p:tav tm="100000">
                                          <p:val>
                                            <p:strVal val="#ppt_y"/>
                                          </p:val>
                                        </p:tav>
                                      </p:tavLst>
                                    </p:anim>
                                  </p:childTnLst>
                                </p:cTn>
                              </p:par>
                            </p:childTnLst>
                          </p:cTn>
                        </p:par>
                        <p:par>
                          <p:cTn id="15" fill="hold" nodeType="afterGroup">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9646"/>
                                        </p:tgtEl>
                                        <p:attrNameLst>
                                          <p:attrName>style.visibility</p:attrName>
                                        </p:attrNameLst>
                                      </p:cBhvr>
                                      <p:to>
                                        <p:strVal val="visible"/>
                                      </p:to>
                                    </p:set>
                                    <p:animEffect transition="in" filter="wipe(left)">
                                      <p:cBhvr>
                                        <p:cTn id="18" dur="500"/>
                                        <p:tgtEl>
                                          <p:spTgt spid="69646"/>
                                        </p:tgtEl>
                                      </p:cBhvr>
                                    </p:animEffect>
                                  </p:childTnLst>
                                </p:cTn>
                              </p:par>
                            </p:childTnLst>
                          </p:cTn>
                        </p:par>
                        <p:par>
                          <p:cTn id="19" fill="hold" nodeType="afterGroup">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69647"/>
                                        </p:tgtEl>
                                        <p:attrNameLst>
                                          <p:attrName>style.visibility</p:attrName>
                                        </p:attrNameLst>
                                      </p:cBhvr>
                                      <p:to>
                                        <p:strVal val="visible"/>
                                      </p:to>
                                    </p:set>
                                    <p:animEffect transition="in" filter="wipe(left)">
                                      <p:cBhvr>
                                        <p:cTn id="22" dur="500"/>
                                        <p:tgtEl>
                                          <p:spTgt spid="69647"/>
                                        </p:tgtEl>
                                      </p:cBhvr>
                                    </p:animEffect>
                                  </p:childTnLst>
                                </p:cTn>
                              </p:par>
                            </p:childTnLst>
                          </p:cTn>
                        </p:par>
                        <p:par>
                          <p:cTn id="23" fill="hold" nodeType="afterGroup">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9648"/>
                                        </p:tgtEl>
                                        <p:attrNameLst>
                                          <p:attrName>style.visibility</p:attrName>
                                        </p:attrNameLst>
                                      </p:cBhvr>
                                      <p:to>
                                        <p:strVal val="visible"/>
                                      </p:to>
                                    </p:set>
                                    <p:animEffect transition="in" filter="wipe(left)">
                                      <p:cBhvr>
                                        <p:cTn id="26" dur="500"/>
                                        <p:tgtEl>
                                          <p:spTgt spid="69648"/>
                                        </p:tgtEl>
                                      </p:cBhvr>
                                    </p:animEffect>
                                  </p:childTnLst>
                                </p:cTn>
                              </p:par>
                            </p:childTnLst>
                          </p:cTn>
                        </p:par>
                        <p:par>
                          <p:cTn id="27" fill="hold" nodeType="afterGroup">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69649"/>
                                        </p:tgtEl>
                                        <p:attrNameLst>
                                          <p:attrName>style.visibility</p:attrName>
                                        </p:attrNameLst>
                                      </p:cBhvr>
                                      <p:to>
                                        <p:strVal val="visible"/>
                                      </p:to>
                                    </p:set>
                                    <p:animEffect transition="in" filter="wipe(left)">
                                      <p:cBhvr>
                                        <p:cTn id="30" dur="500"/>
                                        <p:tgtEl>
                                          <p:spTgt spid="69649"/>
                                        </p:tgtEl>
                                      </p:cBhvr>
                                    </p:animEffect>
                                  </p:childTnLst>
                                </p:cTn>
                              </p:par>
                            </p:childTnLst>
                          </p:cTn>
                        </p:par>
                        <p:par>
                          <p:cTn id="31" fill="hold" nodeType="afterGroup">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69650"/>
                                        </p:tgtEl>
                                        <p:attrNameLst>
                                          <p:attrName>style.visibility</p:attrName>
                                        </p:attrNameLst>
                                      </p:cBhvr>
                                      <p:to>
                                        <p:strVal val="visible"/>
                                      </p:to>
                                    </p:set>
                                    <p:animEffect transition="in" filter="wipe(left)">
                                      <p:cBhvr>
                                        <p:cTn id="34" dur="500"/>
                                        <p:tgtEl>
                                          <p:spTgt spid="69650"/>
                                        </p:tgtEl>
                                      </p:cBhvr>
                                    </p:animEffect>
                                  </p:childTnLst>
                                </p:cTn>
                              </p:par>
                            </p:childTnLst>
                          </p:cTn>
                        </p:par>
                        <p:par>
                          <p:cTn id="35" fill="hold" nodeType="afterGroup">
                            <p:stCondLst>
                              <p:cond delay="3500"/>
                            </p:stCondLst>
                            <p:childTnLst>
                              <p:par>
                                <p:cTn id="36" presetID="22" presetClass="entr" presetSubtype="8" fill="hold" grpId="0" nodeType="afterEffect">
                                  <p:stCondLst>
                                    <p:cond delay="0"/>
                                  </p:stCondLst>
                                  <p:childTnLst>
                                    <p:set>
                                      <p:cBhvr>
                                        <p:cTn id="37" dur="1" fill="hold">
                                          <p:stCondLst>
                                            <p:cond delay="0"/>
                                          </p:stCondLst>
                                        </p:cTn>
                                        <p:tgtEl>
                                          <p:spTgt spid="69651"/>
                                        </p:tgtEl>
                                        <p:attrNameLst>
                                          <p:attrName>style.visibility</p:attrName>
                                        </p:attrNameLst>
                                      </p:cBhvr>
                                      <p:to>
                                        <p:strVal val="visible"/>
                                      </p:to>
                                    </p:set>
                                    <p:animEffect transition="in" filter="wipe(left)">
                                      <p:cBhvr>
                                        <p:cTn id="38" dur="500"/>
                                        <p:tgtEl>
                                          <p:spTgt spid="69651"/>
                                        </p:tgtEl>
                                      </p:cBhvr>
                                    </p:animEffect>
                                  </p:childTnLst>
                                </p:cTn>
                              </p:par>
                            </p:childTnLst>
                          </p:cTn>
                        </p:par>
                        <p:par>
                          <p:cTn id="39" fill="hold" nodeType="afterGroup">
                            <p:stCondLst>
                              <p:cond delay="4000"/>
                            </p:stCondLst>
                            <p:childTnLst>
                              <p:par>
                                <p:cTn id="40" presetID="22" presetClass="entr" presetSubtype="8" fill="hold" grpId="0" nodeType="afterEffect">
                                  <p:stCondLst>
                                    <p:cond delay="0"/>
                                  </p:stCondLst>
                                  <p:childTnLst>
                                    <p:set>
                                      <p:cBhvr>
                                        <p:cTn id="41" dur="1" fill="hold">
                                          <p:stCondLst>
                                            <p:cond delay="0"/>
                                          </p:stCondLst>
                                        </p:cTn>
                                        <p:tgtEl>
                                          <p:spTgt spid="69652"/>
                                        </p:tgtEl>
                                        <p:attrNameLst>
                                          <p:attrName>style.visibility</p:attrName>
                                        </p:attrNameLst>
                                      </p:cBhvr>
                                      <p:to>
                                        <p:strVal val="visible"/>
                                      </p:to>
                                    </p:set>
                                    <p:animEffect transition="in" filter="wipe(left)">
                                      <p:cBhvr>
                                        <p:cTn id="42" dur="500"/>
                                        <p:tgtEl>
                                          <p:spTgt spid="69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P spid="69635" grpId="0" build="p" animBg="1"/>
      <p:bldP spid="69646" grpId="0" animBg="1"/>
      <p:bldP spid="69647" grpId="0" animBg="1"/>
      <p:bldP spid="69648" grpId="0" animBg="1"/>
      <p:bldP spid="69649" grpId="0" animBg="1"/>
      <p:bldP spid="69650" grpId="0" animBg="1"/>
      <p:bldP spid="69651" grpId="0" animBg="1"/>
      <p:bldP spid="69652"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2"/>
          <p:cNvSpPr>
            <a:spLocks noGrp="1" noChangeArrowheads="1"/>
          </p:cNvSpPr>
          <p:nvPr>
            <p:ph type="ctrTitle"/>
          </p:nvPr>
        </p:nvSpPr>
        <p:spPr>
          <a:xfrm>
            <a:off x="381000" y="685800"/>
            <a:ext cx="4800600" cy="3200400"/>
          </a:xfrm>
        </p:spPr>
        <p:txBody>
          <a:bodyPr/>
          <a:lstStyle/>
          <a:p>
            <a:r>
              <a:rPr lang="en-US" sz="4000">
                <a:solidFill>
                  <a:srgbClr val="CC9900"/>
                </a:solidFill>
                <a:latin typeface="Papyrus" pitchFamily="66" charset="0"/>
              </a:rPr>
              <a:t/>
            </a:r>
            <a:br>
              <a:rPr lang="en-US" sz="4000">
                <a:solidFill>
                  <a:srgbClr val="CC9900"/>
                </a:solidFill>
                <a:latin typeface="Papyrus" pitchFamily="66" charset="0"/>
              </a:rPr>
            </a:br>
            <a:endParaRPr lang="en-US" sz="4000">
              <a:solidFill>
                <a:srgbClr val="CC9900"/>
              </a:solidFill>
              <a:latin typeface="Papyrus" pitchFamily="66" charset="0"/>
            </a:endParaRPr>
          </a:p>
        </p:txBody>
      </p:sp>
      <p:pic>
        <p:nvPicPr>
          <p:cNvPr id="70659" name="Picture 3"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486400" y="533400"/>
            <a:ext cx="3062288" cy="2898775"/>
          </a:xfrm>
        </p:spPr>
      </p:pic>
      <p:sp>
        <p:nvSpPr>
          <p:cNvPr id="70660" name="Rectangle 4"/>
          <p:cNvSpPr>
            <a:spLocks noChangeArrowheads="1"/>
          </p:cNvSpPr>
          <p:nvPr/>
        </p:nvSpPr>
        <p:spPr bwMode="auto">
          <a:xfrm>
            <a:off x="838200" y="838200"/>
            <a:ext cx="3648075"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fontAlgn="base">
              <a:spcBef>
                <a:spcPct val="0"/>
              </a:spcBef>
              <a:spcAft>
                <a:spcPct val="0"/>
              </a:spcAft>
            </a:pPr>
            <a:r>
              <a:rPr lang="en-US" sz="5400" b="1" smtClean="0">
                <a:solidFill>
                  <a:srgbClr val="CC9900"/>
                </a:solidFill>
                <a:effectLst>
                  <a:outerShdw blurRad="38100" dist="38100" dir="2700000" algn="tl">
                    <a:srgbClr val="000000"/>
                  </a:outerShdw>
                </a:effectLst>
                <a:latin typeface="Papyrus" pitchFamily="66" charset="0"/>
              </a:rPr>
              <a:t>A Special</a:t>
            </a:r>
            <a:br>
              <a:rPr lang="en-US" sz="5400" b="1" smtClean="0">
                <a:solidFill>
                  <a:srgbClr val="CC9900"/>
                </a:solidFill>
                <a:effectLst>
                  <a:outerShdw blurRad="38100" dist="38100" dir="2700000" algn="tl">
                    <a:srgbClr val="000000"/>
                  </a:outerShdw>
                </a:effectLst>
                <a:latin typeface="Papyrus" pitchFamily="66" charset="0"/>
              </a:rPr>
            </a:br>
            <a:r>
              <a:rPr lang="en-US" sz="5400" b="1" smtClean="0">
                <a:solidFill>
                  <a:srgbClr val="CC9900"/>
                </a:solidFill>
                <a:effectLst>
                  <a:outerShdw blurRad="38100" dist="38100" dir="2700000" algn="tl">
                    <a:srgbClr val="000000"/>
                  </a:outerShdw>
                </a:effectLst>
                <a:latin typeface="Papyrus" pitchFamily="66" charset="0"/>
              </a:rPr>
              <a:t>Generation</a:t>
            </a:r>
            <a:br>
              <a:rPr lang="en-US" sz="5400" b="1" smtClean="0">
                <a:solidFill>
                  <a:srgbClr val="CC9900"/>
                </a:solidFill>
                <a:effectLst>
                  <a:outerShdw blurRad="38100" dist="38100" dir="2700000" algn="tl">
                    <a:srgbClr val="000000"/>
                  </a:outerShdw>
                </a:effectLst>
                <a:latin typeface="Papyrus" pitchFamily="66" charset="0"/>
              </a:rPr>
            </a:br>
            <a:r>
              <a:rPr lang="en-US" sz="2000" b="1" smtClean="0">
                <a:solidFill>
                  <a:srgbClr val="CC9900"/>
                </a:solidFill>
                <a:effectLst>
                  <a:outerShdw blurRad="38100" dist="38100" dir="2700000" algn="tl">
                    <a:srgbClr val="000000"/>
                  </a:outerShdw>
                </a:effectLst>
                <a:latin typeface="Papyrus" pitchFamily="66" charset="0"/>
              </a:rPr>
              <a:t>Class One</a:t>
            </a:r>
          </a:p>
        </p:txBody>
      </p:sp>
      <p:sp>
        <p:nvSpPr>
          <p:cNvPr id="70661" name="Rectangle 5"/>
          <p:cNvSpPr>
            <a:spLocks noGrp="1" noChangeArrowheads="1"/>
          </p:cNvSpPr>
          <p:nvPr>
            <p:ph type="subTitle" idx="1"/>
          </p:nvPr>
        </p:nvSpPr>
        <p:spPr>
          <a:xfrm>
            <a:off x="1371600" y="3886200"/>
            <a:ext cx="6400800" cy="1219200"/>
          </a:xfrm>
          <a:gradFill rotWithShape="1">
            <a:gsLst>
              <a:gs pos="0">
                <a:srgbClr val="A50021"/>
              </a:gs>
              <a:gs pos="50000">
                <a:srgbClr val="A50021">
                  <a:gamma/>
                  <a:shade val="46275"/>
                  <a:invGamma/>
                </a:srgbClr>
              </a:gs>
              <a:gs pos="100000">
                <a:srgbClr val="A50021"/>
              </a:gs>
            </a:gsLst>
            <a:lin ang="5400000" scaled="1"/>
          </a:gradFill>
          <a:ln>
            <a:solidFill>
              <a:srgbClr val="FF4747"/>
            </a:solidFill>
            <a:miter lim="800000"/>
            <a:headEnd/>
            <a:tailEnd/>
          </a:ln>
        </p:spPr>
        <p:txBody>
          <a:bodyPr/>
          <a:lstStyle/>
          <a:p>
            <a:r>
              <a:rPr lang="en-US" sz="6000">
                <a:solidFill>
                  <a:srgbClr val="CC9900"/>
                </a:solidFill>
                <a:latin typeface="Eras Light ITC" pitchFamily="34" charset="0"/>
              </a:rPr>
              <a:t>Joshua 24:31</a:t>
            </a: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93497505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0660"/>
                                        </p:tgtEl>
                                        <p:attrNameLst>
                                          <p:attrName>style.visibility</p:attrName>
                                        </p:attrNameLst>
                                      </p:cBhvr>
                                      <p:to>
                                        <p:strVal val="visible"/>
                                      </p:to>
                                    </p:set>
                                    <p:animEffect transition="in" filter="fade">
                                      <p:cBhvr>
                                        <p:cTn id="7" dur="1000"/>
                                        <p:tgtEl>
                                          <p:spTgt spid="70660"/>
                                        </p:tgtEl>
                                      </p:cBhvr>
                                    </p:animEffect>
                                    <p:anim calcmode="lin" valueType="num">
                                      <p:cBhvr>
                                        <p:cTn id="8" dur="1000" fill="hold"/>
                                        <p:tgtEl>
                                          <p:spTgt spid="70660"/>
                                        </p:tgtEl>
                                        <p:attrNameLst>
                                          <p:attrName>ppt_x</p:attrName>
                                        </p:attrNameLst>
                                      </p:cBhvr>
                                      <p:tavLst>
                                        <p:tav tm="0">
                                          <p:val>
                                            <p:strVal val="#ppt_x"/>
                                          </p:val>
                                        </p:tav>
                                        <p:tav tm="100000">
                                          <p:val>
                                            <p:strVal val="#ppt_x"/>
                                          </p:val>
                                        </p:tav>
                                      </p:tavLst>
                                    </p:anim>
                                    <p:anim calcmode="lin" valueType="num">
                                      <p:cBhvr>
                                        <p:cTn id="9" dur="1000" fill="hold"/>
                                        <p:tgtEl>
                                          <p:spTgt spid="7066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0659"/>
                                        </p:tgtEl>
                                        <p:attrNameLst>
                                          <p:attrName>style.visibility</p:attrName>
                                        </p:attrNameLst>
                                      </p:cBhvr>
                                      <p:to>
                                        <p:strVal val="visible"/>
                                      </p:to>
                                    </p:set>
                                    <p:animEffect transition="in" filter="fade">
                                      <p:cBhvr>
                                        <p:cTn id="12" dur="1000"/>
                                        <p:tgtEl>
                                          <p:spTgt spid="70659"/>
                                        </p:tgtEl>
                                      </p:cBhvr>
                                    </p:animEffect>
                                    <p:anim calcmode="lin" valueType="num">
                                      <p:cBhvr>
                                        <p:cTn id="13" dur="1000" fill="hold"/>
                                        <p:tgtEl>
                                          <p:spTgt spid="70659"/>
                                        </p:tgtEl>
                                        <p:attrNameLst>
                                          <p:attrName>ppt_x</p:attrName>
                                        </p:attrNameLst>
                                      </p:cBhvr>
                                      <p:tavLst>
                                        <p:tav tm="0">
                                          <p:val>
                                            <p:strVal val="#ppt_x"/>
                                          </p:val>
                                        </p:tav>
                                        <p:tav tm="100000">
                                          <p:val>
                                            <p:strVal val="#ppt_x"/>
                                          </p:val>
                                        </p:tav>
                                      </p:tavLst>
                                    </p:anim>
                                    <p:anim calcmode="lin" valueType="num">
                                      <p:cBhvr>
                                        <p:cTn id="14" dur="1000" fill="hold"/>
                                        <p:tgtEl>
                                          <p:spTgt spid="70659"/>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70661">
                                            <p:bg/>
                                          </p:spTgt>
                                        </p:tgtEl>
                                        <p:attrNameLst>
                                          <p:attrName>style.visibility</p:attrName>
                                        </p:attrNameLst>
                                      </p:cBhvr>
                                      <p:to>
                                        <p:strVal val="visible"/>
                                      </p:to>
                                    </p:set>
                                    <p:animEffect transition="in" filter="fade">
                                      <p:cBhvr>
                                        <p:cTn id="18" dur="1000"/>
                                        <p:tgtEl>
                                          <p:spTgt spid="70661">
                                            <p:bg/>
                                          </p:spTgt>
                                        </p:tgtEl>
                                      </p:cBhvr>
                                    </p:animEffect>
                                    <p:anim calcmode="lin" valueType="num">
                                      <p:cBhvr>
                                        <p:cTn id="19" dur="1000" fill="hold"/>
                                        <p:tgtEl>
                                          <p:spTgt spid="70661">
                                            <p:bg/>
                                          </p:spTgt>
                                        </p:tgtEl>
                                        <p:attrNameLst>
                                          <p:attrName>ppt_x</p:attrName>
                                        </p:attrNameLst>
                                      </p:cBhvr>
                                      <p:tavLst>
                                        <p:tav tm="0">
                                          <p:val>
                                            <p:strVal val="#ppt_x"/>
                                          </p:val>
                                        </p:tav>
                                        <p:tav tm="100000">
                                          <p:val>
                                            <p:strVal val="#ppt_x"/>
                                          </p:val>
                                        </p:tav>
                                      </p:tavLst>
                                    </p:anim>
                                    <p:anim calcmode="lin" valueType="num">
                                      <p:cBhvr>
                                        <p:cTn id="20" dur="1000" fill="hold"/>
                                        <p:tgtEl>
                                          <p:spTgt spid="70661">
                                            <p:bg/>
                                          </p:spTgt>
                                        </p:tgtEl>
                                        <p:attrNameLst>
                                          <p:attrName>ppt_y</p:attrName>
                                        </p:attrNameLst>
                                      </p:cBhvr>
                                      <p:tavLst>
                                        <p:tav tm="0">
                                          <p:val>
                                            <p:strVal val="#ppt_y+.1"/>
                                          </p:val>
                                        </p:tav>
                                        <p:tav tm="100000">
                                          <p:val>
                                            <p:strVal val="#ppt_y"/>
                                          </p:val>
                                        </p:tav>
                                      </p:tavLst>
                                    </p:anim>
                                  </p:childTnLst>
                                </p:cTn>
                              </p:par>
                            </p:childTnLst>
                          </p:cTn>
                        </p:par>
                        <p:par>
                          <p:cTn id="21" fill="hold" nodeType="afterGroup">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70661">
                                            <p:txEl>
                                              <p:pRg st="0" end="0"/>
                                            </p:txEl>
                                          </p:spTgt>
                                        </p:tgtEl>
                                        <p:attrNameLst>
                                          <p:attrName>style.visibility</p:attrName>
                                        </p:attrNameLst>
                                      </p:cBhvr>
                                      <p:to>
                                        <p:strVal val="visible"/>
                                      </p:to>
                                    </p:set>
                                    <p:animEffect transition="in" filter="fade">
                                      <p:cBhvr>
                                        <p:cTn id="24" dur="1000"/>
                                        <p:tgtEl>
                                          <p:spTgt spid="70661">
                                            <p:txEl>
                                              <p:pRg st="0" end="0"/>
                                            </p:txEl>
                                          </p:spTgt>
                                        </p:tgtEl>
                                      </p:cBhvr>
                                    </p:animEffect>
                                    <p:anim calcmode="lin" valueType="num">
                                      <p:cBhvr>
                                        <p:cTn id="25" dur="1000" fill="hold"/>
                                        <p:tgtEl>
                                          <p:spTgt spid="70661">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7066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p:bldP spid="70661"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descr="Parchment"/>
          <p:cNvSpPr>
            <a:spLocks noGrp="1" noChangeArrowheads="1"/>
          </p:cNvSpPr>
          <p:nvPr>
            <p:ph type="body" idx="1"/>
          </p:nvPr>
        </p:nvSpPr>
        <p:spPr>
          <a:xfrm>
            <a:off x="3962400" y="1447800"/>
            <a:ext cx="3886200" cy="5105400"/>
          </a:xfrm>
          <a:blipFill dpi="0" rotWithShape="1">
            <a:blip r:embed="rId2"/>
            <a:srcRect/>
            <a:tile tx="0" ty="0" sx="100000" sy="100000" flip="none" algn="tl"/>
          </a:blipFill>
          <a:ln w="3175" cap="rnd">
            <a:solidFill>
              <a:schemeClr val="tx1"/>
            </a:solidFill>
            <a:prstDash val="sysDot"/>
            <a:miter lim="800000"/>
            <a:headEnd/>
            <a:tailEnd/>
          </a:ln>
        </p:spPr>
        <p:txBody>
          <a:bodyPr/>
          <a:lstStyle/>
          <a:p>
            <a:r>
              <a:rPr lang="en-US">
                <a:latin typeface="Centaur" pitchFamily="18" charset="0"/>
              </a:rPr>
              <a:t>Abraham’s 400-year prophecy</a:t>
            </a:r>
          </a:p>
          <a:p>
            <a:pPr>
              <a:buFontTx/>
              <a:buNone/>
            </a:pPr>
            <a:r>
              <a:rPr lang="en-US">
                <a:latin typeface="Centaur" pitchFamily="18" charset="0"/>
              </a:rPr>
              <a:t>	</a:t>
            </a:r>
            <a:r>
              <a:rPr lang="en-US" sz="1800" b="1">
                <a:solidFill>
                  <a:srgbClr val="0099CC"/>
                </a:solidFill>
                <a:latin typeface="Copperplate Gothic Bold" pitchFamily="34" charset="0"/>
              </a:rPr>
              <a:t>Genesis 15:13-16</a:t>
            </a:r>
          </a:p>
          <a:p>
            <a:r>
              <a:rPr lang="en-US">
                <a:latin typeface="Centaur" pitchFamily="18" charset="0"/>
              </a:rPr>
              <a:t>Joseph’s last words </a:t>
            </a:r>
          </a:p>
          <a:p>
            <a:pPr>
              <a:buFontTx/>
              <a:buNone/>
            </a:pPr>
            <a:r>
              <a:rPr lang="en-US">
                <a:latin typeface="Centaur" pitchFamily="18" charset="0"/>
              </a:rPr>
              <a:t>	</a:t>
            </a:r>
            <a:r>
              <a:rPr lang="en-US" sz="1800" b="1">
                <a:solidFill>
                  <a:srgbClr val="0099CC"/>
                </a:solidFill>
                <a:latin typeface="Copperplate Gothic Bold" pitchFamily="34" charset="0"/>
              </a:rPr>
              <a:t>Genesis 50:24-25</a:t>
            </a:r>
          </a:p>
          <a:p>
            <a:r>
              <a:rPr lang="en-US">
                <a:latin typeface="Centaur" pitchFamily="18" charset="0"/>
              </a:rPr>
              <a:t>The angel of Yahweh appears to Moses at the bush</a:t>
            </a:r>
          </a:p>
          <a:p>
            <a:pPr>
              <a:buFontTx/>
              <a:buNone/>
            </a:pPr>
            <a:r>
              <a:rPr lang="en-US">
                <a:latin typeface="Centaur" pitchFamily="18" charset="0"/>
              </a:rPr>
              <a:t>	</a:t>
            </a:r>
            <a:r>
              <a:rPr lang="en-US" sz="1800" b="1">
                <a:solidFill>
                  <a:srgbClr val="0099CC"/>
                </a:solidFill>
                <a:latin typeface="Copperplate Gothic Bold" pitchFamily="34" charset="0"/>
              </a:rPr>
              <a:t>Exodus 3:16</a:t>
            </a:r>
          </a:p>
        </p:txBody>
      </p:sp>
      <p:pic>
        <p:nvPicPr>
          <p:cNvPr id="215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 y="98425"/>
            <a:ext cx="3721100" cy="538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Rectangle 4"/>
          <p:cNvSpPr>
            <a:spLocks noGrp="1" noChangeArrowheads="1"/>
          </p:cNvSpPr>
          <p:nvPr>
            <p:ph type="title"/>
          </p:nvPr>
        </p:nvSpPr>
        <p:spPr/>
        <p:txBody>
          <a:bodyPr/>
          <a:lstStyle/>
          <a:p>
            <a:r>
              <a:rPr lang="en-US" b="1">
                <a:solidFill>
                  <a:srgbClr val="990033"/>
                </a:solidFill>
                <a:effectLst>
                  <a:outerShdw blurRad="38100" dist="38100" dir="2700000" algn="tl">
                    <a:srgbClr val="C0C0C0"/>
                  </a:outerShdw>
                </a:effectLst>
                <a:latin typeface="Papyrus" pitchFamily="66" charset="0"/>
              </a:rPr>
              <a:t>Background to the Exodus</a:t>
            </a: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8934443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animEffect transition="in" filter="fade">
                                      <p:cBhvr>
                                        <p:cTn id="7" dur="2000"/>
                                        <p:tgtEl>
                                          <p:spTgt spid="2150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1506">
                                            <p:txEl>
                                              <p:pRg st="1" end="1"/>
                                            </p:txEl>
                                          </p:spTgt>
                                        </p:tgtEl>
                                        <p:attrNameLst>
                                          <p:attrName>style.visibility</p:attrName>
                                        </p:attrNameLst>
                                      </p:cBhvr>
                                      <p:to>
                                        <p:strVal val="visible"/>
                                      </p:to>
                                    </p:set>
                                    <p:animEffect transition="in" filter="fade">
                                      <p:cBhvr>
                                        <p:cTn id="10" dur="2000"/>
                                        <p:tgtEl>
                                          <p:spTgt spid="21506">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1506">
                                            <p:txEl>
                                              <p:pRg st="2" end="2"/>
                                            </p:txEl>
                                          </p:spTgt>
                                        </p:tgtEl>
                                        <p:attrNameLst>
                                          <p:attrName>style.visibility</p:attrName>
                                        </p:attrNameLst>
                                      </p:cBhvr>
                                      <p:to>
                                        <p:strVal val="visible"/>
                                      </p:to>
                                    </p:set>
                                    <p:animEffect transition="in" filter="fade">
                                      <p:cBhvr>
                                        <p:cTn id="15" dur="2000"/>
                                        <p:tgtEl>
                                          <p:spTgt spid="21506">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1506">
                                            <p:txEl>
                                              <p:pRg st="3" end="3"/>
                                            </p:txEl>
                                          </p:spTgt>
                                        </p:tgtEl>
                                        <p:attrNameLst>
                                          <p:attrName>style.visibility</p:attrName>
                                        </p:attrNameLst>
                                      </p:cBhvr>
                                      <p:to>
                                        <p:strVal val="visible"/>
                                      </p:to>
                                    </p:set>
                                    <p:animEffect transition="in" filter="fade">
                                      <p:cBhvr>
                                        <p:cTn id="18" dur="2000"/>
                                        <p:tgtEl>
                                          <p:spTgt spid="21506">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21506">
                                            <p:txEl>
                                              <p:pRg st="4" end="4"/>
                                            </p:txEl>
                                          </p:spTgt>
                                        </p:tgtEl>
                                        <p:attrNameLst>
                                          <p:attrName>style.visibility</p:attrName>
                                        </p:attrNameLst>
                                      </p:cBhvr>
                                      <p:to>
                                        <p:strVal val="visible"/>
                                      </p:to>
                                    </p:set>
                                    <p:animEffect transition="in" filter="fade">
                                      <p:cBhvr>
                                        <p:cTn id="23" dur="2000"/>
                                        <p:tgtEl>
                                          <p:spTgt spid="21506">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1506">
                                            <p:txEl>
                                              <p:pRg st="5" end="5"/>
                                            </p:txEl>
                                          </p:spTgt>
                                        </p:tgtEl>
                                        <p:attrNameLst>
                                          <p:attrName>style.visibility</p:attrName>
                                        </p:attrNameLst>
                                      </p:cBhvr>
                                      <p:to>
                                        <p:strVal val="visible"/>
                                      </p:to>
                                    </p:set>
                                    <p:animEffect transition="in" filter="fade">
                                      <p:cBhvr>
                                        <p:cTn id="26" dur="2000"/>
                                        <p:tgtEl>
                                          <p:spTgt spid="2150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304800"/>
            <a:ext cx="4419600" cy="2239963"/>
          </a:xfrm>
        </p:spPr>
        <p:txBody>
          <a:bodyPr/>
          <a:lstStyle/>
          <a:p>
            <a:r>
              <a:rPr lang="en-US">
                <a:solidFill>
                  <a:srgbClr val="CC9900"/>
                </a:solidFill>
                <a:latin typeface="Papyrus" pitchFamily="66" charset="0"/>
              </a:rPr>
              <a:t>Deuteronomy</a:t>
            </a:r>
            <a:br>
              <a:rPr lang="en-US">
                <a:solidFill>
                  <a:srgbClr val="CC9900"/>
                </a:solidFill>
                <a:latin typeface="Papyrus" pitchFamily="66" charset="0"/>
              </a:rPr>
            </a:br>
            <a:r>
              <a:rPr lang="en-US">
                <a:solidFill>
                  <a:srgbClr val="CC9900"/>
                </a:solidFill>
                <a:latin typeface="Papyrus" pitchFamily="66" charset="0"/>
              </a:rPr>
              <a:t>in the</a:t>
            </a:r>
            <a:br>
              <a:rPr lang="en-US">
                <a:solidFill>
                  <a:srgbClr val="CC9900"/>
                </a:solidFill>
                <a:latin typeface="Papyrus" pitchFamily="66" charset="0"/>
              </a:rPr>
            </a:br>
            <a:r>
              <a:rPr lang="en-US">
                <a:solidFill>
                  <a:srgbClr val="CC9900"/>
                </a:solidFill>
                <a:latin typeface="Papyrus" pitchFamily="66" charset="0"/>
              </a:rPr>
              <a:t>New Testament</a:t>
            </a:r>
          </a:p>
        </p:txBody>
      </p:sp>
      <p:sp>
        <p:nvSpPr>
          <p:cNvPr id="19459" name="Rectangle 3"/>
          <p:cNvSpPr>
            <a:spLocks noGrp="1" noChangeArrowheads="1"/>
          </p:cNvSpPr>
          <p:nvPr>
            <p:ph type="body" idx="1"/>
          </p:nvPr>
        </p:nvSpPr>
        <p:spPr>
          <a:xfrm>
            <a:off x="457200" y="2895600"/>
            <a:ext cx="8229600" cy="32766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r>
              <a:rPr lang="en-US"/>
              <a:t>Spiritual circumcision</a:t>
            </a:r>
          </a:p>
          <a:p>
            <a:pPr lvl="1"/>
            <a:r>
              <a:rPr lang="en-US"/>
              <a:t>Deuteronomy 10:16-19; 30:6</a:t>
            </a:r>
          </a:p>
          <a:p>
            <a:pPr lvl="1"/>
            <a:r>
              <a:rPr lang="en-US"/>
              <a:t>James 1:27 (drawn from Deuteronomy)</a:t>
            </a:r>
          </a:p>
          <a:p>
            <a:r>
              <a:rPr lang="en-US"/>
              <a:t>Remember Egypt</a:t>
            </a:r>
          </a:p>
          <a:p>
            <a:pPr lvl="1"/>
            <a:r>
              <a:rPr lang="en-US"/>
              <a:t>Deuteronomy 5:12-15; 15:12-18; 16:9-12</a:t>
            </a:r>
          </a:p>
          <a:p>
            <a:pPr lvl="1"/>
            <a:r>
              <a:rPr lang="en-US"/>
              <a:t>Hebrews 13:3</a:t>
            </a:r>
          </a:p>
        </p:txBody>
      </p:sp>
      <p:pic>
        <p:nvPicPr>
          <p:cNvPr id="19461" name="Picture 5" descr="bible_candle_1"/>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486400" y="152400"/>
            <a:ext cx="3459163" cy="3459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68039965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1000" fill="hold"/>
                                        <p:tgtEl>
                                          <p:spTgt spid="19458"/>
                                        </p:tgtEl>
                                        <p:attrNameLst>
                                          <p:attrName>ppt_x</p:attrName>
                                        </p:attrNameLst>
                                      </p:cBhvr>
                                      <p:tavLst>
                                        <p:tav tm="0">
                                          <p:val>
                                            <p:strVal val="#ppt_x-.2"/>
                                          </p:val>
                                        </p:tav>
                                        <p:tav tm="100000">
                                          <p:val>
                                            <p:strVal val="#ppt_x"/>
                                          </p:val>
                                        </p:tav>
                                      </p:tavLst>
                                    </p:anim>
                                    <p:anim calcmode="lin" valueType="num">
                                      <p:cBhvr>
                                        <p:cTn id="8" dur="1000" fill="hold"/>
                                        <p:tgtEl>
                                          <p:spTgt spid="1945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9458"/>
                                        </p:tgtEl>
                                      </p:cBhvr>
                                    </p:animEffect>
                                  </p:childTnLst>
                                </p:cTn>
                              </p:par>
                            </p:childTnLst>
                          </p:cTn>
                        </p:par>
                        <p:par>
                          <p:cTn id="10" fill="hold" nodeType="afterGroup">
                            <p:stCondLst>
                              <p:cond delay="1000"/>
                            </p:stCondLst>
                            <p:childTnLst>
                              <p:par>
                                <p:cTn id="11" presetID="44" presetClass="entr" presetSubtype="0" fill="hold" grpId="0" nodeType="afterEffect">
                                  <p:stCondLst>
                                    <p:cond delay="0"/>
                                  </p:stCondLst>
                                  <p:childTnLst>
                                    <p:set>
                                      <p:cBhvr>
                                        <p:cTn id="12" dur="1" fill="hold">
                                          <p:stCondLst>
                                            <p:cond delay="0"/>
                                          </p:stCondLst>
                                        </p:cTn>
                                        <p:tgtEl>
                                          <p:spTgt spid="19459">
                                            <p:txEl>
                                              <p:pRg st="0" end="0"/>
                                            </p:txEl>
                                          </p:spTgt>
                                        </p:tgtEl>
                                        <p:attrNameLst>
                                          <p:attrName>style.visibility</p:attrName>
                                        </p:attrNameLst>
                                      </p:cBhvr>
                                      <p:to>
                                        <p:strVal val="visible"/>
                                      </p:to>
                                    </p:set>
                                    <p:animEffect transition="in" filter="fade">
                                      <p:cBhvr>
                                        <p:cTn id="13" dur="500"/>
                                        <p:tgtEl>
                                          <p:spTgt spid="19459">
                                            <p:txEl>
                                              <p:pRg st="0" end="0"/>
                                            </p:txEl>
                                          </p:spTgt>
                                        </p:tgtEl>
                                      </p:cBhvr>
                                    </p:animEffect>
                                    <p:anim calcmode="lin" valueType="num">
                                      <p:cBhvr>
                                        <p:cTn id="14"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p:cTn id="15" dur="500" fill="hold"/>
                                        <p:tgtEl>
                                          <p:spTgt spid="19459">
                                            <p:txEl>
                                              <p:pRg st="0" end="0"/>
                                            </p:txEl>
                                          </p:spTgt>
                                        </p:tgtEl>
                                        <p:attrNameLst>
                                          <p:attrName>ppt_y</p:attrName>
                                        </p:attrNameLst>
                                      </p:cBhvr>
                                      <p:tavLst>
                                        <p:tav tm="0">
                                          <p:val>
                                            <p:strVal val="#ppt_y+.05"/>
                                          </p:val>
                                        </p:tav>
                                        <p:tav tm="100000">
                                          <p:val>
                                            <p:strVal val="#ppt_y"/>
                                          </p:val>
                                        </p:tav>
                                      </p:tavLst>
                                    </p:anim>
                                  </p:childTnLst>
                                </p:cTn>
                              </p:par>
                            </p:childTnLst>
                          </p:cTn>
                        </p:par>
                        <p:par>
                          <p:cTn id="16" fill="hold" nodeType="afterGroup">
                            <p:stCondLst>
                              <p:cond delay="1500"/>
                            </p:stCondLst>
                            <p:childTnLst>
                              <p:par>
                                <p:cTn id="17" presetID="44" presetClass="entr" presetSubtype="0" fill="hold" grpId="0" nodeType="afterEffect">
                                  <p:stCondLst>
                                    <p:cond delay="0"/>
                                  </p:stCondLst>
                                  <p:childTnLst>
                                    <p:set>
                                      <p:cBhvr>
                                        <p:cTn id="18" dur="1" fill="hold">
                                          <p:stCondLst>
                                            <p:cond delay="0"/>
                                          </p:stCondLst>
                                        </p:cTn>
                                        <p:tgtEl>
                                          <p:spTgt spid="19459">
                                            <p:txEl>
                                              <p:pRg st="1" end="1"/>
                                            </p:txEl>
                                          </p:spTgt>
                                        </p:tgtEl>
                                        <p:attrNameLst>
                                          <p:attrName>style.visibility</p:attrName>
                                        </p:attrNameLst>
                                      </p:cBhvr>
                                      <p:to>
                                        <p:strVal val="visible"/>
                                      </p:to>
                                    </p:set>
                                    <p:animEffect transition="in" filter="fade">
                                      <p:cBhvr>
                                        <p:cTn id="19" dur="500"/>
                                        <p:tgtEl>
                                          <p:spTgt spid="19459">
                                            <p:txEl>
                                              <p:pRg st="1" end="1"/>
                                            </p:txEl>
                                          </p:spTgt>
                                        </p:tgtEl>
                                      </p:cBhvr>
                                    </p:animEffect>
                                    <p:anim calcmode="lin" valueType="num">
                                      <p:cBhvr>
                                        <p:cTn id="20" dur="500" fill="hold"/>
                                        <p:tgtEl>
                                          <p:spTgt spid="19459">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9459">
                                            <p:txEl>
                                              <p:pRg st="1" end="1"/>
                                            </p:txEl>
                                          </p:spTgt>
                                        </p:tgtEl>
                                        <p:attrNameLst>
                                          <p:attrName>ppt_y</p:attrName>
                                        </p:attrNameLst>
                                      </p:cBhvr>
                                      <p:tavLst>
                                        <p:tav tm="0">
                                          <p:val>
                                            <p:strVal val="#ppt_y+.05"/>
                                          </p:val>
                                        </p:tav>
                                        <p:tav tm="100000">
                                          <p:val>
                                            <p:strVal val="#ppt_y"/>
                                          </p:val>
                                        </p:tav>
                                      </p:tavLst>
                                    </p:anim>
                                  </p:childTnLst>
                                </p:cTn>
                              </p:par>
                            </p:childTnLst>
                          </p:cTn>
                        </p:par>
                        <p:par>
                          <p:cTn id="22" fill="hold" nodeType="afterGroup">
                            <p:stCondLst>
                              <p:cond delay="2000"/>
                            </p:stCondLst>
                            <p:childTnLst>
                              <p:par>
                                <p:cTn id="23" presetID="44" presetClass="entr" presetSubtype="0" fill="hold" grpId="0" nodeType="afterEffect">
                                  <p:stCondLst>
                                    <p:cond delay="0"/>
                                  </p:stCondLst>
                                  <p:childTnLst>
                                    <p:set>
                                      <p:cBhvr>
                                        <p:cTn id="24" dur="1" fill="hold">
                                          <p:stCondLst>
                                            <p:cond delay="0"/>
                                          </p:stCondLst>
                                        </p:cTn>
                                        <p:tgtEl>
                                          <p:spTgt spid="19459">
                                            <p:txEl>
                                              <p:pRg st="2" end="2"/>
                                            </p:txEl>
                                          </p:spTgt>
                                        </p:tgtEl>
                                        <p:attrNameLst>
                                          <p:attrName>style.visibility</p:attrName>
                                        </p:attrNameLst>
                                      </p:cBhvr>
                                      <p:to>
                                        <p:strVal val="visible"/>
                                      </p:to>
                                    </p:set>
                                    <p:animEffect transition="in" filter="fade">
                                      <p:cBhvr>
                                        <p:cTn id="25" dur="500"/>
                                        <p:tgtEl>
                                          <p:spTgt spid="19459">
                                            <p:txEl>
                                              <p:pRg st="2" end="2"/>
                                            </p:txEl>
                                          </p:spTgt>
                                        </p:tgtEl>
                                      </p:cBhvr>
                                    </p:animEffect>
                                    <p:anim calcmode="lin" valueType="num">
                                      <p:cBhvr>
                                        <p:cTn id="26"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19459">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44" presetClass="entr" presetSubtype="0" fill="hold" grpId="0" nodeType="clickEffect">
                                  <p:stCondLst>
                                    <p:cond delay="0"/>
                                  </p:stCondLst>
                                  <p:childTnLst>
                                    <p:set>
                                      <p:cBhvr>
                                        <p:cTn id="31" dur="1" fill="hold">
                                          <p:stCondLst>
                                            <p:cond delay="0"/>
                                          </p:stCondLst>
                                        </p:cTn>
                                        <p:tgtEl>
                                          <p:spTgt spid="19459">
                                            <p:txEl>
                                              <p:pRg st="3" end="3"/>
                                            </p:txEl>
                                          </p:spTgt>
                                        </p:tgtEl>
                                        <p:attrNameLst>
                                          <p:attrName>style.visibility</p:attrName>
                                        </p:attrNameLst>
                                      </p:cBhvr>
                                      <p:to>
                                        <p:strVal val="visible"/>
                                      </p:to>
                                    </p:set>
                                    <p:animEffect transition="in" filter="fade">
                                      <p:cBhvr>
                                        <p:cTn id="32" dur="500"/>
                                        <p:tgtEl>
                                          <p:spTgt spid="19459">
                                            <p:txEl>
                                              <p:pRg st="3" end="3"/>
                                            </p:txEl>
                                          </p:spTgt>
                                        </p:tgtEl>
                                      </p:cBhvr>
                                    </p:animEffect>
                                    <p:anim calcmode="lin" valueType="num">
                                      <p:cBhvr>
                                        <p:cTn id="33"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p:cTn id="34" dur="500" fill="hold"/>
                                        <p:tgtEl>
                                          <p:spTgt spid="19459">
                                            <p:txEl>
                                              <p:pRg st="3" end="3"/>
                                            </p:txEl>
                                          </p:spTgt>
                                        </p:tgtEl>
                                        <p:attrNameLst>
                                          <p:attrName>ppt_y</p:attrName>
                                        </p:attrNameLst>
                                      </p:cBhvr>
                                      <p:tavLst>
                                        <p:tav tm="0">
                                          <p:val>
                                            <p:strVal val="#ppt_y+.05"/>
                                          </p:val>
                                        </p:tav>
                                        <p:tav tm="100000">
                                          <p:val>
                                            <p:strVal val="#ppt_y"/>
                                          </p:val>
                                        </p:tav>
                                      </p:tavLst>
                                    </p:anim>
                                  </p:childTnLst>
                                </p:cTn>
                              </p:par>
                            </p:childTnLst>
                          </p:cTn>
                        </p:par>
                        <p:par>
                          <p:cTn id="35" fill="hold" nodeType="afterGroup">
                            <p:stCondLst>
                              <p:cond delay="500"/>
                            </p:stCondLst>
                            <p:childTnLst>
                              <p:par>
                                <p:cTn id="36" presetID="44" presetClass="entr" presetSubtype="0" fill="hold" grpId="0" nodeType="afterEffect">
                                  <p:stCondLst>
                                    <p:cond delay="0"/>
                                  </p:stCondLst>
                                  <p:childTnLst>
                                    <p:set>
                                      <p:cBhvr>
                                        <p:cTn id="37" dur="1" fill="hold">
                                          <p:stCondLst>
                                            <p:cond delay="0"/>
                                          </p:stCondLst>
                                        </p:cTn>
                                        <p:tgtEl>
                                          <p:spTgt spid="19459">
                                            <p:txEl>
                                              <p:pRg st="4" end="4"/>
                                            </p:txEl>
                                          </p:spTgt>
                                        </p:tgtEl>
                                        <p:attrNameLst>
                                          <p:attrName>style.visibility</p:attrName>
                                        </p:attrNameLst>
                                      </p:cBhvr>
                                      <p:to>
                                        <p:strVal val="visible"/>
                                      </p:to>
                                    </p:set>
                                    <p:animEffect transition="in" filter="fade">
                                      <p:cBhvr>
                                        <p:cTn id="38" dur="500"/>
                                        <p:tgtEl>
                                          <p:spTgt spid="19459">
                                            <p:txEl>
                                              <p:pRg st="4" end="4"/>
                                            </p:txEl>
                                          </p:spTgt>
                                        </p:tgtEl>
                                      </p:cBhvr>
                                    </p:animEffect>
                                    <p:anim calcmode="lin" valueType="num">
                                      <p:cBhvr>
                                        <p:cTn id="39" dur="500" fill="hold"/>
                                        <p:tgtEl>
                                          <p:spTgt spid="19459">
                                            <p:txEl>
                                              <p:pRg st="4" end="4"/>
                                            </p:txEl>
                                          </p:spTgt>
                                        </p:tgtEl>
                                        <p:attrNameLst>
                                          <p:attrName>ppt_x</p:attrName>
                                        </p:attrNameLst>
                                      </p:cBhvr>
                                      <p:tavLst>
                                        <p:tav tm="0">
                                          <p:val>
                                            <p:strVal val="#ppt_x"/>
                                          </p:val>
                                        </p:tav>
                                        <p:tav tm="100000">
                                          <p:val>
                                            <p:strVal val="#ppt_x"/>
                                          </p:val>
                                        </p:tav>
                                      </p:tavLst>
                                    </p:anim>
                                    <p:anim calcmode="lin" valueType="num">
                                      <p:cBhvr>
                                        <p:cTn id="40" dur="500" fill="hold"/>
                                        <p:tgtEl>
                                          <p:spTgt spid="19459">
                                            <p:txEl>
                                              <p:pRg st="4" end="4"/>
                                            </p:txEl>
                                          </p:spTgt>
                                        </p:tgtEl>
                                        <p:attrNameLst>
                                          <p:attrName>ppt_y</p:attrName>
                                        </p:attrNameLst>
                                      </p:cBhvr>
                                      <p:tavLst>
                                        <p:tav tm="0">
                                          <p:val>
                                            <p:strVal val="#ppt_y+.05"/>
                                          </p:val>
                                        </p:tav>
                                        <p:tav tm="100000">
                                          <p:val>
                                            <p:strVal val="#ppt_y"/>
                                          </p:val>
                                        </p:tav>
                                      </p:tavLst>
                                    </p:anim>
                                  </p:childTnLst>
                                </p:cTn>
                              </p:par>
                            </p:childTnLst>
                          </p:cTn>
                        </p:par>
                        <p:par>
                          <p:cTn id="41" fill="hold" nodeType="afterGroup">
                            <p:stCondLst>
                              <p:cond delay="1000"/>
                            </p:stCondLst>
                            <p:childTnLst>
                              <p:par>
                                <p:cTn id="42" presetID="44" presetClass="entr" presetSubtype="0" fill="hold" grpId="0" nodeType="afterEffect">
                                  <p:stCondLst>
                                    <p:cond delay="0"/>
                                  </p:stCondLst>
                                  <p:childTnLst>
                                    <p:set>
                                      <p:cBhvr>
                                        <p:cTn id="43" dur="1" fill="hold">
                                          <p:stCondLst>
                                            <p:cond delay="0"/>
                                          </p:stCondLst>
                                        </p:cTn>
                                        <p:tgtEl>
                                          <p:spTgt spid="19459">
                                            <p:txEl>
                                              <p:pRg st="5" end="5"/>
                                            </p:txEl>
                                          </p:spTgt>
                                        </p:tgtEl>
                                        <p:attrNameLst>
                                          <p:attrName>style.visibility</p:attrName>
                                        </p:attrNameLst>
                                      </p:cBhvr>
                                      <p:to>
                                        <p:strVal val="visible"/>
                                      </p:to>
                                    </p:set>
                                    <p:animEffect transition="in" filter="fade">
                                      <p:cBhvr>
                                        <p:cTn id="44" dur="500"/>
                                        <p:tgtEl>
                                          <p:spTgt spid="19459">
                                            <p:txEl>
                                              <p:pRg st="5" end="5"/>
                                            </p:txEl>
                                          </p:spTgt>
                                        </p:tgtEl>
                                      </p:cBhvr>
                                    </p:animEffect>
                                    <p:anim calcmode="lin" valueType="num">
                                      <p:cBhvr>
                                        <p:cTn id="45" dur="500" fill="hold"/>
                                        <p:tgtEl>
                                          <p:spTgt spid="19459">
                                            <p:txEl>
                                              <p:pRg st="5" end="5"/>
                                            </p:txEl>
                                          </p:spTgt>
                                        </p:tgtEl>
                                        <p:attrNameLst>
                                          <p:attrName>ppt_x</p:attrName>
                                        </p:attrNameLst>
                                      </p:cBhvr>
                                      <p:tavLst>
                                        <p:tav tm="0">
                                          <p:val>
                                            <p:strVal val="#ppt_x"/>
                                          </p:val>
                                        </p:tav>
                                        <p:tav tm="100000">
                                          <p:val>
                                            <p:strVal val="#ppt_x"/>
                                          </p:val>
                                        </p:tav>
                                      </p:tavLst>
                                    </p:anim>
                                    <p:anim calcmode="lin" valueType="num">
                                      <p:cBhvr>
                                        <p:cTn id="46" dur="500" fill="hold"/>
                                        <p:tgtEl>
                                          <p:spTgt spid="19459">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9698" name="Picture 2" descr="torah_scroll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28600"/>
            <a:ext cx="3390900" cy="3043238"/>
          </a:xfrm>
          <a:prstGeom prst="rect">
            <a:avLst/>
          </a:prstGeom>
          <a:noFill/>
          <a:extLst>
            <a:ext uri="{909E8E84-426E-40DD-AFC4-6F175D3DCCD1}">
              <a14:hiddenFill xmlns:a14="http://schemas.microsoft.com/office/drawing/2010/main">
                <a:solidFill>
                  <a:srgbClr val="FFFFFF"/>
                </a:solidFill>
              </a14:hiddenFill>
            </a:ext>
          </a:extLst>
        </p:spPr>
      </p:pic>
      <p:sp>
        <p:nvSpPr>
          <p:cNvPr id="29699" name="Rectangle 3"/>
          <p:cNvSpPr>
            <a:spLocks noGrp="1" noChangeArrowheads="1"/>
          </p:cNvSpPr>
          <p:nvPr>
            <p:ph type="title"/>
          </p:nvPr>
        </p:nvSpPr>
        <p:spPr>
          <a:xfrm>
            <a:off x="609600" y="274638"/>
            <a:ext cx="4267200" cy="2392362"/>
          </a:xfrm>
        </p:spPr>
        <p:txBody>
          <a:bodyPr/>
          <a:lstStyle/>
          <a:p>
            <a:r>
              <a:rPr lang="en-US" b="1">
                <a:solidFill>
                  <a:srgbClr val="990033"/>
                </a:solidFill>
                <a:latin typeface="Papyrus" pitchFamily="66" charset="0"/>
              </a:rPr>
              <a:t>The Exodus</a:t>
            </a:r>
            <a:br>
              <a:rPr lang="en-US" b="1">
                <a:solidFill>
                  <a:srgbClr val="990033"/>
                </a:solidFill>
                <a:latin typeface="Papyrus" pitchFamily="66" charset="0"/>
              </a:rPr>
            </a:br>
            <a:r>
              <a:rPr lang="en-US" b="1">
                <a:solidFill>
                  <a:srgbClr val="990033"/>
                </a:solidFill>
                <a:latin typeface="Papyrus" pitchFamily="66" charset="0"/>
              </a:rPr>
              <a:t>of Jesus Christ</a:t>
            </a:r>
          </a:p>
        </p:txBody>
      </p:sp>
      <p:sp>
        <p:nvSpPr>
          <p:cNvPr id="29700" name="Rectangle 4" descr="Parchment"/>
          <p:cNvSpPr>
            <a:spLocks noGrp="1" noChangeArrowheads="1"/>
          </p:cNvSpPr>
          <p:nvPr>
            <p:ph type="body" idx="1"/>
          </p:nvPr>
        </p:nvSpPr>
        <p:spPr>
          <a:xfrm>
            <a:off x="76200" y="2895600"/>
            <a:ext cx="8229600" cy="3581400"/>
          </a:xfrm>
          <a:blipFill dpi="0" rotWithShape="1">
            <a:blip r:embed="rId4"/>
            <a:srcRect/>
            <a:tile tx="0" ty="0" sx="100000" sy="100000" flip="none" algn="tl"/>
          </a:blipFill>
          <a:ln w="3175" cap="rnd">
            <a:solidFill>
              <a:schemeClr val="tx1"/>
            </a:solidFill>
            <a:prstDash val="sysDot"/>
            <a:miter lim="800000"/>
            <a:headEnd/>
            <a:tailEnd/>
          </a:ln>
        </p:spPr>
        <p:txBody>
          <a:bodyPr/>
          <a:lstStyle/>
          <a:p>
            <a:pPr lvl="1" algn="ctr">
              <a:buFontTx/>
              <a:buNone/>
            </a:pPr>
            <a:r>
              <a:rPr lang="en-US" sz="9600">
                <a:latin typeface="Centaur" pitchFamily="18" charset="0"/>
              </a:rPr>
              <a:t>ἔξοδος</a:t>
            </a:r>
          </a:p>
          <a:p>
            <a:pPr lvl="1" algn="ctr">
              <a:buFontTx/>
              <a:buNone/>
            </a:pPr>
            <a:r>
              <a:rPr lang="en-US">
                <a:latin typeface="Centaur" pitchFamily="18" charset="0"/>
              </a:rPr>
              <a:t>“And, behold, there talked with him two men, which were Moses and Elias: who appeared in glory, and spake of his decease which he should accomplish at Jerusalem.”  </a:t>
            </a:r>
            <a:r>
              <a:rPr lang="en-US" sz="1800" b="1">
                <a:solidFill>
                  <a:srgbClr val="0099CC"/>
                </a:solidFill>
                <a:latin typeface="Copperplate Gothic Bold" pitchFamily="34" charset="0"/>
              </a:rPr>
              <a:t>Luke 9:31</a:t>
            </a:r>
            <a:endParaRPr lang="en-US" b="1">
              <a:solidFill>
                <a:srgbClr val="0099CC"/>
              </a:solidFill>
              <a:latin typeface="Centaur" pitchFamily="18" charset="0"/>
            </a:endParaRPr>
          </a:p>
        </p:txBody>
      </p:sp>
      <p:sp>
        <p:nvSpPr>
          <p:cNvPr id="29701" name="Text Box 5"/>
          <p:cNvSpPr txBox="1">
            <a:spLocks noChangeArrowheads="1"/>
          </p:cNvSpPr>
          <p:nvPr/>
        </p:nvSpPr>
        <p:spPr bwMode="auto">
          <a:xfrm>
            <a:off x="6400800" y="6248400"/>
            <a:ext cx="220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fontAlgn="base">
              <a:spcBef>
                <a:spcPct val="50000"/>
              </a:spcBef>
              <a:spcAft>
                <a:spcPct val="0"/>
              </a:spcAft>
            </a:pPr>
            <a:r>
              <a:rPr lang="en-US" sz="1400" i="1" smtClean="0">
                <a:solidFill>
                  <a:srgbClr val="FFFFFF"/>
                </a:solidFill>
                <a:latin typeface="Times New Roman" pitchFamily="18" charset="0"/>
              </a:rPr>
              <a:t>CLASS 2: OUT OF EGYPT</a:t>
            </a:r>
          </a:p>
        </p:txBody>
      </p:sp>
      <p:sp>
        <p:nvSpPr>
          <p:cNvPr id="29702" name="Line 6"/>
          <p:cNvSpPr>
            <a:spLocks noChangeShapeType="1"/>
          </p:cNvSpPr>
          <p:nvPr/>
        </p:nvSpPr>
        <p:spPr bwMode="auto">
          <a:xfrm>
            <a:off x="2819400" y="5715000"/>
            <a:ext cx="1143000" cy="0"/>
          </a:xfrm>
          <a:prstGeom prst="line">
            <a:avLst/>
          </a:prstGeom>
          <a:noFill/>
          <a:ln w="38100">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CA" smtClean="0">
              <a:solidFill>
                <a:srgbClr val="000000"/>
              </a:solidFill>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36131987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9699"/>
                                        </p:tgtEl>
                                        <p:attrNameLst>
                                          <p:attrName>style.visibility</p:attrName>
                                        </p:attrNameLst>
                                      </p:cBhvr>
                                      <p:to>
                                        <p:strVal val="visible"/>
                                      </p:to>
                                    </p:set>
                                    <p:anim calcmode="lin" valueType="num">
                                      <p:cBhvr>
                                        <p:cTn id="7" dur="1000" fill="hold"/>
                                        <p:tgtEl>
                                          <p:spTgt spid="29699"/>
                                        </p:tgtEl>
                                        <p:attrNameLst>
                                          <p:attrName>ppt_x</p:attrName>
                                        </p:attrNameLst>
                                      </p:cBhvr>
                                      <p:tavLst>
                                        <p:tav tm="0">
                                          <p:val>
                                            <p:strVal val="#ppt_x-.2"/>
                                          </p:val>
                                        </p:tav>
                                        <p:tav tm="100000">
                                          <p:val>
                                            <p:strVal val="#ppt_x"/>
                                          </p:val>
                                        </p:tav>
                                      </p:tavLst>
                                    </p:anim>
                                    <p:anim calcmode="lin" valueType="num">
                                      <p:cBhvr>
                                        <p:cTn id="8" dur="1000" fill="hold"/>
                                        <p:tgtEl>
                                          <p:spTgt spid="29699"/>
                                        </p:tgtEl>
                                        <p:attrNameLst>
                                          <p:attrName>ppt_y</p:attrName>
                                        </p:attrNameLst>
                                      </p:cBhvr>
                                      <p:tavLst>
                                        <p:tav tm="0">
                                          <p:val>
                                            <p:strVal val="#ppt_y"/>
                                          </p:val>
                                        </p:tav>
                                        <p:tav tm="100000">
                                          <p:val>
                                            <p:strVal val="#ppt_y"/>
                                          </p:val>
                                        </p:tav>
                                      </p:tavLst>
                                    </p:anim>
                                    <p:animEffect transition="in" filter="wipe(right)" prLst="gradientSize: 0.1">
                                      <p:cBhvr>
                                        <p:cTn id="9" dur="1000"/>
                                        <p:tgtEl>
                                          <p:spTgt spid="29699"/>
                                        </p:tgtEl>
                                      </p:cBhvr>
                                    </p:animEffect>
                                  </p:childTnLst>
                                </p:cTn>
                              </p:par>
                            </p:childTnLst>
                          </p:cTn>
                        </p:par>
                        <p:par>
                          <p:cTn id="10" fill="hold" nodeType="afterGroup">
                            <p:stCondLst>
                              <p:cond delay="1000"/>
                            </p:stCondLst>
                            <p:childTnLst>
                              <p:par>
                                <p:cTn id="11" presetID="44" presetClass="entr" presetSubtype="0" fill="hold" grpId="0" nodeType="afterEffect">
                                  <p:stCondLst>
                                    <p:cond delay="0"/>
                                  </p:stCondLst>
                                  <p:childTnLst>
                                    <p:set>
                                      <p:cBhvr>
                                        <p:cTn id="12" dur="1" fill="hold">
                                          <p:stCondLst>
                                            <p:cond delay="0"/>
                                          </p:stCondLst>
                                        </p:cTn>
                                        <p:tgtEl>
                                          <p:spTgt spid="29700">
                                            <p:bg/>
                                          </p:spTgt>
                                        </p:tgtEl>
                                        <p:attrNameLst>
                                          <p:attrName>style.visibility</p:attrName>
                                        </p:attrNameLst>
                                      </p:cBhvr>
                                      <p:to>
                                        <p:strVal val="visible"/>
                                      </p:to>
                                    </p:set>
                                    <p:animEffect transition="in" filter="fade">
                                      <p:cBhvr>
                                        <p:cTn id="13" dur="500"/>
                                        <p:tgtEl>
                                          <p:spTgt spid="29700">
                                            <p:bg/>
                                          </p:spTgt>
                                        </p:tgtEl>
                                      </p:cBhvr>
                                    </p:animEffect>
                                    <p:anim calcmode="lin" valueType="num">
                                      <p:cBhvr>
                                        <p:cTn id="14" dur="500" fill="hold"/>
                                        <p:tgtEl>
                                          <p:spTgt spid="29700">
                                            <p:bg/>
                                          </p:spTgt>
                                        </p:tgtEl>
                                        <p:attrNameLst>
                                          <p:attrName>ppt_x</p:attrName>
                                        </p:attrNameLst>
                                      </p:cBhvr>
                                      <p:tavLst>
                                        <p:tav tm="0">
                                          <p:val>
                                            <p:strVal val="#ppt_x"/>
                                          </p:val>
                                        </p:tav>
                                        <p:tav tm="100000">
                                          <p:val>
                                            <p:strVal val="#ppt_x"/>
                                          </p:val>
                                        </p:tav>
                                      </p:tavLst>
                                    </p:anim>
                                    <p:anim calcmode="lin" valueType="num">
                                      <p:cBhvr>
                                        <p:cTn id="15" dur="500" fill="hold"/>
                                        <p:tgtEl>
                                          <p:spTgt spid="29700">
                                            <p:bg/>
                                          </p:spTgt>
                                        </p:tgtEl>
                                        <p:attrNameLst>
                                          <p:attrName>ppt_y</p:attrName>
                                        </p:attrNameLst>
                                      </p:cBhvr>
                                      <p:tavLst>
                                        <p:tav tm="0">
                                          <p:val>
                                            <p:strVal val="#ppt_y+.05"/>
                                          </p:val>
                                        </p:tav>
                                        <p:tav tm="100000">
                                          <p:val>
                                            <p:strVal val="#ppt_y"/>
                                          </p:val>
                                        </p:tav>
                                      </p:tavLst>
                                    </p:anim>
                                  </p:childTnLst>
                                </p:cTn>
                              </p:par>
                              <p:par>
                                <p:cTn id="16" presetID="44" presetClass="entr" presetSubtype="0" fill="hold" grpId="0" nodeType="withEffect">
                                  <p:stCondLst>
                                    <p:cond delay="0"/>
                                  </p:stCondLst>
                                  <p:childTnLst>
                                    <p:set>
                                      <p:cBhvr>
                                        <p:cTn id="17" dur="1" fill="hold">
                                          <p:stCondLst>
                                            <p:cond delay="0"/>
                                          </p:stCondLst>
                                        </p:cTn>
                                        <p:tgtEl>
                                          <p:spTgt spid="29700">
                                            <p:txEl>
                                              <p:pRg st="0" end="0"/>
                                            </p:txEl>
                                          </p:spTgt>
                                        </p:tgtEl>
                                        <p:attrNameLst>
                                          <p:attrName>style.visibility</p:attrName>
                                        </p:attrNameLst>
                                      </p:cBhvr>
                                      <p:to>
                                        <p:strVal val="visible"/>
                                      </p:to>
                                    </p:set>
                                    <p:animEffect transition="in" filter="fade">
                                      <p:cBhvr>
                                        <p:cTn id="18" dur="500"/>
                                        <p:tgtEl>
                                          <p:spTgt spid="29700">
                                            <p:txEl>
                                              <p:pRg st="0" end="0"/>
                                            </p:txEl>
                                          </p:spTgt>
                                        </p:tgtEl>
                                      </p:cBhvr>
                                    </p:animEffect>
                                    <p:anim calcmode="lin" valueType="num">
                                      <p:cBhvr>
                                        <p:cTn id="19" dur="500" fill="hold"/>
                                        <p:tgtEl>
                                          <p:spTgt spid="29700">
                                            <p:txEl>
                                              <p:pRg st="0" end="0"/>
                                            </p:txEl>
                                          </p:spTgt>
                                        </p:tgtEl>
                                        <p:attrNameLst>
                                          <p:attrName>ppt_x</p:attrName>
                                        </p:attrNameLst>
                                      </p:cBhvr>
                                      <p:tavLst>
                                        <p:tav tm="0">
                                          <p:val>
                                            <p:strVal val="#ppt_x"/>
                                          </p:val>
                                        </p:tav>
                                        <p:tav tm="100000">
                                          <p:val>
                                            <p:strVal val="#ppt_x"/>
                                          </p:val>
                                        </p:tav>
                                      </p:tavLst>
                                    </p:anim>
                                    <p:anim calcmode="lin" valueType="num">
                                      <p:cBhvr>
                                        <p:cTn id="20" dur="500" fill="hold"/>
                                        <p:tgtEl>
                                          <p:spTgt spid="29700">
                                            <p:txEl>
                                              <p:pRg st="0" end="0"/>
                                            </p:txEl>
                                          </p:spTgt>
                                        </p:tgtEl>
                                        <p:attrNameLst>
                                          <p:attrName>ppt_y</p:attrName>
                                        </p:attrNameLst>
                                      </p:cBhvr>
                                      <p:tavLst>
                                        <p:tav tm="0">
                                          <p:val>
                                            <p:strVal val="#ppt_y+.05"/>
                                          </p:val>
                                        </p:tav>
                                        <p:tav tm="100000">
                                          <p:val>
                                            <p:strVal val="#ppt_y"/>
                                          </p:val>
                                        </p:tav>
                                      </p:tavLst>
                                    </p:anim>
                                  </p:childTnLst>
                                </p:cTn>
                              </p:par>
                              <p:par>
                                <p:cTn id="21" presetID="44" presetClass="entr" presetSubtype="0" fill="hold" grpId="0" nodeType="withEffect">
                                  <p:stCondLst>
                                    <p:cond delay="0"/>
                                  </p:stCondLst>
                                  <p:childTnLst>
                                    <p:set>
                                      <p:cBhvr>
                                        <p:cTn id="22" dur="1" fill="hold">
                                          <p:stCondLst>
                                            <p:cond delay="0"/>
                                          </p:stCondLst>
                                        </p:cTn>
                                        <p:tgtEl>
                                          <p:spTgt spid="29700">
                                            <p:txEl>
                                              <p:pRg st="1" end="1"/>
                                            </p:txEl>
                                          </p:spTgt>
                                        </p:tgtEl>
                                        <p:attrNameLst>
                                          <p:attrName>style.visibility</p:attrName>
                                        </p:attrNameLst>
                                      </p:cBhvr>
                                      <p:to>
                                        <p:strVal val="visible"/>
                                      </p:to>
                                    </p:set>
                                    <p:animEffect transition="in" filter="fade">
                                      <p:cBhvr>
                                        <p:cTn id="23" dur="500"/>
                                        <p:tgtEl>
                                          <p:spTgt spid="29700">
                                            <p:txEl>
                                              <p:pRg st="1" end="1"/>
                                            </p:txEl>
                                          </p:spTgt>
                                        </p:tgtEl>
                                      </p:cBhvr>
                                    </p:animEffect>
                                    <p:anim calcmode="lin" valueType="num">
                                      <p:cBhvr>
                                        <p:cTn id="24" dur="500" fill="hold"/>
                                        <p:tgtEl>
                                          <p:spTgt spid="29700">
                                            <p:txEl>
                                              <p:pRg st="1" end="1"/>
                                            </p:txEl>
                                          </p:spTgt>
                                        </p:tgtEl>
                                        <p:attrNameLst>
                                          <p:attrName>ppt_x</p:attrName>
                                        </p:attrNameLst>
                                      </p:cBhvr>
                                      <p:tavLst>
                                        <p:tav tm="0">
                                          <p:val>
                                            <p:strVal val="#ppt_x"/>
                                          </p:val>
                                        </p:tav>
                                        <p:tav tm="100000">
                                          <p:val>
                                            <p:strVal val="#ppt_x"/>
                                          </p:val>
                                        </p:tav>
                                      </p:tavLst>
                                    </p:anim>
                                    <p:anim calcmode="lin" valueType="num">
                                      <p:cBhvr>
                                        <p:cTn id="25" dur="500" fill="hold"/>
                                        <p:tgtEl>
                                          <p:spTgt spid="29700">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9702"/>
                                        </p:tgtEl>
                                        <p:attrNameLst>
                                          <p:attrName>style.visibility</p:attrName>
                                        </p:attrNameLst>
                                      </p:cBhvr>
                                      <p:to>
                                        <p:strVal val="visible"/>
                                      </p:to>
                                    </p:set>
                                    <p:animEffect transition="in" filter="wipe(left)">
                                      <p:cBhvr>
                                        <p:cTn id="30" dur="1000"/>
                                        <p:tgtEl>
                                          <p:spTgt spid="29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P spid="29700" grpId="0" build="p" animBg="1"/>
      <p:bldP spid="2970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b="1">
                <a:solidFill>
                  <a:srgbClr val="990033"/>
                </a:solidFill>
                <a:latin typeface="Papyrus" pitchFamily="66" charset="0"/>
              </a:rPr>
              <a:t>Words of Encouragement</a:t>
            </a:r>
          </a:p>
        </p:txBody>
      </p:sp>
      <p:sp>
        <p:nvSpPr>
          <p:cNvPr id="31747" name="Rectangle 3" descr="Parchment"/>
          <p:cNvSpPr>
            <a:spLocks noGrp="1" noChangeArrowheads="1"/>
          </p:cNvSpPr>
          <p:nvPr>
            <p:ph type="body" idx="1"/>
          </p:nvPr>
        </p:nvSpPr>
        <p:spPr>
          <a:xfrm>
            <a:off x="228600" y="1600200"/>
            <a:ext cx="8229600" cy="4191000"/>
          </a:xfrm>
          <a:blipFill dpi="0" rotWithShape="1">
            <a:blip r:embed="rId2"/>
            <a:srcRect/>
            <a:tile tx="0" ty="0" sx="100000" sy="100000" flip="none" algn="tl"/>
          </a:blipFill>
          <a:ln w="3175" cap="rnd">
            <a:solidFill>
              <a:schemeClr val="tx1"/>
            </a:solidFill>
            <a:prstDash val="sysDot"/>
            <a:miter lim="800000"/>
            <a:headEnd/>
            <a:tailEnd/>
          </a:ln>
        </p:spPr>
        <p:txBody>
          <a:bodyPr/>
          <a:lstStyle/>
          <a:p>
            <a:r>
              <a:rPr lang="en-US" sz="2200">
                <a:latin typeface="Centaur" pitchFamily="18" charset="0"/>
              </a:rPr>
              <a:t>‘And be ye of good courage, and bring of the fruit of the land.’</a:t>
            </a:r>
          </a:p>
          <a:p>
            <a:pPr>
              <a:buFontTx/>
              <a:buNone/>
            </a:pPr>
            <a:r>
              <a:rPr lang="en-US" sz="2400">
                <a:latin typeface="Centaur" pitchFamily="18" charset="0"/>
              </a:rPr>
              <a:t>	</a:t>
            </a:r>
            <a:r>
              <a:rPr lang="en-US" sz="1400" b="1">
                <a:solidFill>
                  <a:srgbClr val="0099CC"/>
                </a:solidFill>
                <a:latin typeface="Copperplate Gothic Bold" pitchFamily="34" charset="0"/>
              </a:rPr>
              <a:t>Numbers 13:20</a:t>
            </a:r>
            <a:endParaRPr lang="en-US" sz="1400" b="1">
              <a:solidFill>
                <a:srgbClr val="0099CC"/>
              </a:solidFill>
              <a:latin typeface="Centaur" pitchFamily="18" charset="0"/>
            </a:endParaRPr>
          </a:p>
          <a:p>
            <a:r>
              <a:rPr lang="en-US" sz="2200">
                <a:latin typeface="Centaur" pitchFamily="18" charset="0"/>
              </a:rPr>
              <a:t>‘But Joshua the son of Nun, which standeth before thee, he shall go in thither: encourage him: for he shall cause Israel to inherit it.’</a:t>
            </a:r>
          </a:p>
          <a:p>
            <a:pPr>
              <a:buFontTx/>
              <a:buNone/>
            </a:pPr>
            <a:r>
              <a:rPr lang="en-US" sz="2400">
                <a:latin typeface="Centaur" pitchFamily="18" charset="0"/>
              </a:rPr>
              <a:t>	</a:t>
            </a:r>
            <a:r>
              <a:rPr lang="en-US" sz="1400" b="1">
                <a:solidFill>
                  <a:srgbClr val="0099CC"/>
                </a:solidFill>
                <a:latin typeface="Copperplate Gothic Bold" pitchFamily="34" charset="0"/>
              </a:rPr>
              <a:t>Deuteronomy 1:38</a:t>
            </a:r>
            <a:endParaRPr lang="en-US" sz="2400" b="1">
              <a:solidFill>
                <a:srgbClr val="0099CC"/>
              </a:solidFill>
              <a:latin typeface="Centaur" pitchFamily="18" charset="0"/>
            </a:endParaRPr>
          </a:p>
          <a:p>
            <a:r>
              <a:rPr lang="en-US" sz="2200">
                <a:latin typeface="Centaur" pitchFamily="18" charset="0"/>
              </a:rPr>
              <a:t>‘Ye shall not fear them.’</a:t>
            </a:r>
          </a:p>
          <a:p>
            <a:pPr>
              <a:buFontTx/>
              <a:buNone/>
            </a:pPr>
            <a:r>
              <a:rPr lang="en-US" sz="2400">
                <a:latin typeface="Centaur" pitchFamily="18" charset="0"/>
              </a:rPr>
              <a:t>	</a:t>
            </a:r>
            <a:r>
              <a:rPr lang="en-US" sz="1400" b="1">
                <a:solidFill>
                  <a:srgbClr val="0099CC"/>
                </a:solidFill>
                <a:latin typeface="Copperplate Gothic Bold" pitchFamily="34" charset="0"/>
              </a:rPr>
              <a:t>Deuteronomy 3:22</a:t>
            </a:r>
            <a:endParaRPr lang="en-US" sz="2400" b="1">
              <a:solidFill>
                <a:srgbClr val="0099CC"/>
              </a:solidFill>
              <a:latin typeface="Centaur" pitchFamily="18" charset="0"/>
            </a:endParaRPr>
          </a:p>
          <a:p>
            <a:r>
              <a:rPr lang="en-US" sz="2200">
                <a:latin typeface="Centaur" pitchFamily="18" charset="0"/>
              </a:rPr>
              <a:t>‘But charge Joshua, and encourage him, and strengthen him’</a:t>
            </a:r>
          </a:p>
          <a:p>
            <a:pPr>
              <a:buFontTx/>
              <a:buNone/>
            </a:pPr>
            <a:r>
              <a:rPr lang="en-US" sz="2400">
                <a:latin typeface="Centaur" pitchFamily="18" charset="0"/>
              </a:rPr>
              <a:t>	</a:t>
            </a:r>
            <a:r>
              <a:rPr lang="en-US" sz="1400" b="1">
                <a:solidFill>
                  <a:srgbClr val="0099CC"/>
                </a:solidFill>
                <a:latin typeface="Copperplate Gothic Bold" pitchFamily="34" charset="0"/>
              </a:rPr>
              <a:t>Deuteronomy 3:28</a:t>
            </a:r>
            <a:endParaRPr lang="en-US" sz="2400" b="1">
              <a:solidFill>
                <a:srgbClr val="0099CC"/>
              </a:solidFill>
              <a:latin typeface="Centaur" pitchFamily="18" charset="0"/>
            </a:endParaRPr>
          </a:p>
        </p:txBody>
      </p:sp>
      <p:sp>
        <p:nvSpPr>
          <p:cNvPr id="4"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5352447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fade">
                                      <p:cBhvr>
                                        <p:cTn id="7" dur="1000"/>
                                        <p:tgtEl>
                                          <p:spTgt spid="31747">
                                            <p:txEl>
                                              <p:pRg st="0" end="0"/>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31747">
                                            <p:txEl>
                                              <p:pRg st="1" end="1"/>
                                            </p:txEl>
                                          </p:spTgt>
                                        </p:tgtEl>
                                        <p:attrNameLst>
                                          <p:attrName>style.visibility</p:attrName>
                                        </p:attrNameLst>
                                      </p:cBhvr>
                                      <p:to>
                                        <p:strVal val="visible"/>
                                      </p:to>
                                    </p:set>
                                    <p:animEffect transition="in" filter="fade">
                                      <p:cBhvr>
                                        <p:cTn id="11" dur="1000"/>
                                        <p:tgtEl>
                                          <p:spTgt spid="31747">
                                            <p:txEl>
                                              <p:pRg st="1" end="1"/>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31747">
                                            <p:txEl>
                                              <p:pRg st="2" end="2"/>
                                            </p:txEl>
                                          </p:spTgt>
                                        </p:tgtEl>
                                        <p:attrNameLst>
                                          <p:attrName>style.visibility</p:attrName>
                                        </p:attrNameLst>
                                      </p:cBhvr>
                                      <p:to>
                                        <p:strVal val="visible"/>
                                      </p:to>
                                    </p:set>
                                    <p:animEffect transition="in" filter="fade">
                                      <p:cBhvr>
                                        <p:cTn id="15" dur="1000"/>
                                        <p:tgtEl>
                                          <p:spTgt spid="31747">
                                            <p:txEl>
                                              <p:pRg st="2" end="2"/>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31747">
                                            <p:txEl>
                                              <p:pRg st="3" end="3"/>
                                            </p:txEl>
                                          </p:spTgt>
                                        </p:tgtEl>
                                        <p:attrNameLst>
                                          <p:attrName>style.visibility</p:attrName>
                                        </p:attrNameLst>
                                      </p:cBhvr>
                                      <p:to>
                                        <p:strVal val="visible"/>
                                      </p:to>
                                    </p:set>
                                    <p:animEffect transition="in" filter="fade">
                                      <p:cBhvr>
                                        <p:cTn id="19" dur="1000"/>
                                        <p:tgtEl>
                                          <p:spTgt spid="31747">
                                            <p:txEl>
                                              <p:pRg st="3" end="3"/>
                                            </p:txEl>
                                          </p:spTgt>
                                        </p:tgtEl>
                                      </p:cBhvr>
                                    </p:animEffect>
                                  </p:childTnLst>
                                </p:cTn>
                              </p:par>
                            </p:childTnLst>
                          </p:cTn>
                        </p:par>
                        <p:par>
                          <p:cTn id="20" fill="hold" nodeType="afterGroup">
                            <p:stCondLst>
                              <p:cond delay="4000"/>
                            </p:stCondLst>
                            <p:childTnLst>
                              <p:par>
                                <p:cTn id="21" presetID="10" presetClass="entr" presetSubtype="0" fill="hold" nodeType="afterEffect">
                                  <p:stCondLst>
                                    <p:cond delay="0"/>
                                  </p:stCondLst>
                                  <p:childTnLst>
                                    <p:set>
                                      <p:cBhvr>
                                        <p:cTn id="22" dur="1" fill="hold">
                                          <p:stCondLst>
                                            <p:cond delay="0"/>
                                          </p:stCondLst>
                                        </p:cTn>
                                        <p:tgtEl>
                                          <p:spTgt spid="31747">
                                            <p:txEl>
                                              <p:pRg st="4" end="4"/>
                                            </p:txEl>
                                          </p:spTgt>
                                        </p:tgtEl>
                                        <p:attrNameLst>
                                          <p:attrName>style.visibility</p:attrName>
                                        </p:attrNameLst>
                                      </p:cBhvr>
                                      <p:to>
                                        <p:strVal val="visible"/>
                                      </p:to>
                                    </p:set>
                                    <p:animEffect transition="in" filter="fade">
                                      <p:cBhvr>
                                        <p:cTn id="23" dur="1000"/>
                                        <p:tgtEl>
                                          <p:spTgt spid="31747">
                                            <p:txEl>
                                              <p:pRg st="4" end="4"/>
                                            </p:txEl>
                                          </p:spTgt>
                                        </p:tgtEl>
                                      </p:cBhvr>
                                    </p:animEffect>
                                  </p:childTnLst>
                                </p:cTn>
                              </p:par>
                            </p:childTnLst>
                          </p:cTn>
                        </p:par>
                        <p:par>
                          <p:cTn id="24" fill="hold" nodeType="afterGroup">
                            <p:stCondLst>
                              <p:cond delay="5000"/>
                            </p:stCondLst>
                            <p:childTnLst>
                              <p:par>
                                <p:cTn id="25" presetID="10" presetClass="entr" presetSubtype="0" fill="hold" nodeType="afterEffect">
                                  <p:stCondLst>
                                    <p:cond delay="0"/>
                                  </p:stCondLst>
                                  <p:childTnLst>
                                    <p:set>
                                      <p:cBhvr>
                                        <p:cTn id="26" dur="1" fill="hold">
                                          <p:stCondLst>
                                            <p:cond delay="0"/>
                                          </p:stCondLst>
                                        </p:cTn>
                                        <p:tgtEl>
                                          <p:spTgt spid="31747">
                                            <p:txEl>
                                              <p:pRg st="5" end="5"/>
                                            </p:txEl>
                                          </p:spTgt>
                                        </p:tgtEl>
                                        <p:attrNameLst>
                                          <p:attrName>style.visibility</p:attrName>
                                        </p:attrNameLst>
                                      </p:cBhvr>
                                      <p:to>
                                        <p:strVal val="visible"/>
                                      </p:to>
                                    </p:set>
                                    <p:animEffect transition="in" filter="fade">
                                      <p:cBhvr>
                                        <p:cTn id="27" dur="1000"/>
                                        <p:tgtEl>
                                          <p:spTgt spid="31747">
                                            <p:txEl>
                                              <p:pRg st="5" end="5"/>
                                            </p:txEl>
                                          </p:spTgt>
                                        </p:tgtEl>
                                      </p:cBhvr>
                                    </p:animEffect>
                                  </p:childTnLst>
                                </p:cTn>
                              </p:par>
                            </p:childTnLst>
                          </p:cTn>
                        </p:par>
                        <p:par>
                          <p:cTn id="28" fill="hold" nodeType="afterGroup">
                            <p:stCondLst>
                              <p:cond delay="6000"/>
                            </p:stCondLst>
                            <p:childTnLst>
                              <p:par>
                                <p:cTn id="29" presetID="10" presetClass="entr" presetSubtype="0" fill="hold" nodeType="afterEffect">
                                  <p:stCondLst>
                                    <p:cond delay="0"/>
                                  </p:stCondLst>
                                  <p:childTnLst>
                                    <p:set>
                                      <p:cBhvr>
                                        <p:cTn id="30" dur="1" fill="hold">
                                          <p:stCondLst>
                                            <p:cond delay="0"/>
                                          </p:stCondLst>
                                        </p:cTn>
                                        <p:tgtEl>
                                          <p:spTgt spid="31747">
                                            <p:txEl>
                                              <p:pRg st="6" end="6"/>
                                            </p:txEl>
                                          </p:spTgt>
                                        </p:tgtEl>
                                        <p:attrNameLst>
                                          <p:attrName>style.visibility</p:attrName>
                                        </p:attrNameLst>
                                      </p:cBhvr>
                                      <p:to>
                                        <p:strVal val="visible"/>
                                      </p:to>
                                    </p:set>
                                    <p:animEffect transition="in" filter="fade">
                                      <p:cBhvr>
                                        <p:cTn id="31" dur="1000"/>
                                        <p:tgtEl>
                                          <p:spTgt spid="31747">
                                            <p:txEl>
                                              <p:pRg st="6" end="6"/>
                                            </p:txEl>
                                          </p:spTgt>
                                        </p:tgtEl>
                                      </p:cBhvr>
                                    </p:animEffect>
                                  </p:childTnLst>
                                </p:cTn>
                              </p:par>
                            </p:childTnLst>
                          </p:cTn>
                        </p:par>
                        <p:par>
                          <p:cTn id="32" fill="hold" nodeType="afterGroup">
                            <p:stCondLst>
                              <p:cond delay="7000"/>
                            </p:stCondLst>
                            <p:childTnLst>
                              <p:par>
                                <p:cTn id="33" presetID="10" presetClass="entr" presetSubtype="0" fill="hold" nodeType="afterEffect">
                                  <p:stCondLst>
                                    <p:cond delay="0"/>
                                  </p:stCondLst>
                                  <p:childTnLst>
                                    <p:set>
                                      <p:cBhvr>
                                        <p:cTn id="34" dur="1" fill="hold">
                                          <p:stCondLst>
                                            <p:cond delay="0"/>
                                          </p:stCondLst>
                                        </p:cTn>
                                        <p:tgtEl>
                                          <p:spTgt spid="31747">
                                            <p:txEl>
                                              <p:pRg st="7" end="7"/>
                                            </p:txEl>
                                          </p:spTgt>
                                        </p:tgtEl>
                                        <p:attrNameLst>
                                          <p:attrName>style.visibility</p:attrName>
                                        </p:attrNameLst>
                                      </p:cBhvr>
                                      <p:to>
                                        <p:strVal val="visible"/>
                                      </p:to>
                                    </p:set>
                                    <p:animEffect transition="in" filter="fade">
                                      <p:cBhvr>
                                        <p:cTn id="35" dur="1000"/>
                                        <p:tgtEl>
                                          <p:spTgt spid="317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04800" y="274638"/>
            <a:ext cx="8458200" cy="1143000"/>
          </a:xfrm>
        </p:spPr>
        <p:txBody>
          <a:bodyPr/>
          <a:lstStyle/>
          <a:p>
            <a:r>
              <a:rPr lang="en-US" b="1">
                <a:solidFill>
                  <a:srgbClr val="990033"/>
                </a:solidFill>
                <a:latin typeface="Centaur" pitchFamily="18" charset="0"/>
              </a:rPr>
              <a:t>…just in case you missed it…</a:t>
            </a:r>
          </a:p>
        </p:txBody>
      </p:sp>
      <p:sp>
        <p:nvSpPr>
          <p:cNvPr id="32771" name="Rectangle 3" descr="Parchment"/>
          <p:cNvSpPr>
            <a:spLocks noGrp="1" noChangeArrowheads="1"/>
          </p:cNvSpPr>
          <p:nvPr>
            <p:ph type="body" idx="1"/>
          </p:nvPr>
        </p:nvSpPr>
        <p:spPr>
          <a:xfrm>
            <a:off x="228600" y="1600200"/>
            <a:ext cx="8229600" cy="4648200"/>
          </a:xfrm>
          <a:blipFill dpi="0" rotWithShape="1">
            <a:blip r:embed="rId2"/>
            <a:srcRect/>
            <a:tile tx="0" ty="0" sx="100000" sy="100000" flip="none" algn="tl"/>
          </a:blipFill>
          <a:ln w="3175" cap="rnd">
            <a:solidFill>
              <a:schemeClr val="tx1"/>
            </a:solidFill>
            <a:prstDash val="sysDot"/>
            <a:miter lim="800000"/>
            <a:headEnd/>
            <a:tailEnd/>
          </a:ln>
        </p:spPr>
        <p:txBody>
          <a:bodyPr/>
          <a:lstStyle/>
          <a:p>
            <a:r>
              <a:rPr lang="en-US" sz="2200">
                <a:latin typeface="Centaur" pitchFamily="18" charset="0"/>
              </a:rPr>
              <a:t>‘And Moses called unto Joshua, and said unto him in the sight of all Israel, Be strong and of a good courage.’</a:t>
            </a:r>
          </a:p>
          <a:p>
            <a:pPr>
              <a:buFontTx/>
              <a:buNone/>
            </a:pPr>
            <a:r>
              <a:rPr lang="en-US" sz="2400">
                <a:latin typeface="Centaur" pitchFamily="18" charset="0"/>
              </a:rPr>
              <a:t>	</a:t>
            </a:r>
            <a:r>
              <a:rPr lang="en-US" sz="1400" b="1">
                <a:solidFill>
                  <a:srgbClr val="0099CC"/>
                </a:solidFill>
                <a:latin typeface="Copperplate Gothic Bold" pitchFamily="34" charset="0"/>
              </a:rPr>
              <a:t>Deuteronomy 31:7</a:t>
            </a:r>
            <a:endParaRPr lang="en-US" sz="1400" b="1">
              <a:solidFill>
                <a:srgbClr val="0099CC"/>
              </a:solidFill>
              <a:latin typeface="Centaur" pitchFamily="18" charset="0"/>
            </a:endParaRPr>
          </a:p>
          <a:p>
            <a:r>
              <a:rPr lang="en-US" sz="2200">
                <a:latin typeface="Centaur" pitchFamily="18" charset="0"/>
              </a:rPr>
              <a:t>‘And he gave Joshua the son of Nun a charge, and said, Be strong and of a good courage.’</a:t>
            </a:r>
          </a:p>
          <a:p>
            <a:pPr>
              <a:buFontTx/>
              <a:buNone/>
            </a:pPr>
            <a:r>
              <a:rPr lang="en-US" sz="2400">
                <a:latin typeface="Centaur" pitchFamily="18" charset="0"/>
              </a:rPr>
              <a:t>	</a:t>
            </a:r>
            <a:r>
              <a:rPr lang="en-US" sz="1400" b="1">
                <a:solidFill>
                  <a:srgbClr val="0099CC"/>
                </a:solidFill>
                <a:latin typeface="Copperplate Gothic Bold" pitchFamily="34" charset="0"/>
              </a:rPr>
              <a:t>Deuteronomy 31:23</a:t>
            </a:r>
            <a:endParaRPr lang="en-US" sz="2400" b="1">
              <a:solidFill>
                <a:srgbClr val="0099CC"/>
              </a:solidFill>
              <a:latin typeface="Centaur" pitchFamily="18" charset="0"/>
            </a:endParaRPr>
          </a:p>
          <a:p>
            <a:r>
              <a:rPr lang="en-US" sz="2200">
                <a:latin typeface="Centaur" pitchFamily="18" charset="0"/>
              </a:rPr>
              <a:t>‘As I was with Moses, so I will be with thee: </a:t>
            </a:r>
            <a:r>
              <a:rPr lang="en-US" sz="2200">
                <a:solidFill>
                  <a:srgbClr val="0000CC"/>
                </a:solidFill>
                <a:latin typeface="Centaur" pitchFamily="18" charset="0"/>
              </a:rPr>
              <a:t>I will not fail thee, nor forsake thee.</a:t>
            </a:r>
            <a:r>
              <a:rPr lang="en-US" sz="2200">
                <a:latin typeface="Centaur" pitchFamily="18" charset="0"/>
              </a:rPr>
              <a:t>  Be strong and of a good courage.’</a:t>
            </a:r>
          </a:p>
          <a:p>
            <a:pPr>
              <a:buFontTx/>
              <a:buNone/>
            </a:pPr>
            <a:r>
              <a:rPr lang="en-US" sz="2400">
                <a:latin typeface="Centaur" pitchFamily="18" charset="0"/>
              </a:rPr>
              <a:t>	</a:t>
            </a:r>
            <a:r>
              <a:rPr lang="en-US" sz="1400" b="1">
                <a:solidFill>
                  <a:srgbClr val="0099CC"/>
                </a:solidFill>
                <a:latin typeface="Copperplate Gothic Bold" pitchFamily="34" charset="0"/>
              </a:rPr>
              <a:t>Joshua 1:5-6</a:t>
            </a:r>
            <a:endParaRPr lang="en-US" sz="2400" b="1">
              <a:solidFill>
                <a:srgbClr val="0099CC"/>
              </a:solidFill>
              <a:latin typeface="Centaur" pitchFamily="18" charset="0"/>
            </a:endParaRPr>
          </a:p>
          <a:p>
            <a:r>
              <a:rPr lang="en-US" sz="2200">
                <a:latin typeface="Centaur" pitchFamily="18" charset="0"/>
              </a:rPr>
              <a:t>‘Only be thou strong and very courageous.’</a:t>
            </a:r>
          </a:p>
          <a:p>
            <a:pPr>
              <a:buFontTx/>
              <a:buNone/>
            </a:pPr>
            <a:r>
              <a:rPr lang="en-US" sz="2400">
                <a:latin typeface="Centaur" pitchFamily="18" charset="0"/>
              </a:rPr>
              <a:t>	</a:t>
            </a:r>
            <a:r>
              <a:rPr lang="en-US" sz="1400" b="1">
                <a:solidFill>
                  <a:srgbClr val="0099CC"/>
                </a:solidFill>
                <a:latin typeface="Copperplate Gothic Bold" pitchFamily="34" charset="0"/>
              </a:rPr>
              <a:t>Joshua 1:7</a:t>
            </a:r>
            <a:endParaRPr lang="en-US" sz="2400" b="1">
              <a:solidFill>
                <a:srgbClr val="0099CC"/>
              </a:solidFill>
              <a:latin typeface="Centaur" pitchFamily="18" charset="0"/>
            </a:endParaRPr>
          </a:p>
        </p:txBody>
      </p:sp>
      <p:sp>
        <p:nvSpPr>
          <p:cNvPr id="4"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1456234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fade">
                                      <p:cBhvr>
                                        <p:cTn id="7" dur="1000"/>
                                        <p:tgtEl>
                                          <p:spTgt spid="32771">
                                            <p:txEl>
                                              <p:pRg st="0" end="0"/>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1">
                                            <p:txEl>
                                              <p:pRg st="1" end="1"/>
                                            </p:txEl>
                                          </p:spTgt>
                                        </p:tgtEl>
                                        <p:attrNameLst>
                                          <p:attrName>style.visibility</p:attrName>
                                        </p:attrNameLst>
                                      </p:cBhvr>
                                      <p:to>
                                        <p:strVal val="visible"/>
                                      </p:to>
                                    </p:set>
                                    <p:animEffect transition="in" filter="fade">
                                      <p:cBhvr>
                                        <p:cTn id="11" dur="1000"/>
                                        <p:tgtEl>
                                          <p:spTgt spid="32771">
                                            <p:txEl>
                                              <p:pRg st="1" end="1"/>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1">
                                            <p:txEl>
                                              <p:pRg st="2" end="2"/>
                                            </p:txEl>
                                          </p:spTgt>
                                        </p:tgtEl>
                                        <p:attrNameLst>
                                          <p:attrName>style.visibility</p:attrName>
                                        </p:attrNameLst>
                                      </p:cBhvr>
                                      <p:to>
                                        <p:strVal val="visible"/>
                                      </p:to>
                                    </p:set>
                                    <p:animEffect transition="in" filter="fade">
                                      <p:cBhvr>
                                        <p:cTn id="15" dur="1000"/>
                                        <p:tgtEl>
                                          <p:spTgt spid="32771">
                                            <p:txEl>
                                              <p:pRg st="2" end="2"/>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1">
                                            <p:txEl>
                                              <p:pRg st="3" end="3"/>
                                            </p:txEl>
                                          </p:spTgt>
                                        </p:tgtEl>
                                        <p:attrNameLst>
                                          <p:attrName>style.visibility</p:attrName>
                                        </p:attrNameLst>
                                      </p:cBhvr>
                                      <p:to>
                                        <p:strVal val="visible"/>
                                      </p:to>
                                    </p:set>
                                    <p:animEffect transition="in" filter="fade">
                                      <p:cBhvr>
                                        <p:cTn id="19" dur="1000"/>
                                        <p:tgtEl>
                                          <p:spTgt spid="32771">
                                            <p:txEl>
                                              <p:pRg st="3" end="3"/>
                                            </p:txEl>
                                          </p:spTgt>
                                        </p:tgtEl>
                                      </p:cBhvr>
                                    </p:animEffect>
                                  </p:childTnLst>
                                </p:cTn>
                              </p:par>
                            </p:childTnLst>
                          </p:cTn>
                        </p:par>
                        <p:par>
                          <p:cTn id="20" fill="hold" nodeType="afterGroup">
                            <p:stCondLst>
                              <p:cond delay="4000"/>
                            </p:stCondLst>
                            <p:childTnLst>
                              <p:par>
                                <p:cTn id="21" presetID="10" presetClass="entr" presetSubtype="0" fill="hold" nodeType="afterEffect">
                                  <p:stCondLst>
                                    <p:cond delay="0"/>
                                  </p:stCondLst>
                                  <p:childTnLst>
                                    <p:set>
                                      <p:cBhvr>
                                        <p:cTn id="22" dur="1" fill="hold">
                                          <p:stCondLst>
                                            <p:cond delay="0"/>
                                          </p:stCondLst>
                                        </p:cTn>
                                        <p:tgtEl>
                                          <p:spTgt spid="32771">
                                            <p:txEl>
                                              <p:pRg st="4" end="4"/>
                                            </p:txEl>
                                          </p:spTgt>
                                        </p:tgtEl>
                                        <p:attrNameLst>
                                          <p:attrName>style.visibility</p:attrName>
                                        </p:attrNameLst>
                                      </p:cBhvr>
                                      <p:to>
                                        <p:strVal val="visible"/>
                                      </p:to>
                                    </p:set>
                                    <p:animEffect transition="in" filter="fade">
                                      <p:cBhvr>
                                        <p:cTn id="23" dur="1000"/>
                                        <p:tgtEl>
                                          <p:spTgt spid="32771">
                                            <p:txEl>
                                              <p:pRg st="4" end="4"/>
                                            </p:txEl>
                                          </p:spTgt>
                                        </p:tgtEl>
                                      </p:cBhvr>
                                    </p:animEffect>
                                  </p:childTnLst>
                                </p:cTn>
                              </p:par>
                            </p:childTnLst>
                          </p:cTn>
                        </p:par>
                        <p:par>
                          <p:cTn id="24" fill="hold" nodeType="afterGroup">
                            <p:stCondLst>
                              <p:cond delay="5000"/>
                            </p:stCondLst>
                            <p:childTnLst>
                              <p:par>
                                <p:cTn id="25" presetID="10" presetClass="entr" presetSubtype="0" fill="hold" nodeType="afterEffect">
                                  <p:stCondLst>
                                    <p:cond delay="0"/>
                                  </p:stCondLst>
                                  <p:childTnLst>
                                    <p:set>
                                      <p:cBhvr>
                                        <p:cTn id="26" dur="1" fill="hold">
                                          <p:stCondLst>
                                            <p:cond delay="0"/>
                                          </p:stCondLst>
                                        </p:cTn>
                                        <p:tgtEl>
                                          <p:spTgt spid="32771">
                                            <p:txEl>
                                              <p:pRg st="5" end="5"/>
                                            </p:txEl>
                                          </p:spTgt>
                                        </p:tgtEl>
                                        <p:attrNameLst>
                                          <p:attrName>style.visibility</p:attrName>
                                        </p:attrNameLst>
                                      </p:cBhvr>
                                      <p:to>
                                        <p:strVal val="visible"/>
                                      </p:to>
                                    </p:set>
                                    <p:animEffect transition="in" filter="fade">
                                      <p:cBhvr>
                                        <p:cTn id="27" dur="1000"/>
                                        <p:tgtEl>
                                          <p:spTgt spid="32771">
                                            <p:txEl>
                                              <p:pRg st="5" end="5"/>
                                            </p:txEl>
                                          </p:spTgt>
                                        </p:tgtEl>
                                      </p:cBhvr>
                                    </p:animEffect>
                                  </p:childTnLst>
                                </p:cTn>
                              </p:par>
                            </p:childTnLst>
                          </p:cTn>
                        </p:par>
                        <p:par>
                          <p:cTn id="28" fill="hold" nodeType="afterGroup">
                            <p:stCondLst>
                              <p:cond delay="6000"/>
                            </p:stCondLst>
                            <p:childTnLst>
                              <p:par>
                                <p:cTn id="29" presetID="10" presetClass="entr" presetSubtype="0" fill="hold" nodeType="afterEffect">
                                  <p:stCondLst>
                                    <p:cond delay="0"/>
                                  </p:stCondLst>
                                  <p:childTnLst>
                                    <p:set>
                                      <p:cBhvr>
                                        <p:cTn id="30" dur="1" fill="hold">
                                          <p:stCondLst>
                                            <p:cond delay="0"/>
                                          </p:stCondLst>
                                        </p:cTn>
                                        <p:tgtEl>
                                          <p:spTgt spid="32771">
                                            <p:txEl>
                                              <p:pRg st="6" end="6"/>
                                            </p:txEl>
                                          </p:spTgt>
                                        </p:tgtEl>
                                        <p:attrNameLst>
                                          <p:attrName>style.visibility</p:attrName>
                                        </p:attrNameLst>
                                      </p:cBhvr>
                                      <p:to>
                                        <p:strVal val="visible"/>
                                      </p:to>
                                    </p:set>
                                    <p:animEffect transition="in" filter="fade">
                                      <p:cBhvr>
                                        <p:cTn id="31" dur="1000"/>
                                        <p:tgtEl>
                                          <p:spTgt spid="32771">
                                            <p:txEl>
                                              <p:pRg st="6" end="6"/>
                                            </p:txEl>
                                          </p:spTgt>
                                        </p:tgtEl>
                                      </p:cBhvr>
                                    </p:animEffect>
                                  </p:childTnLst>
                                </p:cTn>
                              </p:par>
                            </p:childTnLst>
                          </p:cTn>
                        </p:par>
                        <p:par>
                          <p:cTn id="32" fill="hold" nodeType="afterGroup">
                            <p:stCondLst>
                              <p:cond delay="7000"/>
                            </p:stCondLst>
                            <p:childTnLst>
                              <p:par>
                                <p:cTn id="33" presetID="10" presetClass="entr" presetSubtype="0" fill="hold" nodeType="afterEffect">
                                  <p:stCondLst>
                                    <p:cond delay="0"/>
                                  </p:stCondLst>
                                  <p:childTnLst>
                                    <p:set>
                                      <p:cBhvr>
                                        <p:cTn id="34" dur="1" fill="hold">
                                          <p:stCondLst>
                                            <p:cond delay="0"/>
                                          </p:stCondLst>
                                        </p:cTn>
                                        <p:tgtEl>
                                          <p:spTgt spid="32771">
                                            <p:txEl>
                                              <p:pRg st="7" end="7"/>
                                            </p:txEl>
                                          </p:spTgt>
                                        </p:tgtEl>
                                        <p:attrNameLst>
                                          <p:attrName>style.visibility</p:attrName>
                                        </p:attrNameLst>
                                      </p:cBhvr>
                                      <p:to>
                                        <p:strVal val="visible"/>
                                      </p:to>
                                    </p:set>
                                    <p:animEffect transition="in" filter="fade">
                                      <p:cBhvr>
                                        <p:cTn id="35" dur="1000"/>
                                        <p:tgtEl>
                                          <p:spTgt spid="327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3">
            <a:extLst>
              <a:ext uri="{BEBA8EAE-BF5A-486C-A8C5-ECC9F3942E4B}">
                <a14:imgProps xmlns:a14="http://schemas.microsoft.com/office/drawing/2010/main">
                  <a14:imgLayer r:embed="rId4">
                    <a14:imgEffect>
                      <a14:artisticTexturizer/>
                    </a14:imgEffect>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4379292" y="98425"/>
            <a:ext cx="4657204" cy="674340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179512" y="620688"/>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On the Edge of the Kingdom</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828600" y="2572449"/>
            <a:ext cx="6048672" cy="1446550"/>
          </a:xfrm>
          <a:prstGeom prst="rect">
            <a:avLst/>
          </a:prstGeom>
          <a:noFill/>
          <a:ln>
            <a:noFill/>
          </a:ln>
          <a:effectLst/>
          <a:extLst/>
        </p:spPr>
        <p:txBody>
          <a:bodyPr wrap="square">
            <a:spAutoFit/>
          </a:bodyPr>
          <a:lstStyle/>
          <a:p>
            <a:pPr algn="ctr" fontAlgn="base">
              <a:spcBef>
                <a:spcPct val="0"/>
              </a:spcBef>
              <a:spcAft>
                <a:spcPct val="0"/>
              </a:spcAft>
            </a:pPr>
            <a:r>
              <a:rPr lang="en-US" sz="4400" dirty="0">
                <a:solidFill>
                  <a:srgbClr val="002060"/>
                </a:solidFill>
                <a:latin typeface="Eras Bold ITC" pitchFamily="34" charset="0"/>
              </a:rPr>
              <a:t>Class 1</a:t>
            </a:r>
          </a:p>
          <a:p>
            <a:pPr algn="ctr" fontAlgn="base">
              <a:spcBef>
                <a:spcPct val="0"/>
              </a:spcBef>
              <a:spcAft>
                <a:spcPct val="0"/>
              </a:spcAft>
            </a:pPr>
            <a:r>
              <a:rPr lang="en-US" sz="4400" dirty="0" smtClean="0">
                <a:solidFill>
                  <a:srgbClr val="C00000"/>
                </a:solidFill>
                <a:latin typeface="Eras Bold ITC" pitchFamily="34" charset="0"/>
              </a:rPr>
              <a:t>Out of Egypt</a:t>
            </a:r>
            <a:endParaRPr lang="en-US" sz="4400" dirty="0">
              <a:solidFill>
                <a:srgbClr val="C00000"/>
              </a:solidFill>
              <a:latin typeface="Eras Bold ITC" pitchFamily="34" charset="0"/>
            </a:endParaRPr>
          </a:p>
        </p:txBody>
      </p:sp>
    </p:spTree>
    <p:extLst>
      <p:ext uri="{BB962C8B-B14F-4D97-AF65-F5344CB8AC3E}">
        <p14:creationId xmlns:p14="http://schemas.microsoft.com/office/powerpoint/2010/main" val="30140087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52400" y="274638"/>
            <a:ext cx="8763000" cy="1143000"/>
          </a:xfrm>
        </p:spPr>
        <p:txBody>
          <a:bodyPr/>
          <a:lstStyle/>
          <a:p>
            <a:r>
              <a:rPr lang="en-US" b="1">
                <a:solidFill>
                  <a:srgbClr val="990033"/>
                </a:solidFill>
                <a:latin typeface="Centaur" pitchFamily="18" charset="0"/>
              </a:rPr>
              <a:t>…just in case you missed it </a:t>
            </a:r>
            <a:r>
              <a:rPr lang="en-US" b="1" i="1">
                <a:solidFill>
                  <a:srgbClr val="990033"/>
                </a:solidFill>
                <a:latin typeface="Centaur" pitchFamily="18" charset="0"/>
              </a:rPr>
              <a:t>again</a:t>
            </a:r>
            <a:r>
              <a:rPr lang="en-US" b="1">
                <a:solidFill>
                  <a:srgbClr val="990033"/>
                </a:solidFill>
                <a:latin typeface="Centaur" pitchFamily="18" charset="0"/>
              </a:rPr>
              <a:t>…</a:t>
            </a:r>
          </a:p>
        </p:txBody>
      </p:sp>
      <p:sp>
        <p:nvSpPr>
          <p:cNvPr id="33795" name="Rectangle 3" descr="Parchment"/>
          <p:cNvSpPr>
            <a:spLocks noGrp="1" noChangeArrowheads="1"/>
          </p:cNvSpPr>
          <p:nvPr>
            <p:ph type="body" idx="1"/>
          </p:nvPr>
        </p:nvSpPr>
        <p:spPr>
          <a:xfrm>
            <a:off x="228600" y="1371600"/>
            <a:ext cx="8229600" cy="5105400"/>
          </a:xfrm>
          <a:blipFill dpi="0" rotWithShape="1">
            <a:blip r:embed="rId2"/>
            <a:srcRect/>
            <a:tile tx="0" ty="0" sx="100000" sy="100000" flip="none" algn="tl"/>
          </a:blipFill>
          <a:ln w="3175" cap="rnd">
            <a:solidFill>
              <a:schemeClr val="tx1"/>
            </a:solidFill>
            <a:prstDash val="sysDot"/>
            <a:miter lim="800000"/>
            <a:headEnd/>
            <a:tailEnd/>
          </a:ln>
        </p:spPr>
        <p:txBody>
          <a:bodyPr/>
          <a:lstStyle/>
          <a:p>
            <a:r>
              <a:rPr lang="en-US" sz="2200" dirty="0">
                <a:latin typeface="Centaur" pitchFamily="18" charset="0"/>
              </a:rPr>
              <a:t>‘Be strong and of a good courage; be not afraid, neither be thou dismayed.’</a:t>
            </a:r>
          </a:p>
          <a:p>
            <a:pPr>
              <a:buFontTx/>
              <a:buNone/>
            </a:pPr>
            <a:r>
              <a:rPr lang="en-US" sz="2400" dirty="0">
                <a:latin typeface="Centaur" pitchFamily="18" charset="0"/>
              </a:rPr>
              <a:t>	</a:t>
            </a:r>
            <a:r>
              <a:rPr lang="en-US" sz="1400" b="1" dirty="0">
                <a:solidFill>
                  <a:srgbClr val="0099CC"/>
                </a:solidFill>
                <a:latin typeface="Copperplate Gothic Bold" pitchFamily="34" charset="0"/>
              </a:rPr>
              <a:t>Joshua 1:9</a:t>
            </a:r>
            <a:endParaRPr lang="en-US" sz="1400" b="1" dirty="0">
              <a:solidFill>
                <a:srgbClr val="0099CC"/>
              </a:solidFill>
              <a:latin typeface="Centaur" pitchFamily="18" charset="0"/>
            </a:endParaRPr>
          </a:p>
          <a:p>
            <a:r>
              <a:rPr lang="en-US" sz="2200" dirty="0">
                <a:latin typeface="Centaur" pitchFamily="18" charset="0"/>
              </a:rPr>
              <a:t>‘Only be strong and of a good courage.’</a:t>
            </a:r>
          </a:p>
          <a:p>
            <a:pPr>
              <a:buFontTx/>
              <a:buNone/>
            </a:pPr>
            <a:r>
              <a:rPr lang="en-US" sz="2400" dirty="0">
                <a:latin typeface="Centaur" pitchFamily="18" charset="0"/>
              </a:rPr>
              <a:t>	</a:t>
            </a:r>
            <a:r>
              <a:rPr lang="en-US" sz="1400" b="1" dirty="0">
                <a:solidFill>
                  <a:srgbClr val="0099CC"/>
                </a:solidFill>
                <a:latin typeface="Copperplate Gothic Bold" pitchFamily="34" charset="0"/>
              </a:rPr>
              <a:t>Joshua 1:18</a:t>
            </a:r>
            <a:endParaRPr lang="en-US" sz="2400" b="1" dirty="0">
              <a:solidFill>
                <a:srgbClr val="0099CC"/>
              </a:solidFill>
              <a:latin typeface="Centaur" pitchFamily="18" charset="0"/>
            </a:endParaRPr>
          </a:p>
          <a:p>
            <a:r>
              <a:rPr lang="en-US" sz="2200" dirty="0">
                <a:latin typeface="Centaur" pitchFamily="18" charset="0"/>
              </a:rPr>
              <a:t>‘And the LORD said unto Joshua, Fear not, neither be thou dismayed.’</a:t>
            </a:r>
          </a:p>
          <a:p>
            <a:pPr>
              <a:buFontTx/>
              <a:buNone/>
            </a:pPr>
            <a:r>
              <a:rPr lang="en-US" sz="2400" dirty="0">
                <a:latin typeface="Centaur" pitchFamily="18" charset="0"/>
              </a:rPr>
              <a:t>	</a:t>
            </a:r>
            <a:r>
              <a:rPr lang="en-US" sz="1400" b="1" dirty="0">
                <a:solidFill>
                  <a:srgbClr val="0099CC"/>
                </a:solidFill>
                <a:latin typeface="Copperplate Gothic Bold" pitchFamily="34" charset="0"/>
              </a:rPr>
              <a:t>Joshua 8:1</a:t>
            </a:r>
            <a:endParaRPr lang="en-US" sz="2400" b="1" dirty="0">
              <a:solidFill>
                <a:srgbClr val="0099CC"/>
              </a:solidFill>
              <a:latin typeface="Centaur" pitchFamily="18" charset="0"/>
            </a:endParaRPr>
          </a:p>
          <a:p>
            <a:r>
              <a:rPr lang="en-US" sz="2200" dirty="0">
                <a:latin typeface="Centaur" pitchFamily="18" charset="0"/>
              </a:rPr>
              <a:t>‘And the LORD said unto Joshua, Fear them not.’</a:t>
            </a:r>
          </a:p>
          <a:p>
            <a:pPr>
              <a:buFontTx/>
              <a:buNone/>
            </a:pPr>
            <a:r>
              <a:rPr lang="en-US" sz="2400" dirty="0">
                <a:latin typeface="Centaur" pitchFamily="18" charset="0"/>
              </a:rPr>
              <a:t>	</a:t>
            </a:r>
            <a:r>
              <a:rPr lang="en-US" sz="1400" b="1" dirty="0">
                <a:solidFill>
                  <a:srgbClr val="0099CC"/>
                </a:solidFill>
                <a:latin typeface="Copperplate Gothic Bold" pitchFamily="34" charset="0"/>
              </a:rPr>
              <a:t>Joshua 10:8</a:t>
            </a:r>
          </a:p>
          <a:p>
            <a:r>
              <a:rPr lang="en-US" sz="2200" dirty="0">
                <a:latin typeface="Centaur" pitchFamily="18" charset="0"/>
              </a:rPr>
              <a:t>‘And the LORD said unto Joshua, Be not afraid because of them.’</a:t>
            </a:r>
          </a:p>
          <a:p>
            <a:pPr>
              <a:buFontTx/>
              <a:buNone/>
            </a:pPr>
            <a:r>
              <a:rPr lang="en-US" sz="2400" dirty="0">
                <a:latin typeface="Centaur" pitchFamily="18" charset="0"/>
              </a:rPr>
              <a:t>	</a:t>
            </a:r>
            <a:r>
              <a:rPr lang="en-US" sz="1400" b="1" dirty="0">
                <a:solidFill>
                  <a:srgbClr val="0099CC"/>
                </a:solidFill>
                <a:latin typeface="Copperplate Gothic Bold" pitchFamily="34" charset="0"/>
              </a:rPr>
              <a:t>Joshua 11:6</a:t>
            </a:r>
            <a:endParaRPr lang="en-US" sz="2400" b="1" dirty="0">
              <a:solidFill>
                <a:srgbClr val="0099CC"/>
              </a:solidFill>
              <a:latin typeface="Centaur" pitchFamily="18" charset="0"/>
            </a:endParaRPr>
          </a:p>
        </p:txBody>
      </p:sp>
      <p:sp>
        <p:nvSpPr>
          <p:cNvPr id="4"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9103301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fade">
                                      <p:cBhvr>
                                        <p:cTn id="7" dur="1000"/>
                                        <p:tgtEl>
                                          <p:spTgt spid="33795">
                                            <p:txEl>
                                              <p:pRg st="0" end="0"/>
                                            </p:txEl>
                                          </p:spTgt>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33795">
                                            <p:txEl>
                                              <p:pRg st="1" end="1"/>
                                            </p:txEl>
                                          </p:spTgt>
                                        </p:tgtEl>
                                        <p:attrNameLst>
                                          <p:attrName>style.visibility</p:attrName>
                                        </p:attrNameLst>
                                      </p:cBhvr>
                                      <p:to>
                                        <p:strVal val="visible"/>
                                      </p:to>
                                    </p:set>
                                    <p:animEffect transition="in" filter="fade">
                                      <p:cBhvr>
                                        <p:cTn id="11" dur="1000"/>
                                        <p:tgtEl>
                                          <p:spTgt spid="33795">
                                            <p:txEl>
                                              <p:pRg st="1" end="1"/>
                                            </p:txEl>
                                          </p:spTgt>
                                        </p:tgtEl>
                                      </p:cBhvr>
                                    </p:animEffect>
                                  </p:childTnLst>
                                </p:cTn>
                              </p:par>
                            </p:childTnLst>
                          </p:cTn>
                        </p:par>
                        <p:par>
                          <p:cTn id="12" fill="hold" nodeType="afterGroup">
                            <p:stCondLst>
                              <p:cond delay="2000"/>
                            </p:stCondLst>
                            <p:childTnLst>
                              <p:par>
                                <p:cTn id="13" presetID="10" presetClass="entr" presetSubtype="0" fill="hold" nodeType="afterEffect">
                                  <p:stCondLst>
                                    <p:cond delay="0"/>
                                  </p:stCondLst>
                                  <p:childTnLst>
                                    <p:set>
                                      <p:cBhvr>
                                        <p:cTn id="14" dur="1" fill="hold">
                                          <p:stCondLst>
                                            <p:cond delay="0"/>
                                          </p:stCondLst>
                                        </p:cTn>
                                        <p:tgtEl>
                                          <p:spTgt spid="33795">
                                            <p:txEl>
                                              <p:pRg st="2" end="2"/>
                                            </p:txEl>
                                          </p:spTgt>
                                        </p:tgtEl>
                                        <p:attrNameLst>
                                          <p:attrName>style.visibility</p:attrName>
                                        </p:attrNameLst>
                                      </p:cBhvr>
                                      <p:to>
                                        <p:strVal val="visible"/>
                                      </p:to>
                                    </p:set>
                                    <p:animEffect transition="in" filter="fade">
                                      <p:cBhvr>
                                        <p:cTn id="15" dur="1000"/>
                                        <p:tgtEl>
                                          <p:spTgt spid="33795">
                                            <p:txEl>
                                              <p:pRg st="2" end="2"/>
                                            </p:txEl>
                                          </p:spTgt>
                                        </p:tgtEl>
                                      </p:cBhvr>
                                    </p:animEffect>
                                  </p:childTnLst>
                                </p:cTn>
                              </p:par>
                            </p:childTnLst>
                          </p:cTn>
                        </p:par>
                        <p:par>
                          <p:cTn id="16" fill="hold" nodeType="afterGroup">
                            <p:stCondLst>
                              <p:cond delay="3000"/>
                            </p:stCondLst>
                            <p:childTnLst>
                              <p:par>
                                <p:cTn id="17" presetID="10" presetClass="entr" presetSubtype="0" fill="hold" nodeType="afterEffect">
                                  <p:stCondLst>
                                    <p:cond delay="0"/>
                                  </p:stCondLst>
                                  <p:childTnLst>
                                    <p:set>
                                      <p:cBhvr>
                                        <p:cTn id="18" dur="1" fill="hold">
                                          <p:stCondLst>
                                            <p:cond delay="0"/>
                                          </p:stCondLst>
                                        </p:cTn>
                                        <p:tgtEl>
                                          <p:spTgt spid="33795">
                                            <p:txEl>
                                              <p:pRg st="3" end="3"/>
                                            </p:txEl>
                                          </p:spTgt>
                                        </p:tgtEl>
                                        <p:attrNameLst>
                                          <p:attrName>style.visibility</p:attrName>
                                        </p:attrNameLst>
                                      </p:cBhvr>
                                      <p:to>
                                        <p:strVal val="visible"/>
                                      </p:to>
                                    </p:set>
                                    <p:animEffect transition="in" filter="fade">
                                      <p:cBhvr>
                                        <p:cTn id="19" dur="1000"/>
                                        <p:tgtEl>
                                          <p:spTgt spid="33795">
                                            <p:txEl>
                                              <p:pRg st="3" end="3"/>
                                            </p:txEl>
                                          </p:spTgt>
                                        </p:tgtEl>
                                      </p:cBhvr>
                                    </p:animEffect>
                                  </p:childTnLst>
                                </p:cTn>
                              </p:par>
                            </p:childTnLst>
                          </p:cTn>
                        </p:par>
                        <p:par>
                          <p:cTn id="20" fill="hold" nodeType="afterGroup">
                            <p:stCondLst>
                              <p:cond delay="4000"/>
                            </p:stCondLst>
                            <p:childTnLst>
                              <p:par>
                                <p:cTn id="21" presetID="10" presetClass="entr" presetSubtype="0" fill="hold" nodeType="afterEffect">
                                  <p:stCondLst>
                                    <p:cond delay="0"/>
                                  </p:stCondLst>
                                  <p:childTnLst>
                                    <p:set>
                                      <p:cBhvr>
                                        <p:cTn id="22" dur="1" fill="hold">
                                          <p:stCondLst>
                                            <p:cond delay="0"/>
                                          </p:stCondLst>
                                        </p:cTn>
                                        <p:tgtEl>
                                          <p:spTgt spid="33795">
                                            <p:txEl>
                                              <p:pRg st="4" end="4"/>
                                            </p:txEl>
                                          </p:spTgt>
                                        </p:tgtEl>
                                        <p:attrNameLst>
                                          <p:attrName>style.visibility</p:attrName>
                                        </p:attrNameLst>
                                      </p:cBhvr>
                                      <p:to>
                                        <p:strVal val="visible"/>
                                      </p:to>
                                    </p:set>
                                    <p:animEffect transition="in" filter="fade">
                                      <p:cBhvr>
                                        <p:cTn id="23" dur="1000"/>
                                        <p:tgtEl>
                                          <p:spTgt spid="33795">
                                            <p:txEl>
                                              <p:pRg st="4" end="4"/>
                                            </p:txEl>
                                          </p:spTgt>
                                        </p:tgtEl>
                                      </p:cBhvr>
                                    </p:animEffect>
                                  </p:childTnLst>
                                </p:cTn>
                              </p:par>
                            </p:childTnLst>
                          </p:cTn>
                        </p:par>
                        <p:par>
                          <p:cTn id="24" fill="hold" nodeType="afterGroup">
                            <p:stCondLst>
                              <p:cond delay="5000"/>
                            </p:stCondLst>
                            <p:childTnLst>
                              <p:par>
                                <p:cTn id="25" presetID="10" presetClass="entr" presetSubtype="0" fill="hold" nodeType="afterEffect">
                                  <p:stCondLst>
                                    <p:cond delay="0"/>
                                  </p:stCondLst>
                                  <p:childTnLst>
                                    <p:set>
                                      <p:cBhvr>
                                        <p:cTn id="26" dur="1" fill="hold">
                                          <p:stCondLst>
                                            <p:cond delay="0"/>
                                          </p:stCondLst>
                                        </p:cTn>
                                        <p:tgtEl>
                                          <p:spTgt spid="33795">
                                            <p:txEl>
                                              <p:pRg st="5" end="5"/>
                                            </p:txEl>
                                          </p:spTgt>
                                        </p:tgtEl>
                                        <p:attrNameLst>
                                          <p:attrName>style.visibility</p:attrName>
                                        </p:attrNameLst>
                                      </p:cBhvr>
                                      <p:to>
                                        <p:strVal val="visible"/>
                                      </p:to>
                                    </p:set>
                                    <p:animEffect transition="in" filter="fade">
                                      <p:cBhvr>
                                        <p:cTn id="27" dur="1000"/>
                                        <p:tgtEl>
                                          <p:spTgt spid="33795">
                                            <p:txEl>
                                              <p:pRg st="5" end="5"/>
                                            </p:txEl>
                                          </p:spTgt>
                                        </p:tgtEl>
                                      </p:cBhvr>
                                    </p:animEffect>
                                  </p:childTnLst>
                                </p:cTn>
                              </p:par>
                            </p:childTnLst>
                          </p:cTn>
                        </p:par>
                        <p:par>
                          <p:cTn id="28" fill="hold" nodeType="afterGroup">
                            <p:stCondLst>
                              <p:cond delay="6000"/>
                            </p:stCondLst>
                            <p:childTnLst>
                              <p:par>
                                <p:cTn id="29" presetID="10" presetClass="entr" presetSubtype="0" fill="hold" nodeType="afterEffect">
                                  <p:stCondLst>
                                    <p:cond delay="0"/>
                                  </p:stCondLst>
                                  <p:childTnLst>
                                    <p:set>
                                      <p:cBhvr>
                                        <p:cTn id="30" dur="1" fill="hold">
                                          <p:stCondLst>
                                            <p:cond delay="0"/>
                                          </p:stCondLst>
                                        </p:cTn>
                                        <p:tgtEl>
                                          <p:spTgt spid="33795">
                                            <p:txEl>
                                              <p:pRg st="6" end="6"/>
                                            </p:txEl>
                                          </p:spTgt>
                                        </p:tgtEl>
                                        <p:attrNameLst>
                                          <p:attrName>style.visibility</p:attrName>
                                        </p:attrNameLst>
                                      </p:cBhvr>
                                      <p:to>
                                        <p:strVal val="visible"/>
                                      </p:to>
                                    </p:set>
                                    <p:animEffect transition="in" filter="fade">
                                      <p:cBhvr>
                                        <p:cTn id="31" dur="1000"/>
                                        <p:tgtEl>
                                          <p:spTgt spid="33795">
                                            <p:txEl>
                                              <p:pRg st="6" end="6"/>
                                            </p:txEl>
                                          </p:spTgt>
                                        </p:tgtEl>
                                      </p:cBhvr>
                                    </p:animEffect>
                                  </p:childTnLst>
                                </p:cTn>
                              </p:par>
                            </p:childTnLst>
                          </p:cTn>
                        </p:par>
                        <p:par>
                          <p:cTn id="32" fill="hold" nodeType="afterGroup">
                            <p:stCondLst>
                              <p:cond delay="7000"/>
                            </p:stCondLst>
                            <p:childTnLst>
                              <p:par>
                                <p:cTn id="33" presetID="10" presetClass="entr" presetSubtype="0" fill="hold" nodeType="afterEffect">
                                  <p:stCondLst>
                                    <p:cond delay="0"/>
                                  </p:stCondLst>
                                  <p:childTnLst>
                                    <p:set>
                                      <p:cBhvr>
                                        <p:cTn id="34" dur="1" fill="hold">
                                          <p:stCondLst>
                                            <p:cond delay="0"/>
                                          </p:stCondLst>
                                        </p:cTn>
                                        <p:tgtEl>
                                          <p:spTgt spid="33795">
                                            <p:txEl>
                                              <p:pRg st="7" end="7"/>
                                            </p:txEl>
                                          </p:spTgt>
                                        </p:tgtEl>
                                        <p:attrNameLst>
                                          <p:attrName>style.visibility</p:attrName>
                                        </p:attrNameLst>
                                      </p:cBhvr>
                                      <p:to>
                                        <p:strVal val="visible"/>
                                      </p:to>
                                    </p:set>
                                    <p:animEffect transition="in" filter="fade">
                                      <p:cBhvr>
                                        <p:cTn id="35" dur="1000"/>
                                        <p:tgtEl>
                                          <p:spTgt spid="33795">
                                            <p:txEl>
                                              <p:pRg st="7" end="7"/>
                                            </p:txEl>
                                          </p:spTgt>
                                        </p:tgtEl>
                                      </p:cBhvr>
                                    </p:animEffect>
                                  </p:childTnLst>
                                </p:cTn>
                              </p:par>
                            </p:childTnLst>
                          </p:cTn>
                        </p:par>
                        <p:par>
                          <p:cTn id="36" fill="hold" nodeType="afterGroup">
                            <p:stCondLst>
                              <p:cond delay="8000"/>
                            </p:stCondLst>
                            <p:childTnLst>
                              <p:par>
                                <p:cTn id="37" presetID="10" presetClass="entr" presetSubtype="0" fill="hold" nodeType="afterEffect">
                                  <p:stCondLst>
                                    <p:cond delay="0"/>
                                  </p:stCondLst>
                                  <p:childTnLst>
                                    <p:set>
                                      <p:cBhvr>
                                        <p:cTn id="38" dur="1" fill="hold">
                                          <p:stCondLst>
                                            <p:cond delay="0"/>
                                          </p:stCondLst>
                                        </p:cTn>
                                        <p:tgtEl>
                                          <p:spTgt spid="33795">
                                            <p:txEl>
                                              <p:pRg st="8" end="8"/>
                                            </p:txEl>
                                          </p:spTgt>
                                        </p:tgtEl>
                                        <p:attrNameLst>
                                          <p:attrName>style.visibility</p:attrName>
                                        </p:attrNameLst>
                                      </p:cBhvr>
                                      <p:to>
                                        <p:strVal val="visible"/>
                                      </p:to>
                                    </p:set>
                                    <p:animEffect transition="in" filter="fade">
                                      <p:cBhvr>
                                        <p:cTn id="39" dur="1000"/>
                                        <p:tgtEl>
                                          <p:spTgt spid="33795">
                                            <p:txEl>
                                              <p:pRg st="8" end="8"/>
                                            </p:txEl>
                                          </p:spTgt>
                                        </p:tgtEl>
                                      </p:cBhvr>
                                    </p:animEffect>
                                  </p:childTnLst>
                                </p:cTn>
                              </p:par>
                            </p:childTnLst>
                          </p:cTn>
                        </p:par>
                        <p:par>
                          <p:cTn id="40" fill="hold" nodeType="afterGroup">
                            <p:stCondLst>
                              <p:cond delay="9000"/>
                            </p:stCondLst>
                            <p:childTnLst>
                              <p:par>
                                <p:cTn id="41" presetID="10" presetClass="entr" presetSubtype="0" fill="hold" nodeType="afterEffect">
                                  <p:stCondLst>
                                    <p:cond delay="0"/>
                                  </p:stCondLst>
                                  <p:childTnLst>
                                    <p:set>
                                      <p:cBhvr>
                                        <p:cTn id="42" dur="1" fill="hold">
                                          <p:stCondLst>
                                            <p:cond delay="0"/>
                                          </p:stCondLst>
                                        </p:cTn>
                                        <p:tgtEl>
                                          <p:spTgt spid="33795">
                                            <p:txEl>
                                              <p:pRg st="9" end="9"/>
                                            </p:txEl>
                                          </p:spTgt>
                                        </p:tgtEl>
                                        <p:attrNameLst>
                                          <p:attrName>style.visibility</p:attrName>
                                        </p:attrNameLst>
                                      </p:cBhvr>
                                      <p:to>
                                        <p:strVal val="visible"/>
                                      </p:to>
                                    </p:set>
                                    <p:animEffect transition="in" filter="fade">
                                      <p:cBhvr>
                                        <p:cTn id="43" dur="1000"/>
                                        <p:tgtEl>
                                          <p:spTgt spid="3379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US" b="1">
                <a:solidFill>
                  <a:srgbClr val="990033"/>
                </a:solidFill>
                <a:latin typeface="Papyrus" pitchFamily="66" charset="0"/>
              </a:rPr>
              <a:t>Our Words of Encouragement</a:t>
            </a:r>
            <a:endParaRPr lang="en-US" b="1" i="1">
              <a:solidFill>
                <a:srgbClr val="990033"/>
              </a:solidFill>
              <a:effectLst>
                <a:outerShdw blurRad="38100" dist="38100" dir="2700000" algn="tl">
                  <a:srgbClr val="C0C0C0"/>
                </a:outerShdw>
              </a:effectLst>
              <a:latin typeface="Papyrus" pitchFamily="66" charset="0"/>
            </a:endParaRPr>
          </a:p>
        </p:txBody>
      </p:sp>
      <p:sp>
        <p:nvSpPr>
          <p:cNvPr id="34819" name="Rectangle 3" descr="Parchment"/>
          <p:cNvSpPr>
            <a:spLocks noGrp="1" noChangeArrowheads="1"/>
          </p:cNvSpPr>
          <p:nvPr>
            <p:ph type="body" idx="1"/>
          </p:nvPr>
        </p:nvSpPr>
        <p:spPr>
          <a:xfrm>
            <a:off x="457200" y="1570038"/>
            <a:ext cx="8229600" cy="4602162"/>
          </a:xfrm>
          <a:blipFill dpi="0" rotWithShape="1">
            <a:blip r:embed="rId2"/>
            <a:srcRect/>
            <a:tile tx="0" ty="0" sx="100000" sy="100000" flip="none" algn="tl"/>
          </a:blipFill>
          <a:ln w="3175" cap="rnd">
            <a:solidFill>
              <a:schemeClr val="tx1"/>
            </a:solidFill>
            <a:prstDash val="sysDot"/>
            <a:miter lim="800000"/>
            <a:headEnd/>
            <a:tailEnd/>
          </a:ln>
        </p:spPr>
        <p:txBody>
          <a:bodyPr/>
          <a:lstStyle/>
          <a:p>
            <a:pPr>
              <a:lnSpc>
                <a:spcPct val="90000"/>
              </a:lnSpc>
              <a:buFontTx/>
              <a:buNone/>
            </a:pPr>
            <a:r>
              <a:rPr lang="en-US" sz="4000">
                <a:latin typeface="Centaur" pitchFamily="18" charset="0"/>
              </a:rPr>
              <a:t>“Let your conduct be without covetousness; be content with such things as you have.  For He Himself has said, </a:t>
            </a:r>
            <a:r>
              <a:rPr lang="en-US" sz="4000" b="1">
                <a:solidFill>
                  <a:srgbClr val="0000CC"/>
                </a:solidFill>
                <a:latin typeface="Centaur" pitchFamily="18" charset="0"/>
              </a:rPr>
              <a:t>‘I will never leave you or forsake you.’</a:t>
            </a:r>
            <a:r>
              <a:rPr lang="en-US" sz="4000">
                <a:latin typeface="Centaur" pitchFamily="18" charset="0"/>
              </a:rPr>
              <a:t>  So we may boldly say: ‘The Lord is my helper; I will not fear.  What can man do to me?’”</a:t>
            </a:r>
          </a:p>
          <a:p>
            <a:pPr>
              <a:lnSpc>
                <a:spcPct val="90000"/>
              </a:lnSpc>
              <a:buFontTx/>
              <a:buNone/>
            </a:pPr>
            <a:r>
              <a:rPr lang="en-US" sz="2400">
                <a:latin typeface="Copperplate Gothic Bold" pitchFamily="34" charset="0"/>
              </a:rPr>
              <a:t>	</a:t>
            </a:r>
            <a:r>
              <a:rPr lang="en-US" sz="2400" b="1">
                <a:solidFill>
                  <a:srgbClr val="0099CC"/>
                </a:solidFill>
                <a:latin typeface="Copperplate Gothic Bold" pitchFamily="34" charset="0"/>
              </a:rPr>
              <a:t>Hebrews 13:5-6</a:t>
            </a:r>
          </a:p>
          <a:p>
            <a:pPr>
              <a:lnSpc>
                <a:spcPct val="90000"/>
              </a:lnSpc>
              <a:buFontTx/>
              <a:buNone/>
            </a:pPr>
            <a:endParaRPr lang="en-US" sz="4400">
              <a:latin typeface="Centaur" pitchFamily="18" charset="0"/>
            </a:endParaRPr>
          </a:p>
        </p:txBody>
      </p:sp>
      <p:sp>
        <p:nvSpPr>
          <p:cNvPr id="4"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1496445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 r="40039"/>
          <a:stretch/>
        </p:blipFill>
        <p:spPr bwMode="auto">
          <a:xfrm>
            <a:off x="1619672" y="492149"/>
            <a:ext cx="5801225" cy="616977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179512" y="908720"/>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On the Edge of the Kingdom</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755576" y="5006786"/>
            <a:ext cx="7704856" cy="1446550"/>
          </a:xfrm>
          <a:prstGeom prst="rect">
            <a:avLst/>
          </a:prstGeom>
          <a:noFill/>
          <a:ln>
            <a:noFill/>
          </a:ln>
          <a:effectLst/>
          <a:extLst/>
        </p:spPr>
        <p:txBody>
          <a:bodyPr wrap="square">
            <a:spAutoFit/>
          </a:bodyPr>
          <a:lstStyle/>
          <a:p>
            <a:pPr algn="ctr" fontAlgn="base">
              <a:spcBef>
                <a:spcPct val="0"/>
              </a:spcBef>
              <a:spcAft>
                <a:spcPct val="0"/>
              </a:spcAft>
            </a:pPr>
            <a:r>
              <a:rPr lang="en-US" sz="4400" dirty="0" smtClean="0">
                <a:solidFill>
                  <a:srgbClr val="FFFF00"/>
                </a:solidFill>
                <a:effectLst>
                  <a:outerShdw blurRad="38100" dist="38100" dir="2700000" algn="tl">
                    <a:srgbClr val="000000">
                      <a:alpha val="43137"/>
                    </a:srgbClr>
                  </a:outerShdw>
                </a:effectLst>
                <a:latin typeface="Eras Bold ITC" pitchFamily="34" charset="0"/>
              </a:rPr>
              <a:t>Class 2</a:t>
            </a:r>
          </a:p>
          <a:p>
            <a:pPr algn="ctr" fontAlgn="base">
              <a:spcBef>
                <a:spcPct val="0"/>
              </a:spcBef>
              <a:spcAft>
                <a:spcPct val="0"/>
              </a:spcAft>
            </a:pPr>
            <a:r>
              <a:rPr lang="en-US" sz="4400" dirty="0" smtClean="0">
                <a:solidFill>
                  <a:srgbClr val="FFFF00"/>
                </a:solidFill>
                <a:effectLst>
                  <a:outerShdw blurRad="38100" dist="38100" dir="2700000" algn="tl">
                    <a:srgbClr val="000000">
                      <a:alpha val="43137"/>
                    </a:srgbClr>
                  </a:outerShdw>
                </a:effectLst>
                <a:latin typeface="Eras Bold ITC" pitchFamily="34" charset="0"/>
              </a:rPr>
              <a:t>Giants in the Land</a:t>
            </a:r>
            <a:endParaRPr lang="en-US" sz="4400" dirty="0">
              <a:solidFill>
                <a:srgbClr val="FFFF00"/>
              </a:solidFill>
              <a:effectLst>
                <a:outerShdw blurRad="38100" dist="38100" dir="2700000" algn="tl">
                  <a:srgbClr val="000000">
                    <a:alpha val="43137"/>
                  </a:srgbClr>
                </a:outerShdw>
              </a:effectLst>
              <a:latin typeface="Eras Bold ITC" pitchFamily="34" charset="0"/>
            </a:endParaRPr>
          </a:p>
        </p:txBody>
      </p:sp>
    </p:spTree>
    <p:extLst>
      <p:ext uri="{BB962C8B-B14F-4D97-AF65-F5344CB8AC3E}">
        <p14:creationId xmlns:p14="http://schemas.microsoft.com/office/powerpoint/2010/main" val="1907436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r="14894"/>
          <a:stretch>
            <a:fillRect/>
          </a:stretch>
        </p:blipFill>
        <p:spPr bwMode="auto">
          <a:xfrm>
            <a:off x="0" y="0"/>
            <a:ext cx="9144000" cy="685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1" name="Text Box 3" descr="Parchment"/>
          <p:cNvSpPr txBox="1">
            <a:spLocks noChangeArrowheads="1"/>
          </p:cNvSpPr>
          <p:nvPr/>
        </p:nvSpPr>
        <p:spPr bwMode="auto">
          <a:xfrm>
            <a:off x="6705600" y="152400"/>
            <a:ext cx="2286000" cy="3662363"/>
          </a:xfrm>
          <a:prstGeom prst="rect">
            <a:avLst/>
          </a:prstGeom>
          <a:blipFill dpi="0" rotWithShape="1">
            <a:blip r:embed="rId4"/>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200">
                <a:solidFill>
                  <a:schemeClr val="tx2"/>
                </a:solidFill>
                <a:latin typeface="Copperplate Gothic Bold" pitchFamily="34" charset="0"/>
              </a:rPr>
              <a:t>Emim                 </a:t>
            </a:r>
            <a:r>
              <a:rPr lang="en-US" sz="1600" b="1">
                <a:solidFill>
                  <a:srgbClr val="0099CC"/>
                </a:solidFill>
                <a:latin typeface="Copperplate Gothic Bold" pitchFamily="34" charset="0"/>
              </a:rPr>
              <a:t>(8-11)</a:t>
            </a:r>
          </a:p>
          <a:p>
            <a:pPr algn="ctr">
              <a:spcBef>
                <a:spcPct val="50000"/>
              </a:spcBef>
            </a:pPr>
            <a:r>
              <a:rPr lang="en-US" sz="2200">
                <a:solidFill>
                  <a:schemeClr val="tx2"/>
                </a:solidFill>
                <a:latin typeface="Copperplate Gothic Bold" pitchFamily="34" charset="0"/>
              </a:rPr>
              <a:t>Horim             </a:t>
            </a:r>
            <a:r>
              <a:rPr lang="en-US" sz="1600" b="1">
                <a:solidFill>
                  <a:srgbClr val="0099CC"/>
                </a:solidFill>
                <a:latin typeface="Copperplate Gothic Bold" pitchFamily="34" charset="0"/>
              </a:rPr>
              <a:t>(12,22)</a:t>
            </a:r>
          </a:p>
          <a:p>
            <a:pPr algn="ctr">
              <a:spcBef>
                <a:spcPct val="50000"/>
              </a:spcBef>
            </a:pPr>
            <a:r>
              <a:rPr lang="en-US" sz="2200">
                <a:solidFill>
                  <a:schemeClr val="tx2"/>
                </a:solidFill>
                <a:latin typeface="Copperplate Gothic Bold" pitchFamily="34" charset="0"/>
              </a:rPr>
              <a:t>Zamzummim  </a:t>
            </a:r>
            <a:r>
              <a:rPr lang="en-US" sz="1600" b="1">
                <a:solidFill>
                  <a:srgbClr val="0099CC"/>
                </a:solidFill>
                <a:latin typeface="Copperplate Gothic Bold" pitchFamily="34" charset="0"/>
              </a:rPr>
              <a:t>(19-21)</a:t>
            </a:r>
          </a:p>
          <a:p>
            <a:pPr algn="ctr">
              <a:spcBef>
                <a:spcPct val="50000"/>
              </a:spcBef>
            </a:pPr>
            <a:r>
              <a:rPr lang="en-US" sz="2200">
                <a:solidFill>
                  <a:schemeClr val="tx2"/>
                </a:solidFill>
                <a:latin typeface="Copperplate Gothic Bold" pitchFamily="34" charset="0"/>
              </a:rPr>
              <a:t>Avim               </a:t>
            </a:r>
            <a:r>
              <a:rPr lang="en-US" sz="1600" b="1">
                <a:solidFill>
                  <a:srgbClr val="0099CC"/>
                </a:solidFill>
                <a:latin typeface="Copperplate Gothic Bold" pitchFamily="34" charset="0"/>
              </a:rPr>
              <a:t>(23)</a:t>
            </a:r>
          </a:p>
          <a:p>
            <a:pPr algn="ctr">
              <a:spcBef>
                <a:spcPct val="50000"/>
              </a:spcBef>
            </a:pPr>
            <a:r>
              <a:rPr lang="en-US" sz="2200">
                <a:solidFill>
                  <a:schemeClr val="tx2"/>
                </a:solidFill>
                <a:latin typeface="Copperplate Gothic Bold" pitchFamily="34" charset="0"/>
              </a:rPr>
              <a:t>Anakim           </a:t>
            </a:r>
            <a:r>
              <a:rPr lang="en-US" sz="1600" b="1">
                <a:solidFill>
                  <a:srgbClr val="0099CC"/>
                </a:solidFill>
                <a:latin typeface="Copperplate Gothic Bold" pitchFamily="34" charset="0"/>
              </a:rPr>
              <a:t>(10-11,20-21)</a:t>
            </a:r>
          </a:p>
        </p:txBody>
      </p:sp>
      <p:sp>
        <p:nvSpPr>
          <p:cNvPr id="37892" name="Text Box 4"/>
          <p:cNvSpPr txBox="1">
            <a:spLocks noChangeArrowheads="1"/>
          </p:cNvSpPr>
          <p:nvPr/>
        </p:nvSpPr>
        <p:spPr bwMode="auto">
          <a:xfrm>
            <a:off x="152400" y="152400"/>
            <a:ext cx="3886200" cy="1204913"/>
          </a:xfrm>
          <a:prstGeom prst="rect">
            <a:avLst/>
          </a:prstGeom>
          <a:solidFill>
            <a:schemeClr val="accent1">
              <a:alpha val="3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4000">
                <a:solidFill>
                  <a:srgbClr val="0000FF"/>
                </a:solidFill>
                <a:effectLst>
                  <a:outerShdw blurRad="38100" dist="38100" dir="2700000" algn="tl">
                    <a:srgbClr val="000000"/>
                  </a:outerShdw>
                </a:effectLst>
                <a:latin typeface="Copperplate Gothic Bold" pitchFamily="34" charset="0"/>
              </a:rPr>
              <a:t>Canaan</a:t>
            </a:r>
            <a:endParaRPr lang="en-US" sz="2200" i="1">
              <a:solidFill>
                <a:srgbClr val="0000FF"/>
              </a:solidFill>
              <a:effectLst>
                <a:outerShdw blurRad="38100" dist="38100" dir="2700000" algn="tl">
                  <a:srgbClr val="000000"/>
                </a:outerShdw>
              </a:effectLst>
              <a:latin typeface="Copperplate Gothic Bold" pitchFamily="34" charset="0"/>
            </a:endParaRPr>
          </a:p>
          <a:p>
            <a:pPr>
              <a:spcBef>
                <a:spcPct val="50000"/>
              </a:spcBef>
            </a:pPr>
            <a:r>
              <a:rPr lang="en-US" sz="2200" i="1">
                <a:solidFill>
                  <a:srgbClr val="0000FF"/>
                </a:solidFill>
                <a:effectLst>
                  <a:outerShdw blurRad="38100" dist="38100" dir="2700000" algn="tl">
                    <a:srgbClr val="000000"/>
                  </a:outerShdw>
                </a:effectLst>
                <a:latin typeface="Copperplate Gothic Bold" pitchFamily="34" charset="0"/>
              </a:rPr>
              <a:t>Deuteronomy 2</a:t>
            </a:r>
          </a:p>
        </p:txBody>
      </p:sp>
      <p:sp>
        <p:nvSpPr>
          <p:cNvPr id="37893" name="Text Box 5"/>
          <p:cNvSpPr txBox="1">
            <a:spLocks noChangeArrowheads="1"/>
          </p:cNvSpPr>
          <p:nvPr/>
        </p:nvSpPr>
        <p:spPr bwMode="auto">
          <a:xfrm>
            <a:off x="4267200" y="6096000"/>
            <a:ext cx="11430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Emim</a:t>
            </a:r>
          </a:p>
        </p:txBody>
      </p:sp>
      <p:sp>
        <p:nvSpPr>
          <p:cNvPr id="37894" name="Text Box 6"/>
          <p:cNvSpPr txBox="1">
            <a:spLocks noChangeArrowheads="1"/>
          </p:cNvSpPr>
          <p:nvPr/>
        </p:nvSpPr>
        <p:spPr bwMode="auto">
          <a:xfrm>
            <a:off x="2133600" y="6477000"/>
            <a:ext cx="12954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Horim</a:t>
            </a:r>
          </a:p>
        </p:txBody>
      </p:sp>
      <p:sp>
        <p:nvSpPr>
          <p:cNvPr id="37895" name="Text Box 7"/>
          <p:cNvSpPr txBox="1">
            <a:spLocks noChangeArrowheads="1"/>
          </p:cNvSpPr>
          <p:nvPr/>
        </p:nvSpPr>
        <p:spPr bwMode="auto">
          <a:xfrm>
            <a:off x="4953000" y="3733800"/>
            <a:ext cx="22098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Zamzummim</a:t>
            </a:r>
          </a:p>
        </p:txBody>
      </p:sp>
      <p:sp>
        <p:nvSpPr>
          <p:cNvPr id="37896" name="Text Box 8"/>
          <p:cNvSpPr txBox="1">
            <a:spLocks noChangeArrowheads="1"/>
          </p:cNvSpPr>
          <p:nvPr/>
        </p:nvSpPr>
        <p:spPr bwMode="auto">
          <a:xfrm>
            <a:off x="609600" y="4876800"/>
            <a:ext cx="11430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Avim</a:t>
            </a:r>
          </a:p>
        </p:txBody>
      </p:sp>
      <p:sp>
        <p:nvSpPr>
          <p:cNvPr id="37897" name="Text Box 9"/>
          <p:cNvSpPr txBox="1">
            <a:spLocks noChangeArrowheads="1"/>
          </p:cNvSpPr>
          <p:nvPr/>
        </p:nvSpPr>
        <p:spPr bwMode="auto">
          <a:xfrm>
            <a:off x="1828800" y="5486400"/>
            <a:ext cx="14478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Anakim</a:t>
            </a:r>
          </a:p>
        </p:txBody>
      </p:sp>
      <p:sp>
        <p:nvSpPr>
          <p:cNvPr id="10"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Giants in the Land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633808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l="10638" r="49646"/>
          <a:stretch>
            <a:fillRect/>
          </a:stretch>
        </p:blipFill>
        <p:spPr bwMode="auto">
          <a:xfrm>
            <a:off x="0" y="0"/>
            <a:ext cx="4267200" cy="685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39" name="Text Box 3" descr="Parchment"/>
          <p:cNvSpPr txBox="1">
            <a:spLocks noChangeArrowheads="1"/>
          </p:cNvSpPr>
          <p:nvPr/>
        </p:nvSpPr>
        <p:spPr bwMode="auto">
          <a:xfrm>
            <a:off x="4343400" y="2133600"/>
            <a:ext cx="4648200" cy="3498850"/>
          </a:xfrm>
          <a:prstGeom prst="rect">
            <a:avLst/>
          </a:prstGeom>
          <a:blipFill dpi="0" rotWithShape="1">
            <a:blip r:embed="rId4"/>
            <a:srcRect/>
            <a:tile tx="0" ty="0" sx="100000" sy="100000" flip="none" algn="tl"/>
          </a:blipFill>
          <a:ln w="3175" cap="rnd">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sz="2800">
                <a:latin typeface="Centaur" pitchFamily="18" charset="0"/>
              </a:rPr>
              <a:t>  </a:t>
            </a:r>
            <a:r>
              <a:rPr lang="en-US" sz="2600">
                <a:latin typeface="Centaur" pitchFamily="18" charset="0"/>
              </a:rPr>
              <a:t>meaning ‘terrors’</a:t>
            </a:r>
          </a:p>
          <a:p>
            <a:pPr>
              <a:spcBef>
                <a:spcPct val="50000"/>
              </a:spcBef>
              <a:buFontTx/>
              <a:buChar char="•"/>
            </a:pPr>
            <a:r>
              <a:rPr lang="en-US" sz="2600">
                <a:latin typeface="Centaur" pitchFamily="18" charset="0"/>
              </a:rPr>
              <a:t>  giants</a:t>
            </a:r>
          </a:p>
          <a:p>
            <a:pPr>
              <a:spcBef>
                <a:spcPct val="50000"/>
              </a:spcBef>
              <a:buFontTx/>
              <a:buChar char="•"/>
            </a:pPr>
            <a:r>
              <a:rPr lang="en-US" sz="2600">
                <a:latin typeface="Centaur" pitchFamily="18" charset="0"/>
              </a:rPr>
              <a:t>  lived in Shaveh-kiriathaim in Moab where they were defeated by Chedorlaomer in the days of Abraham (Genesis 14:5)</a:t>
            </a:r>
          </a:p>
          <a:p>
            <a:pPr>
              <a:spcBef>
                <a:spcPct val="50000"/>
              </a:spcBef>
              <a:buFontTx/>
              <a:buChar char="•"/>
            </a:pPr>
            <a:r>
              <a:rPr lang="en-US" sz="2600">
                <a:latin typeface="Centaur" pitchFamily="18" charset="0"/>
              </a:rPr>
              <a:t>  displaced by the Moabites</a:t>
            </a:r>
          </a:p>
        </p:txBody>
      </p:sp>
      <p:sp>
        <p:nvSpPr>
          <p:cNvPr id="39940" name="Text Box 4"/>
          <p:cNvSpPr txBox="1">
            <a:spLocks noChangeArrowheads="1"/>
          </p:cNvSpPr>
          <p:nvPr/>
        </p:nvSpPr>
        <p:spPr bwMode="auto">
          <a:xfrm>
            <a:off x="3124200" y="6172200"/>
            <a:ext cx="11430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Emim</a:t>
            </a:r>
          </a:p>
        </p:txBody>
      </p:sp>
      <p:sp>
        <p:nvSpPr>
          <p:cNvPr id="39941" name="Rectangle 5"/>
          <p:cNvSpPr>
            <a:spLocks noChangeArrowheads="1"/>
          </p:cNvSpPr>
          <p:nvPr/>
        </p:nvSpPr>
        <p:spPr bwMode="auto">
          <a:xfrm>
            <a:off x="5257800" y="76200"/>
            <a:ext cx="36576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a:r>
              <a:rPr lang="en-US" sz="8800" b="1">
                <a:solidFill>
                  <a:srgbClr val="FF0000"/>
                </a:solidFill>
                <a:effectLst>
                  <a:outerShdw blurRad="38100" dist="38100" dir="2700000" algn="tl">
                    <a:srgbClr val="C0C0C0"/>
                  </a:outerShdw>
                </a:effectLst>
                <a:latin typeface="Bookman Old Style" pitchFamily="18" charset="0"/>
              </a:rPr>
              <a:t>Emim</a:t>
            </a:r>
            <a:br>
              <a:rPr lang="en-US" sz="8800" b="1">
                <a:solidFill>
                  <a:srgbClr val="FF0000"/>
                </a:solidFill>
                <a:effectLst>
                  <a:outerShdw blurRad="38100" dist="38100" dir="2700000" algn="tl">
                    <a:srgbClr val="C0C0C0"/>
                  </a:outerShdw>
                </a:effectLst>
                <a:latin typeface="Bookman Old Style" pitchFamily="18" charset="0"/>
              </a:rPr>
            </a:br>
            <a:r>
              <a:rPr lang="en-US" sz="2000" b="1">
                <a:solidFill>
                  <a:srgbClr val="FF0000"/>
                </a:solidFill>
                <a:effectLst>
                  <a:outerShdw blurRad="38100" dist="38100" dir="2700000" algn="tl">
                    <a:srgbClr val="C0C0C0"/>
                  </a:outerShdw>
                </a:effectLst>
                <a:latin typeface="Bookman Old Style" pitchFamily="18" charset="0"/>
              </a:rPr>
              <a:t>Deuteronomy 2:8-11</a:t>
            </a: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Giants in the Land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9416580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3">
            <a:extLst>
              <a:ext uri="{28A0092B-C50C-407E-A947-70E740481C1C}">
                <a14:useLocalDpi xmlns:a14="http://schemas.microsoft.com/office/drawing/2010/main" val="0"/>
              </a:ext>
            </a:extLst>
          </a:blip>
          <a:srcRect l="10638" r="49646"/>
          <a:stretch>
            <a:fillRect/>
          </a:stretch>
        </p:blipFill>
        <p:spPr bwMode="auto">
          <a:xfrm>
            <a:off x="0" y="0"/>
            <a:ext cx="4267200" cy="685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7" name="Text Box 3" descr="Parchment"/>
          <p:cNvSpPr txBox="1">
            <a:spLocks noChangeArrowheads="1"/>
          </p:cNvSpPr>
          <p:nvPr/>
        </p:nvSpPr>
        <p:spPr bwMode="auto">
          <a:xfrm>
            <a:off x="4343400" y="2133600"/>
            <a:ext cx="4648200" cy="3300413"/>
          </a:xfrm>
          <a:prstGeom prst="rect">
            <a:avLst/>
          </a:prstGeom>
          <a:blipFill dpi="0" rotWithShape="1">
            <a:blip r:embed="rId4"/>
            <a:srcRect/>
            <a:tile tx="0" ty="0" sx="100000" sy="100000" flip="none" algn="tl"/>
          </a:blipFill>
          <a:ln w="3175" cap="rnd">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sz="2800">
                <a:latin typeface="Centaur" pitchFamily="18" charset="0"/>
              </a:rPr>
              <a:t>  </a:t>
            </a:r>
            <a:r>
              <a:rPr lang="en-US" sz="2600">
                <a:latin typeface="Centaur" pitchFamily="18" charset="0"/>
              </a:rPr>
              <a:t>probably meaning ‘cave dwellers’</a:t>
            </a:r>
          </a:p>
          <a:p>
            <a:pPr>
              <a:spcBef>
                <a:spcPct val="50000"/>
              </a:spcBef>
              <a:buFontTx/>
              <a:buChar char="•"/>
            </a:pPr>
            <a:r>
              <a:rPr lang="en-US" sz="2600">
                <a:latin typeface="Centaur" pitchFamily="18" charset="0"/>
              </a:rPr>
              <a:t>  lived in mount Seir in the land where they were defeated by Chedorlaomer in the days of Abraham (Genesis 14:6)</a:t>
            </a:r>
          </a:p>
          <a:p>
            <a:pPr>
              <a:spcBef>
                <a:spcPct val="50000"/>
              </a:spcBef>
              <a:buFontTx/>
              <a:buChar char="•"/>
            </a:pPr>
            <a:r>
              <a:rPr lang="en-US" sz="2600">
                <a:latin typeface="Centaur" pitchFamily="18" charset="0"/>
              </a:rPr>
              <a:t>  displaced by the Edomites</a:t>
            </a:r>
          </a:p>
        </p:txBody>
      </p:sp>
      <p:sp>
        <p:nvSpPr>
          <p:cNvPr id="41988" name="Rectangle 4"/>
          <p:cNvSpPr>
            <a:spLocks noChangeArrowheads="1"/>
          </p:cNvSpPr>
          <p:nvPr/>
        </p:nvSpPr>
        <p:spPr bwMode="auto">
          <a:xfrm>
            <a:off x="4800600" y="76200"/>
            <a:ext cx="41148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a:r>
              <a:rPr lang="en-US" sz="8800" b="1">
                <a:solidFill>
                  <a:srgbClr val="FF0000"/>
                </a:solidFill>
                <a:effectLst>
                  <a:outerShdw blurRad="38100" dist="38100" dir="2700000" algn="tl">
                    <a:srgbClr val="C0C0C0"/>
                  </a:outerShdw>
                </a:effectLst>
                <a:latin typeface="Bookman Old Style" pitchFamily="18" charset="0"/>
              </a:rPr>
              <a:t>Horim</a:t>
            </a:r>
            <a:br>
              <a:rPr lang="en-US" sz="8800" b="1">
                <a:solidFill>
                  <a:srgbClr val="FF0000"/>
                </a:solidFill>
                <a:effectLst>
                  <a:outerShdw blurRad="38100" dist="38100" dir="2700000" algn="tl">
                    <a:srgbClr val="C0C0C0"/>
                  </a:outerShdw>
                </a:effectLst>
                <a:latin typeface="Bookman Old Style" pitchFamily="18" charset="0"/>
              </a:rPr>
            </a:br>
            <a:r>
              <a:rPr lang="en-US" sz="2000" b="1">
                <a:solidFill>
                  <a:srgbClr val="FF0000"/>
                </a:solidFill>
                <a:effectLst>
                  <a:outerShdw blurRad="38100" dist="38100" dir="2700000" algn="tl">
                    <a:srgbClr val="C0C0C0"/>
                  </a:outerShdw>
                </a:effectLst>
                <a:latin typeface="Bookman Old Style" pitchFamily="18" charset="0"/>
              </a:rPr>
              <a:t>Deuteronomy 2:12,22</a:t>
            </a:r>
          </a:p>
        </p:txBody>
      </p:sp>
      <p:sp>
        <p:nvSpPr>
          <p:cNvPr id="41989" name="Text Box 5"/>
          <p:cNvSpPr txBox="1">
            <a:spLocks noChangeArrowheads="1"/>
          </p:cNvSpPr>
          <p:nvPr/>
        </p:nvSpPr>
        <p:spPr bwMode="auto">
          <a:xfrm>
            <a:off x="990600" y="6477000"/>
            <a:ext cx="12954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Horim</a:t>
            </a: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Giants in the Land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270518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3">
            <a:extLst>
              <a:ext uri="{28A0092B-C50C-407E-A947-70E740481C1C}">
                <a14:useLocalDpi xmlns:a14="http://schemas.microsoft.com/office/drawing/2010/main" val="0"/>
              </a:ext>
            </a:extLst>
          </a:blip>
          <a:srcRect l="10638" r="49646"/>
          <a:stretch>
            <a:fillRect/>
          </a:stretch>
        </p:blipFill>
        <p:spPr bwMode="auto">
          <a:xfrm>
            <a:off x="0" y="0"/>
            <a:ext cx="4267200" cy="685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5" name="Text Box 3" descr="Parchment"/>
          <p:cNvSpPr txBox="1">
            <a:spLocks noChangeArrowheads="1"/>
          </p:cNvSpPr>
          <p:nvPr/>
        </p:nvSpPr>
        <p:spPr bwMode="auto">
          <a:xfrm>
            <a:off x="4343400" y="2133600"/>
            <a:ext cx="4648200" cy="3498850"/>
          </a:xfrm>
          <a:prstGeom prst="rect">
            <a:avLst/>
          </a:prstGeom>
          <a:blipFill dpi="0" rotWithShape="1">
            <a:blip r:embed="rId4"/>
            <a:srcRect/>
            <a:tile tx="0" ty="0" sx="100000" sy="100000" flip="none" algn="tl"/>
          </a:blipFill>
          <a:ln w="3175" cap="rnd">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sz="2800">
                <a:latin typeface="Centaur" pitchFamily="18" charset="0"/>
              </a:rPr>
              <a:t>  </a:t>
            </a:r>
            <a:r>
              <a:rPr lang="en-US" sz="2600">
                <a:latin typeface="Centaur" pitchFamily="18" charset="0"/>
              </a:rPr>
              <a:t>probably meaning ‘plotters’</a:t>
            </a:r>
          </a:p>
          <a:p>
            <a:pPr>
              <a:spcBef>
                <a:spcPct val="50000"/>
              </a:spcBef>
              <a:buFontTx/>
              <a:buChar char="•"/>
            </a:pPr>
            <a:r>
              <a:rPr lang="en-US" sz="2600">
                <a:latin typeface="Centaur" pitchFamily="18" charset="0"/>
              </a:rPr>
              <a:t>  giants</a:t>
            </a:r>
          </a:p>
          <a:p>
            <a:pPr>
              <a:spcBef>
                <a:spcPct val="50000"/>
              </a:spcBef>
              <a:buFontTx/>
              <a:buChar char="•"/>
            </a:pPr>
            <a:r>
              <a:rPr lang="en-US" sz="2600">
                <a:latin typeface="Centaur" pitchFamily="18" charset="0"/>
              </a:rPr>
              <a:t>  probably the Zuzim which were defeated by Chedorlaomer in Abraham’s days (Genesis 14:5)</a:t>
            </a:r>
          </a:p>
          <a:p>
            <a:pPr>
              <a:spcBef>
                <a:spcPct val="50000"/>
              </a:spcBef>
              <a:buFontTx/>
              <a:buChar char="•"/>
            </a:pPr>
            <a:r>
              <a:rPr lang="en-US" sz="2600">
                <a:latin typeface="Centaur" pitchFamily="18" charset="0"/>
              </a:rPr>
              <a:t>  displaced by the Ammonites</a:t>
            </a:r>
          </a:p>
        </p:txBody>
      </p:sp>
      <p:sp>
        <p:nvSpPr>
          <p:cNvPr id="44036" name="Rectangle 4"/>
          <p:cNvSpPr>
            <a:spLocks noChangeArrowheads="1"/>
          </p:cNvSpPr>
          <p:nvPr/>
        </p:nvSpPr>
        <p:spPr bwMode="auto">
          <a:xfrm>
            <a:off x="1143000" y="76200"/>
            <a:ext cx="79248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a:r>
              <a:rPr lang="en-US" sz="8800" b="1">
                <a:solidFill>
                  <a:srgbClr val="FF0000"/>
                </a:solidFill>
                <a:effectLst>
                  <a:outerShdw blurRad="38100" dist="38100" dir="2700000" algn="tl">
                    <a:srgbClr val="C0C0C0"/>
                  </a:outerShdw>
                </a:effectLst>
                <a:latin typeface="Bookman Old Style" pitchFamily="18" charset="0"/>
              </a:rPr>
              <a:t>Zamzummim</a:t>
            </a:r>
            <a:br>
              <a:rPr lang="en-US" sz="8800" b="1">
                <a:solidFill>
                  <a:srgbClr val="FF0000"/>
                </a:solidFill>
                <a:effectLst>
                  <a:outerShdw blurRad="38100" dist="38100" dir="2700000" algn="tl">
                    <a:srgbClr val="C0C0C0"/>
                  </a:outerShdw>
                </a:effectLst>
                <a:latin typeface="Bookman Old Style" pitchFamily="18" charset="0"/>
              </a:rPr>
            </a:br>
            <a:r>
              <a:rPr lang="en-US" sz="2000" b="1">
                <a:solidFill>
                  <a:srgbClr val="FF0000"/>
                </a:solidFill>
                <a:effectLst>
                  <a:outerShdw blurRad="38100" dist="38100" dir="2700000" algn="tl">
                    <a:srgbClr val="C0C0C0"/>
                  </a:outerShdw>
                </a:effectLst>
                <a:latin typeface="Bookman Old Style" pitchFamily="18" charset="0"/>
              </a:rPr>
              <a:t>Deuteronomy 2:19-21</a:t>
            </a:r>
          </a:p>
        </p:txBody>
      </p:sp>
      <p:sp>
        <p:nvSpPr>
          <p:cNvPr id="44037" name="Text Box 5"/>
          <p:cNvSpPr txBox="1">
            <a:spLocks noChangeArrowheads="1"/>
          </p:cNvSpPr>
          <p:nvPr/>
        </p:nvSpPr>
        <p:spPr bwMode="auto">
          <a:xfrm>
            <a:off x="2209800" y="3733800"/>
            <a:ext cx="22098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Zamzummim</a:t>
            </a: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Giants in the Land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6538236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a:extLst>
              <a:ext uri="{28A0092B-C50C-407E-A947-70E740481C1C}">
                <a14:useLocalDpi xmlns:a14="http://schemas.microsoft.com/office/drawing/2010/main" val="0"/>
              </a:ext>
            </a:extLst>
          </a:blip>
          <a:srcRect l="10638" r="49646"/>
          <a:stretch>
            <a:fillRect/>
          </a:stretch>
        </p:blipFill>
        <p:spPr bwMode="auto">
          <a:xfrm>
            <a:off x="0" y="0"/>
            <a:ext cx="4267200" cy="685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3" name="Text Box 3" descr="Parchment"/>
          <p:cNvSpPr txBox="1">
            <a:spLocks noChangeArrowheads="1"/>
          </p:cNvSpPr>
          <p:nvPr/>
        </p:nvSpPr>
        <p:spPr bwMode="auto">
          <a:xfrm>
            <a:off x="4343400" y="2133600"/>
            <a:ext cx="4648200" cy="2308225"/>
          </a:xfrm>
          <a:prstGeom prst="rect">
            <a:avLst/>
          </a:prstGeom>
          <a:blipFill dpi="0" rotWithShape="1">
            <a:blip r:embed="rId4"/>
            <a:srcRect/>
            <a:tile tx="0" ty="0" sx="100000" sy="100000" flip="none" algn="tl"/>
          </a:blipFill>
          <a:ln w="3175" cap="rnd">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sz="2800">
                <a:latin typeface="Centaur" pitchFamily="18" charset="0"/>
              </a:rPr>
              <a:t>  </a:t>
            </a:r>
            <a:r>
              <a:rPr lang="en-US" sz="2600">
                <a:latin typeface="Centaur" pitchFamily="18" charset="0"/>
              </a:rPr>
              <a:t>probably meaning ‘overthrowers’</a:t>
            </a:r>
          </a:p>
          <a:p>
            <a:pPr>
              <a:spcBef>
                <a:spcPct val="50000"/>
              </a:spcBef>
              <a:buFontTx/>
              <a:buChar char="•"/>
            </a:pPr>
            <a:r>
              <a:rPr lang="en-US" sz="2600">
                <a:latin typeface="Centaur" pitchFamily="18" charset="0"/>
              </a:rPr>
              <a:t>  displaced by the Caphtorim  (also called Philistines cp Amos 9:7 and Joshua 13:3)</a:t>
            </a:r>
          </a:p>
        </p:txBody>
      </p:sp>
      <p:sp>
        <p:nvSpPr>
          <p:cNvPr id="46084" name="Rectangle 4"/>
          <p:cNvSpPr>
            <a:spLocks noChangeArrowheads="1"/>
          </p:cNvSpPr>
          <p:nvPr/>
        </p:nvSpPr>
        <p:spPr bwMode="auto">
          <a:xfrm>
            <a:off x="762000" y="76200"/>
            <a:ext cx="79248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a:r>
              <a:rPr lang="en-US" sz="8800" b="1">
                <a:solidFill>
                  <a:srgbClr val="FF0000"/>
                </a:solidFill>
                <a:effectLst>
                  <a:outerShdw blurRad="38100" dist="38100" dir="2700000" algn="tl">
                    <a:srgbClr val="C0C0C0"/>
                  </a:outerShdw>
                </a:effectLst>
                <a:latin typeface="Bookman Old Style" pitchFamily="18" charset="0"/>
              </a:rPr>
              <a:t>Avim</a:t>
            </a:r>
            <a:br>
              <a:rPr lang="en-US" sz="8800" b="1">
                <a:solidFill>
                  <a:srgbClr val="FF0000"/>
                </a:solidFill>
                <a:effectLst>
                  <a:outerShdw blurRad="38100" dist="38100" dir="2700000" algn="tl">
                    <a:srgbClr val="C0C0C0"/>
                  </a:outerShdw>
                </a:effectLst>
                <a:latin typeface="Bookman Old Style" pitchFamily="18" charset="0"/>
              </a:rPr>
            </a:br>
            <a:r>
              <a:rPr lang="en-US" sz="2000" b="1">
                <a:solidFill>
                  <a:srgbClr val="FF0000"/>
                </a:solidFill>
                <a:effectLst>
                  <a:outerShdw blurRad="38100" dist="38100" dir="2700000" algn="tl">
                    <a:srgbClr val="C0C0C0"/>
                  </a:outerShdw>
                </a:effectLst>
                <a:latin typeface="Bookman Old Style" pitchFamily="18" charset="0"/>
              </a:rPr>
              <a:t>Deuteronomy 2:23</a:t>
            </a:r>
          </a:p>
        </p:txBody>
      </p:sp>
      <p:sp>
        <p:nvSpPr>
          <p:cNvPr id="46085" name="Text Box 5"/>
          <p:cNvSpPr txBox="1">
            <a:spLocks noChangeArrowheads="1"/>
          </p:cNvSpPr>
          <p:nvPr/>
        </p:nvSpPr>
        <p:spPr bwMode="auto">
          <a:xfrm>
            <a:off x="152400" y="4876800"/>
            <a:ext cx="11430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Avim</a:t>
            </a: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Giants in the Land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582091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a:extLst>
              <a:ext uri="{28A0092B-C50C-407E-A947-70E740481C1C}">
                <a14:useLocalDpi xmlns:a14="http://schemas.microsoft.com/office/drawing/2010/main" val="0"/>
              </a:ext>
            </a:extLst>
          </a:blip>
          <a:srcRect l="10638" r="49646"/>
          <a:stretch>
            <a:fillRect/>
          </a:stretch>
        </p:blipFill>
        <p:spPr bwMode="auto">
          <a:xfrm>
            <a:off x="0" y="0"/>
            <a:ext cx="4267200" cy="685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1" name="Text Box 3" descr="Parchment"/>
          <p:cNvSpPr txBox="1">
            <a:spLocks noChangeArrowheads="1"/>
          </p:cNvSpPr>
          <p:nvPr/>
        </p:nvSpPr>
        <p:spPr bwMode="auto">
          <a:xfrm>
            <a:off x="4343400" y="2133600"/>
            <a:ext cx="4648200" cy="3697288"/>
          </a:xfrm>
          <a:prstGeom prst="rect">
            <a:avLst/>
          </a:prstGeom>
          <a:blipFill dpi="0" rotWithShape="1">
            <a:blip r:embed="rId4"/>
            <a:srcRect/>
            <a:tile tx="0" ty="0" sx="100000" sy="100000" flip="none" algn="tl"/>
          </a:blipFill>
          <a:ln w="3175" cap="rnd">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sz="2800">
                <a:latin typeface="Centaur" pitchFamily="18" charset="0"/>
              </a:rPr>
              <a:t> </a:t>
            </a:r>
            <a:r>
              <a:rPr lang="en-US" sz="2400">
                <a:latin typeface="Centaur" pitchFamily="18" charset="0"/>
              </a:rPr>
              <a:t> </a:t>
            </a:r>
            <a:r>
              <a:rPr lang="en-US" sz="2600">
                <a:latin typeface="Centaur" pitchFamily="18" charset="0"/>
              </a:rPr>
              <a:t>probably meaning ‘long-necked’</a:t>
            </a:r>
          </a:p>
          <a:p>
            <a:pPr>
              <a:spcBef>
                <a:spcPct val="50000"/>
              </a:spcBef>
              <a:buFontTx/>
              <a:buChar char="•"/>
            </a:pPr>
            <a:r>
              <a:rPr lang="en-US" sz="2600">
                <a:latin typeface="Centaur" pitchFamily="18" charset="0"/>
              </a:rPr>
              <a:t>  caused the ten spies from Kadesh-barnea to fear because of their giant stature (Numbers 13:27-33)</a:t>
            </a:r>
          </a:p>
          <a:p>
            <a:pPr>
              <a:spcBef>
                <a:spcPct val="50000"/>
              </a:spcBef>
              <a:buFontTx/>
              <a:buChar char="•"/>
            </a:pPr>
            <a:r>
              <a:rPr lang="en-US" sz="2600">
                <a:latin typeface="Centaur" pitchFamily="18" charset="0"/>
              </a:rPr>
              <a:t>  displaced by the children of Israel when they entered Canaan</a:t>
            </a:r>
          </a:p>
        </p:txBody>
      </p:sp>
      <p:sp>
        <p:nvSpPr>
          <p:cNvPr id="48132" name="Rectangle 4"/>
          <p:cNvSpPr>
            <a:spLocks noChangeArrowheads="1"/>
          </p:cNvSpPr>
          <p:nvPr/>
        </p:nvSpPr>
        <p:spPr bwMode="auto">
          <a:xfrm>
            <a:off x="914400" y="0"/>
            <a:ext cx="79248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r"/>
            <a:r>
              <a:rPr lang="en-US" sz="8800" b="1">
                <a:solidFill>
                  <a:srgbClr val="FF0000"/>
                </a:solidFill>
                <a:effectLst>
                  <a:outerShdw blurRad="38100" dist="38100" dir="2700000" algn="tl">
                    <a:srgbClr val="C0C0C0"/>
                  </a:outerShdw>
                </a:effectLst>
                <a:latin typeface="Bookman Old Style" pitchFamily="18" charset="0"/>
              </a:rPr>
              <a:t>Anakim</a:t>
            </a:r>
            <a:br>
              <a:rPr lang="en-US" sz="8800" b="1">
                <a:solidFill>
                  <a:srgbClr val="FF0000"/>
                </a:solidFill>
                <a:effectLst>
                  <a:outerShdw blurRad="38100" dist="38100" dir="2700000" algn="tl">
                    <a:srgbClr val="C0C0C0"/>
                  </a:outerShdw>
                </a:effectLst>
                <a:latin typeface="Bookman Old Style" pitchFamily="18" charset="0"/>
              </a:rPr>
            </a:br>
            <a:r>
              <a:rPr lang="en-US" sz="2000" b="1">
                <a:solidFill>
                  <a:srgbClr val="FF0000"/>
                </a:solidFill>
                <a:effectLst>
                  <a:outerShdw blurRad="38100" dist="38100" dir="2700000" algn="tl">
                    <a:srgbClr val="C0C0C0"/>
                  </a:outerShdw>
                </a:effectLst>
                <a:latin typeface="Bookman Old Style" pitchFamily="18" charset="0"/>
              </a:rPr>
              <a:t>Deuteronomy 2:10-11,20-21</a:t>
            </a:r>
          </a:p>
        </p:txBody>
      </p:sp>
      <p:sp>
        <p:nvSpPr>
          <p:cNvPr id="48133" name="Text Box 5"/>
          <p:cNvSpPr txBox="1">
            <a:spLocks noChangeArrowheads="1"/>
          </p:cNvSpPr>
          <p:nvPr/>
        </p:nvSpPr>
        <p:spPr bwMode="auto">
          <a:xfrm>
            <a:off x="914400" y="5334000"/>
            <a:ext cx="1447800" cy="457200"/>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Anakim</a:t>
            </a: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Giants in the Land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7907246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3">
            <a:extLst>
              <a:ext uri="{28A0092B-C50C-407E-A947-70E740481C1C}">
                <a14:useLocalDpi xmlns:a14="http://schemas.microsoft.com/office/drawing/2010/main" val="0"/>
              </a:ext>
            </a:extLst>
          </a:blip>
          <a:srcRect r="14894"/>
          <a:stretch>
            <a:fillRect/>
          </a:stretch>
        </p:blipFill>
        <p:spPr bwMode="auto">
          <a:xfrm>
            <a:off x="0" y="0"/>
            <a:ext cx="9144000" cy="685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79" name="Text Box 3" descr="Parchment"/>
          <p:cNvSpPr txBox="1">
            <a:spLocks noChangeArrowheads="1"/>
          </p:cNvSpPr>
          <p:nvPr/>
        </p:nvSpPr>
        <p:spPr bwMode="auto">
          <a:xfrm>
            <a:off x="6705600" y="152400"/>
            <a:ext cx="2286000" cy="3662363"/>
          </a:xfrm>
          <a:prstGeom prst="rect">
            <a:avLst/>
          </a:prstGeom>
          <a:blipFill dpi="0" rotWithShape="1">
            <a:blip r:embed="rId4"/>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200">
                <a:solidFill>
                  <a:schemeClr val="tx2"/>
                </a:solidFill>
                <a:latin typeface="Copperplate Gothic Bold" pitchFamily="34" charset="0"/>
              </a:rPr>
              <a:t>Emim                 </a:t>
            </a:r>
            <a:r>
              <a:rPr lang="en-US" sz="1600" b="1">
                <a:solidFill>
                  <a:srgbClr val="0099CC"/>
                </a:solidFill>
                <a:latin typeface="Copperplate Gothic Bold" pitchFamily="34" charset="0"/>
              </a:rPr>
              <a:t>(8-11)</a:t>
            </a:r>
          </a:p>
          <a:p>
            <a:pPr algn="ctr">
              <a:spcBef>
                <a:spcPct val="50000"/>
              </a:spcBef>
            </a:pPr>
            <a:r>
              <a:rPr lang="en-US" sz="2200">
                <a:solidFill>
                  <a:schemeClr val="tx2"/>
                </a:solidFill>
                <a:latin typeface="Copperplate Gothic Bold" pitchFamily="34" charset="0"/>
              </a:rPr>
              <a:t>Horim          </a:t>
            </a:r>
            <a:r>
              <a:rPr lang="en-US" sz="1600" b="1">
                <a:solidFill>
                  <a:srgbClr val="0099CC"/>
                </a:solidFill>
                <a:latin typeface="Copperplate Gothic Bold" pitchFamily="34" charset="0"/>
              </a:rPr>
              <a:t>(12,22)</a:t>
            </a:r>
          </a:p>
          <a:p>
            <a:pPr algn="ctr">
              <a:spcBef>
                <a:spcPct val="50000"/>
              </a:spcBef>
            </a:pPr>
            <a:r>
              <a:rPr lang="en-US" sz="2200">
                <a:solidFill>
                  <a:schemeClr val="tx2"/>
                </a:solidFill>
                <a:latin typeface="Copperplate Gothic Bold" pitchFamily="34" charset="0"/>
              </a:rPr>
              <a:t>Zamzummim  </a:t>
            </a:r>
            <a:r>
              <a:rPr lang="en-US" sz="1600" b="1">
                <a:solidFill>
                  <a:srgbClr val="0099CC"/>
                </a:solidFill>
                <a:latin typeface="Copperplate Gothic Bold" pitchFamily="34" charset="0"/>
              </a:rPr>
              <a:t>(19-21)</a:t>
            </a:r>
          </a:p>
          <a:p>
            <a:pPr algn="ctr">
              <a:spcBef>
                <a:spcPct val="50000"/>
              </a:spcBef>
            </a:pPr>
            <a:r>
              <a:rPr lang="en-US" sz="2200">
                <a:solidFill>
                  <a:schemeClr val="tx2"/>
                </a:solidFill>
                <a:latin typeface="Copperplate Gothic Bold" pitchFamily="34" charset="0"/>
              </a:rPr>
              <a:t>Avim               </a:t>
            </a:r>
            <a:r>
              <a:rPr lang="en-US" sz="1600" b="1">
                <a:solidFill>
                  <a:srgbClr val="0099CC"/>
                </a:solidFill>
                <a:latin typeface="Copperplate Gothic Bold" pitchFamily="34" charset="0"/>
              </a:rPr>
              <a:t>(23)</a:t>
            </a:r>
          </a:p>
          <a:p>
            <a:pPr algn="ctr">
              <a:spcBef>
                <a:spcPct val="50000"/>
              </a:spcBef>
            </a:pPr>
            <a:r>
              <a:rPr lang="en-US" sz="2200">
                <a:solidFill>
                  <a:schemeClr val="tx2"/>
                </a:solidFill>
                <a:latin typeface="Copperplate Gothic Bold" pitchFamily="34" charset="0"/>
              </a:rPr>
              <a:t>Anakim            </a:t>
            </a:r>
            <a:r>
              <a:rPr lang="en-US" sz="1600" b="1">
                <a:solidFill>
                  <a:srgbClr val="0099CC"/>
                </a:solidFill>
                <a:latin typeface="Copperplate Gothic Bold" pitchFamily="34" charset="0"/>
              </a:rPr>
              <a:t>(10-11,20-21)</a:t>
            </a:r>
          </a:p>
        </p:txBody>
      </p:sp>
      <p:sp>
        <p:nvSpPr>
          <p:cNvPr id="50180" name="Text Box 4"/>
          <p:cNvSpPr txBox="1">
            <a:spLocks noChangeArrowheads="1"/>
          </p:cNvSpPr>
          <p:nvPr/>
        </p:nvSpPr>
        <p:spPr bwMode="auto">
          <a:xfrm>
            <a:off x="152400" y="152400"/>
            <a:ext cx="3886200" cy="1204913"/>
          </a:xfrm>
          <a:prstGeom prst="rect">
            <a:avLst/>
          </a:prstGeom>
          <a:solidFill>
            <a:schemeClr val="accent1">
              <a:alpha val="3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4000">
                <a:solidFill>
                  <a:srgbClr val="0000FF"/>
                </a:solidFill>
                <a:effectLst>
                  <a:outerShdw blurRad="38100" dist="38100" dir="2700000" algn="tl">
                    <a:srgbClr val="000000"/>
                  </a:outerShdw>
                </a:effectLst>
                <a:latin typeface="Copperplate Gothic Bold" pitchFamily="34" charset="0"/>
              </a:rPr>
              <a:t>Canaan</a:t>
            </a:r>
            <a:endParaRPr lang="en-US" sz="2200" i="1">
              <a:solidFill>
                <a:srgbClr val="0000FF"/>
              </a:solidFill>
              <a:effectLst>
                <a:outerShdw blurRad="38100" dist="38100" dir="2700000" algn="tl">
                  <a:srgbClr val="000000"/>
                </a:outerShdw>
              </a:effectLst>
              <a:latin typeface="Copperplate Gothic Bold" pitchFamily="34" charset="0"/>
            </a:endParaRPr>
          </a:p>
          <a:p>
            <a:pPr>
              <a:spcBef>
                <a:spcPct val="50000"/>
              </a:spcBef>
            </a:pPr>
            <a:r>
              <a:rPr lang="en-US" sz="2200" i="1">
                <a:solidFill>
                  <a:srgbClr val="0000FF"/>
                </a:solidFill>
                <a:effectLst>
                  <a:outerShdw blurRad="38100" dist="38100" dir="2700000" algn="tl">
                    <a:srgbClr val="000000"/>
                  </a:outerShdw>
                </a:effectLst>
                <a:latin typeface="Copperplate Gothic Bold" pitchFamily="34" charset="0"/>
              </a:rPr>
              <a:t>Deuteronomy 2</a:t>
            </a:r>
          </a:p>
        </p:txBody>
      </p:sp>
      <p:sp>
        <p:nvSpPr>
          <p:cNvPr id="50181" name="Text Box 5"/>
          <p:cNvSpPr txBox="1">
            <a:spLocks noChangeArrowheads="1"/>
          </p:cNvSpPr>
          <p:nvPr/>
        </p:nvSpPr>
        <p:spPr bwMode="auto">
          <a:xfrm>
            <a:off x="4267200" y="5883275"/>
            <a:ext cx="1905000" cy="822325"/>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Moabites </a:t>
            </a:r>
            <a:r>
              <a:rPr lang="en-US" sz="1600" b="1">
                <a:solidFill>
                  <a:srgbClr val="FF0000"/>
                </a:solidFill>
                <a:effectLst>
                  <a:outerShdw blurRad="38100" dist="38100" dir="2700000" algn="tl">
                    <a:srgbClr val="C0C0C0"/>
                  </a:outerShdw>
                </a:effectLst>
                <a:latin typeface="Copperplate Gothic Bold" pitchFamily="34" charset="0"/>
              </a:rPr>
              <a:t>Emim</a:t>
            </a:r>
            <a:r>
              <a:rPr lang="en-US" sz="2400">
                <a:solidFill>
                  <a:srgbClr val="CC0000"/>
                </a:solidFill>
                <a:latin typeface="Copperplate Gothic Bold" pitchFamily="34" charset="0"/>
              </a:rPr>
              <a:t> </a:t>
            </a:r>
          </a:p>
        </p:txBody>
      </p:sp>
      <p:sp>
        <p:nvSpPr>
          <p:cNvPr id="50182" name="Text Box 6"/>
          <p:cNvSpPr txBox="1">
            <a:spLocks noChangeArrowheads="1"/>
          </p:cNvSpPr>
          <p:nvPr/>
        </p:nvSpPr>
        <p:spPr bwMode="auto">
          <a:xfrm>
            <a:off x="2133600" y="6019800"/>
            <a:ext cx="1828800" cy="822325"/>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Edomites </a:t>
            </a:r>
            <a:r>
              <a:rPr lang="en-US" sz="1600" b="1">
                <a:solidFill>
                  <a:srgbClr val="FF0000"/>
                </a:solidFill>
                <a:effectLst>
                  <a:outerShdw blurRad="38100" dist="38100" dir="2700000" algn="tl">
                    <a:srgbClr val="C0C0C0"/>
                  </a:outerShdw>
                </a:effectLst>
                <a:latin typeface="Copperplate Gothic Bold" pitchFamily="34" charset="0"/>
              </a:rPr>
              <a:t>Horim</a:t>
            </a:r>
            <a:r>
              <a:rPr lang="en-US" sz="2400">
                <a:solidFill>
                  <a:srgbClr val="FF0000"/>
                </a:solidFill>
                <a:effectLst>
                  <a:outerShdw blurRad="38100" dist="38100" dir="2700000" algn="tl">
                    <a:srgbClr val="C0C0C0"/>
                  </a:outerShdw>
                </a:effectLst>
                <a:latin typeface="Copperplate Gothic Bold" pitchFamily="34" charset="0"/>
              </a:rPr>
              <a:t> </a:t>
            </a:r>
          </a:p>
        </p:txBody>
      </p:sp>
      <p:sp>
        <p:nvSpPr>
          <p:cNvPr id="50183" name="Text Box 7"/>
          <p:cNvSpPr txBox="1">
            <a:spLocks noChangeArrowheads="1"/>
          </p:cNvSpPr>
          <p:nvPr/>
        </p:nvSpPr>
        <p:spPr bwMode="auto">
          <a:xfrm>
            <a:off x="4953000" y="3733800"/>
            <a:ext cx="2209800" cy="823913"/>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Ammonites</a:t>
            </a:r>
          </a:p>
          <a:p>
            <a:pPr algn="ctr">
              <a:spcBef>
                <a:spcPct val="50000"/>
              </a:spcBef>
            </a:pPr>
            <a:r>
              <a:rPr lang="en-US" sz="1600" b="1">
                <a:solidFill>
                  <a:srgbClr val="FF0000"/>
                </a:solidFill>
                <a:effectLst>
                  <a:outerShdw blurRad="38100" dist="38100" dir="2700000" algn="tl">
                    <a:srgbClr val="C0C0C0"/>
                  </a:outerShdw>
                </a:effectLst>
                <a:latin typeface="Copperplate Gothic Bold" pitchFamily="34" charset="0"/>
              </a:rPr>
              <a:t>Zamzummim</a:t>
            </a:r>
          </a:p>
        </p:txBody>
      </p:sp>
      <p:sp>
        <p:nvSpPr>
          <p:cNvPr id="50184" name="Text Box 8"/>
          <p:cNvSpPr txBox="1">
            <a:spLocks noChangeArrowheads="1"/>
          </p:cNvSpPr>
          <p:nvPr/>
        </p:nvSpPr>
        <p:spPr bwMode="auto">
          <a:xfrm>
            <a:off x="228600" y="4891088"/>
            <a:ext cx="2057400" cy="823912"/>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Caphtorim</a:t>
            </a:r>
          </a:p>
          <a:p>
            <a:pPr algn="ctr">
              <a:spcBef>
                <a:spcPct val="50000"/>
              </a:spcBef>
            </a:pPr>
            <a:r>
              <a:rPr lang="en-US" sz="1600" b="1">
                <a:solidFill>
                  <a:srgbClr val="FF0000"/>
                </a:solidFill>
                <a:effectLst>
                  <a:outerShdw blurRad="38100" dist="38100" dir="2700000" algn="tl">
                    <a:srgbClr val="C0C0C0"/>
                  </a:outerShdw>
                </a:effectLst>
                <a:latin typeface="Copperplate Gothic Bold" pitchFamily="34" charset="0"/>
              </a:rPr>
              <a:t>Avim</a:t>
            </a:r>
          </a:p>
        </p:txBody>
      </p:sp>
      <p:sp>
        <p:nvSpPr>
          <p:cNvPr id="50185" name="Text Box 9"/>
          <p:cNvSpPr txBox="1">
            <a:spLocks noChangeArrowheads="1"/>
          </p:cNvSpPr>
          <p:nvPr/>
        </p:nvSpPr>
        <p:spPr bwMode="auto">
          <a:xfrm>
            <a:off x="2133600" y="5105400"/>
            <a:ext cx="1981200" cy="701675"/>
          </a:xfrm>
          <a:prstGeom prst="rect">
            <a:avLst/>
          </a:prstGeom>
          <a:noFill/>
          <a:ln>
            <a:noFill/>
          </a:ln>
          <a:effectLst/>
          <a:extLst>
            <a:ext uri="{909E8E84-426E-40DD-AFC4-6F175D3DCCD1}">
              <a14:hiddenFill xmlns:a14="http://schemas.microsoft.com/office/drawing/2010/main">
                <a:solidFill>
                  <a:schemeClr val="accent1">
                    <a:alpha val="3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1">
                <a:solidFill>
                  <a:srgbClr val="FF0000"/>
                </a:solidFill>
                <a:effectLst>
                  <a:outerShdw blurRad="38100" dist="38100" dir="2700000" algn="tl">
                    <a:srgbClr val="C0C0C0"/>
                  </a:outerShdw>
                </a:effectLst>
                <a:latin typeface="Copperplate Gothic Bold" pitchFamily="34" charset="0"/>
              </a:rPr>
              <a:t>Israelites</a:t>
            </a:r>
            <a:r>
              <a:rPr lang="en-US" sz="1600" b="1">
                <a:solidFill>
                  <a:srgbClr val="FF0000"/>
                </a:solidFill>
                <a:effectLst>
                  <a:outerShdw blurRad="38100" dist="38100" dir="2700000" algn="tl">
                    <a:srgbClr val="C0C0C0"/>
                  </a:outerShdw>
                </a:effectLst>
                <a:latin typeface="Copperplate Gothic Bold" pitchFamily="34" charset="0"/>
              </a:rPr>
              <a:t> Anakim</a:t>
            </a:r>
          </a:p>
        </p:txBody>
      </p:sp>
      <p:sp>
        <p:nvSpPr>
          <p:cNvPr id="10"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Giants in the Land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6053327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28600" y="381000"/>
            <a:ext cx="5410200" cy="1447800"/>
          </a:xfrm>
        </p:spPr>
        <p:txBody>
          <a:bodyPr/>
          <a:lstStyle/>
          <a:p>
            <a:r>
              <a:rPr lang="en-US">
                <a:solidFill>
                  <a:srgbClr val="CC9900"/>
                </a:solidFill>
                <a:latin typeface="Papyrus" pitchFamily="66" charset="0"/>
              </a:rPr>
              <a:t>Deuteronomy:</a:t>
            </a:r>
            <a:br>
              <a:rPr lang="en-US">
                <a:solidFill>
                  <a:srgbClr val="CC9900"/>
                </a:solidFill>
                <a:latin typeface="Papyrus" pitchFamily="66" charset="0"/>
              </a:rPr>
            </a:br>
            <a:r>
              <a:rPr lang="en-US">
                <a:solidFill>
                  <a:srgbClr val="CC9900"/>
                </a:solidFill>
                <a:latin typeface="Papyrus" pitchFamily="66" charset="0"/>
              </a:rPr>
              <a:t>The Second Law</a:t>
            </a:r>
          </a:p>
        </p:txBody>
      </p:sp>
      <p:sp>
        <p:nvSpPr>
          <p:cNvPr id="57347" name="Rectangle 3"/>
          <p:cNvSpPr>
            <a:spLocks noGrp="1" noChangeArrowheads="1"/>
          </p:cNvSpPr>
          <p:nvPr>
            <p:ph type="body" idx="1"/>
          </p:nvPr>
        </p:nvSpPr>
        <p:spPr>
          <a:xfrm>
            <a:off x="304800" y="2438400"/>
            <a:ext cx="8382000" cy="32766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pPr>
              <a:lnSpc>
                <a:spcPct val="90000"/>
              </a:lnSpc>
            </a:pPr>
            <a:r>
              <a:rPr lang="en-US">
                <a:solidFill>
                  <a:srgbClr val="FFCC66"/>
                </a:solidFill>
              </a:rPr>
              <a:t>Exposition of the law (1:5)</a:t>
            </a:r>
          </a:p>
          <a:p>
            <a:pPr lvl="1">
              <a:lnSpc>
                <a:spcPct val="90000"/>
              </a:lnSpc>
            </a:pPr>
            <a:r>
              <a:rPr lang="en-US">
                <a:solidFill>
                  <a:srgbClr val="FFCC66"/>
                </a:solidFill>
              </a:rPr>
              <a:t>Deuteronomy 27:8; Habakkuk 2:2</a:t>
            </a:r>
          </a:p>
          <a:p>
            <a:pPr lvl="1">
              <a:lnSpc>
                <a:spcPct val="90000"/>
              </a:lnSpc>
            </a:pPr>
            <a:r>
              <a:rPr lang="en-US">
                <a:solidFill>
                  <a:srgbClr val="FFCC66"/>
                </a:solidFill>
              </a:rPr>
              <a:t>“To expound this law clearly” (K&amp;D cp YLT)</a:t>
            </a:r>
          </a:p>
          <a:p>
            <a:pPr lvl="1">
              <a:lnSpc>
                <a:spcPct val="90000"/>
              </a:lnSpc>
            </a:pPr>
            <a:r>
              <a:rPr lang="en-US">
                <a:solidFill>
                  <a:srgbClr val="FFCC66"/>
                </a:solidFill>
              </a:rPr>
              <a:t>Practical application</a:t>
            </a:r>
          </a:p>
          <a:p>
            <a:pPr>
              <a:lnSpc>
                <a:spcPct val="90000"/>
              </a:lnSpc>
            </a:pPr>
            <a:r>
              <a:rPr lang="en-US">
                <a:solidFill>
                  <a:srgbClr val="FFCC66"/>
                </a:solidFill>
              </a:rPr>
              <a:t>New generation (2:14)</a:t>
            </a:r>
          </a:p>
          <a:p>
            <a:pPr>
              <a:lnSpc>
                <a:spcPct val="90000"/>
              </a:lnSpc>
            </a:pPr>
            <a:r>
              <a:rPr lang="en-US">
                <a:solidFill>
                  <a:srgbClr val="FFCC66"/>
                </a:solidFill>
              </a:rPr>
              <a:t>Prophecies of the nation (28 &amp; 32)</a:t>
            </a:r>
          </a:p>
          <a:p>
            <a:pPr>
              <a:lnSpc>
                <a:spcPct val="90000"/>
              </a:lnSpc>
              <a:buFontTx/>
              <a:buNone/>
            </a:pPr>
            <a:endParaRPr lang="en-US">
              <a:solidFill>
                <a:srgbClr val="FFCC66"/>
              </a:solidFill>
            </a:endParaRPr>
          </a:p>
        </p:txBody>
      </p:sp>
      <p:pic>
        <p:nvPicPr>
          <p:cNvPr id="57348" name="Picture 4"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867400" y="228600"/>
            <a:ext cx="3062288" cy="2898775"/>
          </a:xfrm>
        </p:spPr>
      </p:pic>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57370857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57348">
                                            <p:bg/>
                                          </p:spTgt>
                                        </p:tgtEl>
                                        <p:attrNameLst>
                                          <p:attrName>style.visibility</p:attrName>
                                        </p:attrNameLst>
                                      </p:cBhvr>
                                      <p:to>
                                        <p:strVal val="visible"/>
                                      </p:to>
                                    </p:set>
                                    <p:animEffect transition="in" filter="fade">
                                      <p:cBhvr>
                                        <p:cTn id="7" dur="500"/>
                                        <p:tgtEl>
                                          <p:spTgt spid="57348">
                                            <p:bg/>
                                          </p:spTgt>
                                        </p:tgtEl>
                                      </p:cBhvr>
                                    </p:animEffect>
                                    <p:anim calcmode="lin" valueType="num">
                                      <p:cBhvr>
                                        <p:cTn id="8" dur="500" fill="hold"/>
                                        <p:tgtEl>
                                          <p:spTgt spid="57348">
                                            <p:bg/>
                                          </p:spTgt>
                                        </p:tgtEl>
                                        <p:attrNameLst>
                                          <p:attrName>ppt_x</p:attrName>
                                        </p:attrNameLst>
                                      </p:cBhvr>
                                      <p:tavLst>
                                        <p:tav tm="0">
                                          <p:val>
                                            <p:strVal val="#ppt_x"/>
                                          </p:val>
                                        </p:tav>
                                        <p:tav tm="100000">
                                          <p:val>
                                            <p:strVal val="#ppt_x"/>
                                          </p:val>
                                        </p:tav>
                                      </p:tavLst>
                                    </p:anim>
                                    <p:anim calcmode="lin" valueType="num">
                                      <p:cBhvr>
                                        <p:cTn id="9" dur="500" fill="hold"/>
                                        <p:tgtEl>
                                          <p:spTgt spid="57348">
                                            <p:bg/>
                                          </p:spTgt>
                                        </p:tgtEl>
                                        <p:attrNameLst>
                                          <p:attrName>ppt_y</p:attrName>
                                        </p:attrNameLst>
                                      </p:cBhvr>
                                      <p:tavLst>
                                        <p:tav tm="0">
                                          <p:val>
                                            <p:strVal val="#ppt_y+.05"/>
                                          </p:val>
                                        </p:tav>
                                        <p:tav tm="100000">
                                          <p:val>
                                            <p:strVal val="#ppt_y"/>
                                          </p:val>
                                        </p:tav>
                                      </p:tavLst>
                                    </p:anim>
                                  </p:childTnLst>
                                </p:cTn>
                              </p:par>
                              <p:par>
                                <p:cTn id="10" presetID="29" presetClass="entr" presetSubtype="0" fill="hold" grpId="0" nodeType="withEffect">
                                  <p:stCondLst>
                                    <p:cond delay="0"/>
                                  </p:stCondLst>
                                  <p:childTnLst>
                                    <p:set>
                                      <p:cBhvr>
                                        <p:cTn id="11" dur="1" fill="hold">
                                          <p:stCondLst>
                                            <p:cond delay="0"/>
                                          </p:stCondLst>
                                        </p:cTn>
                                        <p:tgtEl>
                                          <p:spTgt spid="57346"/>
                                        </p:tgtEl>
                                        <p:attrNameLst>
                                          <p:attrName>style.visibility</p:attrName>
                                        </p:attrNameLst>
                                      </p:cBhvr>
                                      <p:to>
                                        <p:strVal val="visible"/>
                                      </p:to>
                                    </p:set>
                                    <p:anim calcmode="lin" valueType="num">
                                      <p:cBhvr>
                                        <p:cTn id="12" dur="1000" fill="hold"/>
                                        <p:tgtEl>
                                          <p:spTgt spid="57346"/>
                                        </p:tgtEl>
                                        <p:attrNameLst>
                                          <p:attrName>ppt_x</p:attrName>
                                        </p:attrNameLst>
                                      </p:cBhvr>
                                      <p:tavLst>
                                        <p:tav tm="0">
                                          <p:val>
                                            <p:strVal val="#ppt_x-.2"/>
                                          </p:val>
                                        </p:tav>
                                        <p:tav tm="100000">
                                          <p:val>
                                            <p:strVal val="#ppt_x"/>
                                          </p:val>
                                        </p:tav>
                                      </p:tavLst>
                                    </p:anim>
                                    <p:anim calcmode="lin" valueType="num">
                                      <p:cBhvr>
                                        <p:cTn id="13" dur="1000" fill="hold"/>
                                        <p:tgtEl>
                                          <p:spTgt spid="5734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57346"/>
                                        </p:tgtEl>
                                      </p:cBhvr>
                                    </p:animEffect>
                                  </p:childTnLst>
                                </p:cTn>
                              </p:par>
                            </p:childTnLst>
                          </p:cTn>
                        </p:par>
                        <p:par>
                          <p:cTn id="15" fill="hold" nodeType="afterGroup">
                            <p:stCondLst>
                              <p:cond delay="1000"/>
                            </p:stCondLst>
                            <p:childTnLst>
                              <p:par>
                                <p:cTn id="16" presetID="44" presetClass="entr" presetSubtype="0" fill="hold" grpId="0" nodeType="afterEffect">
                                  <p:stCondLst>
                                    <p:cond delay="0"/>
                                  </p:stCondLst>
                                  <p:childTnLst>
                                    <p:set>
                                      <p:cBhvr>
                                        <p:cTn id="17" dur="1" fill="hold">
                                          <p:stCondLst>
                                            <p:cond delay="0"/>
                                          </p:stCondLst>
                                        </p:cTn>
                                        <p:tgtEl>
                                          <p:spTgt spid="57347">
                                            <p:txEl>
                                              <p:pRg st="0" end="0"/>
                                            </p:txEl>
                                          </p:spTgt>
                                        </p:tgtEl>
                                        <p:attrNameLst>
                                          <p:attrName>style.visibility</p:attrName>
                                        </p:attrNameLst>
                                      </p:cBhvr>
                                      <p:to>
                                        <p:strVal val="visible"/>
                                      </p:to>
                                    </p:set>
                                    <p:animEffect transition="in" filter="fade">
                                      <p:cBhvr>
                                        <p:cTn id="18" dur="500"/>
                                        <p:tgtEl>
                                          <p:spTgt spid="57347">
                                            <p:txEl>
                                              <p:pRg st="0" end="0"/>
                                            </p:txEl>
                                          </p:spTgt>
                                        </p:tgtEl>
                                      </p:cBhvr>
                                    </p:animEffect>
                                    <p:anim calcmode="lin" valueType="num">
                                      <p:cBhvr>
                                        <p:cTn id="19" dur="500" fill="hold"/>
                                        <p:tgtEl>
                                          <p:spTgt spid="57347">
                                            <p:txEl>
                                              <p:pRg st="0" end="0"/>
                                            </p:txEl>
                                          </p:spTgt>
                                        </p:tgtEl>
                                        <p:attrNameLst>
                                          <p:attrName>ppt_x</p:attrName>
                                        </p:attrNameLst>
                                      </p:cBhvr>
                                      <p:tavLst>
                                        <p:tav tm="0">
                                          <p:val>
                                            <p:strVal val="#ppt_x"/>
                                          </p:val>
                                        </p:tav>
                                        <p:tav tm="100000">
                                          <p:val>
                                            <p:strVal val="#ppt_x"/>
                                          </p:val>
                                        </p:tav>
                                      </p:tavLst>
                                    </p:anim>
                                    <p:anim calcmode="lin" valueType="num">
                                      <p:cBhvr>
                                        <p:cTn id="20" dur="500" fill="hold"/>
                                        <p:tgtEl>
                                          <p:spTgt spid="57347">
                                            <p:txEl>
                                              <p:pRg st="0" end="0"/>
                                            </p:txEl>
                                          </p:spTgt>
                                        </p:tgtEl>
                                        <p:attrNameLst>
                                          <p:attrName>ppt_y</p:attrName>
                                        </p:attrNameLst>
                                      </p:cBhvr>
                                      <p:tavLst>
                                        <p:tav tm="0">
                                          <p:val>
                                            <p:strVal val="#ppt_y+.05"/>
                                          </p:val>
                                        </p:tav>
                                        <p:tav tm="100000">
                                          <p:val>
                                            <p:strVal val="#ppt_y"/>
                                          </p:val>
                                        </p:tav>
                                      </p:tavLst>
                                    </p:anim>
                                  </p:childTnLst>
                                </p:cTn>
                              </p:par>
                            </p:childTnLst>
                          </p:cTn>
                        </p:par>
                        <p:par>
                          <p:cTn id="21" fill="hold" nodeType="afterGroup">
                            <p:stCondLst>
                              <p:cond delay="1500"/>
                            </p:stCondLst>
                            <p:childTnLst>
                              <p:par>
                                <p:cTn id="22" presetID="44" presetClass="entr" presetSubtype="0" fill="hold" grpId="0" nodeType="afterEffect">
                                  <p:stCondLst>
                                    <p:cond delay="0"/>
                                  </p:stCondLst>
                                  <p:childTnLst>
                                    <p:set>
                                      <p:cBhvr>
                                        <p:cTn id="23" dur="1" fill="hold">
                                          <p:stCondLst>
                                            <p:cond delay="0"/>
                                          </p:stCondLst>
                                        </p:cTn>
                                        <p:tgtEl>
                                          <p:spTgt spid="57347">
                                            <p:txEl>
                                              <p:pRg st="1" end="1"/>
                                            </p:txEl>
                                          </p:spTgt>
                                        </p:tgtEl>
                                        <p:attrNameLst>
                                          <p:attrName>style.visibility</p:attrName>
                                        </p:attrNameLst>
                                      </p:cBhvr>
                                      <p:to>
                                        <p:strVal val="visible"/>
                                      </p:to>
                                    </p:set>
                                    <p:animEffect transition="in" filter="fade">
                                      <p:cBhvr>
                                        <p:cTn id="24" dur="500"/>
                                        <p:tgtEl>
                                          <p:spTgt spid="57347">
                                            <p:txEl>
                                              <p:pRg st="1" end="1"/>
                                            </p:txEl>
                                          </p:spTgt>
                                        </p:tgtEl>
                                      </p:cBhvr>
                                    </p:animEffect>
                                    <p:anim calcmode="lin" valueType="num">
                                      <p:cBhvr>
                                        <p:cTn id="25" dur="500" fill="hold"/>
                                        <p:tgtEl>
                                          <p:spTgt spid="57347">
                                            <p:txEl>
                                              <p:pRg st="1" end="1"/>
                                            </p:txEl>
                                          </p:spTgt>
                                        </p:tgtEl>
                                        <p:attrNameLst>
                                          <p:attrName>ppt_x</p:attrName>
                                        </p:attrNameLst>
                                      </p:cBhvr>
                                      <p:tavLst>
                                        <p:tav tm="0">
                                          <p:val>
                                            <p:strVal val="#ppt_x"/>
                                          </p:val>
                                        </p:tav>
                                        <p:tav tm="100000">
                                          <p:val>
                                            <p:strVal val="#ppt_x"/>
                                          </p:val>
                                        </p:tav>
                                      </p:tavLst>
                                    </p:anim>
                                    <p:anim calcmode="lin" valueType="num">
                                      <p:cBhvr>
                                        <p:cTn id="26" dur="500" fill="hold"/>
                                        <p:tgtEl>
                                          <p:spTgt spid="57347">
                                            <p:txEl>
                                              <p:pRg st="1" end="1"/>
                                            </p:txEl>
                                          </p:spTgt>
                                        </p:tgtEl>
                                        <p:attrNameLst>
                                          <p:attrName>ppt_y</p:attrName>
                                        </p:attrNameLst>
                                      </p:cBhvr>
                                      <p:tavLst>
                                        <p:tav tm="0">
                                          <p:val>
                                            <p:strVal val="#ppt_y+.05"/>
                                          </p:val>
                                        </p:tav>
                                        <p:tav tm="100000">
                                          <p:val>
                                            <p:strVal val="#ppt_y"/>
                                          </p:val>
                                        </p:tav>
                                      </p:tavLst>
                                    </p:anim>
                                  </p:childTnLst>
                                </p:cTn>
                              </p:par>
                            </p:childTnLst>
                          </p:cTn>
                        </p:par>
                        <p:par>
                          <p:cTn id="27" fill="hold" nodeType="afterGroup">
                            <p:stCondLst>
                              <p:cond delay="2000"/>
                            </p:stCondLst>
                            <p:childTnLst>
                              <p:par>
                                <p:cTn id="28" presetID="44" presetClass="entr" presetSubtype="0" fill="hold" grpId="0" nodeType="afterEffect">
                                  <p:stCondLst>
                                    <p:cond delay="0"/>
                                  </p:stCondLst>
                                  <p:childTnLst>
                                    <p:set>
                                      <p:cBhvr>
                                        <p:cTn id="29" dur="1" fill="hold">
                                          <p:stCondLst>
                                            <p:cond delay="0"/>
                                          </p:stCondLst>
                                        </p:cTn>
                                        <p:tgtEl>
                                          <p:spTgt spid="57347">
                                            <p:txEl>
                                              <p:pRg st="2" end="2"/>
                                            </p:txEl>
                                          </p:spTgt>
                                        </p:tgtEl>
                                        <p:attrNameLst>
                                          <p:attrName>style.visibility</p:attrName>
                                        </p:attrNameLst>
                                      </p:cBhvr>
                                      <p:to>
                                        <p:strVal val="visible"/>
                                      </p:to>
                                    </p:set>
                                    <p:animEffect transition="in" filter="fade">
                                      <p:cBhvr>
                                        <p:cTn id="30" dur="500"/>
                                        <p:tgtEl>
                                          <p:spTgt spid="57347">
                                            <p:txEl>
                                              <p:pRg st="2" end="2"/>
                                            </p:txEl>
                                          </p:spTgt>
                                        </p:tgtEl>
                                      </p:cBhvr>
                                    </p:animEffect>
                                    <p:anim calcmode="lin" valueType="num">
                                      <p:cBhvr>
                                        <p:cTn id="31" dur="500" fill="hold"/>
                                        <p:tgtEl>
                                          <p:spTgt spid="57347">
                                            <p:txEl>
                                              <p:pRg st="2" end="2"/>
                                            </p:txEl>
                                          </p:spTgt>
                                        </p:tgtEl>
                                        <p:attrNameLst>
                                          <p:attrName>ppt_x</p:attrName>
                                        </p:attrNameLst>
                                      </p:cBhvr>
                                      <p:tavLst>
                                        <p:tav tm="0">
                                          <p:val>
                                            <p:strVal val="#ppt_x"/>
                                          </p:val>
                                        </p:tav>
                                        <p:tav tm="100000">
                                          <p:val>
                                            <p:strVal val="#ppt_x"/>
                                          </p:val>
                                        </p:tav>
                                      </p:tavLst>
                                    </p:anim>
                                    <p:anim calcmode="lin" valueType="num">
                                      <p:cBhvr>
                                        <p:cTn id="32" dur="500" fill="hold"/>
                                        <p:tgtEl>
                                          <p:spTgt spid="57347">
                                            <p:txEl>
                                              <p:pRg st="2" end="2"/>
                                            </p:txEl>
                                          </p:spTgt>
                                        </p:tgtEl>
                                        <p:attrNameLst>
                                          <p:attrName>ppt_y</p:attrName>
                                        </p:attrNameLst>
                                      </p:cBhvr>
                                      <p:tavLst>
                                        <p:tav tm="0">
                                          <p:val>
                                            <p:strVal val="#ppt_y+.05"/>
                                          </p:val>
                                        </p:tav>
                                        <p:tav tm="100000">
                                          <p:val>
                                            <p:strVal val="#ppt_y"/>
                                          </p:val>
                                        </p:tav>
                                      </p:tavLst>
                                    </p:anim>
                                  </p:childTnLst>
                                </p:cTn>
                              </p:par>
                            </p:childTnLst>
                          </p:cTn>
                        </p:par>
                        <p:par>
                          <p:cTn id="33" fill="hold" nodeType="afterGroup">
                            <p:stCondLst>
                              <p:cond delay="2500"/>
                            </p:stCondLst>
                            <p:childTnLst>
                              <p:par>
                                <p:cTn id="34" presetID="44" presetClass="entr" presetSubtype="0" fill="hold" grpId="0" nodeType="afterEffect">
                                  <p:stCondLst>
                                    <p:cond delay="0"/>
                                  </p:stCondLst>
                                  <p:childTnLst>
                                    <p:set>
                                      <p:cBhvr>
                                        <p:cTn id="35" dur="1" fill="hold">
                                          <p:stCondLst>
                                            <p:cond delay="0"/>
                                          </p:stCondLst>
                                        </p:cTn>
                                        <p:tgtEl>
                                          <p:spTgt spid="57347">
                                            <p:txEl>
                                              <p:pRg st="3" end="3"/>
                                            </p:txEl>
                                          </p:spTgt>
                                        </p:tgtEl>
                                        <p:attrNameLst>
                                          <p:attrName>style.visibility</p:attrName>
                                        </p:attrNameLst>
                                      </p:cBhvr>
                                      <p:to>
                                        <p:strVal val="visible"/>
                                      </p:to>
                                    </p:set>
                                    <p:animEffect transition="in" filter="fade">
                                      <p:cBhvr>
                                        <p:cTn id="36" dur="500"/>
                                        <p:tgtEl>
                                          <p:spTgt spid="57347">
                                            <p:txEl>
                                              <p:pRg st="3" end="3"/>
                                            </p:txEl>
                                          </p:spTgt>
                                        </p:tgtEl>
                                      </p:cBhvr>
                                    </p:animEffect>
                                    <p:anim calcmode="lin" valueType="num">
                                      <p:cBhvr>
                                        <p:cTn id="37" dur="500" fill="hold"/>
                                        <p:tgtEl>
                                          <p:spTgt spid="57347">
                                            <p:txEl>
                                              <p:pRg st="3" end="3"/>
                                            </p:txEl>
                                          </p:spTgt>
                                        </p:tgtEl>
                                        <p:attrNameLst>
                                          <p:attrName>ppt_x</p:attrName>
                                        </p:attrNameLst>
                                      </p:cBhvr>
                                      <p:tavLst>
                                        <p:tav tm="0">
                                          <p:val>
                                            <p:strVal val="#ppt_x"/>
                                          </p:val>
                                        </p:tav>
                                        <p:tav tm="100000">
                                          <p:val>
                                            <p:strVal val="#ppt_x"/>
                                          </p:val>
                                        </p:tav>
                                      </p:tavLst>
                                    </p:anim>
                                    <p:anim calcmode="lin" valueType="num">
                                      <p:cBhvr>
                                        <p:cTn id="38" dur="500" fill="hold"/>
                                        <p:tgtEl>
                                          <p:spTgt spid="57347">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4" presetClass="entr" presetSubtype="0" fill="hold" grpId="0" nodeType="clickEffect">
                                  <p:stCondLst>
                                    <p:cond delay="0"/>
                                  </p:stCondLst>
                                  <p:childTnLst>
                                    <p:set>
                                      <p:cBhvr>
                                        <p:cTn id="42" dur="1" fill="hold">
                                          <p:stCondLst>
                                            <p:cond delay="0"/>
                                          </p:stCondLst>
                                        </p:cTn>
                                        <p:tgtEl>
                                          <p:spTgt spid="57347">
                                            <p:txEl>
                                              <p:pRg st="4" end="4"/>
                                            </p:txEl>
                                          </p:spTgt>
                                        </p:tgtEl>
                                        <p:attrNameLst>
                                          <p:attrName>style.visibility</p:attrName>
                                        </p:attrNameLst>
                                      </p:cBhvr>
                                      <p:to>
                                        <p:strVal val="visible"/>
                                      </p:to>
                                    </p:set>
                                    <p:animEffect transition="in" filter="fade">
                                      <p:cBhvr>
                                        <p:cTn id="43" dur="500"/>
                                        <p:tgtEl>
                                          <p:spTgt spid="57347">
                                            <p:txEl>
                                              <p:pRg st="4" end="4"/>
                                            </p:txEl>
                                          </p:spTgt>
                                        </p:tgtEl>
                                      </p:cBhvr>
                                    </p:animEffect>
                                    <p:anim calcmode="lin" valueType="num">
                                      <p:cBhvr>
                                        <p:cTn id="44" dur="500" fill="hold"/>
                                        <p:tgtEl>
                                          <p:spTgt spid="57347">
                                            <p:txEl>
                                              <p:pRg st="4" end="4"/>
                                            </p:txEl>
                                          </p:spTgt>
                                        </p:tgtEl>
                                        <p:attrNameLst>
                                          <p:attrName>ppt_x</p:attrName>
                                        </p:attrNameLst>
                                      </p:cBhvr>
                                      <p:tavLst>
                                        <p:tav tm="0">
                                          <p:val>
                                            <p:strVal val="#ppt_x"/>
                                          </p:val>
                                        </p:tav>
                                        <p:tav tm="100000">
                                          <p:val>
                                            <p:strVal val="#ppt_x"/>
                                          </p:val>
                                        </p:tav>
                                      </p:tavLst>
                                    </p:anim>
                                    <p:anim calcmode="lin" valueType="num">
                                      <p:cBhvr>
                                        <p:cTn id="45" dur="500" fill="hold"/>
                                        <p:tgtEl>
                                          <p:spTgt spid="57347">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44" presetClass="entr" presetSubtype="0" fill="hold" grpId="0" nodeType="clickEffect">
                                  <p:stCondLst>
                                    <p:cond delay="0"/>
                                  </p:stCondLst>
                                  <p:childTnLst>
                                    <p:set>
                                      <p:cBhvr>
                                        <p:cTn id="49" dur="1" fill="hold">
                                          <p:stCondLst>
                                            <p:cond delay="0"/>
                                          </p:stCondLst>
                                        </p:cTn>
                                        <p:tgtEl>
                                          <p:spTgt spid="57347">
                                            <p:txEl>
                                              <p:pRg st="5" end="5"/>
                                            </p:txEl>
                                          </p:spTgt>
                                        </p:tgtEl>
                                        <p:attrNameLst>
                                          <p:attrName>style.visibility</p:attrName>
                                        </p:attrNameLst>
                                      </p:cBhvr>
                                      <p:to>
                                        <p:strVal val="visible"/>
                                      </p:to>
                                    </p:set>
                                    <p:animEffect transition="in" filter="fade">
                                      <p:cBhvr>
                                        <p:cTn id="50" dur="500"/>
                                        <p:tgtEl>
                                          <p:spTgt spid="57347">
                                            <p:txEl>
                                              <p:pRg st="5" end="5"/>
                                            </p:txEl>
                                          </p:spTgt>
                                        </p:tgtEl>
                                      </p:cBhvr>
                                    </p:animEffect>
                                    <p:anim calcmode="lin" valueType="num">
                                      <p:cBhvr>
                                        <p:cTn id="51" dur="500" fill="hold"/>
                                        <p:tgtEl>
                                          <p:spTgt spid="57347">
                                            <p:txEl>
                                              <p:pRg st="5" end="5"/>
                                            </p:txEl>
                                          </p:spTgt>
                                        </p:tgtEl>
                                        <p:attrNameLst>
                                          <p:attrName>ppt_x</p:attrName>
                                        </p:attrNameLst>
                                      </p:cBhvr>
                                      <p:tavLst>
                                        <p:tav tm="0">
                                          <p:val>
                                            <p:strVal val="#ppt_x"/>
                                          </p:val>
                                        </p:tav>
                                        <p:tav tm="100000">
                                          <p:val>
                                            <p:strVal val="#ppt_x"/>
                                          </p:val>
                                        </p:tav>
                                      </p:tavLst>
                                    </p:anim>
                                    <p:anim calcmode="lin" valueType="num">
                                      <p:cBhvr>
                                        <p:cTn id="52" dur="500" fill="hold"/>
                                        <p:tgtEl>
                                          <p:spTgt spid="57347">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7" grpId="0" build="p"/>
      <p:bldP spid="57348"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152400"/>
            <a:ext cx="8229600" cy="1143000"/>
          </a:xfrm>
        </p:spPr>
        <p:txBody>
          <a:bodyPr/>
          <a:lstStyle/>
          <a:p>
            <a:r>
              <a:rPr lang="en-US" b="1">
                <a:solidFill>
                  <a:srgbClr val="CC0000"/>
                </a:solidFill>
                <a:latin typeface="Papyrus" pitchFamily="66" charset="0"/>
              </a:rPr>
              <a:t>Powerful Lessons</a:t>
            </a:r>
          </a:p>
        </p:txBody>
      </p:sp>
      <p:sp>
        <p:nvSpPr>
          <p:cNvPr id="52227" name="Rectangle 3" descr="Parchment"/>
          <p:cNvSpPr>
            <a:spLocks noGrp="1" noChangeArrowheads="1"/>
          </p:cNvSpPr>
          <p:nvPr>
            <p:ph type="body" idx="1"/>
          </p:nvPr>
        </p:nvSpPr>
        <p:spPr>
          <a:xfrm>
            <a:off x="457200" y="1295400"/>
            <a:ext cx="8229600" cy="5181600"/>
          </a:xfrm>
          <a:blipFill dpi="0" rotWithShape="1">
            <a:blip r:embed="rId2"/>
            <a:srcRect/>
            <a:tile tx="0" ty="0" sx="100000" sy="100000" flip="none" algn="tl"/>
          </a:blipFill>
          <a:ln w="3175" cap="rnd">
            <a:solidFill>
              <a:schemeClr val="tx1"/>
            </a:solidFill>
            <a:prstDash val="sysDot"/>
            <a:miter lim="800000"/>
            <a:headEnd/>
            <a:tailEnd/>
          </a:ln>
        </p:spPr>
        <p:txBody>
          <a:bodyPr/>
          <a:lstStyle/>
          <a:p>
            <a:r>
              <a:rPr lang="en-US">
                <a:latin typeface="Centaur" pitchFamily="18" charset="0"/>
              </a:rPr>
              <a:t>Lessons for Israel are lessons for us</a:t>
            </a:r>
          </a:p>
          <a:p>
            <a:pPr>
              <a:buFontTx/>
              <a:buNone/>
            </a:pPr>
            <a:r>
              <a:rPr lang="en-US" sz="1600">
                <a:latin typeface="Centaur" pitchFamily="18" charset="0"/>
              </a:rPr>
              <a:t>	</a:t>
            </a:r>
            <a:r>
              <a:rPr lang="en-US" sz="1600" b="1">
                <a:solidFill>
                  <a:srgbClr val="0099CC"/>
                </a:solidFill>
                <a:latin typeface="Copperplate Gothic Bold" pitchFamily="34" charset="0"/>
              </a:rPr>
              <a:t>1 Corinthians 10:11</a:t>
            </a:r>
            <a:endParaRPr lang="en-US" sz="1600" b="1">
              <a:solidFill>
                <a:srgbClr val="0099CC"/>
              </a:solidFill>
              <a:latin typeface="Centaur" pitchFamily="18" charset="0"/>
            </a:endParaRPr>
          </a:p>
          <a:p>
            <a:r>
              <a:rPr lang="en-US">
                <a:latin typeface="Centaur" pitchFamily="18" charset="0"/>
              </a:rPr>
              <a:t>God warned Israel against trusting in the family they were born into</a:t>
            </a:r>
          </a:p>
          <a:p>
            <a:pPr>
              <a:buFontTx/>
              <a:buNone/>
            </a:pPr>
            <a:r>
              <a:rPr lang="en-US" sz="1600">
                <a:latin typeface="Centaur" pitchFamily="18" charset="0"/>
              </a:rPr>
              <a:t>	</a:t>
            </a:r>
            <a:r>
              <a:rPr lang="en-US" sz="1600" b="1">
                <a:solidFill>
                  <a:srgbClr val="0099CC"/>
                </a:solidFill>
                <a:latin typeface="Copperplate Gothic Bold" pitchFamily="34" charset="0"/>
              </a:rPr>
              <a:t>Amos 9:7-8</a:t>
            </a:r>
            <a:endParaRPr lang="en-US" sz="1600" b="1">
              <a:solidFill>
                <a:srgbClr val="0099CC"/>
              </a:solidFill>
              <a:latin typeface="Centaur" pitchFamily="18" charset="0"/>
            </a:endParaRPr>
          </a:p>
          <a:p>
            <a:r>
              <a:rPr lang="en-US">
                <a:latin typeface="Centaur" pitchFamily="18" charset="0"/>
              </a:rPr>
              <a:t>We must always remember that our salvation is our own personal responsibility</a:t>
            </a:r>
          </a:p>
          <a:p>
            <a:pPr>
              <a:buFontTx/>
              <a:buNone/>
            </a:pPr>
            <a:r>
              <a:rPr lang="en-US" sz="1600">
                <a:latin typeface="Copperplate Gothic Bold" pitchFamily="34" charset="0"/>
              </a:rPr>
              <a:t>	</a:t>
            </a:r>
            <a:r>
              <a:rPr lang="en-US" sz="1600" b="1">
                <a:solidFill>
                  <a:srgbClr val="0099CC"/>
                </a:solidFill>
                <a:latin typeface="Copperplate Gothic Bold" pitchFamily="34" charset="0"/>
              </a:rPr>
              <a:t>John 8:39</a:t>
            </a:r>
          </a:p>
          <a:p>
            <a:r>
              <a:rPr lang="en-US">
                <a:latin typeface="Centaur" pitchFamily="18" charset="0"/>
              </a:rPr>
              <a:t>If we strive against sin, and confess our sins, we can be confident in our forgiveness</a:t>
            </a:r>
          </a:p>
          <a:p>
            <a:pPr>
              <a:buFontTx/>
              <a:buNone/>
            </a:pPr>
            <a:r>
              <a:rPr lang="en-US" sz="1600">
                <a:latin typeface="Copperplate Gothic Bold" pitchFamily="34" charset="0"/>
              </a:rPr>
              <a:t>	</a:t>
            </a:r>
            <a:r>
              <a:rPr lang="en-US" sz="1600" b="1">
                <a:solidFill>
                  <a:srgbClr val="0099CC"/>
                </a:solidFill>
                <a:latin typeface="Copperplate Gothic Bold" pitchFamily="34" charset="0"/>
              </a:rPr>
              <a:t>Hebrews 12:4; 1 John 1:9</a:t>
            </a:r>
          </a:p>
        </p:txBody>
      </p:sp>
      <p:sp>
        <p:nvSpPr>
          <p:cNvPr id="4"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Giants in the Land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076348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Effect transition="in" filter="fade">
                                      <p:cBhvr>
                                        <p:cTn id="7" dur="2000"/>
                                        <p:tgtEl>
                                          <p:spTgt spid="5222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2227">
                                            <p:txEl>
                                              <p:pRg st="1" end="1"/>
                                            </p:txEl>
                                          </p:spTgt>
                                        </p:tgtEl>
                                        <p:attrNameLst>
                                          <p:attrName>style.visibility</p:attrName>
                                        </p:attrNameLst>
                                      </p:cBhvr>
                                      <p:to>
                                        <p:strVal val="visible"/>
                                      </p:to>
                                    </p:set>
                                    <p:animEffect transition="in" filter="fade">
                                      <p:cBhvr>
                                        <p:cTn id="10" dur="2000"/>
                                        <p:tgtEl>
                                          <p:spTgt spid="52227">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52227">
                                            <p:txEl>
                                              <p:pRg st="2" end="2"/>
                                            </p:txEl>
                                          </p:spTgt>
                                        </p:tgtEl>
                                        <p:attrNameLst>
                                          <p:attrName>style.visibility</p:attrName>
                                        </p:attrNameLst>
                                      </p:cBhvr>
                                      <p:to>
                                        <p:strVal val="visible"/>
                                      </p:to>
                                    </p:set>
                                    <p:animEffect transition="in" filter="fade">
                                      <p:cBhvr>
                                        <p:cTn id="15" dur="2000"/>
                                        <p:tgtEl>
                                          <p:spTgt spid="52227">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2227">
                                            <p:txEl>
                                              <p:pRg st="3" end="3"/>
                                            </p:txEl>
                                          </p:spTgt>
                                        </p:tgtEl>
                                        <p:attrNameLst>
                                          <p:attrName>style.visibility</p:attrName>
                                        </p:attrNameLst>
                                      </p:cBhvr>
                                      <p:to>
                                        <p:strVal val="visible"/>
                                      </p:to>
                                    </p:set>
                                    <p:animEffect transition="in" filter="fade">
                                      <p:cBhvr>
                                        <p:cTn id="18" dur="2000"/>
                                        <p:tgtEl>
                                          <p:spTgt spid="52227">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nodeType="clickEffect">
                                  <p:stCondLst>
                                    <p:cond delay="0"/>
                                  </p:stCondLst>
                                  <p:childTnLst>
                                    <p:set>
                                      <p:cBhvr>
                                        <p:cTn id="22" dur="1" fill="hold">
                                          <p:stCondLst>
                                            <p:cond delay="0"/>
                                          </p:stCondLst>
                                        </p:cTn>
                                        <p:tgtEl>
                                          <p:spTgt spid="52227">
                                            <p:txEl>
                                              <p:pRg st="4" end="4"/>
                                            </p:txEl>
                                          </p:spTgt>
                                        </p:tgtEl>
                                        <p:attrNameLst>
                                          <p:attrName>style.visibility</p:attrName>
                                        </p:attrNameLst>
                                      </p:cBhvr>
                                      <p:to>
                                        <p:strVal val="visible"/>
                                      </p:to>
                                    </p:set>
                                    <p:animEffect transition="in" filter="fade">
                                      <p:cBhvr>
                                        <p:cTn id="23" dur="2000"/>
                                        <p:tgtEl>
                                          <p:spTgt spid="52227">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2227">
                                            <p:txEl>
                                              <p:pRg st="5" end="5"/>
                                            </p:txEl>
                                          </p:spTgt>
                                        </p:tgtEl>
                                        <p:attrNameLst>
                                          <p:attrName>style.visibility</p:attrName>
                                        </p:attrNameLst>
                                      </p:cBhvr>
                                      <p:to>
                                        <p:strVal val="visible"/>
                                      </p:to>
                                    </p:set>
                                    <p:animEffect transition="in" filter="fade">
                                      <p:cBhvr>
                                        <p:cTn id="26" dur="2000"/>
                                        <p:tgtEl>
                                          <p:spTgt spid="52227">
                                            <p:txEl>
                                              <p:pRg st="5" end="5"/>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nodeType="clickEffect">
                                  <p:stCondLst>
                                    <p:cond delay="0"/>
                                  </p:stCondLst>
                                  <p:childTnLst>
                                    <p:set>
                                      <p:cBhvr>
                                        <p:cTn id="30" dur="1" fill="hold">
                                          <p:stCondLst>
                                            <p:cond delay="0"/>
                                          </p:stCondLst>
                                        </p:cTn>
                                        <p:tgtEl>
                                          <p:spTgt spid="52227">
                                            <p:txEl>
                                              <p:pRg st="6" end="6"/>
                                            </p:txEl>
                                          </p:spTgt>
                                        </p:tgtEl>
                                        <p:attrNameLst>
                                          <p:attrName>style.visibility</p:attrName>
                                        </p:attrNameLst>
                                      </p:cBhvr>
                                      <p:to>
                                        <p:strVal val="visible"/>
                                      </p:to>
                                    </p:set>
                                    <p:animEffect transition="in" filter="fade">
                                      <p:cBhvr>
                                        <p:cTn id="31" dur="2000"/>
                                        <p:tgtEl>
                                          <p:spTgt spid="52227">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2227">
                                            <p:txEl>
                                              <p:pRg st="7" end="7"/>
                                            </p:txEl>
                                          </p:spTgt>
                                        </p:tgtEl>
                                        <p:attrNameLst>
                                          <p:attrName>style.visibility</p:attrName>
                                        </p:attrNameLst>
                                      </p:cBhvr>
                                      <p:to>
                                        <p:strVal val="visible"/>
                                      </p:to>
                                    </p:set>
                                    <p:animEffect transition="in" filter="fade">
                                      <p:cBhvr>
                                        <p:cTn id="34" dur="2000"/>
                                        <p:tgtEl>
                                          <p:spTgt spid="522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179512" y="908720"/>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On the Edge of the Kingdom</a:t>
            </a:r>
            <a:endParaRPr lang="en-US" sz="5100" spc="-300" dirty="0">
              <a:solidFill>
                <a:srgbClr val="FFFFFF"/>
              </a:solidFill>
              <a:latin typeface="Eras Demi ITC" pitchFamily="34" charset="0"/>
            </a:endParaRPr>
          </a:p>
        </p:txBody>
      </p:sp>
      <p:sp>
        <p:nvSpPr>
          <p:cNvPr id="10" name="Text Box 8"/>
          <p:cNvSpPr txBox="1">
            <a:spLocks noChangeArrowheads="1"/>
          </p:cNvSpPr>
          <p:nvPr/>
        </p:nvSpPr>
        <p:spPr bwMode="auto">
          <a:xfrm>
            <a:off x="899592" y="5827911"/>
            <a:ext cx="7272808" cy="769441"/>
          </a:xfrm>
          <a:prstGeom prst="rect">
            <a:avLst/>
          </a:prstGeom>
          <a:noFill/>
          <a:ln>
            <a:noFill/>
          </a:ln>
          <a:effectLst/>
          <a:extLst/>
        </p:spPr>
        <p:txBody>
          <a:bodyPr wrap="square">
            <a:spAutoFit/>
          </a:bodyPr>
          <a:lstStyle/>
          <a:p>
            <a:pPr algn="ctr" fontAlgn="base">
              <a:spcBef>
                <a:spcPct val="0"/>
              </a:spcBef>
              <a:spcAft>
                <a:spcPct val="0"/>
              </a:spcAft>
            </a:pPr>
            <a:r>
              <a:rPr lang="en-US" sz="4400" dirty="0">
                <a:solidFill>
                  <a:srgbClr val="002060"/>
                </a:solidFill>
                <a:latin typeface="Eras Bold ITC" pitchFamily="34" charset="0"/>
              </a:rPr>
              <a:t>Class </a:t>
            </a:r>
            <a:r>
              <a:rPr lang="en-US" sz="4400" dirty="0" smtClean="0">
                <a:solidFill>
                  <a:srgbClr val="002060"/>
                </a:solidFill>
                <a:latin typeface="Eras Bold ITC" pitchFamily="34" charset="0"/>
              </a:rPr>
              <a:t>3 </a:t>
            </a:r>
            <a:r>
              <a:rPr lang="en-US" sz="4400" dirty="0" smtClean="0">
                <a:solidFill>
                  <a:srgbClr val="C00000"/>
                </a:solidFill>
                <a:latin typeface="Eras Bold ITC" pitchFamily="34" charset="0"/>
              </a:rPr>
              <a:t>Rise Up</a:t>
            </a:r>
            <a:endParaRPr lang="en-US" sz="4400" dirty="0">
              <a:solidFill>
                <a:srgbClr val="C00000"/>
              </a:solidFill>
              <a:latin typeface="Eras Bold ITC" pitchFamily="34" charset="0"/>
            </a:endParaRPr>
          </a:p>
        </p:txBody>
      </p:sp>
    </p:spTree>
    <p:extLst>
      <p:ext uri="{BB962C8B-B14F-4D97-AF65-F5344CB8AC3E}">
        <p14:creationId xmlns:p14="http://schemas.microsoft.com/office/powerpoint/2010/main" val="18270127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5131" name="Picture 11" descr="hebrew_scroll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0284"/>
            <a:ext cx="9144000"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6" name="Rectangle 6"/>
          <p:cNvSpPr>
            <a:spLocks noGrp="1" noChangeArrowheads="1"/>
          </p:cNvSpPr>
          <p:nvPr>
            <p:ph type="title"/>
          </p:nvPr>
        </p:nvSpPr>
        <p:spPr>
          <a:xfrm>
            <a:off x="2743200" y="152400"/>
            <a:ext cx="4114800" cy="1935163"/>
          </a:xfrm>
        </p:spPr>
        <p:txBody>
          <a:bodyPr/>
          <a:lstStyle/>
          <a:p>
            <a:r>
              <a:rPr lang="en-US">
                <a:solidFill>
                  <a:schemeClr val="accent1"/>
                </a:solidFill>
                <a:latin typeface="Papyrus" pitchFamily="66" charset="0"/>
              </a:rPr>
              <a:t>38-Year Infirmity</a:t>
            </a:r>
          </a:p>
        </p:txBody>
      </p:sp>
      <p:sp>
        <p:nvSpPr>
          <p:cNvPr id="5127" name="Rectangle 7"/>
          <p:cNvSpPr>
            <a:spLocks noGrp="1" noChangeArrowheads="1"/>
          </p:cNvSpPr>
          <p:nvPr>
            <p:ph type="body" idx="1"/>
          </p:nvPr>
        </p:nvSpPr>
        <p:spPr>
          <a:xfrm>
            <a:off x="457200" y="2362200"/>
            <a:ext cx="8382000" cy="29718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pPr>
              <a:lnSpc>
                <a:spcPct val="90000"/>
              </a:lnSpc>
            </a:pPr>
            <a:r>
              <a:rPr lang="en-US">
                <a:solidFill>
                  <a:schemeClr val="accent1"/>
                </a:solidFill>
              </a:rPr>
              <a:t>“And a certain man was there, which had an infirmity thirty and eight years.”</a:t>
            </a:r>
          </a:p>
          <a:p>
            <a:pPr>
              <a:lnSpc>
                <a:spcPct val="90000"/>
              </a:lnSpc>
              <a:buFontTx/>
              <a:buNone/>
            </a:pPr>
            <a:r>
              <a:rPr lang="en-US" sz="2000">
                <a:solidFill>
                  <a:schemeClr val="accent1"/>
                </a:solidFill>
              </a:rPr>
              <a:t>	John 5:5</a:t>
            </a:r>
            <a:endParaRPr lang="en-US">
              <a:solidFill>
                <a:schemeClr val="accent1"/>
              </a:solidFill>
            </a:endParaRPr>
          </a:p>
          <a:p>
            <a:pPr>
              <a:lnSpc>
                <a:spcPct val="90000"/>
              </a:lnSpc>
              <a:buFontTx/>
              <a:buNone/>
            </a:pPr>
            <a:endParaRPr lang="en-US" sz="2000">
              <a:solidFill>
                <a:schemeClr val="accent1"/>
              </a:solidFill>
            </a:endParaRPr>
          </a:p>
          <a:p>
            <a:pPr>
              <a:lnSpc>
                <a:spcPct val="90000"/>
              </a:lnSpc>
            </a:pPr>
            <a:r>
              <a:rPr lang="en-US">
                <a:solidFill>
                  <a:schemeClr val="accent1"/>
                </a:solidFill>
              </a:rPr>
              <a:t>“Thirty and eight years; until all the men of war were wasted out from among the host.”</a:t>
            </a:r>
          </a:p>
          <a:p>
            <a:pPr>
              <a:lnSpc>
                <a:spcPct val="90000"/>
              </a:lnSpc>
              <a:buFontTx/>
              <a:buNone/>
            </a:pPr>
            <a:r>
              <a:rPr lang="en-US" sz="2000">
                <a:solidFill>
                  <a:schemeClr val="accent1"/>
                </a:solidFill>
              </a:rPr>
              <a:t>	Deuteronomy 2:14</a:t>
            </a:r>
            <a:endParaRPr lang="en-US">
              <a:solidFill>
                <a:schemeClr val="accent1"/>
              </a:solidFill>
            </a:endParaRPr>
          </a:p>
        </p:txBody>
      </p:sp>
      <p:sp>
        <p:nvSpPr>
          <p:cNvPr id="5129" name="Line 9"/>
          <p:cNvSpPr>
            <a:spLocks noChangeShapeType="1"/>
          </p:cNvSpPr>
          <p:nvPr/>
        </p:nvSpPr>
        <p:spPr bwMode="auto">
          <a:xfrm>
            <a:off x="2971800" y="3276600"/>
            <a:ext cx="3886200" cy="0"/>
          </a:xfrm>
          <a:prstGeom prst="line">
            <a:avLst/>
          </a:prstGeom>
          <a:noFill/>
          <a:ln w="38100">
            <a:solidFill>
              <a:srgbClr val="FF292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a:p>
        </p:txBody>
      </p:sp>
      <p:sp>
        <p:nvSpPr>
          <p:cNvPr id="5130" name="Line 10"/>
          <p:cNvSpPr>
            <a:spLocks noChangeShapeType="1"/>
          </p:cNvSpPr>
          <p:nvPr/>
        </p:nvSpPr>
        <p:spPr bwMode="auto">
          <a:xfrm>
            <a:off x="914400" y="4495800"/>
            <a:ext cx="4038600" cy="0"/>
          </a:xfrm>
          <a:prstGeom prst="line">
            <a:avLst/>
          </a:prstGeom>
          <a:noFill/>
          <a:ln w="38100">
            <a:solidFill>
              <a:srgbClr val="FF292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Rise Up</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578516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p:cTn id="7" dur="1000" fill="hold"/>
                                        <p:tgtEl>
                                          <p:spTgt spid="5126"/>
                                        </p:tgtEl>
                                        <p:attrNameLst>
                                          <p:attrName>ppt_x</p:attrName>
                                        </p:attrNameLst>
                                      </p:cBhvr>
                                      <p:tavLst>
                                        <p:tav tm="0">
                                          <p:val>
                                            <p:strVal val="#ppt_x-.2"/>
                                          </p:val>
                                        </p:tav>
                                        <p:tav tm="100000">
                                          <p:val>
                                            <p:strVal val="#ppt_x"/>
                                          </p:val>
                                        </p:tav>
                                      </p:tavLst>
                                    </p:anim>
                                    <p:anim calcmode="lin" valueType="num">
                                      <p:cBhvr>
                                        <p:cTn id="8" dur="1000" fill="hold"/>
                                        <p:tgtEl>
                                          <p:spTgt spid="51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6"/>
                                        </p:tgtEl>
                                      </p:cBhvr>
                                    </p:animEffect>
                                  </p:childTnLst>
                                </p:cTn>
                              </p:par>
                              <p:par>
                                <p:cTn id="10" presetID="9" presetClass="emph" presetSubtype="0" nodeType="withEffect">
                                  <p:stCondLst>
                                    <p:cond delay="0"/>
                                  </p:stCondLst>
                                  <p:childTnLst>
                                    <p:set>
                                      <p:cBhvr rctx="PPT">
                                        <p:cTn id="11" dur="indefinite"/>
                                        <p:tgtEl>
                                          <p:spTgt spid="5131"/>
                                        </p:tgtEl>
                                        <p:attrNameLst>
                                          <p:attrName>style.opacity</p:attrName>
                                        </p:attrNameLst>
                                      </p:cBhvr>
                                      <p:to>
                                        <p:strVal val="0.25"/>
                                      </p:to>
                                    </p:set>
                                    <p:animEffect filter="image" prLst="opacity: 0.25">
                                      <p:cBhvr rctx="IE">
                                        <p:cTn id="12" dur="indefinite"/>
                                        <p:tgtEl>
                                          <p:spTgt spid="5131"/>
                                        </p:tgtEl>
                                      </p:cBhvr>
                                    </p:animEffect>
                                  </p:childTnLst>
                                </p:cTn>
                              </p:par>
                            </p:childTnLst>
                          </p:cTn>
                        </p:par>
                        <p:par>
                          <p:cTn id="13" fill="hold" nodeType="afterGroup">
                            <p:stCondLst>
                              <p:cond delay="1000"/>
                            </p:stCondLst>
                            <p:childTnLst>
                              <p:par>
                                <p:cTn id="14" presetID="44" presetClass="entr" presetSubtype="0" fill="hold" grpId="0" nodeType="afterEffect">
                                  <p:stCondLst>
                                    <p:cond delay="0"/>
                                  </p:stCondLst>
                                  <p:childTnLst>
                                    <p:set>
                                      <p:cBhvr>
                                        <p:cTn id="15" dur="1" fill="hold">
                                          <p:stCondLst>
                                            <p:cond delay="0"/>
                                          </p:stCondLst>
                                        </p:cTn>
                                        <p:tgtEl>
                                          <p:spTgt spid="5127">
                                            <p:txEl>
                                              <p:pRg st="0" end="0"/>
                                            </p:txEl>
                                          </p:spTgt>
                                        </p:tgtEl>
                                        <p:attrNameLst>
                                          <p:attrName>style.visibility</p:attrName>
                                        </p:attrNameLst>
                                      </p:cBhvr>
                                      <p:to>
                                        <p:strVal val="visible"/>
                                      </p:to>
                                    </p:set>
                                    <p:animEffect transition="in" filter="fade">
                                      <p:cBhvr>
                                        <p:cTn id="16" dur="500"/>
                                        <p:tgtEl>
                                          <p:spTgt spid="5127">
                                            <p:txEl>
                                              <p:pRg st="0" end="0"/>
                                            </p:txEl>
                                          </p:spTgt>
                                        </p:tgtEl>
                                      </p:cBhvr>
                                    </p:animEffect>
                                    <p:anim calcmode="lin" valueType="num">
                                      <p:cBhvr>
                                        <p:cTn id="17" dur="500" fill="hold"/>
                                        <p:tgtEl>
                                          <p:spTgt spid="5127">
                                            <p:txEl>
                                              <p:pRg st="0" end="0"/>
                                            </p:txEl>
                                          </p:spTgt>
                                        </p:tgtEl>
                                        <p:attrNameLst>
                                          <p:attrName>ppt_x</p:attrName>
                                        </p:attrNameLst>
                                      </p:cBhvr>
                                      <p:tavLst>
                                        <p:tav tm="0">
                                          <p:val>
                                            <p:strVal val="#ppt_x"/>
                                          </p:val>
                                        </p:tav>
                                        <p:tav tm="100000">
                                          <p:val>
                                            <p:strVal val="#ppt_x"/>
                                          </p:val>
                                        </p:tav>
                                      </p:tavLst>
                                    </p:anim>
                                    <p:anim calcmode="lin" valueType="num">
                                      <p:cBhvr>
                                        <p:cTn id="18" dur="500" fill="hold"/>
                                        <p:tgtEl>
                                          <p:spTgt spid="5127">
                                            <p:txEl>
                                              <p:pRg st="0" end="0"/>
                                            </p:txEl>
                                          </p:spTgt>
                                        </p:tgtEl>
                                        <p:attrNameLst>
                                          <p:attrName>ppt_y</p:attrName>
                                        </p:attrNameLst>
                                      </p:cBhvr>
                                      <p:tavLst>
                                        <p:tav tm="0">
                                          <p:val>
                                            <p:strVal val="#ppt_y+.05"/>
                                          </p:val>
                                        </p:tav>
                                        <p:tav tm="100000">
                                          <p:val>
                                            <p:strVal val="#ppt_y"/>
                                          </p:val>
                                        </p:tav>
                                      </p:tavLst>
                                    </p:anim>
                                  </p:childTnLst>
                                </p:cTn>
                              </p:par>
                            </p:childTnLst>
                          </p:cTn>
                        </p:par>
                        <p:par>
                          <p:cTn id="19" fill="hold" nodeType="afterGroup">
                            <p:stCondLst>
                              <p:cond delay="1500"/>
                            </p:stCondLst>
                            <p:childTnLst>
                              <p:par>
                                <p:cTn id="20" presetID="44" presetClass="entr" presetSubtype="0" fill="hold" grpId="0" nodeType="afterEffect">
                                  <p:stCondLst>
                                    <p:cond delay="0"/>
                                  </p:stCondLst>
                                  <p:childTnLst>
                                    <p:set>
                                      <p:cBhvr>
                                        <p:cTn id="21" dur="1" fill="hold">
                                          <p:stCondLst>
                                            <p:cond delay="0"/>
                                          </p:stCondLst>
                                        </p:cTn>
                                        <p:tgtEl>
                                          <p:spTgt spid="5127">
                                            <p:txEl>
                                              <p:pRg st="1" end="1"/>
                                            </p:txEl>
                                          </p:spTgt>
                                        </p:tgtEl>
                                        <p:attrNameLst>
                                          <p:attrName>style.visibility</p:attrName>
                                        </p:attrNameLst>
                                      </p:cBhvr>
                                      <p:to>
                                        <p:strVal val="visible"/>
                                      </p:to>
                                    </p:set>
                                    <p:animEffect transition="in" filter="fade">
                                      <p:cBhvr>
                                        <p:cTn id="22" dur="500"/>
                                        <p:tgtEl>
                                          <p:spTgt spid="5127">
                                            <p:txEl>
                                              <p:pRg st="1" end="1"/>
                                            </p:txEl>
                                          </p:spTgt>
                                        </p:tgtEl>
                                      </p:cBhvr>
                                    </p:animEffect>
                                    <p:anim calcmode="lin" valueType="num">
                                      <p:cBhvr>
                                        <p:cTn id="23" dur="500" fill="hold"/>
                                        <p:tgtEl>
                                          <p:spTgt spid="5127">
                                            <p:txEl>
                                              <p:pRg st="1" end="1"/>
                                            </p:txEl>
                                          </p:spTgt>
                                        </p:tgtEl>
                                        <p:attrNameLst>
                                          <p:attrName>ppt_x</p:attrName>
                                        </p:attrNameLst>
                                      </p:cBhvr>
                                      <p:tavLst>
                                        <p:tav tm="0">
                                          <p:val>
                                            <p:strVal val="#ppt_x"/>
                                          </p:val>
                                        </p:tav>
                                        <p:tav tm="100000">
                                          <p:val>
                                            <p:strVal val="#ppt_x"/>
                                          </p:val>
                                        </p:tav>
                                      </p:tavLst>
                                    </p:anim>
                                    <p:anim calcmode="lin" valueType="num">
                                      <p:cBhvr>
                                        <p:cTn id="24" dur="500" fill="hold"/>
                                        <p:tgtEl>
                                          <p:spTgt spid="5127">
                                            <p:txEl>
                                              <p:pRg st="1" end="1"/>
                                            </p:txEl>
                                          </p:spTgt>
                                        </p:tgtEl>
                                        <p:attrNameLst>
                                          <p:attrName>ppt_y</p:attrName>
                                        </p:attrNameLst>
                                      </p:cBhvr>
                                      <p:tavLst>
                                        <p:tav tm="0">
                                          <p:val>
                                            <p:strVal val="#ppt_y+.05"/>
                                          </p:val>
                                        </p:tav>
                                        <p:tav tm="100000">
                                          <p:val>
                                            <p:strVal val="#ppt_y"/>
                                          </p:val>
                                        </p:tav>
                                      </p:tavLst>
                                    </p:anim>
                                  </p:childTnLst>
                                </p:cTn>
                              </p:par>
                            </p:childTnLst>
                          </p:cTn>
                        </p:par>
                        <p:par>
                          <p:cTn id="25" fill="hold" nodeType="afterGroup">
                            <p:stCondLst>
                              <p:cond delay="2000"/>
                            </p:stCondLst>
                            <p:childTnLst>
                              <p:par>
                                <p:cTn id="26" presetID="44" presetClass="entr" presetSubtype="0" fill="hold" grpId="0" nodeType="afterEffect">
                                  <p:stCondLst>
                                    <p:cond delay="0"/>
                                  </p:stCondLst>
                                  <p:childTnLst>
                                    <p:set>
                                      <p:cBhvr>
                                        <p:cTn id="27" dur="1" fill="hold">
                                          <p:stCondLst>
                                            <p:cond delay="0"/>
                                          </p:stCondLst>
                                        </p:cTn>
                                        <p:tgtEl>
                                          <p:spTgt spid="5127">
                                            <p:txEl>
                                              <p:pRg st="3" end="3"/>
                                            </p:txEl>
                                          </p:spTgt>
                                        </p:tgtEl>
                                        <p:attrNameLst>
                                          <p:attrName>style.visibility</p:attrName>
                                        </p:attrNameLst>
                                      </p:cBhvr>
                                      <p:to>
                                        <p:strVal val="visible"/>
                                      </p:to>
                                    </p:set>
                                    <p:animEffect transition="in" filter="fade">
                                      <p:cBhvr>
                                        <p:cTn id="28" dur="500"/>
                                        <p:tgtEl>
                                          <p:spTgt spid="5127">
                                            <p:txEl>
                                              <p:pRg st="3" end="3"/>
                                            </p:txEl>
                                          </p:spTgt>
                                        </p:tgtEl>
                                      </p:cBhvr>
                                    </p:animEffect>
                                    <p:anim calcmode="lin" valueType="num">
                                      <p:cBhvr>
                                        <p:cTn id="29" dur="500" fill="hold"/>
                                        <p:tgtEl>
                                          <p:spTgt spid="5127">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5127">
                                            <p:txEl>
                                              <p:pRg st="3" end="3"/>
                                            </p:txEl>
                                          </p:spTgt>
                                        </p:tgtEl>
                                        <p:attrNameLst>
                                          <p:attrName>ppt_y</p:attrName>
                                        </p:attrNameLst>
                                      </p:cBhvr>
                                      <p:tavLst>
                                        <p:tav tm="0">
                                          <p:val>
                                            <p:strVal val="#ppt_y+.05"/>
                                          </p:val>
                                        </p:tav>
                                        <p:tav tm="100000">
                                          <p:val>
                                            <p:strVal val="#ppt_y"/>
                                          </p:val>
                                        </p:tav>
                                      </p:tavLst>
                                    </p:anim>
                                  </p:childTnLst>
                                </p:cTn>
                              </p:par>
                            </p:childTnLst>
                          </p:cTn>
                        </p:par>
                        <p:par>
                          <p:cTn id="31" fill="hold" nodeType="afterGroup">
                            <p:stCondLst>
                              <p:cond delay="2500"/>
                            </p:stCondLst>
                            <p:childTnLst>
                              <p:par>
                                <p:cTn id="32" presetID="44" presetClass="entr" presetSubtype="0" fill="hold" grpId="0" nodeType="afterEffect">
                                  <p:stCondLst>
                                    <p:cond delay="0"/>
                                  </p:stCondLst>
                                  <p:childTnLst>
                                    <p:set>
                                      <p:cBhvr>
                                        <p:cTn id="33" dur="1" fill="hold">
                                          <p:stCondLst>
                                            <p:cond delay="0"/>
                                          </p:stCondLst>
                                        </p:cTn>
                                        <p:tgtEl>
                                          <p:spTgt spid="5127">
                                            <p:txEl>
                                              <p:pRg st="4" end="4"/>
                                            </p:txEl>
                                          </p:spTgt>
                                        </p:tgtEl>
                                        <p:attrNameLst>
                                          <p:attrName>style.visibility</p:attrName>
                                        </p:attrNameLst>
                                      </p:cBhvr>
                                      <p:to>
                                        <p:strVal val="visible"/>
                                      </p:to>
                                    </p:set>
                                    <p:animEffect transition="in" filter="fade">
                                      <p:cBhvr>
                                        <p:cTn id="34" dur="500"/>
                                        <p:tgtEl>
                                          <p:spTgt spid="5127">
                                            <p:txEl>
                                              <p:pRg st="4" end="4"/>
                                            </p:txEl>
                                          </p:spTgt>
                                        </p:tgtEl>
                                      </p:cBhvr>
                                    </p:animEffect>
                                    <p:anim calcmode="lin" valueType="num">
                                      <p:cBhvr>
                                        <p:cTn id="35" dur="500" fill="hold"/>
                                        <p:tgtEl>
                                          <p:spTgt spid="5127">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5127">
                                            <p:txEl>
                                              <p:pRg st="4" end="4"/>
                                            </p:txEl>
                                          </p:spTgt>
                                        </p:tgtEl>
                                        <p:attrNameLst>
                                          <p:attrName>ppt_y</p:attrName>
                                        </p:attrNameLst>
                                      </p:cBhvr>
                                      <p:tavLst>
                                        <p:tav tm="0">
                                          <p:val>
                                            <p:strVal val="#ppt_y+.05"/>
                                          </p:val>
                                        </p:tav>
                                        <p:tav tm="100000">
                                          <p:val>
                                            <p:strVal val="#ppt_y"/>
                                          </p:val>
                                        </p:tav>
                                      </p:tavLst>
                                    </p:anim>
                                  </p:childTnLst>
                                </p:cTn>
                              </p:par>
                            </p:childTnLst>
                          </p:cTn>
                        </p:par>
                        <p:par>
                          <p:cTn id="37" fill="hold" nodeType="afterGroup">
                            <p:stCondLst>
                              <p:cond delay="3000"/>
                            </p:stCondLst>
                            <p:childTnLst>
                              <p:par>
                                <p:cTn id="38" presetID="22" presetClass="entr" presetSubtype="8" fill="hold" grpId="0" nodeType="afterEffect">
                                  <p:stCondLst>
                                    <p:cond delay="0"/>
                                  </p:stCondLst>
                                  <p:childTnLst>
                                    <p:set>
                                      <p:cBhvr>
                                        <p:cTn id="39" dur="1" fill="hold">
                                          <p:stCondLst>
                                            <p:cond delay="0"/>
                                          </p:stCondLst>
                                        </p:cTn>
                                        <p:tgtEl>
                                          <p:spTgt spid="5129"/>
                                        </p:tgtEl>
                                        <p:attrNameLst>
                                          <p:attrName>style.visibility</p:attrName>
                                        </p:attrNameLst>
                                      </p:cBhvr>
                                      <p:to>
                                        <p:strVal val="visible"/>
                                      </p:to>
                                    </p:set>
                                    <p:animEffect transition="in" filter="wipe(left)">
                                      <p:cBhvr>
                                        <p:cTn id="40" dur="1000"/>
                                        <p:tgtEl>
                                          <p:spTgt spid="5129"/>
                                        </p:tgtEl>
                                      </p:cBhvr>
                                    </p:animEffect>
                                  </p:childTnLst>
                                </p:cTn>
                              </p:par>
                            </p:childTnLst>
                          </p:cTn>
                        </p:par>
                        <p:par>
                          <p:cTn id="41" fill="hold" nodeType="afterGroup">
                            <p:stCondLst>
                              <p:cond delay="4000"/>
                            </p:stCondLst>
                            <p:childTnLst>
                              <p:par>
                                <p:cTn id="42" presetID="22" presetClass="entr" presetSubtype="8" fill="hold" grpId="0" nodeType="afterEffect">
                                  <p:stCondLst>
                                    <p:cond delay="0"/>
                                  </p:stCondLst>
                                  <p:childTnLst>
                                    <p:set>
                                      <p:cBhvr>
                                        <p:cTn id="43" dur="1" fill="hold">
                                          <p:stCondLst>
                                            <p:cond delay="0"/>
                                          </p:stCondLst>
                                        </p:cTn>
                                        <p:tgtEl>
                                          <p:spTgt spid="5130"/>
                                        </p:tgtEl>
                                        <p:attrNameLst>
                                          <p:attrName>style.visibility</p:attrName>
                                        </p:attrNameLst>
                                      </p:cBhvr>
                                      <p:to>
                                        <p:strVal val="visible"/>
                                      </p:to>
                                    </p:set>
                                    <p:animEffect transition="in" filter="wipe(left)">
                                      <p:cBhvr>
                                        <p:cTn id="44" dur="1000"/>
                                        <p:tgtEl>
                                          <p:spTgt spid="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5127" grpId="0" build="p"/>
      <p:bldP spid="5129" grpId="0" animBg="1"/>
      <p:bldP spid="513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1508" name="Group 4"/>
          <p:cNvGraphicFramePr>
            <a:graphicFrameLocks noGrp="1"/>
          </p:cNvGraphicFramePr>
          <p:nvPr/>
        </p:nvGraphicFramePr>
        <p:xfrm>
          <a:off x="-76200" y="76200"/>
          <a:ext cx="9280525" cy="274638"/>
        </p:xfrm>
        <a:graphic>
          <a:graphicData uri="http://schemas.openxmlformats.org/drawingml/2006/table">
            <a:tbl>
              <a:tblPr/>
              <a:tblGrid>
                <a:gridCol w="433388"/>
                <a:gridCol w="561975"/>
                <a:gridCol w="430212"/>
                <a:gridCol w="2986088"/>
                <a:gridCol w="1485900"/>
                <a:gridCol w="987425"/>
                <a:gridCol w="992187"/>
                <a:gridCol w="1403350"/>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Y</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Events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Num 33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r>
            </a:tbl>
          </a:graphicData>
        </a:graphic>
      </p:graphicFrame>
      <p:graphicFrame>
        <p:nvGraphicFramePr>
          <p:cNvPr id="21662" name="Group 158"/>
          <p:cNvGraphicFramePr>
            <a:graphicFrameLocks noGrp="1"/>
          </p:cNvGraphicFramePr>
          <p:nvPr/>
        </p:nvGraphicFramePr>
        <p:xfrm>
          <a:off x="-76200" y="381000"/>
          <a:ext cx="9280525" cy="4970145"/>
        </p:xfrm>
        <a:graphic>
          <a:graphicData uri="http://schemas.openxmlformats.org/drawingml/2006/table">
            <a:tbl>
              <a:tblPr/>
              <a:tblGrid>
                <a:gridCol w="433388"/>
                <a:gridCol w="561975"/>
                <a:gridCol w="430212"/>
                <a:gridCol w="2986088"/>
                <a:gridCol w="1485900"/>
                <a:gridCol w="987425"/>
                <a:gridCol w="992187"/>
                <a:gridCol w="1403350"/>
              </a:tblGrid>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Oboth to Ijeabarim, Moab</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33:43-44</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21:10-11</a:t>
                      </a:r>
                      <a:endParaRPr kumimoji="0" lang="en-US" sz="10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600" b="1" i="0" u="none" strike="noStrike" cap="none" normalizeH="0" baseline="0" smtClean="0">
                          <a:ln>
                            <a:noFill/>
                          </a:ln>
                          <a:solidFill>
                            <a:schemeClr val="tx1"/>
                          </a:solidFill>
                          <a:effectLst/>
                          <a:latin typeface="Arial" charset="0"/>
                          <a:cs typeface="Times New Roman" pitchFamily="18" charset="0"/>
                        </a:rPr>
                        <a:t>38 years from Kadesh-barnea to crossing of brook Zered</a:t>
                      </a:r>
                      <a:endParaRPr kumimoji="0" lang="en-US" sz="16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overcomes Sihon king of the Amorites, and Og king of Bashan</a:t>
                      </a: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Valley of Zared,</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on the other side of Arnon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2:24-3:11;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4:44-49;</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21:12-35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Dibon-gad to Almon-diblathaim to the mountains of Abarim before Nebo</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33:45-47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Balaam and Balak; Israel sins at Baal-peor in Shittim; Phinehas slays the idolaters; the plague ceases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Shittim</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in the plains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33:48-49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4:1-4;</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23:4-5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22-25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8540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Second census; Joshua appointed to succeed Moses; law of offerings,  feasts, and vows; Israel defeats the Midianites and Balaam, Reuben and Gad request Jazer and Gilead for themselves; borders of the land, cities of refuge, and daughters of Zelophehad request Moses’ help</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Plains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33:49-56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3:12-20;</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4:41-43;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31:3-8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26:1-32;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27:18-23;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28-30;</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31-32;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34-36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Moses delivers Deuteronomy to the children of Israel</a:t>
                      </a: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Land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1:1-5;</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Deut. 1:1-5;</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Second song of Moses;  Moses blesses Israel</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Plains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31:28-33:29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31:28-33:29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Moses dies, buried in mount Nebo</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Plains of Moab</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 mount Nebo,</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at the top of Pisgah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32:49; 34:1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Deut. 32:49; 34:1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graphicFrame>
        <p:nvGraphicFramePr>
          <p:cNvPr id="21617" name="Group 113"/>
          <p:cNvGraphicFramePr>
            <a:graphicFrameLocks noGrp="1"/>
          </p:cNvGraphicFramePr>
          <p:nvPr/>
        </p:nvGraphicFramePr>
        <p:xfrm>
          <a:off x="-76200" y="5334000"/>
          <a:ext cx="9280525" cy="1128395"/>
        </p:xfrm>
        <a:graphic>
          <a:graphicData uri="http://schemas.openxmlformats.org/drawingml/2006/table">
            <a:tbl>
              <a:tblPr/>
              <a:tblGrid>
                <a:gridCol w="433388"/>
                <a:gridCol w="561975"/>
                <a:gridCol w="430212"/>
                <a:gridCol w="2986088"/>
                <a:gridCol w="1485900"/>
                <a:gridCol w="987425"/>
                <a:gridCol w="992187"/>
                <a:gridCol w="1403350"/>
              </a:tblGrid>
              <a:tr h="182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Joshua sends spies into Jericho</a:t>
                      </a:r>
                      <a:endParaRPr kumimoji="0" lang="en-US" sz="1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Shittim</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Josh. 2</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leaves Shittim to cross Jordan; camp at Gilgal; circumcision</a:t>
                      </a: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600" b="1" i="0" u="none" strike="noStrike" cap="none" normalizeH="0" baseline="0" smtClean="0">
                          <a:ln>
                            <a:noFill/>
                          </a:ln>
                          <a:solidFill>
                            <a:schemeClr val="tx1"/>
                          </a:solidFill>
                          <a:effectLst/>
                          <a:latin typeface="Arial" charset="0"/>
                          <a:cs typeface="Times New Roman" pitchFamily="18" charset="0"/>
                        </a:rPr>
                        <a:t>End of the 40 yrs</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Shittim to Gilgal </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via the Jordan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Josh. 3:1;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4:19;</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5:1-9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Passover</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Gilgal</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Josh. 5:10-11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
        <p:nvSpPr>
          <p:cNvPr id="21658" name="Rectangle 154"/>
          <p:cNvSpPr>
            <a:spLocks noChangeArrowheads="1"/>
          </p:cNvSpPr>
          <p:nvPr/>
        </p:nvSpPr>
        <p:spPr bwMode="auto">
          <a:xfrm>
            <a:off x="1219200" y="609600"/>
            <a:ext cx="3276600" cy="6019800"/>
          </a:xfrm>
          <a:prstGeom prst="rect">
            <a:avLst/>
          </a:prstGeom>
          <a:noFill/>
          <a:ln w="76200">
            <a:solidFill>
              <a:srgbClr val="00CC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a:p>
        </p:txBody>
      </p:sp>
      <p:sp>
        <p:nvSpPr>
          <p:cNvPr id="21659" name="Line 155"/>
          <p:cNvSpPr>
            <a:spLocks noChangeShapeType="1"/>
          </p:cNvSpPr>
          <p:nvPr/>
        </p:nvSpPr>
        <p:spPr bwMode="auto">
          <a:xfrm>
            <a:off x="4495800" y="2895600"/>
            <a:ext cx="1295400" cy="0"/>
          </a:xfrm>
          <a:prstGeom prst="line">
            <a:avLst/>
          </a:prstGeom>
          <a:noFill/>
          <a:ln w="76200">
            <a:solidFill>
              <a:srgbClr val="00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a:p>
        </p:txBody>
      </p:sp>
      <p:sp>
        <p:nvSpPr>
          <p:cNvPr id="21660" name="Text Box 156"/>
          <p:cNvSpPr txBox="1">
            <a:spLocks noChangeArrowheads="1"/>
          </p:cNvSpPr>
          <p:nvPr/>
        </p:nvSpPr>
        <p:spPr bwMode="auto">
          <a:xfrm>
            <a:off x="5791200" y="2286000"/>
            <a:ext cx="2971800" cy="1266825"/>
          </a:xfrm>
          <a:prstGeom prst="rect">
            <a:avLst/>
          </a:prstGeom>
          <a:solidFill>
            <a:srgbClr val="FFFF99"/>
          </a:solidFill>
          <a:ln w="76200">
            <a:solidFill>
              <a:srgbClr val="00CC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1"/>
              <a:t>Israel in this section is the new generation: the children whose parents fell in the wilderness. </a:t>
            </a:r>
          </a:p>
        </p:txBody>
      </p:sp>
    </p:spTree>
    <p:extLst>
      <p:ext uri="{BB962C8B-B14F-4D97-AF65-F5344CB8AC3E}">
        <p14:creationId xmlns:p14="http://schemas.microsoft.com/office/powerpoint/2010/main" val="25817867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658"/>
                                        </p:tgtEl>
                                        <p:attrNameLst>
                                          <p:attrName>style.visibility</p:attrName>
                                        </p:attrNameLst>
                                      </p:cBhvr>
                                      <p:to>
                                        <p:strVal val="visible"/>
                                      </p:to>
                                    </p:set>
                                    <p:animEffect transition="in" filter="fade">
                                      <p:cBhvr>
                                        <p:cTn id="7" dur="2000"/>
                                        <p:tgtEl>
                                          <p:spTgt spid="216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659"/>
                                        </p:tgtEl>
                                        <p:attrNameLst>
                                          <p:attrName>style.visibility</p:attrName>
                                        </p:attrNameLst>
                                      </p:cBhvr>
                                      <p:to>
                                        <p:strVal val="visible"/>
                                      </p:to>
                                    </p:set>
                                    <p:animEffect transition="in" filter="fade">
                                      <p:cBhvr>
                                        <p:cTn id="10" dur="2000"/>
                                        <p:tgtEl>
                                          <p:spTgt spid="21659"/>
                                        </p:tgtEl>
                                      </p:cBhvr>
                                    </p:animEffect>
                                  </p:childTnLst>
                                </p:cTn>
                              </p:par>
                            </p:childTnLst>
                          </p:cTn>
                        </p:par>
                        <p:par>
                          <p:cTn id="11" fill="hold" nodeType="afterGroup">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21660"/>
                                        </p:tgtEl>
                                        <p:attrNameLst>
                                          <p:attrName>style.visibility</p:attrName>
                                        </p:attrNameLst>
                                      </p:cBhvr>
                                      <p:to>
                                        <p:strVal val="visible"/>
                                      </p:to>
                                    </p:set>
                                    <p:animEffect transition="in" filter="fade">
                                      <p:cBhvr>
                                        <p:cTn id="14" dur="2000"/>
                                        <p:tgtEl>
                                          <p:spTgt spid="21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658" grpId="0" animBg="1"/>
      <p:bldP spid="21659" grpId="0" animBg="1"/>
      <p:bldP spid="21660"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24578" name="Picture 2" descr="hebrew_scroll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
            <a:ext cx="9144000"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79" name="Rectangle 3"/>
          <p:cNvSpPr>
            <a:spLocks noGrp="1" noChangeArrowheads="1"/>
          </p:cNvSpPr>
          <p:nvPr>
            <p:ph type="title"/>
          </p:nvPr>
        </p:nvSpPr>
        <p:spPr>
          <a:xfrm>
            <a:off x="2743200" y="152400"/>
            <a:ext cx="4114800" cy="1935163"/>
          </a:xfrm>
        </p:spPr>
        <p:txBody>
          <a:bodyPr/>
          <a:lstStyle/>
          <a:p>
            <a:r>
              <a:rPr lang="en-US">
                <a:solidFill>
                  <a:schemeClr val="accent1"/>
                </a:solidFill>
                <a:latin typeface="Papyrus" pitchFamily="66" charset="0"/>
              </a:rPr>
              <a:t>Textual Authenticity</a:t>
            </a:r>
          </a:p>
        </p:txBody>
      </p:sp>
      <p:sp>
        <p:nvSpPr>
          <p:cNvPr id="24580" name="Rectangle 4"/>
          <p:cNvSpPr>
            <a:spLocks noGrp="1" noChangeArrowheads="1"/>
          </p:cNvSpPr>
          <p:nvPr>
            <p:ph type="body" idx="1"/>
          </p:nvPr>
        </p:nvSpPr>
        <p:spPr>
          <a:xfrm>
            <a:off x="457200" y="2362200"/>
            <a:ext cx="8458200" cy="29718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pPr>
              <a:lnSpc>
                <a:spcPct val="90000"/>
              </a:lnSpc>
            </a:pPr>
            <a:r>
              <a:rPr lang="en-US" sz="2400">
                <a:solidFill>
                  <a:schemeClr val="accent1"/>
                </a:solidFill>
              </a:rPr>
              <a:t>“This clause  is without doubt the addition of some transcriber.  Five of the most ancient MSS., either reject the whole or the principal part of the clause in brackets.  Bloomfield says, “the whole narrative savors of Jewish fancy.”  Meyer calls it </a:t>
            </a:r>
            <a:r>
              <a:rPr lang="en-US" sz="2400" i="1">
                <a:solidFill>
                  <a:schemeClr val="accent1"/>
                </a:solidFill>
              </a:rPr>
              <a:t>a legendary addition.  </a:t>
            </a:r>
            <a:r>
              <a:rPr lang="en-US" sz="2400">
                <a:solidFill>
                  <a:schemeClr val="accent1"/>
                </a:solidFill>
              </a:rPr>
              <a:t>It is omitted by Mill and Tischendorf, and marked as spurious by Griesbach.”</a:t>
            </a:r>
          </a:p>
          <a:p>
            <a:pPr>
              <a:lnSpc>
                <a:spcPct val="90000"/>
              </a:lnSpc>
              <a:buFontTx/>
              <a:buNone/>
            </a:pPr>
            <a:r>
              <a:rPr lang="en-US" sz="2400" i="1">
                <a:solidFill>
                  <a:schemeClr val="accent1"/>
                </a:solidFill>
              </a:rPr>
              <a:t>	Emphatic Diaglott, </a:t>
            </a:r>
            <a:r>
              <a:rPr lang="en-US" sz="2400">
                <a:solidFill>
                  <a:schemeClr val="accent1"/>
                </a:solidFill>
              </a:rPr>
              <a:t>p. 328, John 5:3-4</a:t>
            </a: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Rise Up</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1830442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4579"/>
                                        </p:tgtEl>
                                        <p:attrNameLst>
                                          <p:attrName>style.visibility</p:attrName>
                                        </p:attrNameLst>
                                      </p:cBhvr>
                                      <p:to>
                                        <p:strVal val="visible"/>
                                      </p:to>
                                    </p:set>
                                    <p:anim calcmode="lin" valueType="num">
                                      <p:cBhvr>
                                        <p:cTn id="7" dur="1000" fill="hold"/>
                                        <p:tgtEl>
                                          <p:spTgt spid="24579"/>
                                        </p:tgtEl>
                                        <p:attrNameLst>
                                          <p:attrName>ppt_x</p:attrName>
                                        </p:attrNameLst>
                                      </p:cBhvr>
                                      <p:tavLst>
                                        <p:tav tm="0">
                                          <p:val>
                                            <p:strVal val="#ppt_x-.2"/>
                                          </p:val>
                                        </p:tav>
                                        <p:tav tm="100000">
                                          <p:val>
                                            <p:strVal val="#ppt_x"/>
                                          </p:val>
                                        </p:tav>
                                      </p:tavLst>
                                    </p:anim>
                                    <p:anim calcmode="lin" valueType="num">
                                      <p:cBhvr>
                                        <p:cTn id="8" dur="1000" fill="hold"/>
                                        <p:tgtEl>
                                          <p:spTgt spid="24579"/>
                                        </p:tgtEl>
                                        <p:attrNameLst>
                                          <p:attrName>ppt_y</p:attrName>
                                        </p:attrNameLst>
                                      </p:cBhvr>
                                      <p:tavLst>
                                        <p:tav tm="0">
                                          <p:val>
                                            <p:strVal val="#ppt_y"/>
                                          </p:val>
                                        </p:tav>
                                        <p:tav tm="100000">
                                          <p:val>
                                            <p:strVal val="#ppt_y"/>
                                          </p:val>
                                        </p:tav>
                                      </p:tavLst>
                                    </p:anim>
                                    <p:animEffect transition="in" filter="wipe(right)" prLst="gradientSize: 0.1">
                                      <p:cBhvr>
                                        <p:cTn id="9" dur="1000"/>
                                        <p:tgtEl>
                                          <p:spTgt spid="24579"/>
                                        </p:tgtEl>
                                      </p:cBhvr>
                                    </p:animEffect>
                                  </p:childTnLst>
                                </p:cTn>
                              </p:par>
                              <p:par>
                                <p:cTn id="10" presetID="9" presetClass="emph" presetSubtype="0" nodeType="withEffect">
                                  <p:stCondLst>
                                    <p:cond delay="0"/>
                                  </p:stCondLst>
                                  <p:childTnLst>
                                    <p:set>
                                      <p:cBhvr rctx="PPT">
                                        <p:cTn id="11" dur="indefinite"/>
                                        <p:tgtEl>
                                          <p:spTgt spid="24578"/>
                                        </p:tgtEl>
                                        <p:attrNameLst>
                                          <p:attrName>style.opacity</p:attrName>
                                        </p:attrNameLst>
                                      </p:cBhvr>
                                      <p:to>
                                        <p:strVal val="0.25"/>
                                      </p:to>
                                    </p:set>
                                    <p:animEffect filter="image" prLst="opacity: 0.25">
                                      <p:cBhvr rctx="IE">
                                        <p:cTn id="12" dur="indefinite"/>
                                        <p:tgtEl>
                                          <p:spTgt spid="24578"/>
                                        </p:tgtEl>
                                      </p:cBhvr>
                                    </p:animEffect>
                                  </p:childTnLst>
                                </p:cTn>
                              </p:par>
                            </p:childTnLst>
                          </p:cTn>
                        </p:par>
                        <p:par>
                          <p:cTn id="13" fill="hold" nodeType="afterGroup">
                            <p:stCondLst>
                              <p:cond delay="1000"/>
                            </p:stCondLst>
                            <p:childTnLst>
                              <p:par>
                                <p:cTn id="14" presetID="44" presetClass="entr" presetSubtype="0" fill="hold" grpId="0" nodeType="afterEffect">
                                  <p:stCondLst>
                                    <p:cond delay="0"/>
                                  </p:stCondLst>
                                  <p:childTnLst>
                                    <p:set>
                                      <p:cBhvr>
                                        <p:cTn id="15" dur="1" fill="hold">
                                          <p:stCondLst>
                                            <p:cond delay="0"/>
                                          </p:stCondLst>
                                        </p:cTn>
                                        <p:tgtEl>
                                          <p:spTgt spid="24580">
                                            <p:bg/>
                                          </p:spTgt>
                                        </p:tgtEl>
                                        <p:attrNameLst>
                                          <p:attrName>style.visibility</p:attrName>
                                        </p:attrNameLst>
                                      </p:cBhvr>
                                      <p:to>
                                        <p:strVal val="visible"/>
                                      </p:to>
                                    </p:set>
                                    <p:animEffect transition="in" filter="fade">
                                      <p:cBhvr>
                                        <p:cTn id="16" dur="500"/>
                                        <p:tgtEl>
                                          <p:spTgt spid="24580">
                                            <p:bg/>
                                          </p:spTgt>
                                        </p:tgtEl>
                                      </p:cBhvr>
                                    </p:animEffect>
                                    <p:anim calcmode="lin" valueType="num">
                                      <p:cBhvr>
                                        <p:cTn id="17" dur="500" fill="hold"/>
                                        <p:tgtEl>
                                          <p:spTgt spid="24580">
                                            <p:bg/>
                                          </p:spTgt>
                                        </p:tgtEl>
                                        <p:attrNameLst>
                                          <p:attrName>ppt_x</p:attrName>
                                        </p:attrNameLst>
                                      </p:cBhvr>
                                      <p:tavLst>
                                        <p:tav tm="0">
                                          <p:val>
                                            <p:strVal val="#ppt_x"/>
                                          </p:val>
                                        </p:tav>
                                        <p:tav tm="100000">
                                          <p:val>
                                            <p:strVal val="#ppt_x"/>
                                          </p:val>
                                        </p:tav>
                                      </p:tavLst>
                                    </p:anim>
                                    <p:anim calcmode="lin" valueType="num">
                                      <p:cBhvr>
                                        <p:cTn id="18" dur="500" fill="hold"/>
                                        <p:tgtEl>
                                          <p:spTgt spid="24580">
                                            <p:bg/>
                                          </p:spTgt>
                                        </p:tgtEl>
                                        <p:attrNameLst>
                                          <p:attrName>ppt_y</p:attrName>
                                        </p:attrNameLst>
                                      </p:cBhvr>
                                      <p:tavLst>
                                        <p:tav tm="0">
                                          <p:val>
                                            <p:strVal val="#ppt_y+.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4" presetClass="entr" presetSubtype="0" fill="hold" grpId="0" nodeType="clickEffect">
                                  <p:stCondLst>
                                    <p:cond delay="0"/>
                                  </p:stCondLst>
                                  <p:childTnLst>
                                    <p:set>
                                      <p:cBhvr>
                                        <p:cTn id="22" dur="1" fill="hold">
                                          <p:stCondLst>
                                            <p:cond delay="0"/>
                                          </p:stCondLst>
                                        </p:cTn>
                                        <p:tgtEl>
                                          <p:spTgt spid="24580">
                                            <p:txEl>
                                              <p:pRg st="0" end="0"/>
                                            </p:txEl>
                                          </p:spTgt>
                                        </p:tgtEl>
                                        <p:attrNameLst>
                                          <p:attrName>style.visibility</p:attrName>
                                        </p:attrNameLst>
                                      </p:cBhvr>
                                      <p:to>
                                        <p:strVal val="visible"/>
                                      </p:to>
                                    </p:set>
                                    <p:animEffect transition="in" filter="fade">
                                      <p:cBhvr>
                                        <p:cTn id="23" dur="500"/>
                                        <p:tgtEl>
                                          <p:spTgt spid="24580">
                                            <p:txEl>
                                              <p:pRg st="0" end="0"/>
                                            </p:txEl>
                                          </p:spTgt>
                                        </p:tgtEl>
                                      </p:cBhvr>
                                    </p:animEffect>
                                    <p:anim calcmode="lin" valueType="num">
                                      <p:cBhvr>
                                        <p:cTn id="24" dur="500" fill="hold"/>
                                        <p:tgtEl>
                                          <p:spTgt spid="24580">
                                            <p:txEl>
                                              <p:pRg st="0" end="0"/>
                                            </p:txEl>
                                          </p:spTgt>
                                        </p:tgtEl>
                                        <p:attrNameLst>
                                          <p:attrName>ppt_x</p:attrName>
                                        </p:attrNameLst>
                                      </p:cBhvr>
                                      <p:tavLst>
                                        <p:tav tm="0">
                                          <p:val>
                                            <p:strVal val="#ppt_x"/>
                                          </p:val>
                                        </p:tav>
                                        <p:tav tm="100000">
                                          <p:val>
                                            <p:strVal val="#ppt_x"/>
                                          </p:val>
                                        </p:tav>
                                      </p:tavLst>
                                    </p:anim>
                                    <p:anim calcmode="lin" valueType="num">
                                      <p:cBhvr>
                                        <p:cTn id="25" dur="500" fill="hold"/>
                                        <p:tgtEl>
                                          <p:spTgt spid="24580">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44" presetClass="entr" presetSubtype="0" fill="hold" grpId="0" nodeType="clickEffect">
                                  <p:stCondLst>
                                    <p:cond delay="0"/>
                                  </p:stCondLst>
                                  <p:childTnLst>
                                    <p:set>
                                      <p:cBhvr>
                                        <p:cTn id="29" dur="1" fill="hold">
                                          <p:stCondLst>
                                            <p:cond delay="0"/>
                                          </p:stCondLst>
                                        </p:cTn>
                                        <p:tgtEl>
                                          <p:spTgt spid="24580">
                                            <p:txEl>
                                              <p:pRg st="1" end="1"/>
                                            </p:txEl>
                                          </p:spTgt>
                                        </p:tgtEl>
                                        <p:attrNameLst>
                                          <p:attrName>style.visibility</p:attrName>
                                        </p:attrNameLst>
                                      </p:cBhvr>
                                      <p:to>
                                        <p:strVal val="visible"/>
                                      </p:to>
                                    </p:set>
                                    <p:animEffect transition="in" filter="fade">
                                      <p:cBhvr>
                                        <p:cTn id="30" dur="500"/>
                                        <p:tgtEl>
                                          <p:spTgt spid="24580">
                                            <p:txEl>
                                              <p:pRg st="1" end="1"/>
                                            </p:txEl>
                                          </p:spTgt>
                                        </p:tgtEl>
                                      </p:cBhvr>
                                    </p:animEffect>
                                    <p:anim calcmode="lin" valueType="num">
                                      <p:cBhvr>
                                        <p:cTn id="31" dur="500" fill="hold"/>
                                        <p:tgtEl>
                                          <p:spTgt spid="24580">
                                            <p:txEl>
                                              <p:pRg st="1" end="1"/>
                                            </p:txEl>
                                          </p:spTgt>
                                        </p:tgtEl>
                                        <p:attrNameLst>
                                          <p:attrName>ppt_x</p:attrName>
                                        </p:attrNameLst>
                                      </p:cBhvr>
                                      <p:tavLst>
                                        <p:tav tm="0">
                                          <p:val>
                                            <p:strVal val="#ppt_x"/>
                                          </p:val>
                                        </p:tav>
                                        <p:tav tm="100000">
                                          <p:val>
                                            <p:strVal val="#ppt_x"/>
                                          </p:val>
                                        </p:tav>
                                      </p:tavLst>
                                    </p:anim>
                                    <p:anim calcmode="lin" valueType="num">
                                      <p:cBhvr>
                                        <p:cTn id="32" dur="500" fill="hold"/>
                                        <p:tgtEl>
                                          <p:spTgt spid="24580">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24580" grpId="0" build="p"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22537" name="Picture 9" descr="hebrew_scroll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
            <a:ext cx="9144000"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0" name="Rectangle 2"/>
          <p:cNvSpPr>
            <a:spLocks noGrp="1" noChangeArrowheads="1"/>
          </p:cNvSpPr>
          <p:nvPr>
            <p:ph type="title"/>
          </p:nvPr>
        </p:nvSpPr>
        <p:spPr>
          <a:xfrm>
            <a:off x="2743200" y="0"/>
            <a:ext cx="4191000" cy="2057400"/>
          </a:xfrm>
        </p:spPr>
        <p:txBody>
          <a:bodyPr/>
          <a:lstStyle/>
          <a:p>
            <a:r>
              <a:rPr lang="en-US" sz="4000">
                <a:solidFill>
                  <a:schemeClr val="accent1"/>
                </a:solidFill>
                <a:latin typeface="Papyrus" pitchFamily="66" charset="0"/>
              </a:rPr>
              <a:t>38 Yrs:</a:t>
            </a:r>
            <a:br>
              <a:rPr lang="en-US" sz="4000">
                <a:solidFill>
                  <a:schemeClr val="accent1"/>
                </a:solidFill>
                <a:latin typeface="Papyrus" pitchFamily="66" charset="0"/>
              </a:rPr>
            </a:br>
            <a:r>
              <a:rPr lang="en-US" sz="4000">
                <a:solidFill>
                  <a:schemeClr val="accent1"/>
                </a:solidFill>
                <a:latin typeface="Papyrus" pitchFamily="66" charset="0"/>
              </a:rPr>
              <a:t>A Man &amp;</a:t>
            </a:r>
            <a:br>
              <a:rPr lang="en-US" sz="4000">
                <a:solidFill>
                  <a:schemeClr val="accent1"/>
                </a:solidFill>
                <a:latin typeface="Papyrus" pitchFamily="66" charset="0"/>
              </a:rPr>
            </a:br>
            <a:r>
              <a:rPr lang="en-US" sz="4000">
                <a:solidFill>
                  <a:schemeClr val="accent1"/>
                </a:solidFill>
                <a:latin typeface="Papyrus" pitchFamily="66" charset="0"/>
              </a:rPr>
              <a:t>A Generation</a:t>
            </a:r>
          </a:p>
        </p:txBody>
      </p:sp>
      <p:sp>
        <p:nvSpPr>
          <p:cNvPr id="22531" name="Rectangle 3"/>
          <p:cNvSpPr>
            <a:spLocks noGrp="1" noChangeArrowheads="1"/>
          </p:cNvSpPr>
          <p:nvPr>
            <p:ph type="body" idx="1"/>
          </p:nvPr>
        </p:nvSpPr>
        <p:spPr>
          <a:xfrm>
            <a:off x="838200" y="2514600"/>
            <a:ext cx="3581400" cy="34290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pPr>
              <a:buFontTx/>
              <a:buNone/>
            </a:pPr>
            <a:r>
              <a:rPr lang="en-US" sz="2000">
                <a:solidFill>
                  <a:schemeClr val="accent1"/>
                </a:solidFill>
              </a:rPr>
              <a:t>Jesus to the impotent man:</a:t>
            </a:r>
          </a:p>
          <a:p>
            <a:pPr>
              <a:buFontTx/>
              <a:buNone/>
            </a:pPr>
            <a:endParaRPr lang="en-US">
              <a:solidFill>
                <a:schemeClr val="accent1"/>
              </a:solidFill>
            </a:endParaRPr>
          </a:p>
          <a:p>
            <a:pPr>
              <a:buFontTx/>
              <a:buNone/>
            </a:pPr>
            <a:r>
              <a:rPr lang="en-US">
                <a:solidFill>
                  <a:schemeClr val="accent1"/>
                </a:solidFill>
              </a:rPr>
              <a:t>“Rise, take up thy bed, and walk.”</a:t>
            </a:r>
          </a:p>
        </p:txBody>
      </p:sp>
      <p:sp>
        <p:nvSpPr>
          <p:cNvPr id="22534" name="Rectangle 6"/>
          <p:cNvSpPr>
            <a:spLocks noChangeArrowheads="1"/>
          </p:cNvSpPr>
          <p:nvPr/>
        </p:nvSpPr>
        <p:spPr bwMode="auto">
          <a:xfrm>
            <a:off x="4953000" y="2514600"/>
            <a:ext cx="3657600" cy="3429000"/>
          </a:xfrm>
          <a:prstGeom prst="rect">
            <a:avLst/>
          </a:prstGeom>
          <a:gradFill rotWithShape="1">
            <a:gsLst>
              <a:gs pos="0">
                <a:srgbClr val="460000">
                  <a:gamma/>
                  <a:shade val="46275"/>
                  <a:invGamma/>
                </a:srgbClr>
              </a:gs>
              <a:gs pos="50000">
                <a:srgbClr val="460000"/>
              </a:gs>
              <a:gs pos="100000">
                <a:srgbClr val="460000">
                  <a:gamma/>
                  <a:shade val="46275"/>
                  <a:invGamma/>
                </a:srgbClr>
              </a:gs>
            </a:gsLst>
            <a:lin ang="54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sz="2000">
                <a:solidFill>
                  <a:schemeClr val="accent1"/>
                </a:solidFill>
              </a:rPr>
              <a:t>Moses to the new generation:</a:t>
            </a:r>
          </a:p>
          <a:p>
            <a:pPr marL="342900" indent="-342900">
              <a:spcBef>
                <a:spcPct val="20000"/>
              </a:spcBef>
            </a:pPr>
            <a:endParaRPr lang="en-US" sz="3200">
              <a:solidFill>
                <a:schemeClr val="accent1"/>
              </a:solidFill>
            </a:endParaRPr>
          </a:p>
          <a:p>
            <a:pPr marL="342900" indent="-342900">
              <a:spcBef>
                <a:spcPct val="20000"/>
              </a:spcBef>
            </a:pPr>
            <a:r>
              <a:rPr lang="en-US" sz="3200">
                <a:solidFill>
                  <a:schemeClr val="accent1"/>
                </a:solidFill>
              </a:rPr>
              <a:t>“Rise ye up, take your journey, and pass over the river Arnon.”</a:t>
            </a:r>
          </a:p>
        </p:txBody>
      </p:sp>
      <p:sp>
        <p:nvSpPr>
          <p:cNvPr id="22535" name="Line 7"/>
          <p:cNvSpPr>
            <a:spLocks noChangeShapeType="1"/>
          </p:cNvSpPr>
          <p:nvPr/>
        </p:nvSpPr>
        <p:spPr bwMode="auto">
          <a:xfrm>
            <a:off x="990600" y="4038600"/>
            <a:ext cx="990600" cy="0"/>
          </a:xfrm>
          <a:prstGeom prst="line">
            <a:avLst/>
          </a:prstGeom>
          <a:noFill/>
          <a:ln w="38100">
            <a:solidFill>
              <a:srgbClr val="FF292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a:p>
        </p:txBody>
      </p:sp>
      <p:sp>
        <p:nvSpPr>
          <p:cNvPr id="22536" name="Line 8"/>
          <p:cNvSpPr>
            <a:spLocks noChangeShapeType="1"/>
          </p:cNvSpPr>
          <p:nvPr/>
        </p:nvSpPr>
        <p:spPr bwMode="auto">
          <a:xfrm>
            <a:off x="5105400" y="4038600"/>
            <a:ext cx="990600" cy="0"/>
          </a:xfrm>
          <a:prstGeom prst="line">
            <a:avLst/>
          </a:prstGeom>
          <a:noFill/>
          <a:ln w="38100">
            <a:solidFill>
              <a:srgbClr val="FF292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CA"/>
          </a:p>
        </p:txBody>
      </p:sp>
      <p:sp>
        <p:nvSpPr>
          <p:cNvPr id="8"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Rise Up</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4074489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mph" presetSubtype="0" nodeType="withEffect">
                                  <p:stCondLst>
                                    <p:cond delay="0"/>
                                  </p:stCondLst>
                                  <p:childTnLst>
                                    <p:set>
                                      <p:cBhvr rctx="PPT">
                                        <p:cTn id="6" dur="indefinite"/>
                                        <p:tgtEl>
                                          <p:spTgt spid="22537"/>
                                        </p:tgtEl>
                                        <p:attrNameLst>
                                          <p:attrName>style.opacity</p:attrName>
                                        </p:attrNameLst>
                                      </p:cBhvr>
                                      <p:to>
                                        <p:strVal val="0.25"/>
                                      </p:to>
                                    </p:set>
                                    <p:animEffect filter="image" prLst="opacity: 0.25">
                                      <p:cBhvr rctx="IE">
                                        <p:cTn id="7" dur="indefinite"/>
                                        <p:tgtEl>
                                          <p:spTgt spid="22537"/>
                                        </p:tgtEl>
                                      </p:cBhvr>
                                    </p:animEffect>
                                  </p:childTnLst>
                                </p:cTn>
                              </p:par>
                              <p:par>
                                <p:cTn id="8" presetID="29" presetClass="entr" presetSubtype="0" fill="hold" grpId="0" nodeType="withEffect">
                                  <p:stCondLst>
                                    <p:cond delay="0"/>
                                  </p:stCondLst>
                                  <p:childTnLst>
                                    <p:set>
                                      <p:cBhvr>
                                        <p:cTn id="9" dur="1" fill="hold">
                                          <p:stCondLst>
                                            <p:cond delay="0"/>
                                          </p:stCondLst>
                                        </p:cTn>
                                        <p:tgtEl>
                                          <p:spTgt spid="22530"/>
                                        </p:tgtEl>
                                        <p:attrNameLst>
                                          <p:attrName>style.visibility</p:attrName>
                                        </p:attrNameLst>
                                      </p:cBhvr>
                                      <p:to>
                                        <p:strVal val="visible"/>
                                      </p:to>
                                    </p:set>
                                    <p:anim calcmode="lin" valueType="num">
                                      <p:cBhvr>
                                        <p:cTn id="10" dur="1000" fill="hold"/>
                                        <p:tgtEl>
                                          <p:spTgt spid="22530"/>
                                        </p:tgtEl>
                                        <p:attrNameLst>
                                          <p:attrName>ppt_x</p:attrName>
                                        </p:attrNameLst>
                                      </p:cBhvr>
                                      <p:tavLst>
                                        <p:tav tm="0">
                                          <p:val>
                                            <p:strVal val="#ppt_x-.2"/>
                                          </p:val>
                                        </p:tav>
                                        <p:tav tm="100000">
                                          <p:val>
                                            <p:strVal val="#ppt_x"/>
                                          </p:val>
                                        </p:tav>
                                      </p:tavLst>
                                    </p:anim>
                                    <p:anim calcmode="lin" valueType="num">
                                      <p:cBhvr>
                                        <p:cTn id="11" dur="1000" fill="hold"/>
                                        <p:tgtEl>
                                          <p:spTgt spid="22530"/>
                                        </p:tgtEl>
                                        <p:attrNameLst>
                                          <p:attrName>ppt_y</p:attrName>
                                        </p:attrNameLst>
                                      </p:cBhvr>
                                      <p:tavLst>
                                        <p:tav tm="0">
                                          <p:val>
                                            <p:strVal val="#ppt_y"/>
                                          </p:val>
                                        </p:tav>
                                        <p:tav tm="100000">
                                          <p:val>
                                            <p:strVal val="#ppt_y"/>
                                          </p:val>
                                        </p:tav>
                                      </p:tavLst>
                                    </p:anim>
                                    <p:animEffect transition="in" filter="wipe(right)" prLst="gradientSize: 0.1">
                                      <p:cBhvr>
                                        <p:cTn id="12" dur="1000"/>
                                        <p:tgtEl>
                                          <p:spTgt spid="2253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2531">
                                            <p:bg/>
                                          </p:spTgt>
                                        </p:tgtEl>
                                        <p:attrNameLst>
                                          <p:attrName>style.visibility</p:attrName>
                                        </p:attrNameLst>
                                      </p:cBhvr>
                                      <p:to>
                                        <p:strVal val="visible"/>
                                      </p:to>
                                    </p:set>
                                    <p:animEffect transition="in" filter="fade">
                                      <p:cBhvr>
                                        <p:cTn id="17" dur="1000"/>
                                        <p:tgtEl>
                                          <p:spTgt spid="22531">
                                            <p:bg/>
                                          </p:spTgt>
                                        </p:tgtEl>
                                      </p:cBhvr>
                                    </p:animEffect>
                                    <p:anim calcmode="lin" valueType="num">
                                      <p:cBhvr>
                                        <p:cTn id="18" dur="1000" fill="hold"/>
                                        <p:tgtEl>
                                          <p:spTgt spid="22531">
                                            <p:bg/>
                                          </p:spTgt>
                                        </p:tgtEl>
                                        <p:attrNameLst>
                                          <p:attrName>ppt_x</p:attrName>
                                        </p:attrNameLst>
                                      </p:cBhvr>
                                      <p:tavLst>
                                        <p:tav tm="0">
                                          <p:val>
                                            <p:strVal val="#ppt_x"/>
                                          </p:val>
                                        </p:tav>
                                        <p:tav tm="100000">
                                          <p:val>
                                            <p:strVal val="#ppt_x"/>
                                          </p:val>
                                        </p:tav>
                                      </p:tavLst>
                                    </p:anim>
                                    <p:anim calcmode="lin" valueType="num">
                                      <p:cBhvr>
                                        <p:cTn id="19" dur="1000" fill="hold"/>
                                        <p:tgtEl>
                                          <p:spTgt spid="22531">
                                            <p:bg/>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2531">
                                            <p:txEl>
                                              <p:pRg st="0" end="0"/>
                                            </p:txEl>
                                          </p:spTgt>
                                        </p:tgtEl>
                                        <p:attrNameLst>
                                          <p:attrName>style.visibility</p:attrName>
                                        </p:attrNameLst>
                                      </p:cBhvr>
                                      <p:to>
                                        <p:strVal val="visible"/>
                                      </p:to>
                                    </p:set>
                                    <p:animEffect transition="in" filter="fade">
                                      <p:cBhvr>
                                        <p:cTn id="24" dur="1000"/>
                                        <p:tgtEl>
                                          <p:spTgt spid="22531">
                                            <p:txEl>
                                              <p:pRg st="0" end="0"/>
                                            </p:txEl>
                                          </p:spTgt>
                                        </p:tgtEl>
                                      </p:cBhvr>
                                    </p:animEffect>
                                    <p:anim calcmode="lin" valueType="num">
                                      <p:cBhvr>
                                        <p:cTn id="25" dur="10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225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2531">
                                            <p:txEl>
                                              <p:pRg st="2" end="2"/>
                                            </p:txEl>
                                          </p:spTgt>
                                        </p:tgtEl>
                                        <p:attrNameLst>
                                          <p:attrName>style.visibility</p:attrName>
                                        </p:attrNameLst>
                                      </p:cBhvr>
                                      <p:to>
                                        <p:strVal val="visible"/>
                                      </p:to>
                                    </p:set>
                                    <p:animEffect transition="in" filter="fade">
                                      <p:cBhvr>
                                        <p:cTn id="31" dur="1000"/>
                                        <p:tgtEl>
                                          <p:spTgt spid="22531">
                                            <p:txEl>
                                              <p:pRg st="2" end="2"/>
                                            </p:txEl>
                                          </p:spTgt>
                                        </p:tgtEl>
                                      </p:cBhvr>
                                    </p:animEffect>
                                    <p:anim calcmode="lin" valueType="num">
                                      <p:cBhvr>
                                        <p:cTn id="32" dur="10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2531">
                                            <p:txEl>
                                              <p:pRg st="2" end="2"/>
                                            </p:txEl>
                                          </p:spTgt>
                                        </p:tgtEl>
                                        <p:attrNameLst>
                                          <p:attrName>ppt_y</p:attrName>
                                        </p:attrNameLst>
                                      </p:cBhvr>
                                      <p:tavLst>
                                        <p:tav tm="0">
                                          <p:val>
                                            <p:strVal val="#ppt_y+.1"/>
                                          </p:val>
                                        </p:tav>
                                        <p:tav tm="100000">
                                          <p:val>
                                            <p:strVal val="#ppt_y"/>
                                          </p:val>
                                        </p:tav>
                                      </p:tavLst>
                                    </p:anim>
                                  </p:childTnLst>
                                </p:cTn>
                              </p:par>
                            </p:childTnLst>
                          </p:cTn>
                        </p:par>
                        <p:par>
                          <p:cTn id="34" fill="hold" nodeType="afterGroup">
                            <p:stCondLst>
                              <p:cond delay="1000"/>
                            </p:stCondLst>
                            <p:childTnLst>
                              <p:par>
                                <p:cTn id="35" presetID="42" presetClass="entr" presetSubtype="0" fill="hold" grpId="0" nodeType="afterEffect">
                                  <p:stCondLst>
                                    <p:cond delay="0"/>
                                  </p:stCondLst>
                                  <p:childTnLst>
                                    <p:set>
                                      <p:cBhvr>
                                        <p:cTn id="36" dur="1" fill="hold">
                                          <p:stCondLst>
                                            <p:cond delay="0"/>
                                          </p:stCondLst>
                                        </p:cTn>
                                        <p:tgtEl>
                                          <p:spTgt spid="22534"/>
                                        </p:tgtEl>
                                        <p:attrNameLst>
                                          <p:attrName>style.visibility</p:attrName>
                                        </p:attrNameLst>
                                      </p:cBhvr>
                                      <p:to>
                                        <p:strVal val="visible"/>
                                      </p:to>
                                    </p:set>
                                    <p:animEffect transition="in" filter="fade">
                                      <p:cBhvr>
                                        <p:cTn id="37" dur="1000"/>
                                        <p:tgtEl>
                                          <p:spTgt spid="22534"/>
                                        </p:tgtEl>
                                      </p:cBhvr>
                                    </p:animEffect>
                                    <p:anim calcmode="lin" valueType="num">
                                      <p:cBhvr>
                                        <p:cTn id="38" dur="1000" fill="hold"/>
                                        <p:tgtEl>
                                          <p:spTgt spid="22534"/>
                                        </p:tgtEl>
                                        <p:attrNameLst>
                                          <p:attrName>ppt_x</p:attrName>
                                        </p:attrNameLst>
                                      </p:cBhvr>
                                      <p:tavLst>
                                        <p:tav tm="0">
                                          <p:val>
                                            <p:strVal val="#ppt_x"/>
                                          </p:val>
                                        </p:tav>
                                        <p:tav tm="100000">
                                          <p:val>
                                            <p:strVal val="#ppt_x"/>
                                          </p:val>
                                        </p:tav>
                                      </p:tavLst>
                                    </p:anim>
                                    <p:anim calcmode="lin" valueType="num">
                                      <p:cBhvr>
                                        <p:cTn id="39" dur="1000" fill="hold"/>
                                        <p:tgtEl>
                                          <p:spTgt spid="22534"/>
                                        </p:tgtEl>
                                        <p:attrNameLst>
                                          <p:attrName>ppt_y</p:attrName>
                                        </p:attrNameLst>
                                      </p:cBhvr>
                                      <p:tavLst>
                                        <p:tav tm="0">
                                          <p:val>
                                            <p:strVal val="#ppt_y+.1"/>
                                          </p:val>
                                        </p:tav>
                                        <p:tav tm="100000">
                                          <p:val>
                                            <p:strVal val="#ppt_y"/>
                                          </p:val>
                                        </p:tav>
                                      </p:tavLst>
                                    </p:anim>
                                  </p:childTnLst>
                                </p:cTn>
                              </p:par>
                            </p:childTnLst>
                          </p:cTn>
                        </p:par>
                        <p:par>
                          <p:cTn id="40" fill="hold" nodeType="afterGroup">
                            <p:stCondLst>
                              <p:cond delay="2000"/>
                            </p:stCondLst>
                            <p:childTnLst>
                              <p:par>
                                <p:cTn id="41" presetID="22" presetClass="entr" presetSubtype="8" fill="hold" grpId="0" nodeType="afterEffect">
                                  <p:stCondLst>
                                    <p:cond delay="0"/>
                                  </p:stCondLst>
                                  <p:childTnLst>
                                    <p:set>
                                      <p:cBhvr>
                                        <p:cTn id="42" dur="1" fill="hold">
                                          <p:stCondLst>
                                            <p:cond delay="0"/>
                                          </p:stCondLst>
                                        </p:cTn>
                                        <p:tgtEl>
                                          <p:spTgt spid="22535"/>
                                        </p:tgtEl>
                                        <p:attrNameLst>
                                          <p:attrName>style.visibility</p:attrName>
                                        </p:attrNameLst>
                                      </p:cBhvr>
                                      <p:to>
                                        <p:strVal val="visible"/>
                                      </p:to>
                                    </p:set>
                                    <p:animEffect transition="in" filter="wipe(left)">
                                      <p:cBhvr>
                                        <p:cTn id="43" dur="1000"/>
                                        <p:tgtEl>
                                          <p:spTgt spid="22535"/>
                                        </p:tgtEl>
                                      </p:cBhvr>
                                    </p:animEffect>
                                  </p:childTnLst>
                                </p:cTn>
                              </p:par>
                            </p:childTnLst>
                          </p:cTn>
                        </p:par>
                        <p:par>
                          <p:cTn id="44" fill="hold" nodeType="afterGroup">
                            <p:stCondLst>
                              <p:cond delay="3000"/>
                            </p:stCondLst>
                            <p:childTnLst>
                              <p:par>
                                <p:cTn id="45" presetID="22" presetClass="entr" presetSubtype="8" fill="hold" grpId="0" nodeType="afterEffect">
                                  <p:stCondLst>
                                    <p:cond delay="0"/>
                                  </p:stCondLst>
                                  <p:childTnLst>
                                    <p:set>
                                      <p:cBhvr>
                                        <p:cTn id="46" dur="1" fill="hold">
                                          <p:stCondLst>
                                            <p:cond delay="0"/>
                                          </p:stCondLst>
                                        </p:cTn>
                                        <p:tgtEl>
                                          <p:spTgt spid="22536"/>
                                        </p:tgtEl>
                                        <p:attrNameLst>
                                          <p:attrName>style.visibility</p:attrName>
                                        </p:attrNameLst>
                                      </p:cBhvr>
                                      <p:to>
                                        <p:strVal val="visible"/>
                                      </p:to>
                                    </p:set>
                                    <p:animEffect transition="in" filter="wipe(left)">
                                      <p:cBhvr>
                                        <p:cTn id="47" dur="1000"/>
                                        <p:tgtEl>
                                          <p:spTgt spid="22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P spid="22531" grpId="0" build="p" animBg="1"/>
      <p:bldP spid="22534" grpId="0" animBg="1"/>
      <p:bldP spid="22535" grpId="0" animBg="1"/>
      <p:bldP spid="22536"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8198" name="Picture 6" descr="hebrew_scroll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
            <a:ext cx="9144000"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4" name="Rectangle 2"/>
          <p:cNvSpPr>
            <a:spLocks noGrp="1" noChangeArrowheads="1"/>
          </p:cNvSpPr>
          <p:nvPr>
            <p:ph type="title"/>
          </p:nvPr>
        </p:nvSpPr>
        <p:spPr>
          <a:xfrm>
            <a:off x="2743200" y="76200"/>
            <a:ext cx="4038600" cy="1981200"/>
          </a:xfrm>
        </p:spPr>
        <p:txBody>
          <a:bodyPr/>
          <a:lstStyle/>
          <a:p>
            <a:r>
              <a:rPr lang="en-US">
                <a:solidFill>
                  <a:schemeClr val="accent1"/>
                </a:solidFill>
                <a:latin typeface="Papyrus" pitchFamily="66" charset="0"/>
              </a:rPr>
              <a:t>Spiritual Resurrection</a:t>
            </a:r>
          </a:p>
        </p:txBody>
      </p:sp>
      <p:sp>
        <p:nvSpPr>
          <p:cNvPr id="8195" name="Rectangle 3"/>
          <p:cNvSpPr>
            <a:spLocks noGrp="1" noChangeArrowheads="1"/>
          </p:cNvSpPr>
          <p:nvPr>
            <p:ph type="body" idx="1"/>
          </p:nvPr>
        </p:nvSpPr>
        <p:spPr>
          <a:xfrm>
            <a:off x="2514600" y="2667000"/>
            <a:ext cx="4419600" cy="24384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r>
              <a:rPr lang="en-US">
                <a:solidFill>
                  <a:schemeClr val="accent1"/>
                </a:solidFill>
              </a:rPr>
              <a:t>Moral Resurrection</a:t>
            </a:r>
          </a:p>
          <a:p>
            <a:pPr lvl="1"/>
            <a:r>
              <a:rPr lang="en-US">
                <a:solidFill>
                  <a:schemeClr val="accent1"/>
                </a:solidFill>
              </a:rPr>
              <a:t>Romans 6:3-6</a:t>
            </a:r>
          </a:p>
          <a:p>
            <a:pPr lvl="1"/>
            <a:r>
              <a:rPr lang="en-US">
                <a:solidFill>
                  <a:schemeClr val="accent1"/>
                </a:solidFill>
              </a:rPr>
              <a:t>Colossians 3:1-2</a:t>
            </a:r>
          </a:p>
          <a:p>
            <a:pPr lvl="1"/>
            <a:r>
              <a:rPr lang="en-US">
                <a:solidFill>
                  <a:schemeClr val="accent1"/>
                </a:solidFill>
              </a:rPr>
              <a:t>Ephesians 5:14</a:t>
            </a: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Rise Up</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46991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mph" presetSubtype="0" nodeType="withEffect">
                                  <p:stCondLst>
                                    <p:cond delay="0"/>
                                  </p:stCondLst>
                                  <p:childTnLst>
                                    <p:set>
                                      <p:cBhvr rctx="PPT">
                                        <p:cTn id="6" dur="indefinite"/>
                                        <p:tgtEl>
                                          <p:spTgt spid="8198"/>
                                        </p:tgtEl>
                                        <p:attrNameLst>
                                          <p:attrName>style.opacity</p:attrName>
                                        </p:attrNameLst>
                                      </p:cBhvr>
                                      <p:to>
                                        <p:strVal val="0.25"/>
                                      </p:to>
                                    </p:set>
                                    <p:animEffect filter="image" prLst="opacity: 0.25">
                                      <p:cBhvr rctx="IE">
                                        <p:cTn id="7" dur="indefinite"/>
                                        <p:tgtEl>
                                          <p:spTgt spid="8198"/>
                                        </p:tgtEl>
                                      </p:cBhvr>
                                    </p:animEffect>
                                  </p:childTnLst>
                                </p:cTn>
                              </p:par>
                              <p:par>
                                <p:cTn id="8" presetID="29" presetClass="entr" presetSubtype="0" fill="hold" grpId="0" nodeType="withEffect">
                                  <p:stCondLst>
                                    <p:cond delay="0"/>
                                  </p:stCondLst>
                                  <p:childTnLst>
                                    <p:set>
                                      <p:cBhvr>
                                        <p:cTn id="9" dur="1" fill="hold">
                                          <p:stCondLst>
                                            <p:cond delay="0"/>
                                          </p:stCondLst>
                                        </p:cTn>
                                        <p:tgtEl>
                                          <p:spTgt spid="8194"/>
                                        </p:tgtEl>
                                        <p:attrNameLst>
                                          <p:attrName>style.visibility</p:attrName>
                                        </p:attrNameLst>
                                      </p:cBhvr>
                                      <p:to>
                                        <p:strVal val="visible"/>
                                      </p:to>
                                    </p:set>
                                    <p:anim calcmode="lin" valueType="num">
                                      <p:cBhvr>
                                        <p:cTn id="10" dur="1000" fill="hold"/>
                                        <p:tgtEl>
                                          <p:spTgt spid="8194"/>
                                        </p:tgtEl>
                                        <p:attrNameLst>
                                          <p:attrName>ppt_x</p:attrName>
                                        </p:attrNameLst>
                                      </p:cBhvr>
                                      <p:tavLst>
                                        <p:tav tm="0">
                                          <p:val>
                                            <p:strVal val="#ppt_x-.2"/>
                                          </p:val>
                                        </p:tav>
                                        <p:tav tm="100000">
                                          <p:val>
                                            <p:strVal val="#ppt_x"/>
                                          </p:val>
                                        </p:tav>
                                      </p:tavLst>
                                    </p:anim>
                                    <p:anim calcmode="lin" valueType="num">
                                      <p:cBhvr>
                                        <p:cTn id="11" dur="1000" fill="hold"/>
                                        <p:tgtEl>
                                          <p:spTgt spid="8194"/>
                                        </p:tgtEl>
                                        <p:attrNameLst>
                                          <p:attrName>ppt_y</p:attrName>
                                        </p:attrNameLst>
                                      </p:cBhvr>
                                      <p:tavLst>
                                        <p:tav tm="0">
                                          <p:val>
                                            <p:strVal val="#ppt_y"/>
                                          </p:val>
                                        </p:tav>
                                        <p:tav tm="100000">
                                          <p:val>
                                            <p:strVal val="#ppt_y"/>
                                          </p:val>
                                        </p:tav>
                                      </p:tavLst>
                                    </p:anim>
                                    <p:animEffect transition="in" filter="wipe(right)" prLst="gradientSize: 0.1">
                                      <p:cBhvr>
                                        <p:cTn id="12" dur="1000"/>
                                        <p:tgtEl>
                                          <p:spTgt spid="81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4" presetClass="entr" presetSubtype="0" fill="hold" grpId="0" nodeType="clickEffect">
                                  <p:stCondLst>
                                    <p:cond delay="0"/>
                                  </p:stCondLst>
                                  <p:childTnLst>
                                    <p:set>
                                      <p:cBhvr>
                                        <p:cTn id="16" dur="1" fill="hold">
                                          <p:stCondLst>
                                            <p:cond delay="0"/>
                                          </p:stCondLst>
                                        </p:cTn>
                                        <p:tgtEl>
                                          <p:spTgt spid="8195">
                                            <p:bg/>
                                          </p:spTgt>
                                        </p:tgtEl>
                                        <p:attrNameLst>
                                          <p:attrName>style.visibility</p:attrName>
                                        </p:attrNameLst>
                                      </p:cBhvr>
                                      <p:to>
                                        <p:strVal val="visible"/>
                                      </p:to>
                                    </p:set>
                                    <p:animEffect transition="in" filter="fade">
                                      <p:cBhvr>
                                        <p:cTn id="17" dur="500"/>
                                        <p:tgtEl>
                                          <p:spTgt spid="8195">
                                            <p:bg/>
                                          </p:spTgt>
                                        </p:tgtEl>
                                      </p:cBhvr>
                                    </p:animEffect>
                                    <p:anim calcmode="lin" valueType="num">
                                      <p:cBhvr>
                                        <p:cTn id="18" dur="500" fill="hold"/>
                                        <p:tgtEl>
                                          <p:spTgt spid="8195">
                                            <p:bg/>
                                          </p:spTgt>
                                        </p:tgtEl>
                                        <p:attrNameLst>
                                          <p:attrName>ppt_x</p:attrName>
                                        </p:attrNameLst>
                                      </p:cBhvr>
                                      <p:tavLst>
                                        <p:tav tm="0">
                                          <p:val>
                                            <p:strVal val="#ppt_x"/>
                                          </p:val>
                                        </p:tav>
                                        <p:tav tm="100000">
                                          <p:val>
                                            <p:strVal val="#ppt_x"/>
                                          </p:val>
                                        </p:tav>
                                      </p:tavLst>
                                    </p:anim>
                                    <p:anim calcmode="lin" valueType="num">
                                      <p:cBhvr>
                                        <p:cTn id="19" dur="500" fill="hold"/>
                                        <p:tgtEl>
                                          <p:spTgt spid="8195">
                                            <p:bg/>
                                          </p:spTgt>
                                        </p:tgtEl>
                                        <p:attrNameLst>
                                          <p:attrName>ppt_y</p:attrName>
                                        </p:attrNameLst>
                                      </p:cBhvr>
                                      <p:tavLst>
                                        <p:tav tm="0">
                                          <p:val>
                                            <p:strVal val="#ppt_y+.05"/>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4" presetClass="entr" presetSubtype="0" fill="hold" grpId="0" nodeType="clickEffect">
                                  <p:stCondLst>
                                    <p:cond delay="0"/>
                                  </p:stCondLst>
                                  <p:childTnLst>
                                    <p:set>
                                      <p:cBhvr>
                                        <p:cTn id="23" dur="1" fill="hold">
                                          <p:stCondLst>
                                            <p:cond delay="0"/>
                                          </p:stCondLst>
                                        </p:cTn>
                                        <p:tgtEl>
                                          <p:spTgt spid="8195">
                                            <p:txEl>
                                              <p:pRg st="0" end="0"/>
                                            </p:txEl>
                                          </p:spTgt>
                                        </p:tgtEl>
                                        <p:attrNameLst>
                                          <p:attrName>style.visibility</p:attrName>
                                        </p:attrNameLst>
                                      </p:cBhvr>
                                      <p:to>
                                        <p:strVal val="visible"/>
                                      </p:to>
                                    </p:set>
                                    <p:animEffect transition="in" filter="fade">
                                      <p:cBhvr>
                                        <p:cTn id="24" dur="500"/>
                                        <p:tgtEl>
                                          <p:spTgt spid="8195">
                                            <p:txEl>
                                              <p:pRg st="0" end="0"/>
                                            </p:txEl>
                                          </p:spTgt>
                                        </p:tgtEl>
                                      </p:cBhvr>
                                    </p:animEffect>
                                    <p:anim calcmode="lin" valueType="num">
                                      <p:cBhvr>
                                        <p:cTn id="25" dur="500" fill="hold"/>
                                        <p:tgtEl>
                                          <p:spTgt spid="8195">
                                            <p:txEl>
                                              <p:pRg st="0" end="0"/>
                                            </p:txEl>
                                          </p:spTgt>
                                        </p:tgtEl>
                                        <p:attrNameLst>
                                          <p:attrName>ppt_x</p:attrName>
                                        </p:attrNameLst>
                                      </p:cBhvr>
                                      <p:tavLst>
                                        <p:tav tm="0">
                                          <p:val>
                                            <p:strVal val="#ppt_x"/>
                                          </p:val>
                                        </p:tav>
                                        <p:tav tm="100000">
                                          <p:val>
                                            <p:strVal val="#ppt_x"/>
                                          </p:val>
                                        </p:tav>
                                      </p:tavLst>
                                    </p:anim>
                                    <p:anim calcmode="lin" valueType="num">
                                      <p:cBhvr>
                                        <p:cTn id="26" dur="500" fill="hold"/>
                                        <p:tgtEl>
                                          <p:spTgt spid="8195">
                                            <p:txEl>
                                              <p:pRg st="0" end="0"/>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8195">
                                            <p:txEl>
                                              <p:pRg st="1" end="1"/>
                                            </p:txEl>
                                          </p:spTgt>
                                        </p:tgtEl>
                                        <p:attrNameLst>
                                          <p:attrName>style.visibility</p:attrName>
                                        </p:attrNameLst>
                                      </p:cBhvr>
                                      <p:to>
                                        <p:strVal val="visible"/>
                                      </p:to>
                                    </p:set>
                                    <p:animEffect transition="in" filter="fade">
                                      <p:cBhvr>
                                        <p:cTn id="29" dur="500"/>
                                        <p:tgtEl>
                                          <p:spTgt spid="8195">
                                            <p:txEl>
                                              <p:pRg st="1" end="1"/>
                                            </p:txEl>
                                          </p:spTgt>
                                        </p:tgtEl>
                                      </p:cBhvr>
                                    </p:animEffect>
                                    <p:anim calcmode="lin" valueType="num">
                                      <p:cBhvr>
                                        <p:cTn id="30" dur="500" fill="hold"/>
                                        <p:tgtEl>
                                          <p:spTgt spid="8195">
                                            <p:txEl>
                                              <p:pRg st="1" end="1"/>
                                            </p:txEl>
                                          </p:spTgt>
                                        </p:tgtEl>
                                        <p:attrNameLst>
                                          <p:attrName>ppt_x</p:attrName>
                                        </p:attrNameLst>
                                      </p:cBhvr>
                                      <p:tavLst>
                                        <p:tav tm="0">
                                          <p:val>
                                            <p:strVal val="#ppt_x"/>
                                          </p:val>
                                        </p:tav>
                                        <p:tav tm="100000">
                                          <p:val>
                                            <p:strVal val="#ppt_x"/>
                                          </p:val>
                                        </p:tav>
                                      </p:tavLst>
                                    </p:anim>
                                    <p:anim calcmode="lin" valueType="num">
                                      <p:cBhvr>
                                        <p:cTn id="31" dur="500" fill="hold"/>
                                        <p:tgtEl>
                                          <p:spTgt spid="8195">
                                            <p:txEl>
                                              <p:pRg st="1" end="1"/>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8195">
                                            <p:txEl>
                                              <p:pRg st="2" end="2"/>
                                            </p:txEl>
                                          </p:spTgt>
                                        </p:tgtEl>
                                        <p:attrNameLst>
                                          <p:attrName>style.visibility</p:attrName>
                                        </p:attrNameLst>
                                      </p:cBhvr>
                                      <p:to>
                                        <p:strVal val="visible"/>
                                      </p:to>
                                    </p:set>
                                    <p:animEffect transition="in" filter="fade">
                                      <p:cBhvr>
                                        <p:cTn id="34" dur="500"/>
                                        <p:tgtEl>
                                          <p:spTgt spid="8195">
                                            <p:txEl>
                                              <p:pRg st="2" end="2"/>
                                            </p:txEl>
                                          </p:spTgt>
                                        </p:tgtEl>
                                      </p:cBhvr>
                                    </p:animEffect>
                                    <p:anim calcmode="lin" valueType="num">
                                      <p:cBhvr>
                                        <p:cTn id="35" dur="500" fill="hold"/>
                                        <p:tgtEl>
                                          <p:spTgt spid="8195">
                                            <p:txEl>
                                              <p:pRg st="2" end="2"/>
                                            </p:txEl>
                                          </p:spTgt>
                                        </p:tgtEl>
                                        <p:attrNameLst>
                                          <p:attrName>ppt_x</p:attrName>
                                        </p:attrNameLst>
                                      </p:cBhvr>
                                      <p:tavLst>
                                        <p:tav tm="0">
                                          <p:val>
                                            <p:strVal val="#ppt_x"/>
                                          </p:val>
                                        </p:tav>
                                        <p:tav tm="100000">
                                          <p:val>
                                            <p:strVal val="#ppt_x"/>
                                          </p:val>
                                        </p:tav>
                                      </p:tavLst>
                                    </p:anim>
                                    <p:anim calcmode="lin" valueType="num">
                                      <p:cBhvr>
                                        <p:cTn id="36" dur="500" fill="hold"/>
                                        <p:tgtEl>
                                          <p:spTgt spid="8195">
                                            <p:txEl>
                                              <p:pRg st="2" end="2"/>
                                            </p:txEl>
                                          </p:spTgt>
                                        </p:tgtEl>
                                        <p:attrNameLst>
                                          <p:attrName>ppt_y</p:attrName>
                                        </p:attrNameLst>
                                      </p:cBhvr>
                                      <p:tavLst>
                                        <p:tav tm="0">
                                          <p:val>
                                            <p:strVal val="#ppt_y+.05"/>
                                          </p:val>
                                        </p:tav>
                                        <p:tav tm="100000">
                                          <p:val>
                                            <p:strVal val="#ppt_y"/>
                                          </p:val>
                                        </p:tav>
                                      </p:tavLst>
                                    </p:anim>
                                  </p:childTnLst>
                                </p:cTn>
                              </p:par>
                              <p:par>
                                <p:cTn id="37" presetID="44" presetClass="entr" presetSubtype="0" fill="hold" grpId="0" nodeType="withEffect">
                                  <p:stCondLst>
                                    <p:cond delay="0"/>
                                  </p:stCondLst>
                                  <p:childTnLst>
                                    <p:set>
                                      <p:cBhvr>
                                        <p:cTn id="38" dur="1" fill="hold">
                                          <p:stCondLst>
                                            <p:cond delay="0"/>
                                          </p:stCondLst>
                                        </p:cTn>
                                        <p:tgtEl>
                                          <p:spTgt spid="8195">
                                            <p:txEl>
                                              <p:pRg st="3" end="3"/>
                                            </p:txEl>
                                          </p:spTgt>
                                        </p:tgtEl>
                                        <p:attrNameLst>
                                          <p:attrName>style.visibility</p:attrName>
                                        </p:attrNameLst>
                                      </p:cBhvr>
                                      <p:to>
                                        <p:strVal val="visible"/>
                                      </p:to>
                                    </p:set>
                                    <p:animEffect transition="in" filter="fade">
                                      <p:cBhvr>
                                        <p:cTn id="39" dur="500"/>
                                        <p:tgtEl>
                                          <p:spTgt spid="8195">
                                            <p:txEl>
                                              <p:pRg st="3" end="3"/>
                                            </p:txEl>
                                          </p:spTgt>
                                        </p:tgtEl>
                                      </p:cBhvr>
                                    </p:animEffect>
                                    <p:anim calcmode="lin" valueType="num">
                                      <p:cBhvr>
                                        <p:cTn id="40" dur="500" fill="hold"/>
                                        <p:tgtEl>
                                          <p:spTgt spid="8195">
                                            <p:txEl>
                                              <p:pRg st="3" end="3"/>
                                            </p:txEl>
                                          </p:spTgt>
                                        </p:tgtEl>
                                        <p:attrNameLst>
                                          <p:attrName>ppt_x</p:attrName>
                                        </p:attrNameLst>
                                      </p:cBhvr>
                                      <p:tavLst>
                                        <p:tav tm="0">
                                          <p:val>
                                            <p:strVal val="#ppt_x"/>
                                          </p:val>
                                        </p:tav>
                                        <p:tav tm="100000">
                                          <p:val>
                                            <p:strVal val="#ppt_x"/>
                                          </p:val>
                                        </p:tav>
                                      </p:tavLst>
                                    </p:anim>
                                    <p:anim calcmode="lin" valueType="num">
                                      <p:cBhvr>
                                        <p:cTn id="41" dur="500" fill="hold"/>
                                        <p:tgtEl>
                                          <p:spTgt spid="8195">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9222" name="Picture 6" descr="hebrew_scroll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
            <a:ext cx="9144000"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18" name="Rectangle 2"/>
          <p:cNvSpPr>
            <a:spLocks noGrp="1" noChangeArrowheads="1"/>
          </p:cNvSpPr>
          <p:nvPr>
            <p:ph type="title"/>
          </p:nvPr>
        </p:nvSpPr>
        <p:spPr>
          <a:xfrm>
            <a:off x="2743200" y="76200"/>
            <a:ext cx="4114800" cy="1981200"/>
          </a:xfrm>
        </p:spPr>
        <p:txBody>
          <a:bodyPr/>
          <a:lstStyle/>
          <a:p>
            <a:r>
              <a:rPr lang="en-US" sz="4000">
                <a:solidFill>
                  <a:schemeClr val="accent1"/>
                </a:solidFill>
                <a:latin typeface="Papyrus" pitchFamily="66" charset="0"/>
              </a:rPr>
              <a:t>The Resurrection in Two Phases</a:t>
            </a:r>
          </a:p>
        </p:txBody>
      </p:sp>
      <p:sp>
        <p:nvSpPr>
          <p:cNvPr id="9219" name="Rectangle 3"/>
          <p:cNvSpPr>
            <a:spLocks noGrp="1" noChangeArrowheads="1"/>
          </p:cNvSpPr>
          <p:nvPr>
            <p:ph type="body" idx="1"/>
          </p:nvPr>
        </p:nvSpPr>
        <p:spPr>
          <a:xfrm>
            <a:off x="1828800" y="2209800"/>
            <a:ext cx="6248400" cy="3306763"/>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r>
              <a:rPr lang="en-US" sz="2800">
                <a:solidFill>
                  <a:schemeClr val="accent1"/>
                </a:solidFill>
              </a:rPr>
              <a:t>“The hour is coming”</a:t>
            </a:r>
          </a:p>
          <a:p>
            <a:pPr lvl="1"/>
            <a:r>
              <a:rPr lang="en-US" sz="2400">
                <a:solidFill>
                  <a:schemeClr val="accent1"/>
                </a:solidFill>
              </a:rPr>
              <a:t>John 5:28-29</a:t>
            </a:r>
          </a:p>
          <a:p>
            <a:pPr lvl="1"/>
            <a:r>
              <a:rPr lang="en-US" sz="2400">
                <a:solidFill>
                  <a:schemeClr val="accent1"/>
                </a:solidFill>
              </a:rPr>
              <a:t>John 4:20-21</a:t>
            </a:r>
          </a:p>
          <a:p>
            <a:r>
              <a:rPr lang="en-US" sz="2800">
                <a:solidFill>
                  <a:schemeClr val="accent1"/>
                </a:solidFill>
              </a:rPr>
              <a:t>“The hour is coming, and now is”</a:t>
            </a:r>
          </a:p>
          <a:p>
            <a:pPr lvl="1"/>
            <a:r>
              <a:rPr lang="en-US" sz="2400">
                <a:solidFill>
                  <a:schemeClr val="accent1"/>
                </a:solidFill>
              </a:rPr>
              <a:t>John 5:28-29</a:t>
            </a:r>
          </a:p>
          <a:p>
            <a:pPr lvl="1"/>
            <a:r>
              <a:rPr lang="en-US" sz="2400">
                <a:solidFill>
                  <a:schemeClr val="accent1"/>
                </a:solidFill>
              </a:rPr>
              <a:t>John 4:23-24</a:t>
            </a:r>
          </a:p>
          <a:p>
            <a:pPr lvl="1"/>
            <a:r>
              <a:rPr lang="en-US" sz="2400">
                <a:solidFill>
                  <a:schemeClr val="accent1"/>
                </a:solidFill>
              </a:rPr>
              <a:t>John 16:32</a:t>
            </a: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Rise Up</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5420423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mph" presetSubtype="0" nodeType="withEffect">
                                  <p:stCondLst>
                                    <p:cond delay="0"/>
                                  </p:stCondLst>
                                  <p:childTnLst>
                                    <p:set>
                                      <p:cBhvr rctx="PPT">
                                        <p:cTn id="6" dur="indefinite"/>
                                        <p:tgtEl>
                                          <p:spTgt spid="9222"/>
                                        </p:tgtEl>
                                        <p:attrNameLst>
                                          <p:attrName>style.opacity</p:attrName>
                                        </p:attrNameLst>
                                      </p:cBhvr>
                                      <p:to>
                                        <p:strVal val="0.25"/>
                                      </p:to>
                                    </p:set>
                                    <p:animEffect filter="image" prLst="opacity: 0.25">
                                      <p:cBhvr rctx="IE">
                                        <p:cTn id="7" dur="indefinite"/>
                                        <p:tgtEl>
                                          <p:spTgt spid="9222"/>
                                        </p:tgtEl>
                                      </p:cBhvr>
                                    </p:animEffect>
                                  </p:childTnLst>
                                </p:cTn>
                              </p:par>
                              <p:par>
                                <p:cTn id="8" presetID="42" presetClass="entr" presetSubtype="0" fill="hold" nodeType="withEffect">
                                  <p:stCondLst>
                                    <p:cond delay="0"/>
                                  </p:stCondLst>
                                  <p:childTnLst>
                                    <p:set>
                                      <p:cBhvr>
                                        <p:cTn id="9" dur="1" fill="hold">
                                          <p:stCondLst>
                                            <p:cond delay="0"/>
                                          </p:stCondLst>
                                        </p:cTn>
                                        <p:tgtEl>
                                          <p:spTgt spid="9218"/>
                                        </p:tgtEl>
                                        <p:attrNameLst>
                                          <p:attrName>style.visibility</p:attrName>
                                        </p:attrNameLst>
                                      </p:cBhvr>
                                      <p:to>
                                        <p:strVal val="visible"/>
                                      </p:to>
                                    </p:set>
                                    <p:animEffect transition="in" filter="fade">
                                      <p:cBhvr>
                                        <p:cTn id="10" dur="1000"/>
                                        <p:tgtEl>
                                          <p:spTgt spid="9218"/>
                                        </p:tgtEl>
                                      </p:cBhvr>
                                    </p:animEffect>
                                    <p:anim calcmode="lin" valueType="num">
                                      <p:cBhvr>
                                        <p:cTn id="11" dur="1000" fill="hold"/>
                                        <p:tgtEl>
                                          <p:spTgt spid="9218"/>
                                        </p:tgtEl>
                                        <p:attrNameLst>
                                          <p:attrName>ppt_x</p:attrName>
                                        </p:attrNameLst>
                                      </p:cBhvr>
                                      <p:tavLst>
                                        <p:tav tm="0">
                                          <p:val>
                                            <p:strVal val="#ppt_x"/>
                                          </p:val>
                                        </p:tav>
                                        <p:tav tm="100000">
                                          <p:val>
                                            <p:strVal val="#ppt_x"/>
                                          </p:val>
                                        </p:tav>
                                      </p:tavLst>
                                    </p:anim>
                                    <p:anim calcmode="lin" valueType="num">
                                      <p:cBhvr>
                                        <p:cTn id="12" dur="1000" fill="hold"/>
                                        <p:tgtEl>
                                          <p:spTgt spid="9218"/>
                                        </p:tgtEl>
                                        <p:attrNameLst>
                                          <p:attrName>ppt_y</p:attrName>
                                        </p:attrNameLst>
                                      </p:cBhvr>
                                      <p:tavLst>
                                        <p:tav tm="0">
                                          <p:val>
                                            <p:strVal val="#ppt_y+.1"/>
                                          </p:val>
                                        </p:tav>
                                        <p:tav tm="100000">
                                          <p:val>
                                            <p:strVal val="#ppt_y"/>
                                          </p:val>
                                        </p:tav>
                                      </p:tavLst>
                                    </p:anim>
                                  </p:childTnLst>
                                </p:cTn>
                              </p:par>
                            </p:childTnLst>
                          </p:cTn>
                        </p:par>
                        <p:par>
                          <p:cTn id="13" fill="hold" nodeType="afterGroup">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9219">
                                            <p:bg/>
                                          </p:spTgt>
                                        </p:tgtEl>
                                        <p:attrNameLst>
                                          <p:attrName>style.visibility</p:attrName>
                                        </p:attrNameLst>
                                      </p:cBhvr>
                                      <p:to>
                                        <p:strVal val="visible"/>
                                      </p:to>
                                    </p:set>
                                    <p:animEffect transition="in" filter="fade">
                                      <p:cBhvr>
                                        <p:cTn id="16" dur="1000"/>
                                        <p:tgtEl>
                                          <p:spTgt spid="9219">
                                            <p:bg/>
                                          </p:spTgt>
                                        </p:tgtEl>
                                      </p:cBhvr>
                                    </p:animEffect>
                                    <p:anim calcmode="lin" valueType="num">
                                      <p:cBhvr>
                                        <p:cTn id="17" dur="1000" fill="hold"/>
                                        <p:tgtEl>
                                          <p:spTgt spid="9219">
                                            <p:bg/>
                                          </p:spTgt>
                                        </p:tgtEl>
                                        <p:attrNameLst>
                                          <p:attrName>ppt_x</p:attrName>
                                        </p:attrNameLst>
                                      </p:cBhvr>
                                      <p:tavLst>
                                        <p:tav tm="0">
                                          <p:val>
                                            <p:strVal val="#ppt_x"/>
                                          </p:val>
                                        </p:tav>
                                        <p:tav tm="100000">
                                          <p:val>
                                            <p:strVal val="#ppt_x"/>
                                          </p:val>
                                        </p:tav>
                                      </p:tavLst>
                                    </p:anim>
                                    <p:anim calcmode="lin" valueType="num">
                                      <p:cBhvr>
                                        <p:cTn id="18" dur="1000" fill="hold"/>
                                        <p:tgtEl>
                                          <p:spTgt spid="9219">
                                            <p:bg/>
                                          </p:spTgt>
                                        </p:tgtEl>
                                        <p:attrNameLst>
                                          <p:attrName>ppt_y</p:attrName>
                                        </p:attrNameLst>
                                      </p:cBhvr>
                                      <p:tavLst>
                                        <p:tav tm="0">
                                          <p:val>
                                            <p:strVal val="#ppt_y+.1"/>
                                          </p:val>
                                        </p:tav>
                                        <p:tav tm="100000">
                                          <p:val>
                                            <p:strVal val="#ppt_y"/>
                                          </p:val>
                                        </p:tav>
                                      </p:tavLst>
                                    </p:anim>
                                  </p:childTnLst>
                                </p:cTn>
                              </p:par>
                            </p:childTnLst>
                          </p:cTn>
                        </p:par>
                        <p:par>
                          <p:cTn id="19" fill="hold" nodeType="afterGroup">
                            <p:stCondLst>
                              <p:cond delay="2000"/>
                            </p:stCondLst>
                            <p:childTnLst>
                              <p:par>
                                <p:cTn id="20" presetID="42" presetClass="entr" presetSubtype="0" fill="hold" grpId="0" nodeType="afterEffect">
                                  <p:stCondLst>
                                    <p:cond delay="0"/>
                                  </p:stCondLst>
                                  <p:childTnLst>
                                    <p:set>
                                      <p:cBhvr>
                                        <p:cTn id="21" dur="1" fill="hold">
                                          <p:stCondLst>
                                            <p:cond delay="0"/>
                                          </p:stCondLst>
                                        </p:cTn>
                                        <p:tgtEl>
                                          <p:spTgt spid="9219">
                                            <p:txEl>
                                              <p:pRg st="0" end="0"/>
                                            </p:txEl>
                                          </p:spTgt>
                                        </p:tgtEl>
                                        <p:attrNameLst>
                                          <p:attrName>style.visibility</p:attrName>
                                        </p:attrNameLst>
                                      </p:cBhvr>
                                      <p:to>
                                        <p:strVal val="visible"/>
                                      </p:to>
                                    </p:set>
                                    <p:animEffect transition="in" filter="fade">
                                      <p:cBhvr>
                                        <p:cTn id="22" dur="1000"/>
                                        <p:tgtEl>
                                          <p:spTgt spid="9219">
                                            <p:txEl>
                                              <p:pRg st="0" end="0"/>
                                            </p:txEl>
                                          </p:spTgt>
                                        </p:tgtEl>
                                      </p:cBhvr>
                                    </p:animEffect>
                                    <p:anim calcmode="lin" valueType="num">
                                      <p:cBhvr>
                                        <p:cTn id="23"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9219">
                                            <p:txEl>
                                              <p:pRg st="0" end="0"/>
                                            </p:txEl>
                                          </p:spTgt>
                                        </p:tgtEl>
                                        <p:attrNameLst>
                                          <p:attrName>ppt_y</p:attrName>
                                        </p:attrNameLst>
                                      </p:cBhvr>
                                      <p:tavLst>
                                        <p:tav tm="0">
                                          <p:val>
                                            <p:strVal val="#ppt_y+.1"/>
                                          </p:val>
                                        </p:tav>
                                        <p:tav tm="100000">
                                          <p:val>
                                            <p:strVal val="#ppt_y"/>
                                          </p:val>
                                        </p:tav>
                                      </p:tavLst>
                                    </p:anim>
                                  </p:childTnLst>
                                </p:cTn>
                              </p:par>
                            </p:childTnLst>
                          </p:cTn>
                        </p:par>
                        <p:par>
                          <p:cTn id="25" fill="hold" nodeType="afterGroup">
                            <p:stCondLst>
                              <p:cond delay="3000"/>
                            </p:stCondLst>
                            <p:childTnLst>
                              <p:par>
                                <p:cTn id="26" presetID="42" presetClass="entr" presetSubtype="0" fill="hold" grpId="0" nodeType="afterEffect">
                                  <p:stCondLst>
                                    <p:cond delay="0"/>
                                  </p:stCondLst>
                                  <p:childTnLst>
                                    <p:set>
                                      <p:cBhvr>
                                        <p:cTn id="27" dur="1" fill="hold">
                                          <p:stCondLst>
                                            <p:cond delay="0"/>
                                          </p:stCondLst>
                                        </p:cTn>
                                        <p:tgtEl>
                                          <p:spTgt spid="9219">
                                            <p:txEl>
                                              <p:pRg st="1" end="1"/>
                                            </p:txEl>
                                          </p:spTgt>
                                        </p:tgtEl>
                                        <p:attrNameLst>
                                          <p:attrName>style.visibility</p:attrName>
                                        </p:attrNameLst>
                                      </p:cBhvr>
                                      <p:to>
                                        <p:strVal val="visible"/>
                                      </p:to>
                                    </p:set>
                                    <p:animEffect transition="in" filter="fade">
                                      <p:cBhvr>
                                        <p:cTn id="28" dur="1000"/>
                                        <p:tgtEl>
                                          <p:spTgt spid="9219">
                                            <p:txEl>
                                              <p:pRg st="1" end="1"/>
                                            </p:txEl>
                                          </p:spTgt>
                                        </p:tgtEl>
                                      </p:cBhvr>
                                    </p:animEffect>
                                    <p:anim calcmode="lin" valueType="num">
                                      <p:cBhvr>
                                        <p:cTn id="29" dur="1000" fill="hold"/>
                                        <p:tgtEl>
                                          <p:spTgt spid="9219">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9219">
                                            <p:txEl>
                                              <p:pRg st="1" end="1"/>
                                            </p:txEl>
                                          </p:spTgt>
                                        </p:tgtEl>
                                        <p:attrNameLst>
                                          <p:attrName>ppt_y</p:attrName>
                                        </p:attrNameLst>
                                      </p:cBhvr>
                                      <p:tavLst>
                                        <p:tav tm="0">
                                          <p:val>
                                            <p:strVal val="#ppt_y+.1"/>
                                          </p:val>
                                        </p:tav>
                                        <p:tav tm="100000">
                                          <p:val>
                                            <p:strVal val="#ppt_y"/>
                                          </p:val>
                                        </p:tav>
                                      </p:tavLst>
                                    </p:anim>
                                  </p:childTnLst>
                                </p:cTn>
                              </p:par>
                            </p:childTnLst>
                          </p:cTn>
                        </p:par>
                        <p:par>
                          <p:cTn id="31" fill="hold" nodeType="afterGroup">
                            <p:stCondLst>
                              <p:cond delay="4000"/>
                            </p:stCondLst>
                            <p:childTnLst>
                              <p:par>
                                <p:cTn id="32" presetID="42" presetClass="entr" presetSubtype="0" fill="hold" grpId="0" nodeType="afterEffect">
                                  <p:stCondLst>
                                    <p:cond delay="0"/>
                                  </p:stCondLst>
                                  <p:childTnLst>
                                    <p:set>
                                      <p:cBhvr>
                                        <p:cTn id="33" dur="1" fill="hold">
                                          <p:stCondLst>
                                            <p:cond delay="0"/>
                                          </p:stCondLst>
                                        </p:cTn>
                                        <p:tgtEl>
                                          <p:spTgt spid="9219">
                                            <p:txEl>
                                              <p:pRg st="2" end="2"/>
                                            </p:txEl>
                                          </p:spTgt>
                                        </p:tgtEl>
                                        <p:attrNameLst>
                                          <p:attrName>style.visibility</p:attrName>
                                        </p:attrNameLst>
                                      </p:cBhvr>
                                      <p:to>
                                        <p:strVal val="visible"/>
                                      </p:to>
                                    </p:set>
                                    <p:animEffect transition="in" filter="fade">
                                      <p:cBhvr>
                                        <p:cTn id="34" dur="1000"/>
                                        <p:tgtEl>
                                          <p:spTgt spid="9219">
                                            <p:txEl>
                                              <p:pRg st="2" end="2"/>
                                            </p:txEl>
                                          </p:spTgt>
                                        </p:tgtEl>
                                      </p:cBhvr>
                                    </p:animEffect>
                                    <p:anim calcmode="lin" valueType="num">
                                      <p:cBhvr>
                                        <p:cTn id="35" dur="1000" fill="hold"/>
                                        <p:tgtEl>
                                          <p:spTgt spid="9219">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9219">
                                            <p:txEl>
                                              <p:pRg st="2" end="2"/>
                                            </p:txEl>
                                          </p:spTgt>
                                        </p:tgtEl>
                                        <p:attrNameLst>
                                          <p:attrName>ppt_y</p:attrName>
                                        </p:attrNameLst>
                                      </p:cBhvr>
                                      <p:tavLst>
                                        <p:tav tm="0">
                                          <p:val>
                                            <p:strVal val="#ppt_y+.1"/>
                                          </p:val>
                                        </p:tav>
                                        <p:tav tm="100000">
                                          <p:val>
                                            <p:strVal val="#ppt_y"/>
                                          </p:val>
                                        </p:tav>
                                      </p:tavLst>
                                    </p:anim>
                                  </p:childTnLst>
                                </p:cTn>
                              </p:par>
                            </p:childTnLst>
                          </p:cTn>
                        </p:par>
                        <p:par>
                          <p:cTn id="37" fill="hold" nodeType="afterGroup">
                            <p:stCondLst>
                              <p:cond delay="5000"/>
                            </p:stCondLst>
                            <p:childTnLst>
                              <p:par>
                                <p:cTn id="38" presetID="42" presetClass="entr" presetSubtype="0" fill="hold" grpId="0" nodeType="afterEffect">
                                  <p:stCondLst>
                                    <p:cond delay="0"/>
                                  </p:stCondLst>
                                  <p:childTnLst>
                                    <p:set>
                                      <p:cBhvr>
                                        <p:cTn id="39" dur="1" fill="hold">
                                          <p:stCondLst>
                                            <p:cond delay="0"/>
                                          </p:stCondLst>
                                        </p:cTn>
                                        <p:tgtEl>
                                          <p:spTgt spid="9219">
                                            <p:txEl>
                                              <p:pRg st="3" end="3"/>
                                            </p:txEl>
                                          </p:spTgt>
                                        </p:tgtEl>
                                        <p:attrNameLst>
                                          <p:attrName>style.visibility</p:attrName>
                                        </p:attrNameLst>
                                      </p:cBhvr>
                                      <p:to>
                                        <p:strVal val="visible"/>
                                      </p:to>
                                    </p:set>
                                    <p:animEffect transition="in" filter="fade">
                                      <p:cBhvr>
                                        <p:cTn id="40" dur="1000"/>
                                        <p:tgtEl>
                                          <p:spTgt spid="9219">
                                            <p:txEl>
                                              <p:pRg st="3" end="3"/>
                                            </p:txEl>
                                          </p:spTgt>
                                        </p:tgtEl>
                                      </p:cBhvr>
                                    </p:animEffect>
                                    <p:anim calcmode="lin" valueType="num">
                                      <p:cBhvr>
                                        <p:cTn id="41" dur="1000" fill="hold"/>
                                        <p:tgtEl>
                                          <p:spTgt spid="9219">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9219">
                                            <p:txEl>
                                              <p:pRg st="3" end="3"/>
                                            </p:txEl>
                                          </p:spTgt>
                                        </p:tgtEl>
                                        <p:attrNameLst>
                                          <p:attrName>ppt_y</p:attrName>
                                        </p:attrNameLst>
                                      </p:cBhvr>
                                      <p:tavLst>
                                        <p:tav tm="0">
                                          <p:val>
                                            <p:strVal val="#ppt_y+.1"/>
                                          </p:val>
                                        </p:tav>
                                        <p:tav tm="100000">
                                          <p:val>
                                            <p:strVal val="#ppt_y"/>
                                          </p:val>
                                        </p:tav>
                                      </p:tavLst>
                                    </p:anim>
                                  </p:childTnLst>
                                </p:cTn>
                              </p:par>
                            </p:childTnLst>
                          </p:cTn>
                        </p:par>
                        <p:par>
                          <p:cTn id="43" fill="hold" nodeType="afterGroup">
                            <p:stCondLst>
                              <p:cond delay="6000"/>
                            </p:stCondLst>
                            <p:childTnLst>
                              <p:par>
                                <p:cTn id="44" presetID="42" presetClass="entr" presetSubtype="0" fill="hold" grpId="0" nodeType="afterEffect">
                                  <p:stCondLst>
                                    <p:cond delay="0"/>
                                  </p:stCondLst>
                                  <p:childTnLst>
                                    <p:set>
                                      <p:cBhvr>
                                        <p:cTn id="45" dur="1" fill="hold">
                                          <p:stCondLst>
                                            <p:cond delay="0"/>
                                          </p:stCondLst>
                                        </p:cTn>
                                        <p:tgtEl>
                                          <p:spTgt spid="9219">
                                            <p:txEl>
                                              <p:pRg st="4" end="4"/>
                                            </p:txEl>
                                          </p:spTgt>
                                        </p:tgtEl>
                                        <p:attrNameLst>
                                          <p:attrName>style.visibility</p:attrName>
                                        </p:attrNameLst>
                                      </p:cBhvr>
                                      <p:to>
                                        <p:strVal val="visible"/>
                                      </p:to>
                                    </p:set>
                                    <p:animEffect transition="in" filter="fade">
                                      <p:cBhvr>
                                        <p:cTn id="46" dur="1000"/>
                                        <p:tgtEl>
                                          <p:spTgt spid="9219">
                                            <p:txEl>
                                              <p:pRg st="4" end="4"/>
                                            </p:txEl>
                                          </p:spTgt>
                                        </p:tgtEl>
                                      </p:cBhvr>
                                    </p:animEffect>
                                    <p:anim calcmode="lin" valueType="num">
                                      <p:cBhvr>
                                        <p:cTn id="47" dur="1000" fill="hold"/>
                                        <p:tgtEl>
                                          <p:spTgt spid="9219">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9219">
                                            <p:txEl>
                                              <p:pRg st="4" end="4"/>
                                            </p:txEl>
                                          </p:spTgt>
                                        </p:tgtEl>
                                        <p:attrNameLst>
                                          <p:attrName>ppt_y</p:attrName>
                                        </p:attrNameLst>
                                      </p:cBhvr>
                                      <p:tavLst>
                                        <p:tav tm="0">
                                          <p:val>
                                            <p:strVal val="#ppt_y+.1"/>
                                          </p:val>
                                        </p:tav>
                                        <p:tav tm="100000">
                                          <p:val>
                                            <p:strVal val="#ppt_y"/>
                                          </p:val>
                                        </p:tav>
                                      </p:tavLst>
                                    </p:anim>
                                  </p:childTnLst>
                                </p:cTn>
                              </p:par>
                            </p:childTnLst>
                          </p:cTn>
                        </p:par>
                        <p:par>
                          <p:cTn id="49" fill="hold" nodeType="afterGroup">
                            <p:stCondLst>
                              <p:cond delay="7000"/>
                            </p:stCondLst>
                            <p:childTnLst>
                              <p:par>
                                <p:cTn id="50" presetID="42" presetClass="entr" presetSubtype="0" fill="hold" grpId="0" nodeType="afterEffect">
                                  <p:stCondLst>
                                    <p:cond delay="0"/>
                                  </p:stCondLst>
                                  <p:childTnLst>
                                    <p:set>
                                      <p:cBhvr>
                                        <p:cTn id="51" dur="1" fill="hold">
                                          <p:stCondLst>
                                            <p:cond delay="0"/>
                                          </p:stCondLst>
                                        </p:cTn>
                                        <p:tgtEl>
                                          <p:spTgt spid="9219">
                                            <p:txEl>
                                              <p:pRg st="5" end="5"/>
                                            </p:txEl>
                                          </p:spTgt>
                                        </p:tgtEl>
                                        <p:attrNameLst>
                                          <p:attrName>style.visibility</p:attrName>
                                        </p:attrNameLst>
                                      </p:cBhvr>
                                      <p:to>
                                        <p:strVal val="visible"/>
                                      </p:to>
                                    </p:set>
                                    <p:animEffect transition="in" filter="fade">
                                      <p:cBhvr>
                                        <p:cTn id="52" dur="1000"/>
                                        <p:tgtEl>
                                          <p:spTgt spid="9219">
                                            <p:txEl>
                                              <p:pRg st="5" end="5"/>
                                            </p:txEl>
                                          </p:spTgt>
                                        </p:tgtEl>
                                      </p:cBhvr>
                                    </p:animEffect>
                                    <p:anim calcmode="lin" valueType="num">
                                      <p:cBhvr>
                                        <p:cTn id="53" dur="1000" fill="hold"/>
                                        <p:tgtEl>
                                          <p:spTgt spid="9219">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9219">
                                            <p:txEl>
                                              <p:pRg st="5" end="5"/>
                                            </p:txEl>
                                          </p:spTgt>
                                        </p:tgtEl>
                                        <p:attrNameLst>
                                          <p:attrName>ppt_y</p:attrName>
                                        </p:attrNameLst>
                                      </p:cBhvr>
                                      <p:tavLst>
                                        <p:tav tm="0">
                                          <p:val>
                                            <p:strVal val="#ppt_y+.1"/>
                                          </p:val>
                                        </p:tav>
                                        <p:tav tm="100000">
                                          <p:val>
                                            <p:strVal val="#ppt_y"/>
                                          </p:val>
                                        </p:tav>
                                      </p:tavLst>
                                    </p:anim>
                                  </p:childTnLst>
                                </p:cTn>
                              </p:par>
                            </p:childTnLst>
                          </p:cTn>
                        </p:par>
                        <p:par>
                          <p:cTn id="55" fill="hold" nodeType="afterGroup">
                            <p:stCondLst>
                              <p:cond delay="8000"/>
                            </p:stCondLst>
                            <p:childTnLst>
                              <p:par>
                                <p:cTn id="56" presetID="42" presetClass="entr" presetSubtype="0" fill="hold" grpId="0" nodeType="afterEffect">
                                  <p:stCondLst>
                                    <p:cond delay="0"/>
                                  </p:stCondLst>
                                  <p:childTnLst>
                                    <p:set>
                                      <p:cBhvr>
                                        <p:cTn id="57" dur="1" fill="hold">
                                          <p:stCondLst>
                                            <p:cond delay="0"/>
                                          </p:stCondLst>
                                        </p:cTn>
                                        <p:tgtEl>
                                          <p:spTgt spid="9219">
                                            <p:txEl>
                                              <p:pRg st="6" end="6"/>
                                            </p:txEl>
                                          </p:spTgt>
                                        </p:tgtEl>
                                        <p:attrNameLst>
                                          <p:attrName>style.visibility</p:attrName>
                                        </p:attrNameLst>
                                      </p:cBhvr>
                                      <p:to>
                                        <p:strVal val="visible"/>
                                      </p:to>
                                    </p:set>
                                    <p:animEffect transition="in" filter="fade">
                                      <p:cBhvr>
                                        <p:cTn id="58" dur="1000"/>
                                        <p:tgtEl>
                                          <p:spTgt spid="9219">
                                            <p:txEl>
                                              <p:pRg st="6" end="6"/>
                                            </p:txEl>
                                          </p:spTgt>
                                        </p:tgtEl>
                                      </p:cBhvr>
                                    </p:animEffect>
                                    <p:anim calcmode="lin" valueType="num">
                                      <p:cBhvr>
                                        <p:cTn id="59" dur="1000" fill="hold"/>
                                        <p:tgtEl>
                                          <p:spTgt spid="9219">
                                            <p:txEl>
                                              <p:pRg st="6" end="6"/>
                                            </p:txEl>
                                          </p:spTgt>
                                        </p:tgtEl>
                                        <p:attrNameLst>
                                          <p:attrName>ppt_x</p:attrName>
                                        </p:attrNameLst>
                                      </p:cBhvr>
                                      <p:tavLst>
                                        <p:tav tm="0">
                                          <p:val>
                                            <p:strVal val="#ppt_x"/>
                                          </p:val>
                                        </p:tav>
                                        <p:tav tm="100000">
                                          <p:val>
                                            <p:strVal val="#ppt_x"/>
                                          </p:val>
                                        </p:tav>
                                      </p:tavLst>
                                    </p:anim>
                                    <p:anim calcmode="lin" valueType="num">
                                      <p:cBhvr>
                                        <p:cTn id="60" dur="1000" fill="hold"/>
                                        <p:tgtEl>
                                          <p:spTgt spid="921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49" name="Picture 9" descr="hebrew_scroll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
            <a:ext cx="9144000"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46" name="Rectangle 6"/>
          <p:cNvSpPr>
            <a:spLocks noChangeArrowheads="1"/>
          </p:cNvSpPr>
          <p:nvPr/>
        </p:nvSpPr>
        <p:spPr bwMode="auto">
          <a:xfrm>
            <a:off x="2819400" y="76200"/>
            <a:ext cx="41148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a:solidFill>
                  <a:schemeClr val="accent1"/>
                </a:solidFill>
                <a:latin typeface="Papyrus" pitchFamily="66" charset="0"/>
              </a:rPr>
              <a:t>Israel’s Resurrection</a:t>
            </a:r>
          </a:p>
        </p:txBody>
      </p:sp>
      <p:sp>
        <p:nvSpPr>
          <p:cNvPr id="10247" name="Rectangle 7"/>
          <p:cNvSpPr>
            <a:spLocks noChangeArrowheads="1"/>
          </p:cNvSpPr>
          <p:nvPr/>
        </p:nvSpPr>
        <p:spPr bwMode="auto">
          <a:xfrm>
            <a:off x="2362200" y="2819400"/>
            <a:ext cx="4648200" cy="2286000"/>
          </a:xfrm>
          <a:prstGeom prst="rect">
            <a:avLst/>
          </a:prstGeom>
          <a:gradFill rotWithShape="1">
            <a:gsLst>
              <a:gs pos="0">
                <a:srgbClr val="460000">
                  <a:gamma/>
                  <a:shade val="46275"/>
                  <a:invGamma/>
                </a:srgbClr>
              </a:gs>
              <a:gs pos="50000">
                <a:srgbClr val="460000"/>
              </a:gs>
              <a:gs pos="100000">
                <a:srgbClr val="460000">
                  <a:gamma/>
                  <a:shade val="46275"/>
                  <a:invGamma/>
                </a:srgbClr>
              </a:gs>
            </a:gsLst>
            <a:lin ang="540000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r>
              <a:rPr lang="en-US" sz="3200">
                <a:solidFill>
                  <a:schemeClr val="accent1"/>
                </a:solidFill>
              </a:rPr>
              <a:t>Valley of dry bones</a:t>
            </a:r>
          </a:p>
          <a:p>
            <a:pPr marL="742950" lvl="1" indent="-285750">
              <a:spcBef>
                <a:spcPct val="20000"/>
              </a:spcBef>
              <a:buFontTx/>
              <a:buChar char="–"/>
            </a:pPr>
            <a:r>
              <a:rPr lang="en-US" sz="2800">
                <a:solidFill>
                  <a:schemeClr val="accent1"/>
                </a:solidFill>
              </a:rPr>
              <a:t>Ezekiel 37:1-14</a:t>
            </a:r>
          </a:p>
          <a:p>
            <a:pPr marL="742950" lvl="1" indent="-285750">
              <a:spcBef>
                <a:spcPct val="20000"/>
              </a:spcBef>
              <a:buFontTx/>
              <a:buChar char="–"/>
            </a:pPr>
            <a:r>
              <a:rPr lang="en-US" sz="2800">
                <a:solidFill>
                  <a:schemeClr val="accent1"/>
                </a:solidFill>
              </a:rPr>
              <a:t>Jeremiah 31:31-34</a:t>
            </a: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Rise Up</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78923757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mph" presetSubtype="0" nodeType="withEffect">
                                  <p:stCondLst>
                                    <p:cond delay="0"/>
                                  </p:stCondLst>
                                  <p:childTnLst>
                                    <p:set>
                                      <p:cBhvr rctx="PPT">
                                        <p:cTn id="6" dur="indefinite"/>
                                        <p:tgtEl>
                                          <p:spTgt spid="10249"/>
                                        </p:tgtEl>
                                        <p:attrNameLst>
                                          <p:attrName>style.opacity</p:attrName>
                                        </p:attrNameLst>
                                      </p:cBhvr>
                                      <p:to>
                                        <p:strVal val="0.25"/>
                                      </p:to>
                                    </p:set>
                                    <p:animEffect filter="image" prLst="opacity: 0.25">
                                      <p:cBhvr rctx="IE">
                                        <p:cTn id="7" dur="indefinite"/>
                                        <p:tgtEl>
                                          <p:spTgt spid="1024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0246"/>
                                        </p:tgtEl>
                                        <p:attrNameLst>
                                          <p:attrName>style.visibility</p:attrName>
                                        </p:attrNameLst>
                                      </p:cBhvr>
                                      <p:to>
                                        <p:strVal val="visible"/>
                                      </p:to>
                                    </p:set>
                                    <p:animEffect transition="in" filter="fade">
                                      <p:cBhvr>
                                        <p:cTn id="10" dur="1000"/>
                                        <p:tgtEl>
                                          <p:spTgt spid="10246"/>
                                        </p:tgtEl>
                                      </p:cBhvr>
                                    </p:animEffect>
                                    <p:anim calcmode="lin" valueType="num">
                                      <p:cBhvr>
                                        <p:cTn id="11" dur="1000" fill="hold"/>
                                        <p:tgtEl>
                                          <p:spTgt spid="10246"/>
                                        </p:tgtEl>
                                        <p:attrNameLst>
                                          <p:attrName>ppt_x</p:attrName>
                                        </p:attrNameLst>
                                      </p:cBhvr>
                                      <p:tavLst>
                                        <p:tav tm="0">
                                          <p:val>
                                            <p:strVal val="#ppt_x"/>
                                          </p:val>
                                        </p:tav>
                                        <p:tav tm="100000">
                                          <p:val>
                                            <p:strVal val="#ppt_x"/>
                                          </p:val>
                                        </p:tav>
                                      </p:tavLst>
                                    </p:anim>
                                    <p:anim calcmode="lin" valueType="num">
                                      <p:cBhvr>
                                        <p:cTn id="12" dur="1000" fill="hold"/>
                                        <p:tgtEl>
                                          <p:spTgt spid="10246"/>
                                        </p:tgtEl>
                                        <p:attrNameLst>
                                          <p:attrName>ppt_y</p:attrName>
                                        </p:attrNameLst>
                                      </p:cBhvr>
                                      <p:tavLst>
                                        <p:tav tm="0">
                                          <p:val>
                                            <p:strVal val="#ppt_y+.1"/>
                                          </p:val>
                                        </p:tav>
                                        <p:tav tm="100000">
                                          <p:val>
                                            <p:strVal val="#ppt_y"/>
                                          </p:val>
                                        </p:tav>
                                      </p:tavLst>
                                    </p:anim>
                                  </p:childTnLst>
                                </p:cTn>
                              </p:par>
                            </p:childTnLst>
                          </p:cTn>
                        </p:par>
                        <p:par>
                          <p:cTn id="13" fill="hold" nodeType="afterGroup">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10247"/>
                                        </p:tgtEl>
                                        <p:attrNameLst>
                                          <p:attrName>style.visibility</p:attrName>
                                        </p:attrNameLst>
                                      </p:cBhvr>
                                      <p:to>
                                        <p:strVal val="visible"/>
                                      </p:to>
                                    </p:set>
                                    <p:animEffect transition="in" filter="fade">
                                      <p:cBhvr>
                                        <p:cTn id="16" dur="1000"/>
                                        <p:tgtEl>
                                          <p:spTgt spid="10247"/>
                                        </p:tgtEl>
                                      </p:cBhvr>
                                    </p:animEffect>
                                    <p:anim calcmode="lin" valueType="num">
                                      <p:cBhvr>
                                        <p:cTn id="17" dur="1000" fill="hold"/>
                                        <p:tgtEl>
                                          <p:spTgt spid="10247"/>
                                        </p:tgtEl>
                                        <p:attrNameLst>
                                          <p:attrName>ppt_x</p:attrName>
                                        </p:attrNameLst>
                                      </p:cBhvr>
                                      <p:tavLst>
                                        <p:tav tm="0">
                                          <p:val>
                                            <p:strVal val="#ppt_x"/>
                                          </p:val>
                                        </p:tav>
                                        <p:tav tm="100000">
                                          <p:val>
                                            <p:strVal val="#ppt_x"/>
                                          </p:val>
                                        </p:tav>
                                      </p:tavLst>
                                    </p:anim>
                                    <p:anim calcmode="lin" valueType="num">
                                      <p:cBhvr>
                                        <p:cTn id="18" dur="1000" fill="hold"/>
                                        <p:tgtEl>
                                          <p:spTgt spid="102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p:bldP spid="1024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ebrew_scroll_1"/>
          <p:cNvPicPr>
            <a:picLocks noGrp="1" noChangeAspect="1" noChangeArrowheads="1"/>
          </p:cNvPicPr>
          <p:nvPr>
            <p:ph idx="4294967295"/>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a:xfrm>
            <a:off x="1224136" y="555793"/>
            <a:ext cx="6660232" cy="4745415"/>
          </a:xfrm>
        </p:spPr>
      </p:pic>
      <p:sp>
        <p:nvSpPr>
          <p:cNvPr id="5" name="Text Box 5"/>
          <p:cNvSpPr txBox="1">
            <a:spLocks noChangeArrowheads="1"/>
          </p:cNvSpPr>
          <p:nvPr/>
        </p:nvSpPr>
        <p:spPr bwMode="auto">
          <a:xfrm>
            <a:off x="179512" y="967661"/>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On the Edge of the Kingdom</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899592" y="5661248"/>
            <a:ext cx="7272808" cy="769441"/>
          </a:xfrm>
          <a:prstGeom prst="rect">
            <a:avLst/>
          </a:prstGeom>
          <a:noFill/>
          <a:ln>
            <a:noFill/>
          </a:ln>
          <a:effectLst/>
          <a:extLst/>
        </p:spPr>
        <p:txBody>
          <a:bodyPr wrap="square">
            <a:spAutoFit/>
          </a:bodyPr>
          <a:lstStyle/>
          <a:p>
            <a:pPr fontAlgn="base">
              <a:spcBef>
                <a:spcPct val="0"/>
              </a:spcBef>
              <a:spcAft>
                <a:spcPct val="0"/>
              </a:spcAft>
            </a:pPr>
            <a:r>
              <a:rPr lang="en-US" sz="4400" dirty="0">
                <a:solidFill>
                  <a:srgbClr val="002060"/>
                </a:solidFill>
                <a:latin typeface="Eras Bold ITC" pitchFamily="34" charset="0"/>
              </a:rPr>
              <a:t>Class 4 </a:t>
            </a:r>
            <a:r>
              <a:rPr lang="en-US" sz="4400" dirty="0" smtClean="0">
                <a:solidFill>
                  <a:srgbClr val="C00000"/>
                </a:solidFill>
                <a:latin typeface="Eras Bold ITC" pitchFamily="34" charset="0"/>
              </a:rPr>
              <a:t>National Anthem</a:t>
            </a:r>
            <a:endParaRPr lang="en-US" sz="4400" dirty="0">
              <a:solidFill>
                <a:srgbClr val="C00000"/>
              </a:solidFill>
              <a:latin typeface="Eras Bold ITC" pitchFamily="34" charset="0"/>
            </a:endParaRPr>
          </a:p>
        </p:txBody>
      </p:sp>
    </p:spTree>
    <p:extLst>
      <p:ext uri="{BB962C8B-B14F-4D97-AF65-F5344CB8AC3E}">
        <p14:creationId xmlns:p14="http://schemas.microsoft.com/office/powerpoint/2010/main" val="34014146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7"/>
                                        </p:tgtEl>
                                        <p:attrNameLst>
                                          <p:attrName>style.opacity</p:attrName>
                                        </p:attrNameLst>
                                      </p:cBhvr>
                                      <p:to>
                                        <p:strVal val="0.75"/>
                                      </p:to>
                                    </p:set>
                                    <p:animEffect filter="image" prLst="opacity: 0.75">
                                      <p:cBhvr rctx="IE">
                                        <p:cTn id="7" dur="indefinite"/>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70" name="Rectangle 6"/>
          <p:cNvSpPr>
            <a:spLocks noGrp="1" noChangeArrowheads="1"/>
          </p:cNvSpPr>
          <p:nvPr>
            <p:ph type="body" sz="half" idx="1"/>
          </p:nvPr>
        </p:nvSpPr>
        <p:spPr>
          <a:gradFill rotWithShape="1">
            <a:gsLst>
              <a:gs pos="0">
                <a:srgbClr val="A50021"/>
              </a:gs>
              <a:gs pos="100000">
                <a:srgbClr val="A50021">
                  <a:gamma/>
                  <a:shade val="46275"/>
                  <a:invGamma/>
                </a:srgbClr>
              </a:gs>
            </a:gsLst>
            <a:lin ang="5400000" scaled="1"/>
          </a:gradFill>
          <a:ln>
            <a:solidFill>
              <a:srgbClr val="FF4747"/>
            </a:solidFill>
            <a:miter lim="800000"/>
            <a:headEnd/>
            <a:tailEnd/>
          </a:ln>
        </p:spPr>
        <p:txBody>
          <a:bodyPr/>
          <a:lstStyle/>
          <a:p>
            <a:r>
              <a:rPr lang="en-US" sz="2400"/>
              <a:t>hearken (15x)</a:t>
            </a:r>
          </a:p>
          <a:p>
            <a:r>
              <a:rPr lang="en-US" sz="2400"/>
              <a:t>hear (16x)</a:t>
            </a:r>
          </a:p>
          <a:p>
            <a:r>
              <a:rPr lang="en-US" sz="2400"/>
              <a:t>observe (9x)</a:t>
            </a:r>
          </a:p>
          <a:p>
            <a:r>
              <a:rPr lang="en-US" sz="2400"/>
              <a:t>take heed (8x)</a:t>
            </a:r>
          </a:p>
          <a:p>
            <a:r>
              <a:rPr lang="en-US" sz="2400"/>
              <a:t>remember (10x)</a:t>
            </a:r>
          </a:p>
          <a:p>
            <a:r>
              <a:rPr lang="en-US" sz="2400"/>
              <a:t>forget not (0x)</a:t>
            </a:r>
          </a:p>
          <a:p>
            <a:r>
              <a:rPr lang="en-US" sz="2400"/>
              <a:t>therefore thou shalt (5x)</a:t>
            </a:r>
          </a:p>
          <a:p>
            <a:r>
              <a:rPr lang="en-US" sz="2400"/>
              <a:t>possess the land (3x)</a:t>
            </a:r>
          </a:p>
          <a:p>
            <a:r>
              <a:rPr lang="en-US" sz="2400"/>
              <a:t>heart (42x)</a:t>
            </a:r>
          </a:p>
          <a:p>
            <a:r>
              <a:rPr lang="en-US" sz="2400"/>
              <a:t>love (4x)</a:t>
            </a:r>
          </a:p>
        </p:txBody>
      </p:sp>
      <p:sp>
        <p:nvSpPr>
          <p:cNvPr id="11271" name="Rectangle 7"/>
          <p:cNvSpPr>
            <a:spLocks noGrp="1" noChangeArrowheads="1"/>
          </p:cNvSpPr>
          <p:nvPr>
            <p:ph type="body" sz="half" idx="2"/>
          </p:nvPr>
        </p:nvSpPr>
        <p:spPr>
          <a:gradFill rotWithShape="1">
            <a:gsLst>
              <a:gs pos="0">
                <a:srgbClr val="A50021"/>
              </a:gs>
              <a:gs pos="100000">
                <a:srgbClr val="A50021">
                  <a:gamma/>
                  <a:shade val="46275"/>
                  <a:invGamma/>
                </a:srgbClr>
              </a:gs>
            </a:gsLst>
            <a:lin ang="5400000" scaled="1"/>
          </a:gradFill>
          <a:ln>
            <a:solidFill>
              <a:srgbClr val="FF4747"/>
            </a:solidFill>
            <a:miter lim="800000"/>
            <a:headEnd/>
            <a:tailEnd/>
          </a:ln>
        </p:spPr>
        <p:txBody>
          <a:bodyPr/>
          <a:lstStyle/>
          <a:p>
            <a:r>
              <a:rPr lang="en-US" sz="2400">
                <a:solidFill>
                  <a:schemeClr val="bg1"/>
                </a:solidFill>
              </a:rPr>
              <a:t>hearken (20x)</a:t>
            </a:r>
          </a:p>
          <a:p>
            <a:r>
              <a:rPr lang="en-US" sz="2400">
                <a:solidFill>
                  <a:schemeClr val="bg1"/>
                </a:solidFill>
              </a:rPr>
              <a:t>hear (32x)</a:t>
            </a:r>
          </a:p>
          <a:p>
            <a:r>
              <a:rPr lang="en-US" sz="2400">
                <a:solidFill>
                  <a:schemeClr val="bg1"/>
                </a:solidFill>
              </a:rPr>
              <a:t>observe (21x)</a:t>
            </a:r>
          </a:p>
          <a:p>
            <a:r>
              <a:rPr lang="en-US" sz="2400">
                <a:solidFill>
                  <a:schemeClr val="bg1"/>
                </a:solidFill>
              </a:rPr>
              <a:t>take heed (10x)</a:t>
            </a:r>
          </a:p>
          <a:p>
            <a:r>
              <a:rPr lang="en-US" sz="2400">
                <a:solidFill>
                  <a:schemeClr val="bg1"/>
                </a:solidFill>
              </a:rPr>
              <a:t>remember (14x)</a:t>
            </a:r>
          </a:p>
          <a:p>
            <a:r>
              <a:rPr lang="en-US" sz="2400">
                <a:solidFill>
                  <a:schemeClr val="bg1"/>
                </a:solidFill>
              </a:rPr>
              <a:t>forget not (3x)</a:t>
            </a:r>
          </a:p>
          <a:p>
            <a:r>
              <a:rPr lang="en-US" sz="2400">
                <a:solidFill>
                  <a:schemeClr val="bg1"/>
                </a:solidFill>
              </a:rPr>
              <a:t>therefore thou shalt (16x)</a:t>
            </a:r>
          </a:p>
          <a:p>
            <a:r>
              <a:rPr lang="en-US" sz="2400">
                <a:solidFill>
                  <a:schemeClr val="bg1"/>
                </a:solidFill>
              </a:rPr>
              <a:t>possess the land (42x)</a:t>
            </a:r>
          </a:p>
          <a:p>
            <a:r>
              <a:rPr lang="en-US" sz="2400">
                <a:solidFill>
                  <a:schemeClr val="bg1"/>
                </a:solidFill>
              </a:rPr>
              <a:t>heart (47x)</a:t>
            </a:r>
          </a:p>
          <a:p>
            <a:r>
              <a:rPr lang="en-US" sz="2400">
                <a:solidFill>
                  <a:schemeClr val="bg1"/>
                </a:solidFill>
              </a:rPr>
              <a:t>love (22x)</a:t>
            </a:r>
          </a:p>
        </p:txBody>
      </p:sp>
      <p:sp>
        <p:nvSpPr>
          <p:cNvPr id="11273" name="Text Box 9"/>
          <p:cNvSpPr txBox="1">
            <a:spLocks noChangeArrowheads="1"/>
          </p:cNvSpPr>
          <p:nvPr/>
        </p:nvSpPr>
        <p:spPr bwMode="auto">
          <a:xfrm>
            <a:off x="609600" y="457200"/>
            <a:ext cx="3733800"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2800" i="1" smtClean="0">
                <a:solidFill>
                  <a:srgbClr val="CC9900"/>
                </a:solidFill>
                <a:latin typeface="Papyrus" pitchFamily="66" charset="0"/>
              </a:rPr>
              <a:t>Exodus-Numbers</a:t>
            </a:r>
          </a:p>
          <a:p>
            <a:pPr algn="ctr" fontAlgn="base">
              <a:spcBef>
                <a:spcPct val="50000"/>
              </a:spcBef>
              <a:spcAft>
                <a:spcPct val="0"/>
              </a:spcAft>
            </a:pPr>
            <a:r>
              <a:rPr lang="en-US" i="1" smtClean="0">
                <a:solidFill>
                  <a:srgbClr val="CC9900"/>
                </a:solidFill>
                <a:latin typeface="Papyrus" pitchFamily="66" charset="0"/>
              </a:rPr>
              <a:t>(103 Chapters)</a:t>
            </a:r>
          </a:p>
        </p:txBody>
      </p:sp>
      <p:sp>
        <p:nvSpPr>
          <p:cNvPr id="11274" name="Text Box 10"/>
          <p:cNvSpPr txBox="1">
            <a:spLocks noChangeArrowheads="1"/>
          </p:cNvSpPr>
          <p:nvPr/>
        </p:nvSpPr>
        <p:spPr bwMode="auto">
          <a:xfrm>
            <a:off x="4724400" y="457200"/>
            <a:ext cx="3733800"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sz="2800" i="1" smtClean="0">
                <a:solidFill>
                  <a:srgbClr val="CC9900"/>
                </a:solidFill>
                <a:latin typeface="Papyrus" pitchFamily="66" charset="0"/>
              </a:rPr>
              <a:t>Deuteronomy</a:t>
            </a:r>
          </a:p>
          <a:p>
            <a:pPr algn="ctr" fontAlgn="base">
              <a:spcBef>
                <a:spcPct val="50000"/>
              </a:spcBef>
              <a:spcAft>
                <a:spcPct val="0"/>
              </a:spcAft>
            </a:pPr>
            <a:r>
              <a:rPr lang="en-US" i="1" smtClean="0">
                <a:solidFill>
                  <a:srgbClr val="CC9900"/>
                </a:solidFill>
                <a:latin typeface="Papyrus" pitchFamily="66" charset="0"/>
              </a:rPr>
              <a:t>(34 Chapters)</a:t>
            </a: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18163577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11270">
                                            <p:txEl>
                                              <p:pRg st="0" end="0"/>
                                            </p:txEl>
                                          </p:spTgt>
                                        </p:tgtEl>
                                        <p:attrNameLst>
                                          <p:attrName>style.visibility</p:attrName>
                                        </p:attrNameLst>
                                      </p:cBhvr>
                                      <p:to>
                                        <p:strVal val="visible"/>
                                      </p:to>
                                    </p:set>
                                    <p:animEffect transition="in" filter="fade">
                                      <p:cBhvr>
                                        <p:cTn id="7" dur="500"/>
                                        <p:tgtEl>
                                          <p:spTgt spid="11270">
                                            <p:txEl>
                                              <p:pRg st="0" end="0"/>
                                            </p:txEl>
                                          </p:spTgt>
                                        </p:tgtEl>
                                      </p:cBhvr>
                                    </p:animEffect>
                                    <p:anim calcmode="lin" valueType="num">
                                      <p:cBhvr>
                                        <p:cTn id="8" dur="500" fill="hold"/>
                                        <p:tgtEl>
                                          <p:spTgt spid="11270">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1270">
                                            <p:txEl>
                                              <p:pRg st="0" end="0"/>
                                            </p:txEl>
                                          </p:spTgt>
                                        </p:tgtEl>
                                        <p:attrNameLst>
                                          <p:attrName>ppt_y</p:attrName>
                                        </p:attrNameLst>
                                      </p:cBhvr>
                                      <p:tavLst>
                                        <p:tav tm="0">
                                          <p:val>
                                            <p:strVal val="#ppt_y+.05"/>
                                          </p:val>
                                        </p:tav>
                                        <p:tav tm="100000">
                                          <p:val>
                                            <p:strVal val="#ppt_y"/>
                                          </p:val>
                                        </p:tav>
                                      </p:tavLst>
                                    </p:anim>
                                  </p:childTnLst>
                                </p:cTn>
                              </p:par>
                              <p:par>
                                <p:cTn id="10" presetID="44" presetClass="entr" presetSubtype="0" fill="hold" grpId="0" nodeType="withEffect">
                                  <p:stCondLst>
                                    <p:cond delay="0"/>
                                  </p:stCondLst>
                                  <p:childTnLst>
                                    <p:set>
                                      <p:cBhvr>
                                        <p:cTn id="11" dur="1" fill="hold">
                                          <p:stCondLst>
                                            <p:cond delay="0"/>
                                          </p:stCondLst>
                                        </p:cTn>
                                        <p:tgtEl>
                                          <p:spTgt spid="11270">
                                            <p:txEl>
                                              <p:pRg st="1" end="1"/>
                                            </p:txEl>
                                          </p:spTgt>
                                        </p:tgtEl>
                                        <p:attrNameLst>
                                          <p:attrName>style.visibility</p:attrName>
                                        </p:attrNameLst>
                                      </p:cBhvr>
                                      <p:to>
                                        <p:strVal val="visible"/>
                                      </p:to>
                                    </p:set>
                                    <p:animEffect transition="in" filter="fade">
                                      <p:cBhvr>
                                        <p:cTn id="12" dur="500"/>
                                        <p:tgtEl>
                                          <p:spTgt spid="11270">
                                            <p:txEl>
                                              <p:pRg st="1" end="1"/>
                                            </p:txEl>
                                          </p:spTgt>
                                        </p:tgtEl>
                                      </p:cBhvr>
                                    </p:animEffect>
                                    <p:anim calcmode="lin" valueType="num">
                                      <p:cBhvr>
                                        <p:cTn id="13" dur="500" fill="hold"/>
                                        <p:tgtEl>
                                          <p:spTgt spid="11270">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11270">
                                            <p:txEl>
                                              <p:pRg st="1" end="1"/>
                                            </p:txEl>
                                          </p:spTgt>
                                        </p:tgtEl>
                                        <p:attrNameLst>
                                          <p:attrName>ppt_y</p:attrName>
                                        </p:attrNameLst>
                                      </p:cBhvr>
                                      <p:tavLst>
                                        <p:tav tm="0">
                                          <p:val>
                                            <p:strVal val="#ppt_y+.05"/>
                                          </p:val>
                                        </p:tav>
                                        <p:tav tm="100000">
                                          <p:val>
                                            <p:strVal val="#ppt_y"/>
                                          </p:val>
                                        </p:tav>
                                      </p:tavLst>
                                    </p:anim>
                                  </p:childTnLst>
                                </p:cTn>
                              </p:par>
                              <p:par>
                                <p:cTn id="15" presetID="44" presetClass="entr" presetSubtype="0" fill="hold" grpId="0" nodeType="withEffect">
                                  <p:stCondLst>
                                    <p:cond delay="0"/>
                                  </p:stCondLst>
                                  <p:childTnLst>
                                    <p:set>
                                      <p:cBhvr>
                                        <p:cTn id="16" dur="1" fill="hold">
                                          <p:stCondLst>
                                            <p:cond delay="0"/>
                                          </p:stCondLst>
                                        </p:cTn>
                                        <p:tgtEl>
                                          <p:spTgt spid="11270">
                                            <p:txEl>
                                              <p:pRg st="2" end="2"/>
                                            </p:txEl>
                                          </p:spTgt>
                                        </p:tgtEl>
                                        <p:attrNameLst>
                                          <p:attrName>style.visibility</p:attrName>
                                        </p:attrNameLst>
                                      </p:cBhvr>
                                      <p:to>
                                        <p:strVal val="visible"/>
                                      </p:to>
                                    </p:set>
                                    <p:animEffect transition="in" filter="fade">
                                      <p:cBhvr>
                                        <p:cTn id="17" dur="500"/>
                                        <p:tgtEl>
                                          <p:spTgt spid="11270">
                                            <p:txEl>
                                              <p:pRg st="2" end="2"/>
                                            </p:txEl>
                                          </p:spTgt>
                                        </p:tgtEl>
                                      </p:cBhvr>
                                    </p:animEffect>
                                    <p:anim calcmode="lin" valueType="num">
                                      <p:cBhvr>
                                        <p:cTn id="18" dur="500" fill="hold"/>
                                        <p:tgtEl>
                                          <p:spTgt spid="11270">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11270">
                                            <p:txEl>
                                              <p:pRg st="2" end="2"/>
                                            </p:txEl>
                                          </p:spTgt>
                                        </p:tgtEl>
                                        <p:attrNameLst>
                                          <p:attrName>ppt_y</p:attrName>
                                        </p:attrNameLst>
                                      </p:cBhvr>
                                      <p:tavLst>
                                        <p:tav tm="0">
                                          <p:val>
                                            <p:strVal val="#ppt_y+.05"/>
                                          </p:val>
                                        </p:tav>
                                        <p:tav tm="100000">
                                          <p:val>
                                            <p:strVal val="#ppt_y"/>
                                          </p:val>
                                        </p:tav>
                                      </p:tavLst>
                                    </p:anim>
                                  </p:childTnLst>
                                </p:cTn>
                              </p:par>
                              <p:par>
                                <p:cTn id="20" presetID="44" presetClass="entr" presetSubtype="0" fill="hold" grpId="0" nodeType="withEffect">
                                  <p:stCondLst>
                                    <p:cond delay="0"/>
                                  </p:stCondLst>
                                  <p:childTnLst>
                                    <p:set>
                                      <p:cBhvr>
                                        <p:cTn id="21" dur="1" fill="hold">
                                          <p:stCondLst>
                                            <p:cond delay="0"/>
                                          </p:stCondLst>
                                        </p:cTn>
                                        <p:tgtEl>
                                          <p:spTgt spid="11270">
                                            <p:txEl>
                                              <p:pRg st="3" end="3"/>
                                            </p:txEl>
                                          </p:spTgt>
                                        </p:tgtEl>
                                        <p:attrNameLst>
                                          <p:attrName>style.visibility</p:attrName>
                                        </p:attrNameLst>
                                      </p:cBhvr>
                                      <p:to>
                                        <p:strVal val="visible"/>
                                      </p:to>
                                    </p:set>
                                    <p:animEffect transition="in" filter="fade">
                                      <p:cBhvr>
                                        <p:cTn id="22" dur="500"/>
                                        <p:tgtEl>
                                          <p:spTgt spid="11270">
                                            <p:txEl>
                                              <p:pRg st="3" end="3"/>
                                            </p:txEl>
                                          </p:spTgt>
                                        </p:tgtEl>
                                      </p:cBhvr>
                                    </p:animEffect>
                                    <p:anim calcmode="lin" valueType="num">
                                      <p:cBhvr>
                                        <p:cTn id="23" dur="500" fill="hold"/>
                                        <p:tgtEl>
                                          <p:spTgt spid="11270">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11270">
                                            <p:txEl>
                                              <p:pRg st="3" end="3"/>
                                            </p:txEl>
                                          </p:spTgt>
                                        </p:tgtEl>
                                        <p:attrNameLst>
                                          <p:attrName>ppt_y</p:attrName>
                                        </p:attrNameLst>
                                      </p:cBhvr>
                                      <p:tavLst>
                                        <p:tav tm="0">
                                          <p:val>
                                            <p:strVal val="#ppt_y+.05"/>
                                          </p:val>
                                        </p:tav>
                                        <p:tav tm="100000">
                                          <p:val>
                                            <p:strVal val="#ppt_y"/>
                                          </p:val>
                                        </p:tav>
                                      </p:tavLst>
                                    </p:anim>
                                  </p:childTnLst>
                                </p:cTn>
                              </p:par>
                              <p:par>
                                <p:cTn id="25" presetID="44" presetClass="entr" presetSubtype="0" fill="hold" grpId="0" nodeType="withEffect">
                                  <p:stCondLst>
                                    <p:cond delay="0"/>
                                  </p:stCondLst>
                                  <p:childTnLst>
                                    <p:set>
                                      <p:cBhvr>
                                        <p:cTn id="26" dur="1" fill="hold">
                                          <p:stCondLst>
                                            <p:cond delay="0"/>
                                          </p:stCondLst>
                                        </p:cTn>
                                        <p:tgtEl>
                                          <p:spTgt spid="11270">
                                            <p:txEl>
                                              <p:pRg st="4" end="4"/>
                                            </p:txEl>
                                          </p:spTgt>
                                        </p:tgtEl>
                                        <p:attrNameLst>
                                          <p:attrName>style.visibility</p:attrName>
                                        </p:attrNameLst>
                                      </p:cBhvr>
                                      <p:to>
                                        <p:strVal val="visible"/>
                                      </p:to>
                                    </p:set>
                                    <p:animEffect transition="in" filter="fade">
                                      <p:cBhvr>
                                        <p:cTn id="27" dur="500"/>
                                        <p:tgtEl>
                                          <p:spTgt spid="11270">
                                            <p:txEl>
                                              <p:pRg st="4" end="4"/>
                                            </p:txEl>
                                          </p:spTgt>
                                        </p:tgtEl>
                                      </p:cBhvr>
                                    </p:animEffect>
                                    <p:anim calcmode="lin" valueType="num">
                                      <p:cBhvr>
                                        <p:cTn id="28" dur="500" fill="hold"/>
                                        <p:tgtEl>
                                          <p:spTgt spid="11270">
                                            <p:txEl>
                                              <p:pRg st="4" end="4"/>
                                            </p:txEl>
                                          </p:spTgt>
                                        </p:tgtEl>
                                        <p:attrNameLst>
                                          <p:attrName>ppt_x</p:attrName>
                                        </p:attrNameLst>
                                      </p:cBhvr>
                                      <p:tavLst>
                                        <p:tav tm="0">
                                          <p:val>
                                            <p:strVal val="#ppt_x"/>
                                          </p:val>
                                        </p:tav>
                                        <p:tav tm="100000">
                                          <p:val>
                                            <p:strVal val="#ppt_x"/>
                                          </p:val>
                                        </p:tav>
                                      </p:tavLst>
                                    </p:anim>
                                    <p:anim calcmode="lin" valueType="num">
                                      <p:cBhvr>
                                        <p:cTn id="29" dur="500" fill="hold"/>
                                        <p:tgtEl>
                                          <p:spTgt spid="11270">
                                            <p:txEl>
                                              <p:pRg st="4" end="4"/>
                                            </p:txEl>
                                          </p:spTgt>
                                        </p:tgtEl>
                                        <p:attrNameLst>
                                          <p:attrName>ppt_y</p:attrName>
                                        </p:attrNameLst>
                                      </p:cBhvr>
                                      <p:tavLst>
                                        <p:tav tm="0">
                                          <p:val>
                                            <p:strVal val="#ppt_y+.05"/>
                                          </p:val>
                                        </p:tav>
                                        <p:tav tm="100000">
                                          <p:val>
                                            <p:strVal val="#ppt_y"/>
                                          </p:val>
                                        </p:tav>
                                      </p:tavLst>
                                    </p:anim>
                                  </p:childTnLst>
                                </p:cTn>
                              </p:par>
                              <p:par>
                                <p:cTn id="30" presetID="44" presetClass="entr" presetSubtype="0" fill="hold" grpId="0" nodeType="withEffect">
                                  <p:stCondLst>
                                    <p:cond delay="0"/>
                                  </p:stCondLst>
                                  <p:childTnLst>
                                    <p:set>
                                      <p:cBhvr>
                                        <p:cTn id="31" dur="1" fill="hold">
                                          <p:stCondLst>
                                            <p:cond delay="0"/>
                                          </p:stCondLst>
                                        </p:cTn>
                                        <p:tgtEl>
                                          <p:spTgt spid="11270">
                                            <p:txEl>
                                              <p:pRg st="5" end="5"/>
                                            </p:txEl>
                                          </p:spTgt>
                                        </p:tgtEl>
                                        <p:attrNameLst>
                                          <p:attrName>style.visibility</p:attrName>
                                        </p:attrNameLst>
                                      </p:cBhvr>
                                      <p:to>
                                        <p:strVal val="visible"/>
                                      </p:to>
                                    </p:set>
                                    <p:animEffect transition="in" filter="fade">
                                      <p:cBhvr>
                                        <p:cTn id="32" dur="500"/>
                                        <p:tgtEl>
                                          <p:spTgt spid="11270">
                                            <p:txEl>
                                              <p:pRg st="5" end="5"/>
                                            </p:txEl>
                                          </p:spTgt>
                                        </p:tgtEl>
                                      </p:cBhvr>
                                    </p:animEffect>
                                    <p:anim calcmode="lin" valueType="num">
                                      <p:cBhvr>
                                        <p:cTn id="33" dur="500" fill="hold"/>
                                        <p:tgtEl>
                                          <p:spTgt spid="11270">
                                            <p:txEl>
                                              <p:pRg st="5" end="5"/>
                                            </p:txEl>
                                          </p:spTgt>
                                        </p:tgtEl>
                                        <p:attrNameLst>
                                          <p:attrName>ppt_x</p:attrName>
                                        </p:attrNameLst>
                                      </p:cBhvr>
                                      <p:tavLst>
                                        <p:tav tm="0">
                                          <p:val>
                                            <p:strVal val="#ppt_x"/>
                                          </p:val>
                                        </p:tav>
                                        <p:tav tm="100000">
                                          <p:val>
                                            <p:strVal val="#ppt_x"/>
                                          </p:val>
                                        </p:tav>
                                      </p:tavLst>
                                    </p:anim>
                                    <p:anim calcmode="lin" valueType="num">
                                      <p:cBhvr>
                                        <p:cTn id="34" dur="500" fill="hold"/>
                                        <p:tgtEl>
                                          <p:spTgt spid="11270">
                                            <p:txEl>
                                              <p:pRg st="5" end="5"/>
                                            </p:txEl>
                                          </p:spTgt>
                                        </p:tgtEl>
                                        <p:attrNameLst>
                                          <p:attrName>ppt_y</p:attrName>
                                        </p:attrNameLst>
                                      </p:cBhvr>
                                      <p:tavLst>
                                        <p:tav tm="0">
                                          <p:val>
                                            <p:strVal val="#ppt_y+.05"/>
                                          </p:val>
                                        </p:tav>
                                        <p:tav tm="100000">
                                          <p:val>
                                            <p:strVal val="#ppt_y"/>
                                          </p:val>
                                        </p:tav>
                                      </p:tavLst>
                                    </p:anim>
                                  </p:childTnLst>
                                </p:cTn>
                              </p:par>
                              <p:par>
                                <p:cTn id="35" presetID="44" presetClass="entr" presetSubtype="0" fill="hold" grpId="0" nodeType="withEffect">
                                  <p:stCondLst>
                                    <p:cond delay="0"/>
                                  </p:stCondLst>
                                  <p:childTnLst>
                                    <p:set>
                                      <p:cBhvr>
                                        <p:cTn id="36" dur="1" fill="hold">
                                          <p:stCondLst>
                                            <p:cond delay="0"/>
                                          </p:stCondLst>
                                        </p:cTn>
                                        <p:tgtEl>
                                          <p:spTgt spid="11270">
                                            <p:txEl>
                                              <p:pRg st="6" end="6"/>
                                            </p:txEl>
                                          </p:spTgt>
                                        </p:tgtEl>
                                        <p:attrNameLst>
                                          <p:attrName>style.visibility</p:attrName>
                                        </p:attrNameLst>
                                      </p:cBhvr>
                                      <p:to>
                                        <p:strVal val="visible"/>
                                      </p:to>
                                    </p:set>
                                    <p:animEffect transition="in" filter="fade">
                                      <p:cBhvr>
                                        <p:cTn id="37" dur="500"/>
                                        <p:tgtEl>
                                          <p:spTgt spid="11270">
                                            <p:txEl>
                                              <p:pRg st="6" end="6"/>
                                            </p:txEl>
                                          </p:spTgt>
                                        </p:tgtEl>
                                      </p:cBhvr>
                                    </p:animEffect>
                                    <p:anim calcmode="lin" valueType="num">
                                      <p:cBhvr>
                                        <p:cTn id="38" dur="500" fill="hold"/>
                                        <p:tgtEl>
                                          <p:spTgt spid="11270">
                                            <p:txEl>
                                              <p:pRg st="6" end="6"/>
                                            </p:txEl>
                                          </p:spTgt>
                                        </p:tgtEl>
                                        <p:attrNameLst>
                                          <p:attrName>ppt_x</p:attrName>
                                        </p:attrNameLst>
                                      </p:cBhvr>
                                      <p:tavLst>
                                        <p:tav tm="0">
                                          <p:val>
                                            <p:strVal val="#ppt_x"/>
                                          </p:val>
                                        </p:tav>
                                        <p:tav tm="100000">
                                          <p:val>
                                            <p:strVal val="#ppt_x"/>
                                          </p:val>
                                        </p:tav>
                                      </p:tavLst>
                                    </p:anim>
                                    <p:anim calcmode="lin" valueType="num">
                                      <p:cBhvr>
                                        <p:cTn id="39" dur="500" fill="hold"/>
                                        <p:tgtEl>
                                          <p:spTgt spid="11270">
                                            <p:txEl>
                                              <p:pRg st="6" end="6"/>
                                            </p:txEl>
                                          </p:spTgt>
                                        </p:tgtEl>
                                        <p:attrNameLst>
                                          <p:attrName>ppt_y</p:attrName>
                                        </p:attrNameLst>
                                      </p:cBhvr>
                                      <p:tavLst>
                                        <p:tav tm="0">
                                          <p:val>
                                            <p:strVal val="#ppt_y+.05"/>
                                          </p:val>
                                        </p:tav>
                                        <p:tav tm="100000">
                                          <p:val>
                                            <p:strVal val="#ppt_y"/>
                                          </p:val>
                                        </p:tav>
                                      </p:tavLst>
                                    </p:anim>
                                  </p:childTnLst>
                                </p:cTn>
                              </p:par>
                              <p:par>
                                <p:cTn id="40" presetID="44" presetClass="entr" presetSubtype="0" fill="hold" grpId="0" nodeType="withEffect">
                                  <p:stCondLst>
                                    <p:cond delay="0"/>
                                  </p:stCondLst>
                                  <p:childTnLst>
                                    <p:set>
                                      <p:cBhvr>
                                        <p:cTn id="41" dur="1" fill="hold">
                                          <p:stCondLst>
                                            <p:cond delay="0"/>
                                          </p:stCondLst>
                                        </p:cTn>
                                        <p:tgtEl>
                                          <p:spTgt spid="11270">
                                            <p:txEl>
                                              <p:pRg st="7" end="7"/>
                                            </p:txEl>
                                          </p:spTgt>
                                        </p:tgtEl>
                                        <p:attrNameLst>
                                          <p:attrName>style.visibility</p:attrName>
                                        </p:attrNameLst>
                                      </p:cBhvr>
                                      <p:to>
                                        <p:strVal val="visible"/>
                                      </p:to>
                                    </p:set>
                                    <p:animEffect transition="in" filter="fade">
                                      <p:cBhvr>
                                        <p:cTn id="42" dur="500"/>
                                        <p:tgtEl>
                                          <p:spTgt spid="11270">
                                            <p:txEl>
                                              <p:pRg st="7" end="7"/>
                                            </p:txEl>
                                          </p:spTgt>
                                        </p:tgtEl>
                                      </p:cBhvr>
                                    </p:animEffect>
                                    <p:anim calcmode="lin" valueType="num">
                                      <p:cBhvr>
                                        <p:cTn id="43" dur="500" fill="hold"/>
                                        <p:tgtEl>
                                          <p:spTgt spid="11270">
                                            <p:txEl>
                                              <p:pRg st="7" end="7"/>
                                            </p:txEl>
                                          </p:spTgt>
                                        </p:tgtEl>
                                        <p:attrNameLst>
                                          <p:attrName>ppt_x</p:attrName>
                                        </p:attrNameLst>
                                      </p:cBhvr>
                                      <p:tavLst>
                                        <p:tav tm="0">
                                          <p:val>
                                            <p:strVal val="#ppt_x"/>
                                          </p:val>
                                        </p:tav>
                                        <p:tav tm="100000">
                                          <p:val>
                                            <p:strVal val="#ppt_x"/>
                                          </p:val>
                                        </p:tav>
                                      </p:tavLst>
                                    </p:anim>
                                    <p:anim calcmode="lin" valueType="num">
                                      <p:cBhvr>
                                        <p:cTn id="44" dur="500" fill="hold"/>
                                        <p:tgtEl>
                                          <p:spTgt spid="11270">
                                            <p:txEl>
                                              <p:pRg st="7" end="7"/>
                                            </p:txEl>
                                          </p:spTgt>
                                        </p:tgtEl>
                                        <p:attrNameLst>
                                          <p:attrName>ppt_y</p:attrName>
                                        </p:attrNameLst>
                                      </p:cBhvr>
                                      <p:tavLst>
                                        <p:tav tm="0">
                                          <p:val>
                                            <p:strVal val="#ppt_y+.05"/>
                                          </p:val>
                                        </p:tav>
                                        <p:tav tm="100000">
                                          <p:val>
                                            <p:strVal val="#ppt_y"/>
                                          </p:val>
                                        </p:tav>
                                      </p:tavLst>
                                    </p:anim>
                                  </p:childTnLst>
                                </p:cTn>
                              </p:par>
                              <p:par>
                                <p:cTn id="45" presetID="44" presetClass="entr" presetSubtype="0" fill="hold" grpId="0" nodeType="withEffect">
                                  <p:stCondLst>
                                    <p:cond delay="0"/>
                                  </p:stCondLst>
                                  <p:childTnLst>
                                    <p:set>
                                      <p:cBhvr>
                                        <p:cTn id="46" dur="1" fill="hold">
                                          <p:stCondLst>
                                            <p:cond delay="0"/>
                                          </p:stCondLst>
                                        </p:cTn>
                                        <p:tgtEl>
                                          <p:spTgt spid="11270">
                                            <p:txEl>
                                              <p:pRg st="8" end="8"/>
                                            </p:txEl>
                                          </p:spTgt>
                                        </p:tgtEl>
                                        <p:attrNameLst>
                                          <p:attrName>style.visibility</p:attrName>
                                        </p:attrNameLst>
                                      </p:cBhvr>
                                      <p:to>
                                        <p:strVal val="visible"/>
                                      </p:to>
                                    </p:set>
                                    <p:animEffect transition="in" filter="fade">
                                      <p:cBhvr>
                                        <p:cTn id="47" dur="500"/>
                                        <p:tgtEl>
                                          <p:spTgt spid="11270">
                                            <p:txEl>
                                              <p:pRg st="8" end="8"/>
                                            </p:txEl>
                                          </p:spTgt>
                                        </p:tgtEl>
                                      </p:cBhvr>
                                    </p:animEffect>
                                    <p:anim calcmode="lin" valueType="num">
                                      <p:cBhvr>
                                        <p:cTn id="48" dur="500" fill="hold"/>
                                        <p:tgtEl>
                                          <p:spTgt spid="11270">
                                            <p:txEl>
                                              <p:pRg st="8" end="8"/>
                                            </p:txEl>
                                          </p:spTgt>
                                        </p:tgtEl>
                                        <p:attrNameLst>
                                          <p:attrName>ppt_x</p:attrName>
                                        </p:attrNameLst>
                                      </p:cBhvr>
                                      <p:tavLst>
                                        <p:tav tm="0">
                                          <p:val>
                                            <p:strVal val="#ppt_x"/>
                                          </p:val>
                                        </p:tav>
                                        <p:tav tm="100000">
                                          <p:val>
                                            <p:strVal val="#ppt_x"/>
                                          </p:val>
                                        </p:tav>
                                      </p:tavLst>
                                    </p:anim>
                                    <p:anim calcmode="lin" valueType="num">
                                      <p:cBhvr>
                                        <p:cTn id="49" dur="500" fill="hold"/>
                                        <p:tgtEl>
                                          <p:spTgt spid="11270">
                                            <p:txEl>
                                              <p:pRg st="8" end="8"/>
                                            </p:txEl>
                                          </p:spTgt>
                                        </p:tgtEl>
                                        <p:attrNameLst>
                                          <p:attrName>ppt_y</p:attrName>
                                        </p:attrNameLst>
                                      </p:cBhvr>
                                      <p:tavLst>
                                        <p:tav tm="0">
                                          <p:val>
                                            <p:strVal val="#ppt_y+.05"/>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44" presetClass="entr" presetSubtype="0" fill="hold" grpId="0" nodeType="clickEffect">
                                  <p:stCondLst>
                                    <p:cond delay="0"/>
                                  </p:stCondLst>
                                  <p:childTnLst>
                                    <p:set>
                                      <p:cBhvr>
                                        <p:cTn id="53" dur="1" fill="hold">
                                          <p:stCondLst>
                                            <p:cond delay="0"/>
                                          </p:stCondLst>
                                        </p:cTn>
                                        <p:tgtEl>
                                          <p:spTgt spid="11270">
                                            <p:txEl>
                                              <p:pRg st="9" end="9"/>
                                            </p:txEl>
                                          </p:spTgt>
                                        </p:tgtEl>
                                        <p:attrNameLst>
                                          <p:attrName>style.visibility</p:attrName>
                                        </p:attrNameLst>
                                      </p:cBhvr>
                                      <p:to>
                                        <p:strVal val="visible"/>
                                      </p:to>
                                    </p:set>
                                    <p:animEffect transition="in" filter="fade">
                                      <p:cBhvr>
                                        <p:cTn id="54" dur="500"/>
                                        <p:tgtEl>
                                          <p:spTgt spid="11270">
                                            <p:txEl>
                                              <p:pRg st="9" end="9"/>
                                            </p:txEl>
                                          </p:spTgt>
                                        </p:tgtEl>
                                      </p:cBhvr>
                                    </p:animEffect>
                                    <p:anim calcmode="lin" valueType="num">
                                      <p:cBhvr>
                                        <p:cTn id="55" dur="500" fill="hold"/>
                                        <p:tgtEl>
                                          <p:spTgt spid="11270">
                                            <p:txEl>
                                              <p:pRg st="9" end="9"/>
                                            </p:txEl>
                                          </p:spTgt>
                                        </p:tgtEl>
                                        <p:attrNameLst>
                                          <p:attrName>ppt_x</p:attrName>
                                        </p:attrNameLst>
                                      </p:cBhvr>
                                      <p:tavLst>
                                        <p:tav tm="0">
                                          <p:val>
                                            <p:strVal val="#ppt_x"/>
                                          </p:val>
                                        </p:tav>
                                        <p:tav tm="100000">
                                          <p:val>
                                            <p:strVal val="#ppt_x"/>
                                          </p:val>
                                        </p:tav>
                                      </p:tavLst>
                                    </p:anim>
                                    <p:anim calcmode="lin" valueType="num">
                                      <p:cBhvr>
                                        <p:cTn id="56" dur="500" fill="hold"/>
                                        <p:tgtEl>
                                          <p:spTgt spid="11270">
                                            <p:txEl>
                                              <p:pRg st="9" end="9"/>
                                            </p:txEl>
                                          </p:spTgt>
                                        </p:tgtEl>
                                        <p:attrNameLst>
                                          <p:attrName>ppt_y</p:attrName>
                                        </p:attrNameLst>
                                      </p:cBhvr>
                                      <p:tavLst>
                                        <p:tav tm="0">
                                          <p:val>
                                            <p:strVal val="#ppt_y+.05"/>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44" presetClass="entr" presetSubtype="0" fill="hold" grpId="0" nodeType="clickEffect">
                                  <p:stCondLst>
                                    <p:cond delay="0"/>
                                  </p:stCondLst>
                                  <p:childTnLst>
                                    <p:set>
                                      <p:cBhvr>
                                        <p:cTn id="60" dur="1" fill="hold">
                                          <p:stCondLst>
                                            <p:cond delay="0"/>
                                          </p:stCondLst>
                                        </p:cTn>
                                        <p:tgtEl>
                                          <p:spTgt spid="11271">
                                            <p:txEl>
                                              <p:pRg st="0" end="0"/>
                                            </p:txEl>
                                          </p:spTgt>
                                        </p:tgtEl>
                                        <p:attrNameLst>
                                          <p:attrName>style.visibility</p:attrName>
                                        </p:attrNameLst>
                                      </p:cBhvr>
                                      <p:to>
                                        <p:strVal val="visible"/>
                                      </p:to>
                                    </p:set>
                                    <p:animEffect transition="in" filter="fade">
                                      <p:cBhvr>
                                        <p:cTn id="61" dur="500"/>
                                        <p:tgtEl>
                                          <p:spTgt spid="11271">
                                            <p:txEl>
                                              <p:pRg st="0" end="0"/>
                                            </p:txEl>
                                          </p:spTgt>
                                        </p:tgtEl>
                                      </p:cBhvr>
                                    </p:animEffect>
                                    <p:anim calcmode="lin" valueType="num">
                                      <p:cBhvr>
                                        <p:cTn id="62" dur="500" fill="hold"/>
                                        <p:tgtEl>
                                          <p:spTgt spid="11271">
                                            <p:txEl>
                                              <p:pRg st="0" end="0"/>
                                            </p:txEl>
                                          </p:spTgt>
                                        </p:tgtEl>
                                        <p:attrNameLst>
                                          <p:attrName>ppt_x</p:attrName>
                                        </p:attrNameLst>
                                      </p:cBhvr>
                                      <p:tavLst>
                                        <p:tav tm="0">
                                          <p:val>
                                            <p:strVal val="#ppt_x"/>
                                          </p:val>
                                        </p:tav>
                                        <p:tav tm="100000">
                                          <p:val>
                                            <p:strVal val="#ppt_x"/>
                                          </p:val>
                                        </p:tav>
                                      </p:tavLst>
                                    </p:anim>
                                    <p:anim calcmode="lin" valueType="num">
                                      <p:cBhvr>
                                        <p:cTn id="63" dur="500" fill="hold"/>
                                        <p:tgtEl>
                                          <p:spTgt spid="112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44" presetClass="entr" presetSubtype="0" fill="hold" grpId="0" nodeType="clickEffect">
                                  <p:stCondLst>
                                    <p:cond delay="0"/>
                                  </p:stCondLst>
                                  <p:childTnLst>
                                    <p:set>
                                      <p:cBhvr>
                                        <p:cTn id="67" dur="1" fill="hold">
                                          <p:stCondLst>
                                            <p:cond delay="0"/>
                                          </p:stCondLst>
                                        </p:cTn>
                                        <p:tgtEl>
                                          <p:spTgt spid="11271">
                                            <p:txEl>
                                              <p:pRg st="1" end="1"/>
                                            </p:txEl>
                                          </p:spTgt>
                                        </p:tgtEl>
                                        <p:attrNameLst>
                                          <p:attrName>style.visibility</p:attrName>
                                        </p:attrNameLst>
                                      </p:cBhvr>
                                      <p:to>
                                        <p:strVal val="visible"/>
                                      </p:to>
                                    </p:set>
                                    <p:animEffect transition="in" filter="fade">
                                      <p:cBhvr>
                                        <p:cTn id="68" dur="500"/>
                                        <p:tgtEl>
                                          <p:spTgt spid="11271">
                                            <p:txEl>
                                              <p:pRg st="1" end="1"/>
                                            </p:txEl>
                                          </p:spTgt>
                                        </p:tgtEl>
                                      </p:cBhvr>
                                    </p:animEffect>
                                    <p:anim calcmode="lin" valueType="num">
                                      <p:cBhvr>
                                        <p:cTn id="69" dur="500" fill="hold"/>
                                        <p:tgtEl>
                                          <p:spTgt spid="11271">
                                            <p:txEl>
                                              <p:pRg st="1" end="1"/>
                                            </p:txEl>
                                          </p:spTgt>
                                        </p:tgtEl>
                                        <p:attrNameLst>
                                          <p:attrName>ppt_x</p:attrName>
                                        </p:attrNameLst>
                                      </p:cBhvr>
                                      <p:tavLst>
                                        <p:tav tm="0">
                                          <p:val>
                                            <p:strVal val="#ppt_x"/>
                                          </p:val>
                                        </p:tav>
                                        <p:tav tm="100000">
                                          <p:val>
                                            <p:strVal val="#ppt_x"/>
                                          </p:val>
                                        </p:tav>
                                      </p:tavLst>
                                    </p:anim>
                                    <p:anim calcmode="lin" valueType="num">
                                      <p:cBhvr>
                                        <p:cTn id="70" dur="500" fill="hold"/>
                                        <p:tgtEl>
                                          <p:spTgt spid="112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71" fill="hold" nodeType="clickPar">
                      <p:stCondLst>
                        <p:cond delay="indefinite"/>
                      </p:stCondLst>
                      <p:childTnLst>
                        <p:par>
                          <p:cTn id="72" fill="hold" nodeType="withGroup">
                            <p:stCondLst>
                              <p:cond delay="0"/>
                            </p:stCondLst>
                            <p:childTnLst>
                              <p:par>
                                <p:cTn id="73" presetID="44" presetClass="entr" presetSubtype="0" fill="hold" grpId="0" nodeType="clickEffect">
                                  <p:stCondLst>
                                    <p:cond delay="0"/>
                                  </p:stCondLst>
                                  <p:childTnLst>
                                    <p:set>
                                      <p:cBhvr>
                                        <p:cTn id="74" dur="1" fill="hold">
                                          <p:stCondLst>
                                            <p:cond delay="0"/>
                                          </p:stCondLst>
                                        </p:cTn>
                                        <p:tgtEl>
                                          <p:spTgt spid="11271">
                                            <p:txEl>
                                              <p:pRg st="2" end="2"/>
                                            </p:txEl>
                                          </p:spTgt>
                                        </p:tgtEl>
                                        <p:attrNameLst>
                                          <p:attrName>style.visibility</p:attrName>
                                        </p:attrNameLst>
                                      </p:cBhvr>
                                      <p:to>
                                        <p:strVal val="visible"/>
                                      </p:to>
                                    </p:set>
                                    <p:animEffect transition="in" filter="fade">
                                      <p:cBhvr>
                                        <p:cTn id="75" dur="500"/>
                                        <p:tgtEl>
                                          <p:spTgt spid="11271">
                                            <p:txEl>
                                              <p:pRg st="2" end="2"/>
                                            </p:txEl>
                                          </p:spTgt>
                                        </p:tgtEl>
                                      </p:cBhvr>
                                    </p:animEffect>
                                    <p:anim calcmode="lin" valueType="num">
                                      <p:cBhvr>
                                        <p:cTn id="76" dur="500" fill="hold"/>
                                        <p:tgtEl>
                                          <p:spTgt spid="11271">
                                            <p:txEl>
                                              <p:pRg st="2" end="2"/>
                                            </p:txEl>
                                          </p:spTgt>
                                        </p:tgtEl>
                                        <p:attrNameLst>
                                          <p:attrName>ppt_x</p:attrName>
                                        </p:attrNameLst>
                                      </p:cBhvr>
                                      <p:tavLst>
                                        <p:tav tm="0">
                                          <p:val>
                                            <p:strVal val="#ppt_x"/>
                                          </p:val>
                                        </p:tav>
                                        <p:tav tm="100000">
                                          <p:val>
                                            <p:strVal val="#ppt_x"/>
                                          </p:val>
                                        </p:tav>
                                      </p:tavLst>
                                    </p:anim>
                                    <p:anim calcmode="lin" valueType="num">
                                      <p:cBhvr>
                                        <p:cTn id="77" dur="500" fill="hold"/>
                                        <p:tgtEl>
                                          <p:spTgt spid="1127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78" fill="hold" nodeType="clickPar">
                      <p:stCondLst>
                        <p:cond delay="indefinite"/>
                      </p:stCondLst>
                      <p:childTnLst>
                        <p:par>
                          <p:cTn id="79" fill="hold" nodeType="withGroup">
                            <p:stCondLst>
                              <p:cond delay="0"/>
                            </p:stCondLst>
                            <p:childTnLst>
                              <p:par>
                                <p:cTn id="80" presetID="44" presetClass="entr" presetSubtype="0" fill="hold" grpId="0" nodeType="clickEffect">
                                  <p:stCondLst>
                                    <p:cond delay="0"/>
                                  </p:stCondLst>
                                  <p:childTnLst>
                                    <p:set>
                                      <p:cBhvr>
                                        <p:cTn id="81" dur="1" fill="hold">
                                          <p:stCondLst>
                                            <p:cond delay="0"/>
                                          </p:stCondLst>
                                        </p:cTn>
                                        <p:tgtEl>
                                          <p:spTgt spid="11271">
                                            <p:txEl>
                                              <p:pRg st="3" end="3"/>
                                            </p:txEl>
                                          </p:spTgt>
                                        </p:tgtEl>
                                        <p:attrNameLst>
                                          <p:attrName>style.visibility</p:attrName>
                                        </p:attrNameLst>
                                      </p:cBhvr>
                                      <p:to>
                                        <p:strVal val="visible"/>
                                      </p:to>
                                    </p:set>
                                    <p:animEffect transition="in" filter="fade">
                                      <p:cBhvr>
                                        <p:cTn id="82" dur="500"/>
                                        <p:tgtEl>
                                          <p:spTgt spid="11271">
                                            <p:txEl>
                                              <p:pRg st="3" end="3"/>
                                            </p:txEl>
                                          </p:spTgt>
                                        </p:tgtEl>
                                      </p:cBhvr>
                                    </p:animEffect>
                                    <p:anim calcmode="lin" valueType="num">
                                      <p:cBhvr>
                                        <p:cTn id="83" dur="500" fill="hold"/>
                                        <p:tgtEl>
                                          <p:spTgt spid="11271">
                                            <p:txEl>
                                              <p:pRg st="3" end="3"/>
                                            </p:txEl>
                                          </p:spTgt>
                                        </p:tgtEl>
                                        <p:attrNameLst>
                                          <p:attrName>ppt_x</p:attrName>
                                        </p:attrNameLst>
                                      </p:cBhvr>
                                      <p:tavLst>
                                        <p:tav tm="0">
                                          <p:val>
                                            <p:strVal val="#ppt_x"/>
                                          </p:val>
                                        </p:tav>
                                        <p:tav tm="100000">
                                          <p:val>
                                            <p:strVal val="#ppt_x"/>
                                          </p:val>
                                        </p:tav>
                                      </p:tavLst>
                                    </p:anim>
                                    <p:anim calcmode="lin" valueType="num">
                                      <p:cBhvr>
                                        <p:cTn id="84" dur="500" fill="hold"/>
                                        <p:tgtEl>
                                          <p:spTgt spid="11271">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85" fill="hold" nodeType="clickPar">
                      <p:stCondLst>
                        <p:cond delay="indefinite"/>
                      </p:stCondLst>
                      <p:childTnLst>
                        <p:par>
                          <p:cTn id="86" fill="hold" nodeType="withGroup">
                            <p:stCondLst>
                              <p:cond delay="0"/>
                            </p:stCondLst>
                            <p:childTnLst>
                              <p:par>
                                <p:cTn id="87" presetID="44" presetClass="entr" presetSubtype="0" fill="hold" grpId="0" nodeType="clickEffect">
                                  <p:stCondLst>
                                    <p:cond delay="0"/>
                                  </p:stCondLst>
                                  <p:childTnLst>
                                    <p:set>
                                      <p:cBhvr>
                                        <p:cTn id="88" dur="1" fill="hold">
                                          <p:stCondLst>
                                            <p:cond delay="0"/>
                                          </p:stCondLst>
                                        </p:cTn>
                                        <p:tgtEl>
                                          <p:spTgt spid="11271">
                                            <p:txEl>
                                              <p:pRg st="4" end="4"/>
                                            </p:txEl>
                                          </p:spTgt>
                                        </p:tgtEl>
                                        <p:attrNameLst>
                                          <p:attrName>style.visibility</p:attrName>
                                        </p:attrNameLst>
                                      </p:cBhvr>
                                      <p:to>
                                        <p:strVal val="visible"/>
                                      </p:to>
                                    </p:set>
                                    <p:animEffect transition="in" filter="fade">
                                      <p:cBhvr>
                                        <p:cTn id="89" dur="500"/>
                                        <p:tgtEl>
                                          <p:spTgt spid="11271">
                                            <p:txEl>
                                              <p:pRg st="4" end="4"/>
                                            </p:txEl>
                                          </p:spTgt>
                                        </p:tgtEl>
                                      </p:cBhvr>
                                    </p:animEffect>
                                    <p:anim calcmode="lin" valueType="num">
                                      <p:cBhvr>
                                        <p:cTn id="90" dur="500" fill="hold"/>
                                        <p:tgtEl>
                                          <p:spTgt spid="11271">
                                            <p:txEl>
                                              <p:pRg st="4" end="4"/>
                                            </p:txEl>
                                          </p:spTgt>
                                        </p:tgtEl>
                                        <p:attrNameLst>
                                          <p:attrName>ppt_x</p:attrName>
                                        </p:attrNameLst>
                                      </p:cBhvr>
                                      <p:tavLst>
                                        <p:tav tm="0">
                                          <p:val>
                                            <p:strVal val="#ppt_x"/>
                                          </p:val>
                                        </p:tav>
                                        <p:tav tm="100000">
                                          <p:val>
                                            <p:strVal val="#ppt_x"/>
                                          </p:val>
                                        </p:tav>
                                      </p:tavLst>
                                    </p:anim>
                                    <p:anim calcmode="lin" valueType="num">
                                      <p:cBhvr>
                                        <p:cTn id="91" dur="500" fill="hold"/>
                                        <p:tgtEl>
                                          <p:spTgt spid="11271">
                                            <p:txEl>
                                              <p:pRg st="4" end="4"/>
                                            </p:txEl>
                                          </p:spTgt>
                                        </p:tgtEl>
                                        <p:attrNameLst>
                                          <p:attrName>ppt_y</p:attrName>
                                        </p:attrNameLst>
                                      </p:cBhvr>
                                      <p:tavLst>
                                        <p:tav tm="0">
                                          <p:val>
                                            <p:strVal val="#ppt_y+.05"/>
                                          </p:val>
                                        </p:tav>
                                        <p:tav tm="100000">
                                          <p:val>
                                            <p:strVal val="#ppt_y"/>
                                          </p:val>
                                        </p:tav>
                                      </p:tavLst>
                                    </p:anim>
                                  </p:childTnLst>
                                </p:cTn>
                              </p:par>
                            </p:childTnLst>
                          </p:cTn>
                        </p:par>
                      </p:childTnLst>
                    </p:cTn>
                  </p:par>
                  <p:par>
                    <p:cTn id="92" fill="hold" nodeType="clickPar">
                      <p:stCondLst>
                        <p:cond delay="indefinite"/>
                      </p:stCondLst>
                      <p:childTnLst>
                        <p:par>
                          <p:cTn id="93" fill="hold" nodeType="withGroup">
                            <p:stCondLst>
                              <p:cond delay="0"/>
                            </p:stCondLst>
                            <p:childTnLst>
                              <p:par>
                                <p:cTn id="94" presetID="44" presetClass="entr" presetSubtype="0" fill="hold" grpId="0" nodeType="clickEffect">
                                  <p:stCondLst>
                                    <p:cond delay="0"/>
                                  </p:stCondLst>
                                  <p:childTnLst>
                                    <p:set>
                                      <p:cBhvr>
                                        <p:cTn id="95" dur="1" fill="hold">
                                          <p:stCondLst>
                                            <p:cond delay="0"/>
                                          </p:stCondLst>
                                        </p:cTn>
                                        <p:tgtEl>
                                          <p:spTgt spid="11271">
                                            <p:txEl>
                                              <p:pRg st="5" end="5"/>
                                            </p:txEl>
                                          </p:spTgt>
                                        </p:tgtEl>
                                        <p:attrNameLst>
                                          <p:attrName>style.visibility</p:attrName>
                                        </p:attrNameLst>
                                      </p:cBhvr>
                                      <p:to>
                                        <p:strVal val="visible"/>
                                      </p:to>
                                    </p:set>
                                    <p:animEffect transition="in" filter="fade">
                                      <p:cBhvr>
                                        <p:cTn id="96" dur="500"/>
                                        <p:tgtEl>
                                          <p:spTgt spid="11271">
                                            <p:txEl>
                                              <p:pRg st="5" end="5"/>
                                            </p:txEl>
                                          </p:spTgt>
                                        </p:tgtEl>
                                      </p:cBhvr>
                                    </p:animEffect>
                                    <p:anim calcmode="lin" valueType="num">
                                      <p:cBhvr>
                                        <p:cTn id="97" dur="500" fill="hold"/>
                                        <p:tgtEl>
                                          <p:spTgt spid="11271">
                                            <p:txEl>
                                              <p:pRg st="5" end="5"/>
                                            </p:txEl>
                                          </p:spTgt>
                                        </p:tgtEl>
                                        <p:attrNameLst>
                                          <p:attrName>ppt_x</p:attrName>
                                        </p:attrNameLst>
                                      </p:cBhvr>
                                      <p:tavLst>
                                        <p:tav tm="0">
                                          <p:val>
                                            <p:strVal val="#ppt_x"/>
                                          </p:val>
                                        </p:tav>
                                        <p:tav tm="100000">
                                          <p:val>
                                            <p:strVal val="#ppt_x"/>
                                          </p:val>
                                        </p:tav>
                                      </p:tavLst>
                                    </p:anim>
                                    <p:anim calcmode="lin" valueType="num">
                                      <p:cBhvr>
                                        <p:cTn id="98" dur="500" fill="hold"/>
                                        <p:tgtEl>
                                          <p:spTgt spid="11271">
                                            <p:txEl>
                                              <p:pRg st="5" end="5"/>
                                            </p:txEl>
                                          </p:spTgt>
                                        </p:tgtEl>
                                        <p:attrNameLst>
                                          <p:attrName>ppt_y</p:attrName>
                                        </p:attrNameLst>
                                      </p:cBhvr>
                                      <p:tavLst>
                                        <p:tav tm="0">
                                          <p:val>
                                            <p:strVal val="#ppt_y+.05"/>
                                          </p:val>
                                        </p:tav>
                                        <p:tav tm="100000">
                                          <p:val>
                                            <p:strVal val="#ppt_y"/>
                                          </p:val>
                                        </p:tav>
                                      </p:tavLst>
                                    </p:anim>
                                  </p:childTnLst>
                                </p:cTn>
                              </p:par>
                            </p:childTnLst>
                          </p:cTn>
                        </p:par>
                      </p:childTnLst>
                    </p:cTn>
                  </p:par>
                  <p:par>
                    <p:cTn id="99" fill="hold" nodeType="clickPar">
                      <p:stCondLst>
                        <p:cond delay="indefinite"/>
                      </p:stCondLst>
                      <p:childTnLst>
                        <p:par>
                          <p:cTn id="100" fill="hold" nodeType="withGroup">
                            <p:stCondLst>
                              <p:cond delay="0"/>
                            </p:stCondLst>
                            <p:childTnLst>
                              <p:par>
                                <p:cTn id="101" presetID="44" presetClass="entr" presetSubtype="0" fill="hold" grpId="0" nodeType="clickEffect">
                                  <p:stCondLst>
                                    <p:cond delay="0"/>
                                  </p:stCondLst>
                                  <p:childTnLst>
                                    <p:set>
                                      <p:cBhvr>
                                        <p:cTn id="102" dur="1" fill="hold">
                                          <p:stCondLst>
                                            <p:cond delay="0"/>
                                          </p:stCondLst>
                                        </p:cTn>
                                        <p:tgtEl>
                                          <p:spTgt spid="11271">
                                            <p:txEl>
                                              <p:pRg st="6" end="6"/>
                                            </p:txEl>
                                          </p:spTgt>
                                        </p:tgtEl>
                                        <p:attrNameLst>
                                          <p:attrName>style.visibility</p:attrName>
                                        </p:attrNameLst>
                                      </p:cBhvr>
                                      <p:to>
                                        <p:strVal val="visible"/>
                                      </p:to>
                                    </p:set>
                                    <p:animEffect transition="in" filter="fade">
                                      <p:cBhvr>
                                        <p:cTn id="103" dur="500"/>
                                        <p:tgtEl>
                                          <p:spTgt spid="11271">
                                            <p:txEl>
                                              <p:pRg st="6" end="6"/>
                                            </p:txEl>
                                          </p:spTgt>
                                        </p:tgtEl>
                                      </p:cBhvr>
                                    </p:animEffect>
                                    <p:anim calcmode="lin" valueType="num">
                                      <p:cBhvr>
                                        <p:cTn id="104" dur="500" fill="hold"/>
                                        <p:tgtEl>
                                          <p:spTgt spid="11271">
                                            <p:txEl>
                                              <p:pRg st="6" end="6"/>
                                            </p:txEl>
                                          </p:spTgt>
                                        </p:tgtEl>
                                        <p:attrNameLst>
                                          <p:attrName>ppt_x</p:attrName>
                                        </p:attrNameLst>
                                      </p:cBhvr>
                                      <p:tavLst>
                                        <p:tav tm="0">
                                          <p:val>
                                            <p:strVal val="#ppt_x"/>
                                          </p:val>
                                        </p:tav>
                                        <p:tav tm="100000">
                                          <p:val>
                                            <p:strVal val="#ppt_x"/>
                                          </p:val>
                                        </p:tav>
                                      </p:tavLst>
                                    </p:anim>
                                    <p:anim calcmode="lin" valueType="num">
                                      <p:cBhvr>
                                        <p:cTn id="105" dur="500" fill="hold"/>
                                        <p:tgtEl>
                                          <p:spTgt spid="11271">
                                            <p:txEl>
                                              <p:pRg st="6" end="6"/>
                                            </p:txEl>
                                          </p:spTgt>
                                        </p:tgtEl>
                                        <p:attrNameLst>
                                          <p:attrName>ppt_y</p:attrName>
                                        </p:attrNameLst>
                                      </p:cBhvr>
                                      <p:tavLst>
                                        <p:tav tm="0">
                                          <p:val>
                                            <p:strVal val="#ppt_y+.05"/>
                                          </p:val>
                                        </p:tav>
                                        <p:tav tm="100000">
                                          <p:val>
                                            <p:strVal val="#ppt_y"/>
                                          </p:val>
                                        </p:tav>
                                      </p:tavLst>
                                    </p:anim>
                                  </p:childTnLst>
                                </p:cTn>
                              </p:par>
                            </p:childTnLst>
                          </p:cTn>
                        </p:par>
                      </p:childTnLst>
                    </p:cTn>
                  </p:par>
                  <p:par>
                    <p:cTn id="106" fill="hold" nodeType="clickPar">
                      <p:stCondLst>
                        <p:cond delay="indefinite"/>
                      </p:stCondLst>
                      <p:childTnLst>
                        <p:par>
                          <p:cTn id="107" fill="hold" nodeType="withGroup">
                            <p:stCondLst>
                              <p:cond delay="0"/>
                            </p:stCondLst>
                            <p:childTnLst>
                              <p:par>
                                <p:cTn id="108" presetID="44" presetClass="entr" presetSubtype="0" fill="hold" grpId="0" nodeType="clickEffect">
                                  <p:stCondLst>
                                    <p:cond delay="0"/>
                                  </p:stCondLst>
                                  <p:childTnLst>
                                    <p:set>
                                      <p:cBhvr>
                                        <p:cTn id="109" dur="1" fill="hold">
                                          <p:stCondLst>
                                            <p:cond delay="0"/>
                                          </p:stCondLst>
                                        </p:cTn>
                                        <p:tgtEl>
                                          <p:spTgt spid="11271">
                                            <p:txEl>
                                              <p:pRg st="7" end="7"/>
                                            </p:txEl>
                                          </p:spTgt>
                                        </p:tgtEl>
                                        <p:attrNameLst>
                                          <p:attrName>style.visibility</p:attrName>
                                        </p:attrNameLst>
                                      </p:cBhvr>
                                      <p:to>
                                        <p:strVal val="visible"/>
                                      </p:to>
                                    </p:set>
                                    <p:animEffect transition="in" filter="fade">
                                      <p:cBhvr>
                                        <p:cTn id="110" dur="500"/>
                                        <p:tgtEl>
                                          <p:spTgt spid="11271">
                                            <p:txEl>
                                              <p:pRg st="7" end="7"/>
                                            </p:txEl>
                                          </p:spTgt>
                                        </p:tgtEl>
                                      </p:cBhvr>
                                    </p:animEffect>
                                    <p:anim calcmode="lin" valueType="num">
                                      <p:cBhvr>
                                        <p:cTn id="111" dur="500" fill="hold"/>
                                        <p:tgtEl>
                                          <p:spTgt spid="11271">
                                            <p:txEl>
                                              <p:pRg st="7" end="7"/>
                                            </p:txEl>
                                          </p:spTgt>
                                        </p:tgtEl>
                                        <p:attrNameLst>
                                          <p:attrName>ppt_x</p:attrName>
                                        </p:attrNameLst>
                                      </p:cBhvr>
                                      <p:tavLst>
                                        <p:tav tm="0">
                                          <p:val>
                                            <p:strVal val="#ppt_x"/>
                                          </p:val>
                                        </p:tav>
                                        <p:tav tm="100000">
                                          <p:val>
                                            <p:strVal val="#ppt_x"/>
                                          </p:val>
                                        </p:tav>
                                      </p:tavLst>
                                    </p:anim>
                                    <p:anim calcmode="lin" valueType="num">
                                      <p:cBhvr>
                                        <p:cTn id="112" dur="500" fill="hold"/>
                                        <p:tgtEl>
                                          <p:spTgt spid="11271">
                                            <p:txEl>
                                              <p:pRg st="7" end="7"/>
                                            </p:txEl>
                                          </p:spTgt>
                                        </p:tgtEl>
                                        <p:attrNameLst>
                                          <p:attrName>ppt_y</p:attrName>
                                        </p:attrNameLst>
                                      </p:cBhvr>
                                      <p:tavLst>
                                        <p:tav tm="0">
                                          <p:val>
                                            <p:strVal val="#ppt_y+.05"/>
                                          </p:val>
                                        </p:tav>
                                        <p:tav tm="100000">
                                          <p:val>
                                            <p:strVal val="#ppt_y"/>
                                          </p:val>
                                        </p:tav>
                                      </p:tavLst>
                                    </p:anim>
                                  </p:childTnLst>
                                </p:cTn>
                              </p:par>
                            </p:childTnLst>
                          </p:cTn>
                        </p:par>
                      </p:childTnLst>
                    </p:cTn>
                  </p:par>
                  <p:par>
                    <p:cTn id="113" fill="hold" nodeType="clickPar">
                      <p:stCondLst>
                        <p:cond delay="indefinite"/>
                      </p:stCondLst>
                      <p:childTnLst>
                        <p:par>
                          <p:cTn id="114" fill="hold" nodeType="withGroup">
                            <p:stCondLst>
                              <p:cond delay="0"/>
                            </p:stCondLst>
                            <p:childTnLst>
                              <p:par>
                                <p:cTn id="115" presetID="44" presetClass="entr" presetSubtype="0" fill="hold" grpId="0" nodeType="clickEffect">
                                  <p:stCondLst>
                                    <p:cond delay="0"/>
                                  </p:stCondLst>
                                  <p:childTnLst>
                                    <p:set>
                                      <p:cBhvr>
                                        <p:cTn id="116" dur="1" fill="hold">
                                          <p:stCondLst>
                                            <p:cond delay="0"/>
                                          </p:stCondLst>
                                        </p:cTn>
                                        <p:tgtEl>
                                          <p:spTgt spid="11271">
                                            <p:txEl>
                                              <p:pRg st="8" end="8"/>
                                            </p:txEl>
                                          </p:spTgt>
                                        </p:tgtEl>
                                        <p:attrNameLst>
                                          <p:attrName>style.visibility</p:attrName>
                                        </p:attrNameLst>
                                      </p:cBhvr>
                                      <p:to>
                                        <p:strVal val="visible"/>
                                      </p:to>
                                    </p:set>
                                    <p:animEffect transition="in" filter="fade">
                                      <p:cBhvr>
                                        <p:cTn id="117" dur="500"/>
                                        <p:tgtEl>
                                          <p:spTgt spid="11271">
                                            <p:txEl>
                                              <p:pRg st="8" end="8"/>
                                            </p:txEl>
                                          </p:spTgt>
                                        </p:tgtEl>
                                      </p:cBhvr>
                                    </p:animEffect>
                                    <p:anim calcmode="lin" valueType="num">
                                      <p:cBhvr>
                                        <p:cTn id="118" dur="500" fill="hold"/>
                                        <p:tgtEl>
                                          <p:spTgt spid="11271">
                                            <p:txEl>
                                              <p:pRg st="8" end="8"/>
                                            </p:txEl>
                                          </p:spTgt>
                                        </p:tgtEl>
                                        <p:attrNameLst>
                                          <p:attrName>ppt_x</p:attrName>
                                        </p:attrNameLst>
                                      </p:cBhvr>
                                      <p:tavLst>
                                        <p:tav tm="0">
                                          <p:val>
                                            <p:strVal val="#ppt_x"/>
                                          </p:val>
                                        </p:tav>
                                        <p:tav tm="100000">
                                          <p:val>
                                            <p:strVal val="#ppt_x"/>
                                          </p:val>
                                        </p:tav>
                                      </p:tavLst>
                                    </p:anim>
                                    <p:anim calcmode="lin" valueType="num">
                                      <p:cBhvr>
                                        <p:cTn id="119" dur="500" fill="hold"/>
                                        <p:tgtEl>
                                          <p:spTgt spid="11271">
                                            <p:txEl>
                                              <p:pRg st="8" end="8"/>
                                            </p:txEl>
                                          </p:spTgt>
                                        </p:tgtEl>
                                        <p:attrNameLst>
                                          <p:attrName>ppt_y</p:attrName>
                                        </p:attrNameLst>
                                      </p:cBhvr>
                                      <p:tavLst>
                                        <p:tav tm="0">
                                          <p:val>
                                            <p:strVal val="#ppt_y+.05"/>
                                          </p:val>
                                        </p:tav>
                                        <p:tav tm="100000">
                                          <p:val>
                                            <p:strVal val="#ppt_y"/>
                                          </p:val>
                                        </p:tav>
                                      </p:tavLst>
                                    </p:anim>
                                  </p:childTnLst>
                                </p:cTn>
                              </p:par>
                            </p:childTnLst>
                          </p:cTn>
                        </p:par>
                      </p:childTnLst>
                    </p:cTn>
                  </p:par>
                  <p:par>
                    <p:cTn id="120" fill="hold" nodeType="clickPar">
                      <p:stCondLst>
                        <p:cond delay="indefinite"/>
                      </p:stCondLst>
                      <p:childTnLst>
                        <p:par>
                          <p:cTn id="121" fill="hold" nodeType="withGroup">
                            <p:stCondLst>
                              <p:cond delay="0"/>
                            </p:stCondLst>
                            <p:childTnLst>
                              <p:par>
                                <p:cTn id="122" presetID="44" presetClass="entr" presetSubtype="0" fill="hold" grpId="0" nodeType="clickEffect">
                                  <p:stCondLst>
                                    <p:cond delay="0"/>
                                  </p:stCondLst>
                                  <p:childTnLst>
                                    <p:set>
                                      <p:cBhvr>
                                        <p:cTn id="123" dur="1" fill="hold">
                                          <p:stCondLst>
                                            <p:cond delay="0"/>
                                          </p:stCondLst>
                                        </p:cTn>
                                        <p:tgtEl>
                                          <p:spTgt spid="11271">
                                            <p:txEl>
                                              <p:pRg st="9" end="9"/>
                                            </p:txEl>
                                          </p:spTgt>
                                        </p:tgtEl>
                                        <p:attrNameLst>
                                          <p:attrName>style.visibility</p:attrName>
                                        </p:attrNameLst>
                                      </p:cBhvr>
                                      <p:to>
                                        <p:strVal val="visible"/>
                                      </p:to>
                                    </p:set>
                                    <p:animEffect transition="in" filter="fade">
                                      <p:cBhvr>
                                        <p:cTn id="124" dur="500"/>
                                        <p:tgtEl>
                                          <p:spTgt spid="11271">
                                            <p:txEl>
                                              <p:pRg st="9" end="9"/>
                                            </p:txEl>
                                          </p:spTgt>
                                        </p:tgtEl>
                                      </p:cBhvr>
                                    </p:animEffect>
                                    <p:anim calcmode="lin" valueType="num">
                                      <p:cBhvr>
                                        <p:cTn id="125" dur="500" fill="hold"/>
                                        <p:tgtEl>
                                          <p:spTgt spid="11271">
                                            <p:txEl>
                                              <p:pRg st="9" end="9"/>
                                            </p:txEl>
                                          </p:spTgt>
                                        </p:tgtEl>
                                        <p:attrNameLst>
                                          <p:attrName>ppt_x</p:attrName>
                                        </p:attrNameLst>
                                      </p:cBhvr>
                                      <p:tavLst>
                                        <p:tav tm="0">
                                          <p:val>
                                            <p:strVal val="#ppt_x"/>
                                          </p:val>
                                        </p:tav>
                                        <p:tav tm="100000">
                                          <p:val>
                                            <p:strVal val="#ppt_x"/>
                                          </p:val>
                                        </p:tav>
                                      </p:tavLst>
                                    </p:anim>
                                    <p:anim calcmode="lin" valueType="num">
                                      <p:cBhvr>
                                        <p:cTn id="126" dur="500" fill="hold"/>
                                        <p:tgtEl>
                                          <p:spTgt spid="11271">
                                            <p:txEl>
                                              <p:pRg st="9" end="9"/>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0" grpId="0" build="p"/>
      <p:bldP spid="11271"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2286000" y="304800"/>
            <a:ext cx="4598988"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2800" b="1">
                <a:solidFill>
                  <a:schemeClr val="accent1"/>
                </a:solidFill>
                <a:effectLst>
                  <a:outerShdw blurRad="38100" dist="38100" dir="2700000" algn="tl">
                    <a:srgbClr val="FFFFFF"/>
                  </a:outerShdw>
                </a:effectLst>
                <a:latin typeface="Lucida Calligraphy" pitchFamily="66" charset="0"/>
                <a:cs typeface="Times New Roman" pitchFamily="18" charset="0"/>
              </a:rPr>
              <a:t>From Egypt to Canaan</a:t>
            </a:r>
            <a:endParaRPr lang="en-US" sz="2800">
              <a:solidFill>
                <a:schemeClr val="accent1"/>
              </a:solidFill>
              <a:effectLst>
                <a:outerShdw blurRad="38100" dist="38100" dir="2700000" algn="tl">
                  <a:srgbClr val="FFFFFF"/>
                </a:outerShdw>
              </a:effectLst>
              <a:latin typeface="Papyrus" pitchFamily="66" charset="0"/>
            </a:endParaRPr>
          </a:p>
          <a:p>
            <a:pPr eaLnBrk="0" hangingPunct="0"/>
            <a:r>
              <a:rPr lang="en-US" sz="1600">
                <a:solidFill>
                  <a:schemeClr val="accent1"/>
                </a:solidFill>
                <a:cs typeface="Times New Roman" pitchFamily="18" charset="0"/>
              </a:rPr>
              <a:t>A Suggested Chronology of the Children of Israel</a:t>
            </a:r>
            <a:endParaRPr lang="en-US" sz="1600">
              <a:solidFill>
                <a:schemeClr val="accent1"/>
              </a:solidFill>
            </a:endParaRPr>
          </a:p>
          <a:p>
            <a:pPr eaLnBrk="0" hangingPunct="0"/>
            <a:endParaRPr lang="en-US" sz="1600">
              <a:solidFill>
                <a:srgbClr val="CC9900"/>
              </a:solidFill>
              <a:effectLst>
                <a:outerShdw blurRad="38100" dist="38100" dir="2700000" algn="tl">
                  <a:srgbClr val="FFFFFF"/>
                </a:outerShdw>
              </a:effectLst>
            </a:endParaRPr>
          </a:p>
        </p:txBody>
      </p:sp>
      <p:sp>
        <p:nvSpPr>
          <p:cNvPr id="13315" name="Text Box 3"/>
          <p:cNvSpPr txBox="1">
            <a:spLocks noChangeArrowheads="1"/>
          </p:cNvSpPr>
          <p:nvPr/>
        </p:nvSpPr>
        <p:spPr bwMode="auto">
          <a:xfrm>
            <a:off x="7772400" y="6096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solidFill>
                  <a:schemeClr val="accent1"/>
                </a:solidFill>
                <a:latin typeface="Papyrus" pitchFamily="66" charset="0"/>
              </a:rPr>
              <a:t>Slide 1</a:t>
            </a:r>
          </a:p>
        </p:txBody>
      </p:sp>
      <p:graphicFrame>
        <p:nvGraphicFramePr>
          <p:cNvPr id="13316" name="Group 4"/>
          <p:cNvGraphicFramePr>
            <a:graphicFrameLocks noGrp="1"/>
          </p:cNvGraphicFramePr>
          <p:nvPr/>
        </p:nvGraphicFramePr>
        <p:xfrm>
          <a:off x="-76200" y="1143000"/>
          <a:ext cx="9280525" cy="274320"/>
        </p:xfrm>
        <a:graphic>
          <a:graphicData uri="http://schemas.openxmlformats.org/drawingml/2006/table">
            <a:tbl>
              <a:tblPr/>
              <a:tblGrid>
                <a:gridCol w="433388"/>
                <a:gridCol w="561975"/>
                <a:gridCol w="430212"/>
                <a:gridCol w="2986088"/>
                <a:gridCol w="1485900"/>
                <a:gridCol w="987425"/>
                <a:gridCol w="992187"/>
                <a:gridCol w="1403350"/>
              </a:tblGrid>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Y</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Events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Num 33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r>
            </a:tbl>
          </a:graphicData>
        </a:graphic>
      </p:graphicFrame>
      <p:graphicFrame>
        <p:nvGraphicFramePr>
          <p:cNvPr id="13336" name="Group 24"/>
          <p:cNvGraphicFramePr>
            <a:graphicFrameLocks noGrp="1"/>
          </p:cNvGraphicFramePr>
          <p:nvPr/>
        </p:nvGraphicFramePr>
        <p:xfrm>
          <a:off x="-76200" y="1447800"/>
          <a:ext cx="9280525" cy="5429250"/>
        </p:xfrm>
        <a:graphic>
          <a:graphicData uri="http://schemas.openxmlformats.org/drawingml/2006/table">
            <a:tbl>
              <a:tblPr/>
              <a:tblGrid>
                <a:gridCol w="433388"/>
                <a:gridCol w="561975"/>
                <a:gridCol w="430212"/>
                <a:gridCol w="2986088"/>
                <a:gridCol w="1485900"/>
                <a:gridCol w="987425"/>
                <a:gridCol w="992187"/>
                <a:gridCol w="1403350"/>
              </a:tblGrid>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Choosing of the Passover lamb</a:t>
                      </a:r>
                      <a:endParaRPr kumimoji="0" lang="en-US" sz="10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Egypt</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1"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12:10</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Slaying and eating of the Passover lamb; Feast of unleavened bread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Egypt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12:6,18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The children of Israel depart from Rameses; end of the 430 years at the night of the exodus</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Sanctification of the firstborn</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600" b="1" i="0" u="none" strike="noStrike" cap="none" normalizeH="0" baseline="0" smtClean="0">
                          <a:ln>
                            <a:noFill/>
                          </a:ln>
                          <a:solidFill>
                            <a:schemeClr val="tx1"/>
                          </a:solidFill>
                          <a:effectLst/>
                          <a:latin typeface="Arial" charset="0"/>
                          <a:cs typeface="Times New Roman" pitchFamily="18" charset="0"/>
                        </a:rPr>
                        <a:t>Beginning of the 40 yrs</a:t>
                      </a:r>
                      <a:endParaRPr kumimoji="0" lang="en-US" sz="16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Rameses, Egypt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33:3-4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29:2-4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12:40-42;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13:11-16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Succoth to Etham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33:5-6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13:20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Before Pi-hahiroth, between Migdol and the sea, against Baal-zephon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9:7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14:9-12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701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Red Sea crossing; first song of Moses; Israel murmurs at Marah; they come to Elim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Red Sea; wilderness of Etham; Marah; Elim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33:8-9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11:4;</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29:2-4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14:13-31;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15:1-22;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15:23-26;</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15:27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in the wilderness of Sin; quail and manna provided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By the Red Sea</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to wilderness of Sin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33:10-11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8:3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16:1-3;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16:4-21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No manna supplied on the Sabbath; 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to Dophkah to Alush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33:12-13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16:22-36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701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2</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murmurs at Rephidim (called Massah and Meribah); Amalek overcome at Rephidim</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Jethro’s counsel endorsed by divine decree; the leaders delegated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Rephidim</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(Massah and Meribah)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1:9-18;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6:16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17:1-7;</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17:8-16;</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18:1-22;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18:24-27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8540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comes to the wilderness of Sinai</a:t>
                      </a:r>
                    </a:p>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Yahweh descends on the mount; laws given; Israel brought under the covenant; specifications for the tabernacle, furniture, priestly garments and consecration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Wilderness of Sinai</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33:15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4:10-40;</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5-8;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Ex. 19:1-2;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19:18;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20:1-23:33;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24:1-8;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25:1-31:18 </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
        <p:nvSpPr>
          <p:cNvPr id="13446" name="Oval 134"/>
          <p:cNvSpPr>
            <a:spLocks noChangeArrowheads="1"/>
          </p:cNvSpPr>
          <p:nvPr/>
        </p:nvSpPr>
        <p:spPr bwMode="auto">
          <a:xfrm>
            <a:off x="2438400" y="3810000"/>
            <a:ext cx="1295400" cy="228600"/>
          </a:xfrm>
          <a:prstGeom prst="ellipse">
            <a:avLst/>
          </a:prstGeom>
          <a:noFill/>
          <a:ln w="381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a:p>
        </p:txBody>
      </p:sp>
      <p:sp>
        <p:nvSpPr>
          <p:cNvPr id="13447" name="Oval 135"/>
          <p:cNvSpPr>
            <a:spLocks noChangeArrowheads="1"/>
          </p:cNvSpPr>
          <p:nvPr/>
        </p:nvSpPr>
        <p:spPr bwMode="auto">
          <a:xfrm>
            <a:off x="8153400" y="4038600"/>
            <a:ext cx="685800" cy="152400"/>
          </a:xfrm>
          <a:prstGeom prst="ellipse">
            <a:avLst/>
          </a:prstGeom>
          <a:noFill/>
          <a:ln w="381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a:p>
        </p:txBody>
      </p:sp>
    </p:spTree>
    <p:extLst>
      <p:ext uri="{BB962C8B-B14F-4D97-AF65-F5344CB8AC3E}">
        <p14:creationId xmlns:p14="http://schemas.microsoft.com/office/powerpoint/2010/main" val="3533118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3446"/>
                                        </p:tgtEl>
                                        <p:attrNameLst>
                                          <p:attrName>style.visibility</p:attrName>
                                        </p:attrNameLst>
                                      </p:cBhvr>
                                      <p:to>
                                        <p:strVal val="visible"/>
                                      </p:to>
                                    </p:set>
                                    <p:animEffect transition="in" filter="circle(in)">
                                      <p:cBhvr>
                                        <p:cTn id="7" dur="2000"/>
                                        <p:tgtEl>
                                          <p:spTgt spid="13446"/>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13447"/>
                                        </p:tgtEl>
                                        <p:attrNameLst>
                                          <p:attrName>style.visibility</p:attrName>
                                        </p:attrNameLst>
                                      </p:cBhvr>
                                      <p:to>
                                        <p:strVal val="visible"/>
                                      </p:to>
                                    </p:set>
                                    <p:animEffect transition="in" filter="circle(in)">
                                      <p:cBhvr>
                                        <p:cTn id="11" dur="2000"/>
                                        <p:tgtEl>
                                          <p:spTgt spid="13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46" grpId="0" animBg="1"/>
      <p:bldP spid="1344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7772400" y="6096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solidFill>
                  <a:schemeClr val="accent1"/>
                </a:solidFill>
                <a:latin typeface="Papyrus" pitchFamily="66" charset="0"/>
              </a:rPr>
              <a:t>Slide 4</a:t>
            </a:r>
          </a:p>
        </p:txBody>
      </p:sp>
      <p:sp>
        <p:nvSpPr>
          <p:cNvPr id="14339" name="Rectangle 3"/>
          <p:cNvSpPr>
            <a:spLocks noChangeArrowheads="1"/>
          </p:cNvSpPr>
          <p:nvPr/>
        </p:nvSpPr>
        <p:spPr bwMode="auto">
          <a:xfrm>
            <a:off x="2286000" y="304800"/>
            <a:ext cx="4598988"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2800" b="1">
                <a:solidFill>
                  <a:schemeClr val="accent1"/>
                </a:solidFill>
                <a:effectLst>
                  <a:outerShdw blurRad="38100" dist="38100" dir="2700000" algn="tl">
                    <a:srgbClr val="FFFFFF"/>
                  </a:outerShdw>
                </a:effectLst>
                <a:latin typeface="Lucida Calligraphy" pitchFamily="66" charset="0"/>
                <a:cs typeface="Times New Roman" pitchFamily="18" charset="0"/>
              </a:rPr>
              <a:t>From Egypt to Canaan</a:t>
            </a:r>
            <a:endParaRPr lang="en-US" sz="2800">
              <a:solidFill>
                <a:schemeClr val="accent1"/>
              </a:solidFill>
              <a:effectLst>
                <a:outerShdw blurRad="38100" dist="38100" dir="2700000" algn="tl">
                  <a:srgbClr val="FFFFFF"/>
                </a:outerShdw>
              </a:effectLst>
              <a:latin typeface="Papyrus" pitchFamily="66" charset="0"/>
            </a:endParaRPr>
          </a:p>
          <a:p>
            <a:pPr eaLnBrk="0" hangingPunct="0"/>
            <a:r>
              <a:rPr lang="en-US" sz="1600">
                <a:solidFill>
                  <a:schemeClr val="accent1"/>
                </a:solidFill>
                <a:cs typeface="Times New Roman" pitchFamily="18" charset="0"/>
              </a:rPr>
              <a:t>A Suggested Chronology of the Children of Israel</a:t>
            </a:r>
            <a:endParaRPr lang="en-US" sz="1600">
              <a:solidFill>
                <a:schemeClr val="accent1"/>
              </a:solidFill>
            </a:endParaRPr>
          </a:p>
          <a:p>
            <a:pPr eaLnBrk="0" hangingPunct="0"/>
            <a:endParaRPr lang="en-US" sz="1600">
              <a:solidFill>
                <a:schemeClr val="accent1"/>
              </a:solidFill>
              <a:effectLst>
                <a:outerShdw blurRad="38100" dist="38100" dir="2700000" algn="tl">
                  <a:srgbClr val="FFFFFF"/>
                </a:outerShdw>
              </a:effectLst>
            </a:endParaRPr>
          </a:p>
        </p:txBody>
      </p:sp>
      <p:graphicFrame>
        <p:nvGraphicFramePr>
          <p:cNvPr id="14340" name="Group 4"/>
          <p:cNvGraphicFramePr>
            <a:graphicFrameLocks noGrp="1"/>
          </p:cNvGraphicFramePr>
          <p:nvPr/>
        </p:nvGraphicFramePr>
        <p:xfrm>
          <a:off x="-76200" y="1219200"/>
          <a:ext cx="9280525" cy="274638"/>
        </p:xfrm>
        <a:graphic>
          <a:graphicData uri="http://schemas.openxmlformats.org/drawingml/2006/table">
            <a:tbl>
              <a:tblPr/>
              <a:tblGrid>
                <a:gridCol w="433388"/>
                <a:gridCol w="561975"/>
                <a:gridCol w="430212"/>
                <a:gridCol w="2986088"/>
                <a:gridCol w="1485900"/>
                <a:gridCol w="987425"/>
                <a:gridCol w="992187"/>
                <a:gridCol w="1403350"/>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Y</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M</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Events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Location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Num 33</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Deut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1" u="none" strike="noStrike" cap="none" normalizeH="0" baseline="0" smtClean="0">
                          <a:ln>
                            <a:noFill/>
                          </a:ln>
                          <a:solidFill>
                            <a:srgbClr val="FFFFFF"/>
                          </a:solidFill>
                          <a:effectLst/>
                          <a:latin typeface="Times New Roman" pitchFamily="18" charset="0"/>
                          <a:cs typeface="Times New Roman" pitchFamily="18" charset="0"/>
                        </a:rPr>
                        <a:t>Other References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800000"/>
                    </a:solidFill>
                  </a:tcPr>
                </a:tc>
              </a:tr>
            </a:tbl>
          </a:graphicData>
        </a:graphic>
      </p:graphicFrame>
      <p:graphicFrame>
        <p:nvGraphicFramePr>
          <p:cNvPr id="14360" name="Group 24"/>
          <p:cNvGraphicFramePr>
            <a:graphicFrameLocks noGrp="1"/>
          </p:cNvGraphicFramePr>
          <p:nvPr/>
        </p:nvGraphicFramePr>
        <p:xfrm>
          <a:off x="-76200" y="1524000"/>
          <a:ext cx="9280525" cy="5244465"/>
        </p:xfrm>
        <a:graphic>
          <a:graphicData uri="http://schemas.openxmlformats.org/drawingml/2006/table">
            <a:tbl>
              <a:tblPr/>
              <a:tblGrid>
                <a:gridCol w="433388"/>
                <a:gridCol w="561975"/>
                <a:gridCol w="430212"/>
                <a:gridCol w="2986088"/>
                <a:gridCol w="1485900"/>
                <a:gridCol w="987425"/>
                <a:gridCol w="992187"/>
                <a:gridCol w="1403350"/>
              </a:tblGrid>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Oboth to Ijeabarim, Moab</a:t>
                      </a:r>
                      <a:endParaRPr kumimoji="0" lang="en-US" sz="1800" b="1" i="1"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33:43-44</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21:10-11</a:t>
                      </a:r>
                      <a:endParaRPr kumimoji="0" lang="en-US" sz="1000" b="1"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0" fontAlgn="base" latinLnBrk="0" hangingPunct="0">
                        <a:lnSpc>
                          <a:spcPct val="100000"/>
                        </a:lnSpc>
                        <a:spcBef>
                          <a:spcPct val="0"/>
                        </a:spcBef>
                        <a:spcAft>
                          <a:spcPct val="0"/>
                        </a:spcAft>
                        <a:buClrTx/>
                        <a:buSzTx/>
                        <a:buFont typeface="Symbol" pitchFamily="18" charset="2"/>
                        <a:buChar char=""/>
                        <a:tabLst>
                          <a:tab pos="182563" algn="l"/>
                        </a:tabLst>
                      </a:pPr>
                      <a:r>
                        <a:rPr kumimoji="0" lang="en-US" sz="1600" b="1" i="0" u="none" strike="noStrike" cap="none" normalizeH="0" baseline="0" smtClean="0">
                          <a:ln>
                            <a:noFill/>
                          </a:ln>
                          <a:solidFill>
                            <a:schemeClr val="tx1"/>
                          </a:solidFill>
                          <a:effectLst/>
                          <a:latin typeface="Arial" charset="0"/>
                          <a:cs typeface="Times New Roman" pitchFamily="18" charset="0"/>
                        </a:rPr>
                        <a:t>38 years from Kadesh-barnea to crossing of brook Zered</a:t>
                      </a:r>
                      <a:endParaRPr kumimoji="0" lang="en-US" sz="16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overcomes Sihon king of the Amorites, and Og king of Bashan</a:t>
                      </a: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Valley of Zared,</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on the other side of Arnon</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2:24-3:11;</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4:44-49;</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21:12-35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Israel journeys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Dibon-gad to Almon-diblathaim to the mountains of Abarim before Nebo</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33:45-47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Balaam and Balak; Israel sins at Baal-peor in Shittim; Phinehas slays the idolaters; the plague ceases</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Shittim</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in the plains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33:48-49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4:1-4;</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23:4-5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22-25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8540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5</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Second census; Joshua appointed to succeed Moses; law of offerings,  feasts, and vows; Israel defeats the Midianites and Balaam, Reuben and Gad request Jazer and Gilead for themselves; borders of the land, cities of refuge, and daughters of Zelophehad request Moses’ help</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Plains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33:49-56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3:12-20;</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4:41-43;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29:8;</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31:3-8</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Num. 26:1-32;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27:18-23;</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28-30;</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31-32;</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34-36</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Moses delivers Deuteronomy to the children of Israel</a:t>
                      </a: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Land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1:1-5;</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Deut. 1:1-5;</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2:14</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244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Second song of Moses;  Moses blesses Israel</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Plains of Moab</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31:28-33:29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31:28-33:29</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C0C0C0"/>
                    </a:solidFill>
                  </a:tcPr>
                </a:tc>
              </a:tr>
              <a:tr h="549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40</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charset="0"/>
                          <a:cs typeface="Times New Roman" pitchFamily="18" charset="0"/>
                        </a:rPr>
                        <a:t>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FF5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tab pos="182563" algn="l"/>
                        </a:tabLst>
                      </a:pPr>
                      <a:r>
                        <a:rPr kumimoji="0" lang="en-US" sz="1000" b="0" i="0" u="none" strike="noStrike" cap="none" normalizeH="0" baseline="0" smtClean="0">
                          <a:ln>
                            <a:noFill/>
                          </a:ln>
                          <a:solidFill>
                            <a:schemeClr val="tx1"/>
                          </a:solidFill>
                          <a:effectLst/>
                          <a:latin typeface="Arial" charset="0"/>
                          <a:cs typeface="Times New Roman" pitchFamily="18" charset="0"/>
                        </a:rPr>
                        <a:t>Moses dies, buried in mount Nebo</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Plains of Moab</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 mount Nebo,</a:t>
                      </a:r>
                      <a:endParaRPr kumimoji="0" lang="en-US" sz="1000" b="0" i="0" u="none" strike="noStrike" cap="none" normalizeH="0" baseline="0" smtClean="0">
                        <a:ln>
                          <a:noFill/>
                        </a:ln>
                        <a:solidFill>
                          <a:schemeClr val="tx1"/>
                        </a:solidFill>
                        <a:effectLst/>
                        <a:latin typeface="Arial"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1" u="none" strike="noStrike" cap="none" normalizeH="0" baseline="0" smtClean="0">
                          <a:ln>
                            <a:noFill/>
                          </a:ln>
                          <a:solidFill>
                            <a:schemeClr val="tx1"/>
                          </a:solidFill>
                          <a:effectLst/>
                          <a:latin typeface="Arial" charset="0"/>
                          <a:cs typeface="Times New Roman" pitchFamily="18" charset="0"/>
                        </a:rPr>
                        <a:t>at the top of Pisgah</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FFFFE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33:47</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32:49; 34:1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rgbClr val="9DC7F9"/>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Times New Roman" pitchFamily="18" charset="0"/>
                        </a:rPr>
                        <a:t>Deut. 32:49; 34:1</a:t>
                      </a:r>
                      <a:endParaRPr kumimoji="0" lang="en-US" sz="1800" b="0" i="0" u="none" strike="noStrike" cap="none" normalizeH="0" baseline="0" smtClean="0">
                        <a:ln>
                          <a:noFill/>
                        </a:ln>
                        <a:solidFill>
                          <a:schemeClr val="tx1"/>
                        </a:solidFill>
                        <a:effectLst/>
                        <a:latin typeface="Arial" charset="0"/>
                      </a:endParaRPr>
                    </a:p>
                  </a:txBody>
                  <a:tcP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C0C0C0"/>
                    </a:solidFill>
                  </a:tcPr>
                </a:tc>
              </a:tr>
            </a:tbl>
          </a:graphicData>
        </a:graphic>
      </p:graphicFrame>
      <p:sp>
        <p:nvSpPr>
          <p:cNvPr id="14449" name="Rectangle 113"/>
          <p:cNvSpPr>
            <a:spLocks noChangeArrowheads="1"/>
          </p:cNvSpPr>
          <p:nvPr/>
        </p:nvSpPr>
        <p:spPr bwMode="auto">
          <a:xfrm>
            <a:off x="0" y="5562600"/>
            <a:ext cx="4267200" cy="381000"/>
          </a:xfrm>
          <a:prstGeom prst="rect">
            <a:avLst/>
          </a:prstGeom>
          <a:noFill/>
          <a:ln w="3810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a:p>
        </p:txBody>
      </p:sp>
      <p:sp>
        <p:nvSpPr>
          <p:cNvPr id="14450" name="Oval 114"/>
          <p:cNvSpPr>
            <a:spLocks noChangeArrowheads="1"/>
          </p:cNvSpPr>
          <p:nvPr/>
        </p:nvSpPr>
        <p:spPr bwMode="auto">
          <a:xfrm>
            <a:off x="1295400" y="5943600"/>
            <a:ext cx="1676400" cy="304800"/>
          </a:xfrm>
          <a:prstGeom prst="ellipse">
            <a:avLst/>
          </a:prstGeom>
          <a:noFill/>
          <a:ln w="381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a:p>
        </p:txBody>
      </p:sp>
      <p:sp>
        <p:nvSpPr>
          <p:cNvPr id="14451" name="Oval 115"/>
          <p:cNvSpPr>
            <a:spLocks noChangeArrowheads="1"/>
          </p:cNvSpPr>
          <p:nvPr/>
        </p:nvSpPr>
        <p:spPr bwMode="auto">
          <a:xfrm>
            <a:off x="6858000" y="5943600"/>
            <a:ext cx="990600" cy="304800"/>
          </a:xfrm>
          <a:prstGeom prst="ellipse">
            <a:avLst/>
          </a:prstGeom>
          <a:noFill/>
          <a:ln w="38100">
            <a:solidFill>
              <a:srgbClr val="FF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a:p>
        </p:txBody>
      </p:sp>
    </p:spTree>
    <p:extLst>
      <p:ext uri="{BB962C8B-B14F-4D97-AF65-F5344CB8AC3E}">
        <p14:creationId xmlns:p14="http://schemas.microsoft.com/office/powerpoint/2010/main" val="269078465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4450"/>
                                        </p:tgtEl>
                                        <p:attrNameLst>
                                          <p:attrName>style.visibility</p:attrName>
                                        </p:attrNameLst>
                                      </p:cBhvr>
                                      <p:to>
                                        <p:strVal val="visible"/>
                                      </p:to>
                                    </p:set>
                                    <p:animEffect transition="in" filter="circle(in)">
                                      <p:cBhvr>
                                        <p:cTn id="7" dur="2000"/>
                                        <p:tgtEl>
                                          <p:spTgt spid="14450"/>
                                        </p:tgtEl>
                                      </p:cBhvr>
                                    </p:animEffect>
                                  </p:childTnLst>
                                </p:cTn>
                              </p:par>
                            </p:childTnLst>
                          </p:cTn>
                        </p:par>
                        <p:par>
                          <p:cTn id="8" fill="hold" nodeType="afterGroup">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14451"/>
                                        </p:tgtEl>
                                        <p:attrNameLst>
                                          <p:attrName>style.visibility</p:attrName>
                                        </p:attrNameLst>
                                      </p:cBhvr>
                                      <p:to>
                                        <p:strVal val="visible"/>
                                      </p:to>
                                    </p:set>
                                    <p:animEffect transition="in" filter="circle(in)">
                                      <p:cBhvr>
                                        <p:cTn id="11" dur="2000"/>
                                        <p:tgtEl>
                                          <p:spTgt spid="14451"/>
                                        </p:tgtEl>
                                      </p:cBhvr>
                                    </p:animEffect>
                                  </p:childTnLst>
                                </p:cTn>
                              </p:par>
                            </p:childTnLst>
                          </p:cTn>
                        </p:par>
                        <p:par>
                          <p:cTn id="12" fill="hold" nodeType="afterGroup">
                            <p:stCondLst>
                              <p:cond delay="4000"/>
                            </p:stCondLst>
                            <p:childTnLst>
                              <p:par>
                                <p:cTn id="13" presetID="4" presetClass="entr" presetSubtype="16" fill="hold" grpId="0" nodeType="afterEffect">
                                  <p:stCondLst>
                                    <p:cond delay="0"/>
                                  </p:stCondLst>
                                  <p:childTnLst>
                                    <p:set>
                                      <p:cBhvr>
                                        <p:cTn id="14" dur="1" fill="hold">
                                          <p:stCondLst>
                                            <p:cond delay="0"/>
                                          </p:stCondLst>
                                        </p:cTn>
                                        <p:tgtEl>
                                          <p:spTgt spid="14449"/>
                                        </p:tgtEl>
                                        <p:attrNameLst>
                                          <p:attrName>style.visibility</p:attrName>
                                        </p:attrNameLst>
                                      </p:cBhvr>
                                      <p:to>
                                        <p:strVal val="visible"/>
                                      </p:to>
                                    </p:set>
                                    <p:animEffect transition="in" filter="box(in)">
                                      <p:cBhvr>
                                        <p:cTn id="15" dur="500"/>
                                        <p:tgtEl>
                                          <p:spTgt spid="144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49" grpId="0" animBg="1"/>
      <p:bldP spid="14450" grpId="0" animBg="1"/>
      <p:bldP spid="14451"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pic>
        <p:nvPicPr>
          <p:cNvPr id="8194" name="Picture 2" descr="hebrew_scroll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2900"/>
            <a:ext cx="9144000" cy="651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5" name="Rectangle 3"/>
          <p:cNvSpPr>
            <a:spLocks noGrp="1" noChangeArrowheads="1"/>
          </p:cNvSpPr>
          <p:nvPr>
            <p:ph type="title"/>
          </p:nvPr>
        </p:nvSpPr>
        <p:spPr>
          <a:xfrm>
            <a:off x="2743200" y="152400"/>
            <a:ext cx="4114800" cy="1935163"/>
          </a:xfrm>
        </p:spPr>
        <p:txBody>
          <a:bodyPr/>
          <a:lstStyle/>
          <a:p>
            <a:r>
              <a:rPr lang="en-US" sz="5400" b="1">
                <a:solidFill>
                  <a:schemeClr val="accent1"/>
                </a:solidFill>
                <a:effectLst>
                  <a:outerShdw blurRad="38100" dist="38100" dir="2700000" algn="tl">
                    <a:srgbClr val="FFFFFF"/>
                  </a:outerShdw>
                </a:effectLst>
                <a:latin typeface="Papyrus" pitchFamily="66" charset="0"/>
              </a:rPr>
              <a:t>Hatikvah</a:t>
            </a:r>
          </a:p>
        </p:txBody>
      </p:sp>
      <p:sp>
        <p:nvSpPr>
          <p:cNvPr id="8196" name="Rectangle 4"/>
          <p:cNvSpPr>
            <a:spLocks noGrp="1" noChangeArrowheads="1"/>
          </p:cNvSpPr>
          <p:nvPr>
            <p:ph type="body" idx="1"/>
          </p:nvPr>
        </p:nvSpPr>
        <p:spPr>
          <a:xfrm>
            <a:off x="3505200" y="1981200"/>
            <a:ext cx="4953000" cy="42672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pPr>
              <a:lnSpc>
                <a:spcPct val="90000"/>
              </a:lnSpc>
              <a:buFontTx/>
              <a:buNone/>
            </a:pPr>
            <a:r>
              <a:rPr lang="en-US" sz="2500">
                <a:solidFill>
                  <a:schemeClr val="bg1"/>
                </a:solidFill>
              </a:rPr>
              <a:t>In the Jewish heart</a:t>
            </a:r>
          </a:p>
          <a:p>
            <a:pPr>
              <a:lnSpc>
                <a:spcPct val="90000"/>
              </a:lnSpc>
              <a:buFontTx/>
              <a:buNone/>
            </a:pPr>
            <a:r>
              <a:rPr lang="en-US" sz="2500">
                <a:solidFill>
                  <a:schemeClr val="bg1"/>
                </a:solidFill>
              </a:rPr>
              <a:t>A Jewish spirit still sings,</a:t>
            </a:r>
          </a:p>
          <a:p>
            <a:pPr>
              <a:lnSpc>
                <a:spcPct val="90000"/>
              </a:lnSpc>
              <a:buFontTx/>
              <a:buNone/>
            </a:pPr>
            <a:r>
              <a:rPr lang="en-US" sz="2500">
                <a:solidFill>
                  <a:schemeClr val="bg1"/>
                </a:solidFill>
              </a:rPr>
              <a:t>And the eyes look east</a:t>
            </a:r>
          </a:p>
          <a:p>
            <a:pPr>
              <a:lnSpc>
                <a:spcPct val="90000"/>
              </a:lnSpc>
              <a:buFontTx/>
              <a:buNone/>
            </a:pPr>
            <a:r>
              <a:rPr lang="en-US" sz="2500">
                <a:solidFill>
                  <a:schemeClr val="bg1"/>
                </a:solidFill>
              </a:rPr>
              <a:t>Toward Zion</a:t>
            </a:r>
          </a:p>
          <a:p>
            <a:pPr>
              <a:lnSpc>
                <a:spcPct val="90000"/>
              </a:lnSpc>
              <a:buFontTx/>
              <a:buNone/>
            </a:pPr>
            <a:endParaRPr lang="en-US" sz="2500">
              <a:solidFill>
                <a:schemeClr val="bg1"/>
              </a:solidFill>
            </a:endParaRPr>
          </a:p>
          <a:p>
            <a:pPr>
              <a:lnSpc>
                <a:spcPct val="90000"/>
              </a:lnSpc>
              <a:buFontTx/>
              <a:buNone/>
            </a:pPr>
            <a:endParaRPr lang="en-US" sz="2500">
              <a:solidFill>
                <a:schemeClr val="bg1"/>
              </a:solidFill>
            </a:endParaRPr>
          </a:p>
          <a:p>
            <a:pPr>
              <a:lnSpc>
                <a:spcPct val="90000"/>
              </a:lnSpc>
              <a:buFontTx/>
              <a:buNone/>
            </a:pPr>
            <a:r>
              <a:rPr lang="en-US" sz="2500">
                <a:solidFill>
                  <a:schemeClr val="bg1"/>
                </a:solidFill>
              </a:rPr>
              <a:t>Our hope is not lost,</a:t>
            </a:r>
          </a:p>
          <a:p>
            <a:pPr>
              <a:lnSpc>
                <a:spcPct val="90000"/>
              </a:lnSpc>
              <a:buFontTx/>
              <a:buNone/>
            </a:pPr>
            <a:r>
              <a:rPr lang="en-US" sz="2500">
                <a:solidFill>
                  <a:schemeClr val="bg1"/>
                </a:solidFill>
              </a:rPr>
              <a:t>Our hope of two thousand years,</a:t>
            </a:r>
          </a:p>
          <a:p>
            <a:pPr>
              <a:lnSpc>
                <a:spcPct val="90000"/>
              </a:lnSpc>
              <a:buFontTx/>
              <a:buNone/>
            </a:pPr>
            <a:r>
              <a:rPr lang="en-US" sz="2500">
                <a:solidFill>
                  <a:schemeClr val="bg1"/>
                </a:solidFill>
              </a:rPr>
              <a:t>To be a free nation in our land,</a:t>
            </a:r>
          </a:p>
          <a:p>
            <a:pPr>
              <a:lnSpc>
                <a:spcPct val="90000"/>
              </a:lnSpc>
              <a:buFontTx/>
              <a:buNone/>
            </a:pPr>
            <a:r>
              <a:rPr lang="en-US" sz="2500">
                <a:solidFill>
                  <a:schemeClr val="bg1"/>
                </a:solidFill>
              </a:rPr>
              <a:t>In the land of Zion and Jerusalem</a:t>
            </a:r>
          </a:p>
          <a:p>
            <a:pPr>
              <a:lnSpc>
                <a:spcPct val="90000"/>
              </a:lnSpc>
              <a:buFontTx/>
              <a:buNone/>
            </a:pPr>
            <a:endParaRPr lang="en-US" sz="2500">
              <a:solidFill>
                <a:schemeClr val="accent1"/>
              </a:solidFill>
            </a:endParaRPr>
          </a:p>
        </p:txBody>
      </p:sp>
      <p:pic>
        <p:nvPicPr>
          <p:cNvPr id="8201" name="Picture 9" descr="hatikv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90600"/>
            <a:ext cx="3235325" cy="5257800"/>
          </a:xfrm>
          <a:prstGeom prst="rect">
            <a:avLst/>
          </a:prstGeom>
          <a:noFill/>
          <a:ln w="9525">
            <a:solidFill>
              <a:srgbClr val="00CCFF"/>
            </a:solidFill>
            <a:miter lim="800000"/>
            <a:headEnd/>
            <a:tailEnd/>
          </a:ln>
          <a:extLst>
            <a:ext uri="{909E8E84-426E-40DD-AFC4-6F175D3DCCD1}">
              <a14:hiddenFill xmlns:a14="http://schemas.microsoft.com/office/drawing/2010/main">
                <a:solidFill>
                  <a:srgbClr val="FFFFFF"/>
                </a:solidFill>
              </a14:hiddenFill>
            </a:ext>
          </a:extLst>
        </p:spPr>
      </p:pic>
      <p:sp>
        <p:nvSpPr>
          <p:cNvPr id="8202" name="Text Box 10"/>
          <p:cNvSpPr txBox="1">
            <a:spLocks noChangeArrowheads="1"/>
          </p:cNvSpPr>
          <p:nvPr/>
        </p:nvSpPr>
        <p:spPr bwMode="auto">
          <a:xfrm>
            <a:off x="152400" y="6338888"/>
            <a:ext cx="32004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chemeClr val="bg1"/>
                </a:solidFill>
              </a:rPr>
              <a:t>www.jewishvirtuallibrary.org</a:t>
            </a: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National Anthem</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12005557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p:cTn id="7" dur="1000" fill="hold"/>
                                        <p:tgtEl>
                                          <p:spTgt spid="8195"/>
                                        </p:tgtEl>
                                        <p:attrNameLst>
                                          <p:attrName>ppt_x</p:attrName>
                                        </p:attrNameLst>
                                      </p:cBhvr>
                                      <p:tavLst>
                                        <p:tav tm="0">
                                          <p:val>
                                            <p:strVal val="#ppt_x-.2"/>
                                          </p:val>
                                        </p:tav>
                                        <p:tav tm="100000">
                                          <p:val>
                                            <p:strVal val="#ppt_x"/>
                                          </p:val>
                                        </p:tav>
                                      </p:tavLst>
                                    </p:anim>
                                    <p:anim calcmode="lin" valueType="num">
                                      <p:cBhvr>
                                        <p:cTn id="8" dur="1000" fill="hold"/>
                                        <p:tgtEl>
                                          <p:spTgt spid="8195"/>
                                        </p:tgtEl>
                                        <p:attrNameLst>
                                          <p:attrName>ppt_y</p:attrName>
                                        </p:attrNameLst>
                                      </p:cBhvr>
                                      <p:tavLst>
                                        <p:tav tm="0">
                                          <p:val>
                                            <p:strVal val="#ppt_y"/>
                                          </p:val>
                                        </p:tav>
                                        <p:tav tm="100000">
                                          <p:val>
                                            <p:strVal val="#ppt_y"/>
                                          </p:val>
                                        </p:tav>
                                      </p:tavLst>
                                    </p:anim>
                                    <p:animEffect transition="in" filter="wipe(right)" prLst="gradientSize: 0.1">
                                      <p:cBhvr>
                                        <p:cTn id="9" dur="1000"/>
                                        <p:tgtEl>
                                          <p:spTgt spid="8195"/>
                                        </p:tgtEl>
                                      </p:cBhvr>
                                    </p:animEffect>
                                  </p:childTnLst>
                                </p:cTn>
                              </p:par>
                              <p:par>
                                <p:cTn id="10" presetID="9" presetClass="emph" presetSubtype="0" nodeType="withEffect">
                                  <p:stCondLst>
                                    <p:cond delay="0"/>
                                  </p:stCondLst>
                                  <p:childTnLst>
                                    <p:set>
                                      <p:cBhvr rctx="PPT">
                                        <p:cTn id="11" dur="indefinite"/>
                                        <p:tgtEl>
                                          <p:spTgt spid="8194"/>
                                        </p:tgtEl>
                                        <p:attrNameLst>
                                          <p:attrName>style.opacity</p:attrName>
                                        </p:attrNameLst>
                                      </p:cBhvr>
                                      <p:to>
                                        <p:strVal val="0.75"/>
                                      </p:to>
                                    </p:set>
                                    <p:animEffect filter="image" prLst="opacity: 0.75">
                                      <p:cBhvr rctx="IE">
                                        <p:cTn id="12" dur="indefinite"/>
                                        <p:tgtEl>
                                          <p:spTgt spid="8194"/>
                                        </p:tgtEl>
                                      </p:cBhvr>
                                    </p:animEffect>
                                  </p:childTnLst>
                                </p:cTn>
                              </p:par>
                            </p:childTnLst>
                          </p:cTn>
                        </p:par>
                        <p:par>
                          <p:cTn id="13" fill="hold" nodeType="afterGroup">
                            <p:stCondLst>
                              <p:cond delay="1000"/>
                            </p:stCondLst>
                            <p:childTnLst>
                              <p:par>
                                <p:cTn id="14" presetID="44" presetClass="entr" presetSubtype="0" fill="hold" grpId="0" nodeType="afterEffect">
                                  <p:stCondLst>
                                    <p:cond delay="0"/>
                                  </p:stCondLst>
                                  <p:childTnLst>
                                    <p:set>
                                      <p:cBhvr>
                                        <p:cTn id="15" dur="1" fill="hold">
                                          <p:stCondLst>
                                            <p:cond delay="0"/>
                                          </p:stCondLst>
                                        </p:cTn>
                                        <p:tgtEl>
                                          <p:spTgt spid="8196">
                                            <p:bg/>
                                          </p:spTgt>
                                        </p:tgtEl>
                                        <p:attrNameLst>
                                          <p:attrName>style.visibility</p:attrName>
                                        </p:attrNameLst>
                                      </p:cBhvr>
                                      <p:to>
                                        <p:strVal val="visible"/>
                                      </p:to>
                                    </p:set>
                                    <p:animEffect transition="in" filter="fade">
                                      <p:cBhvr>
                                        <p:cTn id="16" dur="500"/>
                                        <p:tgtEl>
                                          <p:spTgt spid="8196">
                                            <p:bg/>
                                          </p:spTgt>
                                        </p:tgtEl>
                                      </p:cBhvr>
                                    </p:animEffect>
                                    <p:anim calcmode="lin" valueType="num">
                                      <p:cBhvr>
                                        <p:cTn id="17" dur="500" fill="hold"/>
                                        <p:tgtEl>
                                          <p:spTgt spid="8196">
                                            <p:bg/>
                                          </p:spTgt>
                                        </p:tgtEl>
                                        <p:attrNameLst>
                                          <p:attrName>ppt_x</p:attrName>
                                        </p:attrNameLst>
                                      </p:cBhvr>
                                      <p:tavLst>
                                        <p:tav tm="0">
                                          <p:val>
                                            <p:strVal val="#ppt_x"/>
                                          </p:val>
                                        </p:tav>
                                        <p:tav tm="100000">
                                          <p:val>
                                            <p:strVal val="#ppt_x"/>
                                          </p:val>
                                        </p:tav>
                                      </p:tavLst>
                                    </p:anim>
                                    <p:anim calcmode="lin" valueType="num">
                                      <p:cBhvr>
                                        <p:cTn id="18" dur="500" fill="hold"/>
                                        <p:tgtEl>
                                          <p:spTgt spid="8196">
                                            <p:bg/>
                                          </p:spTgt>
                                        </p:tgtEl>
                                        <p:attrNameLst>
                                          <p:attrName>ppt_y</p:attrName>
                                        </p:attrNameLst>
                                      </p:cBhvr>
                                      <p:tavLst>
                                        <p:tav tm="0">
                                          <p:val>
                                            <p:strVal val="#ppt_y+.05"/>
                                          </p:val>
                                        </p:tav>
                                        <p:tav tm="100000">
                                          <p:val>
                                            <p:strVal val="#ppt_y"/>
                                          </p:val>
                                        </p:tav>
                                      </p:tavLst>
                                    </p:anim>
                                  </p:childTnLst>
                                </p:cTn>
                              </p:par>
                            </p:childTnLst>
                          </p:cTn>
                        </p:par>
                        <p:par>
                          <p:cTn id="19" fill="hold" nodeType="afterGroup">
                            <p:stCondLst>
                              <p:cond delay="1500"/>
                            </p:stCondLst>
                            <p:childTnLst>
                              <p:par>
                                <p:cTn id="20" presetID="44" presetClass="entr" presetSubtype="0" fill="hold" grpId="0" nodeType="afterEffect">
                                  <p:stCondLst>
                                    <p:cond delay="0"/>
                                  </p:stCondLst>
                                  <p:childTnLst>
                                    <p:set>
                                      <p:cBhvr>
                                        <p:cTn id="21" dur="1" fill="hold">
                                          <p:stCondLst>
                                            <p:cond delay="0"/>
                                          </p:stCondLst>
                                        </p:cTn>
                                        <p:tgtEl>
                                          <p:spTgt spid="8196">
                                            <p:txEl>
                                              <p:pRg st="0" end="0"/>
                                            </p:txEl>
                                          </p:spTgt>
                                        </p:tgtEl>
                                        <p:attrNameLst>
                                          <p:attrName>style.visibility</p:attrName>
                                        </p:attrNameLst>
                                      </p:cBhvr>
                                      <p:to>
                                        <p:strVal val="visible"/>
                                      </p:to>
                                    </p:set>
                                    <p:animEffect transition="in" filter="fade">
                                      <p:cBhvr>
                                        <p:cTn id="22" dur="500"/>
                                        <p:tgtEl>
                                          <p:spTgt spid="8196">
                                            <p:txEl>
                                              <p:pRg st="0" end="0"/>
                                            </p:txEl>
                                          </p:spTgt>
                                        </p:tgtEl>
                                      </p:cBhvr>
                                    </p:animEffect>
                                    <p:anim calcmode="lin" valueType="num">
                                      <p:cBhvr>
                                        <p:cTn id="23"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8196">
                                            <p:txEl>
                                              <p:pRg st="0" end="0"/>
                                            </p:txEl>
                                          </p:spTgt>
                                        </p:tgtEl>
                                        <p:attrNameLst>
                                          <p:attrName>ppt_y</p:attrName>
                                        </p:attrNameLst>
                                      </p:cBhvr>
                                      <p:tavLst>
                                        <p:tav tm="0">
                                          <p:val>
                                            <p:strVal val="#ppt_y+.05"/>
                                          </p:val>
                                        </p:tav>
                                        <p:tav tm="100000">
                                          <p:val>
                                            <p:strVal val="#ppt_y"/>
                                          </p:val>
                                        </p:tav>
                                      </p:tavLst>
                                    </p:anim>
                                  </p:childTnLst>
                                </p:cTn>
                              </p:par>
                            </p:childTnLst>
                          </p:cTn>
                        </p:par>
                        <p:par>
                          <p:cTn id="25" fill="hold" nodeType="afterGroup">
                            <p:stCondLst>
                              <p:cond delay="2000"/>
                            </p:stCondLst>
                            <p:childTnLst>
                              <p:par>
                                <p:cTn id="26" presetID="44" presetClass="entr" presetSubtype="0" fill="hold" grpId="0" nodeType="afterEffect">
                                  <p:stCondLst>
                                    <p:cond delay="0"/>
                                  </p:stCondLst>
                                  <p:childTnLst>
                                    <p:set>
                                      <p:cBhvr>
                                        <p:cTn id="27" dur="1" fill="hold">
                                          <p:stCondLst>
                                            <p:cond delay="0"/>
                                          </p:stCondLst>
                                        </p:cTn>
                                        <p:tgtEl>
                                          <p:spTgt spid="8196">
                                            <p:txEl>
                                              <p:pRg st="1" end="1"/>
                                            </p:txEl>
                                          </p:spTgt>
                                        </p:tgtEl>
                                        <p:attrNameLst>
                                          <p:attrName>style.visibility</p:attrName>
                                        </p:attrNameLst>
                                      </p:cBhvr>
                                      <p:to>
                                        <p:strVal val="visible"/>
                                      </p:to>
                                    </p:set>
                                    <p:animEffect transition="in" filter="fade">
                                      <p:cBhvr>
                                        <p:cTn id="28" dur="500"/>
                                        <p:tgtEl>
                                          <p:spTgt spid="8196">
                                            <p:txEl>
                                              <p:pRg st="1" end="1"/>
                                            </p:txEl>
                                          </p:spTgt>
                                        </p:tgtEl>
                                      </p:cBhvr>
                                    </p:animEffect>
                                    <p:anim calcmode="lin" valueType="num">
                                      <p:cBhvr>
                                        <p:cTn id="29" dur="500" fill="hold"/>
                                        <p:tgtEl>
                                          <p:spTgt spid="8196">
                                            <p:txEl>
                                              <p:pRg st="1" end="1"/>
                                            </p:txEl>
                                          </p:spTgt>
                                        </p:tgtEl>
                                        <p:attrNameLst>
                                          <p:attrName>ppt_x</p:attrName>
                                        </p:attrNameLst>
                                      </p:cBhvr>
                                      <p:tavLst>
                                        <p:tav tm="0">
                                          <p:val>
                                            <p:strVal val="#ppt_x"/>
                                          </p:val>
                                        </p:tav>
                                        <p:tav tm="100000">
                                          <p:val>
                                            <p:strVal val="#ppt_x"/>
                                          </p:val>
                                        </p:tav>
                                      </p:tavLst>
                                    </p:anim>
                                    <p:anim calcmode="lin" valueType="num">
                                      <p:cBhvr>
                                        <p:cTn id="30" dur="500" fill="hold"/>
                                        <p:tgtEl>
                                          <p:spTgt spid="8196">
                                            <p:txEl>
                                              <p:pRg st="1" end="1"/>
                                            </p:txEl>
                                          </p:spTgt>
                                        </p:tgtEl>
                                        <p:attrNameLst>
                                          <p:attrName>ppt_y</p:attrName>
                                        </p:attrNameLst>
                                      </p:cBhvr>
                                      <p:tavLst>
                                        <p:tav tm="0">
                                          <p:val>
                                            <p:strVal val="#ppt_y+.05"/>
                                          </p:val>
                                        </p:tav>
                                        <p:tav tm="100000">
                                          <p:val>
                                            <p:strVal val="#ppt_y"/>
                                          </p:val>
                                        </p:tav>
                                      </p:tavLst>
                                    </p:anim>
                                  </p:childTnLst>
                                </p:cTn>
                              </p:par>
                            </p:childTnLst>
                          </p:cTn>
                        </p:par>
                        <p:par>
                          <p:cTn id="31" fill="hold" nodeType="afterGroup">
                            <p:stCondLst>
                              <p:cond delay="2500"/>
                            </p:stCondLst>
                            <p:childTnLst>
                              <p:par>
                                <p:cTn id="32" presetID="44" presetClass="entr" presetSubtype="0" fill="hold" grpId="0" nodeType="afterEffect">
                                  <p:stCondLst>
                                    <p:cond delay="0"/>
                                  </p:stCondLst>
                                  <p:childTnLst>
                                    <p:set>
                                      <p:cBhvr>
                                        <p:cTn id="33" dur="1" fill="hold">
                                          <p:stCondLst>
                                            <p:cond delay="0"/>
                                          </p:stCondLst>
                                        </p:cTn>
                                        <p:tgtEl>
                                          <p:spTgt spid="8196">
                                            <p:txEl>
                                              <p:pRg st="2" end="2"/>
                                            </p:txEl>
                                          </p:spTgt>
                                        </p:tgtEl>
                                        <p:attrNameLst>
                                          <p:attrName>style.visibility</p:attrName>
                                        </p:attrNameLst>
                                      </p:cBhvr>
                                      <p:to>
                                        <p:strVal val="visible"/>
                                      </p:to>
                                    </p:set>
                                    <p:animEffect transition="in" filter="fade">
                                      <p:cBhvr>
                                        <p:cTn id="34" dur="500"/>
                                        <p:tgtEl>
                                          <p:spTgt spid="8196">
                                            <p:txEl>
                                              <p:pRg st="2" end="2"/>
                                            </p:txEl>
                                          </p:spTgt>
                                        </p:tgtEl>
                                      </p:cBhvr>
                                    </p:animEffect>
                                    <p:anim calcmode="lin" valueType="num">
                                      <p:cBhvr>
                                        <p:cTn id="35" dur="500" fill="hold"/>
                                        <p:tgtEl>
                                          <p:spTgt spid="8196">
                                            <p:txEl>
                                              <p:pRg st="2" end="2"/>
                                            </p:txEl>
                                          </p:spTgt>
                                        </p:tgtEl>
                                        <p:attrNameLst>
                                          <p:attrName>ppt_x</p:attrName>
                                        </p:attrNameLst>
                                      </p:cBhvr>
                                      <p:tavLst>
                                        <p:tav tm="0">
                                          <p:val>
                                            <p:strVal val="#ppt_x"/>
                                          </p:val>
                                        </p:tav>
                                        <p:tav tm="100000">
                                          <p:val>
                                            <p:strVal val="#ppt_x"/>
                                          </p:val>
                                        </p:tav>
                                      </p:tavLst>
                                    </p:anim>
                                    <p:anim calcmode="lin" valueType="num">
                                      <p:cBhvr>
                                        <p:cTn id="36" dur="500" fill="hold"/>
                                        <p:tgtEl>
                                          <p:spTgt spid="8196">
                                            <p:txEl>
                                              <p:pRg st="2" end="2"/>
                                            </p:txEl>
                                          </p:spTgt>
                                        </p:tgtEl>
                                        <p:attrNameLst>
                                          <p:attrName>ppt_y</p:attrName>
                                        </p:attrNameLst>
                                      </p:cBhvr>
                                      <p:tavLst>
                                        <p:tav tm="0">
                                          <p:val>
                                            <p:strVal val="#ppt_y+.05"/>
                                          </p:val>
                                        </p:tav>
                                        <p:tav tm="100000">
                                          <p:val>
                                            <p:strVal val="#ppt_y"/>
                                          </p:val>
                                        </p:tav>
                                      </p:tavLst>
                                    </p:anim>
                                  </p:childTnLst>
                                </p:cTn>
                              </p:par>
                            </p:childTnLst>
                          </p:cTn>
                        </p:par>
                        <p:par>
                          <p:cTn id="37" fill="hold" nodeType="afterGroup">
                            <p:stCondLst>
                              <p:cond delay="3000"/>
                            </p:stCondLst>
                            <p:childTnLst>
                              <p:par>
                                <p:cTn id="38" presetID="44" presetClass="entr" presetSubtype="0" fill="hold" grpId="0" nodeType="afterEffect">
                                  <p:stCondLst>
                                    <p:cond delay="0"/>
                                  </p:stCondLst>
                                  <p:childTnLst>
                                    <p:set>
                                      <p:cBhvr>
                                        <p:cTn id="39" dur="1" fill="hold">
                                          <p:stCondLst>
                                            <p:cond delay="0"/>
                                          </p:stCondLst>
                                        </p:cTn>
                                        <p:tgtEl>
                                          <p:spTgt spid="8196">
                                            <p:txEl>
                                              <p:pRg st="3" end="3"/>
                                            </p:txEl>
                                          </p:spTgt>
                                        </p:tgtEl>
                                        <p:attrNameLst>
                                          <p:attrName>style.visibility</p:attrName>
                                        </p:attrNameLst>
                                      </p:cBhvr>
                                      <p:to>
                                        <p:strVal val="visible"/>
                                      </p:to>
                                    </p:set>
                                    <p:animEffect transition="in" filter="fade">
                                      <p:cBhvr>
                                        <p:cTn id="40" dur="500"/>
                                        <p:tgtEl>
                                          <p:spTgt spid="8196">
                                            <p:txEl>
                                              <p:pRg st="3" end="3"/>
                                            </p:txEl>
                                          </p:spTgt>
                                        </p:tgtEl>
                                      </p:cBhvr>
                                    </p:animEffect>
                                    <p:anim calcmode="lin" valueType="num">
                                      <p:cBhvr>
                                        <p:cTn id="41" dur="500" fill="hold"/>
                                        <p:tgtEl>
                                          <p:spTgt spid="8196">
                                            <p:txEl>
                                              <p:pRg st="3" end="3"/>
                                            </p:txEl>
                                          </p:spTgt>
                                        </p:tgtEl>
                                        <p:attrNameLst>
                                          <p:attrName>ppt_x</p:attrName>
                                        </p:attrNameLst>
                                      </p:cBhvr>
                                      <p:tavLst>
                                        <p:tav tm="0">
                                          <p:val>
                                            <p:strVal val="#ppt_x"/>
                                          </p:val>
                                        </p:tav>
                                        <p:tav tm="100000">
                                          <p:val>
                                            <p:strVal val="#ppt_x"/>
                                          </p:val>
                                        </p:tav>
                                      </p:tavLst>
                                    </p:anim>
                                    <p:anim calcmode="lin" valueType="num">
                                      <p:cBhvr>
                                        <p:cTn id="42" dur="500" fill="hold"/>
                                        <p:tgtEl>
                                          <p:spTgt spid="8196">
                                            <p:txEl>
                                              <p:pRg st="3" end="3"/>
                                            </p:txEl>
                                          </p:spTgt>
                                        </p:tgtEl>
                                        <p:attrNameLst>
                                          <p:attrName>ppt_y</p:attrName>
                                        </p:attrNameLst>
                                      </p:cBhvr>
                                      <p:tavLst>
                                        <p:tav tm="0">
                                          <p:val>
                                            <p:strVal val="#ppt_y+.05"/>
                                          </p:val>
                                        </p:tav>
                                        <p:tav tm="100000">
                                          <p:val>
                                            <p:strVal val="#ppt_y"/>
                                          </p:val>
                                        </p:tav>
                                      </p:tavLst>
                                    </p:anim>
                                  </p:childTnLst>
                                </p:cTn>
                              </p:par>
                            </p:childTnLst>
                          </p:cTn>
                        </p:par>
                        <p:par>
                          <p:cTn id="43" fill="hold" nodeType="afterGroup">
                            <p:stCondLst>
                              <p:cond delay="3500"/>
                            </p:stCondLst>
                            <p:childTnLst>
                              <p:par>
                                <p:cTn id="44" presetID="44" presetClass="entr" presetSubtype="0" fill="hold" grpId="0" nodeType="afterEffect">
                                  <p:stCondLst>
                                    <p:cond delay="0"/>
                                  </p:stCondLst>
                                  <p:childTnLst>
                                    <p:set>
                                      <p:cBhvr>
                                        <p:cTn id="45" dur="1" fill="hold">
                                          <p:stCondLst>
                                            <p:cond delay="0"/>
                                          </p:stCondLst>
                                        </p:cTn>
                                        <p:tgtEl>
                                          <p:spTgt spid="8196">
                                            <p:txEl>
                                              <p:pRg st="6" end="6"/>
                                            </p:txEl>
                                          </p:spTgt>
                                        </p:tgtEl>
                                        <p:attrNameLst>
                                          <p:attrName>style.visibility</p:attrName>
                                        </p:attrNameLst>
                                      </p:cBhvr>
                                      <p:to>
                                        <p:strVal val="visible"/>
                                      </p:to>
                                    </p:set>
                                    <p:animEffect transition="in" filter="fade">
                                      <p:cBhvr>
                                        <p:cTn id="46" dur="500"/>
                                        <p:tgtEl>
                                          <p:spTgt spid="8196">
                                            <p:txEl>
                                              <p:pRg st="6" end="6"/>
                                            </p:txEl>
                                          </p:spTgt>
                                        </p:tgtEl>
                                      </p:cBhvr>
                                    </p:animEffect>
                                    <p:anim calcmode="lin" valueType="num">
                                      <p:cBhvr>
                                        <p:cTn id="47" dur="500" fill="hold"/>
                                        <p:tgtEl>
                                          <p:spTgt spid="8196">
                                            <p:txEl>
                                              <p:pRg st="6" end="6"/>
                                            </p:txEl>
                                          </p:spTgt>
                                        </p:tgtEl>
                                        <p:attrNameLst>
                                          <p:attrName>ppt_x</p:attrName>
                                        </p:attrNameLst>
                                      </p:cBhvr>
                                      <p:tavLst>
                                        <p:tav tm="0">
                                          <p:val>
                                            <p:strVal val="#ppt_x"/>
                                          </p:val>
                                        </p:tav>
                                        <p:tav tm="100000">
                                          <p:val>
                                            <p:strVal val="#ppt_x"/>
                                          </p:val>
                                        </p:tav>
                                      </p:tavLst>
                                    </p:anim>
                                    <p:anim calcmode="lin" valueType="num">
                                      <p:cBhvr>
                                        <p:cTn id="48" dur="500" fill="hold"/>
                                        <p:tgtEl>
                                          <p:spTgt spid="8196">
                                            <p:txEl>
                                              <p:pRg st="6" end="6"/>
                                            </p:txEl>
                                          </p:spTgt>
                                        </p:tgtEl>
                                        <p:attrNameLst>
                                          <p:attrName>ppt_y</p:attrName>
                                        </p:attrNameLst>
                                      </p:cBhvr>
                                      <p:tavLst>
                                        <p:tav tm="0">
                                          <p:val>
                                            <p:strVal val="#ppt_y+.05"/>
                                          </p:val>
                                        </p:tav>
                                        <p:tav tm="100000">
                                          <p:val>
                                            <p:strVal val="#ppt_y"/>
                                          </p:val>
                                        </p:tav>
                                      </p:tavLst>
                                    </p:anim>
                                  </p:childTnLst>
                                </p:cTn>
                              </p:par>
                            </p:childTnLst>
                          </p:cTn>
                        </p:par>
                        <p:par>
                          <p:cTn id="49" fill="hold" nodeType="afterGroup">
                            <p:stCondLst>
                              <p:cond delay="4000"/>
                            </p:stCondLst>
                            <p:childTnLst>
                              <p:par>
                                <p:cTn id="50" presetID="44" presetClass="entr" presetSubtype="0" fill="hold" grpId="0" nodeType="afterEffect">
                                  <p:stCondLst>
                                    <p:cond delay="0"/>
                                  </p:stCondLst>
                                  <p:childTnLst>
                                    <p:set>
                                      <p:cBhvr>
                                        <p:cTn id="51" dur="1" fill="hold">
                                          <p:stCondLst>
                                            <p:cond delay="0"/>
                                          </p:stCondLst>
                                        </p:cTn>
                                        <p:tgtEl>
                                          <p:spTgt spid="8196">
                                            <p:txEl>
                                              <p:pRg st="7" end="7"/>
                                            </p:txEl>
                                          </p:spTgt>
                                        </p:tgtEl>
                                        <p:attrNameLst>
                                          <p:attrName>style.visibility</p:attrName>
                                        </p:attrNameLst>
                                      </p:cBhvr>
                                      <p:to>
                                        <p:strVal val="visible"/>
                                      </p:to>
                                    </p:set>
                                    <p:animEffect transition="in" filter="fade">
                                      <p:cBhvr>
                                        <p:cTn id="52" dur="500"/>
                                        <p:tgtEl>
                                          <p:spTgt spid="8196">
                                            <p:txEl>
                                              <p:pRg st="7" end="7"/>
                                            </p:txEl>
                                          </p:spTgt>
                                        </p:tgtEl>
                                      </p:cBhvr>
                                    </p:animEffect>
                                    <p:anim calcmode="lin" valueType="num">
                                      <p:cBhvr>
                                        <p:cTn id="53" dur="500" fill="hold"/>
                                        <p:tgtEl>
                                          <p:spTgt spid="8196">
                                            <p:txEl>
                                              <p:pRg st="7" end="7"/>
                                            </p:txEl>
                                          </p:spTgt>
                                        </p:tgtEl>
                                        <p:attrNameLst>
                                          <p:attrName>ppt_x</p:attrName>
                                        </p:attrNameLst>
                                      </p:cBhvr>
                                      <p:tavLst>
                                        <p:tav tm="0">
                                          <p:val>
                                            <p:strVal val="#ppt_x"/>
                                          </p:val>
                                        </p:tav>
                                        <p:tav tm="100000">
                                          <p:val>
                                            <p:strVal val="#ppt_x"/>
                                          </p:val>
                                        </p:tav>
                                      </p:tavLst>
                                    </p:anim>
                                    <p:anim calcmode="lin" valueType="num">
                                      <p:cBhvr>
                                        <p:cTn id="54" dur="500" fill="hold"/>
                                        <p:tgtEl>
                                          <p:spTgt spid="8196">
                                            <p:txEl>
                                              <p:pRg st="7" end="7"/>
                                            </p:txEl>
                                          </p:spTgt>
                                        </p:tgtEl>
                                        <p:attrNameLst>
                                          <p:attrName>ppt_y</p:attrName>
                                        </p:attrNameLst>
                                      </p:cBhvr>
                                      <p:tavLst>
                                        <p:tav tm="0">
                                          <p:val>
                                            <p:strVal val="#ppt_y+.05"/>
                                          </p:val>
                                        </p:tav>
                                        <p:tav tm="100000">
                                          <p:val>
                                            <p:strVal val="#ppt_y"/>
                                          </p:val>
                                        </p:tav>
                                      </p:tavLst>
                                    </p:anim>
                                  </p:childTnLst>
                                </p:cTn>
                              </p:par>
                            </p:childTnLst>
                          </p:cTn>
                        </p:par>
                        <p:par>
                          <p:cTn id="55" fill="hold" nodeType="afterGroup">
                            <p:stCondLst>
                              <p:cond delay="4500"/>
                            </p:stCondLst>
                            <p:childTnLst>
                              <p:par>
                                <p:cTn id="56" presetID="44" presetClass="entr" presetSubtype="0" fill="hold" grpId="0" nodeType="afterEffect">
                                  <p:stCondLst>
                                    <p:cond delay="0"/>
                                  </p:stCondLst>
                                  <p:childTnLst>
                                    <p:set>
                                      <p:cBhvr>
                                        <p:cTn id="57" dur="1" fill="hold">
                                          <p:stCondLst>
                                            <p:cond delay="0"/>
                                          </p:stCondLst>
                                        </p:cTn>
                                        <p:tgtEl>
                                          <p:spTgt spid="8196">
                                            <p:txEl>
                                              <p:pRg st="8" end="8"/>
                                            </p:txEl>
                                          </p:spTgt>
                                        </p:tgtEl>
                                        <p:attrNameLst>
                                          <p:attrName>style.visibility</p:attrName>
                                        </p:attrNameLst>
                                      </p:cBhvr>
                                      <p:to>
                                        <p:strVal val="visible"/>
                                      </p:to>
                                    </p:set>
                                    <p:animEffect transition="in" filter="fade">
                                      <p:cBhvr>
                                        <p:cTn id="58" dur="500"/>
                                        <p:tgtEl>
                                          <p:spTgt spid="8196">
                                            <p:txEl>
                                              <p:pRg st="8" end="8"/>
                                            </p:txEl>
                                          </p:spTgt>
                                        </p:tgtEl>
                                      </p:cBhvr>
                                    </p:animEffect>
                                    <p:anim calcmode="lin" valueType="num">
                                      <p:cBhvr>
                                        <p:cTn id="59" dur="500" fill="hold"/>
                                        <p:tgtEl>
                                          <p:spTgt spid="8196">
                                            <p:txEl>
                                              <p:pRg st="8" end="8"/>
                                            </p:txEl>
                                          </p:spTgt>
                                        </p:tgtEl>
                                        <p:attrNameLst>
                                          <p:attrName>ppt_x</p:attrName>
                                        </p:attrNameLst>
                                      </p:cBhvr>
                                      <p:tavLst>
                                        <p:tav tm="0">
                                          <p:val>
                                            <p:strVal val="#ppt_x"/>
                                          </p:val>
                                        </p:tav>
                                        <p:tav tm="100000">
                                          <p:val>
                                            <p:strVal val="#ppt_x"/>
                                          </p:val>
                                        </p:tav>
                                      </p:tavLst>
                                    </p:anim>
                                    <p:anim calcmode="lin" valueType="num">
                                      <p:cBhvr>
                                        <p:cTn id="60" dur="500" fill="hold"/>
                                        <p:tgtEl>
                                          <p:spTgt spid="8196">
                                            <p:txEl>
                                              <p:pRg st="8" end="8"/>
                                            </p:txEl>
                                          </p:spTgt>
                                        </p:tgtEl>
                                        <p:attrNameLst>
                                          <p:attrName>ppt_y</p:attrName>
                                        </p:attrNameLst>
                                      </p:cBhvr>
                                      <p:tavLst>
                                        <p:tav tm="0">
                                          <p:val>
                                            <p:strVal val="#ppt_y+.05"/>
                                          </p:val>
                                        </p:tav>
                                        <p:tav tm="100000">
                                          <p:val>
                                            <p:strVal val="#ppt_y"/>
                                          </p:val>
                                        </p:tav>
                                      </p:tavLst>
                                    </p:anim>
                                  </p:childTnLst>
                                </p:cTn>
                              </p:par>
                            </p:childTnLst>
                          </p:cTn>
                        </p:par>
                        <p:par>
                          <p:cTn id="61" fill="hold" nodeType="afterGroup">
                            <p:stCondLst>
                              <p:cond delay="5000"/>
                            </p:stCondLst>
                            <p:childTnLst>
                              <p:par>
                                <p:cTn id="62" presetID="44" presetClass="entr" presetSubtype="0" fill="hold" grpId="0" nodeType="afterEffect">
                                  <p:stCondLst>
                                    <p:cond delay="0"/>
                                  </p:stCondLst>
                                  <p:childTnLst>
                                    <p:set>
                                      <p:cBhvr>
                                        <p:cTn id="63" dur="1" fill="hold">
                                          <p:stCondLst>
                                            <p:cond delay="0"/>
                                          </p:stCondLst>
                                        </p:cTn>
                                        <p:tgtEl>
                                          <p:spTgt spid="8196">
                                            <p:txEl>
                                              <p:pRg st="9" end="9"/>
                                            </p:txEl>
                                          </p:spTgt>
                                        </p:tgtEl>
                                        <p:attrNameLst>
                                          <p:attrName>style.visibility</p:attrName>
                                        </p:attrNameLst>
                                      </p:cBhvr>
                                      <p:to>
                                        <p:strVal val="visible"/>
                                      </p:to>
                                    </p:set>
                                    <p:animEffect transition="in" filter="fade">
                                      <p:cBhvr>
                                        <p:cTn id="64" dur="500"/>
                                        <p:tgtEl>
                                          <p:spTgt spid="8196">
                                            <p:txEl>
                                              <p:pRg st="9" end="9"/>
                                            </p:txEl>
                                          </p:spTgt>
                                        </p:tgtEl>
                                      </p:cBhvr>
                                    </p:animEffect>
                                    <p:anim calcmode="lin" valueType="num">
                                      <p:cBhvr>
                                        <p:cTn id="65" dur="500" fill="hold"/>
                                        <p:tgtEl>
                                          <p:spTgt spid="8196">
                                            <p:txEl>
                                              <p:pRg st="9" end="9"/>
                                            </p:txEl>
                                          </p:spTgt>
                                        </p:tgtEl>
                                        <p:attrNameLst>
                                          <p:attrName>ppt_x</p:attrName>
                                        </p:attrNameLst>
                                      </p:cBhvr>
                                      <p:tavLst>
                                        <p:tav tm="0">
                                          <p:val>
                                            <p:strVal val="#ppt_x"/>
                                          </p:val>
                                        </p:tav>
                                        <p:tav tm="100000">
                                          <p:val>
                                            <p:strVal val="#ppt_x"/>
                                          </p:val>
                                        </p:tav>
                                      </p:tavLst>
                                    </p:anim>
                                    <p:anim calcmode="lin" valueType="num">
                                      <p:cBhvr>
                                        <p:cTn id="66" dur="500" fill="hold"/>
                                        <p:tgtEl>
                                          <p:spTgt spid="8196">
                                            <p:txEl>
                                              <p:pRg st="9" end="9"/>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196" grpId="0" build="p" animBg="1"/>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2" descr="hebrew_scroll_1"/>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342900"/>
            <a:ext cx="9144000" cy="6515100"/>
          </a:xfrm>
        </p:spPr>
      </p:pic>
      <p:sp>
        <p:nvSpPr>
          <p:cNvPr id="9219" name="Rectangle 3"/>
          <p:cNvSpPr>
            <a:spLocks noGrp="1" noChangeArrowheads="1"/>
          </p:cNvSpPr>
          <p:nvPr>
            <p:ph type="ctrTitle"/>
          </p:nvPr>
        </p:nvSpPr>
        <p:spPr>
          <a:xfrm>
            <a:off x="1295400" y="304800"/>
            <a:ext cx="6858000" cy="1676400"/>
          </a:xfrm>
        </p:spPr>
        <p:txBody>
          <a:bodyPr/>
          <a:lstStyle/>
          <a:p>
            <a:r>
              <a:rPr lang="en-US" b="1">
                <a:solidFill>
                  <a:schemeClr val="accent1"/>
                </a:solidFill>
                <a:effectLst>
                  <a:outerShdw blurRad="38100" dist="38100" dir="2700000" algn="tl">
                    <a:srgbClr val="FFFFFF"/>
                  </a:outerShdw>
                </a:effectLst>
                <a:latin typeface="Papyrus" pitchFamily="66" charset="0"/>
              </a:rPr>
              <a:t>Structure of Moses’ Song</a:t>
            </a:r>
          </a:p>
        </p:txBody>
      </p:sp>
      <p:sp>
        <p:nvSpPr>
          <p:cNvPr id="9220" name="Rectangle 4"/>
          <p:cNvSpPr>
            <a:spLocks noGrp="1" noChangeArrowheads="1"/>
          </p:cNvSpPr>
          <p:nvPr>
            <p:ph type="subTitle" idx="1"/>
          </p:nvPr>
        </p:nvSpPr>
        <p:spPr>
          <a:xfrm>
            <a:off x="685800" y="1981200"/>
            <a:ext cx="8229600" cy="37338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pPr algn="l">
              <a:lnSpc>
                <a:spcPct val="90000"/>
              </a:lnSpc>
              <a:buFontTx/>
              <a:buChar char="•"/>
            </a:pPr>
            <a:r>
              <a:rPr lang="en-US" sz="3100">
                <a:solidFill>
                  <a:schemeClr val="bg1"/>
                </a:solidFill>
              </a:rPr>
              <a:t>Introduction				</a:t>
            </a:r>
            <a:r>
              <a:rPr lang="en-US" sz="3100" i="1">
                <a:solidFill>
                  <a:schemeClr val="accent1"/>
                </a:solidFill>
                <a:effectLst>
                  <a:outerShdw blurRad="38100" dist="38100" dir="2700000" algn="tl">
                    <a:srgbClr val="000000"/>
                  </a:outerShdw>
                </a:effectLst>
              </a:rPr>
              <a:t>(v 1-4)</a:t>
            </a:r>
          </a:p>
          <a:p>
            <a:pPr algn="l">
              <a:lnSpc>
                <a:spcPct val="90000"/>
              </a:lnSpc>
              <a:buFontTx/>
              <a:buChar char="•"/>
            </a:pPr>
            <a:r>
              <a:rPr lang="en-US" sz="3100">
                <a:solidFill>
                  <a:schemeClr val="bg1"/>
                </a:solidFill>
              </a:rPr>
              <a:t>Corruption 				</a:t>
            </a:r>
            <a:r>
              <a:rPr lang="en-US" sz="3100" i="1">
                <a:solidFill>
                  <a:schemeClr val="accent1"/>
                </a:solidFill>
                <a:effectLst>
                  <a:outerShdw blurRad="38100" dist="38100" dir="2700000" algn="tl">
                    <a:srgbClr val="000000"/>
                  </a:outerShdw>
                </a:effectLst>
              </a:rPr>
              <a:t>(v 5-6)</a:t>
            </a:r>
          </a:p>
          <a:p>
            <a:pPr algn="l">
              <a:lnSpc>
                <a:spcPct val="90000"/>
              </a:lnSpc>
              <a:buFontTx/>
              <a:buChar char="•"/>
            </a:pPr>
            <a:r>
              <a:rPr lang="en-US" sz="3100">
                <a:solidFill>
                  <a:schemeClr val="bg1"/>
                </a:solidFill>
              </a:rPr>
              <a:t>Redemption from Egypt		</a:t>
            </a:r>
            <a:r>
              <a:rPr lang="en-US" sz="3100" i="1">
                <a:solidFill>
                  <a:schemeClr val="accent1"/>
                </a:solidFill>
                <a:effectLst>
                  <a:outerShdw blurRad="38100" dist="38100" dir="2700000" algn="tl">
                    <a:srgbClr val="000000"/>
                  </a:outerShdw>
                </a:effectLst>
              </a:rPr>
              <a:t>(v 7-14)</a:t>
            </a:r>
          </a:p>
          <a:p>
            <a:pPr algn="l">
              <a:lnSpc>
                <a:spcPct val="90000"/>
              </a:lnSpc>
              <a:buFontTx/>
              <a:buChar char="•"/>
            </a:pPr>
            <a:r>
              <a:rPr lang="en-US" sz="3100">
                <a:solidFill>
                  <a:schemeClr val="bg1"/>
                </a:solidFill>
              </a:rPr>
              <a:t>Provocation and			</a:t>
            </a:r>
            <a:r>
              <a:rPr lang="en-US" sz="3100" i="1">
                <a:solidFill>
                  <a:schemeClr val="accent1"/>
                </a:solidFill>
                <a:effectLst>
                  <a:outerShdw blurRad="38100" dist="38100" dir="2700000" algn="tl">
                    <a:srgbClr val="000000"/>
                  </a:outerShdw>
                </a:effectLst>
              </a:rPr>
              <a:t>(v 15-35)</a:t>
            </a:r>
          </a:p>
          <a:p>
            <a:pPr algn="l">
              <a:lnSpc>
                <a:spcPct val="90000"/>
              </a:lnSpc>
            </a:pPr>
            <a:r>
              <a:rPr lang="en-US" sz="3100">
                <a:solidFill>
                  <a:schemeClr val="bg1"/>
                </a:solidFill>
              </a:rPr>
              <a:t>	God’s response</a:t>
            </a:r>
          </a:p>
          <a:p>
            <a:pPr algn="l">
              <a:lnSpc>
                <a:spcPct val="90000"/>
              </a:lnSpc>
              <a:buFontTx/>
              <a:buChar char="•"/>
            </a:pPr>
            <a:r>
              <a:rPr lang="en-US" sz="3100">
                <a:solidFill>
                  <a:schemeClr val="bg1"/>
                </a:solidFill>
              </a:rPr>
              <a:t>Ultimate redemption of Israel	</a:t>
            </a:r>
            <a:r>
              <a:rPr lang="en-US" sz="3100" i="1">
                <a:solidFill>
                  <a:schemeClr val="accent1"/>
                </a:solidFill>
                <a:effectLst>
                  <a:outerShdw blurRad="38100" dist="38100" dir="2700000" algn="tl">
                    <a:srgbClr val="000000"/>
                  </a:outerShdw>
                </a:effectLst>
              </a:rPr>
              <a:t>(v 36-43)</a:t>
            </a:r>
          </a:p>
          <a:p>
            <a:pPr algn="l">
              <a:lnSpc>
                <a:spcPct val="90000"/>
              </a:lnSpc>
            </a:pPr>
            <a:r>
              <a:rPr lang="en-US" sz="3100">
                <a:solidFill>
                  <a:schemeClr val="bg1"/>
                </a:solidFill>
              </a:rPr>
              <a:t>	and all nations blessed</a:t>
            </a:r>
          </a:p>
          <a:p>
            <a:pPr algn="l">
              <a:lnSpc>
                <a:spcPct val="90000"/>
              </a:lnSpc>
              <a:buFontTx/>
              <a:buChar char="•"/>
            </a:pPr>
            <a:endParaRPr lang="en-US" sz="3100">
              <a:solidFill>
                <a:schemeClr val="bg1"/>
              </a:solidFill>
            </a:endParaRPr>
          </a:p>
          <a:p>
            <a:pPr algn="l"/>
            <a:endParaRPr lang="en-US">
              <a:solidFill>
                <a:schemeClr val="accent1"/>
              </a:solidFill>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National Anthem</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68771421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p:cTn id="7" dur="1000" fill="hold"/>
                                        <p:tgtEl>
                                          <p:spTgt spid="9219"/>
                                        </p:tgtEl>
                                        <p:attrNameLst>
                                          <p:attrName>ppt_x</p:attrName>
                                        </p:attrNameLst>
                                      </p:cBhvr>
                                      <p:tavLst>
                                        <p:tav tm="0">
                                          <p:val>
                                            <p:strVal val="#ppt_x-.2"/>
                                          </p:val>
                                        </p:tav>
                                        <p:tav tm="100000">
                                          <p:val>
                                            <p:strVal val="#ppt_x"/>
                                          </p:val>
                                        </p:tav>
                                      </p:tavLst>
                                    </p:anim>
                                    <p:anim calcmode="lin" valueType="num">
                                      <p:cBhvr>
                                        <p:cTn id="8" dur="1000" fill="hold"/>
                                        <p:tgtEl>
                                          <p:spTgt spid="9219"/>
                                        </p:tgtEl>
                                        <p:attrNameLst>
                                          <p:attrName>ppt_y</p:attrName>
                                        </p:attrNameLst>
                                      </p:cBhvr>
                                      <p:tavLst>
                                        <p:tav tm="0">
                                          <p:val>
                                            <p:strVal val="#ppt_y"/>
                                          </p:val>
                                        </p:tav>
                                        <p:tav tm="100000">
                                          <p:val>
                                            <p:strVal val="#ppt_y"/>
                                          </p:val>
                                        </p:tav>
                                      </p:tavLst>
                                    </p:anim>
                                    <p:animEffect transition="in" filter="wipe(right)" prLst="gradientSize: 0.1">
                                      <p:cBhvr>
                                        <p:cTn id="9" dur="1000"/>
                                        <p:tgtEl>
                                          <p:spTgt spid="9219"/>
                                        </p:tgtEl>
                                      </p:cBhvr>
                                    </p:animEffect>
                                  </p:childTnLst>
                                </p:cTn>
                              </p:par>
                              <p:par>
                                <p:cTn id="10" presetID="9" presetClass="emph" presetSubtype="0" nodeType="withEffect">
                                  <p:stCondLst>
                                    <p:cond delay="0"/>
                                  </p:stCondLst>
                                  <p:childTnLst>
                                    <p:set>
                                      <p:cBhvr rctx="PPT">
                                        <p:cTn id="11" dur="indefinite"/>
                                        <p:tgtEl>
                                          <p:spTgt spid="9218"/>
                                        </p:tgtEl>
                                        <p:attrNameLst>
                                          <p:attrName>style.opacity</p:attrName>
                                        </p:attrNameLst>
                                      </p:cBhvr>
                                      <p:to>
                                        <p:strVal val="0.75"/>
                                      </p:to>
                                    </p:set>
                                    <p:animEffect filter="image" prLst="opacity: 0.75">
                                      <p:cBhvr rctx="IE">
                                        <p:cTn id="12" dur="indefinite"/>
                                        <p:tgtEl>
                                          <p:spTgt spid="9218"/>
                                        </p:tgtEl>
                                      </p:cBhvr>
                                    </p:animEffect>
                                  </p:childTnLst>
                                </p:cTn>
                              </p:par>
                            </p:childTnLst>
                          </p:cTn>
                        </p:par>
                        <p:par>
                          <p:cTn id="13" fill="hold" nodeType="afterGroup">
                            <p:stCondLst>
                              <p:cond delay="1000"/>
                            </p:stCondLst>
                            <p:childTnLst>
                              <p:par>
                                <p:cTn id="14" presetID="44" presetClass="entr" presetSubtype="0" fill="hold" grpId="0" nodeType="afterEffect">
                                  <p:stCondLst>
                                    <p:cond delay="0"/>
                                  </p:stCondLst>
                                  <p:childTnLst>
                                    <p:set>
                                      <p:cBhvr>
                                        <p:cTn id="15" dur="1" fill="hold">
                                          <p:stCondLst>
                                            <p:cond delay="0"/>
                                          </p:stCondLst>
                                        </p:cTn>
                                        <p:tgtEl>
                                          <p:spTgt spid="9220">
                                            <p:bg/>
                                          </p:spTgt>
                                        </p:tgtEl>
                                        <p:attrNameLst>
                                          <p:attrName>style.visibility</p:attrName>
                                        </p:attrNameLst>
                                      </p:cBhvr>
                                      <p:to>
                                        <p:strVal val="visible"/>
                                      </p:to>
                                    </p:set>
                                    <p:animEffect transition="in" filter="fade">
                                      <p:cBhvr>
                                        <p:cTn id="16" dur="500"/>
                                        <p:tgtEl>
                                          <p:spTgt spid="9220">
                                            <p:bg/>
                                          </p:spTgt>
                                        </p:tgtEl>
                                      </p:cBhvr>
                                    </p:animEffect>
                                    <p:anim calcmode="lin" valueType="num">
                                      <p:cBhvr>
                                        <p:cTn id="17" dur="500" fill="hold"/>
                                        <p:tgtEl>
                                          <p:spTgt spid="9220">
                                            <p:bg/>
                                          </p:spTgt>
                                        </p:tgtEl>
                                        <p:attrNameLst>
                                          <p:attrName>ppt_x</p:attrName>
                                        </p:attrNameLst>
                                      </p:cBhvr>
                                      <p:tavLst>
                                        <p:tav tm="0">
                                          <p:val>
                                            <p:strVal val="#ppt_x"/>
                                          </p:val>
                                        </p:tav>
                                        <p:tav tm="100000">
                                          <p:val>
                                            <p:strVal val="#ppt_x"/>
                                          </p:val>
                                        </p:tav>
                                      </p:tavLst>
                                    </p:anim>
                                    <p:anim calcmode="lin" valueType="num">
                                      <p:cBhvr>
                                        <p:cTn id="18" dur="500" fill="hold"/>
                                        <p:tgtEl>
                                          <p:spTgt spid="9220">
                                            <p:bg/>
                                          </p:spTgt>
                                        </p:tgtEl>
                                        <p:attrNameLst>
                                          <p:attrName>ppt_y</p:attrName>
                                        </p:attrNameLst>
                                      </p:cBhvr>
                                      <p:tavLst>
                                        <p:tav tm="0">
                                          <p:val>
                                            <p:strVal val="#ppt_y+.05"/>
                                          </p:val>
                                        </p:tav>
                                        <p:tav tm="100000">
                                          <p:val>
                                            <p:strVal val="#ppt_y"/>
                                          </p:val>
                                        </p:tav>
                                      </p:tavLst>
                                    </p:anim>
                                  </p:childTnLst>
                                </p:cTn>
                              </p:par>
                            </p:childTnLst>
                          </p:cTn>
                        </p:par>
                        <p:par>
                          <p:cTn id="19" fill="hold" nodeType="afterGroup">
                            <p:stCondLst>
                              <p:cond delay="1500"/>
                            </p:stCondLst>
                            <p:childTnLst>
                              <p:par>
                                <p:cTn id="20" presetID="44" presetClass="entr" presetSubtype="0" fill="hold" grpId="0" nodeType="afterEffect">
                                  <p:stCondLst>
                                    <p:cond delay="0"/>
                                  </p:stCondLst>
                                  <p:childTnLst>
                                    <p:set>
                                      <p:cBhvr>
                                        <p:cTn id="21" dur="1" fill="hold">
                                          <p:stCondLst>
                                            <p:cond delay="0"/>
                                          </p:stCondLst>
                                        </p:cTn>
                                        <p:tgtEl>
                                          <p:spTgt spid="9220">
                                            <p:txEl>
                                              <p:pRg st="0" end="0"/>
                                            </p:txEl>
                                          </p:spTgt>
                                        </p:tgtEl>
                                        <p:attrNameLst>
                                          <p:attrName>style.visibility</p:attrName>
                                        </p:attrNameLst>
                                      </p:cBhvr>
                                      <p:to>
                                        <p:strVal val="visible"/>
                                      </p:to>
                                    </p:set>
                                    <p:animEffect transition="in" filter="fade">
                                      <p:cBhvr>
                                        <p:cTn id="22" dur="500"/>
                                        <p:tgtEl>
                                          <p:spTgt spid="9220">
                                            <p:txEl>
                                              <p:pRg st="0" end="0"/>
                                            </p:txEl>
                                          </p:spTgt>
                                        </p:tgtEl>
                                      </p:cBhvr>
                                    </p:animEffect>
                                    <p:anim calcmode="lin" valueType="num">
                                      <p:cBhvr>
                                        <p:cTn id="23" dur="500" fill="hold"/>
                                        <p:tgtEl>
                                          <p:spTgt spid="9220">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9220">
                                            <p:txEl>
                                              <p:pRg st="0" end="0"/>
                                            </p:txEl>
                                          </p:spTgt>
                                        </p:tgtEl>
                                        <p:attrNameLst>
                                          <p:attrName>ppt_y</p:attrName>
                                        </p:attrNameLst>
                                      </p:cBhvr>
                                      <p:tavLst>
                                        <p:tav tm="0">
                                          <p:val>
                                            <p:strVal val="#ppt_y+.05"/>
                                          </p:val>
                                        </p:tav>
                                        <p:tav tm="100000">
                                          <p:val>
                                            <p:strVal val="#ppt_y"/>
                                          </p:val>
                                        </p:tav>
                                      </p:tavLst>
                                    </p:anim>
                                  </p:childTnLst>
                                </p:cTn>
                              </p:par>
                            </p:childTnLst>
                          </p:cTn>
                        </p:par>
                        <p:par>
                          <p:cTn id="25" fill="hold" nodeType="afterGroup">
                            <p:stCondLst>
                              <p:cond delay="2000"/>
                            </p:stCondLst>
                            <p:childTnLst>
                              <p:par>
                                <p:cTn id="26" presetID="44" presetClass="entr" presetSubtype="0" fill="hold" grpId="0" nodeType="afterEffect">
                                  <p:stCondLst>
                                    <p:cond delay="0"/>
                                  </p:stCondLst>
                                  <p:childTnLst>
                                    <p:set>
                                      <p:cBhvr>
                                        <p:cTn id="27" dur="1" fill="hold">
                                          <p:stCondLst>
                                            <p:cond delay="0"/>
                                          </p:stCondLst>
                                        </p:cTn>
                                        <p:tgtEl>
                                          <p:spTgt spid="9220">
                                            <p:txEl>
                                              <p:pRg st="1" end="1"/>
                                            </p:txEl>
                                          </p:spTgt>
                                        </p:tgtEl>
                                        <p:attrNameLst>
                                          <p:attrName>style.visibility</p:attrName>
                                        </p:attrNameLst>
                                      </p:cBhvr>
                                      <p:to>
                                        <p:strVal val="visible"/>
                                      </p:to>
                                    </p:set>
                                    <p:animEffect transition="in" filter="fade">
                                      <p:cBhvr>
                                        <p:cTn id="28" dur="500"/>
                                        <p:tgtEl>
                                          <p:spTgt spid="9220">
                                            <p:txEl>
                                              <p:pRg st="1" end="1"/>
                                            </p:txEl>
                                          </p:spTgt>
                                        </p:tgtEl>
                                      </p:cBhvr>
                                    </p:animEffect>
                                    <p:anim calcmode="lin" valueType="num">
                                      <p:cBhvr>
                                        <p:cTn id="29" dur="500" fill="hold"/>
                                        <p:tgtEl>
                                          <p:spTgt spid="9220">
                                            <p:txEl>
                                              <p:pRg st="1" end="1"/>
                                            </p:txEl>
                                          </p:spTgt>
                                        </p:tgtEl>
                                        <p:attrNameLst>
                                          <p:attrName>ppt_x</p:attrName>
                                        </p:attrNameLst>
                                      </p:cBhvr>
                                      <p:tavLst>
                                        <p:tav tm="0">
                                          <p:val>
                                            <p:strVal val="#ppt_x"/>
                                          </p:val>
                                        </p:tav>
                                        <p:tav tm="100000">
                                          <p:val>
                                            <p:strVal val="#ppt_x"/>
                                          </p:val>
                                        </p:tav>
                                      </p:tavLst>
                                    </p:anim>
                                    <p:anim calcmode="lin" valueType="num">
                                      <p:cBhvr>
                                        <p:cTn id="30" dur="500" fill="hold"/>
                                        <p:tgtEl>
                                          <p:spTgt spid="9220">
                                            <p:txEl>
                                              <p:pRg st="1" end="1"/>
                                            </p:txEl>
                                          </p:spTgt>
                                        </p:tgtEl>
                                        <p:attrNameLst>
                                          <p:attrName>ppt_y</p:attrName>
                                        </p:attrNameLst>
                                      </p:cBhvr>
                                      <p:tavLst>
                                        <p:tav tm="0">
                                          <p:val>
                                            <p:strVal val="#ppt_y+.05"/>
                                          </p:val>
                                        </p:tav>
                                        <p:tav tm="100000">
                                          <p:val>
                                            <p:strVal val="#ppt_y"/>
                                          </p:val>
                                        </p:tav>
                                      </p:tavLst>
                                    </p:anim>
                                  </p:childTnLst>
                                </p:cTn>
                              </p:par>
                            </p:childTnLst>
                          </p:cTn>
                        </p:par>
                        <p:par>
                          <p:cTn id="31" fill="hold" nodeType="afterGroup">
                            <p:stCondLst>
                              <p:cond delay="2500"/>
                            </p:stCondLst>
                            <p:childTnLst>
                              <p:par>
                                <p:cTn id="32" presetID="44" presetClass="entr" presetSubtype="0" fill="hold" grpId="0" nodeType="afterEffect">
                                  <p:stCondLst>
                                    <p:cond delay="0"/>
                                  </p:stCondLst>
                                  <p:childTnLst>
                                    <p:set>
                                      <p:cBhvr>
                                        <p:cTn id="33" dur="1" fill="hold">
                                          <p:stCondLst>
                                            <p:cond delay="0"/>
                                          </p:stCondLst>
                                        </p:cTn>
                                        <p:tgtEl>
                                          <p:spTgt spid="9220">
                                            <p:txEl>
                                              <p:pRg st="2" end="2"/>
                                            </p:txEl>
                                          </p:spTgt>
                                        </p:tgtEl>
                                        <p:attrNameLst>
                                          <p:attrName>style.visibility</p:attrName>
                                        </p:attrNameLst>
                                      </p:cBhvr>
                                      <p:to>
                                        <p:strVal val="visible"/>
                                      </p:to>
                                    </p:set>
                                    <p:animEffect transition="in" filter="fade">
                                      <p:cBhvr>
                                        <p:cTn id="34" dur="500"/>
                                        <p:tgtEl>
                                          <p:spTgt spid="9220">
                                            <p:txEl>
                                              <p:pRg st="2" end="2"/>
                                            </p:txEl>
                                          </p:spTgt>
                                        </p:tgtEl>
                                      </p:cBhvr>
                                    </p:animEffect>
                                    <p:anim calcmode="lin" valueType="num">
                                      <p:cBhvr>
                                        <p:cTn id="35" dur="500" fill="hold"/>
                                        <p:tgtEl>
                                          <p:spTgt spid="9220">
                                            <p:txEl>
                                              <p:pRg st="2" end="2"/>
                                            </p:txEl>
                                          </p:spTgt>
                                        </p:tgtEl>
                                        <p:attrNameLst>
                                          <p:attrName>ppt_x</p:attrName>
                                        </p:attrNameLst>
                                      </p:cBhvr>
                                      <p:tavLst>
                                        <p:tav tm="0">
                                          <p:val>
                                            <p:strVal val="#ppt_x"/>
                                          </p:val>
                                        </p:tav>
                                        <p:tav tm="100000">
                                          <p:val>
                                            <p:strVal val="#ppt_x"/>
                                          </p:val>
                                        </p:tav>
                                      </p:tavLst>
                                    </p:anim>
                                    <p:anim calcmode="lin" valueType="num">
                                      <p:cBhvr>
                                        <p:cTn id="36" dur="500" fill="hold"/>
                                        <p:tgtEl>
                                          <p:spTgt spid="9220">
                                            <p:txEl>
                                              <p:pRg st="2" end="2"/>
                                            </p:txEl>
                                          </p:spTgt>
                                        </p:tgtEl>
                                        <p:attrNameLst>
                                          <p:attrName>ppt_y</p:attrName>
                                        </p:attrNameLst>
                                      </p:cBhvr>
                                      <p:tavLst>
                                        <p:tav tm="0">
                                          <p:val>
                                            <p:strVal val="#ppt_y+.05"/>
                                          </p:val>
                                        </p:tav>
                                        <p:tav tm="100000">
                                          <p:val>
                                            <p:strVal val="#ppt_y"/>
                                          </p:val>
                                        </p:tav>
                                      </p:tavLst>
                                    </p:anim>
                                  </p:childTnLst>
                                </p:cTn>
                              </p:par>
                            </p:childTnLst>
                          </p:cTn>
                        </p:par>
                        <p:par>
                          <p:cTn id="37" fill="hold" nodeType="afterGroup">
                            <p:stCondLst>
                              <p:cond delay="3000"/>
                            </p:stCondLst>
                            <p:childTnLst>
                              <p:par>
                                <p:cTn id="38" presetID="44" presetClass="entr" presetSubtype="0" fill="hold" grpId="0" nodeType="afterEffect">
                                  <p:stCondLst>
                                    <p:cond delay="0"/>
                                  </p:stCondLst>
                                  <p:childTnLst>
                                    <p:set>
                                      <p:cBhvr>
                                        <p:cTn id="39" dur="1" fill="hold">
                                          <p:stCondLst>
                                            <p:cond delay="0"/>
                                          </p:stCondLst>
                                        </p:cTn>
                                        <p:tgtEl>
                                          <p:spTgt spid="9220">
                                            <p:txEl>
                                              <p:pRg st="3" end="3"/>
                                            </p:txEl>
                                          </p:spTgt>
                                        </p:tgtEl>
                                        <p:attrNameLst>
                                          <p:attrName>style.visibility</p:attrName>
                                        </p:attrNameLst>
                                      </p:cBhvr>
                                      <p:to>
                                        <p:strVal val="visible"/>
                                      </p:to>
                                    </p:set>
                                    <p:animEffect transition="in" filter="fade">
                                      <p:cBhvr>
                                        <p:cTn id="40" dur="500"/>
                                        <p:tgtEl>
                                          <p:spTgt spid="9220">
                                            <p:txEl>
                                              <p:pRg st="3" end="3"/>
                                            </p:txEl>
                                          </p:spTgt>
                                        </p:tgtEl>
                                      </p:cBhvr>
                                    </p:animEffect>
                                    <p:anim calcmode="lin" valueType="num">
                                      <p:cBhvr>
                                        <p:cTn id="41" dur="500" fill="hold"/>
                                        <p:tgtEl>
                                          <p:spTgt spid="9220">
                                            <p:txEl>
                                              <p:pRg st="3" end="3"/>
                                            </p:txEl>
                                          </p:spTgt>
                                        </p:tgtEl>
                                        <p:attrNameLst>
                                          <p:attrName>ppt_x</p:attrName>
                                        </p:attrNameLst>
                                      </p:cBhvr>
                                      <p:tavLst>
                                        <p:tav tm="0">
                                          <p:val>
                                            <p:strVal val="#ppt_x"/>
                                          </p:val>
                                        </p:tav>
                                        <p:tav tm="100000">
                                          <p:val>
                                            <p:strVal val="#ppt_x"/>
                                          </p:val>
                                        </p:tav>
                                      </p:tavLst>
                                    </p:anim>
                                    <p:anim calcmode="lin" valueType="num">
                                      <p:cBhvr>
                                        <p:cTn id="42" dur="500" fill="hold"/>
                                        <p:tgtEl>
                                          <p:spTgt spid="9220">
                                            <p:txEl>
                                              <p:pRg st="3" end="3"/>
                                            </p:txEl>
                                          </p:spTgt>
                                        </p:tgtEl>
                                        <p:attrNameLst>
                                          <p:attrName>ppt_y</p:attrName>
                                        </p:attrNameLst>
                                      </p:cBhvr>
                                      <p:tavLst>
                                        <p:tav tm="0">
                                          <p:val>
                                            <p:strVal val="#ppt_y+.05"/>
                                          </p:val>
                                        </p:tav>
                                        <p:tav tm="100000">
                                          <p:val>
                                            <p:strVal val="#ppt_y"/>
                                          </p:val>
                                        </p:tav>
                                      </p:tavLst>
                                    </p:anim>
                                  </p:childTnLst>
                                </p:cTn>
                              </p:par>
                            </p:childTnLst>
                          </p:cTn>
                        </p:par>
                        <p:par>
                          <p:cTn id="43" fill="hold" nodeType="afterGroup">
                            <p:stCondLst>
                              <p:cond delay="3500"/>
                            </p:stCondLst>
                            <p:childTnLst>
                              <p:par>
                                <p:cTn id="44" presetID="44" presetClass="entr" presetSubtype="0" fill="hold" grpId="0" nodeType="afterEffect">
                                  <p:stCondLst>
                                    <p:cond delay="0"/>
                                  </p:stCondLst>
                                  <p:childTnLst>
                                    <p:set>
                                      <p:cBhvr>
                                        <p:cTn id="45" dur="1" fill="hold">
                                          <p:stCondLst>
                                            <p:cond delay="0"/>
                                          </p:stCondLst>
                                        </p:cTn>
                                        <p:tgtEl>
                                          <p:spTgt spid="9220">
                                            <p:txEl>
                                              <p:pRg st="4" end="4"/>
                                            </p:txEl>
                                          </p:spTgt>
                                        </p:tgtEl>
                                        <p:attrNameLst>
                                          <p:attrName>style.visibility</p:attrName>
                                        </p:attrNameLst>
                                      </p:cBhvr>
                                      <p:to>
                                        <p:strVal val="visible"/>
                                      </p:to>
                                    </p:set>
                                    <p:animEffect transition="in" filter="fade">
                                      <p:cBhvr>
                                        <p:cTn id="46" dur="500"/>
                                        <p:tgtEl>
                                          <p:spTgt spid="9220">
                                            <p:txEl>
                                              <p:pRg st="4" end="4"/>
                                            </p:txEl>
                                          </p:spTgt>
                                        </p:tgtEl>
                                      </p:cBhvr>
                                    </p:animEffect>
                                    <p:anim calcmode="lin" valueType="num">
                                      <p:cBhvr>
                                        <p:cTn id="47" dur="500" fill="hold"/>
                                        <p:tgtEl>
                                          <p:spTgt spid="9220">
                                            <p:txEl>
                                              <p:pRg st="4" end="4"/>
                                            </p:txEl>
                                          </p:spTgt>
                                        </p:tgtEl>
                                        <p:attrNameLst>
                                          <p:attrName>ppt_x</p:attrName>
                                        </p:attrNameLst>
                                      </p:cBhvr>
                                      <p:tavLst>
                                        <p:tav tm="0">
                                          <p:val>
                                            <p:strVal val="#ppt_x"/>
                                          </p:val>
                                        </p:tav>
                                        <p:tav tm="100000">
                                          <p:val>
                                            <p:strVal val="#ppt_x"/>
                                          </p:val>
                                        </p:tav>
                                      </p:tavLst>
                                    </p:anim>
                                    <p:anim calcmode="lin" valueType="num">
                                      <p:cBhvr>
                                        <p:cTn id="48" dur="500" fill="hold"/>
                                        <p:tgtEl>
                                          <p:spTgt spid="9220">
                                            <p:txEl>
                                              <p:pRg st="4" end="4"/>
                                            </p:txEl>
                                          </p:spTgt>
                                        </p:tgtEl>
                                        <p:attrNameLst>
                                          <p:attrName>ppt_y</p:attrName>
                                        </p:attrNameLst>
                                      </p:cBhvr>
                                      <p:tavLst>
                                        <p:tav tm="0">
                                          <p:val>
                                            <p:strVal val="#ppt_y+.05"/>
                                          </p:val>
                                        </p:tav>
                                        <p:tav tm="100000">
                                          <p:val>
                                            <p:strVal val="#ppt_y"/>
                                          </p:val>
                                        </p:tav>
                                      </p:tavLst>
                                    </p:anim>
                                  </p:childTnLst>
                                </p:cTn>
                              </p:par>
                            </p:childTnLst>
                          </p:cTn>
                        </p:par>
                        <p:par>
                          <p:cTn id="49" fill="hold" nodeType="afterGroup">
                            <p:stCondLst>
                              <p:cond delay="4000"/>
                            </p:stCondLst>
                            <p:childTnLst>
                              <p:par>
                                <p:cTn id="50" presetID="44" presetClass="entr" presetSubtype="0" fill="hold" grpId="0" nodeType="afterEffect">
                                  <p:stCondLst>
                                    <p:cond delay="0"/>
                                  </p:stCondLst>
                                  <p:childTnLst>
                                    <p:set>
                                      <p:cBhvr>
                                        <p:cTn id="51" dur="1" fill="hold">
                                          <p:stCondLst>
                                            <p:cond delay="0"/>
                                          </p:stCondLst>
                                        </p:cTn>
                                        <p:tgtEl>
                                          <p:spTgt spid="9220">
                                            <p:txEl>
                                              <p:pRg st="5" end="5"/>
                                            </p:txEl>
                                          </p:spTgt>
                                        </p:tgtEl>
                                        <p:attrNameLst>
                                          <p:attrName>style.visibility</p:attrName>
                                        </p:attrNameLst>
                                      </p:cBhvr>
                                      <p:to>
                                        <p:strVal val="visible"/>
                                      </p:to>
                                    </p:set>
                                    <p:animEffect transition="in" filter="fade">
                                      <p:cBhvr>
                                        <p:cTn id="52" dur="500"/>
                                        <p:tgtEl>
                                          <p:spTgt spid="9220">
                                            <p:txEl>
                                              <p:pRg st="5" end="5"/>
                                            </p:txEl>
                                          </p:spTgt>
                                        </p:tgtEl>
                                      </p:cBhvr>
                                    </p:animEffect>
                                    <p:anim calcmode="lin" valueType="num">
                                      <p:cBhvr>
                                        <p:cTn id="53" dur="500" fill="hold"/>
                                        <p:tgtEl>
                                          <p:spTgt spid="9220">
                                            <p:txEl>
                                              <p:pRg st="5" end="5"/>
                                            </p:txEl>
                                          </p:spTgt>
                                        </p:tgtEl>
                                        <p:attrNameLst>
                                          <p:attrName>ppt_x</p:attrName>
                                        </p:attrNameLst>
                                      </p:cBhvr>
                                      <p:tavLst>
                                        <p:tav tm="0">
                                          <p:val>
                                            <p:strVal val="#ppt_x"/>
                                          </p:val>
                                        </p:tav>
                                        <p:tav tm="100000">
                                          <p:val>
                                            <p:strVal val="#ppt_x"/>
                                          </p:val>
                                        </p:tav>
                                      </p:tavLst>
                                    </p:anim>
                                    <p:anim calcmode="lin" valueType="num">
                                      <p:cBhvr>
                                        <p:cTn id="54" dur="500" fill="hold"/>
                                        <p:tgtEl>
                                          <p:spTgt spid="9220">
                                            <p:txEl>
                                              <p:pRg st="5" end="5"/>
                                            </p:txEl>
                                          </p:spTgt>
                                        </p:tgtEl>
                                        <p:attrNameLst>
                                          <p:attrName>ppt_y</p:attrName>
                                        </p:attrNameLst>
                                      </p:cBhvr>
                                      <p:tavLst>
                                        <p:tav tm="0">
                                          <p:val>
                                            <p:strVal val="#ppt_y+.05"/>
                                          </p:val>
                                        </p:tav>
                                        <p:tav tm="100000">
                                          <p:val>
                                            <p:strVal val="#ppt_y"/>
                                          </p:val>
                                        </p:tav>
                                      </p:tavLst>
                                    </p:anim>
                                  </p:childTnLst>
                                </p:cTn>
                              </p:par>
                            </p:childTnLst>
                          </p:cTn>
                        </p:par>
                        <p:par>
                          <p:cTn id="55" fill="hold" nodeType="afterGroup">
                            <p:stCondLst>
                              <p:cond delay="4500"/>
                            </p:stCondLst>
                            <p:childTnLst>
                              <p:par>
                                <p:cTn id="56" presetID="44" presetClass="entr" presetSubtype="0" fill="hold" grpId="0" nodeType="afterEffect">
                                  <p:stCondLst>
                                    <p:cond delay="0"/>
                                  </p:stCondLst>
                                  <p:childTnLst>
                                    <p:set>
                                      <p:cBhvr>
                                        <p:cTn id="57" dur="1" fill="hold">
                                          <p:stCondLst>
                                            <p:cond delay="0"/>
                                          </p:stCondLst>
                                        </p:cTn>
                                        <p:tgtEl>
                                          <p:spTgt spid="9220">
                                            <p:txEl>
                                              <p:pRg st="6" end="6"/>
                                            </p:txEl>
                                          </p:spTgt>
                                        </p:tgtEl>
                                        <p:attrNameLst>
                                          <p:attrName>style.visibility</p:attrName>
                                        </p:attrNameLst>
                                      </p:cBhvr>
                                      <p:to>
                                        <p:strVal val="visible"/>
                                      </p:to>
                                    </p:set>
                                    <p:animEffect transition="in" filter="fade">
                                      <p:cBhvr>
                                        <p:cTn id="58" dur="500"/>
                                        <p:tgtEl>
                                          <p:spTgt spid="9220">
                                            <p:txEl>
                                              <p:pRg st="6" end="6"/>
                                            </p:txEl>
                                          </p:spTgt>
                                        </p:tgtEl>
                                      </p:cBhvr>
                                    </p:animEffect>
                                    <p:anim calcmode="lin" valueType="num">
                                      <p:cBhvr>
                                        <p:cTn id="59" dur="500" fill="hold"/>
                                        <p:tgtEl>
                                          <p:spTgt spid="9220">
                                            <p:txEl>
                                              <p:pRg st="6" end="6"/>
                                            </p:txEl>
                                          </p:spTgt>
                                        </p:tgtEl>
                                        <p:attrNameLst>
                                          <p:attrName>ppt_x</p:attrName>
                                        </p:attrNameLst>
                                      </p:cBhvr>
                                      <p:tavLst>
                                        <p:tav tm="0">
                                          <p:val>
                                            <p:strVal val="#ppt_x"/>
                                          </p:val>
                                        </p:tav>
                                        <p:tav tm="100000">
                                          <p:val>
                                            <p:strVal val="#ppt_x"/>
                                          </p:val>
                                        </p:tav>
                                      </p:tavLst>
                                    </p:anim>
                                    <p:anim calcmode="lin" valueType="num">
                                      <p:cBhvr>
                                        <p:cTn id="60" dur="500" fill="hold"/>
                                        <p:tgtEl>
                                          <p:spTgt spid="9220">
                                            <p:txEl>
                                              <p:pRg st="6" end="6"/>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P spid="9220" grpId="0" build="p" animBg="1"/>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242" name="Picture 2" descr="hebrew_scroll_1"/>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342900"/>
            <a:ext cx="9144000" cy="6515100"/>
          </a:xfrm>
        </p:spPr>
      </p:pic>
      <p:sp>
        <p:nvSpPr>
          <p:cNvPr id="10243" name="Rectangle 3"/>
          <p:cNvSpPr>
            <a:spLocks noGrp="1" noChangeArrowheads="1"/>
          </p:cNvSpPr>
          <p:nvPr>
            <p:ph type="ctrTitle"/>
          </p:nvPr>
        </p:nvSpPr>
        <p:spPr>
          <a:xfrm>
            <a:off x="1295400" y="304800"/>
            <a:ext cx="6858000" cy="1676400"/>
          </a:xfrm>
        </p:spPr>
        <p:txBody>
          <a:bodyPr/>
          <a:lstStyle/>
          <a:p>
            <a:r>
              <a:rPr lang="en-US" b="1">
                <a:solidFill>
                  <a:schemeClr val="accent1"/>
                </a:solidFill>
                <a:effectLst>
                  <a:outerShdw blurRad="38100" dist="38100" dir="2700000" algn="tl">
                    <a:srgbClr val="FFFFFF"/>
                  </a:outerShdw>
                </a:effectLst>
                <a:latin typeface="Papyrus" pitchFamily="66" charset="0"/>
              </a:rPr>
              <a:t>The Reason for Moses’ Second Song</a:t>
            </a:r>
          </a:p>
        </p:txBody>
      </p:sp>
      <p:sp>
        <p:nvSpPr>
          <p:cNvPr id="10244" name="Rectangle 4"/>
          <p:cNvSpPr>
            <a:spLocks noGrp="1" noChangeArrowheads="1"/>
          </p:cNvSpPr>
          <p:nvPr>
            <p:ph type="subTitle" idx="1"/>
          </p:nvPr>
        </p:nvSpPr>
        <p:spPr>
          <a:xfrm>
            <a:off x="685800" y="2286000"/>
            <a:ext cx="8153400" cy="19050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pPr algn="l">
              <a:lnSpc>
                <a:spcPct val="90000"/>
              </a:lnSpc>
            </a:pPr>
            <a:endParaRPr lang="en-US" sz="3100">
              <a:solidFill>
                <a:schemeClr val="accent1"/>
              </a:solidFill>
            </a:endParaRPr>
          </a:p>
          <a:p>
            <a:r>
              <a:rPr lang="en-US" sz="4800" i="1">
                <a:solidFill>
                  <a:schemeClr val="bg1"/>
                </a:solidFill>
                <a:effectLst>
                  <a:outerShdw blurRad="38100" dist="38100" dir="2700000" algn="tl">
                    <a:srgbClr val="000000"/>
                  </a:outerShdw>
                </a:effectLst>
              </a:rPr>
              <a:t>Deuteronomy 31:24-30</a:t>
            </a:r>
            <a:r>
              <a:rPr lang="en-US" sz="4800">
                <a:solidFill>
                  <a:schemeClr val="bg1"/>
                </a:solidFill>
              </a:rPr>
              <a:t> </a:t>
            </a:r>
          </a:p>
          <a:p>
            <a:pPr algn="l"/>
            <a:endParaRPr lang="en-US">
              <a:solidFill>
                <a:schemeClr val="accent1"/>
              </a:solidFill>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National Anthem</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419854484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p:cTn id="7" dur="1000" fill="hold"/>
                                        <p:tgtEl>
                                          <p:spTgt spid="10243"/>
                                        </p:tgtEl>
                                        <p:attrNameLst>
                                          <p:attrName>ppt_x</p:attrName>
                                        </p:attrNameLst>
                                      </p:cBhvr>
                                      <p:tavLst>
                                        <p:tav tm="0">
                                          <p:val>
                                            <p:strVal val="#ppt_x-.2"/>
                                          </p:val>
                                        </p:tav>
                                        <p:tav tm="100000">
                                          <p:val>
                                            <p:strVal val="#ppt_x"/>
                                          </p:val>
                                        </p:tav>
                                      </p:tavLst>
                                    </p:anim>
                                    <p:anim calcmode="lin" valueType="num">
                                      <p:cBhvr>
                                        <p:cTn id="8" dur="1000" fill="hold"/>
                                        <p:tgtEl>
                                          <p:spTgt spid="1024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43"/>
                                        </p:tgtEl>
                                      </p:cBhvr>
                                    </p:animEffect>
                                  </p:childTnLst>
                                </p:cTn>
                              </p:par>
                              <p:par>
                                <p:cTn id="10" presetID="9" presetClass="emph" presetSubtype="0" nodeType="withEffect">
                                  <p:stCondLst>
                                    <p:cond delay="0"/>
                                  </p:stCondLst>
                                  <p:childTnLst>
                                    <p:set>
                                      <p:cBhvr rctx="PPT">
                                        <p:cTn id="11" dur="indefinite"/>
                                        <p:tgtEl>
                                          <p:spTgt spid="10242"/>
                                        </p:tgtEl>
                                        <p:attrNameLst>
                                          <p:attrName>style.opacity</p:attrName>
                                        </p:attrNameLst>
                                      </p:cBhvr>
                                      <p:to>
                                        <p:strVal val="0.75"/>
                                      </p:to>
                                    </p:set>
                                    <p:animEffect filter="image" prLst="opacity: 0.75">
                                      <p:cBhvr rctx="IE">
                                        <p:cTn id="12" dur="indefinite"/>
                                        <p:tgtEl>
                                          <p:spTgt spid="10242"/>
                                        </p:tgtEl>
                                      </p:cBhvr>
                                    </p:animEffect>
                                  </p:childTnLst>
                                </p:cTn>
                              </p:par>
                            </p:childTnLst>
                          </p:cTn>
                        </p:par>
                        <p:par>
                          <p:cTn id="13" fill="hold" nodeType="afterGroup">
                            <p:stCondLst>
                              <p:cond delay="1000"/>
                            </p:stCondLst>
                            <p:childTnLst>
                              <p:par>
                                <p:cTn id="14" presetID="44" presetClass="entr" presetSubtype="0" fill="hold" grpId="0" nodeType="afterEffect">
                                  <p:stCondLst>
                                    <p:cond delay="0"/>
                                  </p:stCondLst>
                                  <p:childTnLst>
                                    <p:set>
                                      <p:cBhvr>
                                        <p:cTn id="15" dur="1" fill="hold">
                                          <p:stCondLst>
                                            <p:cond delay="0"/>
                                          </p:stCondLst>
                                        </p:cTn>
                                        <p:tgtEl>
                                          <p:spTgt spid="10244">
                                            <p:bg/>
                                          </p:spTgt>
                                        </p:tgtEl>
                                        <p:attrNameLst>
                                          <p:attrName>style.visibility</p:attrName>
                                        </p:attrNameLst>
                                      </p:cBhvr>
                                      <p:to>
                                        <p:strVal val="visible"/>
                                      </p:to>
                                    </p:set>
                                    <p:animEffect transition="in" filter="fade">
                                      <p:cBhvr>
                                        <p:cTn id="16" dur="500"/>
                                        <p:tgtEl>
                                          <p:spTgt spid="10244">
                                            <p:bg/>
                                          </p:spTgt>
                                        </p:tgtEl>
                                      </p:cBhvr>
                                    </p:animEffect>
                                    <p:anim calcmode="lin" valueType="num">
                                      <p:cBhvr>
                                        <p:cTn id="17" dur="500" fill="hold"/>
                                        <p:tgtEl>
                                          <p:spTgt spid="10244">
                                            <p:bg/>
                                          </p:spTgt>
                                        </p:tgtEl>
                                        <p:attrNameLst>
                                          <p:attrName>ppt_x</p:attrName>
                                        </p:attrNameLst>
                                      </p:cBhvr>
                                      <p:tavLst>
                                        <p:tav tm="0">
                                          <p:val>
                                            <p:strVal val="#ppt_x"/>
                                          </p:val>
                                        </p:tav>
                                        <p:tav tm="100000">
                                          <p:val>
                                            <p:strVal val="#ppt_x"/>
                                          </p:val>
                                        </p:tav>
                                      </p:tavLst>
                                    </p:anim>
                                    <p:anim calcmode="lin" valueType="num">
                                      <p:cBhvr>
                                        <p:cTn id="18" dur="500" fill="hold"/>
                                        <p:tgtEl>
                                          <p:spTgt spid="10244">
                                            <p:bg/>
                                          </p:spTgt>
                                        </p:tgtEl>
                                        <p:attrNameLst>
                                          <p:attrName>ppt_y</p:attrName>
                                        </p:attrNameLst>
                                      </p:cBhvr>
                                      <p:tavLst>
                                        <p:tav tm="0">
                                          <p:val>
                                            <p:strVal val="#ppt_y+.05"/>
                                          </p:val>
                                        </p:tav>
                                        <p:tav tm="100000">
                                          <p:val>
                                            <p:strVal val="#ppt_y"/>
                                          </p:val>
                                        </p:tav>
                                      </p:tavLst>
                                    </p:anim>
                                  </p:childTnLst>
                                </p:cTn>
                              </p:par>
                            </p:childTnLst>
                          </p:cTn>
                        </p:par>
                        <p:par>
                          <p:cTn id="19" fill="hold" nodeType="afterGroup">
                            <p:stCondLst>
                              <p:cond delay="1500"/>
                            </p:stCondLst>
                            <p:childTnLst>
                              <p:par>
                                <p:cTn id="20" presetID="42" presetClass="entr" presetSubtype="0" fill="hold" nodeType="afterEffect">
                                  <p:stCondLst>
                                    <p:cond delay="0"/>
                                  </p:stCondLst>
                                  <p:childTnLst>
                                    <p:set>
                                      <p:cBhvr>
                                        <p:cTn id="21" dur="1" fill="hold">
                                          <p:stCondLst>
                                            <p:cond delay="0"/>
                                          </p:stCondLst>
                                        </p:cTn>
                                        <p:tgtEl>
                                          <p:spTgt spid="10244">
                                            <p:txEl>
                                              <p:pRg st="1" end="1"/>
                                            </p:txEl>
                                          </p:spTgt>
                                        </p:tgtEl>
                                        <p:attrNameLst>
                                          <p:attrName>style.visibility</p:attrName>
                                        </p:attrNameLst>
                                      </p:cBhvr>
                                      <p:to>
                                        <p:strVal val="visible"/>
                                      </p:to>
                                    </p:set>
                                    <p:animEffect transition="in" filter="fade">
                                      <p:cBhvr>
                                        <p:cTn id="22" dur="1000"/>
                                        <p:tgtEl>
                                          <p:spTgt spid="10244">
                                            <p:txEl>
                                              <p:pRg st="1" end="1"/>
                                            </p:txEl>
                                          </p:spTgt>
                                        </p:tgtEl>
                                      </p:cBhvr>
                                    </p:animEffect>
                                    <p:anim calcmode="lin" valueType="num">
                                      <p:cBhvr>
                                        <p:cTn id="23" dur="1000" fill="hold"/>
                                        <p:tgtEl>
                                          <p:spTgt spid="10244">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1024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4" grpId="0" build="p"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1266" name="Picture 2" descr="hebrew_scroll_1"/>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342900"/>
            <a:ext cx="9144000" cy="6515100"/>
          </a:xfrm>
        </p:spPr>
      </p:pic>
      <p:sp>
        <p:nvSpPr>
          <p:cNvPr id="11267" name="Rectangle 3"/>
          <p:cNvSpPr>
            <a:spLocks noGrp="1" noChangeArrowheads="1"/>
          </p:cNvSpPr>
          <p:nvPr>
            <p:ph type="ctrTitle"/>
          </p:nvPr>
        </p:nvSpPr>
        <p:spPr>
          <a:xfrm>
            <a:off x="1295400" y="304800"/>
            <a:ext cx="6858000" cy="1676400"/>
          </a:xfrm>
        </p:spPr>
        <p:txBody>
          <a:bodyPr/>
          <a:lstStyle/>
          <a:p>
            <a:r>
              <a:rPr lang="en-US" b="1">
                <a:solidFill>
                  <a:schemeClr val="accent1"/>
                </a:solidFill>
                <a:effectLst>
                  <a:outerShdw blurRad="38100" dist="38100" dir="2700000" algn="tl">
                    <a:srgbClr val="FFFFFF"/>
                  </a:outerShdw>
                </a:effectLst>
                <a:latin typeface="Papyrus" pitchFamily="66" charset="0"/>
              </a:rPr>
              <a:t>Structure of Moses’ Song</a:t>
            </a:r>
          </a:p>
        </p:txBody>
      </p:sp>
      <p:sp>
        <p:nvSpPr>
          <p:cNvPr id="11268" name="Rectangle 4"/>
          <p:cNvSpPr>
            <a:spLocks noGrp="1" noChangeArrowheads="1"/>
          </p:cNvSpPr>
          <p:nvPr>
            <p:ph type="subTitle" idx="1"/>
          </p:nvPr>
        </p:nvSpPr>
        <p:spPr>
          <a:xfrm>
            <a:off x="685800" y="1981200"/>
            <a:ext cx="8229600" cy="37338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pPr>
              <a:lnSpc>
                <a:spcPct val="80000"/>
              </a:lnSpc>
            </a:pPr>
            <a:r>
              <a:rPr lang="en-US" sz="2800">
                <a:solidFill>
                  <a:schemeClr val="bg1"/>
                </a:solidFill>
              </a:rPr>
              <a:t>Witness against Israel’s inevitable national failure</a:t>
            </a:r>
          </a:p>
          <a:p>
            <a:pPr lvl="1">
              <a:lnSpc>
                <a:spcPct val="80000"/>
              </a:lnSpc>
            </a:pPr>
            <a:r>
              <a:rPr lang="en-US" sz="2400" i="1">
                <a:solidFill>
                  <a:schemeClr val="accent1"/>
                </a:solidFill>
                <a:effectLst>
                  <a:outerShdw blurRad="38100" dist="38100" dir="2700000" algn="tl">
                    <a:srgbClr val="000000"/>
                  </a:outerShdw>
                </a:effectLst>
              </a:rPr>
              <a:t>(31:19,21)</a:t>
            </a:r>
          </a:p>
          <a:p>
            <a:pPr lvl="1">
              <a:lnSpc>
                <a:spcPct val="80000"/>
              </a:lnSpc>
            </a:pPr>
            <a:endParaRPr lang="en-US" sz="2400" i="1">
              <a:solidFill>
                <a:schemeClr val="accent1"/>
              </a:solidFill>
              <a:effectLst>
                <a:outerShdw blurRad="38100" dist="38100" dir="2700000" algn="tl">
                  <a:srgbClr val="000000"/>
                </a:outerShdw>
              </a:effectLst>
            </a:endParaRPr>
          </a:p>
          <a:p>
            <a:pPr>
              <a:lnSpc>
                <a:spcPct val="80000"/>
              </a:lnSpc>
            </a:pPr>
            <a:r>
              <a:rPr lang="en-US" sz="2800">
                <a:solidFill>
                  <a:schemeClr val="bg1"/>
                </a:solidFill>
              </a:rPr>
              <a:t>Exhort Israel to obey the law</a:t>
            </a:r>
          </a:p>
          <a:p>
            <a:pPr>
              <a:lnSpc>
                <a:spcPct val="80000"/>
              </a:lnSpc>
            </a:pPr>
            <a:r>
              <a:rPr lang="en-US" sz="2800">
                <a:solidFill>
                  <a:schemeClr val="bg1"/>
                </a:solidFill>
              </a:rPr>
              <a:t>to ensure a place in the land of promise</a:t>
            </a:r>
          </a:p>
          <a:p>
            <a:pPr lvl="1">
              <a:lnSpc>
                <a:spcPct val="80000"/>
              </a:lnSpc>
            </a:pPr>
            <a:r>
              <a:rPr lang="en-US" sz="2400" i="1">
                <a:solidFill>
                  <a:schemeClr val="accent1"/>
                </a:solidFill>
                <a:effectLst>
                  <a:outerShdw blurRad="38100" dist="38100" dir="2700000" algn="tl">
                    <a:srgbClr val="000000"/>
                  </a:outerShdw>
                </a:effectLst>
              </a:rPr>
              <a:t>(32:46-47)</a:t>
            </a:r>
          </a:p>
          <a:p>
            <a:pPr lvl="1">
              <a:lnSpc>
                <a:spcPct val="80000"/>
              </a:lnSpc>
            </a:pPr>
            <a:endParaRPr lang="en-US" sz="2400" i="1">
              <a:solidFill>
                <a:schemeClr val="accent1"/>
              </a:solidFill>
              <a:effectLst>
                <a:outerShdw blurRad="38100" dist="38100" dir="2700000" algn="tl">
                  <a:srgbClr val="000000"/>
                </a:outerShdw>
              </a:effectLst>
            </a:endParaRPr>
          </a:p>
          <a:p>
            <a:pPr>
              <a:lnSpc>
                <a:spcPct val="80000"/>
              </a:lnSpc>
            </a:pPr>
            <a:r>
              <a:rPr lang="en-US" sz="2800">
                <a:solidFill>
                  <a:schemeClr val="bg1"/>
                </a:solidFill>
              </a:rPr>
              <a:t>Foretell the grafting in of the Gentiles</a:t>
            </a:r>
          </a:p>
          <a:p>
            <a:pPr lvl="1">
              <a:lnSpc>
                <a:spcPct val="80000"/>
              </a:lnSpc>
            </a:pPr>
            <a:r>
              <a:rPr lang="en-US" sz="2400" i="1">
                <a:solidFill>
                  <a:schemeClr val="accent1"/>
                </a:solidFill>
                <a:effectLst>
                  <a:outerShdw blurRad="38100" dist="38100" dir="2700000" algn="tl">
                    <a:srgbClr val="000000"/>
                  </a:outerShdw>
                </a:effectLst>
              </a:rPr>
              <a:t>(32:43)</a:t>
            </a:r>
          </a:p>
          <a:p>
            <a:pPr algn="l">
              <a:lnSpc>
                <a:spcPct val="90000"/>
              </a:lnSpc>
              <a:buFontTx/>
              <a:buChar char="•"/>
            </a:pPr>
            <a:endParaRPr lang="en-US" sz="2400">
              <a:solidFill>
                <a:schemeClr val="accent1"/>
              </a:solidFill>
              <a:effectLst>
                <a:outerShdw blurRad="38100" dist="38100" dir="2700000" algn="tl">
                  <a:srgbClr val="000000"/>
                </a:outerShdw>
              </a:effectLst>
            </a:endParaRPr>
          </a:p>
          <a:p>
            <a:pPr algn="l">
              <a:lnSpc>
                <a:spcPct val="80000"/>
              </a:lnSpc>
            </a:pPr>
            <a:endParaRPr lang="en-US" sz="2800">
              <a:solidFill>
                <a:schemeClr val="accent1"/>
              </a:solidFill>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National Anthem</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410467106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267"/>
                                        </p:tgtEl>
                                        <p:attrNameLst>
                                          <p:attrName>style.visibility</p:attrName>
                                        </p:attrNameLst>
                                      </p:cBhvr>
                                      <p:to>
                                        <p:strVal val="visible"/>
                                      </p:to>
                                    </p:set>
                                    <p:anim calcmode="lin" valueType="num">
                                      <p:cBhvr>
                                        <p:cTn id="7" dur="1000" fill="hold"/>
                                        <p:tgtEl>
                                          <p:spTgt spid="11267"/>
                                        </p:tgtEl>
                                        <p:attrNameLst>
                                          <p:attrName>ppt_x</p:attrName>
                                        </p:attrNameLst>
                                      </p:cBhvr>
                                      <p:tavLst>
                                        <p:tav tm="0">
                                          <p:val>
                                            <p:strVal val="#ppt_x-.2"/>
                                          </p:val>
                                        </p:tav>
                                        <p:tav tm="100000">
                                          <p:val>
                                            <p:strVal val="#ppt_x"/>
                                          </p:val>
                                        </p:tav>
                                      </p:tavLst>
                                    </p:anim>
                                    <p:anim calcmode="lin" valueType="num">
                                      <p:cBhvr>
                                        <p:cTn id="8" dur="1000" fill="hold"/>
                                        <p:tgtEl>
                                          <p:spTgt spid="11267"/>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267"/>
                                        </p:tgtEl>
                                      </p:cBhvr>
                                    </p:animEffect>
                                  </p:childTnLst>
                                </p:cTn>
                              </p:par>
                              <p:par>
                                <p:cTn id="10" presetID="9" presetClass="emph" presetSubtype="0" nodeType="withEffect">
                                  <p:stCondLst>
                                    <p:cond delay="0"/>
                                  </p:stCondLst>
                                  <p:childTnLst>
                                    <p:set>
                                      <p:cBhvr rctx="PPT">
                                        <p:cTn id="11" dur="indefinite"/>
                                        <p:tgtEl>
                                          <p:spTgt spid="11266"/>
                                        </p:tgtEl>
                                        <p:attrNameLst>
                                          <p:attrName>style.opacity</p:attrName>
                                        </p:attrNameLst>
                                      </p:cBhvr>
                                      <p:to>
                                        <p:strVal val="0.75"/>
                                      </p:to>
                                    </p:set>
                                    <p:animEffect filter="image" prLst="opacity: 0.75">
                                      <p:cBhvr rctx="IE">
                                        <p:cTn id="12" dur="indefinite"/>
                                        <p:tgtEl>
                                          <p:spTgt spid="11266"/>
                                        </p:tgtEl>
                                      </p:cBhvr>
                                    </p:animEffect>
                                  </p:childTnLst>
                                </p:cTn>
                              </p:par>
                            </p:childTnLst>
                          </p:cTn>
                        </p:par>
                        <p:par>
                          <p:cTn id="13" fill="hold" nodeType="afterGroup">
                            <p:stCondLst>
                              <p:cond delay="1000"/>
                            </p:stCondLst>
                            <p:childTnLst>
                              <p:par>
                                <p:cTn id="14" presetID="44" presetClass="entr" presetSubtype="0" fill="hold" grpId="0" nodeType="afterEffect">
                                  <p:stCondLst>
                                    <p:cond delay="0"/>
                                  </p:stCondLst>
                                  <p:childTnLst>
                                    <p:set>
                                      <p:cBhvr>
                                        <p:cTn id="15" dur="1" fill="hold">
                                          <p:stCondLst>
                                            <p:cond delay="0"/>
                                          </p:stCondLst>
                                        </p:cTn>
                                        <p:tgtEl>
                                          <p:spTgt spid="11268">
                                            <p:bg/>
                                          </p:spTgt>
                                        </p:tgtEl>
                                        <p:attrNameLst>
                                          <p:attrName>style.visibility</p:attrName>
                                        </p:attrNameLst>
                                      </p:cBhvr>
                                      <p:to>
                                        <p:strVal val="visible"/>
                                      </p:to>
                                    </p:set>
                                    <p:animEffect transition="in" filter="fade">
                                      <p:cBhvr>
                                        <p:cTn id="16" dur="500"/>
                                        <p:tgtEl>
                                          <p:spTgt spid="11268">
                                            <p:bg/>
                                          </p:spTgt>
                                        </p:tgtEl>
                                      </p:cBhvr>
                                    </p:animEffect>
                                    <p:anim calcmode="lin" valueType="num">
                                      <p:cBhvr>
                                        <p:cTn id="17" dur="500" fill="hold"/>
                                        <p:tgtEl>
                                          <p:spTgt spid="11268">
                                            <p:bg/>
                                          </p:spTgt>
                                        </p:tgtEl>
                                        <p:attrNameLst>
                                          <p:attrName>ppt_x</p:attrName>
                                        </p:attrNameLst>
                                      </p:cBhvr>
                                      <p:tavLst>
                                        <p:tav tm="0">
                                          <p:val>
                                            <p:strVal val="#ppt_x"/>
                                          </p:val>
                                        </p:tav>
                                        <p:tav tm="100000">
                                          <p:val>
                                            <p:strVal val="#ppt_x"/>
                                          </p:val>
                                        </p:tav>
                                      </p:tavLst>
                                    </p:anim>
                                    <p:anim calcmode="lin" valueType="num">
                                      <p:cBhvr>
                                        <p:cTn id="18" dur="500" fill="hold"/>
                                        <p:tgtEl>
                                          <p:spTgt spid="11268">
                                            <p:bg/>
                                          </p:spTgt>
                                        </p:tgtEl>
                                        <p:attrNameLst>
                                          <p:attrName>ppt_y</p:attrName>
                                        </p:attrNameLst>
                                      </p:cBhvr>
                                      <p:tavLst>
                                        <p:tav tm="0">
                                          <p:val>
                                            <p:strVal val="#ppt_y+.05"/>
                                          </p:val>
                                        </p:tav>
                                        <p:tav tm="100000">
                                          <p:val>
                                            <p:strVal val="#ppt_y"/>
                                          </p:val>
                                        </p:tav>
                                      </p:tavLst>
                                    </p:anim>
                                  </p:childTnLst>
                                </p:cTn>
                              </p:par>
                            </p:childTnLst>
                          </p:cTn>
                        </p:par>
                        <p:par>
                          <p:cTn id="19" fill="hold" nodeType="afterGroup">
                            <p:stCondLst>
                              <p:cond delay="1500"/>
                            </p:stCondLst>
                            <p:childTnLst>
                              <p:par>
                                <p:cTn id="20" presetID="42" presetClass="entr" presetSubtype="0" fill="hold" nodeType="afterEffect">
                                  <p:stCondLst>
                                    <p:cond delay="0"/>
                                  </p:stCondLst>
                                  <p:childTnLst>
                                    <p:set>
                                      <p:cBhvr>
                                        <p:cTn id="21" dur="1" fill="hold">
                                          <p:stCondLst>
                                            <p:cond delay="0"/>
                                          </p:stCondLst>
                                        </p:cTn>
                                        <p:tgtEl>
                                          <p:spTgt spid="11268">
                                            <p:txEl>
                                              <p:pRg st="0" end="0"/>
                                            </p:txEl>
                                          </p:spTgt>
                                        </p:tgtEl>
                                        <p:attrNameLst>
                                          <p:attrName>style.visibility</p:attrName>
                                        </p:attrNameLst>
                                      </p:cBhvr>
                                      <p:to>
                                        <p:strVal val="visible"/>
                                      </p:to>
                                    </p:set>
                                    <p:animEffect transition="in" filter="fade">
                                      <p:cBhvr>
                                        <p:cTn id="22" dur="1000"/>
                                        <p:tgtEl>
                                          <p:spTgt spid="11268">
                                            <p:txEl>
                                              <p:pRg st="0" end="0"/>
                                            </p:txEl>
                                          </p:spTgt>
                                        </p:tgtEl>
                                      </p:cBhvr>
                                    </p:animEffect>
                                    <p:anim calcmode="lin" valueType="num">
                                      <p:cBhvr>
                                        <p:cTn id="23" dur="1000" fill="hold"/>
                                        <p:tgtEl>
                                          <p:spTgt spid="11268">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1268">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268">
                                            <p:txEl>
                                              <p:pRg st="1" end="1"/>
                                            </p:txEl>
                                          </p:spTgt>
                                        </p:tgtEl>
                                        <p:attrNameLst>
                                          <p:attrName>style.visibility</p:attrName>
                                        </p:attrNameLst>
                                      </p:cBhvr>
                                      <p:to>
                                        <p:strVal val="visible"/>
                                      </p:to>
                                    </p:set>
                                    <p:animEffect transition="in" filter="fade">
                                      <p:cBhvr>
                                        <p:cTn id="27" dur="1000"/>
                                        <p:tgtEl>
                                          <p:spTgt spid="11268">
                                            <p:txEl>
                                              <p:pRg st="1" end="1"/>
                                            </p:txEl>
                                          </p:spTgt>
                                        </p:tgtEl>
                                      </p:cBhvr>
                                    </p:animEffect>
                                    <p:anim calcmode="lin" valueType="num">
                                      <p:cBhvr>
                                        <p:cTn id="28" dur="1000" fill="hold"/>
                                        <p:tgtEl>
                                          <p:spTgt spid="11268">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11268">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1268">
                                            <p:txEl>
                                              <p:pRg st="3" end="3"/>
                                            </p:txEl>
                                          </p:spTgt>
                                        </p:tgtEl>
                                        <p:attrNameLst>
                                          <p:attrName>style.visibility</p:attrName>
                                        </p:attrNameLst>
                                      </p:cBhvr>
                                      <p:to>
                                        <p:strVal val="visible"/>
                                      </p:to>
                                    </p:set>
                                    <p:animEffect transition="in" filter="fade">
                                      <p:cBhvr>
                                        <p:cTn id="32" dur="1000"/>
                                        <p:tgtEl>
                                          <p:spTgt spid="11268">
                                            <p:txEl>
                                              <p:pRg st="3" end="3"/>
                                            </p:txEl>
                                          </p:spTgt>
                                        </p:tgtEl>
                                      </p:cBhvr>
                                    </p:animEffect>
                                    <p:anim calcmode="lin" valueType="num">
                                      <p:cBhvr>
                                        <p:cTn id="33" dur="1000" fill="hold"/>
                                        <p:tgtEl>
                                          <p:spTgt spid="11268">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11268">
                                            <p:txEl>
                                              <p:pRg st="3" end="3"/>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268">
                                            <p:txEl>
                                              <p:pRg st="4" end="4"/>
                                            </p:txEl>
                                          </p:spTgt>
                                        </p:tgtEl>
                                        <p:attrNameLst>
                                          <p:attrName>style.visibility</p:attrName>
                                        </p:attrNameLst>
                                      </p:cBhvr>
                                      <p:to>
                                        <p:strVal val="visible"/>
                                      </p:to>
                                    </p:set>
                                    <p:animEffect transition="in" filter="fade">
                                      <p:cBhvr>
                                        <p:cTn id="37" dur="1000"/>
                                        <p:tgtEl>
                                          <p:spTgt spid="11268">
                                            <p:txEl>
                                              <p:pRg st="4" end="4"/>
                                            </p:txEl>
                                          </p:spTgt>
                                        </p:tgtEl>
                                      </p:cBhvr>
                                    </p:animEffect>
                                    <p:anim calcmode="lin" valueType="num">
                                      <p:cBhvr>
                                        <p:cTn id="38" dur="1000" fill="hold"/>
                                        <p:tgtEl>
                                          <p:spTgt spid="11268">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11268">
                                            <p:txEl>
                                              <p:pRg st="4" end="4"/>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1268">
                                            <p:txEl>
                                              <p:pRg st="5" end="5"/>
                                            </p:txEl>
                                          </p:spTgt>
                                        </p:tgtEl>
                                        <p:attrNameLst>
                                          <p:attrName>style.visibility</p:attrName>
                                        </p:attrNameLst>
                                      </p:cBhvr>
                                      <p:to>
                                        <p:strVal val="visible"/>
                                      </p:to>
                                    </p:set>
                                    <p:animEffect transition="in" filter="fade">
                                      <p:cBhvr>
                                        <p:cTn id="42" dur="1000"/>
                                        <p:tgtEl>
                                          <p:spTgt spid="11268">
                                            <p:txEl>
                                              <p:pRg st="5" end="5"/>
                                            </p:txEl>
                                          </p:spTgt>
                                        </p:tgtEl>
                                      </p:cBhvr>
                                    </p:animEffect>
                                    <p:anim calcmode="lin" valueType="num">
                                      <p:cBhvr>
                                        <p:cTn id="43" dur="1000" fill="hold"/>
                                        <p:tgtEl>
                                          <p:spTgt spid="11268">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1268">
                                            <p:txEl>
                                              <p:pRg st="5" end="5"/>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1268">
                                            <p:txEl>
                                              <p:pRg st="7" end="7"/>
                                            </p:txEl>
                                          </p:spTgt>
                                        </p:tgtEl>
                                        <p:attrNameLst>
                                          <p:attrName>style.visibility</p:attrName>
                                        </p:attrNameLst>
                                      </p:cBhvr>
                                      <p:to>
                                        <p:strVal val="visible"/>
                                      </p:to>
                                    </p:set>
                                    <p:animEffect transition="in" filter="fade">
                                      <p:cBhvr>
                                        <p:cTn id="47" dur="1000"/>
                                        <p:tgtEl>
                                          <p:spTgt spid="11268">
                                            <p:txEl>
                                              <p:pRg st="7" end="7"/>
                                            </p:txEl>
                                          </p:spTgt>
                                        </p:tgtEl>
                                      </p:cBhvr>
                                    </p:animEffect>
                                    <p:anim calcmode="lin" valueType="num">
                                      <p:cBhvr>
                                        <p:cTn id="48" dur="1000" fill="hold"/>
                                        <p:tgtEl>
                                          <p:spTgt spid="11268">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11268">
                                            <p:txEl>
                                              <p:pRg st="7" end="7"/>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1268">
                                            <p:txEl>
                                              <p:pRg st="8" end="8"/>
                                            </p:txEl>
                                          </p:spTgt>
                                        </p:tgtEl>
                                        <p:attrNameLst>
                                          <p:attrName>style.visibility</p:attrName>
                                        </p:attrNameLst>
                                      </p:cBhvr>
                                      <p:to>
                                        <p:strVal val="visible"/>
                                      </p:to>
                                    </p:set>
                                    <p:animEffect transition="in" filter="fade">
                                      <p:cBhvr>
                                        <p:cTn id="52" dur="1000"/>
                                        <p:tgtEl>
                                          <p:spTgt spid="11268">
                                            <p:txEl>
                                              <p:pRg st="8" end="8"/>
                                            </p:txEl>
                                          </p:spTgt>
                                        </p:tgtEl>
                                      </p:cBhvr>
                                    </p:animEffect>
                                    <p:anim calcmode="lin" valueType="num">
                                      <p:cBhvr>
                                        <p:cTn id="53" dur="1000" fill="hold"/>
                                        <p:tgtEl>
                                          <p:spTgt spid="11268">
                                            <p:txEl>
                                              <p:pRg st="8" end="8"/>
                                            </p:txEl>
                                          </p:spTgt>
                                        </p:tgtEl>
                                        <p:attrNameLst>
                                          <p:attrName>ppt_x</p:attrName>
                                        </p:attrNameLst>
                                      </p:cBhvr>
                                      <p:tavLst>
                                        <p:tav tm="0">
                                          <p:val>
                                            <p:strVal val="#ppt_x"/>
                                          </p:val>
                                        </p:tav>
                                        <p:tav tm="100000">
                                          <p:val>
                                            <p:strVal val="#ppt_x"/>
                                          </p:val>
                                        </p:tav>
                                      </p:tavLst>
                                    </p:anim>
                                    <p:anim calcmode="lin" valueType="num">
                                      <p:cBhvr>
                                        <p:cTn id="54" dur="1000" fill="hold"/>
                                        <p:tgtEl>
                                          <p:spTgt spid="1126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68" grpId="0" build="p"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0" name="Picture 2" descr="hebrew_scroll_1"/>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342900"/>
            <a:ext cx="9144000" cy="6515100"/>
          </a:xfrm>
        </p:spPr>
      </p:pic>
      <p:sp>
        <p:nvSpPr>
          <p:cNvPr id="12291" name="Rectangle 3"/>
          <p:cNvSpPr>
            <a:spLocks noGrp="1" noChangeArrowheads="1"/>
          </p:cNvSpPr>
          <p:nvPr>
            <p:ph type="ctrTitle"/>
          </p:nvPr>
        </p:nvSpPr>
        <p:spPr>
          <a:xfrm>
            <a:off x="1295400" y="304800"/>
            <a:ext cx="6858000" cy="1676400"/>
          </a:xfrm>
        </p:spPr>
        <p:txBody>
          <a:bodyPr/>
          <a:lstStyle/>
          <a:p>
            <a:r>
              <a:rPr lang="en-US" b="1">
                <a:solidFill>
                  <a:schemeClr val="accent1"/>
                </a:solidFill>
                <a:effectLst>
                  <a:outerShdw blurRad="38100" dist="38100" dir="2700000" algn="tl">
                    <a:srgbClr val="FFFFFF"/>
                  </a:outerShdw>
                </a:effectLst>
                <a:latin typeface="Papyrus" pitchFamily="66" charset="0"/>
              </a:rPr>
              <a:t>Themes in Moses’ Song</a:t>
            </a:r>
          </a:p>
        </p:txBody>
      </p:sp>
      <p:sp>
        <p:nvSpPr>
          <p:cNvPr id="12292" name="Rectangle 4"/>
          <p:cNvSpPr>
            <a:spLocks noGrp="1" noChangeArrowheads="1"/>
          </p:cNvSpPr>
          <p:nvPr>
            <p:ph type="subTitle" idx="1"/>
          </p:nvPr>
        </p:nvSpPr>
        <p:spPr>
          <a:xfrm>
            <a:off x="1371600" y="1752600"/>
            <a:ext cx="6477000" cy="45720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r>
              <a:rPr lang="en-US">
                <a:solidFill>
                  <a:schemeClr val="bg1"/>
                </a:solidFill>
              </a:rPr>
              <a:t>Heavens and Earth </a:t>
            </a:r>
            <a:r>
              <a:rPr lang="en-US" i="1">
                <a:solidFill>
                  <a:schemeClr val="accent1"/>
                </a:solidFill>
                <a:effectLst>
                  <a:outerShdw blurRad="38100" dist="38100" dir="2700000" algn="tl">
                    <a:srgbClr val="000000"/>
                  </a:outerShdw>
                </a:effectLst>
              </a:rPr>
              <a:t>(v 1)</a:t>
            </a:r>
          </a:p>
          <a:p>
            <a:r>
              <a:rPr lang="en-US">
                <a:solidFill>
                  <a:schemeClr val="bg1"/>
                </a:solidFill>
              </a:rPr>
              <a:t>Creation language </a:t>
            </a:r>
            <a:r>
              <a:rPr lang="en-US" i="1">
                <a:solidFill>
                  <a:schemeClr val="accent1"/>
                </a:solidFill>
                <a:effectLst>
                  <a:outerShdw blurRad="38100" dist="38100" dir="2700000" algn="tl">
                    <a:srgbClr val="000000"/>
                  </a:outerShdw>
                </a:effectLst>
              </a:rPr>
              <a:t>(v 10-11)</a:t>
            </a:r>
          </a:p>
          <a:p>
            <a:r>
              <a:rPr lang="en-US">
                <a:solidFill>
                  <a:schemeClr val="bg1"/>
                </a:solidFill>
              </a:rPr>
              <a:t>Forgetting God </a:t>
            </a:r>
            <a:r>
              <a:rPr lang="en-US" i="1">
                <a:solidFill>
                  <a:schemeClr val="accent1"/>
                </a:solidFill>
                <a:effectLst>
                  <a:outerShdw blurRad="38100" dist="38100" dir="2700000" algn="tl">
                    <a:srgbClr val="000000"/>
                  </a:outerShdw>
                </a:effectLst>
              </a:rPr>
              <a:t>(v 27)</a:t>
            </a:r>
          </a:p>
          <a:p>
            <a:r>
              <a:rPr lang="en-US">
                <a:solidFill>
                  <a:schemeClr val="bg1"/>
                </a:solidFill>
              </a:rPr>
              <a:t>Sodom and Gomorrah </a:t>
            </a:r>
            <a:r>
              <a:rPr lang="en-US" i="1">
                <a:solidFill>
                  <a:schemeClr val="accent1"/>
                </a:solidFill>
                <a:effectLst>
                  <a:outerShdw blurRad="38100" dist="38100" dir="2700000" algn="tl">
                    <a:srgbClr val="000000"/>
                  </a:outerShdw>
                </a:effectLst>
              </a:rPr>
              <a:t>(v 32)</a:t>
            </a:r>
          </a:p>
          <a:p>
            <a:r>
              <a:rPr lang="en-US">
                <a:solidFill>
                  <a:schemeClr val="bg1"/>
                </a:solidFill>
              </a:rPr>
              <a:t>Ultimate redemption </a:t>
            </a:r>
            <a:r>
              <a:rPr lang="en-US" i="1">
                <a:solidFill>
                  <a:schemeClr val="accent1"/>
                </a:solidFill>
                <a:effectLst>
                  <a:outerShdw blurRad="38100" dist="38100" dir="2700000" algn="tl">
                    <a:srgbClr val="000000"/>
                  </a:outerShdw>
                </a:effectLst>
              </a:rPr>
              <a:t>(v 36,43)</a:t>
            </a:r>
          </a:p>
          <a:p>
            <a:r>
              <a:rPr lang="en-US">
                <a:solidFill>
                  <a:schemeClr val="bg1"/>
                </a:solidFill>
              </a:rPr>
              <a:t>Provocation to jealousy </a:t>
            </a:r>
            <a:r>
              <a:rPr lang="en-US" i="1">
                <a:solidFill>
                  <a:schemeClr val="accent1"/>
                </a:solidFill>
                <a:effectLst>
                  <a:outerShdw blurRad="38100" dist="38100" dir="2700000" algn="tl">
                    <a:srgbClr val="000000"/>
                  </a:outerShdw>
                </a:effectLst>
              </a:rPr>
              <a:t>(v 21)</a:t>
            </a:r>
          </a:p>
          <a:p>
            <a:r>
              <a:rPr lang="en-US">
                <a:solidFill>
                  <a:schemeClr val="bg1"/>
                </a:solidFill>
              </a:rPr>
              <a:t>All nations blessed </a:t>
            </a:r>
            <a:r>
              <a:rPr lang="en-US" i="1">
                <a:solidFill>
                  <a:schemeClr val="accent1"/>
                </a:solidFill>
                <a:effectLst>
                  <a:outerShdw blurRad="38100" dist="38100" dir="2700000" algn="tl">
                    <a:srgbClr val="000000"/>
                  </a:outerShdw>
                </a:effectLst>
              </a:rPr>
              <a:t>(v 43)</a:t>
            </a: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National Anthem</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7600720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p:cTn id="7" dur="1000" fill="hold"/>
                                        <p:tgtEl>
                                          <p:spTgt spid="12291"/>
                                        </p:tgtEl>
                                        <p:attrNameLst>
                                          <p:attrName>ppt_x</p:attrName>
                                        </p:attrNameLst>
                                      </p:cBhvr>
                                      <p:tavLst>
                                        <p:tav tm="0">
                                          <p:val>
                                            <p:strVal val="#ppt_x-.2"/>
                                          </p:val>
                                        </p:tav>
                                        <p:tav tm="100000">
                                          <p:val>
                                            <p:strVal val="#ppt_x"/>
                                          </p:val>
                                        </p:tav>
                                      </p:tavLst>
                                    </p:anim>
                                    <p:anim calcmode="lin" valueType="num">
                                      <p:cBhvr>
                                        <p:cTn id="8" dur="1000" fill="hold"/>
                                        <p:tgtEl>
                                          <p:spTgt spid="12291"/>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291"/>
                                        </p:tgtEl>
                                      </p:cBhvr>
                                    </p:animEffect>
                                  </p:childTnLst>
                                </p:cTn>
                              </p:par>
                              <p:par>
                                <p:cTn id="10" presetID="9" presetClass="emph" presetSubtype="0" nodeType="withEffect">
                                  <p:stCondLst>
                                    <p:cond delay="0"/>
                                  </p:stCondLst>
                                  <p:childTnLst>
                                    <p:set>
                                      <p:cBhvr rctx="PPT">
                                        <p:cTn id="11" dur="indefinite"/>
                                        <p:tgtEl>
                                          <p:spTgt spid="12290"/>
                                        </p:tgtEl>
                                        <p:attrNameLst>
                                          <p:attrName>style.opacity</p:attrName>
                                        </p:attrNameLst>
                                      </p:cBhvr>
                                      <p:to>
                                        <p:strVal val="0.75"/>
                                      </p:to>
                                    </p:set>
                                    <p:animEffect filter="image" prLst="opacity: 0.75">
                                      <p:cBhvr rctx="IE">
                                        <p:cTn id="12" dur="indefinite"/>
                                        <p:tgtEl>
                                          <p:spTgt spid="12290"/>
                                        </p:tgtEl>
                                      </p:cBhvr>
                                    </p:animEffect>
                                  </p:childTnLst>
                                </p:cTn>
                              </p:par>
                            </p:childTnLst>
                          </p:cTn>
                        </p:par>
                        <p:par>
                          <p:cTn id="13" fill="hold" nodeType="afterGroup">
                            <p:stCondLst>
                              <p:cond delay="1000"/>
                            </p:stCondLst>
                            <p:childTnLst>
                              <p:par>
                                <p:cTn id="14" presetID="44" presetClass="entr" presetSubtype="0" fill="hold" grpId="0" nodeType="afterEffect">
                                  <p:stCondLst>
                                    <p:cond delay="0"/>
                                  </p:stCondLst>
                                  <p:childTnLst>
                                    <p:set>
                                      <p:cBhvr>
                                        <p:cTn id="15" dur="1" fill="hold">
                                          <p:stCondLst>
                                            <p:cond delay="0"/>
                                          </p:stCondLst>
                                        </p:cTn>
                                        <p:tgtEl>
                                          <p:spTgt spid="12292">
                                            <p:bg/>
                                          </p:spTgt>
                                        </p:tgtEl>
                                        <p:attrNameLst>
                                          <p:attrName>style.visibility</p:attrName>
                                        </p:attrNameLst>
                                      </p:cBhvr>
                                      <p:to>
                                        <p:strVal val="visible"/>
                                      </p:to>
                                    </p:set>
                                    <p:animEffect transition="in" filter="fade">
                                      <p:cBhvr>
                                        <p:cTn id="16" dur="500"/>
                                        <p:tgtEl>
                                          <p:spTgt spid="12292">
                                            <p:bg/>
                                          </p:spTgt>
                                        </p:tgtEl>
                                      </p:cBhvr>
                                    </p:animEffect>
                                    <p:anim calcmode="lin" valueType="num">
                                      <p:cBhvr>
                                        <p:cTn id="17" dur="500" fill="hold"/>
                                        <p:tgtEl>
                                          <p:spTgt spid="12292">
                                            <p:bg/>
                                          </p:spTgt>
                                        </p:tgtEl>
                                        <p:attrNameLst>
                                          <p:attrName>ppt_x</p:attrName>
                                        </p:attrNameLst>
                                      </p:cBhvr>
                                      <p:tavLst>
                                        <p:tav tm="0">
                                          <p:val>
                                            <p:strVal val="#ppt_x"/>
                                          </p:val>
                                        </p:tav>
                                        <p:tav tm="100000">
                                          <p:val>
                                            <p:strVal val="#ppt_x"/>
                                          </p:val>
                                        </p:tav>
                                      </p:tavLst>
                                    </p:anim>
                                    <p:anim calcmode="lin" valueType="num">
                                      <p:cBhvr>
                                        <p:cTn id="18" dur="500" fill="hold"/>
                                        <p:tgtEl>
                                          <p:spTgt spid="12292">
                                            <p:bg/>
                                          </p:spTgt>
                                        </p:tgtEl>
                                        <p:attrNameLst>
                                          <p:attrName>ppt_y</p:attrName>
                                        </p:attrNameLst>
                                      </p:cBhvr>
                                      <p:tavLst>
                                        <p:tav tm="0">
                                          <p:val>
                                            <p:strVal val="#ppt_y+.05"/>
                                          </p:val>
                                        </p:tav>
                                        <p:tav tm="100000">
                                          <p:val>
                                            <p:strVal val="#ppt_y"/>
                                          </p:val>
                                        </p:tav>
                                      </p:tavLst>
                                    </p:anim>
                                  </p:childTnLst>
                                </p:cTn>
                              </p:par>
                            </p:childTnLst>
                          </p:cTn>
                        </p:par>
                        <p:par>
                          <p:cTn id="19" fill="hold" nodeType="afterGroup">
                            <p:stCondLst>
                              <p:cond delay="1500"/>
                            </p:stCondLst>
                            <p:childTnLst>
                              <p:par>
                                <p:cTn id="20" presetID="42" presetClass="entr" presetSubtype="0" fill="hold" nodeType="afterEffect">
                                  <p:stCondLst>
                                    <p:cond delay="0"/>
                                  </p:stCondLst>
                                  <p:childTnLst>
                                    <p:set>
                                      <p:cBhvr>
                                        <p:cTn id="21" dur="1" fill="hold">
                                          <p:stCondLst>
                                            <p:cond delay="0"/>
                                          </p:stCondLst>
                                        </p:cTn>
                                        <p:tgtEl>
                                          <p:spTgt spid="12292">
                                            <p:txEl>
                                              <p:pRg st="0" end="0"/>
                                            </p:txEl>
                                          </p:spTgt>
                                        </p:tgtEl>
                                        <p:attrNameLst>
                                          <p:attrName>style.visibility</p:attrName>
                                        </p:attrNameLst>
                                      </p:cBhvr>
                                      <p:to>
                                        <p:strVal val="visible"/>
                                      </p:to>
                                    </p:set>
                                    <p:animEffect transition="in" filter="fade">
                                      <p:cBhvr>
                                        <p:cTn id="22" dur="1000"/>
                                        <p:tgtEl>
                                          <p:spTgt spid="12292">
                                            <p:txEl>
                                              <p:pRg st="0" end="0"/>
                                            </p:txEl>
                                          </p:spTgt>
                                        </p:tgtEl>
                                      </p:cBhvr>
                                    </p:animEffect>
                                    <p:anim calcmode="lin" valueType="num">
                                      <p:cBhvr>
                                        <p:cTn id="23"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2292">
                                            <p:txEl>
                                              <p:pRg st="0" end="0"/>
                                            </p:txEl>
                                          </p:spTgt>
                                        </p:tgtEl>
                                        <p:attrNameLst>
                                          <p:attrName>ppt_y</p:attrName>
                                        </p:attrNameLst>
                                      </p:cBhvr>
                                      <p:tavLst>
                                        <p:tav tm="0">
                                          <p:val>
                                            <p:strVal val="#ppt_y+.1"/>
                                          </p:val>
                                        </p:tav>
                                        <p:tav tm="100000">
                                          <p:val>
                                            <p:strVal val="#ppt_y"/>
                                          </p:val>
                                        </p:tav>
                                      </p:tavLst>
                                    </p:anim>
                                  </p:childTnLst>
                                </p:cTn>
                              </p:par>
                            </p:childTnLst>
                          </p:cTn>
                        </p:par>
                        <p:par>
                          <p:cTn id="25" fill="hold" nodeType="afterGroup">
                            <p:stCondLst>
                              <p:cond delay="2500"/>
                            </p:stCondLst>
                            <p:childTnLst>
                              <p:par>
                                <p:cTn id="26" presetID="42" presetClass="entr" presetSubtype="0" fill="hold" nodeType="afterEffect">
                                  <p:stCondLst>
                                    <p:cond delay="0"/>
                                  </p:stCondLst>
                                  <p:childTnLst>
                                    <p:set>
                                      <p:cBhvr>
                                        <p:cTn id="27" dur="1" fill="hold">
                                          <p:stCondLst>
                                            <p:cond delay="0"/>
                                          </p:stCondLst>
                                        </p:cTn>
                                        <p:tgtEl>
                                          <p:spTgt spid="12292">
                                            <p:txEl>
                                              <p:pRg st="1" end="1"/>
                                            </p:txEl>
                                          </p:spTgt>
                                        </p:tgtEl>
                                        <p:attrNameLst>
                                          <p:attrName>style.visibility</p:attrName>
                                        </p:attrNameLst>
                                      </p:cBhvr>
                                      <p:to>
                                        <p:strVal val="visible"/>
                                      </p:to>
                                    </p:set>
                                    <p:animEffect transition="in" filter="fade">
                                      <p:cBhvr>
                                        <p:cTn id="28" dur="1000"/>
                                        <p:tgtEl>
                                          <p:spTgt spid="12292">
                                            <p:txEl>
                                              <p:pRg st="1" end="1"/>
                                            </p:txEl>
                                          </p:spTgt>
                                        </p:tgtEl>
                                      </p:cBhvr>
                                    </p:animEffect>
                                    <p:anim calcmode="lin" valueType="num">
                                      <p:cBhvr>
                                        <p:cTn id="29" dur="1000" fill="hold"/>
                                        <p:tgtEl>
                                          <p:spTgt spid="12292">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2292">
                                            <p:txEl>
                                              <p:pRg st="1" end="1"/>
                                            </p:txEl>
                                          </p:spTgt>
                                        </p:tgtEl>
                                        <p:attrNameLst>
                                          <p:attrName>ppt_y</p:attrName>
                                        </p:attrNameLst>
                                      </p:cBhvr>
                                      <p:tavLst>
                                        <p:tav tm="0">
                                          <p:val>
                                            <p:strVal val="#ppt_y+.1"/>
                                          </p:val>
                                        </p:tav>
                                        <p:tav tm="100000">
                                          <p:val>
                                            <p:strVal val="#ppt_y"/>
                                          </p:val>
                                        </p:tav>
                                      </p:tavLst>
                                    </p:anim>
                                  </p:childTnLst>
                                </p:cTn>
                              </p:par>
                            </p:childTnLst>
                          </p:cTn>
                        </p:par>
                        <p:par>
                          <p:cTn id="31" fill="hold" nodeType="afterGroup">
                            <p:stCondLst>
                              <p:cond delay="3500"/>
                            </p:stCondLst>
                            <p:childTnLst>
                              <p:par>
                                <p:cTn id="32" presetID="42" presetClass="entr" presetSubtype="0" fill="hold" nodeType="afterEffect">
                                  <p:stCondLst>
                                    <p:cond delay="0"/>
                                  </p:stCondLst>
                                  <p:childTnLst>
                                    <p:set>
                                      <p:cBhvr>
                                        <p:cTn id="33" dur="1" fill="hold">
                                          <p:stCondLst>
                                            <p:cond delay="0"/>
                                          </p:stCondLst>
                                        </p:cTn>
                                        <p:tgtEl>
                                          <p:spTgt spid="12292">
                                            <p:txEl>
                                              <p:pRg st="2" end="2"/>
                                            </p:txEl>
                                          </p:spTgt>
                                        </p:tgtEl>
                                        <p:attrNameLst>
                                          <p:attrName>style.visibility</p:attrName>
                                        </p:attrNameLst>
                                      </p:cBhvr>
                                      <p:to>
                                        <p:strVal val="visible"/>
                                      </p:to>
                                    </p:set>
                                    <p:animEffect transition="in" filter="fade">
                                      <p:cBhvr>
                                        <p:cTn id="34" dur="1000"/>
                                        <p:tgtEl>
                                          <p:spTgt spid="12292">
                                            <p:txEl>
                                              <p:pRg st="2" end="2"/>
                                            </p:txEl>
                                          </p:spTgt>
                                        </p:tgtEl>
                                      </p:cBhvr>
                                    </p:animEffect>
                                    <p:anim calcmode="lin" valueType="num">
                                      <p:cBhvr>
                                        <p:cTn id="35" dur="1000" fill="hold"/>
                                        <p:tgtEl>
                                          <p:spTgt spid="12292">
                                            <p:txEl>
                                              <p:pRg st="2" end="2"/>
                                            </p:txEl>
                                          </p:spTgt>
                                        </p:tgtEl>
                                        <p:attrNameLst>
                                          <p:attrName>ppt_x</p:attrName>
                                        </p:attrNameLst>
                                      </p:cBhvr>
                                      <p:tavLst>
                                        <p:tav tm="0">
                                          <p:val>
                                            <p:strVal val="#ppt_x"/>
                                          </p:val>
                                        </p:tav>
                                        <p:tav tm="100000">
                                          <p:val>
                                            <p:strVal val="#ppt_x"/>
                                          </p:val>
                                        </p:tav>
                                      </p:tavLst>
                                    </p:anim>
                                    <p:anim calcmode="lin" valueType="num">
                                      <p:cBhvr>
                                        <p:cTn id="36" dur="1000" fill="hold"/>
                                        <p:tgtEl>
                                          <p:spTgt spid="12292">
                                            <p:txEl>
                                              <p:pRg st="2" end="2"/>
                                            </p:txEl>
                                          </p:spTgt>
                                        </p:tgtEl>
                                        <p:attrNameLst>
                                          <p:attrName>ppt_y</p:attrName>
                                        </p:attrNameLst>
                                      </p:cBhvr>
                                      <p:tavLst>
                                        <p:tav tm="0">
                                          <p:val>
                                            <p:strVal val="#ppt_y+.1"/>
                                          </p:val>
                                        </p:tav>
                                        <p:tav tm="100000">
                                          <p:val>
                                            <p:strVal val="#ppt_y"/>
                                          </p:val>
                                        </p:tav>
                                      </p:tavLst>
                                    </p:anim>
                                  </p:childTnLst>
                                </p:cTn>
                              </p:par>
                            </p:childTnLst>
                          </p:cTn>
                        </p:par>
                        <p:par>
                          <p:cTn id="37" fill="hold" nodeType="afterGroup">
                            <p:stCondLst>
                              <p:cond delay="4500"/>
                            </p:stCondLst>
                            <p:childTnLst>
                              <p:par>
                                <p:cTn id="38" presetID="42" presetClass="entr" presetSubtype="0" fill="hold" nodeType="afterEffect">
                                  <p:stCondLst>
                                    <p:cond delay="0"/>
                                  </p:stCondLst>
                                  <p:childTnLst>
                                    <p:set>
                                      <p:cBhvr>
                                        <p:cTn id="39" dur="1" fill="hold">
                                          <p:stCondLst>
                                            <p:cond delay="0"/>
                                          </p:stCondLst>
                                        </p:cTn>
                                        <p:tgtEl>
                                          <p:spTgt spid="12292">
                                            <p:txEl>
                                              <p:pRg st="3" end="3"/>
                                            </p:txEl>
                                          </p:spTgt>
                                        </p:tgtEl>
                                        <p:attrNameLst>
                                          <p:attrName>style.visibility</p:attrName>
                                        </p:attrNameLst>
                                      </p:cBhvr>
                                      <p:to>
                                        <p:strVal val="visible"/>
                                      </p:to>
                                    </p:set>
                                    <p:animEffect transition="in" filter="fade">
                                      <p:cBhvr>
                                        <p:cTn id="40" dur="1000"/>
                                        <p:tgtEl>
                                          <p:spTgt spid="12292">
                                            <p:txEl>
                                              <p:pRg st="3" end="3"/>
                                            </p:txEl>
                                          </p:spTgt>
                                        </p:tgtEl>
                                      </p:cBhvr>
                                    </p:animEffect>
                                    <p:anim calcmode="lin" valueType="num">
                                      <p:cBhvr>
                                        <p:cTn id="41" dur="1000" fill="hold"/>
                                        <p:tgtEl>
                                          <p:spTgt spid="12292">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12292">
                                            <p:txEl>
                                              <p:pRg st="3" end="3"/>
                                            </p:txEl>
                                          </p:spTgt>
                                        </p:tgtEl>
                                        <p:attrNameLst>
                                          <p:attrName>ppt_y</p:attrName>
                                        </p:attrNameLst>
                                      </p:cBhvr>
                                      <p:tavLst>
                                        <p:tav tm="0">
                                          <p:val>
                                            <p:strVal val="#ppt_y+.1"/>
                                          </p:val>
                                        </p:tav>
                                        <p:tav tm="100000">
                                          <p:val>
                                            <p:strVal val="#ppt_y"/>
                                          </p:val>
                                        </p:tav>
                                      </p:tavLst>
                                    </p:anim>
                                  </p:childTnLst>
                                </p:cTn>
                              </p:par>
                            </p:childTnLst>
                          </p:cTn>
                        </p:par>
                        <p:par>
                          <p:cTn id="43" fill="hold" nodeType="afterGroup">
                            <p:stCondLst>
                              <p:cond delay="5500"/>
                            </p:stCondLst>
                            <p:childTnLst>
                              <p:par>
                                <p:cTn id="44" presetID="42" presetClass="entr" presetSubtype="0" fill="hold" nodeType="afterEffect">
                                  <p:stCondLst>
                                    <p:cond delay="0"/>
                                  </p:stCondLst>
                                  <p:childTnLst>
                                    <p:set>
                                      <p:cBhvr>
                                        <p:cTn id="45" dur="1" fill="hold">
                                          <p:stCondLst>
                                            <p:cond delay="0"/>
                                          </p:stCondLst>
                                        </p:cTn>
                                        <p:tgtEl>
                                          <p:spTgt spid="12292">
                                            <p:txEl>
                                              <p:pRg st="4" end="4"/>
                                            </p:txEl>
                                          </p:spTgt>
                                        </p:tgtEl>
                                        <p:attrNameLst>
                                          <p:attrName>style.visibility</p:attrName>
                                        </p:attrNameLst>
                                      </p:cBhvr>
                                      <p:to>
                                        <p:strVal val="visible"/>
                                      </p:to>
                                    </p:set>
                                    <p:animEffect transition="in" filter="fade">
                                      <p:cBhvr>
                                        <p:cTn id="46" dur="1000"/>
                                        <p:tgtEl>
                                          <p:spTgt spid="12292">
                                            <p:txEl>
                                              <p:pRg st="4" end="4"/>
                                            </p:txEl>
                                          </p:spTgt>
                                        </p:tgtEl>
                                      </p:cBhvr>
                                    </p:animEffect>
                                    <p:anim calcmode="lin" valueType="num">
                                      <p:cBhvr>
                                        <p:cTn id="47" dur="1000" fill="hold"/>
                                        <p:tgtEl>
                                          <p:spTgt spid="12292">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12292">
                                            <p:txEl>
                                              <p:pRg st="4" end="4"/>
                                            </p:txEl>
                                          </p:spTgt>
                                        </p:tgtEl>
                                        <p:attrNameLst>
                                          <p:attrName>ppt_y</p:attrName>
                                        </p:attrNameLst>
                                      </p:cBhvr>
                                      <p:tavLst>
                                        <p:tav tm="0">
                                          <p:val>
                                            <p:strVal val="#ppt_y+.1"/>
                                          </p:val>
                                        </p:tav>
                                        <p:tav tm="100000">
                                          <p:val>
                                            <p:strVal val="#ppt_y"/>
                                          </p:val>
                                        </p:tav>
                                      </p:tavLst>
                                    </p:anim>
                                  </p:childTnLst>
                                </p:cTn>
                              </p:par>
                            </p:childTnLst>
                          </p:cTn>
                        </p:par>
                        <p:par>
                          <p:cTn id="49" fill="hold" nodeType="afterGroup">
                            <p:stCondLst>
                              <p:cond delay="6500"/>
                            </p:stCondLst>
                            <p:childTnLst>
                              <p:par>
                                <p:cTn id="50" presetID="42" presetClass="entr" presetSubtype="0" fill="hold" nodeType="afterEffect">
                                  <p:stCondLst>
                                    <p:cond delay="0"/>
                                  </p:stCondLst>
                                  <p:childTnLst>
                                    <p:set>
                                      <p:cBhvr>
                                        <p:cTn id="51" dur="1" fill="hold">
                                          <p:stCondLst>
                                            <p:cond delay="0"/>
                                          </p:stCondLst>
                                        </p:cTn>
                                        <p:tgtEl>
                                          <p:spTgt spid="12292">
                                            <p:txEl>
                                              <p:pRg st="5" end="5"/>
                                            </p:txEl>
                                          </p:spTgt>
                                        </p:tgtEl>
                                        <p:attrNameLst>
                                          <p:attrName>style.visibility</p:attrName>
                                        </p:attrNameLst>
                                      </p:cBhvr>
                                      <p:to>
                                        <p:strVal val="visible"/>
                                      </p:to>
                                    </p:set>
                                    <p:animEffect transition="in" filter="fade">
                                      <p:cBhvr>
                                        <p:cTn id="52" dur="1000"/>
                                        <p:tgtEl>
                                          <p:spTgt spid="12292">
                                            <p:txEl>
                                              <p:pRg st="5" end="5"/>
                                            </p:txEl>
                                          </p:spTgt>
                                        </p:tgtEl>
                                      </p:cBhvr>
                                    </p:animEffect>
                                    <p:anim calcmode="lin" valueType="num">
                                      <p:cBhvr>
                                        <p:cTn id="53" dur="1000" fill="hold"/>
                                        <p:tgtEl>
                                          <p:spTgt spid="12292">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12292">
                                            <p:txEl>
                                              <p:pRg st="5" end="5"/>
                                            </p:txEl>
                                          </p:spTgt>
                                        </p:tgtEl>
                                        <p:attrNameLst>
                                          <p:attrName>ppt_y</p:attrName>
                                        </p:attrNameLst>
                                      </p:cBhvr>
                                      <p:tavLst>
                                        <p:tav tm="0">
                                          <p:val>
                                            <p:strVal val="#ppt_y+.1"/>
                                          </p:val>
                                        </p:tav>
                                        <p:tav tm="100000">
                                          <p:val>
                                            <p:strVal val="#ppt_y"/>
                                          </p:val>
                                        </p:tav>
                                      </p:tavLst>
                                    </p:anim>
                                  </p:childTnLst>
                                </p:cTn>
                              </p:par>
                            </p:childTnLst>
                          </p:cTn>
                        </p:par>
                        <p:par>
                          <p:cTn id="55" fill="hold" nodeType="afterGroup">
                            <p:stCondLst>
                              <p:cond delay="7500"/>
                            </p:stCondLst>
                            <p:childTnLst>
                              <p:par>
                                <p:cTn id="56" presetID="42" presetClass="entr" presetSubtype="0" fill="hold" nodeType="afterEffect">
                                  <p:stCondLst>
                                    <p:cond delay="0"/>
                                  </p:stCondLst>
                                  <p:childTnLst>
                                    <p:set>
                                      <p:cBhvr>
                                        <p:cTn id="57" dur="1" fill="hold">
                                          <p:stCondLst>
                                            <p:cond delay="0"/>
                                          </p:stCondLst>
                                        </p:cTn>
                                        <p:tgtEl>
                                          <p:spTgt spid="12292">
                                            <p:txEl>
                                              <p:pRg st="6" end="6"/>
                                            </p:txEl>
                                          </p:spTgt>
                                        </p:tgtEl>
                                        <p:attrNameLst>
                                          <p:attrName>style.visibility</p:attrName>
                                        </p:attrNameLst>
                                      </p:cBhvr>
                                      <p:to>
                                        <p:strVal val="visible"/>
                                      </p:to>
                                    </p:set>
                                    <p:animEffect transition="in" filter="fade">
                                      <p:cBhvr>
                                        <p:cTn id="58" dur="1000"/>
                                        <p:tgtEl>
                                          <p:spTgt spid="12292">
                                            <p:txEl>
                                              <p:pRg st="6" end="6"/>
                                            </p:txEl>
                                          </p:spTgt>
                                        </p:tgtEl>
                                      </p:cBhvr>
                                    </p:animEffect>
                                    <p:anim calcmode="lin" valueType="num">
                                      <p:cBhvr>
                                        <p:cTn id="59" dur="1000" fill="hold"/>
                                        <p:tgtEl>
                                          <p:spTgt spid="12292">
                                            <p:txEl>
                                              <p:pRg st="6" end="6"/>
                                            </p:txEl>
                                          </p:spTgt>
                                        </p:tgtEl>
                                        <p:attrNameLst>
                                          <p:attrName>ppt_x</p:attrName>
                                        </p:attrNameLst>
                                      </p:cBhvr>
                                      <p:tavLst>
                                        <p:tav tm="0">
                                          <p:val>
                                            <p:strVal val="#ppt_x"/>
                                          </p:val>
                                        </p:tav>
                                        <p:tav tm="100000">
                                          <p:val>
                                            <p:strVal val="#ppt_x"/>
                                          </p:val>
                                        </p:tav>
                                      </p:tavLst>
                                    </p:anim>
                                    <p:anim calcmode="lin" valueType="num">
                                      <p:cBhvr>
                                        <p:cTn id="60" dur="1000" fill="hold"/>
                                        <p:tgtEl>
                                          <p:spTgt spid="1229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p:bldP spid="12292" grpId="0" build="p"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362" name="Picture 2" descr="hebrew_scroll_1"/>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342900"/>
            <a:ext cx="9144000" cy="6515100"/>
          </a:xfrm>
        </p:spPr>
      </p:pic>
      <p:sp>
        <p:nvSpPr>
          <p:cNvPr id="15363" name="Rectangle 3"/>
          <p:cNvSpPr>
            <a:spLocks noGrp="1" noChangeArrowheads="1"/>
          </p:cNvSpPr>
          <p:nvPr>
            <p:ph type="ctrTitle"/>
          </p:nvPr>
        </p:nvSpPr>
        <p:spPr>
          <a:xfrm>
            <a:off x="1295400" y="304800"/>
            <a:ext cx="6858000" cy="1676400"/>
          </a:xfrm>
        </p:spPr>
        <p:txBody>
          <a:bodyPr/>
          <a:lstStyle/>
          <a:p>
            <a:r>
              <a:rPr lang="en-US" b="1">
                <a:solidFill>
                  <a:schemeClr val="accent1"/>
                </a:solidFill>
                <a:effectLst>
                  <a:outerShdw blurRad="38100" dist="38100" dir="2700000" algn="tl">
                    <a:srgbClr val="FFFFFF"/>
                  </a:outerShdw>
                </a:effectLst>
                <a:latin typeface="Papyrus" pitchFamily="66" charset="0"/>
              </a:rPr>
              <a:t>Which Song?</a:t>
            </a:r>
          </a:p>
        </p:txBody>
      </p:sp>
      <p:sp>
        <p:nvSpPr>
          <p:cNvPr id="15364" name="Rectangle 4"/>
          <p:cNvSpPr>
            <a:spLocks noGrp="1" noChangeArrowheads="1"/>
          </p:cNvSpPr>
          <p:nvPr>
            <p:ph type="subTitle" idx="1"/>
          </p:nvPr>
        </p:nvSpPr>
        <p:spPr>
          <a:xfrm>
            <a:off x="1371600" y="1752600"/>
            <a:ext cx="6477000" cy="45720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pPr>
              <a:lnSpc>
                <a:spcPct val="90000"/>
              </a:lnSpc>
            </a:pPr>
            <a:r>
              <a:rPr lang="en-US" sz="2800" dirty="0">
                <a:solidFill>
                  <a:schemeClr val="bg1"/>
                </a:solidFill>
              </a:rPr>
              <a:t>“Then sang Moses</a:t>
            </a:r>
          </a:p>
          <a:p>
            <a:pPr>
              <a:lnSpc>
                <a:spcPct val="90000"/>
              </a:lnSpc>
            </a:pPr>
            <a:r>
              <a:rPr lang="en-US" sz="2800" dirty="0">
                <a:solidFill>
                  <a:schemeClr val="bg1"/>
                </a:solidFill>
              </a:rPr>
              <a:t>and the children of Israel</a:t>
            </a:r>
          </a:p>
          <a:p>
            <a:pPr>
              <a:lnSpc>
                <a:spcPct val="90000"/>
              </a:lnSpc>
            </a:pPr>
            <a:r>
              <a:rPr lang="en-US" sz="2800" dirty="0">
                <a:solidFill>
                  <a:schemeClr val="bg1"/>
                </a:solidFill>
              </a:rPr>
              <a:t>this song unto the L</a:t>
            </a:r>
            <a:r>
              <a:rPr lang="en-US" sz="2000" dirty="0">
                <a:solidFill>
                  <a:schemeClr val="bg1"/>
                </a:solidFill>
              </a:rPr>
              <a:t>ORD</a:t>
            </a:r>
            <a:r>
              <a:rPr lang="en-US" sz="2800" dirty="0">
                <a:solidFill>
                  <a:schemeClr val="bg1"/>
                </a:solidFill>
              </a:rPr>
              <a:t>.”</a:t>
            </a:r>
          </a:p>
          <a:p>
            <a:pPr>
              <a:lnSpc>
                <a:spcPct val="90000"/>
              </a:lnSpc>
            </a:pPr>
            <a:r>
              <a:rPr lang="en-US" sz="2000" i="1" dirty="0">
                <a:solidFill>
                  <a:schemeClr val="accent1"/>
                </a:solidFill>
                <a:effectLst>
                  <a:outerShdw blurRad="38100" dist="38100" dir="2700000" algn="tl">
                    <a:srgbClr val="000000"/>
                  </a:outerShdw>
                </a:effectLst>
              </a:rPr>
              <a:t>Exodus 15:1</a:t>
            </a:r>
          </a:p>
          <a:p>
            <a:pPr>
              <a:lnSpc>
                <a:spcPct val="90000"/>
              </a:lnSpc>
            </a:pPr>
            <a:endParaRPr lang="en-US" sz="2800" dirty="0">
              <a:solidFill>
                <a:schemeClr val="bg1"/>
              </a:solidFill>
              <a:effectLst>
                <a:outerShdw blurRad="38100" dist="38100" dir="2700000" algn="tl">
                  <a:srgbClr val="000000"/>
                </a:outerShdw>
              </a:effectLst>
            </a:endParaRPr>
          </a:p>
          <a:p>
            <a:pPr>
              <a:lnSpc>
                <a:spcPct val="90000"/>
              </a:lnSpc>
            </a:pPr>
            <a:r>
              <a:rPr lang="en-US" sz="2800" dirty="0">
                <a:solidFill>
                  <a:schemeClr val="bg1"/>
                </a:solidFill>
              </a:rPr>
              <a:t>“And Moses </a:t>
            </a:r>
            <a:r>
              <a:rPr lang="en-US" sz="2800" dirty="0" err="1">
                <a:solidFill>
                  <a:schemeClr val="bg1"/>
                </a:solidFill>
              </a:rPr>
              <a:t>spake</a:t>
            </a:r>
            <a:r>
              <a:rPr lang="en-US" sz="2800" dirty="0">
                <a:solidFill>
                  <a:schemeClr val="bg1"/>
                </a:solidFill>
              </a:rPr>
              <a:t> in the ears</a:t>
            </a:r>
          </a:p>
          <a:p>
            <a:pPr>
              <a:lnSpc>
                <a:spcPct val="90000"/>
              </a:lnSpc>
            </a:pPr>
            <a:r>
              <a:rPr lang="en-US" sz="2800" dirty="0">
                <a:solidFill>
                  <a:schemeClr val="bg1"/>
                </a:solidFill>
              </a:rPr>
              <a:t>of all the congregation of Israel</a:t>
            </a:r>
          </a:p>
          <a:p>
            <a:pPr>
              <a:lnSpc>
                <a:spcPct val="90000"/>
              </a:lnSpc>
            </a:pPr>
            <a:r>
              <a:rPr lang="en-US" sz="2800" dirty="0">
                <a:solidFill>
                  <a:schemeClr val="bg1"/>
                </a:solidFill>
              </a:rPr>
              <a:t>the words of this song,</a:t>
            </a:r>
          </a:p>
          <a:p>
            <a:pPr>
              <a:lnSpc>
                <a:spcPct val="90000"/>
              </a:lnSpc>
            </a:pPr>
            <a:r>
              <a:rPr lang="en-US" sz="2800" dirty="0">
                <a:solidFill>
                  <a:schemeClr val="bg1"/>
                </a:solidFill>
              </a:rPr>
              <a:t>until they were ended.”</a:t>
            </a:r>
          </a:p>
          <a:p>
            <a:pPr>
              <a:lnSpc>
                <a:spcPct val="90000"/>
              </a:lnSpc>
            </a:pPr>
            <a:r>
              <a:rPr lang="en-US" sz="2000" i="1" dirty="0">
                <a:solidFill>
                  <a:schemeClr val="accent1"/>
                </a:solidFill>
                <a:effectLst>
                  <a:outerShdw blurRad="38100" dist="38100" dir="2700000" algn="tl">
                    <a:srgbClr val="000000"/>
                  </a:outerShdw>
                </a:effectLst>
              </a:rPr>
              <a:t>Deuteronomy </a:t>
            </a:r>
            <a:r>
              <a:rPr lang="en-US" sz="2000" i="1" dirty="0" smtClean="0">
                <a:solidFill>
                  <a:schemeClr val="accent1"/>
                </a:solidFill>
                <a:effectLst>
                  <a:outerShdw blurRad="38100" dist="38100" dir="2700000" algn="tl">
                    <a:srgbClr val="000000"/>
                  </a:outerShdw>
                </a:effectLst>
              </a:rPr>
              <a:t>31:30</a:t>
            </a:r>
            <a:endParaRPr lang="en-US" sz="2000" i="1" dirty="0">
              <a:solidFill>
                <a:schemeClr val="accent1"/>
              </a:solidFill>
              <a:effectLst>
                <a:outerShdw blurRad="38100" dist="38100" dir="2700000" algn="tl">
                  <a:srgbClr val="000000"/>
                </a:outerShdw>
              </a:effectLst>
            </a:endParaRPr>
          </a:p>
          <a:p>
            <a:pPr>
              <a:lnSpc>
                <a:spcPct val="90000"/>
              </a:lnSpc>
            </a:pPr>
            <a:endParaRPr lang="en-US" sz="2800" dirty="0">
              <a:solidFill>
                <a:schemeClr val="bg1"/>
              </a:solidFill>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National Anthem</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52560339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5363"/>
                                        </p:tgtEl>
                                        <p:attrNameLst>
                                          <p:attrName>style.visibility</p:attrName>
                                        </p:attrNameLst>
                                      </p:cBhvr>
                                      <p:to>
                                        <p:strVal val="visible"/>
                                      </p:to>
                                    </p:set>
                                    <p:anim calcmode="lin" valueType="num">
                                      <p:cBhvr>
                                        <p:cTn id="7" dur="1000" fill="hold"/>
                                        <p:tgtEl>
                                          <p:spTgt spid="15363"/>
                                        </p:tgtEl>
                                        <p:attrNameLst>
                                          <p:attrName>ppt_x</p:attrName>
                                        </p:attrNameLst>
                                      </p:cBhvr>
                                      <p:tavLst>
                                        <p:tav tm="0">
                                          <p:val>
                                            <p:strVal val="#ppt_x-.2"/>
                                          </p:val>
                                        </p:tav>
                                        <p:tav tm="100000">
                                          <p:val>
                                            <p:strVal val="#ppt_x"/>
                                          </p:val>
                                        </p:tav>
                                      </p:tavLst>
                                    </p:anim>
                                    <p:anim calcmode="lin" valueType="num">
                                      <p:cBhvr>
                                        <p:cTn id="8" dur="1000" fill="hold"/>
                                        <p:tgtEl>
                                          <p:spTgt spid="15363"/>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363"/>
                                        </p:tgtEl>
                                      </p:cBhvr>
                                    </p:animEffect>
                                  </p:childTnLst>
                                </p:cTn>
                              </p:par>
                              <p:par>
                                <p:cTn id="10" presetID="9" presetClass="emph" presetSubtype="0" nodeType="withEffect">
                                  <p:stCondLst>
                                    <p:cond delay="0"/>
                                  </p:stCondLst>
                                  <p:childTnLst>
                                    <p:set>
                                      <p:cBhvr rctx="PPT">
                                        <p:cTn id="11" dur="indefinite"/>
                                        <p:tgtEl>
                                          <p:spTgt spid="15362"/>
                                        </p:tgtEl>
                                        <p:attrNameLst>
                                          <p:attrName>style.opacity</p:attrName>
                                        </p:attrNameLst>
                                      </p:cBhvr>
                                      <p:to>
                                        <p:strVal val="0.75"/>
                                      </p:to>
                                    </p:set>
                                    <p:animEffect filter="image" prLst="opacity: 0.75">
                                      <p:cBhvr rctx="IE">
                                        <p:cTn id="12" dur="indefinite"/>
                                        <p:tgtEl>
                                          <p:spTgt spid="15362"/>
                                        </p:tgtEl>
                                      </p:cBhvr>
                                    </p:animEffect>
                                  </p:childTnLst>
                                </p:cTn>
                              </p:par>
                            </p:childTnLst>
                          </p:cTn>
                        </p:par>
                        <p:par>
                          <p:cTn id="13" fill="hold" nodeType="afterGroup">
                            <p:stCondLst>
                              <p:cond delay="1000"/>
                            </p:stCondLst>
                            <p:childTnLst>
                              <p:par>
                                <p:cTn id="14" presetID="44" presetClass="entr" presetSubtype="0" fill="hold" grpId="0" nodeType="afterEffect">
                                  <p:stCondLst>
                                    <p:cond delay="0"/>
                                  </p:stCondLst>
                                  <p:childTnLst>
                                    <p:set>
                                      <p:cBhvr>
                                        <p:cTn id="15" dur="1" fill="hold">
                                          <p:stCondLst>
                                            <p:cond delay="0"/>
                                          </p:stCondLst>
                                        </p:cTn>
                                        <p:tgtEl>
                                          <p:spTgt spid="15364">
                                            <p:bg/>
                                          </p:spTgt>
                                        </p:tgtEl>
                                        <p:attrNameLst>
                                          <p:attrName>style.visibility</p:attrName>
                                        </p:attrNameLst>
                                      </p:cBhvr>
                                      <p:to>
                                        <p:strVal val="visible"/>
                                      </p:to>
                                    </p:set>
                                    <p:animEffect transition="in" filter="fade">
                                      <p:cBhvr>
                                        <p:cTn id="16" dur="500"/>
                                        <p:tgtEl>
                                          <p:spTgt spid="15364">
                                            <p:bg/>
                                          </p:spTgt>
                                        </p:tgtEl>
                                      </p:cBhvr>
                                    </p:animEffect>
                                    <p:anim calcmode="lin" valueType="num">
                                      <p:cBhvr>
                                        <p:cTn id="17" dur="500" fill="hold"/>
                                        <p:tgtEl>
                                          <p:spTgt spid="15364">
                                            <p:bg/>
                                          </p:spTgt>
                                        </p:tgtEl>
                                        <p:attrNameLst>
                                          <p:attrName>ppt_x</p:attrName>
                                        </p:attrNameLst>
                                      </p:cBhvr>
                                      <p:tavLst>
                                        <p:tav tm="0">
                                          <p:val>
                                            <p:strVal val="#ppt_x"/>
                                          </p:val>
                                        </p:tav>
                                        <p:tav tm="100000">
                                          <p:val>
                                            <p:strVal val="#ppt_x"/>
                                          </p:val>
                                        </p:tav>
                                      </p:tavLst>
                                    </p:anim>
                                    <p:anim calcmode="lin" valueType="num">
                                      <p:cBhvr>
                                        <p:cTn id="18" dur="500" fill="hold"/>
                                        <p:tgtEl>
                                          <p:spTgt spid="15364">
                                            <p:bg/>
                                          </p:spTgt>
                                        </p:tgtEl>
                                        <p:attrNameLst>
                                          <p:attrName>ppt_y</p:attrName>
                                        </p:attrNameLst>
                                      </p:cBhvr>
                                      <p:tavLst>
                                        <p:tav tm="0">
                                          <p:val>
                                            <p:strVal val="#ppt_y+.05"/>
                                          </p:val>
                                        </p:tav>
                                        <p:tav tm="100000">
                                          <p:val>
                                            <p:strVal val="#ppt_y"/>
                                          </p:val>
                                        </p:tav>
                                      </p:tavLst>
                                    </p:anim>
                                  </p:childTnLst>
                                </p:cTn>
                              </p:par>
                            </p:childTnLst>
                          </p:cTn>
                        </p:par>
                        <p:par>
                          <p:cTn id="19" fill="hold" nodeType="afterGroup">
                            <p:stCondLst>
                              <p:cond delay="1500"/>
                            </p:stCondLst>
                            <p:childTnLst>
                              <p:par>
                                <p:cTn id="20" presetID="42" presetClass="entr" presetSubtype="0" fill="hold" nodeType="afterEffect">
                                  <p:stCondLst>
                                    <p:cond delay="0"/>
                                  </p:stCondLst>
                                  <p:childTnLst>
                                    <p:set>
                                      <p:cBhvr>
                                        <p:cTn id="21" dur="1" fill="hold">
                                          <p:stCondLst>
                                            <p:cond delay="0"/>
                                          </p:stCondLst>
                                        </p:cTn>
                                        <p:tgtEl>
                                          <p:spTgt spid="15364">
                                            <p:txEl>
                                              <p:pRg st="0" end="0"/>
                                            </p:txEl>
                                          </p:spTgt>
                                        </p:tgtEl>
                                        <p:attrNameLst>
                                          <p:attrName>style.visibility</p:attrName>
                                        </p:attrNameLst>
                                      </p:cBhvr>
                                      <p:to>
                                        <p:strVal val="visible"/>
                                      </p:to>
                                    </p:set>
                                    <p:animEffect transition="in" filter="fade">
                                      <p:cBhvr>
                                        <p:cTn id="22" dur="1000"/>
                                        <p:tgtEl>
                                          <p:spTgt spid="15364">
                                            <p:txEl>
                                              <p:pRg st="0" end="0"/>
                                            </p:txEl>
                                          </p:spTgt>
                                        </p:tgtEl>
                                      </p:cBhvr>
                                    </p:animEffect>
                                    <p:anim calcmode="lin" valueType="num">
                                      <p:cBhvr>
                                        <p:cTn id="23" dur="1000" fill="hold"/>
                                        <p:tgtEl>
                                          <p:spTgt spid="15364">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15364">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364">
                                            <p:txEl>
                                              <p:pRg st="1" end="1"/>
                                            </p:txEl>
                                          </p:spTgt>
                                        </p:tgtEl>
                                        <p:attrNameLst>
                                          <p:attrName>style.visibility</p:attrName>
                                        </p:attrNameLst>
                                      </p:cBhvr>
                                      <p:to>
                                        <p:strVal val="visible"/>
                                      </p:to>
                                    </p:set>
                                    <p:animEffect transition="in" filter="fade">
                                      <p:cBhvr>
                                        <p:cTn id="27" dur="1000"/>
                                        <p:tgtEl>
                                          <p:spTgt spid="15364">
                                            <p:txEl>
                                              <p:pRg st="1" end="1"/>
                                            </p:txEl>
                                          </p:spTgt>
                                        </p:tgtEl>
                                      </p:cBhvr>
                                    </p:animEffect>
                                    <p:anim calcmode="lin" valueType="num">
                                      <p:cBhvr>
                                        <p:cTn id="28" dur="1000" fill="hold"/>
                                        <p:tgtEl>
                                          <p:spTgt spid="15364">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15364">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5364">
                                            <p:txEl>
                                              <p:pRg st="2" end="2"/>
                                            </p:txEl>
                                          </p:spTgt>
                                        </p:tgtEl>
                                        <p:attrNameLst>
                                          <p:attrName>style.visibility</p:attrName>
                                        </p:attrNameLst>
                                      </p:cBhvr>
                                      <p:to>
                                        <p:strVal val="visible"/>
                                      </p:to>
                                    </p:set>
                                    <p:animEffect transition="in" filter="fade">
                                      <p:cBhvr>
                                        <p:cTn id="32" dur="1000"/>
                                        <p:tgtEl>
                                          <p:spTgt spid="15364">
                                            <p:txEl>
                                              <p:pRg st="2" end="2"/>
                                            </p:txEl>
                                          </p:spTgt>
                                        </p:tgtEl>
                                      </p:cBhvr>
                                    </p:animEffect>
                                    <p:anim calcmode="lin" valueType="num">
                                      <p:cBhvr>
                                        <p:cTn id="33" dur="1000" fill="hold"/>
                                        <p:tgtEl>
                                          <p:spTgt spid="15364">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15364">
                                            <p:txEl>
                                              <p:pRg st="2" end="2"/>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5364">
                                            <p:txEl>
                                              <p:pRg st="3" end="3"/>
                                            </p:txEl>
                                          </p:spTgt>
                                        </p:tgtEl>
                                        <p:attrNameLst>
                                          <p:attrName>style.visibility</p:attrName>
                                        </p:attrNameLst>
                                      </p:cBhvr>
                                      <p:to>
                                        <p:strVal val="visible"/>
                                      </p:to>
                                    </p:set>
                                    <p:animEffect transition="in" filter="fade">
                                      <p:cBhvr>
                                        <p:cTn id="37" dur="1000"/>
                                        <p:tgtEl>
                                          <p:spTgt spid="15364">
                                            <p:txEl>
                                              <p:pRg st="3" end="3"/>
                                            </p:txEl>
                                          </p:spTgt>
                                        </p:tgtEl>
                                      </p:cBhvr>
                                    </p:animEffect>
                                    <p:anim calcmode="lin" valueType="num">
                                      <p:cBhvr>
                                        <p:cTn id="38" dur="1000" fill="hold"/>
                                        <p:tgtEl>
                                          <p:spTgt spid="15364">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15364">
                                            <p:txEl>
                                              <p:pRg st="3" end="3"/>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5364">
                                            <p:txEl>
                                              <p:pRg st="5" end="5"/>
                                            </p:txEl>
                                          </p:spTgt>
                                        </p:tgtEl>
                                        <p:attrNameLst>
                                          <p:attrName>style.visibility</p:attrName>
                                        </p:attrNameLst>
                                      </p:cBhvr>
                                      <p:to>
                                        <p:strVal val="visible"/>
                                      </p:to>
                                    </p:set>
                                    <p:animEffect transition="in" filter="fade">
                                      <p:cBhvr>
                                        <p:cTn id="42" dur="1000"/>
                                        <p:tgtEl>
                                          <p:spTgt spid="15364">
                                            <p:txEl>
                                              <p:pRg st="5" end="5"/>
                                            </p:txEl>
                                          </p:spTgt>
                                        </p:tgtEl>
                                      </p:cBhvr>
                                    </p:animEffect>
                                    <p:anim calcmode="lin" valueType="num">
                                      <p:cBhvr>
                                        <p:cTn id="43" dur="1000" fill="hold"/>
                                        <p:tgtEl>
                                          <p:spTgt spid="15364">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5364">
                                            <p:txEl>
                                              <p:pRg st="5" end="5"/>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5364">
                                            <p:txEl>
                                              <p:pRg st="6" end="6"/>
                                            </p:txEl>
                                          </p:spTgt>
                                        </p:tgtEl>
                                        <p:attrNameLst>
                                          <p:attrName>style.visibility</p:attrName>
                                        </p:attrNameLst>
                                      </p:cBhvr>
                                      <p:to>
                                        <p:strVal val="visible"/>
                                      </p:to>
                                    </p:set>
                                    <p:animEffect transition="in" filter="fade">
                                      <p:cBhvr>
                                        <p:cTn id="47" dur="1000"/>
                                        <p:tgtEl>
                                          <p:spTgt spid="15364">
                                            <p:txEl>
                                              <p:pRg st="6" end="6"/>
                                            </p:txEl>
                                          </p:spTgt>
                                        </p:tgtEl>
                                      </p:cBhvr>
                                    </p:animEffect>
                                    <p:anim calcmode="lin" valueType="num">
                                      <p:cBhvr>
                                        <p:cTn id="48" dur="1000" fill="hold"/>
                                        <p:tgtEl>
                                          <p:spTgt spid="15364">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15364">
                                            <p:txEl>
                                              <p:pRg st="6" end="6"/>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5364">
                                            <p:txEl>
                                              <p:pRg st="7" end="7"/>
                                            </p:txEl>
                                          </p:spTgt>
                                        </p:tgtEl>
                                        <p:attrNameLst>
                                          <p:attrName>style.visibility</p:attrName>
                                        </p:attrNameLst>
                                      </p:cBhvr>
                                      <p:to>
                                        <p:strVal val="visible"/>
                                      </p:to>
                                    </p:set>
                                    <p:animEffect transition="in" filter="fade">
                                      <p:cBhvr>
                                        <p:cTn id="52" dur="1000"/>
                                        <p:tgtEl>
                                          <p:spTgt spid="15364">
                                            <p:txEl>
                                              <p:pRg st="7" end="7"/>
                                            </p:txEl>
                                          </p:spTgt>
                                        </p:tgtEl>
                                      </p:cBhvr>
                                    </p:animEffect>
                                    <p:anim calcmode="lin" valueType="num">
                                      <p:cBhvr>
                                        <p:cTn id="53" dur="1000" fill="hold"/>
                                        <p:tgtEl>
                                          <p:spTgt spid="15364">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15364">
                                            <p:txEl>
                                              <p:pRg st="7" end="7"/>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15364">
                                            <p:txEl>
                                              <p:pRg st="8" end="8"/>
                                            </p:txEl>
                                          </p:spTgt>
                                        </p:tgtEl>
                                        <p:attrNameLst>
                                          <p:attrName>style.visibility</p:attrName>
                                        </p:attrNameLst>
                                      </p:cBhvr>
                                      <p:to>
                                        <p:strVal val="visible"/>
                                      </p:to>
                                    </p:set>
                                    <p:animEffect transition="in" filter="fade">
                                      <p:cBhvr>
                                        <p:cTn id="57" dur="1000"/>
                                        <p:tgtEl>
                                          <p:spTgt spid="15364">
                                            <p:txEl>
                                              <p:pRg st="8" end="8"/>
                                            </p:txEl>
                                          </p:spTgt>
                                        </p:tgtEl>
                                      </p:cBhvr>
                                    </p:animEffect>
                                    <p:anim calcmode="lin" valueType="num">
                                      <p:cBhvr>
                                        <p:cTn id="58" dur="1000" fill="hold"/>
                                        <p:tgtEl>
                                          <p:spTgt spid="15364">
                                            <p:txEl>
                                              <p:pRg st="8" end="8"/>
                                            </p:txEl>
                                          </p:spTgt>
                                        </p:tgtEl>
                                        <p:attrNameLst>
                                          <p:attrName>ppt_x</p:attrName>
                                        </p:attrNameLst>
                                      </p:cBhvr>
                                      <p:tavLst>
                                        <p:tav tm="0">
                                          <p:val>
                                            <p:strVal val="#ppt_x"/>
                                          </p:val>
                                        </p:tav>
                                        <p:tav tm="100000">
                                          <p:val>
                                            <p:strVal val="#ppt_x"/>
                                          </p:val>
                                        </p:tav>
                                      </p:tavLst>
                                    </p:anim>
                                    <p:anim calcmode="lin" valueType="num">
                                      <p:cBhvr>
                                        <p:cTn id="59" dur="1000" fill="hold"/>
                                        <p:tgtEl>
                                          <p:spTgt spid="15364">
                                            <p:txEl>
                                              <p:pRg st="8" end="8"/>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5364">
                                            <p:txEl>
                                              <p:pRg st="9" end="9"/>
                                            </p:txEl>
                                          </p:spTgt>
                                        </p:tgtEl>
                                        <p:attrNameLst>
                                          <p:attrName>style.visibility</p:attrName>
                                        </p:attrNameLst>
                                      </p:cBhvr>
                                      <p:to>
                                        <p:strVal val="visible"/>
                                      </p:to>
                                    </p:set>
                                    <p:animEffect transition="in" filter="fade">
                                      <p:cBhvr>
                                        <p:cTn id="62" dur="1000"/>
                                        <p:tgtEl>
                                          <p:spTgt spid="15364">
                                            <p:txEl>
                                              <p:pRg st="9" end="9"/>
                                            </p:txEl>
                                          </p:spTgt>
                                        </p:tgtEl>
                                      </p:cBhvr>
                                    </p:animEffect>
                                    <p:anim calcmode="lin" valueType="num">
                                      <p:cBhvr>
                                        <p:cTn id="63" dur="1000" fill="hold"/>
                                        <p:tgtEl>
                                          <p:spTgt spid="15364">
                                            <p:txEl>
                                              <p:pRg st="9" end="9"/>
                                            </p:txEl>
                                          </p:spTgt>
                                        </p:tgtEl>
                                        <p:attrNameLst>
                                          <p:attrName>ppt_x</p:attrName>
                                        </p:attrNameLst>
                                      </p:cBhvr>
                                      <p:tavLst>
                                        <p:tav tm="0">
                                          <p:val>
                                            <p:strVal val="#ppt_x"/>
                                          </p:val>
                                        </p:tav>
                                        <p:tav tm="100000">
                                          <p:val>
                                            <p:strVal val="#ppt_x"/>
                                          </p:val>
                                        </p:tav>
                                      </p:tavLst>
                                    </p:anim>
                                    <p:anim calcmode="lin" valueType="num">
                                      <p:cBhvr>
                                        <p:cTn id="64" dur="1000" fill="hold"/>
                                        <p:tgtEl>
                                          <p:spTgt spid="1536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p:bldP spid="15364" grpId="0" build="p"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434" name="Picture 2" descr="hebrew_scroll_1"/>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342900"/>
            <a:ext cx="9144000" cy="6515100"/>
          </a:xfrm>
        </p:spPr>
      </p:pic>
      <p:sp>
        <p:nvSpPr>
          <p:cNvPr id="18435" name="Rectangle 3"/>
          <p:cNvSpPr>
            <a:spLocks noGrp="1" noChangeArrowheads="1"/>
          </p:cNvSpPr>
          <p:nvPr>
            <p:ph type="ctrTitle"/>
          </p:nvPr>
        </p:nvSpPr>
        <p:spPr>
          <a:xfrm>
            <a:off x="1676400" y="304800"/>
            <a:ext cx="6248400" cy="1676400"/>
          </a:xfrm>
        </p:spPr>
        <p:txBody>
          <a:bodyPr/>
          <a:lstStyle/>
          <a:p>
            <a:r>
              <a:rPr lang="en-US" sz="5400" b="1">
                <a:solidFill>
                  <a:schemeClr val="accent1"/>
                </a:solidFill>
                <a:effectLst>
                  <a:outerShdw blurRad="38100" dist="38100" dir="2700000" algn="tl">
                    <a:srgbClr val="FFFFFF"/>
                  </a:outerShdw>
                </a:effectLst>
                <a:latin typeface="Papyrus" pitchFamily="66" charset="0"/>
              </a:rPr>
              <a:t>National Anthem</a:t>
            </a:r>
          </a:p>
        </p:txBody>
      </p:sp>
      <p:sp>
        <p:nvSpPr>
          <p:cNvPr id="18436" name="Rectangle 4"/>
          <p:cNvSpPr>
            <a:spLocks noGrp="1" noChangeArrowheads="1"/>
          </p:cNvSpPr>
          <p:nvPr>
            <p:ph type="subTitle" idx="1"/>
          </p:nvPr>
        </p:nvSpPr>
        <p:spPr>
          <a:xfrm>
            <a:off x="533400" y="2133600"/>
            <a:ext cx="8229600" cy="3352800"/>
          </a:xfrm>
          <a:gradFill rotWithShape="1">
            <a:gsLst>
              <a:gs pos="0">
                <a:srgbClr val="460000">
                  <a:gamma/>
                  <a:shade val="46275"/>
                  <a:invGamma/>
                </a:srgbClr>
              </a:gs>
              <a:gs pos="50000">
                <a:srgbClr val="460000"/>
              </a:gs>
              <a:gs pos="100000">
                <a:srgbClr val="460000">
                  <a:gamma/>
                  <a:shade val="46275"/>
                  <a:invGamma/>
                </a:srgbClr>
              </a:gs>
            </a:gsLst>
            <a:lin ang="5400000" scaled="1"/>
          </a:gradFill>
          <a:ln>
            <a:solidFill>
              <a:schemeClr val="bg1"/>
            </a:solidFill>
            <a:miter lim="800000"/>
            <a:headEnd/>
            <a:tailEnd/>
          </a:ln>
        </p:spPr>
        <p:txBody>
          <a:bodyPr/>
          <a:lstStyle/>
          <a:p>
            <a:r>
              <a:rPr lang="en-US" b="1">
                <a:solidFill>
                  <a:schemeClr val="bg1"/>
                </a:solidFill>
                <a:effectLst>
                  <a:outerShdw blurRad="38100" dist="38100" dir="2700000" algn="tl">
                    <a:srgbClr val="000000"/>
                  </a:outerShdw>
                </a:effectLst>
                <a:latin typeface="Eras Light ITC" pitchFamily="34" charset="0"/>
              </a:rPr>
              <a:t>“Rejoice, O ye nations, with his people:</a:t>
            </a:r>
          </a:p>
          <a:p>
            <a:r>
              <a:rPr lang="en-US" b="1">
                <a:solidFill>
                  <a:schemeClr val="bg1"/>
                </a:solidFill>
                <a:effectLst>
                  <a:outerShdw blurRad="38100" dist="38100" dir="2700000" algn="tl">
                    <a:srgbClr val="000000"/>
                  </a:outerShdw>
                </a:effectLst>
                <a:latin typeface="Eras Light ITC" pitchFamily="34" charset="0"/>
              </a:rPr>
              <a:t>for he will avenge the blood of his servants,</a:t>
            </a:r>
          </a:p>
          <a:p>
            <a:r>
              <a:rPr lang="en-US" b="1">
                <a:solidFill>
                  <a:schemeClr val="bg1"/>
                </a:solidFill>
                <a:effectLst>
                  <a:outerShdw blurRad="38100" dist="38100" dir="2700000" algn="tl">
                    <a:srgbClr val="000000"/>
                  </a:outerShdw>
                </a:effectLst>
                <a:latin typeface="Eras Light ITC" pitchFamily="34" charset="0"/>
              </a:rPr>
              <a:t>and will render vengeance to his adversaries,</a:t>
            </a:r>
          </a:p>
          <a:p>
            <a:r>
              <a:rPr lang="en-US" b="1">
                <a:solidFill>
                  <a:schemeClr val="bg1"/>
                </a:solidFill>
                <a:effectLst>
                  <a:outerShdw blurRad="38100" dist="38100" dir="2700000" algn="tl">
                    <a:srgbClr val="000000"/>
                  </a:outerShdw>
                </a:effectLst>
                <a:latin typeface="Eras Light ITC" pitchFamily="34" charset="0"/>
              </a:rPr>
              <a:t>and will be merciful unto his land,</a:t>
            </a:r>
          </a:p>
          <a:p>
            <a:r>
              <a:rPr lang="en-US" b="1">
                <a:solidFill>
                  <a:schemeClr val="bg1"/>
                </a:solidFill>
                <a:effectLst>
                  <a:outerShdw blurRad="38100" dist="38100" dir="2700000" algn="tl">
                    <a:srgbClr val="000000"/>
                  </a:outerShdw>
                </a:effectLst>
                <a:latin typeface="Eras Light ITC" pitchFamily="34" charset="0"/>
              </a:rPr>
              <a:t>and to his people.”</a:t>
            </a:r>
          </a:p>
          <a:p>
            <a:r>
              <a:rPr lang="en-US" sz="2000" i="1">
                <a:solidFill>
                  <a:schemeClr val="accent1"/>
                </a:solidFill>
                <a:effectLst>
                  <a:outerShdw blurRad="38100" dist="38100" dir="2700000" algn="tl">
                    <a:srgbClr val="000000"/>
                  </a:outerShdw>
                </a:effectLst>
              </a:rPr>
              <a:t>Deuteronomy 32:43</a:t>
            </a: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National Anthem</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37117966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8435"/>
                                        </p:tgtEl>
                                        <p:attrNameLst>
                                          <p:attrName>style.visibility</p:attrName>
                                        </p:attrNameLst>
                                      </p:cBhvr>
                                      <p:to>
                                        <p:strVal val="visible"/>
                                      </p:to>
                                    </p:set>
                                    <p:anim calcmode="lin" valueType="num">
                                      <p:cBhvr>
                                        <p:cTn id="7" dur="1000" fill="hold"/>
                                        <p:tgtEl>
                                          <p:spTgt spid="18435"/>
                                        </p:tgtEl>
                                        <p:attrNameLst>
                                          <p:attrName>ppt_x</p:attrName>
                                        </p:attrNameLst>
                                      </p:cBhvr>
                                      <p:tavLst>
                                        <p:tav tm="0">
                                          <p:val>
                                            <p:strVal val="#ppt_x-.2"/>
                                          </p:val>
                                        </p:tav>
                                        <p:tav tm="100000">
                                          <p:val>
                                            <p:strVal val="#ppt_x"/>
                                          </p:val>
                                        </p:tav>
                                      </p:tavLst>
                                    </p:anim>
                                    <p:anim calcmode="lin" valueType="num">
                                      <p:cBhvr>
                                        <p:cTn id="8" dur="1000" fill="hold"/>
                                        <p:tgtEl>
                                          <p:spTgt spid="18435"/>
                                        </p:tgtEl>
                                        <p:attrNameLst>
                                          <p:attrName>ppt_y</p:attrName>
                                        </p:attrNameLst>
                                      </p:cBhvr>
                                      <p:tavLst>
                                        <p:tav tm="0">
                                          <p:val>
                                            <p:strVal val="#ppt_y"/>
                                          </p:val>
                                        </p:tav>
                                        <p:tav tm="100000">
                                          <p:val>
                                            <p:strVal val="#ppt_y"/>
                                          </p:val>
                                        </p:tav>
                                      </p:tavLst>
                                    </p:anim>
                                    <p:animEffect transition="in" filter="wipe(right)" prLst="gradientSize: 0.1">
                                      <p:cBhvr>
                                        <p:cTn id="9" dur="1000"/>
                                        <p:tgtEl>
                                          <p:spTgt spid="18435"/>
                                        </p:tgtEl>
                                      </p:cBhvr>
                                    </p:animEffect>
                                  </p:childTnLst>
                                </p:cTn>
                              </p:par>
                            </p:childTnLst>
                          </p:cTn>
                        </p:par>
                        <p:par>
                          <p:cTn id="10" fill="hold" nodeType="afterGroup">
                            <p:stCondLst>
                              <p:cond delay="1000"/>
                            </p:stCondLst>
                            <p:childTnLst>
                              <p:par>
                                <p:cTn id="11" presetID="44" presetClass="entr" presetSubtype="0" fill="hold" grpId="0" nodeType="afterEffect">
                                  <p:stCondLst>
                                    <p:cond delay="0"/>
                                  </p:stCondLst>
                                  <p:childTnLst>
                                    <p:set>
                                      <p:cBhvr>
                                        <p:cTn id="12" dur="1" fill="hold">
                                          <p:stCondLst>
                                            <p:cond delay="0"/>
                                          </p:stCondLst>
                                        </p:cTn>
                                        <p:tgtEl>
                                          <p:spTgt spid="18436">
                                            <p:bg/>
                                          </p:spTgt>
                                        </p:tgtEl>
                                        <p:attrNameLst>
                                          <p:attrName>style.visibility</p:attrName>
                                        </p:attrNameLst>
                                      </p:cBhvr>
                                      <p:to>
                                        <p:strVal val="visible"/>
                                      </p:to>
                                    </p:set>
                                    <p:animEffect transition="in" filter="fade">
                                      <p:cBhvr>
                                        <p:cTn id="13" dur="500"/>
                                        <p:tgtEl>
                                          <p:spTgt spid="18436">
                                            <p:bg/>
                                          </p:spTgt>
                                        </p:tgtEl>
                                      </p:cBhvr>
                                    </p:animEffect>
                                    <p:anim calcmode="lin" valueType="num">
                                      <p:cBhvr>
                                        <p:cTn id="14" dur="500" fill="hold"/>
                                        <p:tgtEl>
                                          <p:spTgt spid="18436">
                                            <p:bg/>
                                          </p:spTgt>
                                        </p:tgtEl>
                                        <p:attrNameLst>
                                          <p:attrName>ppt_x</p:attrName>
                                        </p:attrNameLst>
                                      </p:cBhvr>
                                      <p:tavLst>
                                        <p:tav tm="0">
                                          <p:val>
                                            <p:strVal val="#ppt_x"/>
                                          </p:val>
                                        </p:tav>
                                        <p:tav tm="100000">
                                          <p:val>
                                            <p:strVal val="#ppt_x"/>
                                          </p:val>
                                        </p:tav>
                                      </p:tavLst>
                                    </p:anim>
                                    <p:anim calcmode="lin" valueType="num">
                                      <p:cBhvr>
                                        <p:cTn id="15" dur="500" fill="hold"/>
                                        <p:tgtEl>
                                          <p:spTgt spid="18436">
                                            <p:bg/>
                                          </p:spTgt>
                                        </p:tgtEl>
                                        <p:attrNameLst>
                                          <p:attrName>ppt_y</p:attrName>
                                        </p:attrNameLst>
                                      </p:cBhvr>
                                      <p:tavLst>
                                        <p:tav tm="0">
                                          <p:val>
                                            <p:strVal val="#ppt_y+.05"/>
                                          </p:val>
                                        </p:tav>
                                        <p:tav tm="100000">
                                          <p:val>
                                            <p:strVal val="#ppt_y"/>
                                          </p:val>
                                        </p:tav>
                                      </p:tavLst>
                                    </p:anim>
                                  </p:childTnLst>
                                </p:cTn>
                              </p:par>
                            </p:childTnLst>
                          </p:cTn>
                        </p:par>
                        <p:par>
                          <p:cTn id="16" fill="hold" nodeType="afterGroup">
                            <p:stCondLst>
                              <p:cond delay="1500"/>
                            </p:stCondLst>
                            <p:childTnLst>
                              <p:par>
                                <p:cTn id="17" presetID="44" presetClass="entr" presetSubtype="0" fill="hold" grpId="0" nodeType="afterEffect">
                                  <p:stCondLst>
                                    <p:cond delay="0"/>
                                  </p:stCondLst>
                                  <p:childTnLst>
                                    <p:set>
                                      <p:cBhvr>
                                        <p:cTn id="18" dur="1" fill="hold">
                                          <p:stCondLst>
                                            <p:cond delay="0"/>
                                          </p:stCondLst>
                                        </p:cTn>
                                        <p:tgtEl>
                                          <p:spTgt spid="18436">
                                            <p:txEl>
                                              <p:pRg st="0" end="0"/>
                                            </p:txEl>
                                          </p:spTgt>
                                        </p:tgtEl>
                                        <p:attrNameLst>
                                          <p:attrName>style.visibility</p:attrName>
                                        </p:attrNameLst>
                                      </p:cBhvr>
                                      <p:to>
                                        <p:strVal val="visible"/>
                                      </p:to>
                                    </p:set>
                                    <p:animEffect transition="in" filter="fade">
                                      <p:cBhvr>
                                        <p:cTn id="19" dur="500"/>
                                        <p:tgtEl>
                                          <p:spTgt spid="18436">
                                            <p:txEl>
                                              <p:pRg st="0" end="0"/>
                                            </p:txEl>
                                          </p:spTgt>
                                        </p:tgtEl>
                                      </p:cBhvr>
                                    </p:animEffect>
                                    <p:anim calcmode="lin" valueType="num">
                                      <p:cBhvr>
                                        <p:cTn id="20" dur="500" fill="hold"/>
                                        <p:tgtEl>
                                          <p:spTgt spid="18436">
                                            <p:txEl>
                                              <p:pRg st="0" end="0"/>
                                            </p:txEl>
                                          </p:spTgt>
                                        </p:tgtEl>
                                        <p:attrNameLst>
                                          <p:attrName>ppt_x</p:attrName>
                                        </p:attrNameLst>
                                      </p:cBhvr>
                                      <p:tavLst>
                                        <p:tav tm="0">
                                          <p:val>
                                            <p:strVal val="#ppt_x"/>
                                          </p:val>
                                        </p:tav>
                                        <p:tav tm="100000">
                                          <p:val>
                                            <p:strVal val="#ppt_x"/>
                                          </p:val>
                                        </p:tav>
                                      </p:tavLst>
                                    </p:anim>
                                    <p:anim calcmode="lin" valueType="num">
                                      <p:cBhvr>
                                        <p:cTn id="21" dur="500" fill="hold"/>
                                        <p:tgtEl>
                                          <p:spTgt spid="18436">
                                            <p:txEl>
                                              <p:pRg st="0" end="0"/>
                                            </p:txEl>
                                          </p:spTgt>
                                        </p:tgtEl>
                                        <p:attrNameLst>
                                          <p:attrName>ppt_y</p:attrName>
                                        </p:attrNameLst>
                                      </p:cBhvr>
                                      <p:tavLst>
                                        <p:tav tm="0">
                                          <p:val>
                                            <p:strVal val="#ppt_y+.05"/>
                                          </p:val>
                                        </p:tav>
                                        <p:tav tm="100000">
                                          <p:val>
                                            <p:strVal val="#ppt_y"/>
                                          </p:val>
                                        </p:tav>
                                      </p:tavLst>
                                    </p:anim>
                                  </p:childTnLst>
                                </p:cTn>
                              </p:par>
                            </p:childTnLst>
                          </p:cTn>
                        </p:par>
                        <p:par>
                          <p:cTn id="22" fill="hold" nodeType="afterGroup">
                            <p:stCondLst>
                              <p:cond delay="2000"/>
                            </p:stCondLst>
                            <p:childTnLst>
                              <p:par>
                                <p:cTn id="23" presetID="44" presetClass="entr" presetSubtype="0" fill="hold" grpId="0" nodeType="afterEffect">
                                  <p:stCondLst>
                                    <p:cond delay="0"/>
                                  </p:stCondLst>
                                  <p:childTnLst>
                                    <p:set>
                                      <p:cBhvr>
                                        <p:cTn id="24" dur="1" fill="hold">
                                          <p:stCondLst>
                                            <p:cond delay="0"/>
                                          </p:stCondLst>
                                        </p:cTn>
                                        <p:tgtEl>
                                          <p:spTgt spid="18436">
                                            <p:txEl>
                                              <p:pRg st="1" end="1"/>
                                            </p:txEl>
                                          </p:spTgt>
                                        </p:tgtEl>
                                        <p:attrNameLst>
                                          <p:attrName>style.visibility</p:attrName>
                                        </p:attrNameLst>
                                      </p:cBhvr>
                                      <p:to>
                                        <p:strVal val="visible"/>
                                      </p:to>
                                    </p:set>
                                    <p:animEffect transition="in" filter="fade">
                                      <p:cBhvr>
                                        <p:cTn id="25" dur="500"/>
                                        <p:tgtEl>
                                          <p:spTgt spid="18436">
                                            <p:txEl>
                                              <p:pRg st="1" end="1"/>
                                            </p:txEl>
                                          </p:spTgt>
                                        </p:tgtEl>
                                      </p:cBhvr>
                                    </p:animEffect>
                                    <p:anim calcmode="lin" valueType="num">
                                      <p:cBhvr>
                                        <p:cTn id="26" dur="500" fill="hold"/>
                                        <p:tgtEl>
                                          <p:spTgt spid="18436">
                                            <p:txEl>
                                              <p:pRg st="1" end="1"/>
                                            </p:txEl>
                                          </p:spTgt>
                                        </p:tgtEl>
                                        <p:attrNameLst>
                                          <p:attrName>ppt_x</p:attrName>
                                        </p:attrNameLst>
                                      </p:cBhvr>
                                      <p:tavLst>
                                        <p:tav tm="0">
                                          <p:val>
                                            <p:strVal val="#ppt_x"/>
                                          </p:val>
                                        </p:tav>
                                        <p:tav tm="100000">
                                          <p:val>
                                            <p:strVal val="#ppt_x"/>
                                          </p:val>
                                        </p:tav>
                                      </p:tavLst>
                                    </p:anim>
                                    <p:anim calcmode="lin" valueType="num">
                                      <p:cBhvr>
                                        <p:cTn id="27" dur="500" fill="hold"/>
                                        <p:tgtEl>
                                          <p:spTgt spid="18436">
                                            <p:txEl>
                                              <p:pRg st="1" end="1"/>
                                            </p:txEl>
                                          </p:spTgt>
                                        </p:tgtEl>
                                        <p:attrNameLst>
                                          <p:attrName>ppt_y</p:attrName>
                                        </p:attrNameLst>
                                      </p:cBhvr>
                                      <p:tavLst>
                                        <p:tav tm="0">
                                          <p:val>
                                            <p:strVal val="#ppt_y+.05"/>
                                          </p:val>
                                        </p:tav>
                                        <p:tav tm="100000">
                                          <p:val>
                                            <p:strVal val="#ppt_y"/>
                                          </p:val>
                                        </p:tav>
                                      </p:tavLst>
                                    </p:anim>
                                  </p:childTnLst>
                                </p:cTn>
                              </p:par>
                            </p:childTnLst>
                          </p:cTn>
                        </p:par>
                        <p:par>
                          <p:cTn id="28" fill="hold" nodeType="afterGroup">
                            <p:stCondLst>
                              <p:cond delay="2500"/>
                            </p:stCondLst>
                            <p:childTnLst>
                              <p:par>
                                <p:cTn id="29" presetID="44" presetClass="entr" presetSubtype="0" fill="hold" grpId="0" nodeType="afterEffect">
                                  <p:stCondLst>
                                    <p:cond delay="0"/>
                                  </p:stCondLst>
                                  <p:childTnLst>
                                    <p:set>
                                      <p:cBhvr>
                                        <p:cTn id="30" dur="1" fill="hold">
                                          <p:stCondLst>
                                            <p:cond delay="0"/>
                                          </p:stCondLst>
                                        </p:cTn>
                                        <p:tgtEl>
                                          <p:spTgt spid="18436">
                                            <p:txEl>
                                              <p:pRg st="2" end="2"/>
                                            </p:txEl>
                                          </p:spTgt>
                                        </p:tgtEl>
                                        <p:attrNameLst>
                                          <p:attrName>style.visibility</p:attrName>
                                        </p:attrNameLst>
                                      </p:cBhvr>
                                      <p:to>
                                        <p:strVal val="visible"/>
                                      </p:to>
                                    </p:set>
                                    <p:animEffect transition="in" filter="fade">
                                      <p:cBhvr>
                                        <p:cTn id="31" dur="500"/>
                                        <p:tgtEl>
                                          <p:spTgt spid="18436">
                                            <p:txEl>
                                              <p:pRg st="2" end="2"/>
                                            </p:txEl>
                                          </p:spTgt>
                                        </p:tgtEl>
                                      </p:cBhvr>
                                    </p:animEffect>
                                    <p:anim calcmode="lin" valueType="num">
                                      <p:cBhvr>
                                        <p:cTn id="32" dur="500" fill="hold"/>
                                        <p:tgtEl>
                                          <p:spTgt spid="18436">
                                            <p:txEl>
                                              <p:pRg st="2" end="2"/>
                                            </p:txEl>
                                          </p:spTgt>
                                        </p:tgtEl>
                                        <p:attrNameLst>
                                          <p:attrName>ppt_x</p:attrName>
                                        </p:attrNameLst>
                                      </p:cBhvr>
                                      <p:tavLst>
                                        <p:tav tm="0">
                                          <p:val>
                                            <p:strVal val="#ppt_x"/>
                                          </p:val>
                                        </p:tav>
                                        <p:tav tm="100000">
                                          <p:val>
                                            <p:strVal val="#ppt_x"/>
                                          </p:val>
                                        </p:tav>
                                      </p:tavLst>
                                    </p:anim>
                                    <p:anim calcmode="lin" valueType="num">
                                      <p:cBhvr>
                                        <p:cTn id="33" dur="500" fill="hold"/>
                                        <p:tgtEl>
                                          <p:spTgt spid="18436">
                                            <p:txEl>
                                              <p:pRg st="2" end="2"/>
                                            </p:txEl>
                                          </p:spTgt>
                                        </p:tgtEl>
                                        <p:attrNameLst>
                                          <p:attrName>ppt_y</p:attrName>
                                        </p:attrNameLst>
                                      </p:cBhvr>
                                      <p:tavLst>
                                        <p:tav tm="0">
                                          <p:val>
                                            <p:strVal val="#ppt_y+.05"/>
                                          </p:val>
                                        </p:tav>
                                        <p:tav tm="100000">
                                          <p:val>
                                            <p:strVal val="#ppt_y"/>
                                          </p:val>
                                        </p:tav>
                                      </p:tavLst>
                                    </p:anim>
                                  </p:childTnLst>
                                </p:cTn>
                              </p:par>
                            </p:childTnLst>
                          </p:cTn>
                        </p:par>
                        <p:par>
                          <p:cTn id="34" fill="hold" nodeType="afterGroup">
                            <p:stCondLst>
                              <p:cond delay="3000"/>
                            </p:stCondLst>
                            <p:childTnLst>
                              <p:par>
                                <p:cTn id="35" presetID="44" presetClass="entr" presetSubtype="0" fill="hold" grpId="0" nodeType="afterEffect">
                                  <p:stCondLst>
                                    <p:cond delay="0"/>
                                  </p:stCondLst>
                                  <p:childTnLst>
                                    <p:set>
                                      <p:cBhvr>
                                        <p:cTn id="36" dur="1" fill="hold">
                                          <p:stCondLst>
                                            <p:cond delay="0"/>
                                          </p:stCondLst>
                                        </p:cTn>
                                        <p:tgtEl>
                                          <p:spTgt spid="18436">
                                            <p:txEl>
                                              <p:pRg st="3" end="3"/>
                                            </p:txEl>
                                          </p:spTgt>
                                        </p:tgtEl>
                                        <p:attrNameLst>
                                          <p:attrName>style.visibility</p:attrName>
                                        </p:attrNameLst>
                                      </p:cBhvr>
                                      <p:to>
                                        <p:strVal val="visible"/>
                                      </p:to>
                                    </p:set>
                                    <p:animEffect transition="in" filter="fade">
                                      <p:cBhvr>
                                        <p:cTn id="37" dur="500"/>
                                        <p:tgtEl>
                                          <p:spTgt spid="18436">
                                            <p:txEl>
                                              <p:pRg st="3" end="3"/>
                                            </p:txEl>
                                          </p:spTgt>
                                        </p:tgtEl>
                                      </p:cBhvr>
                                    </p:animEffect>
                                    <p:anim calcmode="lin" valueType="num">
                                      <p:cBhvr>
                                        <p:cTn id="38" dur="500" fill="hold"/>
                                        <p:tgtEl>
                                          <p:spTgt spid="18436">
                                            <p:txEl>
                                              <p:pRg st="3" end="3"/>
                                            </p:txEl>
                                          </p:spTgt>
                                        </p:tgtEl>
                                        <p:attrNameLst>
                                          <p:attrName>ppt_x</p:attrName>
                                        </p:attrNameLst>
                                      </p:cBhvr>
                                      <p:tavLst>
                                        <p:tav tm="0">
                                          <p:val>
                                            <p:strVal val="#ppt_x"/>
                                          </p:val>
                                        </p:tav>
                                        <p:tav tm="100000">
                                          <p:val>
                                            <p:strVal val="#ppt_x"/>
                                          </p:val>
                                        </p:tav>
                                      </p:tavLst>
                                    </p:anim>
                                    <p:anim calcmode="lin" valueType="num">
                                      <p:cBhvr>
                                        <p:cTn id="39" dur="500" fill="hold"/>
                                        <p:tgtEl>
                                          <p:spTgt spid="18436">
                                            <p:txEl>
                                              <p:pRg st="3" end="3"/>
                                            </p:txEl>
                                          </p:spTgt>
                                        </p:tgtEl>
                                        <p:attrNameLst>
                                          <p:attrName>ppt_y</p:attrName>
                                        </p:attrNameLst>
                                      </p:cBhvr>
                                      <p:tavLst>
                                        <p:tav tm="0">
                                          <p:val>
                                            <p:strVal val="#ppt_y+.05"/>
                                          </p:val>
                                        </p:tav>
                                        <p:tav tm="100000">
                                          <p:val>
                                            <p:strVal val="#ppt_y"/>
                                          </p:val>
                                        </p:tav>
                                      </p:tavLst>
                                    </p:anim>
                                  </p:childTnLst>
                                </p:cTn>
                              </p:par>
                            </p:childTnLst>
                          </p:cTn>
                        </p:par>
                        <p:par>
                          <p:cTn id="40" fill="hold" nodeType="afterGroup">
                            <p:stCondLst>
                              <p:cond delay="3500"/>
                            </p:stCondLst>
                            <p:childTnLst>
                              <p:par>
                                <p:cTn id="41" presetID="44" presetClass="entr" presetSubtype="0" fill="hold" grpId="0" nodeType="afterEffect">
                                  <p:stCondLst>
                                    <p:cond delay="0"/>
                                  </p:stCondLst>
                                  <p:childTnLst>
                                    <p:set>
                                      <p:cBhvr>
                                        <p:cTn id="42" dur="1" fill="hold">
                                          <p:stCondLst>
                                            <p:cond delay="0"/>
                                          </p:stCondLst>
                                        </p:cTn>
                                        <p:tgtEl>
                                          <p:spTgt spid="18436">
                                            <p:txEl>
                                              <p:pRg st="4" end="4"/>
                                            </p:txEl>
                                          </p:spTgt>
                                        </p:tgtEl>
                                        <p:attrNameLst>
                                          <p:attrName>style.visibility</p:attrName>
                                        </p:attrNameLst>
                                      </p:cBhvr>
                                      <p:to>
                                        <p:strVal val="visible"/>
                                      </p:to>
                                    </p:set>
                                    <p:animEffect transition="in" filter="fade">
                                      <p:cBhvr>
                                        <p:cTn id="43" dur="500"/>
                                        <p:tgtEl>
                                          <p:spTgt spid="18436">
                                            <p:txEl>
                                              <p:pRg st="4" end="4"/>
                                            </p:txEl>
                                          </p:spTgt>
                                        </p:tgtEl>
                                      </p:cBhvr>
                                    </p:animEffect>
                                    <p:anim calcmode="lin" valueType="num">
                                      <p:cBhvr>
                                        <p:cTn id="44" dur="500" fill="hold"/>
                                        <p:tgtEl>
                                          <p:spTgt spid="18436">
                                            <p:txEl>
                                              <p:pRg st="4" end="4"/>
                                            </p:txEl>
                                          </p:spTgt>
                                        </p:tgtEl>
                                        <p:attrNameLst>
                                          <p:attrName>ppt_x</p:attrName>
                                        </p:attrNameLst>
                                      </p:cBhvr>
                                      <p:tavLst>
                                        <p:tav tm="0">
                                          <p:val>
                                            <p:strVal val="#ppt_x"/>
                                          </p:val>
                                        </p:tav>
                                        <p:tav tm="100000">
                                          <p:val>
                                            <p:strVal val="#ppt_x"/>
                                          </p:val>
                                        </p:tav>
                                      </p:tavLst>
                                    </p:anim>
                                    <p:anim calcmode="lin" valueType="num">
                                      <p:cBhvr>
                                        <p:cTn id="45" dur="500" fill="hold"/>
                                        <p:tgtEl>
                                          <p:spTgt spid="18436">
                                            <p:txEl>
                                              <p:pRg st="4" end="4"/>
                                            </p:txEl>
                                          </p:spTgt>
                                        </p:tgtEl>
                                        <p:attrNameLst>
                                          <p:attrName>ppt_y</p:attrName>
                                        </p:attrNameLst>
                                      </p:cBhvr>
                                      <p:tavLst>
                                        <p:tav tm="0">
                                          <p:val>
                                            <p:strVal val="#ppt_y+.05"/>
                                          </p:val>
                                        </p:tav>
                                        <p:tav tm="100000">
                                          <p:val>
                                            <p:strVal val="#ppt_y"/>
                                          </p:val>
                                        </p:tav>
                                      </p:tavLst>
                                    </p:anim>
                                  </p:childTnLst>
                                </p:cTn>
                              </p:par>
                            </p:childTnLst>
                          </p:cTn>
                        </p:par>
                        <p:par>
                          <p:cTn id="46" fill="hold" nodeType="afterGroup">
                            <p:stCondLst>
                              <p:cond delay="4000"/>
                            </p:stCondLst>
                            <p:childTnLst>
                              <p:par>
                                <p:cTn id="47" presetID="44" presetClass="entr" presetSubtype="0" fill="hold" grpId="0" nodeType="afterEffect">
                                  <p:stCondLst>
                                    <p:cond delay="0"/>
                                  </p:stCondLst>
                                  <p:childTnLst>
                                    <p:set>
                                      <p:cBhvr>
                                        <p:cTn id="48" dur="1" fill="hold">
                                          <p:stCondLst>
                                            <p:cond delay="0"/>
                                          </p:stCondLst>
                                        </p:cTn>
                                        <p:tgtEl>
                                          <p:spTgt spid="18436">
                                            <p:txEl>
                                              <p:pRg st="5" end="5"/>
                                            </p:txEl>
                                          </p:spTgt>
                                        </p:tgtEl>
                                        <p:attrNameLst>
                                          <p:attrName>style.visibility</p:attrName>
                                        </p:attrNameLst>
                                      </p:cBhvr>
                                      <p:to>
                                        <p:strVal val="visible"/>
                                      </p:to>
                                    </p:set>
                                    <p:animEffect transition="in" filter="fade">
                                      <p:cBhvr>
                                        <p:cTn id="49" dur="500"/>
                                        <p:tgtEl>
                                          <p:spTgt spid="18436">
                                            <p:txEl>
                                              <p:pRg st="5" end="5"/>
                                            </p:txEl>
                                          </p:spTgt>
                                        </p:tgtEl>
                                      </p:cBhvr>
                                    </p:animEffect>
                                    <p:anim calcmode="lin" valueType="num">
                                      <p:cBhvr>
                                        <p:cTn id="50" dur="500" fill="hold"/>
                                        <p:tgtEl>
                                          <p:spTgt spid="18436">
                                            <p:txEl>
                                              <p:pRg st="5" end="5"/>
                                            </p:txEl>
                                          </p:spTgt>
                                        </p:tgtEl>
                                        <p:attrNameLst>
                                          <p:attrName>ppt_x</p:attrName>
                                        </p:attrNameLst>
                                      </p:cBhvr>
                                      <p:tavLst>
                                        <p:tav tm="0">
                                          <p:val>
                                            <p:strVal val="#ppt_x"/>
                                          </p:val>
                                        </p:tav>
                                        <p:tav tm="100000">
                                          <p:val>
                                            <p:strVal val="#ppt_x"/>
                                          </p:val>
                                        </p:tav>
                                      </p:tavLst>
                                    </p:anim>
                                    <p:anim calcmode="lin" valueType="num">
                                      <p:cBhvr>
                                        <p:cTn id="51" dur="500" fill="hold"/>
                                        <p:tgtEl>
                                          <p:spTgt spid="18436">
                                            <p:txEl>
                                              <p:pRg st="5" end="5"/>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P spid="18436" grpId="0" build="p"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l="870" t="1331" r="870"/>
          <a:stretch>
            <a:fillRect/>
          </a:stretch>
        </p:blipFill>
        <p:spPr bwMode="auto">
          <a:xfrm>
            <a:off x="444678" y="260648"/>
            <a:ext cx="8231778" cy="54006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179512" y="895653"/>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On the Edge of the Kingdom</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611560" y="4869160"/>
            <a:ext cx="8486771" cy="1877437"/>
          </a:xfrm>
          <a:prstGeom prst="rect">
            <a:avLst/>
          </a:prstGeom>
          <a:noFill/>
          <a:ln>
            <a:noFill/>
          </a:ln>
          <a:effectLst/>
          <a:extLst/>
        </p:spPr>
        <p:txBody>
          <a:bodyPr wrap="square">
            <a:spAutoFit/>
          </a:bodyPr>
          <a:lstStyle/>
          <a:p>
            <a:pPr fontAlgn="base">
              <a:spcBef>
                <a:spcPct val="0"/>
              </a:spcBef>
              <a:spcAft>
                <a:spcPct val="0"/>
              </a:spcAft>
            </a:pPr>
            <a:r>
              <a:rPr lang="en-US" sz="4400" dirty="0">
                <a:solidFill>
                  <a:srgbClr val="002060"/>
                </a:solidFill>
                <a:latin typeface="Eras Bold ITC" pitchFamily="34" charset="0"/>
              </a:rPr>
              <a:t>Class </a:t>
            </a:r>
            <a:r>
              <a:rPr lang="en-US" sz="4400" dirty="0" smtClean="0">
                <a:solidFill>
                  <a:srgbClr val="002060"/>
                </a:solidFill>
                <a:latin typeface="Eras Bold ITC" pitchFamily="34" charset="0"/>
              </a:rPr>
              <a:t>5</a:t>
            </a:r>
          </a:p>
          <a:p>
            <a:pPr fontAlgn="base">
              <a:spcBef>
                <a:spcPct val="0"/>
              </a:spcBef>
              <a:spcAft>
                <a:spcPct val="0"/>
              </a:spcAft>
            </a:pPr>
            <a:r>
              <a:rPr lang="en-US" sz="3600" dirty="0" err="1" smtClean="0">
                <a:solidFill>
                  <a:srgbClr val="FF0000"/>
                </a:solidFill>
                <a:latin typeface="Eras Bold ITC" pitchFamily="34" charset="0"/>
              </a:rPr>
              <a:t>Shechem</a:t>
            </a:r>
            <a:r>
              <a:rPr lang="en-US" sz="3600" dirty="0" smtClean="0">
                <a:solidFill>
                  <a:srgbClr val="FF0000"/>
                </a:solidFill>
                <a:latin typeface="Eras Bold ITC" pitchFamily="34" charset="0"/>
              </a:rPr>
              <a:t>:</a:t>
            </a:r>
          </a:p>
          <a:p>
            <a:pPr fontAlgn="base">
              <a:spcBef>
                <a:spcPct val="0"/>
              </a:spcBef>
              <a:spcAft>
                <a:spcPct val="0"/>
              </a:spcAft>
            </a:pPr>
            <a:r>
              <a:rPr lang="en-US" sz="3600" dirty="0" smtClean="0">
                <a:solidFill>
                  <a:srgbClr val="FF0000"/>
                </a:solidFill>
                <a:latin typeface="Eras Bold ITC" pitchFamily="34" charset="0"/>
              </a:rPr>
              <a:t>A Shadow of Good Things to Come</a:t>
            </a:r>
            <a:endParaRPr lang="en-US" sz="3600" dirty="0">
              <a:solidFill>
                <a:srgbClr val="FF0000"/>
              </a:solidFill>
              <a:latin typeface="Eras Bold ITC" pitchFamily="34" charset="0"/>
            </a:endParaRPr>
          </a:p>
        </p:txBody>
      </p:sp>
    </p:spTree>
    <p:extLst>
      <p:ext uri="{BB962C8B-B14F-4D97-AF65-F5344CB8AC3E}">
        <p14:creationId xmlns:p14="http://schemas.microsoft.com/office/powerpoint/2010/main" val="3451235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228600" y="381000"/>
            <a:ext cx="5410200" cy="1447800"/>
          </a:xfrm>
        </p:spPr>
        <p:txBody>
          <a:bodyPr/>
          <a:lstStyle/>
          <a:p>
            <a:r>
              <a:rPr lang="en-US">
                <a:solidFill>
                  <a:srgbClr val="CC9900"/>
                </a:solidFill>
                <a:latin typeface="Papyrus" pitchFamily="66" charset="0"/>
              </a:rPr>
              <a:t>Overview of Deuteronomy</a:t>
            </a:r>
          </a:p>
        </p:txBody>
      </p:sp>
      <p:sp>
        <p:nvSpPr>
          <p:cNvPr id="6151" name="Rectangle 7"/>
          <p:cNvSpPr>
            <a:spLocks noGrp="1" noChangeArrowheads="1"/>
          </p:cNvSpPr>
          <p:nvPr>
            <p:ph type="body" idx="1"/>
          </p:nvPr>
        </p:nvSpPr>
        <p:spPr>
          <a:xfrm>
            <a:off x="304800" y="2438400"/>
            <a:ext cx="8382000" cy="32766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r>
              <a:rPr lang="en-US">
                <a:solidFill>
                  <a:srgbClr val="FFCC66"/>
                </a:solidFill>
              </a:rPr>
              <a:t>Moses’ 1</a:t>
            </a:r>
            <a:r>
              <a:rPr lang="en-US" baseline="30000">
                <a:solidFill>
                  <a:srgbClr val="FFCC66"/>
                </a:solidFill>
              </a:rPr>
              <a:t>st</a:t>
            </a:r>
            <a:r>
              <a:rPr lang="en-US">
                <a:solidFill>
                  <a:srgbClr val="FFCC66"/>
                </a:solidFill>
              </a:rPr>
              <a:t> Speech	(1:1-4:43)</a:t>
            </a:r>
          </a:p>
          <a:p>
            <a:r>
              <a:rPr lang="en-US">
                <a:solidFill>
                  <a:srgbClr val="FFCC66"/>
                </a:solidFill>
              </a:rPr>
              <a:t>Moses’ 2</a:t>
            </a:r>
            <a:r>
              <a:rPr lang="en-US" baseline="30000">
                <a:solidFill>
                  <a:srgbClr val="FFCC66"/>
                </a:solidFill>
              </a:rPr>
              <a:t>nd</a:t>
            </a:r>
            <a:r>
              <a:rPr lang="en-US">
                <a:solidFill>
                  <a:srgbClr val="FFCC66"/>
                </a:solidFill>
              </a:rPr>
              <a:t> Speech	(4:44-26:19)</a:t>
            </a:r>
          </a:p>
          <a:p>
            <a:r>
              <a:rPr lang="en-US">
                <a:solidFill>
                  <a:srgbClr val="FFCC66"/>
                </a:solidFill>
              </a:rPr>
              <a:t>Moses’ 3</a:t>
            </a:r>
            <a:r>
              <a:rPr lang="en-US" baseline="30000">
                <a:solidFill>
                  <a:srgbClr val="FFCC66"/>
                </a:solidFill>
              </a:rPr>
              <a:t>rd</a:t>
            </a:r>
            <a:r>
              <a:rPr lang="en-US">
                <a:solidFill>
                  <a:srgbClr val="FFCC66"/>
                </a:solidFill>
              </a:rPr>
              <a:t> Speech	(27:1-30:20)</a:t>
            </a:r>
          </a:p>
          <a:p>
            <a:r>
              <a:rPr lang="en-US">
                <a:solidFill>
                  <a:srgbClr val="FFCC66"/>
                </a:solidFill>
              </a:rPr>
              <a:t>Moses’ Final Words	(31:1-33:29)</a:t>
            </a:r>
          </a:p>
          <a:p>
            <a:r>
              <a:rPr lang="en-US">
                <a:solidFill>
                  <a:srgbClr val="FFCC66"/>
                </a:solidFill>
              </a:rPr>
              <a:t>Conclusion			(34:1-12)</a:t>
            </a:r>
          </a:p>
        </p:txBody>
      </p:sp>
      <p:pic>
        <p:nvPicPr>
          <p:cNvPr id="6148" name="Picture 4"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867400" y="228600"/>
            <a:ext cx="3062288" cy="2898775"/>
          </a:xfrm>
        </p:spPr>
      </p:pic>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419143638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6148">
                                            <p:bg/>
                                          </p:spTgt>
                                        </p:tgtEl>
                                        <p:attrNameLst>
                                          <p:attrName>style.visibility</p:attrName>
                                        </p:attrNameLst>
                                      </p:cBhvr>
                                      <p:to>
                                        <p:strVal val="visible"/>
                                      </p:to>
                                    </p:set>
                                    <p:animEffect transition="in" filter="fade">
                                      <p:cBhvr>
                                        <p:cTn id="7" dur="500"/>
                                        <p:tgtEl>
                                          <p:spTgt spid="6148">
                                            <p:bg/>
                                          </p:spTgt>
                                        </p:tgtEl>
                                      </p:cBhvr>
                                    </p:animEffect>
                                    <p:anim calcmode="lin" valueType="num">
                                      <p:cBhvr>
                                        <p:cTn id="8" dur="500" fill="hold"/>
                                        <p:tgtEl>
                                          <p:spTgt spid="6148">
                                            <p:bg/>
                                          </p:spTgt>
                                        </p:tgtEl>
                                        <p:attrNameLst>
                                          <p:attrName>ppt_x</p:attrName>
                                        </p:attrNameLst>
                                      </p:cBhvr>
                                      <p:tavLst>
                                        <p:tav tm="0">
                                          <p:val>
                                            <p:strVal val="#ppt_x"/>
                                          </p:val>
                                        </p:tav>
                                        <p:tav tm="100000">
                                          <p:val>
                                            <p:strVal val="#ppt_x"/>
                                          </p:val>
                                        </p:tav>
                                      </p:tavLst>
                                    </p:anim>
                                    <p:anim calcmode="lin" valueType="num">
                                      <p:cBhvr>
                                        <p:cTn id="9" dur="500" fill="hold"/>
                                        <p:tgtEl>
                                          <p:spTgt spid="6148">
                                            <p:bg/>
                                          </p:spTgt>
                                        </p:tgtEl>
                                        <p:attrNameLst>
                                          <p:attrName>ppt_y</p:attrName>
                                        </p:attrNameLst>
                                      </p:cBhvr>
                                      <p:tavLst>
                                        <p:tav tm="0">
                                          <p:val>
                                            <p:strVal val="#ppt_y+.05"/>
                                          </p:val>
                                        </p:tav>
                                        <p:tav tm="100000">
                                          <p:val>
                                            <p:strVal val="#ppt_y"/>
                                          </p:val>
                                        </p:tav>
                                      </p:tavLst>
                                    </p:anim>
                                  </p:childTnLst>
                                </p:cTn>
                              </p:par>
                              <p:par>
                                <p:cTn id="10" presetID="29" presetClass="entr" presetSubtype="0" fill="hold" grpId="0" nodeType="withEffect">
                                  <p:stCondLst>
                                    <p:cond delay="0"/>
                                  </p:stCondLst>
                                  <p:childTnLst>
                                    <p:set>
                                      <p:cBhvr>
                                        <p:cTn id="11" dur="1" fill="hold">
                                          <p:stCondLst>
                                            <p:cond delay="0"/>
                                          </p:stCondLst>
                                        </p:cTn>
                                        <p:tgtEl>
                                          <p:spTgt spid="6146"/>
                                        </p:tgtEl>
                                        <p:attrNameLst>
                                          <p:attrName>style.visibility</p:attrName>
                                        </p:attrNameLst>
                                      </p:cBhvr>
                                      <p:to>
                                        <p:strVal val="visible"/>
                                      </p:to>
                                    </p:set>
                                    <p:anim calcmode="lin" valueType="num">
                                      <p:cBhvr>
                                        <p:cTn id="12" dur="1000" fill="hold"/>
                                        <p:tgtEl>
                                          <p:spTgt spid="6146"/>
                                        </p:tgtEl>
                                        <p:attrNameLst>
                                          <p:attrName>ppt_x</p:attrName>
                                        </p:attrNameLst>
                                      </p:cBhvr>
                                      <p:tavLst>
                                        <p:tav tm="0">
                                          <p:val>
                                            <p:strVal val="#ppt_x-.2"/>
                                          </p:val>
                                        </p:tav>
                                        <p:tav tm="100000">
                                          <p:val>
                                            <p:strVal val="#ppt_x"/>
                                          </p:val>
                                        </p:tav>
                                      </p:tavLst>
                                    </p:anim>
                                    <p:anim calcmode="lin" valueType="num">
                                      <p:cBhvr>
                                        <p:cTn id="13" dur="1000" fill="hold"/>
                                        <p:tgtEl>
                                          <p:spTgt spid="614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146"/>
                                        </p:tgtEl>
                                      </p:cBhvr>
                                    </p:animEffect>
                                  </p:childTnLst>
                                </p:cTn>
                              </p:par>
                            </p:childTnLst>
                          </p:cTn>
                        </p:par>
                        <p:par>
                          <p:cTn id="15" fill="hold" nodeType="afterGroup">
                            <p:stCondLst>
                              <p:cond delay="1000"/>
                            </p:stCondLst>
                            <p:childTnLst>
                              <p:par>
                                <p:cTn id="16" presetID="44" presetClass="entr" presetSubtype="0" fill="hold" grpId="0" nodeType="afterEffect">
                                  <p:stCondLst>
                                    <p:cond delay="0"/>
                                  </p:stCondLst>
                                  <p:childTnLst>
                                    <p:set>
                                      <p:cBhvr>
                                        <p:cTn id="17" dur="1" fill="hold">
                                          <p:stCondLst>
                                            <p:cond delay="0"/>
                                          </p:stCondLst>
                                        </p:cTn>
                                        <p:tgtEl>
                                          <p:spTgt spid="6151">
                                            <p:txEl>
                                              <p:pRg st="0" end="0"/>
                                            </p:txEl>
                                          </p:spTgt>
                                        </p:tgtEl>
                                        <p:attrNameLst>
                                          <p:attrName>style.visibility</p:attrName>
                                        </p:attrNameLst>
                                      </p:cBhvr>
                                      <p:to>
                                        <p:strVal val="visible"/>
                                      </p:to>
                                    </p:set>
                                    <p:animEffect transition="in" filter="fade">
                                      <p:cBhvr>
                                        <p:cTn id="18" dur="500"/>
                                        <p:tgtEl>
                                          <p:spTgt spid="6151">
                                            <p:txEl>
                                              <p:pRg st="0" end="0"/>
                                            </p:txEl>
                                          </p:spTgt>
                                        </p:tgtEl>
                                      </p:cBhvr>
                                    </p:animEffect>
                                    <p:anim calcmode="lin" valueType="num">
                                      <p:cBhvr>
                                        <p:cTn id="19" dur="500" fill="hold"/>
                                        <p:tgtEl>
                                          <p:spTgt spid="6151">
                                            <p:txEl>
                                              <p:pRg st="0" end="0"/>
                                            </p:txEl>
                                          </p:spTgt>
                                        </p:tgtEl>
                                        <p:attrNameLst>
                                          <p:attrName>ppt_x</p:attrName>
                                        </p:attrNameLst>
                                      </p:cBhvr>
                                      <p:tavLst>
                                        <p:tav tm="0">
                                          <p:val>
                                            <p:strVal val="#ppt_x"/>
                                          </p:val>
                                        </p:tav>
                                        <p:tav tm="100000">
                                          <p:val>
                                            <p:strVal val="#ppt_x"/>
                                          </p:val>
                                        </p:tav>
                                      </p:tavLst>
                                    </p:anim>
                                    <p:anim calcmode="lin" valueType="num">
                                      <p:cBhvr>
                                        <p:cTn id="20" dur="500" fill="hold"/>
                                        <p:tgtEl>
                                          <p:spTgt spid="6151">
                                            <p:txEl>
                                              <p:pRg st="0" end="0"/>
                                            </p:txEl>
                                          </p:spTgt>
                                        </p:tgtEl>
                                        <p:attrNameLst>
                                          <p:attrName>ppt_y</p:attrName>
                                        </p:attrNameLst>
                                      </p:cBhvr>
                                      <p:tavLst>
                                        <p:tav tm="0">
                                          <p:val>
                                            <p:strVal val="#ppt_y+.05"/>
                                          </p:val>
                                        </p:tav>
                                        <p:tav tm="100000">
                                          <p:val>
                                            <p:strVal val="#ppt_y"/>
                                          </p:val>
                                        </p:tav>
                                      </p:tavLst>
                                    </p:anim>
                                  </p:childTnLst>
                                </p:cTn>
                              </p:par>
                            </p:childTnLst>
                          </p:cTn>
                        </p:par>
                        <p:par>
                          <p:cTn id="21" fill="hold" nodeType="afterGroup">
                            <p:stCondLst>
                              <p:cond delay="1500"/>
                            </p:stCondLst>
                            <p:childTnLst>
                              <p:par>
                                <p:cTn id="22" presetID="44" presetClass="entr" presetSubtype="0" fill="hold" grpId="0" nodeType="afterEffect">
                                  <p:stCondLst>
                                    <p:cond delay="0"/>
                                  </p:stCondLst>
                                  <p:childTnLst>
                                    <p:set>
                                      <p:cBhvr>
                                        <p:cTn id="23" dur="1" fill="hold">
                                          <p:stCondLst>
                                            <p:cond delay="0"/>
                                          </p:stCondLst>
                                        </p:cTn>
                                        <p:tgtEl>
                                          <p:spTgt spid="6151">
                                            <p:txEl>
                                              <p:pRg st="1" end="1"/>
                                            </p:txEl>
                                          </p:spTgt>
                                        </p:tgtEl>
                                        <p:attrNameLst>
                                          <p:attrName>style.visibility</p:attrName>
                                        </p:attrNameLst>
                                      </p:cBhvr>
                                      <p:to>
                                        <p:strVal val="visible"/>
                                      </p:to>
                                    </p:set>
                                    <p:animEffect transition="in" filter="fade">
                                      <p:cBhvr>
                                        <p:cTn id="24" dur="500"/>
                                        <p:tgtEl>
                                          <p:spTgt spid="6151">
                                            <p:txEl>
                                              <p:pRg st="1" end="1"/>
                                            </p:txEl>
                                          </p:spTgt>
                                        </p:tgtEl>
                                      </p:cBhvr>
                                    </p:animEffect>
                                    <p:anim calcmode="lin" valueType="num">
                                      <p:cBhvr>
                                        <p:cTn id="25" dur="500" fill="hold"/>
                                        <p:tgtEl>
                                          <p:spTgt spid="6151">
                                            <p:txEl>
                                              <p:pRg st="1" end="1"/>
                                            </p:txEl>
                                          </p:spTgt>
                                        </p:tgtEl>
                                        <p:attrNameLst>
                                          <p:attrName>ppt_x</p:attrName>
                                        </p:attrNameLst>
                                      </p:cBhvr>
                                      <p:tavLst>
                                        <p:tav tm="0">
                                          <p:val>
                                            <p:strVal val="#ppt_x"/>
                                          </p:val>
                                        </p:tav>
                                        <p:tav tm="100000">
                                          <p:val>
                                            <p:strVal val="#ppt_x"/>
                                          </p:val>
                                        </p:tav>
                                      </p:tavLst>
                                    </p:anim>
                                    <p:anim calcmode="lin" valueType="num">
                                      <p:cBhvr>
                                        <p:cTn id="26" dur="500" fill="hold"/>
                                        <p:tgtEl>
                                          <p:spTgt spid="6151">
                                            <p:txEl>
                                              <p:pRg st="1" end="1"/>
                                            </p:txEl>
                                          </p:spTgt>
                                        </p:tgtEl>
                                        <p:attrNameLst>
                                          <p:attrName>ppt_y</p:attrName>
                                        </p:attrNameLst>
                                      </p:cBhvr>
                                      <p:tavLst>
                                        <p:tav tm="0">
                                          <p:val>
                                            <p:strVal val="#ppt_y+.05"/>
                                          </p:val>
                                        </p:tav>
                                        <p:tav tm="100000">
                                          <p:val>
                                            <p:strVal val="#ppt_y"/>
                                          </p:val>
                                        </p:tav>
                                      </p:tavLst>
                                    </p:anim>
                                  </p:childTnLst>
                                </p:cTn>
                              </p:par>
                            </p:childTnLst>
                          </p:cTn>
                        </p:par>
                        <p:par>
                          <p:cTn id="27" fill="hold" nodeType="afterGroup">
                            <p:stCondLst>
                              <p:cond delay="2000"/>
                            </p:stCondLst>
                            <p:childTnLst>
                              <p:par>
                                <p:cTn id="28" presetID="44" presetClass="entr" presetSubtype="0" fill="hold" grpId="0" nodeType="afterEffect">
                                  <p:stCondLst>
                                    <p:cond delay="0"/>
                                  </p:stCondLst>
                                  <p:childTnLst>
                                    <p:set>
                                      <p:cBhvr>
                                        <p:cTn id="29" dur="1" fill="hold">
                                          <p:stCondLst>
                                            <p:cond delay="0"/>
                                          </p:stCondLst>
                                        </p:cTn>
                                        <p:tgtEl>
                                          <p:spTgt spid="6151">
                                            <p:txEl>
                                              <p:pRg st="2" end="2"/>
                                            </p:txEl>
                                          </p:spTgt>
                                        </p:tgtEl>
                                        <p:attrNameLst>
                                          <p:attrName>style.visibility</p:attrName>
                                        </p:attrNameLst>
                                      </p:cBhvr>
                                      <p:to>
                                        <p:strVal val="visible"/>
                                      </p:to>
                                    </p:set>
                                    <p:animEffect transition="in" filter="fade">
                                      <p:cBhvr>
                                        <p:cTn id="30" dur="500"/>
                                        <p:tgtEl>
                                          <p:spTgt spid="6151">
                                            <p:txEl>
                                              <p:pRg st="2" end="2"/>
                                            </p:txEl>
                                          </p:spTgt>
                                        </p:tgtEl>
                                      </p:cBhvr>
                                    </p:animEffect>
                                    <p:anim calcmode="lin" valueType="num">
                                      <p:cBhvr>
                                        <p:cTn id="31" dur="500" fill="hold"/>
                                        <p:tgtEl>
                                          <p:spTgt spid="6151">
                                            <p:txEl>
                                              <p:pRg st="2" end="2"/>
                                            </p:txEl>
                                          </p:spTgt>
                                        </p:tgtEl>
                                        <p:attrNameLst>
                                          <p:attrName>ppt_x</p:attrName>
                                        </p:attrNameLst>
                                      </p:cBhvr>
                                      <p:tavLst>
                                        <p:tav tm="0">
                                          <p:val>
                                            <p:strVal val="#ppt_x"/>
                                          </p:val>
                                        </p:tav>
                                        <p:tav tm="100000">
                                          <p:val>
                                            <p:strVal val="#ppt_x"/>
                                          </p:val>
                                        </p:tav>
                                      </p:tavLst>
                                    </p:anim>
                                    <p:anim calcmode="lin" valueType="num">
                                      <p:cBhvr>
                                        <p:cTn id="32" dur="500" fill="hold"/>
                                        <p:tgtEl>
                                          <p:spTgt spid="6151">
                                            <p:txEl>
                                              <p:pRg st="2" end="2"/>
                                            </p:txEl>
                                          </p:spTgt>
                                        </p:tgtEl>
                                        <p:attrNameLst>
                                          <p:attrName>ppt_y</p:attrName>
                                        </p:attrNameLst>
                                      </p:cBhvr>
                                      <p:tavLst>
                                        <p:tav tm="0">
                                          <p:val>
                                            <p:strVal val="#ppt_y+.05"/>
                                          </p:val>
                                        </p:tav>
                                        <p:tav tm="100000">
                                          <p:val>
                                            <p:strVal val="#ppt_y"/>
                                          </p:val>
                                        </p:tav>
                                      </p:tavLst>
                                    </p:anim>
                                  </p:childTnLst>
                                </p:cTn>
                              </p:par>
                            </p:childTnLst>
                          </p:cTn>
                        </p:par>
                        <p:par>
                          <p:cTn id="33" fill="hold" nodeType="afterGroup">
                            <p:stCondLst>
                              <p:cond delay="2500"/>
                            </p:stCondLst>
                            <p:childTnLst>
                              <p:par>
                                <p:cTn id="34" presetID="44" presetClass="entr" presetSubtype="0" fill="hold" grpId="0" nodeType="afterEffect">
                                  <p:stCondLst>
                                    <p:cond delay="0"/>
                                  </p:stCondLst>
                                  <p:childTnLst>
                                    <p:set>
                                      <p:cBhvr>
                                        <p:cTn id="35" dur="1" fill="hold">
                                          <p:stCondLst>
                                            <p:cond delay="0"/>
                                          </p:stCondLst>
                                        </p:cTn>
                                        <p:tgtEl>
                                          <p:spTgt spid="6151">
                                            <p:txEl>
                                              <p:pRg st="3" end="3"/>
                                            </p:txEl>
                                          </p:spTgt>
                                        </p:tgtEl>
                                        <p:attrNameLst>
                                          <p:attrName>style.visibility</p:attrName>
                                        </p:attrNameLst>
                                      </p:cBhvr>
                                      <p:to>
                                        <p:strVal val="visible"/>
                                      </p:to>
                                    </p:set>
                                    <p:animEffect transition="in" filter="fade">
                                      <p:cBhvr>
                                        <p:cTn id="36" dur="500"/>
                                        <p:tgtEl>
                                          <p:spTgt spid="6151">
                                            <p:txEl>
                                              <p:pRg st="3" end="3"/>
                                            </p:txEl>
                                          </p:spTgt>
                                        </p:tgtEl>
                                      </p:cBhvr>
                                    </p:animEffect>
                                    <p:anim calcmode="lin" valueType="num">
                                      <p:cBhvr>
                                        <p:cTn id="37" dur="500" fill="hold"/>
                                        <p:tgtEl>
                                          <p:spTgt spid="6151">
                                            <p:txEl>
                                              <p:pRg st="3" end="3"/>
                                            </p:txEl>
                                          </p:spTgt>
                                        </p:tgtEl>
                                        <p:attrNameLst>
                                          <p:attrName>ppt_x</p:attrName>
                                        </p:attrNameLst>
                                      </p:cBhvr>
                                      <p:tavLst>
                                        <p:tav tm="0">
                                          <p:val>
                                            <p:strVal val="#ppt_x"/>
                                          </p:val>
                                        </p:tav>
                                        <p:tav tm="100000">
                                          <p:val>
                                            <p:strVal val="#ppt_x"/>
                                          </p:val>
                                        </p:tav>
                                      </p:tavLst>
                                    </p:anim>
                                    <p:anim calcmode="lin" valueType="num">
                                      <p:cBhvr>
                                        <p:cTn id="38" dur="500" fill="hold"/>
                                        <p:tgtEl>
                                          <p:spTgt spid="6151">
                                            <p:txEl>
                                              <p:pRg st="3" end="3"/>
                                            </p:txEl>
                                          </p:spTgt>
                                        </p:tgtEl>
                                        <p:attrNameLst>
                                          <p:attrName>ppt_y</p:attrName>
                                        </p:attrNameLst>
                                      </p:cBhvr>
                                      <p:tavLst>
                                        <p:tav tm="0">
                                          <p:val>
                                            <p:strVal val="#ppt_y+.05"/>
                                          </p:val>
                                        </p:tav>
                                        <p:tav tm="100000">
                                          <p:val>
                                            <p:strVal val="#ppt_y"/>
                                          </p:val>
                                        </p:tav>
                                      </p:tavLst>
                                    </p:anim>
                                  </p:childTnLst>
                                </p:cTn>
                              </p:par>
                            </p:childTnLst>
                          </p:cTn>
                        </p:par>
                        <p:par>
                          <p:cTn id="39" fill="hold" nodeType="afterGroup">
                            <p:stCondLst>
                              <p:cond delay="3000"/>
                            </p:stCondLst>
                            <p:childTnLst>
                              <p:par>
                                <p:cTn id="40" presetID="44" presetClass="entr" presetSubtype="0" fill="hold" grpId="0" nodeType="afterEffect">
                                  <p:stCondLst>
                                    <p:cond delay="0"/>
                                  </p:stCondLst>
                                  <p:childTnLst>
                                    <p:set>
                                      <p:cBhvr>
                                        <p:cTn id="41" dur="1" fill="hold">
                                          <p:stCondLst>
                                            <p:cond delay="0"/>
                                          </p:stCondLst>
                                        </p:cTn>
                                        <p:tgtEl>
                                          <p:spTgt spid="6151">
                                            <p:txEl>
                                              <p:pRg st="4" end="4"/>
                                            </p:txEl>
                                          </p:spTgt>
                                        </p:tgtEl>
                                        <p:attrNameLst>
                                          <p:attrName>style.visibility</p:attrName>
                                        </p:attrNameLst>
                                      </p:cBhvr>
                                      <p:to>
                                        <p:strVal val="visible"/>
                                      </p:to>
                                    </p:set>
                                    <p:animEffect transition="in" filter="fade">
                                      <p:cBhvr>
                                        <p:cTn id="42" dur="500"/>
                                        <p:tgtEl>
                                          <p:spTgt spid="6151">
                                            <p:txEl>
                                              <p:pRg st="4" end="4"/>
                                            </p:txEl>
                                          </p:spTgt>
                                        </p:tgtEl>
                                      </p:cBhvr>
                                    </p:animEffect>
                                    <p:anim calcmode="lin" valueType="num">
                                      <p:cBhvr>
                                        <p:cTn id="43" dur="500" fill="hold"/>
                                        <p:tgtEl>
                                          <p:spTgt spid="6151">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6151">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51" grpId="0" build="p"/>
      <p:bldP spid="6148"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1.bp.blogspot.com/_SqhhJb_P3Kk/THqk6bCjbYI/AAAAAAAAMvs/16cCCs4_dnw/s1600/Burning+Bu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260648"/>
            <a:ext cx="6984777" cy="52385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118780" y="836712"/>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On the Edge of the Kingdom</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36512" y="5373216"/>
            <a:ext cx="9144000" cy="1446550"/>
          </a:xfrm>
          <a:prstGeom prst="rect">
            <a:avLst/>
          </a:prstGeom>
          <a:noFill/>
          <a:ln>
            <a:noFill/>
          </a:ln>
          <a:effectLst/>
          <a:extLst/>
        </p:spPr>
        <p:txBody>
          <a:bodyPr wrap="square">
            <a:spAutoFit/>
          </a:bodyPr>
          <a:lstStyle/>
          <a:p>
            <a:pPr algn="ctr" fontAlgn="base">
              <a:spcBef>
                <a:spcPct val="0"/>
              </a:spcBef>
              <a:spcAft>
                <a:spcPct val="0"/>
              </a:spcAft>
            </a:pPr>
            <a:r>
              <a:rPr lang="en-US" sz="4400" dirty="0">
                <a:solidFill>
                  <a:srgbClr val="002060"/>
                </a:solidFill>
                <a:latin typeface="Eras Bold ITC" pitchFamily="34" charset="0"/>
              </a:rPr>
              <a:t>Class 6</a:t>
            </a:r>
          </a:p>
          <a:p>
            <a:pPr algn="ctr" fontAlgn="base">
              <a:spcBef>
                <a:spcPct val="0"/>
              </a:spcBef>
              <a:spcAft>
                <a:spcPct val="0"/>
              </a:spcAft>
            </a:pPr>
            <a:r>
              <a:rPr lang="en-US" sz="4400" dirty="0" smtClean="0">
                <a:solidFill>
                  <a:srgbClr val="FF0000"/>
                </a:solidFill>
                <a:latin typeface="Eras Bold ITC" pitchFamily="34" charset="0"/>
              </a:rPr>
              <a:t>The Gospel of the Burning Bush</a:t>
            </a:r>
            <a:endParaRPr lang="en-US" sz="4400" dirty="0">
              <a:solidFill>
                <a:srgbClr val="FF0000"/>
              </a:solidFill>
              <a:latin typeface="Eras Bold ITC" pitchFamily="34" charset="0"/>
            </a:endParaRPr>
          </a:p>
        </p:txBody>
      </p:sp>
    </p:spTree>
    <p:extLst>
      <p:ext uri="{BB962C8B-B14F-4D97-AF65-F5344CB8AC3E}">
        <p14:creationId xmlns:p14="http://schemas.microsoft.com/office/powerpoint/2010/main" val="9427602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The Gospel of the Bush</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405023531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3"/>
          <p:cNvSpPr txBox="1">
            <a:spLocks/>
          </p:cNvSpPr>
          <p:nvPr/>
        </p:nvSpPr>
        <p:spPr>
          <a:xfrm>
            <a:off x="228600" y="980728"/>
            <a:ext cx="8811444" cy="4824536"/>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protected from Pharaoh’s edict</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Ex. 1:22-2:2</a:t>
            </a:r>
            <a:endParaRPr lang="en-CA" dirty="0" smtClean="0">
              <a:solidFill>
                <a:srgbClr val="00B050"/>
              </a:solidFill>
              <a:latin typeface="Arial Black" pitchFamily="34" charset="0"/>
              <a:cs typeface="Calibri" pitchFamily="34" charset="0"/>
            </a:endParaRPr>
          </a:p>
          <a:p>
            <a:pPr>
              <a:buFont typeface="Symbol" pitchFamily="18" charset="2"/>
              <a:buChar char=""/>
            </a:pPr>
            <a:r>
              <a:rPr lang="en-CA" b="1" dirty="0">
                <a:solidFill>
                  <a:srgbClr val="000000"/>
                </a:solidFill>
                <a:effectLst>
                  <a:outerShdw blurRad="38100" dist="38100" dir="2700000" algn="tl">
                    <a:srgbClr val="000000">
                      <a:alpha val="43137"/>
                    </a:srgbClr>
                  </a:outerShdw>
                </a:effectLst>
                <a:latin typeface="Calibri" pitchFamily="34" charset="0"/>
                <a:cs typeface="Calibri" pitchFamily="34" charset="0"/>
              </a:rPr>
              <a:t>p</a:t>
            </a: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itied by Pharaoh’s daughter </a:t>
            </a:r>
            <a:r>
              <a:rPr lang="en-CA" dirty="0" smtClean="0">
                <a:solidFill>
                  <a:srgbClr val="0066FF"/>
                </a:solidFill>
                <a:latin typeface="Arial Black" pitchFamily="34" charset="0"/>
                <a:cs typeface="Calibri" pitchFamily="34" charset="0"/>
              </a:rPr>
              <a:t>Ex. 2:3-6</a:t>
            </a:r>
            <a:endParaRPr lang="en-CA" dirty="0" smtClean="0">
              <a:solidFill>
                <a:srgbClr val="00B050"/>
              </a:solidFill>
              <a:latin typeface="Arial Black" pitchFamily="34" charset="0"/>
              <a:cs typeface="Calibri" pitchFamily="34" charset="0"/>
            </a:endParaRPr>
          </a:p>
          <a:p>
            <a:pPr>
              <a:buFont typeface="Symbol" pitchFamily="18" charset="2"/>
              <a:buChar char=""/>
            </a:pPr>
            <a:r>
              <a:rPr lang="en-CA" b="1" dirty="0">
                <a:solidFill>
                  <a:srgbClr val="000000"/>
                </a:solidFill>
                <a:effectLst>
                  <a:outerShdw blurRad="38100" dist="38100" dir="2700000" algn="tl">
                    <a:srgbClr val="000000">
                      <a:alpha val="43137"/>
                    </a:srgbClr>
                  </a:outerShdw>
                </a:effectLst>
                <a:latin typeface="Calibri" pitchFamily="34" charset="0"/>
                <a:cs typeface="Calibri" pitchFamily="34" charset="0"/>
              </a:rPr>
              <a:t>d</a:t>
            </a: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elivered from the sword of Pharaoh</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Ex. 2:15</a:t>
            </a:r>
          </a:p>
          <a:p>
            <a:pPr>
              <a:buFont typeface="Symbol" pitchFamily="18" charset="2"/>
              <a:buChar char=""/>
            </a:pPr>
            <a:r>
              <a:rPr lang="en-CA" b="1" dirty="0">
                <a:solidFill>
                  <a:srgbClr val="000000"/>
                </a:solidFill>
                <a:effectLst>
                  <a:outerShdw blurRad="38100" dist="38100" dir="2700000" algn="tl">
                    <a:srgbClr val="000000">
                      <a:alpha val="43137"/>
                    </a:srgbClr>
                  </a:outerShdw>
                </a:effectLst>
                <a:latin typeface="Calibri" pitchFamily="34" charset="0"/>
                <a:cs typeface="Calibri" pitchFamily="34" charset="0"/>
              </a:rPr>
              <a:t>u</a:t>
            </a: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nharmed by the serpent-rod</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Ex. 4:4</a:t>
            </a:r>
            <a:endParaRPr lang="en-CA" dirty="0">
              <a:solidFill>
                <a:srgbClr val="00B050"/>
              </a:solidFill>
              <a:latin typeface="Arial Black" pitchFamily="34" charset="0"/>
              <a:cs typeface="Calibri" pitchFamily="34" charset="0"/>
            </a:endParaRPr>
          </a:p>
          <a:p>
            <a:pPr>
              <a:buFont typeface="Symbol" pitchFamily="18" charset="2"/>
              <a:buChar char=""/>
            </a:pPr>
            <a:r>
              <a:rPr lang="en-CA" b="1" dirty="0">
                <a:solidFill>
                  <a:srgbClr val="000000"/>
                </a:solidFill>
                <a:effectLst>
                  <a:outerShdw blurRad="38100" dist="38100" dir="2700000" algn="tl">
                    <a:srgbClr val="000000">
                      <a:alpha val="43137"/>
                    </a:srgbClr>
                  </a:outerShdw>
                </a:effectLst>
                <a:latin typeface="Calibri" pitchFamily="34" charset="0"/>
                <a:cs typeface="Calibri" pitchFamily="34" charset="0"/>
              </a:rPr>
              <a:t>h</a:t>
            </a: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ealed from his leprosy</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Ex. 4:7</a:t>
            </a:r>
            <a:endParaRPr lang="en-CA" dirty="0">
              <a:solidFill>
                <a:srgbClr val="00B050"/>
              </a:solidFill>
              <a:latin typeface="Arial Black" pitchFamily="34" charset="0"/>
              <a:cs typeface="Calibri" pitchFamily="34" charset="0"/>
            </a:endParaRPr>
          </a:p>
          <a:p>
            <a:pPr>
              <a:buFont typeface="Symbol" pitchFamily="18" charset="2"/>
              <a:buChar char=""/>
            </a:pPr>
            <a:r>
              <a:rPr lang="en-CA" b="1" dirty="0">
                <a:solidFill>
                  <a:srgbClr val="000000"/>
                </a:solidFill>
                <a:effectLst>
                  <a:outerShdw blurRad="38100" dist="38100" dir="2700000" algn="tl">
                    <a:srgbClr val="000000">
                      <a:alpha val="43137"/>
                    </a:srgbClr>
                  </a:outerShdw>
                </a:effectLst>
                <a:latin typeface="Calibri" pitchFamily="34" charset="0"/>
                <a:cs typeface="Calibri" pitchFamily="34" charset="0"/>
              </a:rPr>
              <a:t>s</a:t>
            </a: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pared by the angel of Yahweh</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Ex. 4:24</a:t>
            </a:r>
          </a:p>
          <a:p>
            <a:pPr>
              <a:buFont typeface="Symbol" pitchFamily="18" charset="2"/>
              <a:buChar char=""/>
            </a:pPr>
            <a:r>
              <a:rPr lang="en-CA" b="1" dirty="0">
                <a:solidFill>
                  <a:srgbClr val="000000"/>
                </a:solidFill>
                <a:effectLst>
                  <a:outerShdw blurRad="38100" dist="38100" dir="2700000" algn="tl">
                    <a:srgbClr val="000000">
                      <a:alpha val="43137"/>
                    </a:srgbClr>
                  </a:outerShdw>
                </a:effectLst>
                <a:latin typeface="Calibri" pitchFamily="34" charset="0"/>
                <a:cs typeface="Calibri" pitchFamily="34" charset="0"/>
              </a:rPr>
              <a:t>r</a:t>
            </a: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edeemed out of Egypt with Israel</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Ex. 12:51</a:t>
            </a:r>
            <a:endParaRPr lang="en-CA" dirty="0">
              <a:solidFill>
                <a:srgbClr val="00B050"/>
              </a:solidFill>
              <a:latin typeface="Arial Black" pitchFamily="34" charset="0"/>
              <a:cs typeface="Calibri" pitchFamily="34" charset="0"/>
            </a:endParaRPr>
          </a:p>
          <a:p>
            <a:pPr>
              <a:buFont typeface="Symbol" pitchFamily="18" charset="2"/>
              <a:buChar char=""/>
            </a:pPr>
            <a:r>
              <a:rPr lang="en-CA" b="1" dirty="0">
                <a:solidFill>
                  <a:srgbClr val="000000"/>
                </a:solidFill>
                <a:effectLst>
                  <a:outerShdw blurRad="38100" dist="38100" dir="2700000" algn="tl">
                    <a:srgbClr val="000000">
                      <a:alpha val="43137"/>
                    </a:srgbClr>
                  </a:outerShdw>
                </a:effectLst>
                <a:latin typeface="Calibri" pitchFamily="34" charset="0"/>
                <a:cs typeface="Calibri" pitchFamily="34" charset="0"/>
              </a:rPr>
              <a:t>r</a:t>
            </a: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escued from his own brethren </a:t>
            </a:r>
            <a:r>
              <a:rPr lang="en-CA" dirty="0" smtClean="0">
                <a:solidFill>
                  <a:srgbClr val="0066FF"/>
                </a:solidFill>
                <a:latin typeface="Arial Black" pitchFamily="34" charset="0"/>
                <a:cs typeface="Calibri" pitchFamily="34" charset="0"/>
              </a:rPr>
              <a:t>Ex. 17:4, etc.</a:t>
            </a:r>
            <a:endParaRPr lang="en-CA" dirty="0">
              <a:solidFill>
                <a:srgbClr val="00B050"/>
              </a:solidFill>
              <a:latin typeface="Arial Black" pitchFamily="34" charset="0"/>
              <a:cs typeface="Calibri" pitchFamily="34" charset="0"/>
            </a:endParaRPr>
          </a:p>
          <a:p>
            <a:pPr>
              <a:buFont typeface="Symbol" pitchFamily="18" charset="2"/>
              <a:buChar char=""/>
            </a:pPr>
            <a:r>
              <a:rPr lang="en-CA" b="1" dirty="0">
                <a:solidFill>
                  <a:srgbClr val="000000"/>
                </a:solidFill>
                <a:effectLst>
                  <a:outerShdw blurRad="38100" dist="38100" dir="2700000" algn="tl">
                    <a:srgbClr val="000000">
                      <a:alpha val="43137"/>
                    </a:srgbClr>
                  </a:outerShdw>
                </a:effectLst>
                <a:latin typeface="Calibri" pitchFamily="34" charset="0"/>
                <a:cs typeface="Calibri" pitchFamily="34" charset="0"/>
              </a:rPr>
              <a:t>r</a:t>
            </a: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elieved by able men in judgment</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Ex. 18:18</a:t>
            </a:r>
            <a:endParaRPr lang="en-CA" dirty="0">
              <a:solidFill>
                <a:srgbClr val="00B050"/>
              </a:solidFill>
              <a:latin typeface="Calibri" pitchFamily="34" charset="0"/>
              <a:cs typeface="Calibri" pitchFamily="34" charset="0"/>
            </a:endParaRPr>
          </a:p>
          <a:p>
            <a:pPr>
              <a:buFont typeface="Symbol" pitchFamily="18" charset="2"/>
              <a:buChar char=""/>
            </a:pPr>
            <a:endParaRPr lang="en-CA" dirty="0" smtClean="0">
              <a:solidFill>
                <a:srgbClr val="00B050"/>
              </a:solidFill>
              <a:latin typeface="Calibri" pitchFamily="34" charset="0"/>
              <a:cs typeface="Calibri" pitchFamily="34" charset="0"/>
            </a:endParaRPr>
          </a:p>
        </p:txBody>
      </p:sp>
      <p:sp>
        <p:nvSpPr>
          <p:cNvPr id="6" name="Rectangle 5"/>
          <p:cNvSpPr/>
          <p:nvPr/>
        </p:nvSpPr>
        <p:spPr>
          <a:xfrm>
            <a:off x="0" y="116632"/>
            <a:ext cx="9144000" cy="830997"/>
          </a:xfrm>
          <a:prstGeom prst="rect">
            <a:avLst/>
          </a:prstGeom>
          <a:solidFill>
            <a:srgbClr val="0070C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Moses (Unconsumed)</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The Gospel of the Bush</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75690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fade">
                                      <p:cBhvr>
                                        <p:cTn id="32" dur="500"/>
                                        <p:tgtEl>
                                          <p:spTgt spid="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Effect transition="in" filter="fade">
                                      <p:cBhvr>
                                        <p:cTn id="37" dur="500"/>
                                        <p:tgtEl>
                                          <p:spTgt spid="1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xEl>
                                              <p:pRg st="7" end="7"/>
                                            </p:txEl>
                                          </p:spTgt>
                                        </p:tgtEl>
                                        <p:attrNameLst>
                                          <p:attrName>style.visibility</p:attrName>
                                        </p:attrNameLst>
                                      </p:cBhvr>
                                      <p:to>
                                        <p:strVal val="visible"/>
                                      </p:to>
                                    </p:set>
                                    <p:animEffect transition="in" filter="fade">
                                      <p:cBhvr>
                                        <p:cTn id="42" dur="500"/>
                                        <p:tgtEl>
                                          <p:spTgt spid="1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xEl>
                                              <p:pRg st="8" end="8"/>
                                            </p:txEl>
                                          </p:spTgt>
                                        </p:tgtEl>
                                        <p:attrNameLst>
                                          <p:attrName>style.visibility</p:attrName>
                                        </p:attrNameLst>
                                      </p:cBhvr>
                                      <p:to>
                                        <p:strVal val="visible"/>
                                      </p:to>
                                    </p:set>
                                    <p:animEffect transition="in" filter="fade">
                                      <p:cBhvr>
                                        <p:cTn id="47" dur="5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3"/>
          <p:cNvSpPr txBox="1">
            <a:spLocks/>
          </p:cNvSpPr>
          <p:nvPr/>
        </p:nvSpPr>
        <p:spPr>
          <a:xfrm>
            <a:off x="304800" y="980728"/>
            <a:ext cx="8534400" cy="4824536"/>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dirty="0">
                <a:solidFill>
                  <a:srgbClr val="000000"/>
                </a:solidFill>
                <a:effectLst>
                  <a:outerShdw blurRad="38100" dist="38100" dir="2700000" algn="tl">
                    <a:srgbClr val="000000">
                      <a:alpha val="43137"/>
                    </a:srgbClr>
                  </a:outerShdw>
                </a:effectLst>
                <a:latin typeface="Calibri" pitchFamily="34" charset="0"/>
                <a:cs typeface="Calibri" pitchFamily="34" charset="0"/>
              </a:rPr>
              <a:t>denied in offering himself as a </a:t>
            </a: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substitute</a:t>
            </a:r>
            <a:r>
              <a:rPr lang="en-CA" dirty="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Ex. 32:32-33</a:t>
            </a:r>
            <a:endPar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endParaRPr>
          </a:p>
          <a:p>
            <a:pPr>
              <a:buFont typeface="Symbol" pitchFamily="18" charset="2"/>
              <a:buChar char=""/>
            </a:pP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preserved in God’s presence</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Ex. 33:20-21</a:t>
            </a:r>
            <a:endParaRPr lang="en-CA" dirty="0" smtClean="0">
              <a:solidFill>
                <a:srgbClr val="00B050"/>
              </a:solidFill>
              <a:latin typeface="Arial Black" pitchFamily="34" charset="0"/>
              <a:cs typeface="Calibri" pitchFamily="34" charset="0"/>
            </a:endParaRPr>
          </a:p>
          <a:p>
            <a:pPr>
              <a:buFont typeface="Symbol" pitchFamily="18" charset="2"/>
              <a:buChar char=""/>
            </a:pP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sustained in his physical body</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De. 34:7</a:t>
            </a:r>
          </a:p>
          <a:p>
            <a:pPr>
              <a:buFont typeface="Symbol" pitchFamily="18" charset="2"/>
              <a:buChar char=""/>
            </a:pPr>
            <a:r>
              <a:rPr lang="en-CA" b="1" dirty="0" smtClean="0">
                <a:solidFill>
                  <a:srgbClr val="000000"/>
                </a:solidFill>
                <a:effectLst>
                  <a:outerShdw blurRad="38100" dist="38100" dir="2700000" algn="tl">
                    <a:srgbClr val="000000">
                      <a:alpha val="43137"/>
                    </a:srgbClr>
                  </a:outerShdw>
                </a:effectLst>
                <a:latin typeface="Calibri" pitchFamily="34" charset="0"/>
                <a:cs typeface="Calibri" pitchFamily="34" charset="0"/>
              </a:rPr>
              <a:t>instructed in the Truth</a:t>
            </a:r>
            <a:r>
              <a:rPr lang="en-CA" dirty="0" smtClean="0">
                <a:solidFill>
                  <a:srgbClr val="000000"/>
                </a:solidFill>
                <a:latin typeface="Calibri" pitchFamily="34" charset="0"/>
                <a:cs typeface="Calibri" pitchFamily="34" charset="0"/>
              </a:rPr>
              <a:t> </a:t>
            </a:r>
            <a:r>
              <a:rPr lang="en-CA" dirty="0" smtClean="0">
                <a:solidFill>
                  <a:srgbClr val="0066FF"/>
                </a:solidFill>
                <a:latin typeface="Arial Black" pitchFamily="34" charset="0"/>
                <a:cs typeface="Calibri" pitchFamily="34" charset="0"/>
              </a:rPr>
              <a:t>He. 11:23-24</a:t>
            </a:r>
            <a:endParaRPr lang="en-CA" dirty="0">
              <a:solidFill>
                <a:srgbClr val="00B050"/>
              </a:solidFill>
              <a:latin typeface="Arial Black" pitchFamily="34" charset="0"/>
              <a:cs typeface="Calibri" pitchFamily="34" charset="0"/>
            </a:endParaRPr>
          </a:p>
        </p:txBody>
      </p:sp>
      <p:sp>
        <p:nvSpPr>
          <p:cNvPr id="6" name="Rectangle 5"/>
          <p:cNvSpPr/>
          <p:nvPr/>
        </p:nvSpPr>
        <p:spPr>
          <a:xfrm>
            <a:off x="0" y="116632"/>
            <a:ext cx="9144000" cy="830997"/>
          </a:xfrm>
          <a:prstGeom prst="rect">
            <a:avLst/>
          </a:prstGeom>
          <a:solidFill>
            <a:srgbClr val="0070C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Moses (Unconsumed)</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4"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a:solidFill>
                  <a:schemeClr val="bg1"/>
                </a:solidFill>
                <a:latin typeface="Eras Demi ITC" pitchFamily="34" charset="0"/>
              </a:rPr>
              <a:t>The Gospel of the Bush</a:t>
            </a:r>
          </a:p>
        </p:txBody>
      </p:sp>
    </p:spTree>
    <p:extLst>
      <p:ext uri="{BB962C8B-B14F-4D97-AF65-F5344CB8AC3E}">
        <p14:creationId xmlns:p14="http://schemas.microsoft.com/office/powerpoint/2010/main" val="2682969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a:solidFill>
                  <a:schemeClr val="bg1"/>
                </a:solidFill>
                <a:latin typeface="Eras Demi ITC" pitchFamily="34" charset="0"/>
              </a:rPr>
              <a:t>The Gospel of the Bush</a:t>
            </a:r>
          </a:p>
        </p:txBody>
      </p:sp>
    </p:spTree>
    <p:extLst>
      <p:ext uri="{BB962C8B-B14F-4D97-AF65-F5344CB8AC3E}">
        <p14:creationId xmlns:p14="http://schemas.microsoft.com/office/powerpoint/2010/main" val="427694067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r="345" b="30390"/>
          <a:stretch/>
        </p:blipFill>
        <p:spPr>
          <a:xfrm>
            <a:off x="611560" y="162636"/>
            <a:ext cx="7884368" cy="4130460"/>
          </a:xfrm>
          <a:prstGeom prst="rect">
            <a:avLst/>
          </a:prstGeom>
          <a:ln>
            <a:noFill/>
          </a:ln>
          <a:effectLst>
            <a:softEdge rad="112500"/>
          </a:effectLst>
        </p:spPr>
      </p:pic>
      <p:sp>
        <p:nvSpPr>
          <p:cNvPr id="6" name="Rectangle 5"/>
          <p:cNvSpPr/>
          <p:nvPr/>
        </p:nvSpPr>
        <p:spPr>
          <a:xfrm>
            <a:off x="2590800" y="1340768"/>
            <a:ext cx="4114800" cy="1938992"/>
          </a:xfrm>
          <a:prstGeom prst="rect">
            <a:avLst/>
          </a:prstGeom>
          <a:noFill/>
        </p:spPr>
        <p:txBody>
          <a:bodyPr wrap="square">
            <a:spAutoFit/>
          </a:bodyPr>
          <a:lstStyle/>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Deuteronomy</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4:20</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3200" b="1" dirty="0">
                <a:solidFill>
                  <a:srgbClr val="FFFFFF"/>
                </a:solidFill>
                <a:effectLst>
                  <a:outerShdw blurRad="50800" dist="38100" algn="l" rotWithShape="0">
                    <a:prstClr val="black">
                      <a:alpha val="40000"/>
                    </a:prstClr>
                  </a:outerShdw>
                </a:effectLst>
                <a:latin typeface="Eras Bold ITC" pitchFamily="34" charset="0"/>
              </a:rPr>
              <a:t>KJV</a:t>
            </a:r>
          </a:p>
        </p:txBody>
      </p:sp>
      <p:sp>
        <p:nvSpPr>
          <p:cNvPr id="7" name="Text Box 4"/>
          <p:cNvSpPr txBox="1">
            <a:spLocks noChangeArrowheads="1"/>
          </p:cNvSpPr>
          <p:nvPr/>
        </p:nvSpPr>
        <p:spPr bwMode="auto">
          <a:xfrm>
            <a:off x="152400" y="4114800"/>
            <a:ext cx="87630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42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“…the LORD hath taken you,              and brought you forth                         out of the </a:t>
            </a:r>
            <a:r>
              <a:rPr lang="en-US" sz="4200" b="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iron furnace</a:t>
            </a:r>
            <a:r>
              <a:rPr lang="en-US" sz="42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even out of Egypt…”</a:t>
            </a:r>
            <a:endParaRPr lang="en-US" sz="4200" b="1" dirty="0">
              <a:solidFill>
                <a:srgbClr val="002060"/>
              </a:solidFill>
              <a:effectLst>
                <a:outerShdw blurRad="38100" dist="38100" dir="2700000" algn="tl">
                  <a:srgbClr val="000000">
                    <a:alpha val="43137"/>
                  </a:srgbClr>
                </a:outerShdw>
              </a:effectLst>
              <a:latin typeface="Calibri" pitchFamily="34" charset="0"/>
              <a:cs typeface="Calibri" pitchFamily="34" charset="0"/>
            </a:endParaRPr>
          </a:p>
        </p:txBody>
      </p:sp>
      <p:sp>
        <p:nvSpPr>
          <p:cNvPr id="8"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a:solidFill>
                  <a:schemeClr val="bg1"/>
                </a:solidFill>
                <a:latin typeface="Eras Demi ITC" pitchFamily="34" charset="0"/>
              </a:rPr>
              <a:t>The Gospel of the Bush</a:t>
            </a:r>
          </a:p>
        </p:txBody>
      </p:sp>
    </p:spTree>
    <p:extLst>
      <p:ext uri="{BB962C8B-B14F-4D97-AF65-F5344CB8AC3E}">
        <p14:creationId xmlns:p14="http://schemas.microsoft.com/office/powerpoint/2010/main" val="2499240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r="345" b="30390"/>
          <a:stretch/>
        </p:blipFill>
        <p:spPr>
          <a:xfrm>
            <a:off x="611560" y="162636"/>
            <a:ext cx="7884368" cy="4130460"/>
          </a:xfrm>
          <a:prstGeom prst="rect">
            <a:avLst/>
          </a:prstGeom>
          <a:ln>
            <a:noFill/>
          </a:ln>
          <a:effectLst>
            <a:softEdge rad="112500"/>
          </a:effectLst>
        </p:spPr>
      </p:pic>
      <p:sp>
        <p:nvSpPr>
          <p:cNvPr id="6" name="Rectangle 5"/>
          <p:cNvSpPr/>
          <p:nvPr/>
        </p:nvSpPr>
        <p:spPr>
          <a:xfrm>
            <a:off x="2590800" y="1340768"/>
            <a:ext cx="4114800" cy="1938992"/>
          </a:xfrm>
          <a:prstGeom prst="rect">
            <a:avLst/>
          </a:prstGeom>
          <a:noFill/>
        </p:spPr>
        <p:txBody>
          <a:bodyPr wrap="square">
            <a:spAutoFit/>
          </a:bodyPr>
          <a:lstStyle/>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Deuteronomy</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4:24</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3200" b="1" dirty="0">
                <a:solidFill>
                  <a:srgbClr val="FFFFFF"/>
                </a:solidFill>
                <a:effectLst>
                  <a:outerShdw blurRad="50800" dist="38100" algn="l" rotWithShape="0">
                    <a:prstClr val="black">
                      <a:alpha val="40000"/>
                    </a:prstClr>
                  </a:outerShdw>
                </a:effectLst>
                <a:latin typeface="Eras Bold ITC" pitchFamily="34" charset="0"/>
              </a:rPr>
              <a:t>KJV</a:t>
            </a:r>
          </a:p>
        </p:txBody>
      </p:sp>
      <p:sp>
        <p:nvSpPr>
          <p:cNvPr id="7" name="Text Box 4"/>
          <p:cNvSpPr txBox="1">
            <a:spLocks noChangeArrowheads="1"/>
          </p:cNvSpPr>
          <p:nvPr/>
        </p:nvSpPr>
        <p:spPr bwMode="auto">
          <a:xfrm>
            <a:off x="152400" y="4114800"/>
            <a:ext cx="8763000"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54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“For the LORD thy God                              is a </a:t>
            </a:r>
            <a:r>
              <a:rPr lang="en-US" sz="5400" b="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consuming fire</a:t>
            </a:r>
            <a:r>
              <a:rPr lang="en-US" sz="54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even a jealous God.”</a:t>
            </a:r>
            <a:endParaRPr lang="en-US" sz="5400" b="1" dirty="0">
              <a:solidFill>
                <a:srgbClr val="002060"/>
              </a:solidFill>
              <a:effectLst>
                <a:outerShdw blurRad="38100" dist="38100" dir="2700000" algn="tl">
                  <a:srgbClr val="000000">
                    <a:alpha val="43137"/>
                  </a:srgbClr>
                </a:outerShdw>
              </a:effectLst>
              <a:latin typeface="Calibri" pitchFamily="34" charset="0"/>
              <a:cs typeface="Calibri" pitchFamily="34" charset="0"/>
            </a:endParaRPr>
          </a:p>
        </p:txBody>
      </p:sp>
      <p:sp>
        <p:nvSpPr>
          <p:cNvPr id="8"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a:solidFill>
                  <a:schemeClr val="bg1"/>
                </a:solidFill>
                <a:latin typeface="Eras Demi ITC" pitchFamily="34" charset="0"/>
              </a:rPr>
              <a:t>The Gospel of the Bush</a:t>
            </a:r>
          </a:p>
        </p:txBody>
      </p:sp>
    </p:spTree>
    <p:extLst>
      <p:ext uri="{BB962C8B-B14F-4D97-AF65-F5344CB8AC3E}">
        <p14:creationId xmlns:p14="http://schemas.microsoft.com/office/powerpoint/2010/main" val="27921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a:solidFill>
                  <a:schemeClr val="bg1"/>
                </a:solidFill>
                <a:latin typeface="Eras Demi ITC" pitchFamily="34" charset="0"/>
              </a:rPr>
              <a:t>The Gospel of the Bush</a:t>
            </a:r>
          </a:p>
        </p:txBody>
      </p:sp>
    </p:spTree>
    <p:extLst>
      <p:ext uri="{BB962C8B-B14F-4D97-AF65-F5344CB8AC3E}">
        <p14:creationId xmlns:p14="http://schemas.microsoft.com/office/powerpoint/2010/main" val="284872389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9140825" cy="662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9377567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9193213" cy="664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32692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28600" y="533400"/>
            <a:ext cx="5410200" cy="1447800"/>
          </a:xfrm>
        </p:spPr>
        <p:txBody>
          <a:bodyPr/>
          <a:lstStyle/>
          <a:p>
            <a:r>
              <a:rPr lang="en-US">
                <a:solidFill>
                  <a:srgbClr val="CC9900"/>
                </a:solidFill>
                <a:latin typeface="Papyrus" pitchFamily="66" charset="0"/>
              </a:rPr>
              <a:t>Moses’ First</a:t>
            </a:r>
            <a:br>
              <a:rPr lang="en-US">
                <a:solidFill>
                  <a:srgbClr val="CC9900"/>
                </a:solidFill>
                <a:latin typeface="Papyrus" pitchFamily="66" charset="0"/>
              </a:rPr>
            </a:br>
            <a:r>
              <a:rPr lang="en-US">
                <a:solidFill>
                  <a:srgbClr val="CC9900"/>
                </a:solidFill>
                <a:latin typeface="Papyrus" pitchFamily="66" charset="0"/>
              </a:rPr>
              <a:t>Speech</a:t>
            </a:r>
          </a:p>
        </p:txBody>
      </p:sp>
      <p:sp>
        <p:nvSpPr>
          <p:cNvPr id="64515" name="Rectangle 3"/>
          <p:cNvSpPr>
            <a:spLocks noGrp="1" noChangeArrowheads="1"/>
          </p:cNvSpPr>
          <p:nvPr>
            <p:ph type="body" idx="1"/>
          </p:nvPr>
        </p:nvSpPr>
        <p:spPr>
          <a:xfrm>
            <a:off x="152400" y="2895600"/>
            <a:ext cx="8915400" cy="19812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r>
              <a:rPr lang="en-US">
                <a:solidFill>
                  <a:srgbClr val="FFCC66"/>
                </a:solidFill>
              </a:rPr>
              <a:t>Introduction  (1:1-5)</a:t>
            </a:r>
          </a:p>
          <a:p>
            <a:r>
              <a:rPr lang="en-US">
                <a:solidFill>
                  <a:srgbClr val="FFCC66"/>
                </a:solidFill>
              </a:rPr>
              <a:t>Brief history of the children of Israel (1:6-4:40)</a:t>
            </a:r>
          </a:p>
          <a:p>
            <a:r>
              <a:rPr lang="en-US">
                <a:solidFill>
                  <a:srgbClr val="FFCC66"/>
                </a:solidFill>
              </a:rPr>
              <a:t>Severing of the cities of refuge (4:41-43)</a:t>
            </a:r>
          </a:p>
        </p:txBody>
      </p:sp>
      <p:pic>
        <p:nvPicPr>
          <p:cNvPr id="64516" name="Picture 4"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867400" y="228600"/>
            <a:ext cx="3062288" cy="2898775"/>
          </a:xfrm>
        </p:spPr>
      </p:pic>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72349875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64516">
                                            <p:bg/>
                                          </p:spTgt>
                                        </p:tgtEl>
                                        <p:attrNameLst>
                                          <p:attrName>style.visibility</p:attrName>
                                        </p:attrNameLst>
                                      </p:cBhvr>
                                      <p:to>
                                        <p:strVal val="visible"/>
                                      </p:to>
                                    </p:set>
                                    <p:animEffect transition="in" filter="fade">
                                      <p:cBhvr>
                                        <p:cTn id="7" dur="500"/>
                                        <p:tgtEl>
                                          <p:spTgt spid="64516">
                                            <p:bg/>
                                          </p:spTgt>
                                        </p:tgtEl>
                                      </p:cBhvr>
                                    </p:animEffect>
                                    <p:anim calcmode="lin" valueType="num">
                                      <p:cBhvr>
                                        <p:cTn id="8" dur="500" fill="hold"/>
                                        <p:tgtEl>
                                          <p:spTgt spid="64516">
                                            <p:bg/>
                                          </p:spTgt>
                                        </p:tgtEl>
                                        <p:attrNameLst>
                                          <p:attrName>ppt_x</p:attrName>
                                        </p:attrNameLst>
                                      </p:cBhvr>
                                      <p:tavLst>
                                        <p:tav tm="0">
                                          <p:val>
                                            <p:strVal val="#ppt_x"/>
                                          </p:val>
                                        </p:tav>
                                        <p:tav tm="100000">
                                          <p:val>
                                            <p:strVal val="#ppt_x"/>
                                          </p:val>
                                        </p:tav>
                                      </p:tavLst>
                                    </p:anim>
                                    <p:anim calcmode="lin" valueType="num">
                                      <p:cBhvr>
                                        <p:cTn id="9" dur="500" fill="hold"/>
                                        <p:tgtEl>
                                          <p:spTgt spid="64516">
                                            <p:bg/>
                                          </p:spTgt>
                                        </p:tgtEl>
                                        <p:attrNameLst>
                                          <p:attrName>ppt_y</p:attrName>
                                        </p:attrNameLst>
                                      </p:cBhvr>
                                      <p:tavLst>
                                        <p:tav tm="0">
                                          <p:val>
                                            <p:strVal val="#ppt_y+.05"/>
                                          </p:val>
                                        </p:tav>
                                        <p:tav tm="100000">
                                          <p:val>
                                            <p:strVal val="#ppt_y"/>
                                          </p:val>
                                        </p:tav>
                                      </p:tavLst>
                                    </p:anim>
                                  </p:childTnLst>
                                </p:cTn>
                              </p:par>
                              <p:par>
                                <p:cTn id="10" presetID="29" presetClass="entr" presetSubtype="0" fill="hold" grpId="0" nodeType="withEffect">
                                  <p:stCondLst>
                                    <p:cond delay="0"/>
                                  </p:stCondLst>
                                  <p:childTnLst>
                                    <p:set>
                                      <p:cBhvr>
                                        <p:cTn id="11" dur="1" fill="hold">
                                          <p:stCondLst>
                                            <p:cond delay="0"/>
                                          </p:stCondLst>
                                        </p:cTn>
                                        <p:tgtEl>
                                          <p:spTgt spid="64514"/>
                                        </p:tgtEl>
                                        <p:attrNameLst>
                                          <p:attrName>style.visibility</p:attrName>
                                        </p:attrNameLst>
                                      </p:cBhvr>
                                      <p:to>
                                        <p:strVal val="visible"/>
                                      </p:to>
                                    </p:set>
                                    <p:anim calcmode="lin" valueType="num">
                                      <p:cBhvr>
                                        <p:cTn id="12" dur="1000" fill="hold"/>
                                        <p:tgtEl>
                                          <p:spTgt spid="64514"/>
                                        </p:tgtEl>
                                        <p:attrNameLst>
                                          <p:attrName>ppt_x</p:attrName>
                                        </p:attrNameLst>
                                      </p:cBhvr>
                                      <p:tavLst>
                                        <p:tav tm="0">
                                          <p:val>
                                            <p:strVal val="#ppt_x-.2"/>
                                          </p:val>
                                        </p:tav>
                                        <p:tav tm="100000">
                                          <p:val>
                                            <p:strVal val="#ppt_x"/>
                                          </p:val>
                                        </p:tav>
                                      </p:tavLst>
                                    </p:anim>
                                    <p:anim calcmode="lin" valueType="num">
                                      <p:cBhvr>
                                        <p:cTn id="13" dur="1000" fill="hold"/>
                                        <p:tgtEl>
                                          <p:spTgt spid="6451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4514"/>
                                        </p:tgtEl>
                                      </p:cBhvr>
                                    </p:animEffect>
                                  </p:childTnLst>
                                </p:cTn>
                              </p:par>
                            </p:childTnLst>
                          </p:cTn>
                        </p:par>
                        <p:par>
                          <p:cTn id="15" fill="hold" nodeType="afterGroup">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64515">
                                            <p:txEl>
                                              <p:pRg st="0" end="0"/>
                                            </p:txEl>
                                          </p:spTgt>
                                        </p:tgtEl>
                                        <p:attrNameLst>
                                          <p:attrName>style.visibility</p:attrName>
                                        </p:attrNameLst>
                                      </p:cBhvr>
                                      <p:to>
                                        <p:strVal val="visible"/>
                                      </p:to>
                                    </p:set>
                                    <p:animEffect transition="in" filter="fade">
                                      <p:cBhvr>
                                        <p:cTn id="18" dur="1000"/>
                                        <p:tgtEl>
                                          <p:spTgt spid="64515">
                                            <p:txEl>
                                              <p:pRg st="0" end="0"/>
                                            </p:txEl>
                                          </p:spTgt>
                                        </p:tgtEl>
                                      </p:cBhvr>
                                    </p:animEffect>
                                    <p:anim calcmode="lin" valueType="num">
                                      <p:cBhvr>
                                        <p:cTn id="19" dur="10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64515">
                                            <p:txEl>
                                              <p:pRg st="0" end="0"/>
                                            </p:txEl>
                                          </p:spTgt>
                                        </p:tgtEl>
                                        <p:attrNameLst>
                                          <p:attrName>ppt_y</p:attrName>
                                        </p:attrNameLst>
                                      </p:cBhvr>
                                      <p:tavLst>
                                        <p:tav tm="0">
                                          <p:val>
                                            <p:strVal val="#ppt_y+.1"/>
                                          </p:val>
                                        </p:tav>
                                        <p:tav tm="100000">
                                          <p:val>
                                            <p:strVal val="#ppt_y"/>
                                          </p:val>
                                        </p:tav>
                                      </p:tavLst>
                                    </p:anim>
                                  </p:childTnLst>
                                </p:cTn>
                              </p:par>
                            </p:childTnLst>
                          </p:cTn>
                        </p:par>
                        <p:par>
                          <p:cTn id="21" fill="hold" nodeType="afterGroup">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64515">
                                            <p:txEl>
                                              <p:pRg st="1" end="1"/>
                                            </p:txEl>
                                          </p:spTgt>
                                        </p:tgtEl>
                                        <p:attrNameLst>
                                          <p:attrName>style.visibility</p:attrName>
                                        </p:attrNameLst>
                                      </p:cBhvr>
                                      <p:to>
                                        <p:strVal val="visible"/>
                                      </p:to>
                                    </p:set>
                                    <p:animEffect transition="in" filter="fade">
                                      <p:cBhvr>
                                        <p:cTn id="24" dur="1000"/>
                                        <p:tgtEl>
                                          <p:spTgt spid="64515">
                                            <p:txEl>
                                              <p:pRg st="1" end="1"/>
                                            </p:txEl>
                                          </p:spTgt>
                                        </p:tgtEl>
                                      </p:cBhvr>
                                    </p:animEffect>
                                    <p:anim calcmode="lin" valueType="num">
                                      <p:cBhvr>
                                        <p:cTn id="25" dur="1000" fill="hold"/>
                                        <p:tgtEl>
                                          <p:spTgt spid="64515">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64515">
                                            <p:txEl>
                                              <p:pRg st="1" end="1"/>
                                            </p:txEl>
                                          </p:spTgt>
                                        </p:tgtEl>
                                        <p:attrNameLst>
                                          <p:attrName>ppt_y</p:attrName>
                                        </p:attrNameLst>
                                      </p:cBhvr>
                                      <p:tavLst>
                                        <p:tav tm="0">
                                          <p:val>
                                            <p:strVal val="#ppt_y+.1"/>
                                          </p:val>
                                        </p:tav>
                                        <p:tav tm="100000">
                                          <p:val>
                                            <p:strVal val="#ppt_y"/>
                                          </p:val>
                                        </p:tav>
                                      </p:tavLst>
                                    </p:anim>
                                  </p:childTnLst>
                                </p:cTn>
                              </p:par>
                            </p:childTnLst>
                          </p:cTn>
                        </p:par>
                        <p:par>
                          <p:cTn id="27" fill="hold" nodeType="afterGroup">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64515">
                                            <p:txEl>
                                              <p:pRg st="2" end="2"/>
                                            </p:txEl>
                                          </p:spTgt>
                                        </p:tgtEl>
                                        <p:attrNameLst>
                                          <p:attrName>style.visibility</p:attrName>
                                        </p:attrNameLst>
                                      </p:cBhvr>
                                      <p:to>
                                        <p:strVal val="visible"/>
                                      </p:to>
                                    </p:set>
                                    <p:animEffect transition="in" filter="fade">
                                      <p:cBhvr>
                                        <p:cTn id="30" dur="1000"/>
                                        <p:tgtEl>
                                          <p:spTgt spid="64515">
                                            <p:txEl>
                                              <p:pRg st="2" end="2"/>
                                            </p:txEl>
                                          </p:spTgt>
                                        </p:tgtEl>
                                      </p:cBhvr>
                                    </p:animEffect>
                                    <p:anim calcmode="lin" valueType="num">
                                      <p:cBhvr>
                                        <p:cTn id="31" dur="1000" fill="hold"/>
                                        <p:tgtEl>
                                          <p:spTgt spid="64515">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645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xit" presetSubtype="0" fill="hold" grpId="1" nodeType="clickEffect">
                                  <p:stCondLst>
                                    <p:cond delay="0"/>
                                  </p:stCondLst>
                                  <p:childTnLst>
                                    <p:animEffect transition="out" filter="dissolve">
                                      <p:cBhvr>
                                        <p:cTn id="36" dur="500"/>
                                        <p:tgtEl>
                                          <p:spTgt spid="64515">
                                            <p:txEl>
                                              <p:pRg st="0" end="0"/>
                                            </p:txEl>
                                          </p:spTgt>
                                        </p:tgtEl>
                                      </p:cBhvr>
                                    </p:animEffect>
                                    <p:set>
                                      <p:cBhvr>
                                        <p:cTn id="37" dur="1" fill="hold">
                                          <p:stCondLst>
                                            <p:cond delay="499"/>
                                          </p:stCondLst>
                                        </p:cTn>
                                        <p:tgtEl>
                                          <p:spTgt spid="64515">
                                            <p:txEl>
                                              <p:pRg st="0" end="0"/>
                                            </p:txEl>
                                          </p:spTgt>
                                        </p:tgtEl>
                                        <p:attrNameLst>
                                          <p:attrName>style.visibility</p:attrName>
                                        </p:attrNameLst>
                                      </p:cBhvr>
                                      <p:to>
                                        <p:strVal val="hidden"/>
                                      </p:to>
                                    </p:set>
                                  </p:childTnLst>
                                </p:cTn>
                              </p:par>
                            </p:childTnLst>
                          </p:cTn>
                        </p:par>
                        <p:par>
                          <p:cTn id="38" fill="hold" nodeType="afterGroup">
                            <p:stCondLst>
                              <p:cond delay="500"/>
                            </p:stCondLst>
                            <p:childTnLst>
                              <p:par>
                                <p:cTn id="39" presetID="9" presetClass="exit" presetSubtype="0" fill="hold" grpId="1" nodeType="afterEffect">
                                  <p:stCondLst>
                                    <p:cond delay="0"/>
                                  </p:stCondLst>
                                  <p:childTnLst>
                                    <p:animEffect transition="out" filter="dissolve">
                                      <p:cBhvr>
                                        <p:cTn id="40" dur="500"/>
                                        <p:tgtEl>
                                          <p:spTgt spid="64515">
                                            <p:txEl>
                                              <p:pRg st="2" end="2"/>
                                            </p:txEl>
                                          </p:spTgt>
                                        </p:tgtEl>
                                      </p:cBhvr>
                                    </p:animEffect>
                                    <p:set>
                                      <p:cBhvr>
                                        <p:cTn id="41" dur="1" fill="hold">
                                          <p:stCondLst>
                                            <p:cond delay="499"/>
                                          </p:stCondLst>
                                        </p:cTn>
                                        <p:tgtEl>
                                          <p:spTgt spid="64515">
                                            <p:txEl>
                                              <p:pRg st="2" end="2"/>
                                            </p:txEl>
                                          </p:spTgt>
                                        </p:tgtEl>
                                        <p:attrNameLst>
                                          <p:attrName>style.visibility</p:attrName>
                                        </p:attrNameLst>
                                      </p:cBhvr>
                                      <p:to>
                                        <p:strVal val="hidden"/>
                                      </p:to>
                                    </p:set>
                                  </p:childTnLst>
                                </p:cTn>
                              </p:par>
                            </p:childTnLst>
                          </p:cTn>
                        </p:par>
                        <p:par>
                          <p:cTn id="42" fill="hold" nodeType="afterGroup">
                            <p:stCondLst>
                              <p:cond delay="1000"/>
                            </p:stCondLst>
                            <p:childTnLst>
                              <p:par>
                                <p:cTn id="43" presetID="30" presetClass="emph" presetSubtype="0" fill="hold" grpId="1" nodeType="afterEffect">
                                  <p:stCondLst>
                                    <p:cond delay="0"/>
                                  </p:stCondLst>
                                  <p:childTnLst>
                                    <p:animClr clrSpc="hsl" dir="cw">
                                      <p:cBhvr override="childStyle">
                                        <p:cTn id="44" dur="500" fill="hold"/>
                                        <p:tgtEl>
                                          <p:spTgt spid="64515">
                                            <p:bg/>
                                          </p:spTgt>
                                        </p:tgtEl>
                                        <p:attrNameLst>
                                          <p:attrName>style.color</p:attrName>
                                        </p:attrNameLst>
                                      </p:cBhvr>
                                      <p:by>
                                        <p:hsl h="0" s="12549" l="25098"/>
                                      </p:by>
                                    </p:animClr>
                                    <p:animClr clrSpc="hsl" dir="cw">
                                      <p:cBhvr>
                                        <p:cTn id="45" dur="500" fill="hold"/>
                                        <p:tgtEl>
                                          <p:spTgt spid="64515">
                                            <p:bg/>
                                          </p:spTgt>
                                        </p:tgtEl>
                                        <p:attrNameLst>
                                          <p:attrName>fillcolor</p:attrName>
                                        </p:attrNameLst>
                                      </p:cBhvr>
                                      <p:by>
                                        <p:hsl h="0" s="12549" l="25098"/>
                                      </p:by>
                                    </p:animClr>
                                    <p:animClr clrSpc="hsl" dir="cw">
                                      <p:cBhvr>
                                        <p:cTn id="46" dur="500" fill="hold"/>
                                        <p:tgtEl>
                                          <p:spTgt spid="64515">
                                            <p:bg/>
                                          </p:spTgt>
                                        </p:tgtEl>
                                        <p:attrNameLst>
                                          <p:attrName>stroke.color</p:attrName>
                                        </p:attrNameLst>
                                      </p:cBhvr>
                                      <p:by>
                                        <p:hsl h="0" s="12549" l="25098"/>
                                      </p:by>
                                    </p:animClr>
                                    <p:set>
                                      <p:cBhvr>
                                        <p:cTn id="47" dur="500" fill="hold"/>
                                        <p:tgtEl>
                                          <p:spTgt spid="64515">
                                            <p:bg/>
                                          </p:spTgt>
                                        </p:tgtEl>
                                        <p:attrNameLst>
                                          <p:attrName>fill.type</p:attrName>
                                        </p:attrNameLst>
                                      </p:cBhvr>
                                      <p:to>
                                        <p:strVal val="solid"/>
                                      </p:to>
                                    </p:set>
                                  </p:childTnLst>
                                </p:cTn>
                              </p:par>
                            </p:childTnLst>
                          </p:cTn>
                        </p:par>
                        <p:par>
                          <p:cTn id="48" fill="hold" nodeType="afterGroup">
                            <p:stCondLst>
                              <p:cond delay="1500"/>
                            </p:stCondLst>
                            <p:childTnLst>
                              <p:par>
                                <p:cTn id="49" presetID="23" presetClass="emph" presetSubtype="0" fill="hold" grpId="1" nodeType="afterEffect">
                                  <p:stCondLst>
                                    <p:cond delay="0"/>
                                  </p:stCondLst>
                                  <p:childTnLst>
                                    <p:animClr clrSpc="hsl" dir="cw">
                                      <p:cBhvr override="childStyle">
                                        <p:cTn id="50" dur="500" fill="hold"/>
                                        <p:tgtEl>
                                          <p:spTgt spid="64515">
                                            <p:txEl>
                                              <p:pRg st="1" end="1"/>
                                            </p:txEl>
                                          </p:spTgt>
                                        </p:tgtEl>
                                        <p:attrNameLst>
                                          <p:attrName>style.color</p:attrName>
                                        </p:attrNameLst>
                                      </p:cBhvr>
                                      <p:by>
                                        <p:hsl h="10842353" s="0" l="0"/>
                                      </p:by>
                                    </p:animClr>
                                    <p:animClr clrSpc="hsl" dir="cw">
                                      <p:cBhvr>
                                        <p:cTn id="51" dur="500" fill="hold"/>
                                        <p:tgtEl>
                                          <p:spTgt spid="64515">
                                            <p:txEl>
                                              <p:pRg st="1" end="1"/>
                                            </p:txEl>
                                          </p:spTgt>
                                        </p:tgtEl>
                                        <p:attrNameLst>
                                          <p:attrName>fillcolor</p:attrName>
                                        </p:attrNameLst>
                                      </p:cBhvr>
                                      <p:by>
                                        <p:hsl h="10842353" s="0" l="0"/>
                                      </p:by>
                                    </p:animClr>
                                    <p:animClr clrSpc="hsl" dir="cw">
                                      <p:cBhvr>
                                        <p:cTn id="52" dur="500" fill="hold"/>
                                        <p:tgtEl>
                                          <p:spTgt spid="64515">
                                            <p:txEl>
                                              <p:pRg st="1" end="1"/>
                                            </p:txEl>
                                          </p:spTgt>
                                        </p:tgtEl>
                                        <p:attrNameLst>
                                          <p:attrName>stroke.color</p:attrName>
                                        </p:attrNameLst>
                                      </p:cBhvr>
                                      <p:by>
                                        <p:hsl h="10842353" s="0" l="0"/>
                                      </p:by>
                                    </p:animClr>
                                    <p:set>
                                      <p:cBhvr>
                                        <p:cTn id="53" dur="500" fill="hold"/>
                                        <p:tgtEl>
                                          <p:spTgt spid="64515">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4515" grpId="0" build="p"/>
      <p:bldP spid="64515" grpId="1" build="p" animBg="1"/>
      <p:bldP spid="64516"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p:cNvPicPr>
            <a:picLocks noChangeAspect="1" noChangeArrowheads="1"/>
          </p:cNvPicPr>
          <p:nvPr/>
        </p:nvPicPr>
        <p:blipFill>
          <a:blip r:embed="rId3">
            <a:extLst>
              <a:ext uri="{28A0092B-C50C-407E-A947-70E740481C1C}">
                <a14:useLocalDpi xmlns:a14="http://schemas.microsoft.com/office/drawing/2010/main" val="0"/>
              </a:ext>
            </a:extLst>
          </a:blip>
          <a:srcRect l="2075" t="1163" r="1688" b="1163"/>
          <a:stretch>
            <a:fillRect/>
          </a:stretch>
        </p:blipFill>
        <p:spPr bwMode="auto">
          <a:xfrm>
            <a:off x="512566" y="1135797"/>
            <a:ext cx="3830834" cy="5646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9332" name="Group 4"/>
          <p:cNvGraphicFramePr>
            <a:graphicFrameLocks noGrp="1"/>
          </p:cNvGraphicFramePr>
          <p:nvPr>
            <p:ph type="tbl" idx="1"/>
            <p:extLst>
              <p:ext uri="{D42A27DB-BD31-4B8C-83A1-F6EECF244321}">
                <p14:modId xmlns:p14="http://schemas.microsoft.com/office/powerpoint/2010/main" val="14508523"/>
              </p:ext>
            </p:extLst>
          </p:nvPr>
        </p:nvGraphicFramePr>
        <p:xfrm>
          <a:off x="4800600" y="914400"/>
          <a:ext cx="4191000" cy="5943600"/>
        </p:xfrm>
        <a:graphic>
          <a:graphicData uri="http://schemas.openxmlformats.org/drawingml/2006/table">
            <a:tbl>
              <a:tblPr/>
              <a:tblGrid>
                <a:gridCol w="1296988"/>
                <a:gridCol w="2894012"/>
              </a:tblGrid>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rgbClr val="FFFF66"/>
                          </a:solidFill>
                          <a:effectLst/>
                          <a:latin typeface="Berlin Sans FB Demi" pitchFamily="34" charset="0"/>
                        </a:rPr>
                        <a:t>1012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rgbClr val="FF0000"/>
                          </a:solidFill>
                          <a:effectLst/>
                          <a:latin typeface="Berlin Sans FB" pitchFamily="34" charset="0"/>
                        </a:rPr>
                        <a:t>          from Germany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1182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France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1192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Germany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1248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Germany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1290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England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1306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France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1348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rgbClr val="FF0000"/>
                          </a:solidFill>
                          <a:effectLst/>
                          <a:latin typeface="Berlin Sans FB" pitchFamily="34" charset="0"/>
                        </a:rPr>
                        <a:t>          from Germany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3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1349-60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Hungary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1394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France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rgbClr val="FFFF66"/>
                          </a:solidFill>
                          <a:effectLst/>
                          <a:latin typeface="Berlin Sans FB Demi" pitchFamily="34" charset="0"/>
                        </a:rPr>
                        <a:t>1420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France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1421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Austria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1492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Spain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1497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Portugal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1737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0000"/>
                          </a:solidFill>
                          <a:effectLst/>
                          <a:latin typeface="Berlin Sans FB" pitchFamily="34" charset="0"/>
                        </a:rPr>
                        <a:t>          from Germany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16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FFFF66"/>
                          </a:solidFill>
                          <a:effectLst/>
                          <a:latin typeface="Berlin Sans FB Demi" pitchFamily="34" charset="0"/>
                        </a:rPr>
                        <a:t>1871-1906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rgbClr val="FF0000"/>
                          </a:solidFill>
                          <a:effectLst/>
                          <a:latin typeface="Berlin Sans FB" pitchFamily="34" charset="0"/>
                        </a:rPr>
                        <a:t>          Pogroms in Russia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Rectangle 4"/>
          <p:cNvSpPr/>
          <p:nvPr/>
        </p:nvSpPr>
        <p:spPr>
          <a:xfrm>
            <a:off x="0" y="152400"/>
            <a:ext cx="9144000" cy="830997"/>
          </a:xfrm>
          <a:prstGeom prst="rect">
            <a:avLst/>
          </a:prstGeom>
          <a:solidFill>
            <a:srgbClr val="0070C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Jewish Expulsions</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6" name="Text Box 5"/>
          <p:cNvSpPr txBox="1">
            <a:spLocks noChangeArrowheads="1"/>
          </p:cNvSpPr>
          <p:nvPr/>
        </p:nvSpPr>
        <p:spPr bwMode="auto">
          <a:xfrm>
            <a:off x="76200" y="6320135"/>
            <a:ext cx="2739852" cy="461665"/>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2400" spc="-300" dirty="0">
                <a:solidFill>
                  <a:srgbClr val="FFFFFF"/>
                </a:solidFill>
                <a:latin typeface="Eras Demi ITC" pitchFamily="34" charset="0"/>
              </a:rPr>
              <a:t>The </a:t>
            </a:r>
            <a:r>
              <a:rPr lang="en-US" sz="2400" spc="-300" dirty="0" smtClean="0">
                <a:solidFill>
                  <a:srgbClr val="FFFFFF"/>
                </a:solidFill>
                <a:latin typeface="Eras Demi ITC" pitchFamily="34" charset="0"/>
              </a:rPr>
              <a:t>Gospel of the Bush</a:t>
            </a:r>
            <a:endParaRPr lang="en-US" sz="2400" spc="-300" dirty="0">
              <a:solidFill>
                <a:srgbClr val="FFFFFF"/>
              </a:solidFill>
              <a:latin typeface="Eras Demi ITC" pitchFamily="34" charset="0"/>
            </a:endParaRPr>
          </a:p>
        </p:txBody>
      </p:sp>
    </p:spTree>
    <p:extLst>
      <p:ext uri="{BB962C8B-B14F-4D97-AF65-F5344CB8AC3E}">
        <p14:creationId xmlns:p14="http://schemas.microsoft.com/office/powerpoint/2010/main" val="179998974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3"/>
          <p:cNvSpPr>
            <a:spLocks noGrp="1" noChangeArrowheads="1"/>
          </p:cNvSpPr>
          <p:nvPr>
            <p:ph type="title"/>
          </p:nvPr>
        </p:nvSpPr>
        <p:spPr>
          <a:xfrm>
            <a:off x="-533400" y="914400"/>
            <a:ext cx="6400800" cy="1143000"/>
          </a:xfrm>
        </p:spPr>
        <p:txBody>
          <a:bodyPr/>
          <a:lstStyle/>
          <a:p>
            <a:r>
              <a:rPr lang="en-US" sz="2400" b="1" dirty="0" smtClean="0">
                <a:solidFill>
                  <a:schemeClr val="bg1"/>
                </a:solidFill>
                <a:latin typeface="Eras Bold ITC" pitchFamily="34" charset="0"/>
              </a:rPr>
              <a:t>(under </a:t>
            </a:r>
            <a:r>
              <a:rPr lang="en-US" sz="2400" b="1" dirty="0">
                <a:solidFill>
                  <a:schemeClr val="bg1"/>
                </a:solidFill>
                <a:latin typeface="Eras Bold ITC" pitchFamily="34" charset="0"/>
              </a:rPr>
              <a:t>European </a:t>
            </a:r>
            <a:r>
              <a:rPr lang="en-US" sz="2400" b="1" dirty="0" smtClean="0">
                <a:solidFill>
                  <a:schemeClr val="bg1"/>
                </a:solidFill>
                <a:latin typeface="Eras Bold ITC" pitchFamily="34" charset="0"/>
              </a:rPr>
              <a:t>Christendom)</a:t>
            </a:r>
            <a:endParaRPr lang="en-US" sz="2400" dirty="0">
              <a:solidFill>
                <a:schemeClr val="bg1"/>
              </a:solidFill>
              <a:latin typeface="Eras Bold ITC" pitchFamily="34" charset="0"/>
            </a:endParaRPr>
          </a:p>
        </p:txBody>
      </p:sp>
      <p:graphicFrame>
        <p:nvGraphicFramePr>
          <p:cNvPr id="103428" name="Group 4"/>
          <p:cNvGraphicFramePr>
            <a:graphicFrameLocks noGrp="1"/>
          </p:cNvGraphicFramePr>
          <p:nvPr>
            <p:ph type="tbl" idx="1"/>
            <p:extLst>
              <p:ext uri="{D42A27DB-BD31-4B8C-83A1-F6EECF244321}">
                <p14:modId xmlns:p14="http://schemas.microsoft.com/office/powerpoint/2010/main" val="3196233428"/>
              </p:ext>
            </p:extLst>
          </p:nvPr>
        </p:nvGraphicFramePr>
        <p:xfrm>
          <a:off x="-152400" y="1752600"/>
          <a:ext cx="8610600" cy="5029200"/>
        </p:xfrm>
        <a:graphic>
          <a:graphicData uri="http://schemas.openxmlformats.org/drawingml/2006/table">
            <a:tbl>
              <a:tblPr/>
              <a:tblGrid>
                <a:gridCol w="1754188"/>
                <a:gridCol w="6856412"/>
              </a:tblGrid>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FF0000"/>
                          </a:solidFill>
                          <a:effectLst/>
                          <a:latin typeface="Berlin Sans FB Demi" pitchFamily="34" charset="0"/>
                        </a:rPr>
                        <a:t>1096</a:t>
                      </a:r>
                    </a:p>
                  </a:txBody>
                  <a:tcP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FFFF47"/>
                          </a:solidFill>
                          <a:effectLst/>
                          <a:latin typeface="Berlin Sans FB" pitchFamily="34" charset="0"/>
                        </a:rPr>
                        <a:t>European Jews by crusaders</a:t>
                      </a:r>
                    </a:p>
                  </a:txBody>
                  <a:tcPr horzOverflow="overflow">
                    <a:lnL>
                      <a:noFill/>
                    </a:lnL>
                    <a:lnR cap="flat">
                      <a:noFill/>
                    </a:lnR>
                    <a:lnT cap="flat">
                      <a:noFill/>
                    </a:lnT>
                    <a:lnB>
                      <a:noFill/>
                    </a:lnB>
                    <a:lnTlToBr>
                      <a:noFill/>
                    </a:lnTlToBr>
                    <a:lnBlToTr>
                      <a:noFill/>
                    </a:lnBlToTr>
                    <a:noFill/>
                  </a:tcPr>
                </a:tc>
              </a:tr>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1099</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FF47"/>
                          </a:solidFill>
                          <a:effectLst/>
                          <a:latin typeface="Berlin Sans FB" pitchFamily="34" charset="0"/>
                        </a:rPr>
                        <a:t>Levantine Jews by crusaders</a:t>
                      </a:r>
                    </a:p>
                  </a:txBody>
                  <a:tcPr horzOverflow="overflow">
                    <a:lnL>
                      <a:noFill/>
                    </a:lnL>
                    <a:lnR cap="flat">
                      <a:noFill/>
                    </a:lnR>
                    <a:lnT>
                      <a:noFill/>
                    </a:lnT>
                    <a:lnB>
                      <a:noFill/>
                    </a:lnB>
                    <a:lnTlToBr>
                      <a:noFill/>
                    </a:lnTlToBr>
                    <a:lnBlToTr>
                      <a:noFill/>
                    </a:lnBlToTr>
                    <a:noFill/>
                  </a:tcPr>
                </a:tc>
              </a:tr>
              <a:tr h="4127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1190</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FF47"/>
                          </a:solidFill>
                          <a:effectLst/>
                          <a:latin typeface="Berlin Sans FB" pitchFamily="34" charset="0"/>
                        </a:rPr>
                        <a:t>Jews in York, England by crusaders</a:t>
                      </a:r>
                    </a:p>
                  </a:txBody>
                  <a:tcPr horzOverflow="overflow">
                    <a:lnL>
                      <a:noFill/>
                    </a:lnL>
                    <a:lnR cap="flat">
                      <a:noFill/>
                    </a:lnR>
                    <a:lnT>
                      <a:noFill/>
                    </a:lnT>
                    <a:lnB>
                      <a:noFill/>
                    </a:lnB>
                    <a:lnTlToBr>
                      <a:noFill/>
                    </a:lnTlToBr>
                    <a:lnBlToTr>
                      <a:noFill/>
                    </a:lnBlToTr>
                    <a:noFill/>
                  </a:tcPr>
                </a:tc>
              </a:tr>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1298</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FF47"/>
                          </a:solidFill>
                          <a:effectLst/>
                          <a:latin typeface="Berlin Sans FB" pitchFamily="34" charset="0"/>
                        </a:rPr>
                        <a:t>146 German Jewish communities</a:t>
                      </a:r>
                    </a:p>
                  </a:txBody>
                  <a:tcPr horzOverflow="overflow">
                    <a:lnL>
                      <a:noFill/>
                    </a:lnL>
                    <a:lnR cap="flat">
                      <a:noFill/>
                    </a:lnR>
                    <a:lnT>
                      <a:noFill/>
                    </a:lnT>
                    <a:lnB>
                      <a:noFill/>
                    </a:lnB>
                    <a:lnTlToBr>
                      <a:noFill/>
                    </a:lnTlToBr>
                    <a:lnBlToTr>
                      <a:noFill/>
                    </a:lnBlToTr>
                    <a:noFill/>
                  </a:tcPr>
                </a:tc>
              </a:tr>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1200s</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FF47"/>
                          </a:solidFill>
                          <a:effectLst/>
                          <a:latin typeface="Berlin Sans FB" pitchFamily="34" charset="0"/>
                        </a:rPr>
                        <a:t>Periodic regional massacres in Germany</a:t>
                      </a:r>
                    </a:p>
                  </a:txBody>
                  <a:tcPr horzOverflow="overflow">
                    <a:lnL>
                      <a:noFill/>
                    </a:lnL>
                    <a:lnR cap="flat">
                      <a:noFill/>
                    </a:lnR>
                    <a:lnT>
                      <a:noFill/>
                    </a:lnT>
                    <a:lnB>
                      <a:noFill/>
                    </a:lnB>
                    <a:lnTlToBr>
                      <a:noFill/>
                    </a:lnTlToBr>
                    <a:lnBlToTr>
                      <a:noFill/>
                    </a:lnBlToTr>
                    <a:noFill/>
                  </a:tcPr>
                </a:tc>
              </a:tr>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1348-49</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FF47"/>
                          </a:solidFill>
                          <a:effectLst/>
                          <a:latin typeface="Berlin Sans FB" pitchFamily="34" charset="0"/>
                        </a:rPr>
                        <a:t>350 communities (blamed for Black Death)</a:t>
                      </a:r>
                    </a:p>
                  </a:txBody>
                  <a:tcPr horzOverflow="overflow">
                    <a:lnL>
                      <a:noFill/>
                    </a:lnL>
                    <a:lnR cap="flat">
                      <a:noFill/>
                    </a:lnR>
                    <a:lnT>
                      <a:noFill/>
                    </a:lnT>
                    <a:lnB>
                      <a:noFill/>
                    </a:lnB>
                    <a:lnTlToBr>
                      <a:noFill/>
                    </a:lnTlToBr>
                    <a:lnBlToTr>
                      <a:noFill/>
                    </a:lnBlToTr>
                    <a:noFill/>
                  </a:tcPr>
                </a:tc>
              </a:tr>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1483-98</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FF47"/>
                          </a:solidFill>
                          <a:effectLst/>
                          <a:latin typeface="Berlin Sans FB" pitchFamily="34" charset="0"/>
                        </a:rPr>
                        <a:t>Inquisition in Spain &amp; Portugal (burnings)</a:t>
                      </a:r>
                    </a:p>
                  </a:txBody>
                  <a:tcPr horzOverflow="overflow">
                    <a:lnL>
                      <a:noFill/>
                    </a:lnL>
                    <a:lnR cap="flat">
                      <a:noFill/>
                    </a:lnR>
                    <a:lnT>
                      <a:noFill/>
                    </a:lnT>
                    <a:lnB>
                      <a:noFill/>
                    </a:lnB>
                    <a:lnTlToBr>
                      <a:noFill/>
                    </a:lnTlToBr>
                    <a:lnBlToTr>
                      <a:noFill/>
                    </a:lnBlToTr>
                    <a:noFill/>
                  </a:tcPr>
                </a:tc>
              </a:tr>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1642-49</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FF47"/>
                          </a:solidFill>
                          <a:effectLst/>
                          <a:latin typeface="Berlin Sans FB" pitchFamily="34" charset="0"/>
                        </a:rPr>
                        <a:t>Inquisition in Mexico (burnings)</a:t>
                      </a:r>
                    </a:p>
                  </a:txBody>
                  <a:tcPr horzOverflow="overflow">
                    <a:lnL>
                      <a:noFill/>
                    </a:lnL>
                    <a:lnR cap="flat">
                      <a:noFill/>
                    </a:lnR>
                    <a:lnT>
                      <a:noFill/>
                    </a:lnT>
                    <a:lnB>
                      <a:noFill/>
                    </a:lnB>
                    <a:lnTlToBr>
                      <a:noFill/>
                    </a:lnTlToBr>
                    <a:lnBlToTr>
                      <a:noFill/>
                    </a:lnBlToTr>
                    <a:noFill/>
                  </a:tcPr>
                </a:tc>
              </a:tr>
              <a:tr h="4127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1648</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FF47"/>
                          </a:solidFill>
                          <a:effectLst/>
                          <a:latin typeface="Berlin Sans FB" pitchFamily="34" charset="0"/>
                        </a:rPr>
                        <a:t>100,000 Polish Jews massacred</a:t>
                      </a:r>
                    </a:p>
                  </a:txBody>
                  <a:tcPr horzOverflow="overflow">
                    <a:lnL>
                      <a:noFill/>
                    </a:lnL>
                    <a:lnR cap="flat">
                      <a:noFill/>
                    </a:lnR>
                    <a:lnT>
                      <a:noFill/>
                    </a:lnT>
                    <a:lnB>
                      <a:noFill/>
                    </a:lnB>
                    <a:lnTlToBr>
                      <a:noFill/>
                    </a:lnTlToBr>
                    <a:lnBlToTr>
                      <a:noFill/>
                    </a:lnBlToTr>
                    <a:noFill/>
                  </a:tcPr>
                </a:tc>
              </a:tr>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1881</a:t>
                      </a: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FF47"/>
                          </a:solidFill>
                          <a:effectLst/>
                          <a:latin typeface="Berlin Sans FB" pitchFamily="34" charset="0"/>
                        </a:rPr>
                        <a:t>160 communities of Russian Jews in pogroms</a:t>
                      </a:r>
                    </a:p>
                  </a:txBody>
                  <a:tcPr horzOverflow="overflow">
                    <a:lnL>
                      <a:noFill/>
                    </a:lnL>
                    <a:lnR cap="flat">
                      <a:noFill/>
                    </a:lnR>
                    <a:lnT>
                      <a:noFill/>
                    </a:lnT>
                    <a:lnB>
                      <a:noFill/>
                    </a:lnB>
                    <a:lnTlToBr>
                      <a:noFill/>
                    </a:lnTlToBr>
                    <a:lnBlToTr>
                      <a:noFill/>
                    </a:lnBlToTr>
                    <a:noFill/>
                  </a:tcPr>
                </a:tc>
              </a:tr>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0000"/>
                          </a:solidFill>
                          <a:effectLst/>
                          <a:latin typeface="Berlin Sans FB Demi" pitchFamily="34" charset="0"/>
                        </a:rPr>
                        <a:t>1903-06</a:t>
                      </a: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FFFF47"/>
                          </a:solidFill>
                          <a:effectLst/>
                          <a:latin typeface="Berlin Sans FB" pitchFamily="34" charset="0"/>
                        </a:rPr>
                        <a:t>50,000 killed in Russian pogroms</a:t>
                      </a:r>
                    </a:p>
                  </a:txBody>
                  <a:tcPr horzOverflow="overflow">
                    <a:lnL>
                      <a:noFill/>
                    </a:lnL>
                    <a:lnR cap="flat">
                      <a:noFill/>
                    </a:lnR>
                    <a:lnT>
                      <a:noFill/>
                    </a:lnT>
                    <a:lnB cap="flat">
                      <a:noFill/>
                    </a:lnB>
                    <a:lnTlToBr>
                      <a:noFill/>
                    </a:lnTlToBr>
                    <a:lnBlToTr>
                      <a:noFill/>
                    </a:lnBlToTr>
                    <a:noFill/>
                  </a:tcPr>
                </a:tc>
              </a:tr>
            </a:tbl>
          </a:graphicData>
        </a:graphic>
      </p:graphicFrame>
      <p:sp>
        <p:nvSpPr>
          <p:cNvPr id="5" name="Rectangle 4"/>
          <p:cNvSpPr/>
          <p:nvPr/>
        </p:nvSpPr>
        <p:spPr>
          <a:xfrm>
            <a:off x="-20782" y="304800"/>
            <a:ext cx="9144000" cy="769441"/>
          </a:xfrm>
          <a:prstGeom prst="rect">
            <a:avLst/>
          </a:prstGeom>
          <a:solidFill>
            <a:srgbClr val="0070C0"/>
          </a:solidFill>
        </p:spPr>
        <p:txBody>
          <a:bodyPr wrap="square">
            <a:spAutoFit/>
          </a:bodyPr>
          <a:lstStyle/>
          <a:p>
            <a:pPr fontAlgn="base">
              <a:spcBef>
                <a:spcPct val="0"/>
              </a:spcBef>
              <a:spcAft>
                <a:spcPct val="0"/>
              </a:spcAft>
            </a:pPr>
            <a:r>
              <a:rPr lang="en-US" sz="4400" dirty="0" smtClean="0">
                <a:solidFill>
                  <a:srgbClr val="FFFFFF"/>
                </a:solidFill>
                <a:effectLst>
                  <a:outerShdw blurRad="50800" dist="38100" algn="l" rotWithShape="0">
                    <a:prstClr val="black">
                      <a:alpha val="40000"/>
                    </a:prstClr>
                  </a:outerShdw>
                </a:effectLst>
                <a:latin typeface="Eras Bold ITC" pitchFamily="34" charset="0"/>
              </a:rPr>
              <a:t>Major Instances of Persecution</a:t>
            </a:r>
            <a:endParaRPr lang="en-US" sz="4400" dirty="0">
              <a:solidFill>
                <a:srgbClr val="FFFFFF"/>
              </a:solidFill>
              <a:effectLst>
                <a:outerShdw blurRad="50800" dist="38100" algn="l" rotWithShape="0">
                  <a:prstClr val="black">
                    <a:alpha val="40000"/>
                  </a:prstClr>
                </a:outerShdw>
              </a:effectLst>
              <a:latin typeface="Eras Bold ITC" pitchFamily="34" charset="0"/>
            </a:endParaRPr>
          </a:p>
        </p:txBody>
      </p:sp>
    </p:spTree>
    <p:extLst>
      <p:ext uri="{BB962C8B-B14F-4D97-AF65-F5344CB8AC3E}">
        <p14:creationId xmlns:p14="http://schemas.microsoft.com/office/powerpoint/2010/main" val="137285728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150"/>
            <a:ext cx="9144000" cy="664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010782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9164638" cy="664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633461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9144000" cy="665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073837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9117013" cy="661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274446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9117013" cy="66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965325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399"/>
            <a:ext cx="9144000" cy="660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361116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r="345" b="30390"/>
          <a:stretch/>
        </p:blipFill>
        <p:spPr>
          <a:xfrm>
            <a:off x="611560" y="162636"/>
            <a:ext cx="7884368" cy="4130460"/>
          </a:xfrm>
          <a:prstGeom prst="rect">
            <a:avLst/>
          </a:prstGeom>
          <a:ln>
            <a:noFill/>
          </a:ln>
          <a:effectLst>
            <a:softEdge rad="112500"/>
          </a:effectLst>
        </p:spPr>
      </p:pic>
      <p:sp>
        <p:nvSpPr>
          <p:cNvPr id="6" name="Rectangle 5"/>
          <p:cNvSpPr/>
          <p:nvPr/>
        </p:nvSpPr>
        <p:spPr>
          <a:xfrm>
            <a:off x="3168352" y="1340768"/>
            <a:ext cx="2843808" cy="1938992"/>
          </a:xfrm>
          <a:prstGeom prst="rect">
            <a:avLst/>
          </a:prstGeom>
          <a:noFill/>
        </p:spPr>
        <p:txBody>
          <a:bodyPr wrap="square">
            <a:spAutoFit/>
          </a:bodyPr>
          <a:lstStyle/>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Isaiah</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43:2</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3200" b="1" dirty="0">
                <a:solidFill>
                  <a:srgbClr val="FFFFFF"/>
                </a:solidFill>
                <a:effectLst>
                  <a:outerShdw blurRad="50800" dist="38100" algn="l" rotWithShape="0">
                    <a:prstClr val="black">
                      <a:alpha val="40000"/>
                    </a:prstClr>
                  </a:outerShdw>
                </a:effectLst>
                <a:latin typeface="Eras Bold ITC" pitchFamily="34" charset="0"/>
              </a:rPr>
              <a:t>KJV</a:t>
            </a:r>
          </a:p>
        </p:txBody>
      </p:sp>
      <p:sp>
        <p:nvSpPr>
          <p:cNvPr id="7" name="Text Box 4"/>
          <p:cNvSpPr txBox="1">
            <a:spLocks noChangeArrowheads="1"/>
          </p:cNvSpPr>
          <p:nvPr/>
        </p:nvSpPr>
        <p:spPr bwMode="auto">
          <a:xfrm>
            <a:off x="152400" y="4114800"/>
            <a:ext cx="87630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42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“…when thou </a:t>
            </a:r>
            <a:r>
              <a:rPr lang="en-US" sz="4200" b="1" dirty="0" err="1" smtClean="0">
                <a:solidFill>
                  <a:srgbClr val="002060"/>
                </a:solidFill>
                <a:effectLst>
                  <a:outerShdw blurRad="38100" dist="38100" dir="2700000" algn="tl">
                    <a:srgbClr val="000000">
                      <a:alpha val="43137"/>
                    </a:srgbClr>
                  </a:outerShdw>
                </a:effectLst>
                <a:latin typeface="Calibri" pitchFamily="34" charset="0"/>
                <a:cs typeface="Calibri" pitchFamily="34" charset="0"/>
              </a:rPr>
              <a:t>walkest</a:t>
            </a:r>
            <a:r>
              <a:rPr lang="en-US" sz="4200" b="1" dirty="0">
                <a:solidFill>
                  <a:srgbClr val="002060"/>
                </a:solidFill>
                <a:effectLst>
                  <a:outerShdw blurRad="38100" dist="38100" dir="2700000" algn="tl">
                    <a:srgbClr val="000000">
                      <a:alpha val="43137"/>
                    </a:srgbClr>
                  </a:outerShdw>
                </a:effectLst>
                <a:latin typeface="Calibri" pitchFamily="34" charset="0"/>
                <a:cs typeface="Calibri" pitchFamily="34" charset="0"/>
              </a:rPr>
              <a:t> </a:t>
            </a:r>
            <a:r>
              <a:rPr lang="en-US" sz="42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through </a:t>
            </a:r>
            <a:r>
              <a:rPr lang="en-US" sz="4200" b="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the</a:t>
            </a:r>
            <a:r>
              <a:rPr lang="en-US" sz="42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a:t>
            </a:r>
            <a:r>
              <a:rPr lang="en-US" sz="4200" b="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fire</a:t>
            </a:r>
            <a:r>
              <a:rPr lang="en-US" sz="42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thou shalt not be burned;           neither shall </a:t>
            </a:r>
            <a:r>
              <a:rPr lang="en-US" sz="4200" b="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the</a:t>
            </a:r>
            <a:r>
              <a:rPr lang="en-US" sz="42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a:t>
            </a:r>
            <a:r>
              <a:rPr lang="en-US" sz="4200" b="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flame</a:t>
            </a:r>
            <a:r>
              <a:rPr lang="en-US" sz="42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kindle upon thee.”</a:t>
            </a:r>
            <a:endParaRPr lang="en-US" sz="4200" b="1" dirty="0">
              <a:solidFill>
                <a:srgbClr val="002060"/>
              </a:solidFill>
              <a:effectLst>
                <a:outerShdw blurRad="38100" dist="38100" dir="2700000" algn="tl">
                  <a:srgbClr val="000000">
                    <a:alpha val="43137"/>
                  </a:srgbClr>
                </a:outerShdw>
              </a:effectLst>
              <a:latin typeface="Calibri" pitchFamily="34" charset="0"/>
              <a:cs typeface="Calibri" pitchFamily="34" charset="0"/>
            </a:endParaRPr>
          </a:p>
        </p:txBody>
      </p:sp>
      <p:sp>
        <p:nvSpPr>
          <p:cNvPr id="8"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a:solidFill>
                  <a:schemeClr val="bg1"/>
                </a:solidFill>
                <a:latin typeface="Eras Demi ITC" pitchFamily="34" charset="0"/>
              </a:rPr>
              <a:t>The Gospel of the Bush</a:t>
            </a:r>
          </a:p>
        </p:txBody>
      </p:sp>
    </p:spTree>
    <p:extLst>
      <p:ext uri="{BB962C8B-B14F-4D97-AF65-F5344CB8AC3E}">
        <p14:creationId xmlns:p14="http://schemas.microsoft.com/office/powerpoint/2010/main" val="223683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a:solidFill>
                  <a:schemeClr val="bg1"/>
                </a:solidFill>
                <a:latin typeface="Eras Demi ITC" pitchFamily="34" charset="0"/>
              </a:rPr>
              <a:t>The Gospel of the Bush</a:t>
            </a:r>
          </a:p>
        </p:txBody>
      </p:sp>
    </p:spTree>
    <p:extLst>
      <p:ext uri="{BB962C8B-B14F-4D97-AF65-F5344CB8AC3E}">
        <p14:creationId xmlns:p14="http://schemas.microsoft.com/office/powerpoint/2010/main" val="3778280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655638"/>
            <a:ext cx="8229600" cy="1096962"/>
          </a:xfrm>
        </p:spPr>
        <p:txBody>
          <a:bodyPr/>
          <a:lstStyle/>
          <a:p>
            <a:r>
              <a:rPr lang="en-US" sz="4000">
                <a:solidFill>
                  <a:srgbClr val="CC9900"/>
                </a:solidFill>
                <a:latin typeface="Papyrus" pitchFamily="66" charset="0"/>
              </a:rPr>
              <a:t>Moses’ First Speech:</a:t>
            </a:r>
            <a:br>
              <a:rPr lang="en-US" sz="4000">
                <a:solidFill>
                  <a:srgbClr val="CC9900"/>
                </a:solidFill>
                <a:latin typeface="Papyrus" pitchFamily="66" charset="0"/>
              </a:rPr>
            </a:br>
            <a:r>
              <a:rPr lang="en-US" sz="4000">
                <a:solidFill>
                  <a:srgbClr val="CC9900"/>
                </a:solidFill>
                <a:latin typeface="Papyrus" pitchFamily="66" charset="0"/>
              </a:rPr>
              <a:t>An Outline</a:t>
            </a:r>
          </a:p>
        </p:txBody>
      </p:sp>
      <p:sp>
        <p:nvSpPr>
          <p:cNvPr id="58371" name="Rectangle 3"/>
          <p:cNvSpPr>
            <a:spLocks noGrp="1" noChangeArrowheads="1"/>
          </p:cNvSpPr>
          <p:nvPr>
            <p:ph type="body" sz="half" idx="1"/>
          </p:nvPr>
        </p:nvSpPr>
        <p:spPr>
          <a:xfrm>
            <a:off x="1752600" y="2362200"/>
            <a:ext cx="5638800" cy="34290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pPr algn="ctr">
              <a:buFontTx/>
              <a:buNone/>
            </a:pPr>
            <a:r>
              <a:rPr lang="en-US">
                <a:solidFill>
                  <a:srgbClr val="FFCC66"/>
                </a:solidFill>
              </a:rPr>
              <a:t>Memory of Sinai</a:t>
            </a:r>
          </a:p>
          <a:p>
            <a:pPr algn="ctr">
              <a:buFontTx/>
              <a:buNone/>
            </a:pPr>
            <a:r>
              <a:rPr lang="en-US">
                <a:solidFill>
                  <a:srgbClr val="FFCC66"/>
                </a:solidFill>
              </a:rPr>
              <a:t>Commands, statutes, judgments</a:t>
            </a:r>
          </a:p>
          <a:p>
            <a:pPr algn="ctr">
              <a:buFontTx/>
              <a:buNone/>
            </a:pPr>
            <a:r>
              <a:rPr lang="en-US">
                <a:solidFill>
                  <a:srgbClr val="FFCC66"/>
                </a:solidFill>
              </a:rPr>
              <a:t>Exhortation from rebellion</a:t>
            </a:r>
          </a:p>
          <a:p>
            <a:pPr algn="ctr">
              <a:buFontTx/>
              <a:buNone/>
            </a:pPr>
            <a:r>
              <a:rPr lang="en-US">
                <a:solidFill>
                  <a:srgbClr val="FFCC66"/>
                </a:solidFill>
              </a:rPr>
              <a:t>God’s faithfulness, Israel’s failure</a:t>
            </a:r>
          </a:p>
          <a:p>
            <a:pPr algn="ctr">
              <a:buFontTx/>
              <a:buNone/>
            </a:pPr>
            <a:r>
              <a:rPr lang="en-US">
                <a:solidFill>
                  <a:srgbClr val="FFCC66"/>
                </a:solidFill>
              </a:rPr>
              <a:t>Heaven and earth as witnesses</a:t>
            </a:r>
          </a:p>
          <a:p>
            <a:pPr algn="ctr">
              <a:buFontTx/>
              <a:buNone/>
            </a:pPr>
            <a:r>
              <a:rPr lang="en-US">
                <a:solidFill>
                  <a:srgbClr val="FFCC66"/>
                </a:solidFill>
              </a:rPr>
              <a:t>Joshua’s succession</a:t>
            </a:r>
          </a:p>
        </p:txBody>
      </p:sp>
      <p:sp>
        <p:nvSpPr>
          <p:cNvPr id="58377" name="Rectangle 9"/>
          <p:cNvSpPr>
            <a:spLocks noChangeArrowheads="1"/>
          </p:cNvSpPr>
          <p:nvPr/>
        </p:nvSpPr>
        <p:spPr bwMode="auto">
          <a:xfrm>
            <a:off x="7620000" y="2362200"/>
            <a:ext cx="1295400" cy="3429000"/>
          </a:xfrm>
          <a:prstGeom prst="rect">
            <a:avLst/>
          </a:prstGeom>
          <a:noFill/>
          <a:ln w="9525">
            <a:solidFill>
              <a:srgbClr val="FF4747"/>
            </a:solidFill>
            <a:miter lim="800000"/>
            <a:headEnd/>
            <a:tailEnd/>
          </a:ln>
          <a:effectLst/>
          <a:extLst>
            <a:ext uri="{909E8E84-426E-40DD-AFC4-6F175D3DCCD1}">
              <a14:hiddenFill xmlns:a14="http://schemas.microsoft.com/office/drawing/2010/main">
                <a:solidFill>
                  <a:srgbClr val="A2001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fontAlgn="base">
              <a:spcBef>
                <a:spcPct val="20000"/>
              </a:spcBef>
              <a:spcAft>
                <a:spcPct val="0"/>
              </a:spcAft>
            </a:pPr>
            <a:r>
              <a:rPr lang="en-US" smtClean="0">
                <a:solidFill>
                  <a:srgbClr val="99CC00"/>
                </a:solidFill>
              </a:rPr>
              <a:t>5:1-33</a:t>
            </a:r>
          </a:p>
          <a:p>
            <a:pPr marL="342900" indent="-342900" algn="ctr" fontAlgn="base">
              <a:spcBef>
                <a:spcPct val="20000"/>
              </a:spcBef>
              <a:spcAft>
                <a:spcPct val="0"/>
              </a:spcAft>
            </a:pPr>
            <a:endParaRPr lang="en-US" sz="400" smtClean="0">
              <a:solidFill>
                <a:srgbClr val="99CC00"/>
              </a:solidFill>
            </a:endParaRPr>
          </a:p>
          <a:p>
            <a:pPr marL="342900" indent="-342900" algn="ctr" fontAlgn="base">
              <a:spcBef>
                <a:spcPct val="20000"/>
              </a:spcBef>
              <a:spcAft>
                <a:spcPct val="0"/>
              </a:spcAft>
            </a:pPr>
            <a:r>
              <a:rPr lang="en-US" smtClean="0">
                <a:solidFill>
                  <a:srgbClr val="99CC00"/>
                </a:solidFill>
              </a:rPr>
              <a:t>6:1-8:20;</a:t>
            </a:r>
          </a:p>
          <a:p>
            <a:pPr marL="342900" indent="-342900" algn="ctr" fontAlgn="base">
              <a:spcBef>
                <a:spcPct val="20000"/>
              </a:spcBef>
              <a:spcAft>
                <a:spcPct val="0"/>
              </a:spcAft>
            </a:pPr>
            <a:r>
              <a:rPr lang="en-US" smtClean="0">
                <a:solidFill>
                  <a:srgbClr val="99CC00"/>
                </a:solidFill>
              </a:rPr>
              <a:t>11-27</a:t>
            </a:r>
          </a:p>
          <a:p>
            <a:pPr marL="342900" indent="-342900" algn="ctr" fontAlgn="base">
              <a:spcBef>
                <a:spcPct val="20000"/>
              </a:spcBef>
              <a:spcAft>
                <a:spcPct val="0"/>
              </a:spcAft>
            </a:pPr>
            <a:endParaRPr lang="en-US" sz="200" smtClean="0">
              <a:solidFill>
                <a:srgbClr val="99CC00"/>
              </a:solidFill>
            </a:endParaRPr>
          </a:p>
          <a:p>
            <a:pPr marL="342900" indent="-342900" algn="ctr" fontAlgn="base">
              <a:spcBef>
                <a:spcPct val="20000"/>
              </a:spcBef>
              <a:spcAft>
                <a:spcPct val="0"/>
              </a:spcAft>
            </a:pPr>
            <a:endParaRPr lang="en-US" sz="200" smtClean="0">
              <a:solidFill>
                <a:srgbClr val="99CC00"/>
              </a:solidFill>
            </a:endParaRPr>
          </a:p>
          <a:p>
            <a:pPr marL="342900" indent="-342900" algn="ctr" fontAlgn="base">
              <a:spcBef>
                <a:spcPct val="20000"/>
              </a:spcBef>
              <a:spcAft>
                <a:spcPct val="0"/>
              </a:spcAft>
            </a:pPr>
            <a:r>
              <a:rPr lang="en-US" smtClean="0">
                <a:solidFill>
                  <a:srgbClr val="99CC00"/>
                </a:solidFill>
              </a:rPr>
              <a:t>9:1-29</a:t>
            </a:r>
          </a:p>
          <a:p>
            <a:pPr marL="342900" indent="-342900" algn="ctr" fontAlgn="base">
              <a:spcBef>
                <a:spcPct val="20000"/>
              </a:spcBef>
              <a:spcAft>
                <a:spcPct val="0"/>
              </a:spcAft>
            </a:pPr>
            <a:endParaRPr lang="en-US" sz="1200" smtClean="0">
              <a:solidFill>
                <a:srgbClr val="99CC00"/>
              </a:solidFill>
            </a:endParaRPr>
          </a:p>
          <a:p>
            <a:pPr marL="342900" indent="-342900" algn="ctr" fontAlgn="base">
              <a:spcBef>
                <a:spcPct val="20000"/>
              </a:spcBef>
              <a:spcAft>
                <a:spcPct val="0"/>
              </a:spcAft>
            </a:pPr>
            <a:r>
              <a:rPr lang="en-US" smtClean="0">
                <a:solidFill>
                  <a:srgbClr val="99CC00"/>
                </a:solidFill>
              </a:rPr>
              <a:t>28:1-68</a:t>
            </a:r>
          </a:p>
          <a:p>
            <a:pPr marL="342900" indent="-342900" algn="ctr" fontAlgn="base">
              <a:spcBef>
                <a:spcPct val="20000"/>
              </a:spcBef>
              <a:spcAft>
                <a:spcPct val="0"/>
              </a:spcAft>
            </a:pPr>
            <a:endParaRPr lang="en-US" sz="1000" smtClean="0">
              <a:solidFill>
                <a:srgbClr val="99CC00"/>
              </a:solidFill>
            </a:endParaRPr>
          </a:p>
          <a:p>
            <a:pPr marL="342900" indent="-342900" algn="ctr" fontAlgn="base">
              <a:spcBef>
                <a:spcPct val="20000"/>
              </a:spcBef>
              <a:spcAft>
                <a:spcPct val="0"/>
              </a:spcAft>
            </a:pPr>
            <a:r>
              <a:rPr lang="en-US" smtClean="0">
                <a:solidFill>
                  <a:srgbClr val="99CC00"/>
                </a:solidFill>
              </a:rPr>
              <a:t>32:1-43</a:t>
            </a:r>
          </a:p>
          <a:p>
            <a:pPr marL="342900" indent="-342900" algn="ctr" fontAlgn="base">
              <a:spcBef>
                <a:spcPct val="20000"/>
              </a:spcBef>
              <a:spcAft>
                <a:spcPct val="0"/>
              </a:spcAft>
            </a:pPr>
            <a:endParaRPr lang="en-US" sz="800" smtClean="0">
              <a:solidFill>
                <a:srgbClr val="99CC00"/>
              </a:solidFill>
            </a:endParaRPr>
          </a:p>
          <a:p>
            <a:pPr marL="342900" indent="-342900" algn="ctr" fontAlgn="base">
              <a:spcBef>
                <a:spcPct val="20000"/>
              </a:spcBef>
              <a:spcAft>
                <a:spcPct val="0"/>
              </a:spcAft>
            </a:pPr>
            <a:r>
              <a:rPr lang="en-US" smtClean="0">
                <a:solidFill>
                  <a:srgbClr val="99CC00"/>
                </a:solidFill>
              </a:rPr>
              <a:t>31:1-23</a:t>
            </a:r>
          </a:p>
        </p:txBody>
      </p:sp>
      <p:sp>
        <p:nvSpPr>
          <p:cNvPr id="58378" name="Rectangle 10"/>
          <p:cNvSpPr>
            <a:spLocks noChangeArrowheads="1"/>
          </p:cNvSpPr>
          <p:nvPr/>
        </p:nvSpPr>
        <p:spPr bwMode="auto">
          <a:xfrm>
            <a:off x="228600" y="2362200"/>
            <a:ext cx="1371600" cy="3429000"/>
          </a:xfrm>
          <a:prstGeom prst="rect">
            <a:avLst/>
          </a:prstGeom>
          <a:noFill/>
          <a:ln w="9525">
            <a:solidFill>
              <a:srgbClr val="FF4747"/>
            </a:solidFill>
            <a:miter lim="800000"/>
            <a:headEnd/>
            <a:tailEnd/>
          </a:ln>
          <a:effectLst/>
          <a:extLst>
            <a:ext uri="{909E8E84-426E-40DD-AFC4-6F175D3DCCD1}">
              <a14:hiddenFill xmlns:a14="http://schemas.microsoft.com/office/drawing/2010/main">
                <a:solidFill>
                  <a:srgbClr val="A2001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fontAlgn="base">
              <a:spcBef>
                <a:spcPct val="20000"/>
              </a:spcBef>
              <a:spcAft>
                <a:spcPct val="0"/>
              </a:spcAft>
            </a:pPr>
            <a:r>
              <a:rPr lang="en-US" smtClean="0">
                <a:solidFill>
                  <a:srgbClr val="99CC00"/>
                </a:solidFill>
              </a:rPr>
              <a:t>4:9-15</a:t>
            </a:r>
          </a:p>
          <a:p>
            <a:pPr marL="342900" indent="-342900" algn="ctr" fontAlgn="base">
              <a:spcBef>
                <a:spcPct val="20000"/>
              </a:spcBef>
              <a:spcAft>
                <a:spcPct val="0"/>
              </a:spcAft>
            </a:pPr>
            <a:endParaRPr lang="en-US" sz="1300" smtClean="0">
              <a:solidFill>
                <a:srgbClr val="99CC00"/>
              </a:solidFill>
            </a:endParaRPr>
          </a:p>
          <a:p>
            <a:pPr marL="342900" indent="-342900" algn="ctr" fontAlgn="base">
              <a:spcBef>
                <a:spcPct val="20000"/>
              </a:spcBef>
              <a:spcAft>
                <a:spcPct val="0"/>
              </a:spcAft>
            </a:pPr>
            <a:r>
              <a:rPr lang="en-US" smtClean="0">
                <a:solidFill>
                  <a:srgbClr val="99CC00"/>
                </a:solidFill>
              </a:rPr>
              <a:t>4:1-14,45</a:t>
            </a:r>
          </a:p>
          <a:p>
            <a:pPr marL="342900" indent="-342900" algn="ctr" fontAlgn="base">
              <a:spcBef>
                <a:spcPct val="20000"/>
              </a:spcBef>
              <a:spcAft>
                <a:spcPct val="0"/>
              </a:spcAft>
            </a:pPr>
            <a:endParaRPr lang="en-US" sz="1200" smtClean="0">
              <a:solidFill>
                <a:srgbClr val="99CC00"/>
              </a:solidFill>
            </a:endParaRPr>
          </a:p>
          <a:p>
            <a:pPr marL="342900" indent="-342900" algn="ctr" fontAlgn="base">
              <a:spcBef>
                <a:spcPct val="20000"/>
              </a:spcBef>
              <a:spcAft>
                <a:spcPct val="0"/>
              </a:spcAft>
            </a:pPr>
            <a:r>
              <a:rPr lang="en-US" smtClean="0">
                <a:solidFill>
                  <a:srgbClr val="99CC00"/>
                </a:solidFill>
              </a:rPr>
              <a:t>1:22-45</a:t>
            </a:r>
          </a:p>
          <a:p>
            <a:pPr marL="342900" indent="-342900" algn="ctr" fontAlgn="base">
              <a:spcBef>
                <a:spcPct val="20000"/>
              </a:spcBef>
              <a:spcAft>
                <a:spcPct val="0"/>
              </a:spcAft>
            </a:pPr>
            <a:endParaRPr lang="en-US" sz="1000" smtClean="0">
              <a:solidFill>
                <a:srgbClr val="99CC00"/>
              </a:solidFill>
            </a:endParaRPr>
          </a:p>
          <a:p>
            <a:pPr marL="342900" indent="-342900" algn="ctr" fontAlgn="base">
              <a:spcBef>
                <a:spcPct val="20000"/>
              </a:spcBef>
              <a:spcAft>
                <a:spcPct val="0"/>
              </a:spcAft>
            </a:pPr>
            <a:r>
              <a:rPr lang="en-US" smtClean="0">
                <a:solidFill>
                  <a:srgbClr val="99CC00"/>
                </a:solidFill>
              </a:rPr>
              <a:t>4:25-31</a:t>
            </a:r>
          </a:p>
          <a:p>
            <a:pPr marL="342900" indent="-342900" algn="ctr" fontAlgn="base">
              <a:spcBef>
                <a:spcPct val="20000"/>
              </a:spcBef>
              <a:spcAft>
                <a:spcPct val="0"/>
              </a:spcAft>
            </a:pPr>
            <a:endParaRPr lang="en-US" sz="1000" smtClean="0">
              <a:solidFill>
                <a:srgbClr val="99CC00"/>
              </a:solidFill>
            </a:endParaRPr>
          </a:p>
          <a:p>
            <a:pPr marL="342900" indent="-342900" algn="ctr" fontAlgn="base">
              <a:spcBef>
                <a:spcPct val="20000"/>
              </a:spcBef>
              <a:spcAft>
                <a:spcPct val="0"/>
              </a:spcAft>
            </a:pPr>
            <a:r>
              <a:rPr lang="en-US" smtClean="0">
                <a:solidFill>
                  <a:srgbClr val="99CC00"/>
                </a:solidFill>
              </a:rPr>
              <a:t>4:26</a:t>
            </a:r>
          </a:p>
          <a:p>
            <a:pPr marL="342900" indent="-342900" algn="ctr" fontAlgn="base">
              <a:spcBef>
                <a:spcPct val="20000"/>
              </a:spcBef>
              <a:spcAft>
                <a:spcPct val="0"/>
              </a:spcAft>
            </a:pPr>
            <a:endParaRPr lang="en-US" sz="1000" smtClean="0">
              <a:solidFill>
                <a:srgbClr val="99CC00"/>
              </a:solidFill>
            </a:endParaRPr>
          </a:p>
          <a:p>
            <a:pPr marL="342900" indent="-342900" algn="ctr" fontAlgn="base">
              <a:spcBef>
                <a:spcPct val="20000"/>
              </a:spcBef>
              <a:spcAft>
                <a:spcPct val="0"/>
              </a:spcAft>
            </a:pPr>
            <a:r>
              <a:rPr lang="en-US" smtClean="0">
                <a:solidFill>
                  <a:srgbClr val="99CC00"/>
                </a:solidFill>
              </a:rPr>
              <a:t>3:21-28</a:t>
            </a: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423785868"/>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3"/>
          <p:cNvSpPr txBox="1">
            <a:spLocks/>
          </p:cNvSpPr>
          <p:nvPr/>
        </p:nvSpPr>
        <p:spPr>
          <a:xfrm>
            <a:off x="1043608" y="1501552"/>
            <a:ext cx="6912768" cy="4061048"/>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dirty="0" smtClean="0">
                <a:solidFill>
                  <a:srgbClr val="000000"/>
                </a:solidFill>
                <a:latin typeface="Calibri" pitchFamily="34" charset="0"/>
                <a:cs typeface="Calibri" pitchFamily="34" charset="0"/>
              </a:rPr>
              <a:t>The burning bush is parable of Yahweh’s preservation in affliction, through the covenants of promise</a:t>
            </a:r>
            <a:r>
              <a:rPr lang="en-CA" b="1" i="1" dirty="0" smtClean="0">
                <a:solidFill>
                  <a:srgbClr val="000000"/>
                </a:solidFill>
                <a:latin typeface="Calibri" pitchFamily="34" charset="0"/>
                <a:cs typeface="Calibri" pitchFamily="34" charset="0"/>
              </a:rPr>
              <a:t>.</a:t>
            </a:r>
            <a:endParaRPr lang="en-CA" i="1" dirty="0" smtClean="0">
              <a:solidFill>
                <a:srgbClr val="000000"/>
              </a:solidFill>
              <a:latin typeface="Calibri" pitchFamily="34" charset="0"/>
              <a:cs typeface="Calibri" pitchFamily="34" charset="0"/>
            </a:endParaRPr>
          </a:p>
          <a:p>
            <a:pPr marL="0" indent="0">
              <a:buFontTx/>
              <a:buNone/>
            </a:pPr>
            <a:r>
              <a:rPr lang="en-CA" sz="3000" dirty="0" smtClean="0">
                <a:solidFill>
                  <a:srgbClr val="0066FF"/>
                </a:solidFill>
                <a:latin typeface="Arial Black" pitchFamily="34" charset="0"/>
                <a:cs typeface="Calibri" pitchFamily="34" charset="0"/>
              </a:rPr>
              <a:t>	Moses</a:t>
            </a:r>
          </a:p>
          <a:p>
            <a:pPr marL="0" indent="0">
              <a:buFontTx/>
              <a:buNone/>
            </a:pPr>
            <a:r>
              <a:rPr lang="en-CA" sz="3000" dirty="0">
                <a:solidFill>
                  <a:srgbClr val="0066FF"/>
                </a:solidFill>
                <a:latin typeface="Arial Black" pitchFamily="34" charset="0"/>
                <a:cs typeface="Calibri" pitchFamily="34" charset="0"/>
              </a:rPr>
              <a:t>	</a:t>
            </a:r>
            <a:r>
              <a:rPr lang="en-CA" sz="3000" dirty="0" smtClean="0">
                <a:solidFill>
                  <a:srgbClr val="0066FF"/>
                </a:solidFill>
                <a:latin typeface="Arial Black" pitchFamily="34" charset="0"/>
                <a:cs typeface="Calibri" pitchFamily="34" charset="0"/>
              </a:rPr>
              <a:t>National Israel</a:t>
            </a:r>
          </a:p>
          <a:p>
            <a:pPr marL="0" indent="0">
              <a:buFontTx/>
              <a:buNone/>
            </a:pPr>
            <a:r>
              <a:rPr lang="en-CA" sz="3000" dirty="0">
                <a:solidFill>
                  <a:srgbClr val="0066FF"/>
                </a:solidFill>
                <a:latin typeface="Arial Black" pitchFamily="34" charset="0"/>
                <a:cs typeface="Calibri" pitchFamily="34" charset="0"/>
              </a:rPr>
              <a:t>	</a:t>
            </a:r>
            <a:r>
              <a:rPr lang="en-CA" sz="3000" dirty="0" smtClean="0">
                <a:solidFill>
                  <a:srgbClr val="0066FF"/>
                </a:solidFill>
                <a:latin typeface="Arial Black" pitchFamily="34" charset="0"/>
                <a:cs typeface="Calibri" pitchFamily="34" charset="0"/>
              </a:rPr>
              <a:t>The Lord Jesus Christ</a:t>
            </a:r>
            <a:endParaRPr lang="en-CA" sz="3000" dirty="0">
              <a:solidFill>
                <a:srgbClr val="0066FF"/>
              </a:solidFill>
              <a:latin typeface="Arial Black" pitchFamily="34" charset="0"/>
              <a:cs typeface="Calibri" pitchFamily="34" charset="0"/>
            </a:endParaRPr>
          </a:p>
          <a:p>
            <a:pPr marL="0" indent="0">
              <a:buFontTx/>
              <a:buNone/>
            </a:pPr>
            <a:r>
              <a:rPr lang="en-CA" sz="3000" dirty="0" smtClean="0">
                <a:solidFill>
                  <a:srgbClr val="0066FF"/>
                </a:solidFill>
                <a:latin typeface="Arial Black" pitchFamily="34" charset="0"/>
                <a:cs typeface="Calibri" pitchFamily="34" charset="0"/>
              </a:rPr>
              <a:t>	Spiritual Israel</a:t>
            </a:r>
          </a:p>
        </p:txBody>
      </p:sp>
      <p:sp>
        <p:nvSpPr>
          <p:cNvPr id="6" name="Rectangle 5"/>
          <p:cNvSpPr/>
          <p:nvPr/>
        </p:nvSpPr>
        <p:spPr>
          <a:xfrm>
            <a:off x="0" y="184959"/>
            <a:ext cx="9144000" cy="769441"/>
          </a:xfrm>
          <a:prstGeom prst="rect">
            <a:avLst/>
          </a:prstGeom>
          <a:solidFill>
            <a:srgbClr val="FF0000"/>
          </a:solidFill>
        </p:spPr>
        <p:txBody>
          <a:bodyPr wrap="square">
            <a:spAutoFit/>
          </a:bodyPr>
          <a:lstStyle/>
          <a:p>
            <a:pPr fontAlgn="base">
              <a:spcBef>
                <a:spcPct val="0"/>
              </a:spcBef>
              <a:spcAft>
                <a:spcPct val="0"/>
              </a:spcAft>
            </a:pPr>
            <a:r>
              <a:rPr lang="en-US" sz="4400" dirty="0" smtClean="0">
                <a:solidFill>
                  <a:srgbClr val="FFFFFF"/>
                </a:solidFill>
                <a:effectLst>
                  <a:outerShdw blurRad="50800" dist="38100" algn="l" rotWithShape="0">
                    <a:prstClr val="black">
                      <a:alpha val="40000"/>
                    </a:prstClr>
                  </a:outerShdw>
                </a:effectLst>
                <a:latin typeface="Eras Bold ITC" pitchFamily="34" charset="0"/>
              </a:rPr>
              <a:t>The Gospel of the Burning Bush</a:t>
            </a:r>
            <a:endParaRPr lang="en-US" sz="44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4"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a:solidFill>
                  <a:schemeClr val="bg1"/>
                </a:solidFill>
                <a:latin typeface="Eras Demi ITC" pitchFamily="34" charset="0"/>
              </a:rPr>
              <a:t>The Gospel of the Bush</a:t>
            </a:r>
          </a:p>
        </p:txBody>
      </p:sp>
    </p:spTree>
    <p:extLst>
      <p:ext uri="{BB962C8B-B14F-4D97-AF65-F5344CB8AC3E}">
        <p14:creationId xmlns:p14="http://schemas.microsoft.com/office/powerpoint/2010/main" val="2181701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9005" t="2909" r="34159" b="1890"/>
          <a:stretch/>
        </p:blipFill>
        <p:spPr>
          <a:xfrm>
            <a:off x="2318111" y="46225"/>
            <a:ext cx="4486137" cy="6839159"/>
          </a:xfrm>
          <a:prstGeom prst="rect">
            <a:avLst/>
          </a:prstGeom>
          <a:ln>
            <a:noFill/>
          </a:ln>
          <a:effectLst>
            <a:softEdge rad="112500"/>
          </a:effectLst>
        </p:spPr>
      </p:pic>
      <p:sp>
        <p:nvSpPr>
          <p:cNvPr id="3"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Not Ashamed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015546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26381" t="10105" r="41797" b="30495"/>
          <a:stretch/>
        </p:blipFill>
        <p:spPr>
          <a:xfrm>
            <a:off x="2051720" y="30223"/>
            <a:ext cx="4896544" cy="6855161"/>
          </a:xfrm>
          <a:prstGeom prst="rect">
            <a:avLst/>
          </a:prstGeom>
          <a:ln>
            <a:noFill/>
          </a:ln>
          <a:effectLst>
            <a:softEdge rad="112500"/>
          </a:effectLst>
        </p:spPr>
      </p:pic>
      <p:sp>
        <p:nvSpPr>
          <p:cNvPr id="3"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Not Ashamed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683792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val="0"/>
              </a:ext>
            </a:extLst>
          </a:blip>
          <a:srcRect l="26381" t="10105" r="41797" b="30495"/>
          <a:stretch/>
        </p:blipFill>
        <p:spPr>
          <a:xfrm>
            <a:off x="-36512" y="30223"/>
            <a:ext cx="4896544" cy="6855161"/>
          </a:xfrm>
          <a:prstGeom prst="rect">
            <a:avLst/>
          </a:prstGeom>
          <a:ln>
            <a:noFill/>
          </a:ln>
          <a:effectLst>
            <a:softEdge rad="112500"/>
          </a:effectLst>
        </p:spPr>
      </p:pic>
      <p:sp>
        <p:nvSpPr>
          <p:cNvPr id="5" name="Text Box 4"/>
          <p:cNvSpPr txBox="1">
            <a:spLocks noChangeArrowheads="1"/>
          </p:cNvSpPr>
          <p:nvPr/>
        </p:nvSpPr>
        <p:spPr bwMode="auto">
          <a:xfrm>
            <a:off x="4932040" y="305936"/>
            <a:ext cx="4104456"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6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For Abraham’s God is our God,</a:t>
            </a:r>
          </a:p>
          <a:p>
            <a:pPr eaLnBrk="1" hangingPunct="1">
              <a:spcBef>
                <a:spcPct val="50000"/>
              </a:spcBef>
            </a:pPr>
            <a:r>
              <a:rPr lang="en-US" sz="36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And Isaac’s God        is ours,</a:t>
            </a:r>
          </a:p>
          <a:p>
            <a:pPr eaLnBrk="1" hangingPunct="1">
              <a:spcBef>
                <a:spcPct val="50000"/>
              </a:spcBef>
            </a:pPr>
            <a:r>
              <a:rPr lang="en-US" sz="36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Ours is                    the God of Jacob,</a:t>
            </a:r>
          </a:p>
          <a:p>
            <a:pPr eaLnBrk="1" hangingPunct="1">
              <a:spcBef>
                <a:spcPct val="50000"/>
              </a:spcBef>
            </a:pPr>
            <a:r>
              <a:rPr lang="en-US" sz="36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With His </a:t>
            </a:r>
            <a:r>
              <a:rPr lang="en-US" sz="3600" b="1" dirty="0">
                <a:solidFill>
                  <a:srgbClr val="002060"/>
                </a:solidFill>
                <a:effectLst>
                  <a:outerShdw blurRad="38100" dist="38100" dir="2700000" algn="tl">
                    <a:srgbClr val="000000">
                      <a:alpha val="43137"/>
                    </a:srgbClr>
                  </a:outerShdw>
                </a:effectLst>
                <a:latin typeface="Calibri" pitchFamily="34" charset="0"/>
                <a:cs typeface="Calibri" pitchFamily="34" charset="0"/>
              </a:rPr>
              <a:t> </a:t>
            </a:r>
            <a:r>
              <a:rPr lang="en-US" sz="36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almighty powers.</a:t>
            </a:r>
          </a:p>
        </p:txBody>
      </p:sp>
      <p:sp>
        <p:nvSpPr>
          <p:cNvPr id="6" name="Rectangle 5"/>
          <p:cNvSpPr/>
          <p:nvPr/>
        </p:nvSpPr>
        <p:spPr>
          <a:xfrm>
            <a:off x="4932040" y="5805264"/>
            <a:ext cx="3888432" cy="584775"/>
          </a:xfrm>
          <a:prstGeom prst="rect">
            <a:avLst/>
          </a:prstGeom>
          <a:noFill/>
        </p:spPr>
        <p:txBody>
          <a:bodyPr wrap="square">
            <a:spAutoFit/>
          </a:bodyPr>
          <a:lstStyle/>
          <a:p>
            <a:pPr fontAlgn="base">
              <a:spcBef>
                <a:spcPct val="0"/>
              </a:spcBef>
              <a:spcAft>
                <a:spcPct val="0"/>
              </a:spcAft>
            </a:pPr>
            <a:r>
              <a:rPr lang="en-US" sz="3200" dirty="0" smtClean="0">
                <a:latin typeface="Eras Bold ITC" pitchFamily="34" charset="0"/>
              </a:rPr>
              <a:t>HYMN 238</a:t>
            </a:r>
            <a:endParaRPr lang="en-US" sz="3200" dirty="0">
              <a:latin typeface="Eras Bold ITC"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Not Ashamed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485108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228600" y="533400"/>
            <a:ext cx="5410200" cy="1447800"/>
          </a:xfrm>
        </p:spPr>
        <p:txBody>
          <a:bodyPr/>
          <a:lstStyle/>
          <a:p>
            <a:r>
              <a:rPr lang="en-US">
                <a:solidFill>
                  <a:srgbClr val="CC9900"/>
                </a:solidFill>
                <a:latin typeface="Papyrus" pitchFamily="66" charset="0"/>
              </a:rPr>
              <a:t>Moses’ Second Speech</a:t>
            </a:r>
          </a:p>
        </p:txBody>
      </p:sp>
      <p:sp>
        <p:nvSpPr>
          <p:cNvPr id="65539" name="Rectangle 3"/>
          <p:cNvSpPr>
            <a:spLocks noGrp="1" noChangeArrowheads="1"/>
          </p:cNvSpPr>
          <p:nvPr>
            <p:ph type="body" idx="1"/>
          </p:nvPr>
        </p:nvSpPr>
        <p:spPr>
          <a:xfrm>
            <a:off x="76200" y="2819400"/>
            <a:ext cx="9067800" cy="2514600"/>
          </a:xfrm>
          <a:gradFill rotWithShape="1">
            <a:gsLst>
              <a:gs pos="0">
                <a:srgbClr val="A2001F"/>
              </a:gs>
              <a:gs pos="100000">
                <a:srgbClr val="A2001F">
                  <a:gamma/>
                  <a:shade val="46275"/>
                  <a:invGamma/>
                </a:srgbClr>
              </a:gs>
            </a:gsLst>
            <a:lin ang="5400000" scaled="1"/>
          </a:gradFill>
          <a:ln>
            <a:solidFill>
              <a:srgbClr val="FF4747"/>
            </a:solidFill>
            <a:miter lim="800000"/>
            <a:headEnd/>
            <a:tailEnd/>
          </a:ln>
        </p:spPr>
        <p:txBody>
          <a:bodyPr/>
          <a:lstStyle/>
          <a:p>
            <a:r>
              <a:rPr lang="en-US">
                <a:solidFill>
                  <a:srgbClr val="FFCC66"/>
                </a:solidFill>
              </a:rPr>
              <a:t>Introduction (4:44-49)</a:t>
            </a:r>
          </a:p>
          <a:p>
            <a:r>
              <a:rPr lang="en-US">
                <a:solidFill>
                  <a:srgbClr val="FFCC66"/>
                </a:solidFill>
              </a:rPr>
              <a:t>Repetition of the Ten Commandments (5:1-33)</a:t>
            </a:r>
          </a:p>
          <a:p>
            <a:r>
              <a:rPr lang="en-US">
                <a:solidFill>
                  <a:srgbClr val="FFCC66"/>
                </a:solidFill>
              </a:rPr>
              <a:t>Laws for the children of Israel in the land of Canaan (6:1-26:19)</a:t>
            </a:r>
          </a:p>
        </p:txBody>
      </p:sp>
      <p:pic>
        <p:nvPicPr>
          <p:cNvPr id="65540" name="Picture 4" descr="deut_text_1"/>
          <p:cNvPicPr>
            <a:picLocks noGrp="1" noChangeAspect="1" noChangeArrowheads="1"/>
          </p:cNvPicPr>
          <p:nvPr>
            <p:ph idx="4294967295"/>
          </p:nvPr>
        </p:nvPicPr>
        <p:blipFill>
          <a:blip r:embed="rId2">
            <a:clrChange>
              <a:clrFrom>
                <a:srgbClr val="EDEDED"/>
              </a:clrFrom>
              <a:clrTo>
                <a:srgbClr val="EDEDED">
                  <a:alpha val="0"/>
                </a:srgbClr>
              </a:clrTo>
            </a:clrChange>
            <a:extLst>
              <a:ext uri="{28A0092B-C50C-407E-A947-70E740481C1C}">
                <a14:useLocalDpi xmlns:a14="http://schemas.microsoft.com/office/drawing/2010/main" val="0"/>
              </a:ext>
            </a:extLst>
          </a:blip>
          <a:srcRect/>
          <a:stretch>
            <a:fillRect/>
          </a:stretch>
        </p:blipFill>
        <p:spPr>
          <a:xfrm>
            <a:off x="5867400" y="228600"/>
            <a:ext cx="3062288" cy="2898775"/>
          </a:xfrm>
        </p:spPr>
      </p:pic>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Out of Egypt</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62976374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4" presetClass="entr" presetSubtype="0" fill="hold" grpId="0" nodeType="withEffect">
                                  <p:stCondLst>
                                    <p:cond delay="0"/>
                                  </p:stCondLst>
                                  <p:childTnLst>
                                    <p:set>
                                      <p:cBhvr>
                                        <p:cTn id="6" dur="1" fill="hold">
                                          <p:stCondLst>
                                            <p:cond delay="0"/>
                                          </p:stCondLst>
                                        </p:cTn>
                                        <p:tgtEl>
                                          <p:spTgt spid="65540">
                                            <p:bg/>
                                          </p:spTgt>
                                        </p:tgtEl>
                                        <p:attrNameLst>
                                          <p:attrName>style.visibility</p:attrName>
                                        </p:attrNameLst>
                                      </p:cBhvr>
                                      <p:to>
                                        <p:strVal val="visible"/>
                                      </p:to>
                                    </p:set>
                                    <p:animEffect transition="in" filter="fade">
                                      <p:cBhvr>
                                        <p:cTn id="7" dur="500"/>
                                        <p:tgtEl>
                                          <p:spTgt spid="65540">
                                            <p:bg/>
                                          </p:spTgt>
                                        </p:tgtEl>
                                      </p:cBhvr>
                                    </p:animEffect>
                                    <p:anim calcmode="lin" valueType="num">
                                      <p:cBhvr>
                                        <p:cTn id="8" dur="500" fill="hold"/>
                                        <p:tgtEl>
                                          <p:spTgt spid="65540">
                                            <p:bg/>
                                          </p:spTgt>
                                        </p:tgtEl>
                                        <p:attrNameLst>
                                          <p:attrName>ppt_x</p:attrName>
                                        </p:attrNameLst>
                                      </p:cBhvr>
                                      <p:tavLst>
                                        <p:tav tm="0">
                                          <p:val>
                                            <p:strVal val="#ppt_x"/>
                                          </p:val>
                                        </p:tav>
                                        <p:tav tm="100000">
                                          <p:val>
                                            <p:strVal val="#ppt_x"/>
                                          </p:val>
                                        </p:tav>
                                      </p:tavLst>
                                    </p:anim>
                                    <p:anim calcmode="lin" valueType="num">
                                      <p:cBhvr>
                                        <p:cTn id="9" dur="500" fill="hold"/>
                                        <p:tgtEl>
                                          <p:spTgt spid="65540">
                                            <p:bg/>
                                          </p:spTgt>
                                        </p:tgtEl>
                                        <p:attrNameLst>
                                          <p:attrName>ppt_y</p:attrName>
                                        </p:attrNameLst>
                                      </p:cBhvr>
                                      <p:tavLst>
                                        <p:tav tm="0">
                                          <p:val>
                                            <p:strVal val="#ppt_y+.05"/>
                                          </p:val>
                                        </p:tav>
                                        <p:tav tm="100000">
                                          <p:val>
                                            <p:strVal val="#ppt_y"/>
                                          </p:val>
                                        </p:tav>
                                      </p:tavLst>
                                    </p:anim>
                                  </p:childTnLst>
                                </p:cTn>
                              </p:par>
                              <p:par>
                                <p:cTn id="10" presetID="29" presetClass="entr" presetSubtype="0" fill="hold" grpId="0" nodeType="withEffect">
                                  <p:stCondLst>
                                    <p:cond delay="0"/>
                                  </p:stCondLst>
                                  <p:childTnLst>
                                    <p:set>
                                      <p:cBhvr>
                                        <p:cTn id="11" dur="1" fill="hold">
                                          <p:stCondLst>
                                            <p:cond delay="0"/>
                                          </p:stCondLst>
                                        </p:cTn>
                                        <p:tgtEl>
                                          <p:spTgt spid="65538"/>
                                        </p:tgtEl>
                                        <p:attrNameLst>
                                          <p:attrName>style.visibility</p:attrName>
                                        </p:attrNameLst>
                                      </p:cBhvr>
                                      <p:to>
                                        <p:strVal val="visible"/>
                                      </p:to>
                                    </p:set>
                                    <p:anim calcmode="lin" valueType="num">
                                      <p:cBhvr>
                                        <p:cTn id="12" dur="1000" fill="hold"/>
                                        <p:tgtEl>
                                          <p:spTgt spid="65538"/>
                                        </p:tgtEl>
                                        <p:attrNameLst>
                                          <p:attrName>ppt_x</p:attrName>
                                        </p:attrNameLst>
                                      </p:cBhvr>
                                      <p:tavLst>
                                        <p:tav tm="0">
                                          <p:val>
                                            <p:strVal val="#ppt_x-.2"/>
                                          </p:val>
                                        </p:tav>
                                        <p:tav tm="100000">
                                          <p:val>
                                            <p:strVal val="#ppt_x"/>
                                          </p:val>
                                        </p:tav>
                                      </p:tavLst>
                                    </p:anim>
                                    <p:anim calcmode="lin" valueType="num">
                                      <p:cBhvr>
                                        <p:cTn id="13" dur="1000" fill="hold"/>
                                        <p:tgtEl>
                                          <p:spTgt spid="6553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5538"/>
                                        </p:tgtEl>
                                      </p:cBhvr>
                                    </p:animEffect>
                                  </p:childTnLst>
                                </p:cTn>
                              </p:par>
                            </p:childTnLst>
                          </p:cTn>
                        </p:par>
                        <p:par>
                          <p:cTn id="15" fill="hold" nodeType="afterGroup">
                            <p:stCondLst>
                              <p:cond delay="1000"/>
                            </p:stCondLst>
                            <p:childTnLst>
                              <p:par>
                                <p:cTn id="16" presetID="44" presetClass="entr" presetSubtype="0" fill="hold" grpId="0" nodeType="afterEffect">
                                  <p:stCondLst>
                                    <p:cond delay="0"/>
                                  </p:stCondLst>
                                  <p:childTnLst>
                                    <p:set>
                                      <p:cBhvr>
                                        <p:cTn id="17" dur="1" fill="hold">
                                          <p:stCondLst>
                                            <p:cond delay="0"/>
                                          </p:stCondLst>
                                        </p:cTn>
                                        <p:tgtEl>
                                          <p:spTgt spid="65539">
                                            <p:bg/>
                                          </p:spTgt>
                                        </p:tgtEl>
                                        <p:attrNameLst>
                                          <p:attrName>style.visibility</p:attrName>
                                        </p:attrNameLst>
                                      </p:cBhvr>
                                      <p:to>
                                        <p:strVal val="visible"/>
                                      </p:to>
                                    </p:set>
                                    <p:animEffect transition="in" filter="fade">
                                      <p:cBhvr>
                                        <p:cTn id="18" dur="500"/>
                                        <p:tgtEl>
                                          <p:spTgt spid="65539">
                                            <p:bg/>
                                          </p:spTgt>
                                        </p:tgtEl>
                                      </p:cBhvr>
                                    </p:animEffect>
                                    <p:anim calcmode="lin" valueType="num">
                                      <p:cBhvr>
                                        <p:cTn id="19" dur="500" fill="hold"/>
                                        <p:tgtEl>
                                          <p:spTgt spid="65539">
                                            <p:bg/>
                                          </p:spTgt>
                                        </p:tgtEl>
                                        <p:attrNameLst>
                                          <p:attrName>ppt_x</p:attrName>
                                        </p:attrNameLst>
                                      </p:cBhvr>
                                      <p:tavLst>
                                        <p:tav tm="0">
                                          <p:val>
                                            <p:strVal val="#ppt_x"/>
                                          </p:val>
                                        </p:tav>
                                        <p:tav tm="100000">
                                          <p:val>
                                            <p:strVal val="#ppt_x"/>
                                          </p:val>
                                        </p:tav>
                                      </p:tavLst>
                                    </p:anim>
                                    <p:anim calcmode="lin" valueType="num">
                                      <p:cBhvr>
                                        <p:cTn id="20" dur="500" fill="hold"/>
                                        <p:tgtEl>
                                          <p:spTgt spid="65539">
                                            <p:bg/>
                                          </p:spTgt>
                                        </p:tgtEl>
                                        <p:attrNameLst>
                                          <p:attrName>ppt_y</p:attrName>
                                        </p:attrNameLst>
                                      </p:cBhvr>
                                      <p:tavLst>
                                        <p:tav tm="0">
                                          <p:val>
                                            <p:strVal val="#ppt_y+.05"/>
                                          </p:val>
                                        </p:tav>
                                        <p:tav tm="100000">
                                          <p:val>
                                            <p:strVal val="#ppt_y"/>
                                          </p:val>
                                        </p:tav>
                                      </p:tavLst>
                                    </p:anim>
                                  </p:childTnLst>
                                </p:cTn>
                              </p:par>
                            </p:childTnLst>
                          </p:cTn>
                        </p:par>
                        <p:par>
                          <p:cTn id="21" fill="hold" nodeType="afterGroup">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65539">
                                            <p:txEl>
                                              <p:pRg st="0" end="0"/>
                                            </p:txEl>
                                          </p:spTgt>
                                        </p:tgtEl>
                                        <p:attrNameLst>
                                          <p:attrName>style.visibility</p:attrName>
                                        </p:attrNameLst>
                                      </p:cBhvr>
                                      <p:to>
                                        <p:strVal val="visible"/>
                                      </p:to>
                                    </p:set>
                                    <p:animEffect transition="in" filter="fade">
                                      <p:cBhvr>
                                        <p:cTn id="24" dur="1000"/>
                                        <p:tgtEl>
                                          <p:spTgt spid="65539">
                                            <p:txEl>
                                              <p:pRg st="0" end="0"/>
                                            </p:txEl>
                                          </p:spTgt>
                                        </p:tgtEl>
                                      </p:cBhvr>
                                    </p:animEffect>
                                    <p:anim calcmode="lin" valueType="num">
                                      <p:cBhvr>
                                        <p:cTn id="25" dur="1000" fill="hold"/>
                                        <p:tgtEl>
                                          <p:spTgt spid="65539">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65539">
                                            <p:txEl>
                                              <p:pRg st="0" end="0"/>
                                            </p:txEl>
                                          </p:spTgt>
                                        </p:tgtEl>
                                        <p:attrNameLst>
                                          <p:attrName>ppt_y</p:attrName>
                                        </p:attrNameLst>
                                      </p:cBhvr>
                                      <p:tavLst>
                                        <p:tav tm="0">
                                          <p:val>
                                            <p:strVal val="#ppt_y+.1"/>
                                          </p:val>
                                        </p:tav>
                                        <p:tav tm="100000">
                                          <p:val>
                                            <p:strVal val="#ppt_y"/>
                                          </p:val>
                                        </p:tav>
                                      </p:tavLst>
                                    </p:anim>
                                  </p:childTnLst>
                                </p:cTn>
                              </p:par>
                            </p:childTnLst>
                          </p:cTn>
                        </p:par>
                        <p:par>
                          <p:cTn id="27" fill="hold" nodeType="afterGroup">
                            <p:stCondLst>
                              <p:cond delay="2500"/>
                            </p:stCondLst>
                            <p:childTnLst>
                              <p:par>
                                <p:cTn id="28" presetID="42" presetClass="entr" presetSubtype="0" fill="hold" grpId="0" nodeType="afterEffect">
                                  <p:stCondLst>
                                    <p:cond delay="0"/>
                                  </p:stCondLst>
                                  <p:childTnLst>
                                    <p:set>
                                      <p:cBhvr>
                                        <p:cTn id="29" dur="1" fill="hold">
                                          <p:stCondLst>
                                            <p:cond delay="0"/>
                                          </p:stCondLst>
                                        </p:cTn>
                                        <p:tgtEl>
                                          <p:spTgt spid="65539">
                                            <p:txEl>
                                              <p:pRg st="1" end="1"/>
                                            </p:txEl>
                                          </p:spTgt>
                                        </p:tgtEl>
                                        <p:attrNameLst>
                                          <p:attrName>style.visibility</p:attrName>
                                        </p:attrNameLst>
                                      </p:cBhvr>
                                      <p:to>
                                        <p:strVal val="visible"/>
                                      </p:to>
                                    </p:set>
                                    <p:animEffect transition="in" filter="fade">
                                      <p:cBhvr>
                                        <p:cTn id="30" dur="1000"/>
                                        <p:tgtEl>
                                          <p:spTgt spid="65539">
                                            <p:txEl>
                                              <p:pRg st="1" end="1"/>
                                            </p:txEl>
                                          </p:spTgt>
                                        </p:tgtEl>
                                      </p:cBhvr>
                                    </p:animEffect>
                                    <p:anim calcmode="lin" valueType="num">
                                      <p:cBhvr>
                                        <p:cTn id="31" dur="1000" fill="hold"/>
                                        <p:tgtEl>
                                          <p:spTgt spid="65539">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65539">
                                            <p:txEl>
                                              <p:pRg st="1" end="1"/>
                                            </p:txEl>
                                          </p:spTgt>
                                        </p:tgtEl>
                                        <p:attrNameLst>
                                          <p:attrName>ppt_y</p:attrName>
                                        </p:attrNameLst>
                                      </p:cBhvr>
                                      <p:tavLst>
                                        <p:tav tm="0">
                                          <p:val>
                                            <p:strVal val="#ppt_y+.1"/>
                                          </p:val>
                                        </p:tav>
                                        <p:tav tm="100000">
                                          <p:val>
                                            <p:strVal val="#ppt_y"/>
                                          </p:val>
                                        </p:tav>
                                      </p:tavLst>
                                    </p:anim>
                                  </p:childTnLst>
                                </p:cTn>
                              </p:par>
                            </p:childTnLst>
                          </p:cTn>
                        </p:par>
                        <p:par>
                          <p:cTn id="33" fill="hold" nodeType="afterGroup">
                            <p:stCondLst>
                              <p:cond delay="3500"/>
                            </p:stCondLst>
                            <p:childTnLst>
                              <p:par>
                                <p:cTn id="34" presetID="42" presetClass="entr" presetSubtype="0" fill="hold" grpId="0" nodeType="afterEffect">
                                  <p:stCondLst>
                                    <p:cond delay="0"/>
                                  </p:stCondLst>
                                  <p:childTnLst>
                                    <p:set>
                                      <p:cBhvr>
                                        <p:cTn id="35" dur="1" fill="hold">
                                          <p:stCondLst>
                                            <p:cond delay="0"/>
                                          </p:stCondLst>
                                        </p:cTn>
                                        <p:tgtEl>
                                          <p:spTgt spid="65539">
                                            <p:txEl>
                                              <p:pRg st="2" end="2"/>
                                            </p:txEl>
                                          </p:spTgt>
                                        </p:tgtEl>
                                        <p:attrNameLst>
                                          <p:attrName>style.visibility</p:attrName>
                                        </p:attrNameLst>
                                      </p:cBhvr>
                                      <p:to>
                                        <p:strVal val="visible"/>
                                      </p:to>
                                    </p:set>
                                    <p:animEffect transition="in" filter="fade">
                                      <p:cBhvr>
                                        <p:cTn id="36" dur="1000"/>
                                        <p:tgtEl>
                                          <p:spTgt spid="65539">
                                            <p:txEl>
                                              <p:pRg st="2" end="2"/>
                                            </p:txEl>
                                          </p:spTgt>
                                        </p:tgtEl>
                                      </p:cBhvr>
                                    </p:animEffect>
                                    <p:anim calcmode="lin" valueType="num">
                                      <p:cBhvr>
                                        <p:cTn id="37" dur="1000" fill="hold"/>
                                        <p:tgtEl>
                                          <p:spTgt spid="65539">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6553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P spid="65539" grpId="0" build="p" animBg="1"/>
      <p:bldP spid="65540" grpId="0" build="p"/>
    </p:bldLst>
  </p:timing>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ind_0191_slide">
  <a:themeElements>
    <a:clrScheme name="ind_0191_slide 3">
      <a:dk1>
        <a:srgbClr val="696969"/>
      </a:dk1>
      <a:lt1>
        <a:srgbClr val="FFFFFF"/>
      </a:lt1>
      <a:dk2>
        <a:srgbClr val="B22222"/>
      </a:dk2>
      <a:lt2>
        <a:srgbClr val="FFFFFF"/>
      </a:lt2>
      <a:accent1>
        <a:srgbClr val="378A26"/>
      </a:accent1>
      <a:accent2>
        <a:srgbClr val="41A8D2"/>
      </a:accent2>
      <a:accent3>
        <a:srgbClr val="D5ABAB"/>
      </a:accent3>
      <a:accent4>
        <a:srgbClr val="DADADA"/>
      </a:accent4>
      <a:accent5>
        <a:srgbClr val="AEC4AC"/>
      </a:accent5>
      <a:accent6>
        <a:srgbClr val="3A98BE"/>
      </a:accent6>
      <a:hlink>
        <a:srgbClr val="DBEBA0"/>
      </a:hlink>
      <a:folHlink>
        <a:srgbClr val="F1B0B0"/>
      </a:folHlink>
    </a:clrScheme>
    <a:fontScheme name="ind_0191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d_0191_slide 1">
        <a:dk1>
          <a:srgbClr val="696969"/>
        </a:dk1>
        <a:lt1>
          <a:srgbClr val="FFFFFF"/>
        </a:lt1>
        <a:dk2>
          <a:srgbClr val="B22222"/>
        </a:dk2>
        <a:lt2>
          <a:srgbClr val="FFFFFF"/>
        </a:lt2>
        <a:accent1>
          <a:srgbClr val="D63031"/>
        </a:accent1>
        <a:accent2>
          <a:srgbClr val="FF0B07"/>
        </a:accent2>
        <a:accent3>
          <a:srgbClr val="D5ABAB"/>
        </a:accent3>
        <a:accent4>
          <a:srgbClr val="DADADA"/>
        </a:accent4>
        <a:accent5>
          <a:srgbClr val="E8ADAD"/>
        </a:accent5>
        <a:accent6>
          <a:srgbClr val="E70906"/>
        </a:accent6>
        <a:hlink>
          <a:srgbClr val="E7595A"/>
        </a:hlink>
        <a:folHlink>
          <a:srgbClr val="F3B8BA"/>
        </a:folHlink>
      </a:clrScheme>
      <a:clrMap bg1="dk2" tx1="lt1" bg2="dk1" tx2="lt2" accent1="accent1" accent2="accent2" accent3="accent3" accent4="accent4" accent5="accent5" accent6="accent6" hlink="hlink" folHlink="folHlink"/>
    </a:extraClrScheme>
    <a:extraClrScheme>
      <a:clrScheme name="ind_0191_slide 2">
        <a:dk1>
          <a:srgbClr val="696969"/>
        </a:dk1>
        <a:lt1>
          <a:srgbClr val="FFFFFF"/>
        </a:lt1>
        <a:dk2>
          <a:srgbClr val="B22222"/>
        </a:dk2>
        <a:lt2>
          <a:srgbClr val="FFFFFF"/>
        </a:lt2>
        <a:accent1>
          <a:srgbClr val="E05A5A"/>
        </a:accent1>
        <a:accent2>
          <a:srgbClr val="F18D4B"/>
        </a:accent2>
        <a:accent3>
          <a:srgbClr val="D5ABAB"/>
        </a:accent3>
        <a:accent4>
          <a:srgbClr val="DADADA"/>
        </a:accent4>
        <a:accent5>
          <a:srgbClr val="EDB5B5"/>
        </a:accent5>
        <a:accent6>
          <a:srgbClr val="DA7F43"/>
        </a:accent6>
        <a:hlink>
          <a:srgbClr val="FCCFE8"/>
        </a:hlink>
        <a:folHlink>
          <a:srgbClr val="F8C9AA"/>
        </a:folHlink>
      </a:clrScheme>
      <a:clrMap bg1="dk2" tx1="lt1" bg2="dk1" tx2="lt2" accent1="accent1" accent2="accent2" accent3="accent3" accent4="accent4" accent5="accent5" accent6="accent6" hlink="hlink" folHlink="folHlink"/>
    </a:extraClrScheme>
    <a:extraClrScheme>
      <a:clrScheme name="ind_0191_slide 3">
        <a:dk1>
          <a:srgbClr val="696969"/>
        </a:dk1>
        <a:lt1>
          <a:srgbClr val="FFFFFF"/>
        </a:lt1>
        <a:dk2>
          <a:srgbClr val="B22222"/>
        </a:dk2>
        <a:lt2>
          <a:srgbClr val="FFFFFF"/>
        </a:lt2>
        <a:accent1>
          <a:srgbClr val="378A26"/>
        </a:accent1>
        <a:accent2>
          <a:srgbClr val="41A8D2"/>
        </a:accent2>
        <a:accent3>
          <a:srgbClr val="D5ABAB"/>
        </a:accent3>
        <a:accent4>
          <a:srgbClr val="DADADA"/>
        </a:accent4>
        <a:accent5>
          <a:srgbClr val="AEC4AC"/>
        </a:accent5>
        <a:accent6>
          <a:srgbClr val="3A98BE"/>
        </a:accent6>
        <a:hlink>
          <a:srgbClr val="DBEBA0"/>
        </a:hlink>
        <a:folHlink>
          <a:srgbClr val="F1B0B0"/>
        </a:folHlink>
      </a:clrScheme>
      <a:clrMap bg1="dk2" tx1="lt1" bg2="dk1" tx2="lt2" accent1="accent1" accent2="accent2" accent3="accent3" accent4="accent4" accent5="accent5" accent6="accent6" hlink="hlink" folHlink="folHlink"/>
    </a:extraClrScheme>
    <a:extraClrScheme>
      <a:clrScheme name="ind_0191_slide 4">
        <a:dk1>
          <a:srgbClr val="696969"/>
        </a:dk1>
        <a:lt1>
          <a:srgbClr val="FFFFFF"/>
        </a:lt1>
        <a:dk2>
          <a:srgbClr val="B22222"/>
        </a:dk2>
        <a:lt2>
          <a:srgbClr val="FFFFFF"/>
        </a:lt2>
        <a:accent1>
          <a:srgbClr val="8B8BF2"/>
        </a:accent1>
        <a:accent2>
          <a:srgbClr val="F68E8E"/>
        </a:accent2>
        <a:accent3>
          <a:srgbClr val="D5ABAB"/>
        </a:accent3>
        <a:accent4>
          <a:srgbClr val="DADADA"/>
        </a:accent4>
        <a:accent5>
          <a:srgbClr val="C4C4F7"/>
        </a:accent5>
        <a:accent6>
          <a:srgbClr val="DF8080"/>
        </a:accent6>
        <a:hlink>
          <a:srgbClr val="80EF6C"/>
        </a:hlink>
        <a:folHlink>
          <a:srgbClr val="F5D07B"/>
        </a:folHlink>
      </a:clrScheme>
      <a:clrMap bg1="dk2" tx1="lt1" bg2="dk1" tx2="lt2" accent1="accent1" accent2="accent2" accent3="accent3" accent4="accent4" accent5="accent5" accent6="accent6" hlink="hlink" folHlink="folHlink"/>
    </a:extraClrScheme>
    <a:extraClrScheme>
      <a:clrScheme name="ind_0191_slide 5">
        <a:dk1>
          <a:srgbClr val="000000"/>
        </a:dk1>
        <a:lt1>
          <a:srgbClr val="FFFFFF"/>
        </a:lt1>
        <a:dk2>
          <a:srgbClr val="000000"/>
        </a:dk2>
        <a:lt2>
          <a:srgbClr val="B2B2B2"/>
        </a:lt2>
        <a:accent1>
          <a:srgbClr val="D63031"/>
        </a:accent1>
        <a:accent2>
          <a:srgbClr val="FF0B07"/>
        </a:accent2>
        <a:accent3>
          <a:srgbClr val="FFFFFF"/>
        </a:accent3>
        <a:accent4>
          <a:srgbClr val="000000"/>
        </a:accent4>
        <a:accent5>
          <a:srgbClr val="E8ADAD"/>
        </a:accent5>
        <a:accent6>
          <a:srgbClr val="E70906"/>
        </a:accent6>
        <a:hlink>
          <a:srgbClr val="E7595A"/>
        </a:hlink>
        <a:folHlink>
          <a:srgbClr val="F3B8BA"/>
        </a:folHlink>
      </a:clrScheme>
      <a:clrMap bg1="lt1" tx1="dk1" bg2="lt2" tx2="dk2" accent1="accent1" accent2="accent2" accent3="accent3" accent4="accent4" accent5="accent5" accent6="accent6" hlink="hlink" folHlink="folHlink"/>
    </a:extraClrScheme>
    <a:extraClrScheme>
      <a:clrScheme name="ind_0191_slide 6">
        <a:dk1>
          <a:srgbClr val="000000"/>
        </a:dk1>
        <a:lt1>
          <a:srgbClr val="FFFFFF"/>
        </a:lt1>
        <a:dk2>
          <a:srgbClr val="000000"/>
        </a:dk2>
        <a:lt2>
          <a:srgbClr val="B2B2B2"/>
        </a:lt2>
        <a:accent1>
          <a:srgbClr val="E05A5A"/>
        </a:accent1>
        <a:accent2>
          <a:srgbClr val="F18D4B"/>
        </a:accent2>
        <a:accent3>
          <a:srgbClr val="FFFFFF"/>
        </a:accent3>
        <a:accent4>
          <a:srgbClr val="000000"/>
        </a:accent4>
        <a:accent5>
          <a:srgbClr val="EDB5B5"/>
        </a:accent5>
        <a:accent6>
          <a:srgbClr val="DA7F43"/>
        </a:accent6>
        <a:hlink>
          <a:srgbClr val="FCCFE8"/>
        </a:hlink>
        <a:folHlink>
          <a:srgbClr val="F8C9AA"/>
        </a:folHlink>
      </a:clrScheme>
      <a:clrMap bg1="lt1" tx1="dk1" bg2="lt2" tx2="dk2" accent1="accent1" accent2="accent2" accent3="accent3" accent4="accent4" accent5="accent5" accent6="accent6" hlink="hlink" folHlink="folHlink"/>
    </a:extraClrScheme>
    <a:extraClrScheme>
      <a:clrScheme name="ind_0191_slide 7">
        <a:dk1>
          <a:srgbClr val="000000"/>
        </a:dk1>
        <a:lt1>
          <a:srgbClr val="FFFFFF"/>
        </a:lt1>
        <a:dk2>
          <a:srgbClr val="000000"/>
        </a:dk2>
        <a:lt2>
          <a:srgbClr val="B2B2B2"/>
        </a:lt2>
        <a:accent1>
          <a:srgbClr val="378A26"/>
        </a:accent1>
        <a:accent2>
          <a:srgbClr val="41A8D2"/>
        </a:accent2>
        <a:accent3>
          <a:srgbClr val="FFFFFF"/>
        </a:accent3>
        <a:accent4>
          <a:srgbClr val="000000"/>
        </a:accent4>
        <a:accent5>
          <a:srgbClr val="AEC4AC"/>
        </a:accent5>
        <a:accent6>
          <a:srgbClr val="3A98BE"/>
        </a:accent6>
        <a:hlink>
          <a:srgbClr val="DBEBA0"/>
        </a:hlink>
        <a:folHlink>
          <a:srgbClr val="F1B0B0"/>
        </a:folHlink>
      </a:clrScheme>
      <a:clrMap bg1="lt1" tx1="dk1" bg2="lt2" tx2="dk2" accent1="accent1" accent2="accent2" accent3="accent3" accent4="accent4" accent5="accent5" accent6="accent6" hlink="hlink" folHlink="folHlink"/>
    </a:extraClrScheme>
    <a:extraClrScheme>
      <a:clrScheme name="ind_0191_slide 8">
        <a:dk1>
          <a:srgbClr val="000000"/>
        </a:dk1>
        <a:lt1>
          <a:srgbClr val="FFFFFF"/>
        </a:lt1>
        <a:dk2>
          <a:srgbClr val="000000"/>
        </a:dk2>
        <a:lt2>
          <a:srgbClr val="B2B2B2"/>
        </a:lt2>
        <a:accent1>
          <a:srgbClr val="8B8BF2"/>
        </a:accent1>
        <a:accent2>
          <a:srgbClr val="F68E8E"/>
        </a:accent2>
        <a:accent3>
          <a:srgbClr val="FFFFFF"/>
        </a:accent3>
        <a:accent4>
          <a:srgbClr val="000000"/>
        </a:accent4>
        <a:accent5>
          <a:srgbClr val="C4C4F7"/>
        </a:accent5>
        <a:accent6>
          <a:srgbClr val="DF8080"/>
        </a:accent6>
        <a:hlink>
          <a:srgbClr val="80EF6C"/>
        </a:hlink>
        <a:folHlink>
          <a:srgbClr val="F5D07B"/>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5426</Words>
  <Application>Microsoft Office PowerPoint</Application>
  <PresentationFormat>On-screen Show (4:3)</PresentationFormat>
  <Paragraphs>1500</Paragraphs>
  <Slides>83</Slides>
  <Notes>28</Notes>
  <HiddenSlides>0</HiddenSlides>
  <MMClips>0</MMClips>
  <ScaleCrop>false</ScaleCrop>
  <HeadingPairs>
    <vt:vector size="4" baseType="variant">
      <vt:variant>
        <vt:lpstr>Theme</vt:lpstr>
      </vt:variant>
      <vt:variant>
        <vt:i4>6</vt:i4>
      </vt:variant>
      <vt:variant>
        <vt:lpstr>Slide Titles</vt:lpstr>
      </vt:variant>
      <vt:variant>
        <vt:i4>83</vt:i4>
      </vt:variant>
    </vt:vector>
  </HeadingPairs>
  <TitlesOfParts>
    <vt:vector size="89" baseType="lpstr">
      <vt:lpstr>1_Default Design</vt:lpstr>
      <vt:lpstr>2_Default Design</vt:lpstr>
      <vt:lpstr>ind_0191_slide</vt:lpstr>
      <vt:lpstr>Default Design</vt:lpstr>
      <vt:lpstr>3_Default Design</vt:lpstr>
      <vt:lpstr>4_Default Design</vt:lpstr>
      <vt:lpstr>PowerPoint Presentation</vt:lpstr>
      <vt:lpstr>PowerPoint Presentation</vt:lpstr>
      <vt:lpstr>PowerPoint Presentation</vt:lpstr>
      <vt:lpstr>Deuteronomy: The Second Law</vt:lpstr>
      <vt:lpstr>PowerPoint Presentation</vt:lpstr>
      <vt:lpstr>Overview of Deuteronomy</vt:lpstr>
      <vt:lpstr>Moses’ First Speech</vt:lpstr>
      <vt:lpstr>Moses’ First Speech: An Outline</vt:lpstr>
      <vt:lpstr>Moses’ Second Speech</vt:lpstr>
      <vt:lpstr>Moses’ Third Speech</vt:lpstr>
      <vt:lpstr>Moses’ Final Words</vt:lpstr>
      <vt:lpstr>The Conclusion of the Book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We See Our God?</vt:lpstr>
      <vt:lpstr>“Help Thou Mine Unbelief”</vt:lpstr>
      <vt:lpstr>The Heritage of the Truth</vt:lpstr>
      <vt:lpstr>Israel in the Land of Promise</vt:lpstr>
      <vt:lpstr> </vt:lpstr>
      <vt:lpstr>Background to the Exodus</vt:lpstr>
      <vt:lpstr>Deuteronomy in the New Testament</vt:lpstr>
      <vt:lpstr>The Exodus of Jesus Christ</vt:lpstr>
      <vt:lpstr>Words of Encouragement</vt:lpstr>
      <vt:lpstr>…just in case you missed it…</vt:lpstr>
      <vt:lpstr>…just in case you missed it again…</vt:lpstr>
      <vt:lpstr>Our Words of Encouragement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Powerful Lessons</vt:lpstr>
      <vt:lpstr>PowerPoint Presentation</vt:lpstr>
      <vt:lpstr>38-Year Infirmity</vt:lpstr>
      <vt:lpstr>PowerPoint Presentation</vt:lpstr>
      <vt:lpstr>Textual Authenticity</vt:lpstr>
      <vt:lpstr>38 Yrs: A Man &amp; A Generation</vt:lpstr>
      <vt:lpstr>Spiritual Resurrection</vt:lpstr>
      <vt:lpstr>The Resurrection in Two Phases</vt:lpstr>
      <vt:lpstr>PowerPoint Presentation</vt:lpstr>
      <vt:lpstr>PowerPoint Presentation</vt:lpstr>
      <vt:lpstr>PowerPoint Presentation</vt:lpstr>
      <vt:lpstr>PowerPoint Presentation</vt:lpstr>
      <vt:lpstr>Hatikvah</vt:lpstr>
      <vt:lpstr>Structure of Moses’ Song</vt:lpstr>
      <vt:lpstr>The Reason for Moses’ Second Song</vt:lpstr>
      <vt:lpstr>Structure of Moses’ Song</vt:lpstr>
      <vt:lpstr>Themes in Moses’ Song</vt:lpstr>
      <vt:lpstr>Which Song?</vt:lpstr>
      <vt:lpstr>National Anthem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 European Christendom)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JMMJ</dc:creator>
  <cp:lastModifiedBy>JMMJ</cp:lastModifiedBy>
  <cp:revision>17</cp:revision>
  <dcterms:created xsi:type="dcterms:W3CDTF">2011-07-26T20:46:49Z</dcterms:created>
  <dcterms:modified xsi:type="dcterms:W3CDTF">2011-08-12T16:51:34Z</dcterms:modified>
</cp:coreProperties>
</file>