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88" r:id="rId2"/>
    <p:sldId id="348" r:id="rId3"/>
    <p:sldId id="346" r:id="rId4"/>
    <p:sldId id="341" r:id="rId5"/>
    <p:sldId id="342" r:id="rId6"/>
    <p:sldId id="343" r:id="rId7"/>
    <p:sldId id="344" r:id="rId8"/>
    <p:sldId id="345" r:id="rId9"/>
    <p:sldId id="294" r:id="rId10"/>
    <p:sldId id="335" r:id="rId11"/>
    <p:sldId id="318" r:id="rId12"/>
    <p:sldId id="332" r:id="rId13"/>
    <p:sldId id="329" r:id="rId14"/>
    <p:sldId id="273" r:id="rId15"/>
    <p:sldId id="328" r:id="rId16"/>
    <p:sldId id="326" r:id="rId17"/>
    <p:sldId id="327" r:id="rId18"/>
    <p:sldId id="325" r:id="rId19"/>
    <p:sldId id="347" r:id="rId20"/>
    <p:sldId id="340" r:id="rId21"/>
    <p:sldId id="331" r:id="rId22"/>
    <p:sldId id="349" r:id="rId23"/>
    <p:sldId id="336" r:id="rId24"/>
    <p:sldId id="350" r:id="rId25"/>
    <p:sldId id="351" r:id="rId26"/>
    <p:sldId id="322" r:id="rId27"/>
    <p:sldId id="289" r:id="rId28"/>
    <p:sldId id="338" r:id="rId29"/>
    <p:sldId id="317" r:id="rId30"/>
    <p:sldId id="299" r:id="rId31"/>
    <p:sldId id="300" r:id="rId32"/>
    <p:sldId id="301" r:id="rId33"/>
    <p:sldId id="302" r:id="rId34"/>
    <p:sldId id="303" r:id="rId35"/>
    <p:sldId id="304" r:id="rId36"/>
    <p:sldId id="305" r:id="rId37"/>
    <p:sldId id="306" r:id="rId38"/>
    <p:sldId id="307" r:id="rId39"/>
    <p:sldId id="309" r:id="rId40"/>
    <p:sldId id="339" r:id="rId41"/>
    <p:sldId id="320" r:id="rId42"/>
    <p:sldId id="323" r:id="rId43"/>
    <p:sldId id="324" r:id="rId44"/>
    <p:sldId id="352" r:id="rId45"/>
    <p:sldId id="337" r:id="rId46"/>
    <p:sldId id="321" r:id="rId47"/>
    <p:sldId id="310" r:id="rId48"/>
    <p:sldId id="311" r:id="rId49"/>
    <p:sldId id="312" r:id="rId50"/>
    <p:sldId id="313" r:id="rId51"/>
    <p:sldId id="280" r:id="rId52"/>
    <p:sldId id="297" r:id="rId53"/>
    <p:sldId id="282" r:id="rId54"/>
    <p:sldId id="281" r:id="rId55"/>
    <p:sldId id="283" r:id="rId56"/>
    <p:sldId id="333" r:id="rId57"/>
    <p:sldId id="278" r:id="rId58"/>
    <p:sldId id="257" r:id="rId59"/>
    <p:sldId id="264" r:id="rId60"/>
    <p:sldId id="284" r:id="rId61"/>
    <p:sldId id="274" r:id="rId62"/>
    <p:sldId id="275" r:id="rId63"/>
    <p:sldId id="287" r:id="rId64"/>
    <p:sldId id="276" r:id="rId65"/>
    <p:sldId id="277" r:id="rId66"/>
    <p:sldId id="262" r:id="rId67"/>
    <p:sldId id="285" r:id="rId68"/>
    <p:sldId id="263" r:id="rId69"/>
    <p:sldId id="265" r:id="rId70"/>
    <p:sldId id="266" r:id="rId71"/>
    <p:sldId id="267" r:id="rId72"/>
    <p:sldId id="290" r:id="rId73"/>
    <p:sldId id="268" r:id="rId74"/>
    <p:sldId id="269" r:id="rId75"/>
    <p:sldId id="270" r:id="rId76"/>
    <p:sldId id="291" r:id="rId77"/>
    <p:sldId id="271" r:id="rId78"/>
    <p:sldId id="272" r:id="rId79"/>
    <p:sldId id="259" r:id="rId80"/>
    <p:sldId id="256" r:id="rId81"/>
    <p:sldId id="258" r:id="rId82"/>
    <p:sldId id="286" r:id="rId8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00FFCC"/>
    <a:srgbClr val="66FFFF"/>
    <a:srgbClr val="FFFF00"/>
    <a:srgbClr val="CC9900"/>
    <a:srgbClr val="9966FF"/>
    <a:srgbClr val="3333CC"/>
    <a:srgbClr val="FF66FF"/>
    <a:srgbClr val="0033CC"/>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47" autoAdjust="0"/>
    <p:restoredTop sz="94569" autoAdjust="0"/>
  </p:normalViewPr>
  <p:slideViewPr>
    <p:cSldViewPr snapToGrid="0" showGuides="1">
      <p:cViewPr>
        <p:scale>
          <a:sx n="51" d="100"/>
          <a:sy n="51" d="100"/>
        </p:scale>
        <p:origin x="-979" y="-115"/>
      </p:cViewPr>
      <p:guideLst>
        <p:guide orient="horz" pos="2450"/>
        <p:guide pos="2880"/>
      </p:guideLst>
    </p:cSldViewPr>
  </p:slideViewPr>
  <p:outlineViewPr>
    <p:cViewPr>
      <p:scale>
        <a:sx n="33" d="100"/>
        <a:sy n="33" d="100"/>
      </p:scale>
      <p:origin x="0" y="19622"/>
    </p:cViewPr>
  </p:outlineViewPr>
  <p:notesTextViewPr>
    <p:cViewPr>
      <p:scale>
        <a:sx n="100" d="100"/>
        <a:sy n="100" d="100"/>
      </p:scale>
      <p:origin x="0" y="0"/>
    </p:cViewPr>
  </p:notesTextViewPr>
  <p:sorterViewPr>
    <p:cViewPr>
      <p:scale>
        <a:sx n="27" d="100"/>
        <a:sy n="27"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58A39C1-E5D3-4DAA-8578-2240AE82AC0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C86D31-6671-4C46-8431-363C71AD11FE}" type="slidenum">
              <a:rPr lang="en-US"/>
              <a:pPr/>
              <a:t>14</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C86D31-6671-4C46-8431-363C71AD11FE}" type="slidenum">
              <a:rPr lang="en-US"/>
              <a:pPr/>
              <a:t>16</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C86D31-6671-4C46-8431-363C71AD11FE}" type="slidenum">
              <a:rPr lang="en-US"/>
              <a:pPr/>
              <a:t>18</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F1E2D9-2171-40B0-A0CA-D38F05F37F42}" type="slidenum">
              <a:rPr lang="en-US"/>
              <a:pPr/>
              <a:t>20</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C86D31-6671-4C46-8431-363C71AD11FE}" type="slidenum">
              <a:rPr lang="en-US"/>
              <a:pPr/>
              <a:t>22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1D461C-F721-4F38-A8F2-A7251374C70F}" type="slidenum">
              <a:rPr lang="en-US"/>
              <a:pPr/>
              <a:t>30</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DB133A-CA16-4D68-8719-8492DFB636B1}" type="slidenum">
              <a:rPr lang="en-US"/>
              <a:pPr/>
              <a:t>31</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a:t>Laver </a:t>
            </a:r>
          </a:p>
          <a:p>
            <a:pPr lvl="1"/>
            <a:r>
              <a:rPr lang="en-US"/>
              <a:t>(Heb. kiyor), a "basin" for boiling in, a "pan" for cooking (1 Sam. 2:14), a "fire-pan" or hearth (Zech. 12:6), the sacred wash-bowl of the tabernacle and temple (Ex. 30:18, 28; 31:9; 35:16; 38:8; 39:39; 40:7, 11, 30, etc.), a basin for the water used by the priests in their ablutions. </a:t>
            </a:r>
          </a:p>
          <a:p>
            <a:pPr lvl="1"/>
            <a:r>
              <a:rPr lang="en-US"/>
              <a:t>That which was originally used in the tabernacle was of brass (rather copper; Heb. nihsheth), made from the metal mirrors the women brought out of Egypt (Ex. 38:8). It contained water wherewith the priests washed their hands and feet when they entered the tabernacle (40:32). It stood in the court between the altar and the door of the tabernacle (30:19, 21).</a:t>
            </a:r>
          </a:p>
          <a:p>
            <a:pPr lvl="1"/>
            <a:r>
              <a:rPr lang="en-US"/>
              <a:t>In the temple there were ten lavers used for the sacrifices, and the molten sea for the ablutions of the priests (2 Chr. 4:6). The position and uses of these are described 1 Kings 7:23-39; 2 Chr. 4:6. The "molten sea" was made of copper, taken from Tibhath and Chun, cities of Hadarezer, king of Zobah (1 Chr. 18:8; 1 Kings 7:23-26).</a:t>
            </a:r>
          </a:p>
          <a:p>
            <a:pPr lvl="1"/>
            <a:r>
              <a:rPr lang="en-US"/>
              <a:t>No lavers are mentioned in the second temple.</a:t>
            </a:r>
          </a:p>
          <a:p>
            <a:endParaRPr lang="en-US"/>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07CE20-FD7A-4F66-BDAD-4BD37B5BE83B}" type="slidenum">
              <a:rPr lang="en-US"/>
              <a:pPr/>
              <a:t>32</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sz="1400"/>
              <a:t>Laver </a:t>
            </a:r>
          </a:p>
          <a:p>
            <a:pPr lvl="1"/>
            <a:r>
              <a:rPr lang="en-US" sz="1400"/>
              <a:t>+ In the tabernacle, a vessel of brass containing water for the priests to wash their hands and feet before offering sacrifice. It stood in the fore offering sacrifice. It stood in the court between the altar and the door of the tabernacle. (Exodus 30:19,21) It rested on a basis, i.e. a foot, which, was well as the laver itself, was made from the mirrors of the women who assembled at the door of the tabernacle court. (Exodus 38:8) The form of the laver is not specified, but may be assumed to have been circular. Like the other vessels belonging to the tabernacle, it was, together with its "foot," consecrated with oil. (Leviticus 8:10,11) </a:t>
            </a:r>
          </a:p>
          <a:p>
            <a:pPr lvl="1"/>
            <a:r>
              <a:rPr lang="en-US" sz="1400"/>
              <a:t>+ In Solomon's temple, besides the great molten sea, there were ten lavers of brass, raised on bases, (1 Kings 7:27,39) five on the north and five on the south side of the court of the priests. They were used for washing the animals to be offered in burnt offerings. (2 Chronicles 4:6)</a:t>
            </a:r>
          </a:p>
          <a:p>
            <a:r>
              <a:rPr lang="en-US" sz="1400"/>
              <a:t>Smith’s Bible Dict.</a:t>
            </a:r>
          </a:p>
          <a:p>
            <a:endParaRPr lang="en-US"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C779CF-A152-4537-9924-160EA38A6C38}" type="slidenum">
              <a:rPr lang="en-US"/>
              <a:pPr/>
              <a:t>33</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BC1D5A-4C08-402C-8073-5D8B430E4EAF}" type="slidenum">
              <a:rPr lang="en-US"/>
              <a:pPr/>
              <a:t>34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974DBE-6320-49B3-9DDB-6C0E1D44794C}" type="slidenum">
              <a:rPr lang="en-US"/>
              <a:pPr/>
              <a:t>35</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a:t>Mirror </a:t>
            </a:r>
          </a:p>
          <a:p>
            <a:pPr lvl="1"/>
            <a:r>
              <a:rPr lang="en-US"/>
              <a:t>(Exodus 38:8; Job 37:18) The Hebrew women on coming out of Egypt probably brought with them mirrors like those which were used by the Egyptians, and were made of a mixed metal, chiefly copper, wrought with admirable skill, and susceptible of a bright lustre. (1 Chronicles 13:12)</a:t>
            </a:r>
          </a:p>
          <a:p>
            <a:r>
              <a:rPr lang="en-US"/>
              <a:t>Smith’s Bible Dict.</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5D2CA2-6A25-41FA-AA57-BD047F22431F}" type="slidenum">
              <a:rPr lang="en-US"/>
              <a:pPr/>
              <a:t>36</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005EE-5FD4-417C-BCEC-98039D3718A4}" type="slidenum">
              <a:rPr lang="en-US"/>
              <a:pPr/>
              <a:t>37</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8BE784-4A71-4705-BB15-30714B73FC77}" type="slidenum">
              <a:rPr lang="en-US"/>
              <a:pPr/>
              <a:t>38</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1C587C-86B4-40AD-A840-0CAA89096E8B}" type="slidenum">
              <a:rPr lang="en-US"/>
              <a:pPr/>
              <a:t>39</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r>
              <a:rPr lang="en-US" sz="1400"/>
              <a:t>Glass </a:t>
            </a:r>
          </a:p>
          <a:p>
            <a:pPr lvl="1"/>
            <a:r>
              <a:rPr lang="en-US" sz="1400"/>
              <a:t>was known to the Egyptians at a very early period of their national history, at least B.C. 1500. Various articles both useful and ornamental were made of it, as bottles, vases, etc. A glass bottle with the name of Sargon on it was found among the ruins of the north-west palace of Nimroud. The Hebrew word _zekukith_ (Job 28:17), rendered in the Authorized Version "crystal," is rightly rendered in the Revised Version "glass." This is the only allusion to glass found in the Old Testament. It is referred to in the New Testament in Rev. 4:6; 15:2; 21:18, 21. In Job 37:18, the word rendered "looking-glass" is in the Revised Version properly rendered "mirror," formed, i.e., of some metal. (Comp. Ex. 38:8: "looking-glasses" are brazen mirrors, R.V.). A mirror is referred to also in James 1:23.</a:t>
            </a:r>
          </a:p>
          <a:p>
            <a:r>
              <a:rPr lang="en-US" sz="1400"/>
              <a:t>Easton’s Bible Dict.</a:t>
            </a:r>
          </a:p>
          <a:p>
            <a:endParaRPr lang="en-US"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3D8969-CF0D-4868-863D-C6CB4EBE8C54}" type="slidenum">
              <a:rPr lang="en-US"/>
              <a:pPr/>
              <a:t>47</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US" sz="1600"/>
              <a:t>Mirror </a:t>
            </a:r>
          </a:p>
          <a:p>
            <a:pPr lvl="1"/>
            <a:r>
              <a:rPr lang="en-US" sz="1600"/>
              <a:t>(Exodus 38:8; Job 37:18) The Hebrew women on coming out of Egypt probably brought with them mirrors like those which were used by the Egyptians, and were made of a mixed metal, chiefly copper, wrought with admirable skill, and susceptible of a bright lustre. (1 Chronicles 13:12)</a:t>
            </a:r>
          </a:p>
          <a:p>
            <a:r>
              <a:rPr lang="en-US" sz="1600"/>
              <a:t>Smith’s Bible Dict.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31CAC-02D6-4FC5-B476-D36437ED40D1}" type="slidenum">
              <a:rPr lang="en-US"/>
              <a:pPr/>
              <a:t>48</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C51777-8A29-4231-BA93-51FAFF584F6B}" type="slidenum">
              <a:rPr lang="en-US"/>
              <a:pPr/>
              <a:t>49</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F593A-D4F2-4827-BCFA-56DED9CDCA0A}" type="slidenum">
              <a:rPr lang="en-US"/>
              <a:pPr/>
              <a:t>50</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C6755E5-68CC-4576-AEFB-4E9DF1549FEF}" type="slidenum">
              <a:rPr lang="en-US"/>
              <a:pPr/>
              <a:t>51</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C6755E5-68CC-4576-AEFB-4E9DF1549FEF}" type="slidenum">
              <a:rPr lang="en-US"/>
              <a:pPr/>
              <a:t>52</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6E162AE-F3AC-4606-B11E-EAD8CD6D4596}" type="slidenum">
              <a:rPr lang="en-US"/>
              <a:pPr/>
              <a:t>53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E1359C1-104B-4DD1-BB00-C919AD37EA9E}" type="slidenum">
              <a:rPr lang="en-US"/>
              <a:pPr/>
              <a:t>54</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3EDC6DD9-1B22-4972-8B7C-744F38DCE14A}" type="slidenum">
              <a:rPr lang="en-US"/>
              <a:pPr/>
              <a:t>55</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31D61B4-3020-4978-B437-90D8A3A1A6C1}" type="slidenum">
              <a:rPr lang="en-US"/>
              <a:pPr/>
              <a:t>57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EB62886-0F75-45B8-BBD4-DE933A726D10}" type="slidenum">
              <a:rPr lang="en-US"/>
              <a:pPr/>
              <a:t>58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C65FB3A-FC20-4EFC-A05A-C104CF9159E9}" type="slidenum">
              <a:rPr lang="en-US"/>
              <a:pPr/>
              <a:t>59</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E69780FD-859F-4196-AAA2-78EA19EDBF4D}" type="slidenum">
              <a:rPr lang="en-US"/>
              <a:pPr/>
              <a:t>60</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EEC63CC-67E1-4D69-B579-5FBE7B878D76}" type="slidenum">
              <a:rPr lang="en-US"/>
              <a:pPr/>
              <a:t>61</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89A9BA9-B5BB-448A-B71E-54D6AA7CCA40}" type="slidenum">
              <a:rPr lang="en-US"/>
              <a:pPr/>
              <a:t>62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EB62886-0F75-45B8-BBD4-DE933A726D10}" type="slidenum">
              <a:rPr lang="en-US"/>
              <a:pPr/>
              <a:t>63</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EB1CFA7-053D-4734-AB75-FD6B59B89F97}" type="slidenum">
              <a:rPr lang="en-US"/>
              <a:pPr/>
              <a:t>64</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8C11A9D-B01C-41EF-A19D-F02C687F9D66}" type="slidenum">
              <a:rPr lang="en-US"/>
              <a:pPr/>
              <a:t>65</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C57B334-B2BE-4742-BB61-BB52C8461598}" type="slidenum">
              <a:rPr lang="en-US"/>
              <a:pPr/>
              <a:t>66</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F03E4121-9BBB-4E68-8EC3-B915F95826D0}" type="slidenum">
              <a:rPr lang="en-US"/>
              <a:pPr/>
              <a:t>67</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057CCA2-0D39-4493-9AEA-CA61FC552634}" type="slidenum">
              <a:rPr lang="en-US"/>
              <a:pPr/>
              <a:t>68</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64D5FA62-208C-426B-B9AF-AA9004FEEB8C}" type="slidenum">
              <a:rPr lang="en-US"/>
              <a:pPr/>
              <a:t>69</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C92D32FC-D461-424E-8F2C-E4CF9BC8D3A5}" type="slidenum">
              <a:rPr lang="en-US"/>
              <a:pPr/>
              <a:t>70</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2977043-4C0D-496D-BE89-D32F46E69C02}" type="slidenum">
              <a:rPr lang="en-US"/>
              <a:pPr/>
              <a:t>71</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EB1CFA7-053D-4734-AB75-FD6B59B89F97}" type="slidenum">
              <a:rPr lang="en-US"/>
              <a:pPr/>
              <a:t>72</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6C3032E6-26BF-4708-A911-79869069C57C}" type="slidenum">
              <a:rPr lang="en-US"/>
              <a:pPr/>
              <a:t>73</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E258C6C-461C-4B30-96D2-6CDF350EAF55}" type="slidenum">
              <a:rPr lang="en-US"/>
              <a:pPr/>
              <a:t>74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EF3513C-C21A-47B5-B5C0-3999BA90195A}" type="slidenum">
              <a:rPr lang="en-US"/>
              <a:pPr/>
              <a:t>75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EB1CFA7-053D-4734-AB75-FD6B59B89F97}" type="slidenum">
              <a:rPr lang="en-US"/>
              <a:pPr/>
              <a:t>76</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4A8AB816-A744-4341-A9E6-7CC70A1ADF05}" type="slidenum">
              <a:rPr lang="en-US"/>
              <a:pPr/>
              <a:t>77</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9DA0761-D1E7-4D41-97A5-1448C42F1DE2}" type="slidenum">
              <a:rPr lang="en-US"/>
              <a:pPr/>
              <a:t>78</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7F5271C-1518-481C-A8AE-CED01200B66E}" type="slidenum">
              <a:rPr lang="en-US"/>
              <a:pPr/>
              <a:t>79</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B4C4395-03C5-4C4B-9128-9BFD28F53170}" type="slidenum">
              <a:rPr lang="en-US"/>
              <a:pPr/>
              <a:t>80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EA540E4-11A7-45B9-87F7-45C53B893EC9}" type="slidenum">
              <a:rPr lang="en-US"/>
              <a:pPr/>
              <a:t>81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BDD2323B-C7D4-4067-8D1B-F52D0A298572}" type="slidenum">
              <a:rPr lang="en-US"/>
              <a:pPr/>
              <a:t>82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F77123-415A-4FEF-A375-D592236135E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8B8827-6F8C-4DD6-B4D6-B2472EEA6E8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3D1C43-6064-4579-B22A-A2B86C38FB3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2ABCB2B-B24B-4717-98E5-639CEC4B55E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A73CC90-9926-4CBF-9E2A-E6195403EB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2DF12C-B6E5-4687-8B1C-893346511AA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3E8045B-2086-45EA-B210-E7CC4FC9AE2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D83B19-EEA4-492B-B3A9-764BF98312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2DEDFA-E5A1-4E82-8FCE-54F48B15731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64CEAA-3892-4888-917C-205D78BF2C2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478C55-3120-417B-89E4-F277770A07D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AF0D2CDD-88D3-490B-BDE1-10CF094A581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8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HouseofPrayer.jpg"/>
          <p:cNvPicPr>
            <a:picLocks noGrp="1" noChangeAspect="1"/>
          </p:cNvPicPr>
          <p:nvPr>
            <p:ph idx="1"/>
          </p:nvPr>
        </p:nvPicPr>
        <p:blipFill>
          <a:blip r:embed="rId2" cstate="print"/>
          <a:stretch>
            <a:fillRect/>
          </a:stretch>
        </p:blipFill>
        <p:spPr>
          <a:xfrm>
            <a:off x="0" y="0"/>
            <a:ext cx="9144000" cy="6858000"/>
          </a:xfrm>
        </p:spPr>
      </p:pic>
      <p:sp>
        <p:nvSpPr>
          <p:cNvPr id="5" name="Rounded Rectangle 4"/>
          <p:cNvSpPr/>
          <p:nvPr/>
        </p:nvSpPr>
        <p:spPr>
          <a:xfrm>
            <a:off x="187287" y="1"/>
            <a:ext cx="8747393" cy="2201332"/>
          </a:xfrm>
          <a:prstGeom prst="round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Isa 56:6  Also the sons of the stranger, that join themselves to the LORD, to serve him, and to love the name of the LORD, to be his servants, every one that </a:t>
            </a:r>
            <a:r>
              <a:rPr lang="en-US" sz="2000" b="1" dirty="0" err="1" smtClean="0"/>
              <a:t>keepeth</a:t>
            </a:r>
            <a:r>
              <a:rPr lang="en-US" sz="2000" b="1" dirty="0" smtClean="0"/>
              <a:t> the </a:t>
            </a:r>
            <a:r>
              <a:rPr lang="en-US" sz="2000" b="1" dirty="0" err="1" smtClean="0"/>
              <a:t>sabbath</a:t>
            </a:r>
            <a:r>
              <a:rPr lang="en-US" sz="2000" b="1" dirty="0" smtClean="0"/>
              <a:t> from polluting it, and </a:t>
            </a:r>
            <a:r>
              <a:rPr lang="en-US" sz="2000" b="1" dirty="0" err="1" smtClean="0"/>
              <a:t>taketh</a:t>
            </a:r>
            <a:r>
              <a:rPr lang="en-US" sz="2000" b="1" dirty="0" smtClean="0"/>
              <a:t> hold of my covenant; </a:t>
            </a:r>
          </a:p>
          <a:p>
            <a:pPr algn="ctr"/>
            <a:r>
              <a:rPr lang="en-US" sz="2000" b="1" dirty="0" smtClean="0"/>
              <a:t>Isa </a:t>
            </a:r>
            <a:r>
              <a:rPr lang="en-US" sz="2000" b="1" dirty="0"/>
              <a:t>56:7  Even them will I bring to my holy mountain, and make them joyful in my house of prayer: their burnt offerings and their sacrifices </a:t>
            </a:r>
            <a:r>
              <a:rPr lang="en-US" sz="2000" b="1" i="1" dirty="0"/>
              <a:t>shall be accepted upon mine altar; for mine house shall be </a:t>
            </a:r>
            <a:r>
              <a:rPr lang="en-US" sz="2000" b="1" i="1" dirty="0" smtClean="0"/>
              <a:t>called…</a:t>
            </a:r>
            <a:endParaRPr lang="en-US" sz="2000" b="1" i="1" dirty="0"/>
          </a:p>
        </p:txBody>
      </p:sp>
      <p:sp>
        <p:nvSpPr>
          <p:cNvPr id="7" name="Rectangle 6"/>
          <p:cNvSpPr/>
          <p:nvPr/>
        </p:nvSpPr>
        <p:spPr>
          <a:xfrm>
            <a:off x="1507186" y="2029670"/>
            <a:ext cx="6129627" cy="2862322"/>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extrusionClr>
                <a:schemeClr val="accent1">
                  <a:lumMod val="90000"/>
                </a:schemeClr>
              </a:extrusionClr>
              <a:contourClr>
                <a:schemeClr val="accent2">
                  <a:tint val="20000"/>
                </a:schemeClr>
              </a:contourClr>
            </a:sp3d>
          </a:bodyPr>
          <a:lstStyle/>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t>
            </a:r>
            <a:r>
              <a:rPr lang="en-US" sz="36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…an </a:t>
            </a:r>
            <a:endPar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endParaRPr>
          </a:p>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House of Prayer </a:t>
            </a:r>
          </a:p>
          <a:p>
            <a:pPr algn="ctr"/>
            <a:r>
              <a:rPr lang="en-US" sz="36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for </a:t>
            </a:r>
          </a:p>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All People.”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HouseofPrayer.jpg"/>
          <p:cNvPicPr>
            <a:picLocks noGrp="1" noChangeAspect="1"/>
          </p:cNvPicPr>
          <p:nvPr>
            <p:ph idx="1"/>
          </p:nvPr>
        </p:nvPicPr>
        <p:blipFill>
          <a:blip r:embed="rId2" cstate="print"/>
          <a:stretch>
            <a:fillRect/>
          </a:stretch>
        </p:blipFill>
        <p:spPr>
          <a:xfrm>
            <a:off x="0" y="0"/>
            <a:ext cx="9144000" cy="6858000"/>
          </a:xfrm>
        </p:spPr>
      </p:pic>
      <p:sp>
        <p:nvSpPr>
          <p:cNvPr id="5" name="Rounded Rectangle 4"/>
          <p:cNvSpPr/>
          <p:nvPr/>
        </p:nvSpPr>
        <p:spPr>
          <a:xfrm>
            <a:off x="187287" y="231354"/>
            <a:ext cx="8747393" cy="1575412"/>
          </a:xfrm>
          <a:prstGeom prst="round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Mar 11:17  And he taught, saying unto them, Is it not written, My house shall be called of all nations the house of prayer? but ye have made it a den of thieves.</a:t>
            </a:r>
            <a:endParaRPr lang="en-US" sz="2400" b="1" i="1" dirty="0"/>
          </a:p>
        </p:txBody>
      </p:sp>
      <p:sp>
        <p:nvSpPr>
          <p:cNvPr id="7" name="Rectangle 6"/>
          <p:cNvSpPr/>
          <p:nvPr/>
        </p:nvSpPr>
        <p:spPr>
          <a:xfrm>
            <a:off x="1507186" y="1623278"/>
            <a:ext cx="6129627" cy="2862322"/>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extrusionClr>
                <a:schemeClr val="accent1">
                  <a:lumMod val="90000"/>
                </a:schemeClr>
              </a:extrusionClr>
              <a:contourClr>
                <a:schemeClr val="accent2">
                  <a:tint val="20000"/>
                </a:schemeClr>
              </a:contourClr>
            </a:sp3d>
          </a:bodyPr>
          <a:lstStyle/>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t>
            </a:r>
            <a:r>
              <a:rPr lang="en-US" sz="36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…an </a:t>
            </a:r>
            <a:endPar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endParaRPr>
          </a:p>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House of Prayer </a:t>
            </a:r>
          </a:p>
          <a:p>
            <a:pPr algn="ctr"/>
            <a:r>
              <a:rPr lang="en-US" sz="36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for </a:t>
            </a:r>
          </a:p>
          <a:p>
            <a:pPr algn="ctr"/>
            <a:r>
              <a:rPr lang="en-US" sz="4800" b="1" i="1" dirty="0" smtClean="0">
                <a:ln>
                  <a:solidFill>
                    <a:schemeClr val="tx1"/>
                  </a:solidFill>
                </a:ln>
                <a:gradFill>
                  <a:gsLst>
                    <a:gs pos="0">
                      <a:srgbClr val="FF3399"/>
                    </a:gs>
                    <a:gs pos="25000">
                      <a:srgbClr val="FF6633"/>
                    </a:gs>
                    <a:gs pos="50000">
                      <a:srgbClr val="FFFF00"/>
                    </a:gs>
                    <a:gs pos="75000">
                      <a:srgbClr val="01A78F"/>
                    </a:gs>
                    <a:gs pos="100000">
                      <a:srgbClr val="3366FF"/>
                    </a:gs>
                  </a:gsLst>
                  <a:lin ang="16200000" scaled="0"/>
                </a:gradFill>
                <a:effectLst>
                  <a:outerShdw blurRad="60007" dist="310007" dir="7680000" sy="30000" kx="1300200" algn="ctr" rotWithShape="0">
                    <a:prstClr val="black">
                      <a:alpha val="32000"/>
                    </a:prstClr>
                  </a:outerShdw>
                </a:effectLst>
                <a:latin typeface="Rockwell Extra Bold" pitchFamily="18" charset="0"/>
              </a:rPr>
              <a:t>All People.”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7162800" y="990600"/>
            <a:ext cx="1905000" cy="584200"/>
          </a:xfrm>
          <a:prstGeom prst="rect">
            <a:avLst/>
          </a:prstGeom>
          <a:noFill/>
          <a:ln w="9525">
            <a:noFill/>
            <a:miter lim="800000"/>
            <a:headEnd/>
            <a:tailEnd/>
          </a:ln>
        </p:spPr>
        <p:txBody>
          <a:bodyPr>
            <a:spAutoFit/>
          </a:bodyPr>
          <a:lstStyle/>
          <a:p>
            <a:r>
              <a:rPr lang="en-US" sz="800" b="1" u="sng"/>
              <a:t>SEPARATE PLACES</a:t>
            </a:r>
            <a:r>
              <a:rPr lang="en-US" sz="800"/>
              <a:t/>
            </a:r>
            <a:br>
              <a:rPr lang="en-US" sz="800"/>
            </a:br>
            <a:r>
              <a:rPr lang="en-US" sz="800"/>
              <a:t>WORSHIPPERS PASS THROUGH-IN</a:t>
            </a:r>
            <a:br>
              <a:rPr lang="en-US" sz="800"/>
            </a:br>
            <a:r>
              <a:rPr lang="en-US" sz="800"/>
              <a:t>TRANSIT. ASSEMBLE FOR WORSHIP</a:t>
            </a:r>
            <a:br>
              <a:rPr lang="en-US" sz="800"/>
            </a:br>
            <a:r>
              <a:rPr lang="en-US" sz="800"/>
              <a:t>EZK.41:13.PG.111, 122 </a:t>
            </a:r>
            <a:r>
              <a:rPr lang="en-US" sz="800" i="1"/>
              <a:t>[50,56]</a:t>
            </a:r>
          </a:p>
        </p:txBody>
      </p:sp>
      <p:sp>
        <p:nvSpPr>
          <p:cNvPr id="19459" name="Rectangle 7"/>
          <p:cNvSpPr>
            <a:spLocks noChangeArrowheads="1"/>
          </p:cNvSpPr>
          <p:nvPr/>
        </p:nvSpPr>
        <p:spPr bwMode="auto">
          <a:xfrm>
            <a:off x="5334000" y="133350"/>
            <a:ext cx="1828800" cy="954088"/>
          </a:xfrm>
          <a:prstGeom prst="rect">
            <a:avLst/>
          </a:prstGeom>
          <a:noFill/>
          <a:ln w="9525">
            <a:noFill/>
            <a:miter lim="800000"/>
            <a:headEnd/>
            <a:tailEnd/>
          </a:ln>
        </p:spPr>
        <p:txBody>
          <a:bodyPr>
            <a:spAutoFit/>
          </a:bodyPr>
          <a:lstStyle/>
          <a:p>
            <a:r>
              <a:rPr lang="en-US" sz="800" b="1" u="sng"/>
              <a:t>THE ALTAR</a:t>
            </a:r>
            <a:br>
              <a:rPr lang="en-US" sz="800" b="1" u="sng"/>
            </a:br>
            <a:r>
              <a:rPr lang="en-US" sz="800"/>
              <a:t>SACRIFICES CONSUMED BY FIRE FROM HEAVEN. 12 REEDS SQ.(50 YDS. SQ.) EZK. 43:13, 2 CHR. 7:1, LEV. 9:24; JUD. 6:21; 2 KG. 18:23;  1CHR. 21:26; HEB. 9:8</a:t>
            </a:r>
            <a:br>
              <a:rPr lang="en-US" sz="800"/>
            </a:br>
            <a:r>
              <a:rPr lang="en-US" sz="800"/>
              <a:t>(PG. 127) </a:t>
            </a:r>
            <a:r>
              <a:rPr lang="en-US" sz="800" i="1"/>
              <a:t>[58-59]</a:t>
            </a:r>
          </a:p>
        </p:txBody>
      </p:sp>
      <p:sp>
        <p:nvSpPr>
          <p:cNvPr id="19460" name="Rectangle 9"/>
          <p:cNvSpPr>
            <a:spLocks noChangeArrowheads="1"/>
          </p:cNvSpPr>
          <p:nvPr/>
        </p:nvSpPr>
        <p:spPr bwMode="auto">
          <a:xfrm>
            <a:off x="2819400" y="4794250"/>
            <a:ext cx="1752600" cy="708025"/>
          </a:xfrm>
          <a:prstGeom prst="rect">
            <a:avLst/>
          </a:prstGeom>
          <a:noFill/>
          <a:ln w="9525">
            <a:noFill/>
            <a:miter lim="800000"/>
            <a:headEnd/>
            <a:tailEnd/>
          </a:ln>
        </p:spPr>
        <p:txBody>
          <a:bodyPr>
            <a:spAutoFit/>
          </a:bodyPr>
          <a:lstStyle/>
          <a:p>
            <a:r>
              <a:rPr lang="en-US" sz="800" b="1" u="sng"/>
              <a:t>STORE HOUSES</a:t>
            </a:r>
            <a:r>
              <a:rPr lang="en-US" sz="800" b="1"/>
              <a:t/>
            </a:r>
            <a:br>
              <a:rPr lang="en-US" sz="800" b="1"/>
            </a:br>
            <a:r>
              <a:rPr lang="en-US" sz="800"/>
              <a:t>SOUTHERN OUTER COURT </a:t>
            </a:r>
            <a:br>
              <a:rPr lang="en-US" sz="800"/>
            </a:br>
            <a:r>
              <a:rPr lang="en-US" sz="800"/>
              <a:t>WORSHIPPERS ENTER SOUTH WITH FIRSTFRUITS. EZK. 44:30;</a:t>
            </a:r>
            <a:br>
              <a:rPr lang="en-US" sz="800"/>
            </a:br>
            <a:r>
              <a:rPr lang="en-US" sz="800"/>
              <a:t>MAL. 3:4. PG. 69, 164 </a:t>
            </a:r>
            <a:r>
              <a:rPr lang="en-US" sz="800" i="1"/>
              <a:t>[27, 70]</a:t>
            </a:r>
          </a:p>
        </p:txBody>
      </p:sp>
      <p:sp>
        <p:nvSpPr>
          <p:cNvPr id="19461" name="Rectangle 10"/>
          <p:cNvSpPr>
            <a:spLocks noChangeArrowheads="1"/>
          </p:cNvSpPr>
          <p:nvPr/>
        </p:nvSpPr>
        <p:spPr bwMode="auto">
          <a:xfrm>
            <a:off x="-76200" y="4456113"/>
            <a:ext cx="1828800" cy="954087"/>
          </a:xfrm>
          <a:prstGeom prst="rect">
            <a:avLst/>
          </a:prstGeom>
          <a:noFill/>
          <a:ln w="9525">
            <a:noFill/>
            <a:miter lim="800000"/>
            <a:headEnd/>
            <a:tailEnd/>
          </a:ln>
        </p:spPr>
        <p:txBody>
          <a:bodyPr>
            <a:spAutoFit/>
          </a:bodyPr>
          <a:lstStyle/>
          <a:p>
            <a:r>
              <a:rPr lang="en-US" sz="800" b="1" u="sng"/>
              <a:t>LEVITE DUTIES</a:t>
            </a:r>
            <a:br>
              <a:rPr lang="en-US" sz="800" b="1" u="sng"/>
            </a:br>
            <a:r>
              <a:rPr lang="en-US" sz="800"/>
              <a:t>OFFICIATE &amp; DINE IN INNER</a:t>
            </a:r>
            <a:br>
              <a:rPr lang="en-US" sz="800"/>
            </a:br>
            <a:r>
              <a:rPr lang="en-US" sz="800"/>
              <a:t>RANGE OF OUTER BUILDINGS ON</a:t>
            </a:r>
            <a:br>
              <a:rPr lang="en-US" sz="800"/>
            </a:br>
            <a:r>
              <a:rPr lang="en-US" sz="800"/>
              <a:t>NORTH &amp; SOUTH, EAT MOST HOLY THINGS. 444 DINING HALLS</a:t>
            </a:r>
            <a:br>
              <a:rPr lang="en-US" sz="800"/>
            </a:br>
            <a:r>
              <a:rPr lang="en-US" sz="800"/>
              <a:t>CHANGE GARMENTS HERE.</a:t>
            </a:r>
            <a:br>
              <a:rPr lang="en-US" sz="800"/>
            </a:br>
            <a:r>
              <a:rPr lang="en-US" sz="800"/>
              <a:t>EZK.44:17, 42:12, PG.164 </a:t>
            </a:r>
            <a:r>
              <a:rPr lang="en-US" sz="800" i="1"/>
              <a:t>[79]</a:t>
            </a:r>
            <a:endParaRPr lang="en-US" sz="800"/>
          </a:p>
        </p:txBody>
      </p:sp>
      <p:sp>
        <p:nvSpPr>
          <p:cNvPr id="19462" name="Rectangle 6"/>
          <p:cNvSpPr>
            <a:spLocks noChangeArrowheads="1"/>
          </p:cNvSpPr>
          <p:nvPr/>
        </p:nvSpPr>
        <p:spPr bwMode="auto">
          <a:xfrm>
            <a:off x="1981200" y="152400"/>
            <a:ext cx="1752600" cy="708025"/>
          </a:xfrm>
          <a:prstGeom prst="rect">
            <a:avLst/>
          </a:prstGeom>
          <a:noFill/>
          <a:ln w="9525">
            <a:noFill/>
            <a:miter lim="800000"/>
            <a:headEnd/>
            <a:tailEnd/>
          </a:ln>
        </p:spPr>
        <p:txBody>
          <a:bodyPr>
            <a:spAutoFit/>
          </a:bodyPr>
          <a:lstStyle/>
          <a:p>
            <a:pPr>
              <a:spcBef>
                <a:spcPct val="60000"/>
              </a:spcBef>
            </a:pPr>
            <a:r>
              <a:rPr lang="en-US" sz="800" b="1" u="sng"/>
              <a:t>GATES</a:t>
            </a:r>
            <a:r>
              <a:rPr lang="en-US" sz="800" b="1"/>
              <a:t>.</a:t>
            </a:r>
            <a:r>
              <a:rPr lang="en-US" sz="800"/>
              <a:t/>
            </a:r>
            <a:br>
              <a:rPr lang="en-US" sz="800"/>
            </a:br>
            <a:r>
              <a:rPr lang="en-US" sz="800"/>
              <a:t>APPARENTLY 11 ON EA. WALL</a:t>
            </a:r>
            <a:br>
              <a:rPr lang="en-US" sz="800"/>
            </a:br>
            <a:r>
              <a:rPr lang="en-US" sz="800"/>
              <a:t>FOR ENTERING IN-GOING FORTH</a:t>
            </a:r>
            <a:br>
              <a:rPr lang="en-US" sz="800"/>
            </a:br>
            <a:r>
              <a:rPr lang="en-US" sz="800"/>
              <a:t>EZK. 40:18 PG. 75,77 </a:t>
            </a:r>
            <a:r>
              <a:rPr lang="en-US" sz="800" i="1"/>
              <a:t>[30</a:t>
            </a:r>
            <a:r>
              <a:rPr lang="en-US" sz="800"/>
              <a:t>, </a:t>
            </a:r>
            <a:r>
              <a:rPr lang="en-US" sz="800" i="1"/>
              <a:t>32]</a:t>
            </a:r>
          </a:p>
        </p:txBody>
      </p:sp>
      <p:sp>
        <p:nvSpPr>
          <p:cNvPr id="19463" name="TextBox 7"/>
          <p:cNvSpPr txBox="1">
            <a:spLocks noChangeArrowheads="1"/>
          </p:cNvSpPr>
          <p:nvPr/>
        </p:nvSpPr>
        <p:spPr bwMode="auto">
          <a:xfrm>
            <a:off x="2743200" y="936625"/>
            <a:ext cx="1524000" cy="892175"/>
          </a:xfrm>
          <a:prstGeom prst="rect">
            <a:avLst/>
          </a:prstGeom>
          <a:noFill/>
          <a:ln w="9525">
            <a:noFill/>
            <a:miter lim="800000"/>
            <a:headEnd/>
            <a:tailEnd/>
          </a:ln>
        </p:spPr>
        <p:txBody>
          <a:bodyPr>
            <a:spAutoFit/>
          </a:bodyPr>
          <a:lstStyle/>
          <a:p>
            <a:r>
              <a:rPr lang="en-US" sz="800" b="1" u="sng"/>
              <a:t>SLAYING BLOCKS</a:t>
            </a:r>
            <a:r>
              <a:rPr lang="en-US" sz="800" b="1"/>
              <a:t/>
            </a:r>
            <a:br>
              <a:rPr lang="en-US" sz="800" b="1"/>
            </a:br>
            <a:r>
              <a:rPr lang="en-US" sz="800"/>
              <a:t>ON NORTH ONLY.4 PER GATE SACRIFICE </a:t>
            </a:r>
            <a:r>
              <a:rPr lang="en-US" sz="800" u="sng"/>
              <a:t>SLAIN</a:t>
            </a:r>
            <a:r>
              <a:rPr lang="en-US" sz="800"/>
              <a:t>. FIRST- FRUITS ON SOUTH -EZK. 40:40 PG. 163 </a:t>
            </a:r>
            <a:r>
              <a:rPr lang="en-US" sz="800" i="1"/>
              <a:t>[78]</a:t>
            </a:r>
          </a:p>
          <a:p>
            <a:endParaRPr lang="en-US" sz="800"/>
          </a:p>
        </p:txBody>
      </p:sp>
      <p:sp>
        <p:nvSpPr>
          <p:cNvPr id="19464" name="Rectangle 7"/>
          <p:cNvSpPr>
            <a:spLocks noChangeArrowheads="1"/>
          </p:cNvSpPr>
          <p:nvPr/>
        </p:nvSpPr>
        <p:spPr bwMode="auto">
          <a:xfrm>
            <a:off x="3771900" y="152400"/>
            <a:ext cx="1485900" cy="830263"/>
          </a:xfrm>
          <a:prstGeom prst="rect">
            <a:avLst/>
          </a:prstGeom>
          <a:noFill/>
          <a:ln w="9525">
            <a:noFill/>
            <a:miter lim="800000"/>
            <a:headEnd/>
            <a:tailEnd/>
          </a:ln>
        </p:spPr>
        <p:txBody>
          <a:bodyPr>
            <a:spAutoFit/>
          </a:bodyPr>
          <a:lstStyle/>
          <a:p>
            <a:r>
              <a:rPr lang="en-US" sz="800" b="1" u="sng"/>
              <a:t>PREPARATION</a:t>
            </a:r>
            <a:r>
              <a:rPr lang="en-US" sz="800" b="1"/>
              <a:t> </a:t>
            </a:r>
            <a:r>
              <a:rPr lang="en-US" sz="800" b="1" u="sng"/>
              <a:t>TABLES</a:t>
            </a:r>
            <a:br>
              <a:rPr lang="en-US" sz="800" b="1" u="sng"/>
            </a:br>
            <a:r>
              <a:rPr lang="en-US" sz="800"/>
              <a:t>FURTHER PREPARATION OF SACRIFICES. 4 PER INNER GATE OF OUTER COURT. EZK. 40:39. PG. 69, 163 </a:t>
            </a:r>
            <a:r>
              <a:rPr lang="en-US" sz="800" i="1"/>
              <a:t>[27, 78-78]</a:t>
            </a:r>
          </a:p>
        </p:txBody>
      </p:sp>
      <p:sp>
        <p:nvSpPr>
          <p:cNvPr id="19465" name="Rectangle 7"/>
          <p:cNvSpPr>
            <a:spLocks noChangeArrowheads="1"/>
          </p:cNvSpPr>
          <p:nvPr/>
        </p:nvSpPr>
        <p:spPr bwMode="auto">
          <a:xfrm>
            <a:off x="7162800" y="228600"/>
            <a:ext cx="1828800" cy="830263"/>
          </a:xfrm>
          <a:prstGeom prst="rect">
            <a:avLst/>
          </a:prstGeom>
          <a:noFill/>
          <a:ln w="9525">
            <a:noFill/>
            <a:miter lim="800000"/>
            <a:headEnd/>
            <a:tailEnd/>
          </a:ln>
        </p:spPr>
        <p:txBody>
          <a:bodyPr>
            <a:spAutoFit/>
          </a:bodyPr>
          <a:lstStyle/>
          <a:p>
            <a:r>
              <a:rPr lang="en-US" sz="800" b="1" u="sng"/>
              <a:t>MOST</a:t>
            </a:r>
            <a:r>
              <a:rPr lang="en-US" sz="800" b="1"/>
              <a:t> </a:t>
            </a:r>
            <a:r>
              <a:rPr lang="en-US" sz="800" b="1" u="sng"/>
              <a:t>HOLY</a:t>
            </a:r>
            <a:r>
              <a:rPr lang="en-US" sz="800" b="1"/>
              <a:t/>
            </a:r>
            <a:br>
              <a:rPr lang="en-US" sz="800" b="1"/>
            </a:br>
            <a:r>
              <a:rPr lang="en-US" sz="800"/>
              <a:t>HERE THE GLORY OF THE OLAHM</a:t>
            </a:r>
            <a:br>
              <a:rPr lang="en-US" sz="800"/>
            </a:br>
            <a:r>
              <a:rPr lang="en-US" sz="800"/>
              <a:t>IS HID FROM MORTAL EYES BY</a:t>
            </a:r>
            <a:br>
              <a:rPr lang="en-US" sz="800"/>
            </a:br>
            <a:r>
              <a:rPr lang="en-US" sz="800"/>
              <a:t>TENT OF CLOUD. ISA. 4:5, ISA. 40:22; HEAVENS AS TENT OF</a:t>
            </a:r>
            <a:br>
              <a:rPr lang="en-US" sz="800"/>
            </a:br>
            <a:r>
              <a:rPr lang="en-US" sz="800"/>
              <a:t>HOLY. PG. 185 </a:t>
            </a:r>
            <a:r>
              <a:rPr lang="en-US" sz="800" i="1"/>
              <a:t>[91-92]</a:t>
            </a:r>
          </a:p>
        </p:txBody>
      </p:sp>
      <p:sp>
        <p:nvSpPr>
          <p:cNvPr id="19466" name="Rectangle 2"/>
          <p:cNvSpPr>
            <a:spLocks noChangeArrowheads="1"/>
          </p:cNvSpPr>
          <p:nvPr/>
        </p:nvSpPr>
        <p:spPr bwMode="auto">
          <a:xfrm>
            <a:off x="7162800" y="3621088"/>
            <a:ext cx="1828800" cy="708025"/>
          </a:xfrm>
          <a:prstGeom prst="rect">
            <a:avLst/>
          </a:prstGeom>
          <a:noFill/>
          <a:ln w="9525">
            <a:noFill/>
            <a:miter lim="800000"/>
            <a:headEnd/>
            <a:tailEnd/>
          </a:ln>
        </p:spPr>
        <p:txBody>
          <a:bodyPr>
            <a:spAutoFit/>
          </a:bodyPr>
          <a:lstStyle/>
          <a:p>
            <a:r>
              <a:rPr lang="en-US" sz="800" b="1" u="sng"/>
              <a:t>PRINCE’S PALACE</a:t>
            </a:r>
            <a:r>
              <a:rPr lang="en-US" sz="800"/>
              <a:t/>
            </a:r>
            <a:br>
              <a:rPr lang="en-US" sz="800"/>
            </a:br>
            <a:r>
              <a:rPr lang="en-US" sz="800"/>
              <a:t>WHOLE EASTERN OUTER COURT</a:t>
            </a:r>
            <a:br>
              <a:rPr lang="en-US" sz="800"/>
            </a:br>
            <a:r>
              <a:rPr lang="en-US" sz="800"/>
              <a:t>SAINTS SUP ANEW WITH CHRIST</a:t>
            </a:r>
            <a:br>
              <a:rPr lang="en-US" sz="800"/>
            </a:br>
            <a:r>
              <a:rPr lang="en-US" sz="800"/>
              <a:t>EZK. 43:4, 44:2, 46:1,2,6</a:t>
            </a:r>
            <a:r>
              <a:rPr lang="en-US" sz="800" i="1"/>
              <a:t/>
            </a:r>
            <a:br>
              <a:rPr lang="en-US" sz="800" i="1"/>
            </a:br>
            <a:r>
              <a:rPr lang="en-US" sz="800"/>
              <a:t>SONG 5:1. PG. 173, </a:t>
            </a:r>
            <a:r>
              <a:rPr lang="en-US" sz="800" i="1"/>
              <a:t>[84,88]</a:t>
            </a:r>
          </a:p>
        </p:txBody>
      </p:sp>
      <p:sp>
        <p:nvSpPr>
          <p:cNvPr id="19467" name="Rectangle 2"/>
          <p:cNvSpPr>
            <a:spLocks noChangeArrowheads="1"/>
          </p:cNvSpPr>
          <p:nvPr/>
        </p:nvSpPr>
        <p:spPr bwMode="auto">
          <a:xfrm>
            <a:off x="7162800" y="1600200"/>
            <a:ext cx="1828800" cy="708025"/>
          </a:xfrm>
          <a:prstGeom prst="rect">
            <a:avLst/>
          </a:prstGeom>
          <a:noFill/>
          <a:ln w="9525">
            <a:noFill/>
            <a:miter lim="800000"/>
            <a:headEnd/>
            <a:tailEnd/>
          </a:ln>
        </p:spPr>
        <p:txBody>
          <a:bodyPr>
            <a:spAutoFit/>
          </a:bodyPr>
          <a:lstStyle/>
          <a:p>
            <a:r>
              <a:rPr lang="en-US" sz="800" b="1" u="sng"/>
              <a:t>ACCESS TO</a:t>
            </a:r>
            <a:r>
              <a:rPr lang="en-US" sz="800" b="1"/>
              <a:t> </a:t>
            </a:r>
            <a:r>
              <a:rPr lang="en-US" sz="800" b="1" u="sng"/>
              <a:t>ALTAR</a:t>
            </a:r>
            <a:r>
              <a:rPr lang="en-US" sz="800"/>
              <a:t/>
            </a:r>
            <a:br>
              <a:rPr lang="en-US" sz="800"/>
            </a:br>
            <a:r>
              <a:rPr lang="en-US" sz="800"/>
              <a:t>cp. TABERNACLE-NO NAKEDNESS</a:t>
            </a:r>
            <a:br>
              <a:rPr lang="en-US" sz="800"/>
            </a:br>
            <a:r>
              <a:rPr lang="en-US" sz="800"/>
              <a:t>IN MOST HOLY TO DISCLOSE.</a:t>
            </a:r>
            <a:br>
              <a:rPr lang="en-US" sz="800"/>
            </a:br>
            <a:r>
              <a:rPr lang="en-US" sz="800"/>
              <a:t>HENCE STEPS. EZK. 43:17</a:t>
            </a:r>
            <a:br>
              <a:rPr lang="en-US" sz="800"/>
            </a:br>
            <a:r>
              <a:rPr lang="en-US" sz="800"/>
              <a:t>PG. 132 </a:t>
            </a:r>
            <a:r>
              <a:rPr lang="en-US" sz="800" i="1"/>
              <a:t>(60)</a:t>
            </a:r>
          </a:p>
        </p:txBody>
      </p:sp>
      <p:sp>
        <p:nvSpPr>
          <p:cNvPr id="19468" name="Rectangle 2"/>
          <p:cNvSpPr>
            <a:spLocks noChangeArrowheads="1"/>
          </p:cNvSpPr>
          <p:nvPr/>
        </p:nvSpPr>
        <p:spPr bwMode="auto">
          <a:xfrm>
            <a:off x="7162800" y="2970213"/>
            <a:ext cx="1905000" cy="584200"/>
          </a:xfrm>
          <a:prstGeom prst="rect">
            <a:avLst/>
          </a:prstGeom>
          <a:noFill/>
          <a:ln w="9525">
            <a:noFill/>
            <a:miter lim="800000"/>
            <a:headEnd/>
            <a:tailEnd/>
          </a:ln>
        </p:spPr>
        <p:txBody>
          <a:bodyPr>
            <a:spAutoFit/>
          </a:bodyPr>
          <a:lstStyle/>
          <a:p>
            <a:r>
              <a:rPr lang="en-US" sz="800" b="1" u="sng"/>
              <a:t>TABLE  BEFORE</a:t>
            </a:r>
            <a:r>
              <a:rPr lang="en-US" sz="800" b="1"/>
              <a:t> </a:t>
            </a:r>
            <a:r>
              <a:rPr lang="en-US" sz="800" b="1" u="sng"/>
              <a:t>YAHWEH</a:t>
            </a:r>
            <a:r>
              <a:rPr lang="en-US" sz="800"/>
              <a:t/>
            </a:r>
            <a:br>
              <a:rPr lang="en-US" sz="800"/>
            </a:br>
            <a:r>
              <a:rPr lang="en-US" sz="800"/>
              <a:t>TIMBER ENCLOSED CONVEYOR</a:t>
            </a:r>
            <a:br>
              <a:rPr lang="en-US" sz="800"/>
            </a:br>
            <a:r>
              <a:rPr lang="en-US" sz="800"/>
              <a:t>FOR FAT AND BLOOD ON GOLDEN</a:t>
            </a:r>
            <a:br>
              <a:rPr lang="en-US" sz="800"/>
            </a:br>
            <a:r>
              <a:rPr lang="en-US" sz="800"/>
              <a:t>FLOATS. EZK</a:t>
            </a:r>
            <a:r>
              <a:rPr lang="en-US" sz="800" i="1"/>
              <a:t>. </a:t>
            </a:r>
            <a:r>
              <a:rPr lang="en-US" sz="800"/>
              <a:t>41:22 PG. 134</a:t>
            </a:r>
            <a:r>
              <a:rPr lang="en-US" sz="800" i="1"/>
              <a:t>[62]</a:t>
            </a:r>
          </a:p>
        </p:txBody>
      </p:sp>
      <p:sp>
        <p:nvSpPr>
          <p:cNvPr id="19469" name="Rectangle 2"/>
          <p:cNvSpPr>
            <a:spLocks noChangeArrowheads="1"/>
          </p:cNvSpPr>
          <p:nvPr/>
        </p:nvSpPr>
        <p:spPr bwMode="auto">
          <a:xfrm>
            <a:off x="7162800" y="4313238"/>
            <a:ext cx="1905000" cy="954087"/>
          </a:xfrm>
          <a:prstGeom prst="rect">
            <a:avLst/>
          </a:prstGeom>
          <a:noFill/>
          <a:ln w="9525">
            <a:noFill/>
            <a:miter lim="800000"/>
            <a:headEnd/>
            <a:tailEnd/>
          </a:ln>
        </p:spPr>
        <p:txBody>
          <a:bodyPr>
            <a:spAutoFit/>
          </a:bodyPr>
          <a:lstStyle/>
          <a:p>
            <a:r>
              <a:rPr lang="en-US" sz="800" b="1" u="sng"/>
              <a:t>CHAMBERS OF</a:t>
            </a:r>
            <a:r>
              <a:rPr lang="en-US" sz="800" b="1"/>
              <a:t> </a:t>
            </a:r>
            <a:r>
              <a:rPr lang="en-US" sz="800" b="1" u="sng"/>
              <a:t>SINGERS</a:t>
            </a:r>
            <a:r>
              <a:rPr lang="en-US" sz="800"/>
              <a:t/>
            </a:r>
            <a:br>
              <a:rPr lang="en-US" sz="800"/>
            </a:br>
            <a:r>
              <a:rPr lang="en-US" sz="800"/>
              <a:t>WHOLE CIRCLE CONTAINS THEM-</a:t>
            </a:r>
            <a:br>
              <a:rPr lang="en-US" sz="800"/>
            </a:br>
            <a:r>
              <a:rPr lang="en-US" sz="800"/>
              <a:t>NORTHERN HALF, SONS OF ZADOK</a:t>
            </a:r>
            <a:br>
              <a:rPr lang="en-US" sz="800"/>
            </a:br>
            <a:r>
              <a:rPr lang="en-US" sz="800"/>
              <a:t>KEEP ALTAR. SOUTHERN HALF,</a:t>
            </a:r>
            <a:br>
              <a:rPr lang="en-US" sz="800"/>
            </a:br>
            <a:r>
              <a:rPr lang="en-US" sz="800"/>
              <a:t>LEVITES KEEP HOUSE, i.e.</a:t>
            </a:r>
            <a:br>
              <a:rPr lang="en-US" sz="800"/>
            </a:br>
            <a:r>
              <a:rPr lang="en-US" sz="800"/>
              <a:t>IMMORTAL &amp; MORTAL PRIESTS. </a:t>
            </a:r>
            <a:br>
              <a:rPr lang="en-US" sz="800"/>
            </a:br>
            <a:r>
              <a:rPr lang="en-US" sz="800"/>
              <a:t>EZK. 40:44. PG. 93,151 </a:t>
            </a:r>
            <a:r>
              <a:rPr lang="en-US" sz="800" i="1"/>
              <a:t>[40</a:t>
            </a:r>
            <a:r>
              <a:rPr lang="en-US" sz="800"/>
              <a:t>, </a:t>
            </a:r>
            <a:r>
              <a:rPr lang="en-US" sz="800" i="1"/>
              <a:t>72]</a:t>
            </a:r>
          </a:p>
        </p:txBody>
      </p:sp>
      <p:sp>
        <p:nvSpPr>
          <p:cNvPr id="19470" name="Rectangle 9"/>
          <p:cNvSpPr>
            <a:spLocks noChangeArrowheads="1"/>
          </p:cNvSpPr>
          <p:nvPr/>
        </p:nvSpPr>
        <p:spPr bwMode="auto">
          <a:xfrm>
            <a:off x="6477000" y="5294313"/>
            <a:ext cx="2057400" cy="954087"/>
          </a:xfrm>
          <a:prstGeom prst="rect">
            <a:avLst/>
          </a:prstGeom>
          <a:noFill/>
          <a:ln w="9525">
            <a:noFill/>
            <a:miter lim="800000"/>
            <a:headEnd/>
            <a:tailEnd/>
          </a:ln>
        </p:spPr>
        <p:txBody>
          <a:bodyPr>
            <a:spAutoFit/>
          </a:bodyPr>
          <a:lstStyle/>
          <a:p>
            <a:r>
              <a:rPr lang="en-US" sz="800" b="1" u="sng"/>
              <a:t>TWO STREAMS OE</a:t>
            </a:r>
            <a:r>
              <a:rPr lang="en-US" sz="800" b="1"/>
              <a:t> </a:t>
            </a:r>
            <a:r>
              <a:rPr lang="en-US" sz="800" b="1" u="sng"/>
              <a:t>WATER</a:t>
            </a:r>
            <a:r>
              <a:rPr lang="en-US" sz="800" b="1"/>
              <a:t/>
            </a:r>
            <a:br>
              <a:rPr lang="en-US" sz="800" b="1"/>
            </a:br>
            <a:r>
              <a:rPr lang="en-US" sz="800"/>
              <a:t>WATERS FROM ALTAR FLOW FROM</a:t>
            </a:r>
            <a:br>
              <a:rPr lang="en-US" sz="800"/>
            </a:br>
            <a:r>
              <a:rPr lang="en-US" sz="800"/>
              <a:t>UNDER NORTHERN GATES-THEN</a:t>
            </a:r>
            <a:br>
              <a:rPr lang="en-US" sz="800"/>
            </a:br>
            <a:r>
              <a:rPr lang="en-US" sz="800"/>
              <a:t>EAST, NORTHWEST TO MEDIT. UNDER</a:t>
            </a:r>
            <a:br>
              <a:rPr lang="en-US" sz="800"/>
            </a:br>
            <a:r>
              <a:rPr lang="en-US" sz="800"/>
              <a:t>SOUTH GATES, THEN EAST TO HEAL</a:t>
            </a:r>
            <a:br>
              <a:rPr lang="en-US" sz="800"/>
            </a:br>
            <a:r>
              <a:rPr lang="en-US" sz="800"/>
              <a:t>INLAND LAKE. EZK. 47:1, 9;</a:t>
            </a:r>
            <a:br>
              <a:rPr lang="en-US" sz="800"/>
            </a:br>
            <a:r>
              <a:rPr lang="en-US" sz="800"/>
              <a:t>PS. 46:4; ZECH. 14:8. PG. 302 </a:t>
            </a:r>
            <a:r>
              <a:rPr lang="en-US" sz="800" i="1"/>
              <a:t>[152]</a:t>
            </a:r>
          </a:p>
        </p:txBody>
      </p:sp>
      <p:sp>
        <p:nvSpPr>
          <p:cNvPr id="19471" name="Rectangle 9"/>
          <p:cNvSpPr>
            <a:spLocks noChangeArrowheads="1"/>
          </p:cNvSpPr>
          <p:nvPr/>
        </p:nvSpPr>
        <p:spPr bwMode="auto">
          <a:xfrm>
            <a:off x="1828800" y="5410200"/>
            <a:ext cx="1752600" cy="708025"/>
          </a:xfrm>
          <a:prstGeom prst="rect">
            <a:avLst/>
          </a:prstGeom>
          <a:noFill/>
          <a:ln w="9525">
            <a:noFill/>
            <a:miter lim="800000"/>
            <a:headEnd/>
            <a:tailEnd/>
          </a:ln>
        </p:spPr>
        <p:txBody>
          <a:bodyPr>
            <a:spAutoFit/>
          </a:bodyPr>
          <a:lstStyle/>
          <a:p>
            <a:r>
              <a:rPr lang="en-US" sz="800" b="1" u="sng"/>
              <a:t>LIFTS</a:t>
            </a:r>
            <a:br>
              <a:rPr lang="en-US" sz="800" b="1" u="sng"/>
            </a:br>
            <a:r>
              <a:rPr lang="en-US" sz="800"/>
              <a:t>3 LIFT CHAMBERS, EA SIDE OF</a:t>
            </a:r>
            <a:br>
              <a:rPr lang="en-US" sz="800"/>
            </a:br>
            <a:r>
              <a:rPr lang="en-US" sz="800"/>
              <a:t>EACH GATE. “THOU SHALT NOT</a:t>
            </a:r>
            <a:br>
              <a:rPr lang="en-US" sz="800"/>
            </a:br>
            <a:r>
              <a:rPr lang="en-US" sz="800"/>
              <a:t>GO UP TO MY ALTAR BY STEPS”</a:t>
            </a:r>
            <a:br>
              <a:rPr lang="en-US" sz="800"/>
            </a:br>
            <a:r>
              <a:rPr lang="en-US" sz="800"/>
              <a:t>EX.20:26. PG. 51, 171 </a:t>
            </a:r>
            <a:r>
              <a:rPr lang="en-US" sz="800" i="1"/>
              <a:t>[16, 82]</a:t>
            </a:r>
          </a:p>
        </p:txBody>
      </p:sp>
      <p:sp>
        <p:nvSpPr>
          <p:cNvPr id="19472" name="Rectangle 9"/>
          <p:cNvSpPr>
            <a:spLocks noChangeArrowheads="1"/>
          </p:cNvSpPr>
          <p:nvPr/>
        </p:nvSpPr>
        <p:spPr bwMode="auto">
          <a:xfrm>
            <a:off x="4572000" y="4789488"/>
            <a:ext cx="1828800" cy="706437"/>
          </a:xfrm>
          <a:prstGeom prst="rect">
            <a:avLst/>
          </a:prstGeom>
          <a:noFill/>
          <a:ln w="9525">
            <a:noFill/>
            <a:miter lim="800000"/>
            <a:headEnd/>
            <a:tailEnd/>
          </a:ln>
        </p:spPr>
        <p:txBody>
          <a:bodyPr>
            <a:spAutoFit/>
          </a:bodyPr>
          <a:lstStyle/>
          <a:p>
            <a:r>
              <a:rPr lang="en-US" sz="800" b="1" u="sng"/>
              <a:t>COVERED</a:t>
            </a:r>
            <a:r>
              <a:rPr lang="en-US" sz="800" b="1"/>
              <a:t> </a:t>
            </a:r>
            <a:r>
              <a:rPr lang="en-US" sz="800" b="1" u="sng"/>
              <a:t>OPENINGS</a:t>
            </a:r>
            <a:r>
              <a:rPr lang="en-US" sz="800" b="1"/>
              <a:t/>
            </a:r>
            <a:br>
              <a:rPr lang="en-US" sz="800" b="1"/>
            </a:br>
            <a:r>
              <a:rPr lang="en-US" sz="800"/>
              <a:t>SPACE FOR ROOTS OF FOLIAGE</a:t>
            </a:r>
            <a:br>
              <a:rPr lang="en-US" sz="800"/>
            </a:br>
            <a:r>
              <a:rPr lang="en-US" sz="800"/>
              <a:t>WHICH COVERS INNER TEMPLE.</a:t>
            </a:r>
            <a:br>
              <a:rPr lang="en-US" sz="800"/>
            </a:br>
            <a:r>
              <a:rPr lang="en-US" sz="800"/>
              <a:t>EZK. 41:15-17; ISA.4:6; ISA.</a:t>
            </a:r>
            <a:br>
              <a:rPr lang="en-US" sz="800"/>
            </a:br>
            <a:r>
              <a:rPr lang="en-US" sz="800"/>
              <a:t>60:13, PS.67:6-7 PG. 140,146</a:t>
            </a:r>
            <a:r>
              <a:rPr lang="en-US" sz="800" i="1"/>
              <a:t> [66, 69]</a:t>
            </a:r>
          </a:p>
        </p:txBody>
      </p:sp>
      <p:sp>
        <p:nvSpPr>
          <p:cNvPr id="19473" name="Rectangle 9"/>
          <p:cNvSpPr>
            <a:spLocks noChangeArrowheads="1"/>
          </p:cNvSpPr>
          <p:nvPr/>
        </p:nvSpPr>
        <p:spPr bwMode="auto">
          <a:xfrm>
            <a:off x="3581400" y="6096000"/>
            <a:ext cx="2362200" cy="584200"/>
          </a:xfrm>
          <a:prstGeom prst="rect">
            <a:avLst/>
          </a:prstGeom>
          <a:noFill/>
          <a:ln w="9525">
            <a:noFill/>
            <a:miter lim="800000"/>
            <a:headEnd/>
            <a:tailEnd/>
          </a:ln>
        </p:spPr>
        <p:txBody>
          <a:bodyPr>
            <a:spAutoFit/>
          </a:bodyPr>
          <a:lstStyle/>
          <a:p>
            <a:r>
              <a:rPr lang="en-US" sz="800"/>
              <a:t>READ “THE TEMPLE OF EZEKIEL'S</a:t>
            </a:r>
            <a:br>
              <a:rPr lang="en-US" sz="800"/>
            </a:br>
            <a:r>
              <a:rPr lang="en-US" sz="800"/>
              <a:t>PROPHECY” HENRY SULLEY.</a:t>
            </a:r>
            <a:br>
              <a:rPr lang="en-US" sz="800"/>
            </a:br>
            <a:r>
              <a:rPr lang="en-US" sz="800"/>
              <a:t>PG. NUMBERS of the 6</a:t>
            </a:r>
            <a:r>
              <a:rPr lang="en-US" sz="800" baseline="30000"/>
              <a:t>th</a:t>
            </a:r>
            <a:r>
              <a:rPr lang="en-US" sz="800"/>
              <a:t> ed. From the Christadelphian Office and Logos Publ.</a:t>
            </a:r>
          </a:p>
        </p:txBody>
      </p:sp>
      <p:sp>
        <p:nvSpPr>
          <p:cNvPr id="19474" name="Rectangle 10"/>
          <p:cNvSpPr>
            <a:spLocks noChangeArrowheads="1"/>
          </p:cNvSpPr>
          <p:nvPr/>
        </p:nvSpPr>
        <p:spPr bwMode="auto">
          <a:xfrm>
            <a:off x="-76200" y="152400"/>
            <a:ext cx="1981200" cy="1200150"/>
          </a:xfrm>
          <a:prstGeom prst="rect">
            <a:avLst/>
          </a:prstGeom>
          <a:noFill/>
          <a:ln w="9525">
            <a:noFill/>
            <a:miter lim="800000"/>
            <a:headEnd/>
            <a:tailEnd/>
          </a:ln>
        </p:spPr>
        <p:txBody>
          <a:bodyPr>
            <a:spAutoFit/>
          </a:bodyPr>
          <a:lstStyle/>
          <a:p>
            <a:r>
              <a:rPr lang="en-US" sz="800" b="1" u="sng"/>
              <a:t>CORNER</a:t>
            </a:r>
            <a:r>
              <a:rPr lang="en-US" sz="800" b="1"/>
              <a:t> </a:t>
            </a:r>
            <a:r>
              <a:rPr lang="en-US" sz="800" b="1" u="sng"/>
              <a:t>COURTS</a:t>
            </a:r>
            <a:r>
              <a:rPr lang="en-US" sz="800" b="1"/>
              <a:t/>
            </a:r>
            <a:br>
              <a:rPr lang="en-US" sz="800" b="1"/>
            </a:br>
            <a:r>
              <a:rPr lang="en-US" sz="800"/>
              <a:t>LEVITES LIVE IN UPPER STORIES</a:t>
            </a:r>
            <a:br>
              <a:rPr lang="en-US" sz="800"/>
            </a:br>
            <a:r>
              <a:rPr lang="en-US" sz="800"/>
              <a:t>(DURING TERM OF SERVICE). HUGE</a:t>
            </a:r>
            <a:br>
              <a:rPr lang="en-US" sz="800"/>
            </a:br>
            <a:r>
              <a:rPr lang="en-US" sz="800"/>
              <a:t>KITCHENS BOIL SACRIFICES TO</a:t>
            </a:r>
            <a:br>
              <a:rPr lang="en-US" sz="800"/>
            </a:br>
            <a:r>
              <a:rPr lang="en-US" sz="800"/>
              <a:t>FEED WORSHIPPERS. CHIMNEYS ON</a:t>
            </a:r>
            <a:br>
              <a:rPr lang="en-US" sz="800"/>
            </a:br>
            <a:r>
              <a:rPr lang="en-US" sz="800"/>
              <a:t>OUTER FACE TOTAL AREA 360 SQ.FT.</a:t>
            </a:r>
            <a:br>
              <a:rPr lang="en-US" sz="800"/>
            </a:br>
            <a:r>
              <a:rPr lang="en-US" sz="800"/>
              <a:t>42 TIMES AREA OF WASHINGTON</a:t>
            </a:r>
            <a:br>
              <a:rPr lang="en-US" sz="800"/>
            </a:br>
            <a:r>
              <a:rPr lang="en-US" sz="800"/>
              <a:t>MONUMENT. EZK46:22-24.</a:t>
            </a:r>
            <a:br>
              <a:rPr lang="en-US" sz="800"/>
            </a:br>
            <a:r>
              <a:rPr lang="en-US" sz="800"/>
              <a:t>PG 170, 175, 73 </a:t>
            </a:r>
            <a:r>
              <a:rPr lang="en-US" sz="800" i="1"/>
              <a:t>[82, 83, 30]</a:t>
            </a:r>
            <a:endParaRPr lang="en-US" sz="800"/>
          </a:p>
        </p:txBody>
      </p:sp>
      <p:sp>
        <p:nvSpPr>
          <p:cNvPr id="19475" name="Rectangle 10"/>
          <p:cNvSpPr>
            <a:spLocks noChangeArrowheads="1"/>
          </p:cNvSpPr>
          <p:nvPr/>
        </p:nvSpPr>
        <p:spPr bwMode="auto">
          <a:xfrm>
            <a:off x="-76200" y="1408113"/>
            <a:ext cx="1828800" cy="954087"/>
          </a:xfrm>
          <a:prstGeom prst="rect">
            <a:avLst/>
          </a:prstGeom>
          <a:noFill/>
          <a:ln w="9525">
            <a:noFill/>
            <a:miter lim="800000"/>
            <a:headEnd/>
            <a:tailEnd/>
          </a:ln>
        </p:spPr>
        <p:txBody>
          <a:bodyPr>
            <a:spAutoFit/>
          </a:bodyPr>
          <a:lstStyle/>
          <a:p>
            <a:r>
              <a:rPr lang="en-US" sz="800" b="1" u="sng"/>
              <a:t>THRONES</a:t>
            </a:r>
            <a:r>
              <a:rPr lang="en-US" sz="800" b="1"/>
              <a:t> </a:t>
            </a:r>
            <a:r>
              <a:rPr lang="en-US" sz="800" b="1" u="sng"/>
              <a:t>OF</a:t>
            </a:r>
            <a:r>
              <a:rPr lang="en-US" sz="800" b="1"/>
              <a:t> </a:t>
            </a:r>
            <a:r>
              <a:rPr lang="en-US" sz="800" b="1" u="sng"/>
              <a:t>JUDGEMENT</a:t>
            </a:r>
            <a:r>
              <a:rPr lang="en-US" sz="800" b="1"/>
              <a:t/>
            </a:r>
            <a:br>
              <a:rPr lang="en-US" sz="800" b="1"/>
            </a:br>
            <a:r>
              <a:rPr lang="en-US" sz="800"/>
              <a:t>IN INNER RECESSES OF INNER</a:t>
            </a:r>
            <a:br>
              <a:rPr lang="en-US" sz="800"/>
            </a:br>
            <a:r>
              <a:rPr lang="en-US" sz="800"/>
              <a:t>TEMPLE. BETWEEN CHERUBIM</a:t>
            </a:r>
            <a:br>
              <a:rPr lang="en-US" sz="800"/>
            </a:br>
            <a:r>
              <a:rPr lang="en-US" sz="800"/>
              <a:t>FROM WHENCE OFFERINGS CON-</a:t>
            </a:r>
            <a:br>
              <a:rPr lang="en-US" sz="800"/>
            </a:br>
            <a:r>
              <a:rPr lang="en-US" sz="800"/>
              <a:t>VEYED TO ALTAR 389 THRONES</a:t>
            </a:r>
            <a:br>
              <a:rPr lang="en-US" sz="800"/>
            </a:br>
            <a:r>
              <a:rPr lang="en-US" sz="800"/>
              <a:t>AT LEAST. PS. 122:4-6, ISA. 62:9</a:t>
            </a:r>
            <a:br>
              <a:rPr lang="en-US" sz="800"/>
            </a:br>
            <a:r>
              <a:rPr lang="en-US" sz="800"/>
              <a:t>PG. 174 </a:t>
            </a:r>
            <a:r>
              <a:rPr lang="en-US" sz="800" i="1"/>
              <a:t>[69, 71]</a:t>
            </a:r>
            <a:endParaRPr lang="en-US" sz="800"/>
          </a:p>
        </p:txBody>
      </p:sp>
      <p:sp>
        <p:nvSpPr>
          <p:cNvPr id="19476" name="Rectangle 10"/>
          <p:cNvSpPr>
            <a:spLocks noChangeArrowheads="1"/>
          </p:cNvSpPr>
          <p:nvPr/>
        </p:nvSpPr>
        <p:spPr bwMode="auto">
          <a:xfrm>
            <a:off x="-76200" y="2328863"/>
            <a:ext cx="1828800" cy="338137"/>
          </a:xfrm>
          <a:prstGeom prst="rect">
            <a:avLst/>
          </a:prstGeom>
          <a:noFill/>
          <a:ln w="9525">
            <a:noFill/>
            <a:miter lim="800000"/>
            <a:headEnd/>
            <a:tailEnd/>
          </a:ln>
        </p:spPr>
        <p:txBody>
          <a:bodyPr>
            <a:spAutoFit/>
          </a:bodyPr>
          <a:lstStyle/>
          <a:p>
            <a:r>
              <a:rPr lang="en-US" sz="800" b="1" u="sng"/>
              <a:t>THE</a:t>
            </a:r>
            <a:r>
              <a:rPr lang="en-US" sz="800" b="1"/>
              <a:t> </a:t>
            </a:r>
            <a:r>
              <a:rPr lang="en-US" sz="800" b="1" u="sng"/>
              <a:t>MOUNTAIN</a:t>
            </a:r>
            <a:r>
              <a:rPr lang="en-US" sz="800"/>
              <a:t> EZK. 43:12,13.PG 94, 118 </a:t>
            </a:r>
            <a:r>
              <a:rPr lang="en-US" sz="800" i="1"/>
              <a:t>[40, 52]</a:t>
            </a:r>
          </a:p>
        </p:txBody>
      </p:sp>
      <p:sp>
        <p:nvSpPr>
          <p:cNvPr id="19477" name="Rectangle 10"/>
          <p:cNvSpPr>
            <a:spLocks noChangeArrowheads="1"/>
          </p:cNvSpPr>
          <p:nvPr/>
        </p:nvSpPr>
        <p:spPr bwMode="auto">
          <a:xfrm>
            <a:off x="-76200" y="2703513"/>
            <a:ext cx="1905000" cy="954087"/>
          </a:xfrm>
          <a:prstGeom prst="rect">
            <a:avLst/>
          </a:prstGeom>
          <a:noFill/>
          <a:ln w="9525">
            <a:noFill/>
            <a:miter lim="800000"/>
            <a:headEnd/>
            <a:tailEnd/>
          </a:ln>
        </p:spPr>
        <p:txBody>
          <a:bodyPr>
            <a:spAutoFit/>
          </a:bodyPr>
          <a:lstStyle/>
          <a:p>
            <a:r>
              <a:rPr lang="en-US" sz="800" b="1" u="sng"/>
              <a:t>DINING HALLS</a:t>
            </a:r>
            <a:r>
              <a:rPr lang="en-US" sz="800" b="1"/>
              <a:t/>
            </a:r>
            <a:br>
              <a:rPr lang="en-US" sz="800" b="1"/>
            </a:br>
            <a:r>
              <a:rPr lang="en-US" sz="800"/>
              <a:t>UPPER GALLERIES OF OUTER</a:t>
            </a:r>
            <a:br>
              <a:rPr lang="en-US" sz="800"/>
            </a:br>
            <a:r>
              <a:rPr lang="en-US" sz="800"/>
              <a:t>COURTS OF WEST, NORTH, SOUTH.</a:t>
            </a:r>
            <a:br>
              <a:rPr lang="en-US" sz="800"/>
            </a:br>
            <a:r>
              <a:rPr lang="en-US" sz="800"/>
              <a:t>HALF A MILLION PER SITTING.</a:t>
            </a:r>
            <a:br>
              <a:rPr lang="en-US" sz="800"/>
            </a:br>
            <a:r>
              <a:rPr lang="en-US" sz="800"/>
              <a:t>2,864 DINING HALLS, ~</a:t>
            </a:r>
            <a:br>
              <a:rPr lang="en-US" sz="800"/>
            </a:br>
            <a:r>
              <a:rPr lang="en-US" sz="800"/>
              <a:t>LARGER THAN BANQUET HALLS~</a:t>
            </a:r>
            <a:br>
              <a:rPr lang="en-US" sz="800"/>
            </a:br>
            <a:r>
              <a:rPr lang="en-US" sz="800"/>
              <a:t>ISA 25:6 -PG. 170 </a:t>
            </a:r>
            <a:r>
              <a:rPr lang="en-US" sz="800" i="1"/>
              <a:t>[82]</a:t>
            </a:r>
          </a:p>
        </p:txBody>
      </p:sp>
      <p:sp>
        <p:nvSpPr>
          <p:cNvPr id="19478" name="Rectangle 10"/>
          <p:cNvSpPr>
            <a:spLocks noChangeArrowheads="1"/>
          </p:cNvSpPr>
          <p:nvPr/>
        </p:nvSpPr>
        <p:spPr bwMode="auto">
          <a:xfrm>
            <a:off x="-76200" y="3665538"/>
            <a:ext cx="1905000" cy="830262"/>
          </a:xfrm>
          <a:prstGeom prst="rect">
            <a:avLst/>
          </a:prstGeom>
          <a:noFill/>
          <a:ln w="9525">
            <a:noFill/>
            <a:miter lim="800000"/>
            <a:headEnd/>
            <a:tailEnd/>
          </a:ln>
        </p:spPr>
        <p:txBody>
          <a:bodyPr>
            <a:spAutoFit/>
          </a:bodyPr>
          <a:lstStyle/>
          <a:p>
            <a:r>
              <a:rPr lang="en-US" sz="800" b="1" u="sng"/>
              <a:t>GEHENNA</a:t>
            </a:r>
            <a:br>
              <a:rPr lang="en-US" sz="800" b="1" u="sng"/>
            </a:br>
            <a:r>
              <a:rPr lang="en-US" sz="800"/>
              <a:t>OUTSIDE WEST-WALL REFUSE OF</a:t>
            </a:r>
            <a:br>
              <a:rPr lang="en-US" sz="800"/>
            </a:br>
            <a:r>
              <a:rPr lang="en-US" sz="800"/>
              <a:t>SACRIFICES. SINNERS BURNT. OLD </a:t>
            </a:r>
            <a:br>
              <a:rPr lang="en-US" sz="800"/>
            </a:br>
            <a:r>
              <a:rPr lang="en-US" sz="800"/>
              <a:t>GEHENNA NOW INSIDE INNER</a:t>
            </a:r>
            <a:br>
              <a:rPr lang="en-US" sz="800"/>
            </a:br>
            <a:r>
              <a:rPr lang="en-US" sz="800"/>
              <a:t>TEMPLE ~ 65:20; 66:23,24,</a:t>
            </a:r>
            <a:br>
              <a:rPr lang="en-US" sz="800"/>
            </a:br>
            <a:r>
              <a:rPr lang="en-US" sz="800"/>
              <a:t>EZK. 43:21, JER.31:40. PG. 168 </a:t>
            </a:r>
            <a:r>
              <a:rPr lang="en-US" sz="800" i="1"/>
              <a:t>[81]</a:t>
            </a:r>
          </a:p>
        </p:txBody>
      </p:sp>
      <p:sp>
        <p:nvSpPr>
          <p:cNvPr id="19479" name="Rectangle 10"/>
          <p:cNvSpPr>
            <a:spLocks noChangeArrowheads="1"/>
          </p:cNvSpPr>
          <p:nvPr/>
        </p:nvSpPr>
        <p:spPr bwMode="auto">
          <a:xfrm>
            <a:off x="-76200" y="5464175"/>
            <a:ext cx="1828800" cy="708025"/>
          </a:xfrm>
          <a:prstGeom prst="rect">
            <a:avLst/>
          </a:prstGeom>
          <a:noFill/>
          <a:ln w="9525">
            <a:noFill/>
            <a:miter lim="800000"/>
            <a:headEnd/>
            <a:tailEnd/>
          </a:ln>
        </p:spPr>
        <p:txBody>
          <a:bodyPr>
            <a:spAutoFit/>
          </a:bodyPr>
          <a:lstStyle/>
          <a:p>
            <a:r>
              <a:rPr lang="en-US" sz="800" b="1" u="sng"/>
              <a:t>TREES FOR MEDICINE</a:t>
            </a:r>
            <a:br>
              <a:rPr lang="en-US" sz="800" b="1" u="sng"/>
            </a:br>
            <a:r>
              <a:rPr lang="en-US" sz="800"/>
              <a:t>ON RIVER BANKS, LEAVES SHALL</a:t>
            </a:r>
            <a:br>
              <a:rPr lang="en-US" sz="800"/>
            </a:br>
            <a:r>
              <a:rPr lang="en-US" sz="800"/>
              <a:t>NOT FADE; FOR MEDICINE. FRUIT</a:t>
            </a:r>
            <a:br>
              <a:rPr lang="en-US" sz="800"/>
            </a:br>
            <a:r>
              <a:rPr lang="en-US" sz="800"/>
              <a:t> FOR MEAT. EZK 47:12, REV. 22:2</a:t>
            </a:r>
            <a:br>
              <a:rPr lang="en-US" sz="800"/>
            </a:br>
            <a:r>
              <a:rPr lang="en-US" sz="800"/>
              <a:t>PG. 168 </a:t>
            </a:r>
            <a:r>
              <a:rPr lang="en-US" sz="800" i="1"/>
              <a:t>[68, 92]</a:t>
            </a:r>
            <a:endParaRPr lang="en-US" sz="800" b="1" i="1"/>
          </a:p>
        </p:txBody>
      </p:sp>
      <p:pic>
        <p:nvPicPr>
          <p:cNvPr id="29" name="Picture 28" descr="IHOP with annotations.jpg"/>
          <p:cNvPicPr>
            <a:picLocks noChangeAspect="1"/>
          </p:cNvPicPr>
          <p:nvPr/>
        </p:nvPicPr>
        <p:blipFill>
          <a:blip r:embed="rId2" cstate="print"/>
          <a:stretch>
            <a:fillRect/>
          </a:stretch>
        </p:blipFill>
        <p:spPr>
          <a:xfrm>
            <a:off x="1828800" y="1905000"/>
            <a:ext cx="5273675" cy="2667000"/>
          </a:xfrm>
          <a:prstGeom prst="rect">
            <a:avLst/>
          </a:prstGeom>
          <a:ln>
            <a:noFill/>
          </a:ln>
          <a:effectLst>
            <a:outerShdw blurRad="292100" dist="139700" dir="2700000" algn="tl" rotWithShape="0">
              <a:srgbClr val="333333">
                <a:alpha val="65000"/>
              </a:srgbClr>
            </a:outerShdw>
          </a:effectLst>
        </p:spPr>
      </p:pic>
      <p:cxnSp>
        <p:nvCxnSpPr>
          <p:cNvPr id="19481" name="Straight Arrow Connector 30"/>
          <p:cNvCxnSpPr>
            <a:cxnSpLocks noChangeShapeType="1"/>
          </p:cNvCxnSpPr>
          <p:nvPr/>
        </p:nvCxnSpPr>
        <p:spPr bwMode="auto">
          <a:xfrm rot="16200000" flipH="1">
            <a:off x="1676400" y="990600"/>
            <a:ext cx="1066800" cy="1066800"/>
          </a:xfrm>
          <a:prstGeom prst="straightConnector1">
            <a:avLst/>
          </a:prstGeom>
          <a:noFill/>
          <a:ln w="9525" algn="ctr">
            <a:solidFill>
              <a:schemeClr val="tx1"/>
            </a:solidFill>
            <a:round/>
            <a:headEnd/>
            <a:tailEnd type="triangle" w="med" len="med"/>
          </a:ln>
        </p:spPr>
      </p:cxnSp>
      <p:cxnSp>
        <p:nvCxnSpPr>
          <p:cNvPr id="19482" name="Straight Arrow Connector 32"/>
          <p:cNvCxnSpPr>
            <a:cxnSpLocks noChangeShapeType="1"/>
          </p:cNvCxnSpPr>
          <p:nvPr/>
        </p:nvCxnSpPr>
        <p:spPr bwMode="auto">
          <a:xfrm rot="16200000" flipH="1">
            <a:off x="1905000" y="990600"/>
            <a:ext cx="1447800" cy="990600"/>
          </a:xfrm>
          <a:prstGeom prst="straightConnector1">
            <a:avLst/>
          </a:prstGeom>
          <a:noFill/>
          <a:ln w="9525" algn="ctr">
            <a:solidFill>
              <a:schemeClr val="tx1"/>
            </a:solidFill>
            <a:round/>
            <a:headEnd/>
            <a:tailEnd type="triangle" w="med" len="med"/>
          </a:ln>
        </p:spPr>
      </p:cxnSp>
      <p:cxnSp>
        <p:nvCxnSpPr>
          <p:cNvPr id="19483" name="Straight Arrow Connector 34"/>
          <p:cNvCxnSpPr>
            <a:cxnSpLocks noChangeShapeType="1"/>
          </p:cNvCxnSpPr>
          <p:nvPr/>
        </p:nvCxnSpPr>
        <p:spPr bwMode="auto">
          <a:xfrm rot="16200000" flipH="1">
            <a:off x="3505200" y="1600200"/>
            <a:ext cx="609600" cy="609600"/>
          </a:xfrm>
          <a:prstGeom prst="straightConnector1">
            <a:avLst/>
          </a:prstGeom>
          <a:noFill/>
          <a:ln w="9525" algn="ctr">
            <a:solidFill>
              <a:schemeClr val="tx1"/>
            </a:solidFill>
            <a:round/>
            <a:headEnd/>
            <a:tailEnd type="triangle" w="med" len="med"/>
          </a:ln>
        </p:spPr>
      </p:cxnSp>
      <p:cxnSp>
        <p:nvCxnSpPr>
          <p:cNvPr id="19484" name="Straight Arrow Connector 36"/>
          <p:cNvCxnSpPr>
            <a:cxnSpLocks noChangeShapeType="1"/>
          </p:cNvCxnSpPr>
          <p:nvPr/>
        </p:nvCxnSpPr>
        <p:spPr bwMode="auto">
          <a:xfrm>
            <a:off x="1524000" y="1676400"/>
            <a:ext cx="1600200" cy="914400"/>
          </a:xfrm>
          <a:prstGeom prst="straightConnector1">
            <a:avLst/>
          </a:prstGeom>
          <a:noFill/>
          <a:ln w="9525" algn="ctr">
            <a:solidFill>
              <a:schemeClr val="tx1"/>
            </a:solidFill>
            <a:round/>
            <a:headEnd/>
            <a:tailEnd type="triangle" w="med" len="med"/>
          </a:ln>
        </p:spPr>
      </p:cxnSp>
      <p:cxnSp>
        <p:nvCxnSpPr>
          <p:cNvPr id="19485" name="Straight Arrow Connector 38"/>
          <p:cNvCxnSpPr>
            <a:cxnSpLocks noChangeShapeType="1"/>
          </p:cNvCxnSpPr>
          <p:nvPr/>
        </p:nvCxnSpPr>
        <p:spPr bwMode="auto">
          <a:xfrm>
            <a:off x="1295400" y="2514600"/>
            <a:ext cx="2743200" cy="609600"/>
          </a:xfrm>
          <a:prstGeom prst="straightConnector1">
            <a:avLst/>
          </a:prstGeom>
          <a:noFill/>
          <a:ln w="9525" algn="ctr">
            <a:solidFill>
              <a:schemeClr val="tx1"/>
            </a:solidFill>
            <a:round/>
            <a:headEnd/>
            <a:tailEnd type="triangle" w="med" len="med"/>
          </a:ln>
        </p:spPr>
      </p:cxnSp>
      <p:cxnSp>
        <p:nvCxnSpPr>
          <p:cNvPr id="19486" name="Straight Arrow Connector 40"/>
          <p:cNvCxnSpPr>
            <a:cxnSpLocks noChangeShapeType="1"/>
          </p:cNvCxnSpPr>
          <p:nvPr/>
        </p:nvCxnSpPr>
        <p:spPr bwMode="auto">
          <a:xfrm>
            <a:off x="1600200" y="3048000"/>
            <a:ext cx="685800" cy="382588"/>
          </a:xfrm>
          <a:prstGeom prst="straightConnector1">
            <a:avLst/>
          </a:prstGeom>
          <a:noFill/>
          <a:ln w="9525" algn="ctr">
            <a:solidFill>
              <a:schemeClr val="tx1"/>
            </a:solidFill>
            <a:round/>
            <a:headEnd/>
            <a:tailEnd type="triangle" w="med" len="med"/>
          </a:ln>
        </p:spPr>
      </p:cxnSp>
      <p:cxnSp>
        <p:nvCxnSpPr>
          <p:cNvPr id="19487" name="Straight Arrow Connector 43"/>
          <p:cNvCxnSpPr>
            <a:cxnSpLocks noChangeShapeType="1"/>
          </p:cNvCxnSpPr>
          <p:nvPr/>
        </p:nvCxnSpPr>
        <p:spPr bwMode="auto">
          <a:xfrm flipV="1">
            <a:off x="1295400" y="3429000"/>
            <a:ext cx="685800" cy="304800"/>
          </a:xfrm>
          <a:prstGeom prst="straightConnector1">
            <a:avLst/>
          </a:prstGeom>
          <a:noFill/>
          <a:ln w="9525" algn="ctr">
            <a:solidFill>
              <a:schemeClr val="tx1"/>
            </a:solidFill>
            <a:round/>
            <a:headEnd/>
            <a:tailEnd type="triangle" w="med" len="med"/>
          </a:ln>
        </p:spPr>
      </p:cxnSp>
      <p:cxnSp>
        <p:nvCxnSpPr>
          <p:cNvPr id="19488" name="Straight Arrow Connector 46"/>
          <p:cNvCxnSpPr>
            <a:cxnSpLocks noChangeShapeType="1"/>
          </p:cNvCxnSpPr>
          <p:nvPr/>
        </p:nvCxnSpPr>
        <p:spPr bwMode="auto">
          <a:xfrm flipV="1">
            <a:off x="1219200" y="4038600"/>
            <a:ext cx="1524000" cy="533400"/>
          </a:xfrm>
          <a:prstGeom prst="straightConnector1">
            <a:avLst/>
          </a:prstGeom>
          <a:noFill/>
          <a:ln w="9525" algn="ctr">
            <a:solidFill>
              <a:schemeClr val="tx1"/>
            </a:solidFill>
            <a:round/>
            <a:headEnd/>
            <a:tailEnd type="triangle" w="med" len="med"/>
          </a:ln>
        </p:spPr>
      </p:cxnSp>
      <p:cxnSp>
        <p:nvCxnSpPr>
          <p:cNvPr id="19489" name="Straight Arrow Connector 48"/>
          <p:cNvCxnSpPr>
            <a:cxnSpLocks noChangeShapeType="1"/>
          </p:cNvCxnSpPr>
          <p:nvPr/>
        </p:nvCxnSpPr>
        <p:spPr bwMode="auto">
          <a:xfrm flipV="1">
            <a:off x="1219200" y="4419600"/>
            <a:ext cx="1295400" cy="1143000"/>
          </a:xfrm>
          <a:prstGeom prst="straightConnector1">
            <a:avLst/>
          </a:prstGeom>
          <a:noFill/>
          <a:ln w="9525" algn="ctr">
            <a:solidFill>
              <a:schemeClr val="tx1"/>
            </a:solidFill>
            <a:round/>
            <a:headEnd/>
            <a:tailEnd type="triangle" w="med" len="med"/>
          </a:ln>
        </p:spPr>
      </p:cxnSp>
      <p:cxnSp>
        <p:nvCxnSpPr>
          <p:cNvPr id="19490" name="Straight Arrow Connector 50"/>
          <p:cNvCxnSpPr>
            <a:cxnSpLocks noChangeShapeType="1"/>
          </p:cNvCxnSpPr>
          <p:nvPr/>
        </p:nvCxnSpPr>
        <p:spPr bwMode="auto">
          <a:xfrm rot="5400000" flipH="1" flipV="1">
            <a:off x="2057400" y="4343400"/>
            <a:ext cx="1295400" cy="990600"/>
          </a:xfrm>
          <a:prstGeom prst="straightConnector1">
            <a:avLst/>
          </a:prstGeom>
          <a:noFill/>
          <a:ln w="9525" algn="ctr">
            <a:solidFill>
              <a:schemeClr val="tx1"/>
            </a:solidFill>
            <a:round/>
            <a:headEnd/>
            <a:tailEnd type="triangle" w="med" len="med"/>
          </a:ln>
        </p:spPr>
      </p:cxnSp>
      <p:cxnSp>
        <p:nvCxnSpPr>
          <p:cNvPr id="19491" name="Straight Arrow Connector 52"/>
          <p:cNvCxnSpPr>
            <a:cxnSpLocks noChangeShapeType="1"/>
          </p:cNvCxnSpPr>
          <p:nvPr/>
        </p:nvCxnSpPr>
        <p:spPr bwMode="auto">
          <a:xfrm rot="5400000" flipH="1" flipV="1">
            <a:off x="3162300" y="4381500"/>
            <a:ext cx="609600" cy="228600"/>
          </a:xfrm>
          <a:prstGeom prst="straightConnector1">
            <a:avLst/>
          </a:prstGeom>
          <a:noFill/>
          <a:ln w="9525" algn="ctr">
            <a:solidFill>
              <a:schemeClr val="tx1"/>
            </a:solidFill>
            <a:round/>
            <a:headEnd/>
            <a:tailEnd type="triangle" w="med" len="med"/>
          </a:ln>
        </p:spPr>
      </p:cxnSp>
      <p:cxnSp>
        <p:nvCxnSpPr>
          <p:cNvPr id="19492" name="Straight Arrow Connector 55"/>
          <p:cNvCxnSpPr>
            <a:cxnSpLocks noChangeShapeType="1"/>
          </p:cNvCxnSpPr>
          <p:nvPr/>
        </p:nvCxnSpPr>
        <p:spPr bwMode="auto">
          <a:xfrm rot="16200000" flipV="1">
            <a:off x="4572000" y="4114800"/>
            <a:ext cx="914400" cy="457200"/>
          </a:xfrm>
          <a:prstGeom prst="straightConnector1">
            <a:avLst/>
          </a:prstGeom>
          <a:noFill/>
          <a:ln w="9525" algn="ctr">
            <a:solidFill>
              <a:schemeClr val="tx1"/>
            </a:solidFill>
            <a:round/>
            <a:headEnd/>
            <a:tailEnd type="triangle" w="med" len="med"/>
          </a:ln>
        </p:spPr>
      </p:cxnSp>
      <p:cxnSp>
        <p:nvCxnSpPr>
          <p:cNvPr id="19493" name="Straight Arrow Connector 57"/>
          <p:cNvCxnSpPr>
            <a:cxnSpLocks noChangeShapeType="1"/>
            <a:stCxn id="19464" idx="2"/>
          </p:cNvCxnSpPr>
          <p:nvPr/>
        </p:nvCxnSpPr>
        <p:spPr bwMode="auto">
          <a:xfrm rot="5400000">
            <a:off x="3777456" y="1548607"/>
            <a:ext cx="1303337" cy="171450"/>
          </a:xfrm>
          <a:prstGeom prst="straightConnector1">
            <a:avLst/>
          </a:prstGeom>
          <a:noFill/>
          <a:ln w="9525" algn="ctr">
            <a:solidFill>
              <a:schemeClr val="tx1"/>
            </a:solidFill>
            <a:round/>
            <a:headEnd/>
            <a:tailEnd type="triangle" w="med" len="med"/>
          </a:ln>
        </p:spPr>
      </p:cxnSp>
      <p:cxnSp>
        <p:nvCxnSpPr>
          <p:cNvPr id="19494" name="Straight Arrow Connector 64"/>
          <p:cNvCxnSpPr>
            <a:cxnSpLocks noChangeShapeType="1"/>
          </p:cNvCxnSpPr>
          <p:nvPr/>
        </p:nvCxnSpPr>
        <p:spPr bwMode="auto">
          <a:xfrm rot="5400000">
            <a:off x="4114800" y="1219200"/>
            <a:ext cx="1524000" cy="1219200"/>
          </a:xfrm>
          <a:prstGeom prst="straightConnector1">
            <a:avLst/>
          </a:prstGeom>
          <a:noFill/>
          <a:ln w="9525" algn="ctr">
            <a:solidFill>
              <a:schemeClr val="tx1"/>
            </a:solidFill>
            <a:round/>
            <a:headEnd/>
            <a:tailEnd type="triangle" w="med" len="med"/>
          </a:ln>
        </p:spPr>
      </p:cxnSp>
      <p:cxnSp>
        <p:nvCxnSpPr>
          <p:cNvPr id="19495" name="Straight Arrow Connector 68"/>
          <p:cNvCxnSpPr>
            <a:cxnSpLocks noChangeShapeType="1"/>
          </p:cNvCxnSpPr>
          <p:nvPr/>
        </p:nvCxnSpPr>
        <p:spPr bwMode="auto">
          <a:xfrm rot="10800000" flipV="1">
            <a:off x="4572000" y="533400"/>
            <a:ext cx="2667000" cy="2362200"/>
          </a:xfrm>
          <a:prstGeom prst="straightConnector1">
            <a:avLst/>
          </a:prstGeom>
          <a:noFill/>
          <a:ln w="9525" algn="ctr">
            <a:solidFill>
              <a:schemeClr val="tx1"/>
            </a:solidFill>
            <a:round/>
            <a:headEnd/>
            <a:tailEnd type="triangle" w="med" len="med"/>
          </a:ln>
        </p:spPr>
      </p:cxnSp>
      <p:cxnSp>
        <p:nvCxnSpPr>
          <p:cNvPr id="19496" name="Straight Arrow Connector 70"/>
          <p:cNvCxnSpPr>
            <a:cxnSpLocks noChangeShapeType="1"/>
          </p:cNvCxnSpPr>
          <p:nvPr/>
        </p:nvCxnSpPr>
        <p:spPr bwMode="auto">
          <a:xfrm rot="10800000" flipV="1">
            <a:off x="5486400" y="1143000"/>
            <a:ext cx="1752600" cy="1371600"/>
          </a:xfrm>
          <a:prstGeom prst="straightConnector1">
            <a:avLst/>
          </a:prstGeom>
          <a:noFill/>
          <a:ln w="9525" algn="ctr">
            <a:solidFill>
              <a:schemeClr val="tx1"/>
            </a:solidFill>
            <a:round/>
            <a:headEnd/>
            <a:tailEnd type="triangle" w="med" len="med"/>
          </a:ln>
        </p:spPr>
      </p:cxnSp>
      <p:cxnSp>
        <p:nvCxnSpPr>
          <p:cNvPr id="19497" name="Straight Arrow Connector 72"/>
          <p:cNvCxnSpPr>
            <a:cxnSpLocks noChangeShapeType="1"/>
          </p:cNvCxnSpPr>
          <p:nvPr/>
        </p:nvCxnSpPr>
        <p:spPr bwMode="auto">
          <a:xfrm rot="10800000" flipV="1">
            <a:off x="5181600" y="1752600"/>
            <a:ext cx="1981200" cy="1219200"/>
          </a:xfrm>
          <a:prstGeom prst="straightConnector1">
            <a:avLst/>
          </a:prstGeom>
          <a:noFill/>
          <a:ln w="9525" algn="ctr">
            <a:solidFill>
              <a:schemeClr val="tx1"/>
            </a:solidFill>
            <a:round/>
            <a:headEnd/>
            <a:tailEnd type="triangle" w="med" len="med"/>
          </a:ln>
        </p:spPr>
      </p:cxnSp>
      <p:cxnSp>
        <p:nvCxnSpPr>
          <p:cNvPr id="19498" name="Straight Arrow Connector 74"/>
          <p:cNvCxnSpPr>
            <a:cxnSpLocks noChangeShapeType="1"/>
          </p:cNvCxnSpPr>
          <p:nvPr/>
        </p:nvCxnSpPr>
        <p:spPr bwMode="auto">
          <a:xfrm rot="10800000">
            <a:off x="5715000" y="3048000"/>
            <a:ext cx="1447800" cy="76200"/>
          </a:xfrm>
          <a:prstGeom prst="straightConnector1">
            <a:avLst/>
          </a:prstGeom>
          <a:noFill/>
          <a:ln w="9525" algn="ctr">
            <a:solidFill>
              <a:schemeClr val="tx1"/>
            </a:solidFill>
            <a:round/>
            <a:headEnd/>
            <a:tailEnd type="triangle" w="med" len="med"/>
          </a:ln>
        </p:spPr>
      </p:cxnSp>
      <p:cxnSp>
        <p:nvCxnSpPr>
          <p:cNvPr id="19499" name="Straight Arrow Connector 76"/>
          <p:cNvCxnSpPr>
            <a:cxnSpLocks noChangeShapeType="1"/>
          </p:cNvCxnSpPr>
          <p:nvPr/>
        </p:nvCxnSpPr>
        <p:spPr bwMode="auto">
          <a:xfrm rot="10800000">
            <a:off x="5562600" y="3429000"/>
            <a:ext cx="1600200" cy="990600"/>
          </a:xfrm>
          <a:prstGeom prst="straightConnector1">
            <a:avLst/>
          </a:prstGeom>
          <a:noFill/>
          <a:ln w="9525" algn="ctr">
            <a:solidFill>
              <a:schemeClr val="tx1"/>
            </a:solidFill>
            <a:round/>
            <a:headEnd/>
            <a:tailEnd type="triangle" w="med" len="med"/>
          </a:ln>
        </p:spPr>
      </p:cxnSp>
      <p:cxnSp>
        <p:nvCxnSpPr>
          <p:cNvPr id="19500" name="Straight Arrow Connector 79"/>
          <p:cNvCxnSpPr>
            <a:cxnSpLocks noChangeShapeType="1"/>
          </p:cNvCxnSpPr>
          <p:nvPr/>
        </p:nvCxnSpPr>
        <p:spPr bwMode="auto">
          <a:xfrm rot="10800000">
            <a:off x="6324600" y="3276600"/>
            <a:ext cx="914400" cy="457200"/>
          </a:xfrm>
          <a:prstGeom prst="straightConnector1">
            <a:avLst/>
          </a:prstGeom>
          <a:noFill/>
          <a:ln w="9525" algn="ctr">
            <a:solidFill>
              <a:schemeClr val="tx1"/>
            </a:solidFill>
            <a:round/>
            <a:headEnd/>
            <a:tailEnd type="triangle" w="med" len="med"/>
          </a:ln>
        </p:spPr>
      </p:cxnSp>
      <p:cxnSp>
        <p:nvCxnSpPr>
          <p:cNvPr id="19501" name="Straight Arrow Connector 81"/>
          <p:cNvCxnSpPr>
            <a:cxnSpLocks noChangeShapeType="1"/>
          </p:cNvCxnSpPr>
          <p:nvPr/>
        </p:nvCxnSpPr>
        <p:spPr bwMode="auto">
          <a:xfrm rot="16200000" flipV="1">
            <a:off x="5867400" y="4572000"/>
            <a:ext cx="990600" cy="533400"/>
          </a:xfrm>
          <a:prstGeom prst="straightConnector1">
            <a:avLst/>
          </a:prstGeom>
          <a:noFill/>
          <a:ln w="9525" algn="ctr">
            <a:solidFill>
              <a:schemeClr val="tx1"/>
            </a:solidFill>
            <a:round/>
            <a:headEnd/>
            <a:tailEnd type="triangle" w="med" len="med"/>
          </a:ln>
        </p:spPr>
      </p:cxnSp>
      <p:sp>
        <p:nvSpPr>
          <p:cNvPr id="19502" name="Rectangle 5"/>
          <p:cNvSpPr>
            <a:spLocks noChangeArrowheads="1"/>
          </p:cNvSpPr>
          <p:nvPr/>
        </p:nvSpPr>
        <p:spPr bwMode="auto">
          <a:xfrm>
            <a:off x="7162800" y="2235200"/>
            <a:ext cx="1981200" cy="708025"/>
          </a:xfrm>
          <a:prstGeom prst="rect">
            <a:avLst/>
          </a:prstGeom>
          <a:noFill/>
          <a:ln w="9525">
            <a:noFill/>
            <a:miter lim="800000"/>
            <a:headEnd/>
            <a:tailEnd/>
          </a:ln>
        </p:spPr>
        <p:txBody>
          <a:bodyPr>
            <a:spAutoFit/>
          </a:bodyPr>
          <a:lstStyle/>
          <a:p>
            <a:r>
              <a:rPr lang="en-US" sz="800" b="1" u="sng"/>
              <a:t>OUTER COURT</a:t>
            </a:r>
            <a:br>
              <a:rPr lang="en-US" sz="800" b="1" u="sng"/>
            </a:br>
            <a:r>
              <a:rPr lang="en-US" sz="800"/>
              <a:t>200’ PLAZA BETWEEN THE OUTER RANGE OF GATE BUILDINGS ON ALL SIDES (EZK. 43:4, 44:2, 46:1,2,6; SONG 5:1</a:t>
            </a:r>
          </a:p>
        </p:txBody>
      </p:sp>
      <p:cxnSp>
        <p:nvCxnSpPr>
          <p:cNvPr id="19503" name="Straight Arrow Connector 62"/>
          <p:cNvCxnSpPr>
            <a:cxnSpLocks noChangeShapeType="1"/>
          </p:cNvCxnSpPr>
          <p:nvPr/>
        </p:nvCxnSpPr>
        <p:spPr bwMode="auto">
          <a:xfrm rot="10800000" flipV="1">
            <a:off x="5867400" y="2438400"/>
            <a:ext cx="1371600" cy="304800"/>
          </a:xfrm>
          <a:prstGeom prst="straightConnector1">
            <a:avLst/>
          </a:prstGeom>
          <a:noFill/>
          <a:ln w="9525" algn="ctr">
            <a:solidFill>
              <a:schemeClr val="tx1"/>
            </a:solidFill>
            <a:round/>
            <a:headEnd/>
            <a:tailEnd type="triangle" w="med" len="med"/>
          </a:ln>
        </p:spPr>
      </p:cxnSp>
      <p:sp>
        <p:nvSpPr>
          <p:cNvPr id="19504" name="Slide Number Placeholder 49"/>
          <p:cNvSpPr>
            <a:spLocks noGrp="1"/>
          </p:cNvSpPr>
          <p:nvPr>
            <p:ph type="sldNum" sz="quarter" idx="12"/>
          </p:nvPr>
        </p:nvSpPr>
        <p:spPr>
          <a:xfrm>
            <a:off x="7239000" y="6400800"/>
            <a:ext cx="1905000" cy="457200"/>
          </a:xfrm>
          <a:noFill/>
        </p:spPr>
        <p:txBody>
          <a:bodyPr/>
          <a:lstStyle/>
          <a:p>
            <a:fld id="{BDF45B7A-F3E4-475F-BE3C-43D2C0EBF198}" type="slidenum">
              <a:rPr lang="en-US" smtClean="0"/>
              <a:pPr/>
              <a:t>3</a:t>
            </a:fld>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ouseofPrayer.jpg"/>
          <p:cNvPicPr>
            <a:picLocks noGrp="1" noChangeAspect="1"/>
          </p:cNvPicPr>
          <p:nvPr>
            <p:ph idx="1"/>
          </p:nvPr>
        </p:nvPicPr>
        <p:blipFill>
          <a:blip r:embed="rId2" cstate="print"/>
          <a:stretch>
            <a:fillRect/>
          </a:stretch>
        </p:blipFill>
        <p:spPr>
          <a:xfrm>
            <a:off x="0" y="0"/>
            <a:ext cx="9144000" cy="6858000"/>
          </a:xfrm>
        </p:spPr>
      </p:pic>
      <p:sp>
        <p:nvSpPr>
          <p:cNvPr id="5" name="Rounded Rectangle 4"/>
          <p:cNvSpPr/>
          <p:nvPr/>
        </p:nvSpPr>
        <p:spPr>
          <a:xfrm>
            <a:off x="104502" y="218290"/>
            <a:ext cx="8948057" cy="2224463"/>
          </a:xfrm>
          <a:prstGeom prst="round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i="1" dirty="0"/>
          </a:p>
        </p:txBody>
      </p:sp>
      <p:sp>
        <p:nvSpPr>
          <p:cNvPr id="6" name="Title 1"/>
          <p:cNvSpPr txBox="1">
            <a:spLocks/>
          </p:cNvSpPr>
          <p:nvPr/>
        </p:nvSpPr>
        <p:spPr bwMode="auto">
          <a:xfrm>
            <a:off x="457200" y="78409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rgbClr val="FFFF00"/>
                </a:solidFill>
                <a:effectLst/>
                <a:uLnTx/>
                <a:uFillTx/>
                <a:latin typeface="+mj-lt"/>
                <a:ea typeface="+mj-ea"/>
                <a:cs typeface="+mj-cs"/>
              </a:rPr>
              <a:t>Class 1 – In the Visions of God, the Land, a Mountain, the City and the Man of Brass”</a:t>
            </a:r>
            <a:endParaRPr kumimoji="0" lang="en-US" sz="4400" b="0" i="0" u="none" strike="noStrike" kern="0" cap="none" spc="0" normalizeH="0" baseline="0" noProof="0" dirty="0">
              <a:ln>
                <a:noFill/>
              </a:ln>
              <a:solidFill>
                <a:srgbClr val="FFFF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443971"/>
            <a:ext cx="4187015" cy="1143000"/>
          </a:xfrm>
        </p:spPr>
        <p:txBody>
          <a:bodyPr/>
          <a:lstStyle/>
          <a:p>
            <a:r>
              <a:rPr lang="en-US" dirty="0" smtClean="0">
                <a:solidFill>
                  <a:srgbClr val="FFFF00"/>
                </a:solidFill>
              </a:rPr>
              <a:t>Zechariah 14:4</a:t>
            </a:r>
            <a:endParaRPr lang="en-US" dirty="0">
              <a:solidFill>
                <a:srgbClr val="FFFF00"/>
              </a:solidFill>
            </a:endParaRPr>
          </a:p>
        </p:txBody>
      </p:sp>
      <p:sp>
        <p:nvSpPr>
          <p:cNvPr id="3" name="Content Placeholder 2"/>
          <p:cNvSpPr>
            <a:spLocks noGrp="1"/>
          </p:cNvSpPr>
          <p:nvPr>
            <p:ph idx="1"/>
          </p:nvPr>
        </p:nvSpPr>
        <p:spPr>
          <a:xfrm>
            <a:off x="457200" y="2702361"/>
            <a:ext cx="8229600" cy="3867773"/>
          </a:xfrm>
        </p:spPr>
        <p:txBody>
          <a:bodyPr/>
          <a:lstStyle/>
          <a:p>
            <a:r>
              <a:rPr lang="en-US" sz="2800" b="1" dirty="0" err="1" smtClean="0">
                <a:solidFill>
                  <a:srgbClr val="FFFF00"/>
                </a:solidFill>
              </a:rPr>
              <a:t>Zec</a:t>
            </a:r>
            <a:r>
              <a:rPr lang="en-US" sz="2800" b="1" dirty="0" smtClean="0">
                <a:solidFill>
                  <a:srgbClr val="FFFF00"/>
                </a:solidFill>
              </a:rPr>
              <a:t> 14:4  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a:p>
            <a:endParaRPr lang="en-US" sz="2800" b="1" dirty="0">
              <a:solidFill>
                <a:srgbClr val="FFFF00"/>
              </a:solidFill>
            </a:endParaRPr>
          </a:p>
        </p:txBody>
      </p:sp>
      <p:pic>
        <p:nvPicPr>
          <p:cNvPr id="4" name="Content Placeholder 3" descr="HouseofPrayer.jpg"/>
          <p:cNvPicPr>
            <a:picLocks noChangeAspect="1"/>
          </p:cNvPicPr>
          <p:nvPr/>
        </p:nvPicPr>
        <p:blipFill>
          <a:blip r:embed="rId2" cstate="print"/>
          <a:srcRect t="25490"/>
          <a:stretch>
            <a:fillRect/>
          </a:stretch>
        </p:blipFill>
        <p:spPr bwMode="auto">
          <a:xfrm>
            <a:off x="188257" y="67235"/>
            <a:ext cx="4485553" cy="2506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Psalm 48:2</a:t>
            </a:r>
            <a:endParaRPr lang="en-US" dirty="0">
              <a:solidFill>
                <a:srgbClr val="FFFF00"/>
              </a:solidFill>
            </a:endParaRPr>
          </a:p>
        </p:txBody>
      </p:sp>
      <p:sp>
        <p:nvSpPr>
          <p:cNvPr id="3" name="Content Placeholder 2"/>
          <p:cNvSpPr>
            <a:spLocks noGrp="1"/>
          </p:cNvSpPr>
          <p:nvPr>
            <p:ph idx="1"/>
          </p:nvPr>
        </p:nvSpPr>
        <p:spPr>
          <a:xfrm>
            <a:off x="457200" y="1855694"/>
            <a:ext cx="8229600" cy="4525963"/>
          </a:xfrm>
        </p:spPr>
        <p:txBody>
          <a:bodyPr/>
          <a:lstStyle/>
          <a:p>
            <a:r>
              <a:rPr lang="en-US" b="1" dirty="0" err="1" smtClean="0">
                <a:solidFill>
                  <a:srgbClr val="FFFF00"/>
                </a:solidFill>
              </a:rPr>
              <a:t>Psa</a:t>
            </a:r>
            <a:r>
              <a:rPr lang="en-US" b="1" dirty="0" smtClean="0">
                <a:solidFill>
                  <a:srgbClr val="FFFF00"/>
                </a:solidFill>
              </a:rPr>
              <a:t> 48:1  (A Song and Psalm for the sons of </a:t>
            </a:r>
            <a:r>
              <a:rPr lang="en-US" b="1" dirty="0" err="1" smtClean="0">
                <a:solidFill>
                  <a:srgbClr val="FFFF00"/>
                </a:solidFill>
              </a:rPr>
              <a:t>Korah</a:t>
            </a:r>
            <a:r>
              <a:rPr lang="en-US" b="1" dirty="0" smtClean="0">
                <a:solidFill>
                  <a:srgbClr val="FFFF00"/>
                </a:solidFill>
              </a:rPr>
              <a:t>) Great is the LORD, and greatly to be praised in the city of our God, in the mountain of his holiness. </a:t>
            </a:r>
          </a:p>
          <a:p>
            <a:r>
              <a:rPr lang="en-US" b="1" dirty="0" err="1" smtClean="0">
                <a:solidFill>
                  <a:srgbClr val="FFFF00"/>
                </a:solidFill>
              </a:rPr>
              <a:t>Psa</a:t>
            </a:r>
            <a:r>
              <a:rPr lang="en-US" b="1" dirty="0" smtClean="0">
                <a:solidFill>
                  <a:srgbClr val="FFFF00"/>
                </a:solidFill>
              </a:rPr>
              <a:t> 48:2  Beautiful for situation, the joy of the whole earth, is mount Zion, on the sides of the north, the city of the great King. </a:t>
            </a:r>
          </a:p>
          <a:p>
            <a:endParaRPr lang="en-US" b="1" dirty="0">
              <a:solidFill>
                <a:srgbClr val="FFFF00"/>
              </a:solidFill>
            </a:endParaRPr>
          </a:p>
        </p:txBody>
      </p:sp>
      <p:pic>
        <p:nvPicPr>
          <p:cNvPr id="4" name="Content Placeholder 3" descr="HouseofPrayer.jpg"/>
          <p:cNvPicPr>
            <a:picLocks noChangeAspect="1"/>
          </p:cNvPicPr>
          <p:nvPr/>
        </p:nvPicPr>
        <p:blipFill>
          <a:blip r:embed="rId2" cstate="print"/>
          <a:srcRect t="25490"/>
          <a:stretch>
            <a:fillRect/>
          </a:stretch>
        </p:blipFill>
        <p:spPr bwMode="auto">
          <a:xfrm>
            <a:off x="188258" y="67235"/>
            <a:ext cx="2719138" cy="1519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131" y="274638"/>
            <a:ext cx="5701553" cy="1143000"/>
          </a:xfrm>
        </p:spPr>
        <p:txBody>
          <a:bodyPr/>
          <a:lstStyle/>
          <a:p>
            <a:r>
              <a:rPr lang="en-US" dirty="0" smtClean="0">
                <a:solidFill>
                  <a:srgbClr val="FFFF00"/>
                </a:solidFill>
              </a:rPr>
              <a:t>Psalm 132:13-14</a:t>
            </a:r>
            <a:endParaRPr lang="en-US" dirty="0">
              <a:solidFill>
                <a:srgbClr val="FFFF00"/>
              </a:solidFill>
            </a:endParaRPr>
          </a:p>
        </p:txBody>
      </p:sp>
      <p:sp>
        <p:nvSpPr>
          <p:cNvPr id="3" name="Content Placeholder 2"/>
          <p:cNvSpPr>
            <a:spLocks noGrp="1"/>
          </p:cNvSpPr>
          <p:nvPr>
            <p:ph idx="1"/>
          </p:nvPr>
        </p:nvSpPr>
        <p:spPr>
          <a:xfrm>
            <a:off x="457200" y="1855694"/>
            <a:ext cx="8229600" cy="4525963"/>
          </a:xfrm>
        </p:spPr>
        <p:txBody>
          <a:bodyPr/>
          <a:lstStyle/>
          <a:p>
            <a:r>
              <a:rPr lang="en-US" sz="3600" b="1" dirty="0" err="1" smtClean="0">
                <a:solidFill>
                  <a:srgbClr val="FFFF00"/>
                </a:solidFill>
              </a:rPr>
              <a:t>Psa</a:t>
            </a:r>
            <a:r>
              <a:rPr lang="en-US" sz="3600" b="1" dirty="0" smtClean="0">
                <a:solidFill>
                  <a:srgbClr val="FFFF00"/>
                </a:solidFill>
              </a:rPr>
              <a:t> 132:13  For the LORD hath chosen Zion; he hath desired it for his habitation. </a:t>
            </a:r>
          </a:p>
          <a:p>
            <a:r>
              <a:rPr lang="en-US" sz="3600" b="1" dirty="0" err="1" smtClean="0">
                <a:solidFill>
                  <a:srgbClr val="FFFF00"/>
                </a:solidFill>
              </a:rPr>
              <a:t>Psa</a:t>
            </a:r>
            <a:r>
              <a:rPr lang="en-US" sz="3600" b="1" dirty="0" smtClean="0">
                <a:solidFill>
                  <a:srgbClr val="FFFF00"/>
                </a:solidFill>
              </a:rPr>
              <a:t> 132:14  This is my rest for ever: here will I dwell; for I have desired it. </a:t>
            </a:r>
          </a:p>
          <a:p>
            <a:endParaRPr lang="en-US" sz="3600" b="1" dirty="0">
              <a:solidFill>
                <a:srgbClr val="FFFF00"/>
              </a:solidFill>
            </a:endParaRPr>
          </a:p>
        </p:txBody>
      </p:sp>
      <p:pic>
        <p:nvPicPr>
          <p:cNvPr id="4" name="Content Placeholder 3" descr="HouseofPrayer.jpg"/>
          <p:cNvPicPr>
            <a:picLocks noChangeAspect="1"/>
          </p:cNvPicPr>
          <p:nvPr/>
        </p:nvPicPr>
        <p:blipFill>
          <a:blip r:embed="rId2" cstate="print"/>
          <a:srcRect t="25490"/>
          <a:stretch>
            <a:fillRect/>
          </a:stretch>
        </p:blipFill>
        <p:spPr bwMode="auto">
          <a:xfrm>
            <a:off x="295834" y="147917"/>
            <a:ext cx="2719138" cy="1519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0131" y="274638"/>
            <a:ext cx="5701553" cy="1143000"/>
          </a:xfrm>
        </p:spPr>
        <p:txBody>
          <a:bodyPr/>
          <a:lstStyle/>
          <a:p>
            <a:r>
              <a:rPr lang="en-US" dirty="0" smtClean="0">
                <a:solidFill>
                  <a:srgbClr val="FFFF00"/>
                </a:solidFill>
              </a:rPr>
              <a:t>Isaiah 2:2-3</a:t>
            </a:r>
            <a:endParaRPr lang="en-US" dirty="0">
              <a:solidFill>
                <a:srgbClr val="FFFF00"/>
              </a:solidFill>
            </a:endParaRPr>
          </a:p>
        </p:txBody>
      </p:sp>
      <p:sp>
        <p:nvSpPr>
          <p:cNvPr id="3" name="Content Placeholder 2"/>
          <p:cNvSpPr>
            <a:spLocks noGrp="1"/>
          </p:cNvSpPr>
          <p:nvPr>
            <p:ph idx="1"/>
          </p:nvPr>
        </p:nvSpPr>
        <p:spPr>
          <a:xfrm>
            <a:off x="457200" y="1855694"/>
            <a:ext cx="8686800" cy="4525963"/>
          </a:xfrm>
        </p:spPr>
        <p:txBody>
          <a:bodyPr/>
          <a:lstStyle/>
          <a:p>
            <a:r>
              <a:rPr lang="en-US" sz="2800" dirty="0" smtClean="0">
                <a:solidFill>
                  <a:srgbClr val="FFFF00"/>
                </a:solidFill>
              </a:rPr>
              <a:t>Isa 2:2  And it shall come to pass in the last days, that the mountain of the LORD'S house shall be established in the top of the mountains, and shall be exalted above the hills; and all nations shall flow unto it. </a:t>
            </a:r>
          </a:p>
          <a:p>
            <a:r>
              <a:rPr lang="en-US" sz="2800" dirty="0" smtClean="0">
                <a:solidFill>
                  <a:srgbClr val="FFFF00"/>
                </a:solidFill>
              </a:rPr>
              <a:t>Isa 2:3  And many people shall go and say, Come ye, and let us go up to the mountain of the LORD, to the house of the God of Jacob; and he will teach us of his ways, and we will walk in his paths: for out of Zion shall go forth the law, and the word of the LORD from Jerusalem. </a:t>
            </a:r>
          </a:p>
          <a:p>
            <a:endParaRPr lang="en-US" sz="2800" dirty="0">
              <a:solidFill>
                <a:srgbClr val="FFFF00"/>
              </a:solidFill>
            </a:endParaRPr>
          </a:p>
        </p:txBody>
      </p:sp>
      <p:pic>
        <p:nvPicPr>
          <p:cNvPr id="4" name="Content Placeholder 3" descr="HouseofPrayer.jpg"/>
          <p:cNvPicPr>
            <a:picLocks noChangeAspect="1"/>
          </p:cNvPicPr>
          <p:nvPr/>
        </p:nvPicPr>
        <p:blipFill>
          <a:blip r:embed="rId2" cstate="print"/>
          <a:srcRect t="25490"/>
          <a:stretch>
            <a:fillRect/>
          </a:stretch>
        </p:blipFill>
        <p:spPr bwMode="auto">
          <a:xfrm>
            <a:off x="295834" y="147917"/>
            <a:ext cx="2719138" cy="1519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89653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ouseofPrayer.jpg"/>
          <p:cNvPicPr>
            <a:picLocks noChangeAspect="1"/>
          </p:cNvPicPr>
          <p:nvPr/>
        </p:nvPicPr>
        <p:blipFill>
          <a:blip r:embed="rId2" cstate="print"/>
          <a:srcRect t="25274"/>
          <a:stretch>
            <a:fillRect/>
          </a:stretch>
        </p:blipFill>
        <p:spPr bwMode="auto">
          <a:xfrm>
            <a:off x="0" y="1733266"/>
            <a:ext cx="9144000" cy="5124734"/>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2591"/>
            <a:ext cx="8222776" cy="4525963"/>
          </a:xfrm>
        </p:spPr>
        <p:txBody>
          <a:bodyPr/>
          <a:lstStyle/>
          <a:p>
            <a:r>
              <a:rPr lang="en-US" sz="2000" b="1" dirty="0" err="1" smtClean="0">
                <a:solidFill>
                  <a:srgbClr val="FFFF00"/>
                </a:solidFill>
                <a:effectLst>
                  <a:outerShdw blurRad="38100" dist="38100" dir="2700000" algn="tl">
                    <a:srgbClr val="000000">
                      <a:alpha val="43137"/>
                    </a:srgbClr>
                  </a:outerShdw>
                </a:effectLst>
              </a:rPr>
              <a:t>Eze</a:t>
            </a:r>
            <a:r>
              <a:rPr lang="en-US" sz="2000" b="1" dirty="0" smtClean="0">
                <a:solidFill>
                  <a:srgbClr val="FFFF00"/>
                </a:solidFill>
                <a:effectLst>
                  <a:outerShdw blurRad="38100" dist="38100" dir="2700000" algn="tl">
                    <a:srgbClr val="000000">
                      <a:alpha val="43137"/>
                    </a:srgbClr>
                  </a:outerShdw>
                </a:effectLst>
              </a:rPr>
              <a:t> 40:1  In the five and twentieth year of our captivity, in the beginning of the year, in the tenth </a:t>
            </a:r>
            <a:r>
              <a:rPr lang="en-US" sz="2000" b="1" i="1" dirty="0" smtClean="0">
                <a:solidFill>
                  <a:srgbClr val="FFFF00"/>
                </a:solidFill>
                <a:effectLst>
                  <a:outerShdw blurRad="38100" dist="38100" dir="2700000" algn="tl">
                    <a:srgbClr val="000000">
                      <a:alpha val="43137"/>
                    </a:srgbClr>
                  </a:outerShdw>
                </a:effectLst>
              </a:rPr>
              <a:t>day of the month, in the fourteenth year after that the city was smitten, in the selfsame day the hand of the LORD was upon me, and brought me thither.</a:t>
            </a:r>
          </a:p>
          <a:p>
            <a:pPr>
              <a:buNone/>
            </a:pPr>
            <a:endParaRPr lang="en-US" sz="2000" b="1" i="1" dirty="0" smtClean="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89653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ouseofPrayer.jpg"/>
          <p:cNvPicPr>
            <a:picLocks noChangeAspect="1"/>
          </p:cNvPicPr>
          <p:nvPr/>
        </p:nvPicPr>
        <p:blipFill>
          <a:blip r:embed="rId2" cstate="print">
            <a:duotone>
              <a:prstClr val="black"/>
              <a:schemeClr val="accent1">
                <a:tint val="45000"/>
                <a:satMod val="400000"/>
              </a:schemeClr>
            </a:duotone>
            <a:lum bright="-14000" contrast="-18000"/>
          </a:blip>
          <a:srcRect t="25274"/>
          <a:stretch>
            <a:fillRect/>
          </a:stretch>
        </p:blipFill>
        <p:spPr bwMode="auto">
          <a:xfrm>
            <a:off x="0" y="1733266"/>
            <a:ext cx="9144000" cy="5124734"/>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5404" y="0"/>
            <a:ext cx="8915400" cy="4525963"/>
          </a:xfrm>
        </p:spPr>
        <p:txBody>
          <a:bodyPr/>
          <a:lstStyle/>
          <a:p>
            <a:r>
              <a:rPr lang="en-US" sz="2800" b="1" i="1" dirty="0" smtClean="0">
                <a:solidFill>
                  <a:srgbClr val="FFFF00"/>
                </a:solidFill>
                <a:effectLst>
                  <a:outerShdw blurRad="38100" dist="38100" dir="2700000" algn="tl">
                    <a:srgbClr val="000000">
                      <a:alpha val="43137"/>
                    </a:srgbClr>
                  </a:outerShdw>
                </a:effectLst>
              </a:rPr>
              <a:t> </a:t>
            </a:r>
            <a:r>
              <a:rPr lang="en-US" sz="2800" b="1" dirty="0" smtClean="0">
                <a:solidFill>
                  <a:srgbClr val="FFFF00"/>
                </a:solidFill>
              </a:rPr>
              <a:t>VERSE 1</a:t>
            </a:r>
          </a:p>
          <a:p>
            <a:r>
              <a:rPr lang="en-US" sz="2800" b="1" u="sng" dirty="0" smtClean="0">
                <a:solidFill>
                  <a:srgbClr val="FFFF00"/>
                </a:solidFill>
              </a:rPr>
              <a:t>"In the five and twentieth year of our captivity" </a:t>
            </a:r>
            <a:r>
              <a:rPr lang="en-US" sz="2800" b="1" dirty="0" smtClean="0">
                <a:solidFill>
                  <a:srgbClr val="FFFF00"/>
                </a:solidFill>
              </a:rPr>
              <a:t>— This refers to the captivity of </a:t>
            </a:r>
            <a:r>
              <a:rPr lang="en-US" sz="2800" b="1" dirty="0" err="1" smtClean="0">
                <a:solidFill>
                  <a:srgbClr val="FFFF00"/>
                </a:solidFill>
              </a:rPr>
              <a:t>Jehoiachin</a:t>
            </a:r>
            <a:r>
              <a:rPr lang="en-US" sz="2800" b="1" dirty="0" smtClean="0">
                <a:solidFill>
                  <a:srgbClr val="FFFF00"/>
                </a:solidFill>
              </a:rPr>
              <a:t>, king of Judah, and his mighty men (2 King </a:t>
            </a:r>
            <a:r>
              <a:rPr lang="en-US" sz="2800" b="1" dirty="0" err="1" smtClean="0">
                <a:solidFill>
                  <a:srgbClr val="FFFF00"/>
                </a:solidFill>
              </a:rPr>
              <a:t>chs</a:t>
            </a:r>
            <a:r>
              <a:rPr lang="en-US" sz="2800" b="1" dirty="0" smtClean="0">
                <a:solidFill>
                  <a:srgbClr val="FFFF00"/>
                </a:solidFill>
              </a:rPr>
              <a:t>. 24-25; cp.  </a:t>
            </a:r>
            <a:r>
              <a:rPr lang="en-US" sz="2800" b="1" dirty="0" err="1" smtClean="0">
                <a:solidFill>
                  <a:srgbClr val="FFFF00"/>
                </a:solidFill>
              </a:rPr>
              <a:t>Eze</a:t>
            </a:r>
            <a:r>
              <a:rPr lang="en-US" sz="2800" b="1" dirty="0" smtClean="0">
                <a:solidFill>
                  <a:srgbClr val="FFFF00"/>
                </a:solidFill>
              </a:rPr>
              <a:t>. 1:2; 33:21). </a:t>
            </a:r>
          </a:p>
          <a:p>
            <a:r>
              <a:rPr lang="en-US" sz="2800" b="1" dirty="0" smtClean="0">
                <a:solidFill>
                  <a:srgbClr val="FFFF00"/>
                </a:solidFill>
              </a:rPr>
              <a:t>The 25 year period, dated from the fall of King </a:t>
            </a:r>
            <a:r>
              <a:rPr lang="en-US" sz="2800" b="1" dirty="0" err="1" smtClean="0">
                <a:solidFill>
                  <a:srgbClr val="FFFF00"/>
                </a:solidFill>
              </a:rPr>
              <a:t>Jehoiachin</a:t>
            </a:r>
            <a:r>
              <a:rPr lang="en-US" sz="2800" b="1" dirty="0" smtClean="0">
                <a:solidFill>
                  <a:srgbClr val="FFFF00"/>
                </a:solidFill>
              </a:rPr>
              <a:t>, comprises 11 years of Zedekiah's reign, and a further 14 years to this vision</a:t>
            </a:r>
          </a:p>
          <a:p>
            <a:r>
              <a:rPr lang="en-US" sz="2800" b="1" dirty="0" smtClean="0">
                <a:solidFill>
                  <a:srgbClr val="FFFF00"/>
                </a:solidFill>
              </a:rPr>
              <a:t>This would be fifty years from Josiah's Passover (2Chr. 35), which, if that were a Jubilee </a:t>
            </a:r>
            <a:r>
              <a:rPr lang="en-US" sz="2800" b="1" i="1" dirty="0" smtClean="0">
                <a:solidFill>
                  <a:srgbClr val="FFFF00"/>
                </a:solidFill>
              </a:rPr>
              <a:t>would make this vision apply to </a:t>
            </a:r>
            <a:r>
              <a:rPr lang="en-US" sz="2800" b="1" dirty="0" smtClean="0">
                <a:solidFill>
                  <a:srgbClr val="FFFF00"/>
                </a:solidFill>
              </a:rPr>
              <a:t>a Jubilee year also, indicating that the temple will be opened in a Jubilee year from the return of the Great King!</a:t>
            </a:r>
            <a:endParaRPr lang="en-US" sz="2800" b="1" i="1" dirty="0" smtClean="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http://www.universetoday.com/wp-content/uploads/2010/02/The-Blue-Marble-from-Apollo-17.jpg"/>
          <p:cNvPicPr>
            <a:picLocks noChangeAspect="1" noChangeArrowheads="1"/>
          </p:cNvPicPr>
          <p:nvPr/>
        </p:nvPicPr>
        <p:blipFill>
          <a:blip r:embed="rId2" cstate="print"/>
          <a:srcRect/>
          <a:stretch>
            <a:fillRect/>
          </a:stretch>
        </p:blipFill>
        <p:spPr bwMode="auto">
          <a:xfrm>
            <a:off x="1423850" y="391886"/>
            <a:ext cx="6296299" cy="6296299"/>
          </a:xfrm>
          <a:prstGeom prst="rect">
            <a:avLst/>
          </a:prstGeom>
          <a:noFill/>
        </p:spPr>
      </p:pic>
      <p:grpSp>
        <p:nvGrpSpPr>
          <p:cNvPr id="16" name="Group 15"/>
          <p:cNvGrpSpPr/>
          <p:nvPr/>
        </p:nvGrpSpPr>
        <p:grpSpPr>
          <a:xfrm>
            <a:off x="422637" y="451074"/>
            <a:ext cx="8298726" cy="6224044"/>
            <a:chOff x="396240" y="268195"/>
            <a:chExt cx="8298726" cy="6224044"/>
          </a:xfrm>
        </p:grpSpPr>
        <p:pic>
          <p:nvPicPr>
            <p:cNvPr id="90118" name="Picture 6" descr="http://www.nti.org/images/e3_vying_saudi_arabia_iran1.jpg"/>
            <p:cNvPicPr>
              <a:picLocks noChangeAspect="1" noChangeArrowheads="1"/>
            </p:cNvPicPr>
            <p:nvPr/>
          </p:nvPicPr>
          <p:blipFill>
            <a:blip r:embed="rId3" cstate="print"/>
            <a:srcRect/>
            <a:stretch>
              <a:fillRect/>
            </a:stretch>
          </p:blipFill>
          <p:spPr bwMode="auto">
            <a:xfrm>
              <a:off x="396240" y="268195"/>
              <a:ext cx="8298726" cy="6224044"/>
            </a:xfrm>
            <a:prstGeom prst="rect">
              <a:avLst/>
            </a:prstGeom>
            <a:ln>
              <a:noFill/>
            </a:ln>
            <a:effectLst>
              <a:softEdge rad="112500"/>
            </a:effectLst>
          </p:spPr>
        </p:pic>
        <p:sp>
          <p:nvSpPr>
            <p:cNvPr id="10" name="Arc 9"/>
            <p:cNvSpPr/>
            <p:nvPr/>
          </p:nvSpPr>
          <p:spPr>
            <a:xfrm>
              <a:off x="3317966" y="2246811"/>
              <a:ext cx="1436914" cy="1031965"/>
            </a:xfrm>
            <a:prstGeom prst="arc">
              <a:avLst>
                <a:gd name="adj1" fmla="val 12473840"/>
                <a:gd name="adj2" fmla="val 0"/>
              </a:avLst>
            </a:prstGeom>
            <a:ln w="762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90122" name="Picture 10" descr="http://wp.patheos.com/community/euangelion/files/2011/07/Israel.jpg"/>
          <p:cNvPicPr>
            <a:picLocks noChangeAspect="1" noChangeArrowheads="1"/>
          </p:cNvPicPr>
          <p:nvPr/>
        </p:nvPicPr>
        <p:blipFill>
          <a:blip r:embed="rId4" cstate="print"/>
          <a:srcRect/>
          <a:stretch>
            <a:fillRect/>
          </a:stretch>
        </p:blipFill>
        <p:spPr bwMode="auto">
          <a:xfrm>
            <a:off x="1754172" y="637404"/>
            <a:ext cx="6220596" cy="6220596"/>
          </a:xfrm>
          <a:prstGeom prst="rect">
            <a:avLst/>
          </a:prstGeom>
          <a:ln>
            <a:noFill/>
          </a:ln>
          <a:effectLst>
            <a:softEdge rad="112500"/>
          </a:effectLst>
        </p:spPr>
      </p:pic>
      <p:pic>
        <p:nvPicPr>
          <p:cNvPr id="15" name="Picture 14" descr="land of israel.jpg"/>
          <p:cNvPicPr>
            <a:picLocks noChangeAspect="1"/>
          </p:cNvPicPr>
          <p:nvPr/>
        </p:nvPicPr>
        <p:blipFill>
          <a:blip r:embed="rId5" cstate="print">
            <a:duotone>
              <a:prstClr val="black"/>
              <a:schemeClr val="accent1">
                <a:tint val="45000"/>
                <a:satMod val="400000"/>
              </a:schemeClr>
            </a:duotone>
          </a:blip>
          <a:stretch>
            <a:fillRect/>
          </a:stretch>
        </p:blipFill>
        <p:spPr>
          <a:xfrm>
            <a:off x="444500" y="756249"/>
            <a:ext cx="8255000" cy="5511800"/>
          </a:xfrm>
          <a:prstGeom prst="rect">
            <a:avLst/>
          </a:prstGeom>
          <a:ln>
            <a:noFill/>
          </a:ln>
          <a:effectLst>
            <a:softEdge rad="112500"/>
          </a:effectLst>
        </p:spPr>
      </p:pic>
      <p:sp>
        <p:nvSpPr>
          <p:cNvPr id="11" name="TextBox 10"/>
          <p:cNvSpPr txBox="1"/>
          <p:nvPr/>
        </p:nvSpPr>
        <p:spPr>
          <a:xfrm>
            <a:off x="927463" y="235131"/>
            <a:ext cx="7615646" cy="830997"/>
          </a:xfrm>
          <a:prstGeom prst="rect">
            <a:avLst/>
          </a:prstGeom>
          <a:noFill/>
        </p:spPr>
        <p:txBody>
          <a:bodyPr wrap="square" rtlCol="0">
            <a:spAutoFit/>
          </a:bodyPr>
          <a:lstStyle/>
          <a:p>
            <a:r>
              <a:rPr lang="en-US" sz="2400" b="1" dirty="0" smtClean="0">
                <a:solidFill>
                  <a:srgbClr val="FFFF00"/>
                </a:solidFill>
              </a:rPr>
              <a:t>The prophet Ezekiel was transported in vision from Babylon back to his homeland of </a:t>
            </a:r>
            <a:r>
              <a:rPr lang="en-US" sz="2400" b="1" dirty="0" err="1" smtClean="0">
                <a:solidFill>
                  <a:srgbClr val="FFFF00"/>
                </a:solidFill>
              </a:rPr>
              <a:t>Eretz</a:t>
            </a:r>
            <a:r>
              <a:rPr lang="en-US" sz="2400" b="1" dirty="0" smtClean="0">
                <a:solidFill>
                  <a:srgbClr val="FFFF00"/>
                </a:solidFill>
              </a:rPr>
              <a:t> Israel</a:t>
            </a:r>
            <a:endParaRPr lang="en-US" sz="24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8" presetClass="entr" presetSubtype="0" accel="5000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1000" fill="hold"/>
                                        <p:tgtEl>
                                          <p:spTgt spid="1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 dur="1000" fill="hold"/>
                                        <p:tgtEl>
                                          <p:spTgt spid="16"/>
                                        </p:tgtEl>
                                        <p:attrNameLst>
                                          <p:attrName>ppt_x</p:attrName>
                                        </p:attrNameLst>
                                      </p:cBhvr>
                                      <p:tavLst>
                                        <p:tav tm="0">
                                          <p:val>
                                            <p:fltVal val="-1"/>
                                          </p:val>
                                        </p:tav>
                                        <p:tav tm="50000">
                                          <p:val>
                                            <p:fltVal val="0.95"/>
                                          </p:val>
                                        </p:tav>
                                        <p:tav tm="100000">
                                          <p:val>
                                            <p:strVal val="#ppt_x"/>
                                          </p:val>
                                        </p:tav>
                                      </p:tavLst>
                                    </p:anim>
                                    <p:anim calcmode="lin" valueType="num">
                                      <p:cBhvr>
                                        <p:cTn id="13" dur="1000" fill="hold"/>
                                        <p:tgtEl>
                                          <p:spTgt spid="16"/>
                                        </p:tgtEl>
                                        <p:attrNameLst>
                                          <p:attrName>ppt_y</p:attrName>
                                        </p:attrNameLst>
                                      </p:cBhvr>
                                      <p:tavLst>
                                        <p:tav tm="0">
                                          <p:val>
                                            <p:strVal val="#ppt_y"/>
                                          </p:val>
                                        </p:tav>
                                        <p:tav tm="100000">
                                          <p:val>
                                            <p:strVal val="#ppt_y"/>
                                          </p:val>
                                        </p:tav>
                                      </p:tavLst>
                                    </p:anim>
                                    <p:animEffect transition="in" filter="fade">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48" presetClass="entr" presetSubtype="0" accel="50000" fill="hold" nodeType="clickEffect">
                                  <p:stCondLst>
                                    <p:cond delay="0"/>
                                  </p:stCondLst>
                                  <p:childTnLst>
                                    <p:set>
                                      <p:cBhvr>
                                        <p:cTn id="18" dur="1" fill="hold">
                                          <p:stCondLst>
                                            <p:cond delay="0"/>
                                          </p:stCondLst>
                                        </p:cTn>
                                        <p:tgtEl>
                                          <p:spTgt spid="90122"/>
                                        </p:tgtEl>
                                        <p:attrNameLst>
                                          <p:attrName>style.visibility</p:attrName>
                                        </p:attrNameLst>
                                      </p:cBhvr>
                                      <p:to>
                                        <p:strVal val="visible"/>
                                      </p:to>
                                    </p:set>
                                    <p:anim calcmode="lin" valueType="num">
                                      <p:cBhvr>
                                        <p:cTn id="19" dur="1000" fill="hold"/>
                                        <p:tgtEl>
                                          <p:spTgt spid="9012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0" dur="1000" fill="hold"/>
                                        <p:tgtEl>
                                          <p:spTgt spid="90122"/>
                                        </p:tgtEl>
                                        <p:attrNameLst>
                                          <p:attrName>ppt_x</p:attrName>
                                        </p:attrNameLst>
                                      </p:cBhvr>
                                      <p:tavLst>
                                        <p:tav tm="0">
                                          <p:val>
                                            <p:fltVal val="-1"/>
                                          </p:val>
                                        </p:tav>
                                        <p:tav tm="50000">
                                          <p:val>
                                            <p:fltVal val="0.95"/>
                                          </p:val>
                                        </p:tav>
                                        <p:tav tm="100000">
                                          <p:val>
                                            <p:strVal val="#ppt_x"/>
                                          </p:val>
                                        </p:tav>
                                      </p:tavLst>
                                    </p:anim>
                                    <p:anim calcmode="lin" valueType="num">
                                      <p:cBhvr>
                                        <p:cTn id="21" dur="1000" fill="hold"/>
                                        <p:tgtEl>
                                          <p:spTgt spid="90122"/>
                                        </p:tgtEl>
                                        <p:attrNameLst>
                                          <p:attrName>ppt_y</p:attrName>
                                        </p:attrNameLst>
                                      </p:cBhvr>
                                      <p:tavLst>
                                        <p:tav tm="0">
                                          <p:val>
                                            <p:strVal val="#ppt_y"/>
                                          </p:val>
                                        </p:tav>
                                        <p:tav tm="100000">
                                          <p:val>
                                            <p:strVal val="#ppt_y"/>
                                          </p:val>
                                        </p:tav>
                                      </p:tavLst>
                                    </p:anim>
                                    <p:animEffect transition="in" filter="fade">
                                      <p:cBhvr>
                                        <p:cTn id="22" dur="1000"/>
                                        <p:tgtEl>
                                          <p:spTgt spid="90122"/>
                                        </p:tgtEl>
                                      </p:cBhvr>
                                    </p:animEffect>
                                  </p:childTnLst>
                                </p:cTn>
                              </p:par>
                            </p:childTnLst>
                          </p:cTn>
                        </p:par>
                      </p:childTnLst>
                    </p:cTn>
                  </p:par>
                  <p:par>
                    <p:cTn id="23" fill="hold">
                      <p:stCondLst>
                        <p:cond delay="indefinite"/>
                      </p:stCondLst>
                      <p:childTnLst>
                        <p:par>
                          <p:cTn id="24" fill="hold">
                            <p:stCondLst>
                              <p:cond delay="0"/>
                            </p:stCondLst>
                            <p:childTnLst>
                              <p:par>
                                <p:cTn id="25" presetID="48" presetClass="entr" presetSubtype="0" accel="5000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1000" fill="hold"/>
                                        <p:tgtEl>
                                          <p:spTgt spid="1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15"/>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15"/>
                                        </p:tgtEl>
                                        <p:attrNameLst>
                                          <p:attrName>ppt_y</p:attrName>
                                        </p:attrNameLst>
                                      </p:cBhvr>
                                      <p:tavLst>
                                        <p:tav tm="0">
                                          <p:val>
                                            <p:strVal val="#ppt_y"/>
                                          </p:val>
                                        </p:tav>
                                        <p:tav tm="100000">
                                          <p:val>
                                            <p:strVal val="#ppt_y"/>
                                          </p:val>
                                        </p:tav>
                                      </p:tavLst>
                                    </p:anim>
                                    <p:animEffect transition="in" filter="fade">
                                      <p:cBhvr>
                                        <p:cTn id="3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6933"/>
            <a:ext cx="9144000" cy="189653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ouseofPrayer.jpg"/>
          <p:cNvPicPr>
            <a:picLocks noChangeAspect="1"/>
          </p:cNvPicPr>
          <p:nvPr/>
        </p:nvPicPr>
        <p:blipFill>
          <a:blip r:embed="rId2" cstate="print"/>
          <a:srcRect t="25274"/>
          <a:stretch>
            <a:fillRect/>
          </a:stretch>
        </p:blipFill>
        <p:spPr bwMode="auto">
          <a:xfrm>
            <a:off x="0" y="1733266"/>
            <a:ext cx="9144000" cy="5124734"/>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262720"/>
            <a:ext cx="9144000" cy="4525963"/>
          </a:xfrm>
        </p:spPr>
        <p:txBody>
          <a:bodyPr/>
          <a:lstStyle/>
          <a:p>
            <a:pPr>
              <a:buNone/>
            </a:pPr>
            <a:r>
              <a:rPr lang="en-US" sz="2800" b="1" i="1"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Eze</a:t>
            </a:r>
            <a:r>
              <a:rPr lang="en-US" sz="2800" dirty="0" smtClean="0">
                <a:solidFill>
                  <a:srgbClr val="FFFF00"/>
                </a:solidFill>
                <a:effectLst>
                  <a:outerShdw blurRad="38100" dist="38100" dir="2700000" algn="tl">
                    <a:srgbClr val="000000">
                      <a:alpha val="43137"/>
                    </a:srgbClr>
                  </a:outerShdw>
                </a:effectLst>
              </a:rPr>
              <a:t> 40:2  In the visions of God brought he me into the land of Israel, and </a:t>
            </a:r>
            <a:r>
              <a:rPr lang="en-US" sz="2800" i="1" u="sng" dirty="0" smtClean="0">
                <a:solidFill>
                  <a:srgbClr val="FFFF00"/>
                </a:solidFill>
                <a:effectLst>
                  <a:outerShdw blurRad="38100" dist="38100" dir="2700000" algn="tl">
                    <a:srgbClr val="000000">
                      <a:alpha val="43137"/>
                    </a:srgbClr>
                  </a:outerShdw>
                </a:effectLst>
              </a:rPr>
              <a:t>set me upon a very high mountain</a:t>
            </a:r>
            <a:r>
              <a:rPr lang="en-US" sz="2800" dirty="0" smtClean="0">
                <a:solidFill>
                  <a:srgbClr val="FFFF00"/>
                </a:solidFill>
                <a:effectLst>
                  <a:outerShdw blurRad="38100" dist="38100" dir="2700000" algn="tl">
                    <a:srgbClr val="000000">
                      <a:alpha val="43137"/>
                    </a:srgbClr>
                  </a:outerShdw>
                </a:effectLst>
              </a:rPr>
              <a:t>, by which </a:t>
            </a:r>
            <a:r>
              <a:rPr lang="en-US" sz="2800" i="1" dirty="0" smtClean="0">
                <a:solidFill>
                  <a:srgbClr val="FFFF00"/>
                </a:solidFill>
                <a:effectLst>
                  <a:outerShdw blurRad="38100" dist="38100" dir="2700000" algn="tl">
                    <a:srgbClr val="000000">
                      <a:alpha val="43137"/>
                    </a:srgbClr>
                  </a:outerShdw>
                </a:effectLst>
              </a:rPr>
              <a:t>was </a:t>
            </a:r>
            <a:r>
              <a:rPr lang="en-US" sz="2800" u="sng" dirty="0" smtClean="0">
                <a:solidFill>
                  <a:srgbClr val="FFFF00"/>
                </a:solidFill>
              </a:rPr>
              <a:t>as the frame of a city on the south</a:t>
            </a:r>
            <a:r>
              <a:rPr lang="en-US" sz="2800" dirty="0" smtClean="0">
                <a:solidFill>
                  <a:srgbClr val="FFFF00"/>
                </a:solidFill>
              </a:rPr>
              <a:t>.</a:t>
            </a:r>
          </a:p>
        </p:txBody>
      </p:sp>
      <p:sp>
        <p:nvSpPr>
          <p:cNvPr id="5" name="Right Arrow 4"/>
          <p:cNvSpPr/>
          <p:nvPr/>
        </p:nvSpPr>
        <p:spPr>
          <a:xfrm rot="21098073">
            <a:off x="8171111" y="5602127"/>
            <a:ext cx="941696" cy="497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North</a:t>
            </a:r>
            <a:endParaRPr lang="en-US" b="1" dirty="0">
              <a:solidFill>
                <a:schemeClr val="tx2"/>
              </a:solidFill>
            </a:endParaRPr>
          </a:p>
        </p:txBody>
      </p:sp>
      <p:sp>
        <p:nvSpPr>
          <p:cNvPr id="20" name="Right Arrow 19"/>
          <p:cNvSpPr/>
          <p:nvPr/>
        </p:nvSpPr>
        <p:spPr>
          <a:xfrm rot="21065675" flipH="1">
            <a:off x="3652590" y="6287760"/>
            <a:ext cx="1038881" cy="492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South</a:t>
            </a:r>
            <a:endParaRPr lang="en-US" b="1" dirty="0">
              <a:solidFill>
                <a:schemeClr val="tx2"/>
              </a:solidFill>
            </a:endParaRPr>
          </a:p>
        </p:txBody>
      </p:sp>
      <p:grpSp>
        <p:nvGrpSpPr>
          <p:cNvPr id="8" name="Group 25"/>
          <p:cNvGrpSpPr/>
          <p:nvPr/>
        </p:nvGrpSpPr>
        <p:grpSpPr>
          <a:xfrm>
            <a:off x="38309" y="3853544"/>
            <a:ext cx="9276383" cy="2546676"/>
            <a:chOff x="182002" y="3762103"/>
            <a:chExt cx="9276383" cy="2546676"/>
          </a:xfrm>
        </p:grpSpPr>
        <p:grpSp>
          <p:nvGrpSpPr>
            <p:cNvPr id="10" name="Group 21"/>
            <p:cNvGrpSpPr/>
            <p:nvPr/>
          </p:nvGrpSpPr>
          <p:grpSpPr>
            <a:xfrm>
              <a:off x="182002" y="4084194"/>
              <a:ext cx="9276383" cy="2224585"/>
              <a:chOff x="-1" y="4162571"/>
              <a:chExt cx="9276383" cy="2224585"/>
            </a:xfrm>
          </p:grpSpPr>
          <p:sp>
            <p:nvSpPr>
              <p:cNvPr id="6" name="Arc 5"/>
              <p:cNvSpPr/>
              <p:nvPr/>
            </p:nvSpPr>
            <p:spPr>
              <a:xfrm flipH="1">
                <a:off x="-1" y="4162571"/>
                <a:ext cx="9276383" cy="2224585"/>
              </a:xfrm>
              <a:prstGeom prst="arc">
                <a:avLst>
                  <a:gd name="adj1" fmla="val 20332694"/>
                  <a:gd name="adj2" fmla="val 293969"/>
                </a:avLst>
              </a:prstGeom>
              <a:ln w="38100">
                <a:solidFill>
                  <a:srgbClr val="33CCF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p:cNvSpPr/>
              <p:nvPr/>
            </p:nvSpPr>
            <p:spPr>
              <a:xfrm flipV="1">
                <a:off x="150128" y="4976653"/>
                <a:ext cx="5022376" cy="1050878"/>
              </a:xfrm>
              <a:prstGeom prst="arc">
                <a:avLst>
                  <a:gd name="adj1" fmla="val 11024768"/>
                  <a:gd name="adj2" fmla="val 20985612"/>
                </a:avLst>
              </a:prstGeom>
              <a:noFill/>
              <a:ln w="38100">
                <a:solidFill>
                  <a:srgbClr val="33CCF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a:endCxn id="6" idx="0"/>
              </p:cNvCxnSpPr>
              <p:nvPr/>
            </p:nvCxnSpPr>
            <p:spPr>
              <a:xfrm rot="10800000" flipV="1">
                <a:off x="2191910" y="4320540"/>
                <a:ext cx="1831455" cy="9316"/>
              </a:xfrm>
              <a:prstGeom prst="line">
                <a:avLst/>
              </a:prstGeom>
              <a:ln w="38100">
                <a:solidFill>
                  <a:srgbClr val="33CCFF"/>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7" idx="2"/>
              </p:cNvCxnSpPr>
              <p:nvPr/>
            </p:nvCxnSpPr>
            <p:spPr>
              <a:xfrm rot="16200000" flipH="1">
                <a:off x="3545516" y="4828870"/>
                <a:ext cx="1517301" cy="515886"/>
              </a:xfrm>
              <a:prstGeom prst="line">
                <a:avLst/>
              </a:prstGeom>
              <a:ln w="38100">
                <a:solidFill>
                  <a:srgbClr val="33CCFF"/>
                </a:solidFill>
                <a:prstDash val="sysDash"/>
              </a:ln>
            </p:spPr>
            <p:style>
              <a:lnRef idx="1">
                <a:schemeClr val="accent1"/>
              </a:lnRef>
              <a:fillRef idx="0">
                <a:schemeClr val="accent1"/>
              </a:fillRef>
              <a:effectRef idx="0">
                <a:schemeClr val="accent1"/>
              </a:effectRef>
              <a:fontRef idx="minor">
                <a:schemeClr val="tx1"/>
              </a:fontRef>
            </p:style>
          </p:cxnSp>
        </p:grpSp>
        <p:sp>
          <p:nvSpPr>
            <p:cNvPr id="23" name="Freeform 22"/>
            <p:cNvSpPr/>
            <p:nvPr/>
          </p:nvSpPr>
          <p:spPr>
            <a:xfrm>
              <a:off x="182003" y="4268289"/>
              <a:ext cx="4564380" cy="1714500"/>
            </a:xfrm>
            <a:custGeom>
              <a:avLst/>
              <a:gdLst>
                <a:gd name="connsiteX0" fmla="*/ 4038600 w 4564380"/>
                <a:gd name="connsiteY0" fmla="*/ 0 h 1714500"/>
                <a:gd name="connsiteX1" fmla="*/ 2186940 w 4564380"/>
                <a:gd name="connsiteY1" fmla="*/ 15240 h 1714500"/>
                <a:gd name="connsiteX2" fmla="*/ 1790700 w 4564380"/>
                <a:gd name="connsiteY2" fmla="*/ 83820 h 1714500"/>
                <a:gd name="connsiteX3" fmla="*/ 1249680 w 4564380"/>
                <a:gd name="connsiteY3" fmla="*/ 205740 h 1714500"/>
                <a:gd name="connsiteX4" fmla="*/ 853440 w 4564380"/>
                <a:gd name="connsiteY4" fmla="*/ 320040 h 1714500"/>
                <a:gd name="connsiteX5" fmla="*/ 480060 w 4564380"/>
                <a:gd name="connsiteY5" fmla="*/ 464820 h 1714500"/>
                <a:gd name="connsiteX6" fmla="*/ 220980 w 4564380"/>
                <a:gd name="connsiteY6" fmla="*/ 640080 h 1714500"/>
                <a:gd name="connsiteX7" fmla="*/ 106680 w 4564380"/>
                <a:gd name="connsiteY7" fmla="*/ 739140 h 1714500"/>
                <a:gd name="connsiteX8" fmla="*/ 22860 w 4564380"/>
                <a:gd name="connsiteY8" fmla="*/ 853440 h 1714500"/>
                <a:gd name="connsiteX9" fmla="*/ 0 w 4564380"/>
                <a:gd name="connsiteY9" fmla="*/ 937260 h 1714500"/>
                <a:gd name="connsiteX10" fmla="*/ 22860 w 4564380"/>
                <a:gd name="connsiteY10" fmla="*/ 1089660 h 1714500"/>
                <a:gd name="connsiteX11" fmla="*/ 137160 w 4564380"/>
                <a:gd name="connsiteY11" fmla="*/ 1242060 h 1714500"/>
                <a:gd name="connsiteX12" fmla="*/ 327660 w 4564380"/>
                <a:gd name="connsiteY12" fmla="*/ 1379220 h 1714500"/>
                <a:gd name="connsiteX13" fmla="*/ 556260 w 4564380"/>
                <a:gd name="connsiteY13" fmla="*/ 1470660 h 1714500"/>
                <a:gd name="connsiteX14" fmla="*/ 845820 w 4564380"/>
                <a:gd name="connsiteY14" fmla="*/ 1554480 h 1714500"/>
                <a:gd name="connsiteX15" fmla="*/ 1173480 w 4564380"/>
                <a:gd name="connsiteY15" fmla="*/ 1607820 h 1714500"/>
                <a:gd name="connsiteX16" fmla="*/ 1592580 w 4564380"/>
                <a:gd name="connsiteY16" fmla="*/ 1661160 h 1714500"/>
                <a:gd name="connsiteX17" fmla="*/ 2095500 w 4564380"/>
                <a:gd name="connsiteY17" fmla="*/ 1699260 h 1714500"/>
                <a:gd name="connsiteX18" fmla="*/ 2423160 w 4564380"/>
                <a:gd name="connsiteY18" fmla="*/ 1714500 h 1714500"/>
                <a:gd name="connsiteX19" fmla="*/ 2735580 w 4564380"/>
                <a:gd name="connsiteY19" fmla="*/ 1714500 h 1714500"/>
                <a:gd name="connsiteX20" fmla="*/ 3070860 w 4564380"/>
                <a:gd name="connsiteY20" fmla="*/ 1699260 h 1714500"/>
                <a:gd name="connsiteX21" fmla="*/ 3413760 w 4564380"/>
                <a:gd name="connsiteY21" fmla="*/ 1691640 h 1714500"/>
                <a:gd name="connsiteX22" fmla="*/ 3741420 w 4564380"/>
                <a:gd name="connsiteY22" fmla="*/ 1661160 h 1714500"/>
                <a:gd name="connsiteX23" fmla="*/ 4084320 w 4564380"/>
                <a:gd name="connsiteY23" fmla="*/ 1623060 h 1714500"/>
                <a:gd name="connsiteX24" fmla="*/ 4335780 w 4564380"/>
                <a:gd name="connsiteY24" fmla="*/ 1584960 h 1714500"/>
                <a:gd name="connsiteX25" fmla="*/ 4564380 w 4564380"/>
                <a:gd name="connsiteY25" fmla="*/ 1531620 h 1714500"/>
                <a:gd name="connsiteX26" fmla="*/ 4038600 w 4564380"/>
                <a:gd name="connsiteY26" fmla="*/ 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64380" h="1714500">
                  <a:moveTo>
                    <a:pt x="4038600" y="0"/>
                  </a:moveTo>
                  <a:lnTo>
                    <a:pt x="2186940" y="15240"/>
                  </a:lnTo>
                  <a:lnTo>
                    <a:pt x="1790700" y="83820"/>
                  </a:lnTo>
                  <a:lnTo>
                    <a:pt x="1249680" y="205740"/>
                  </a:lnTo>
                  <a:lnTo>
                    <a:pt x="853440" y="320040"/>
                  </a:lnTo>
                  <a:lnTo>
                    <a:pt x="480060" y="464820"/>
                  </a:lnTo>
                  <a:lnTo>
                    <a:pt x="220980" y="640080"/>
                  </a:lnTo>
                  <a:lnTo>
                    <a:pt x="106680" y="739140"/>
                  </a:lnTo>
                  <a:lnTo>
                    <a:pt x="22860" y="853440"/>
                  </a:lnTo>
                  <a:lnTo>
                    <a:pt x="0" y="937260"/>
                  </a:lnTo>
                  <a:lnTo>
                    <a:pt x="22860" y="1089660"/>
                  </a:lnTo>
                  <a:lnTo>
                    <a:pt x="137160" y="1242060"/>
                  </a:lnTo>
                  <a:lnTo>
                    <a:pt x="327660" y="1379220"/>
                  </a:lnTo>
                  <a:lnTo>
                    <a:pt x="556260" y="1470660"/>
                  </a:lnTo>
                  <a:lnTo>
                    <a:pt x="845820" y="1554480"/>
                  </a:lnTo>
                  <a:lnTo>
                    <a:pt x="1173480" y="1607820"/>
                  </a:lnTo>
                  <a:lnTo>
                    <a:pt x="1592580" y="1661160"/>
                  </a:lnTo>
                  <a:lnTo>
                    <a:pt x="2095500" y="1699260"/>
                  </a:lnTo>
                  <a:lnTo>
                    <a:pt x="2423160" y="1714500"/>
                  </a:lnTo>
                  <a:lnTo>
                    <a:pt x="2735580" y="1714500"/>
                  </a:lnTo>
                  <a:lnTo>
                    <a:pt x="3070860" y="1699260"/>
                  </a:lnTo>
                  <a:lnTo>
                    <a:pt x="3413760" y="1691640"/>
                  </a:lnTo>
                  <a:lnTo>
                    <a:pt x="3741420" y="1661160"/>
                  </a:lnTo>
                  <a:lnTo>
                    <a:pt x="4084320" y="1623060"/>
                  </a:lnTo>
                  <a:lnTo>
                    <a:pt x="4335780" y="1584960"/>
                  </a:lnTo>
                  <a:lnTo>
                    <a:pt x="4564380" y="1531620"/>
                  </a:lnTo>
                  <a:lnTo>
                    <a:pt x="4038600" y="0"/>
                  </a:lnTo>
                  <a:close/>
                </a:path>
              </a:pathLst>
            </a:custGeom>
            <a:solidFill>
              <a:srgbClr val="FFFF0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ular Callout 23"/>
            <p:cNvSpPr/>
            <p:nvPr/>
          </p:nvSpPr>
          <p:spPr>
            <a:xfrm>
              <a:off x="6819023" y="3762103"/>
              <a:ext cx="2270760" cy="609600"/>
            </a:xfrm>
            <a:prstGeom prst="wedgeRectCallout">
              <a:avLst>
                <a:gd name="adj1" fmla="val -161620"/>
                <a:gd name="adj2" fmla="val 148158"/>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Ezekiel’s initial field of vision. V 2</a:t>
              </a:r>
              <a:endParaRPr lang="en-US" dirty="0">
                <a:solidFill>
                  <a:schemeClr val="tx2"/>
                </a:solidFill>
              </a:endParaRPr>
            </a:p>
          </p:txBody>
        </p:sp>
      </p:grpSp>
      <p:pic>
        <p:nvPicPr>
          <p:cNvPr id="88066" name="Picture 2" descr="C:\Users\Stan\AppData\Local\Microsoft\Windows\Temporary Internet Files\Content.IE5\XBFODVTL\MC900281284[1].wmf"/>
          <p:cNvPicPr>
            <a:picLocks noChangeAspect="1" noChangeArrowheads="1"/>
          </p:cNvPicPr>
          <p:nvPr/>
        </p:nvPicPr>
        <p:blipFill>
          <a:blip r:embed="rId3" cstate="print"/>
          <a:srcRect/>
          <a:stretch>
            <a:fillRect/>
          </a:stretch>
        </p:blipFill>
        <p:spPr bwMode="auto">
          <a:xfrm>
            <a:off x="3683575" y="3765402"/>
            <a:ext cx="1097431" cy="5787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6695"/>
          </a:xfrm>
        </p:spPr>
        <p:txBody>
          <a:bodyPr/>
          <a:lstStyle/>
          <a:p>
            <a:r>
              <a:rPr lang="en-US" sz="3600" b="1" dirty="0" smtClean="0">
                <a:solidFill>
                  <a:srgbClr val="FFFF00"/>
                </a:solidFill>
              </a:rPr>
              <a:t>"Set me upon a very high mountain"</a:t>
            </a:r>
            <a:endParaRPr lang="en-US" sz="3600" dirty="0"/>
          </a:p>
        </p:txBody>
      </p:sp>
      <p:sp>
        <p:nvSpPr>
          <p:cNvPr id="3" name="Content Placeholder 2"/>
          <p:cNvSpPr>
            <a:spLocks noGrp="1"/>
          </p:cNvSpPr>
          <p:nvPr>
            <p:ph idx="1"/>
          </p:nvPr>
        </p:nvSpPr>
        <p:spPr>
          <a:xfrm>
            <a:off x="237071" y="922866"/>
            <a:ext cx="8686800" cy="4525963"/>
          </a:xfrm>
        </p:spPr>
        <p:txBody>
          <a:bodyPr/>
          <a:lstStyle/>
          <a:p>
            <a:r>
              <a:rPr lang="en-US" sz="2400" b="1" dirty="0" smtClean="0">
                <a:solidFill>
                  <a:srgbClr val="FFFF00"/>
                </a:solidFill>
                <a:effectLst>
                  <a:outerShdw blurRad="38100" dist="38100" dir="2700000" algn="tl">
                    <a:srgbClr val="000000">
                      <a:alpha val="43137"/>
                    </a:srgbClr>
                  </a:outerShdw>
                </a:effectLst>
              </a:rPr>
              <a:t>Ezekiel found himself sitting upon a very high mountain, upon which </a:t>
            </a:r>
            <a:r>
              <a:rPr lang="en-US" sz="2400" b="1" i="1" dirty="0" smtClean="0">
                <a:solidFill>
                  <a:srgbClr val="FFFF00"/>
                </a:solidFill>
                <a:effectLst>
                  <a:outerShdw blurRad="38100" dist="38100" dir="2700000" algn="tl">
                    <a:srgbClr val="000000">
                      <a:alpha val="43137"/>
                    </a:srgbClr>
                  </a:outerShdw>
                </a:effectLst>
              </a:rPr>
              <a:t>same mountain (see v. 2 mg.) was a literal </a:t>
            </a:r>
            <a:r>
              <a:rPr lang="en-US" sz="2400" b="1" dirty="0" smtClean="0">
                <a:solidFill>
                  <a:srgbClr val="FFFF00"/>
                </a:solidFill>
                <a:effectLst>
                  <a:outerShdw blurRad="38100" dist="38100" dir="2700000" algn="tl">
                    <a:srgbClr val="000000">
                      <a:alpha val="43137"/>
                    </a:srgbClr>
                  </a:outerShdw>
                </a:effectLst>
              </a:rPr>
              <a:t>frame of a city</a:t>
            </a:r>
          </a:p>
          <a:p>
            <a:endParaRPr lang="en-US" sz="2400" b="1" dirty="0" smtClean="0">
              <a:solidFill>
                <a:srgbClr val="FFFF00"/>
              </a:solidFill>
              <a:effectLst>
                <a:outerShdw blurRad="38100" dist="38100" dir="2700000" algn="tl">
                  <a:srgbClr val="000000">
                    <a:alpha val="43137"/>
                  </a:srgbClr>
                </a:outerShdw>
              </a:effectLst>
            </a:endParaRPr>
          </a:p>
          <a:p>
            <a:r>
              <a:rPr lang="en-US" sz="2400" b="1" dirty="0" smtClean="0">
                <a:solidFill>
                  <a:srgbClr val="FFFF00"/>
                </a:solidFill>
                <a:effectLst>
                  <a:outerShdw blurRad="38100" dist="38100" dir="2700000" algn="tl">
                    <a:srgbClr val="000000">
                      <a:alpha val="43137"/>
                    </a:srgbClr>
                  </a:outerShdw>
                </a:effectLst>
              </a:rPr>
              <a:t>From here he gained a perspective view of the glorious temple of Yahweh, prior to his conducted tour of the building. </a:t>
            </a:r>
          </a:p>
          <a:p>
            <a:r>
              <a:rPr lang="en-US" sz="2400" b="1" dirty="0" smtClean="0">
                <a:solidFill>
                  <a:srgbClr val="FFFF00"/>
                </a:solidFill>
                <a:effectLst>
                  <a:outerShdw blurRad="38100" dist="38100" dir="2700000" algn="tl">
                    <a:srgbClr val="000000">
                      <a:alpha val="43137"/>
                    </a:srgbClr>
                  </a:outerShdw>
                </a:effectLst>
              </a:rPr>
              <a:t>“Mountains” have a HISTORY throughout scripture…</a:t>
            </a:r>
          </a:p>
          <a:p>
            <a:pPr lvl="1"/>
            <a:r>
              <a:rPr lang="en-US" sz="2000" b="1" dirty="0" smtClean="0">
                <a:solidFill>
                  <a:srgbClr val="FFFF00"/>
                </a:solidFill>
                <a:effectLst>
                  <a:outerShdw blurRad="38100" dist="38100" dir="2700000" algn="tl">
                    <a:srgbClr val="000000">
                      <a:alpha val="43137"/>
                    </a:srgbClr>
                  </a:outerShdw>
                </a:effectLst>
              </a:rPr>
              <a:t>Mount </a:t>
            </a:r>
            <a:r>
              <a:rPr lang="en-US" sz="2000" b="1" dirty="0" err="1" smtClean="0">
                <a:solidFill>
                  <a:srgbClr val="FFFF00"/>
                </a:solidFill>
                <a:effectLst>
                  <a:outerShdw blurRad="38100" dist="38100" dir="2700000" algn="tl">
                    <a:srgbClr val="000000">
                      <a:alpha val="43137"/>
                    </a:srgbClr>
                  </a:outerShdw>
                </a:effectLst>
              </a:rPr>
              <a:t>Moriah</a:t>
            </a:r>
            <a:r>
              <a:rPr lang="en-US" sz="2000" b="1" dirty="0" smtClean="0">
                <a:solidFill>
                  <a:srgbClr val="FFFF00"/>
                </a:solidFill>
                <a:effectLst>
                  <a:outerShdw blurRad="38100" dist="38100" dir="2700000" algn="tl">
                    <a:srgbClr val="000000">
                      <a:alpha val="43137"/>
                    </a:srgbClr>
                  </a:outerShdw>
                </a:effectLst>
              </a:rPr>
              <a:t> where Isaac was offered</a:t>
            </a:r>
          </a:p>
          <a:p>
            <a:pPr lvl="1"/>
            <a:r>
              <a:rPr lang="en-US" sz="2000" b="1" dirty="0" smtClean="0">
                <a:solidFill>
                  <a:srgbClr val="FFFF00"/>
                </a:solidFill>
                <a:effectLst>
                  <a:outerShdw blurRad="38100" dist="38100" dir="2700000" algn="tl">
                    <a:srgbClr val="000000">
                      <a:alpha val="43137"/>
                    </a:srgbClr>
                  </a:outerShdw>
                </a:effectLst>
              </a:rPr>
              <a:t>Mount Sinai/</a:t>
            </a:r>
            <a:r>
              <a:rPr lang="en-US" sz="2000" b="1" dirty="0" err="1" smtClean="0">
                <a:solidFill>
                  <a:srgbClr val="FFFF00"/>
                </a:solidFill>
                <a:effectLst>
                  <a:outerShdw blurRad="38100" dist="38100" dir="2700000" algn="tl">
                    <a:srgbClr val="000000">
                      <a:alpha val="43137"/>
                    </a:srgbClr>
                  </a:outerShdw>
                </a:effectLst>
              </a:rPr>
              <a:t>Horeb</a:t>
            </a:r>
            <a:r>
              <a:rPr lang="en-US" sz="2000" b="1" dirty="0" smtClean="0">
                <a:solidFill>
                  <a:srgbClr val="FFFF00"/>
                </a:solidFill>
                <a:effectLst>
                  <a:outerShdw blurRad="38100" dist="38100" dir="2700000" algn="tl">
                    <a:srgbClr val="000000">
                      <a:alpha val="43137"/>
                    </a:srgbClr>
                  </a:outerShdw>
                </a:effectLst>
              </a:rPr>
              <a:t> where Moses </a:t>
            </a:r>
            <a:r>
              <a:rPr lang="en-US" sz="2000" b="1" dirty="0" err="1" smtClean="0">
                <a:solidFill>
                  <a:srgbClr val="FFFF00"/>
                </a:solidFill>
                <a:effectLst>
                  <a:outerShdw blurRad="38100" dist="38100" dir="2700000" algn="tl">
                    <a:srgbClr val="000000">
                      <a:alpha val="43137"/>
                    </a:srgbClr>
                  </a:outerShdw>
                </a:effectLst>
              </a:rPr>
              <a:t>rec’vd</a:t>
            </a:r>
            <a:r>
              <a:rPr lang="en-US" sz="2000" b="1" dirty="0" smtClean="0">
                <a:solidFill>
                  <a:srgbClr val="FFFF00"/>
                </a:solidFill>
                <a:effectLst>
                  <a:outerShdw blurRad="38100" dist="38100" dir="2700000" algn="tl">
                    <a:srgbClr val="000000">
                      <a:alpha val="43137"/>
                    </a:srgbClr>
                  </a:outerShdw>
                </a:effectLst>
              </a:rPr>
              <a:t> the Law &amp; Tabernacle</a:t>
            </a:r>
          </a:p>
          <a:p>
            <a:pPr lvl="1"/>
            <a:r>
              <a:rPr lang="en-US" sz="2000" b="1" dirty="0" smtClean="0">
                <a:solidFill>
                  <a:srgbClr val="FFFF00"/>
                </a:solidFill>
                <a:effectLst>
                  <a:outerShdw blurRad="38100" dist="38100" dir="2700000" algn="tl">
                    <a:srgbClr val="000000">
                      <a:alpha val="43137"/>
                    </a:srgbClr>
                  </a:outerShdw>
                </a:effectLst>
              </a:rPr>
              <a:t>Mountain of Daniel 2 – Sym. Of the Kingdom of God</a:t>
            </a:r>
          </a:p>
          <a:p>
            <a:pPr lvl="1"/>
            <a:r>
              <a:rPr lang="en-US" sz="2000" b="1" dirty="0" smtClean="0">
                <a:solidFill>
                  <a:srgbClr val="FFFF00"/>
                </a:solidFill>
                <a:effectLst>
                  <a:outerShdw blurRad="38100" dist="38100" dir="2700000" algn="tl">
                    <a:srgbClr val="000000">
                      <a:alpha val="43137"/>
                    </a:srgbClr>
                  </a:outerShdw>
                </a:effectLst>
              </a:rPr>
              <a:t>Mountain of Christ’s Transfiguration</a:t>
            </a:r>
          </a:p>
          <a:p>
            <a:pPr lvl="1"/>
            <a:r>
              <a:rPr lang="en-US" sz="2000" b="1" dirty="0" smtClean="0">
                <a:solidFill>
                  <a:srgbClr val="FFFF00"/>
                </a:solidFill>
                <a:effectLst>
                  <a:outerShdw blurRad="38100" dist="38100" dir="2700000" algn="tl">
                    <a:srgbClr val="000000">
                      <a:alpha val="43137"/>
                    </a:srgbClr>
                  </a:outerShdw>
                </a:effectLst>
              </a:rPr>
              <a:t>Mountain of Rev. 14 – Lamb and the 144K Stand in victory</a:t>
            </a:r>
          </a:p>
          <a:p>
            <a:pPr lvl="0"/>
            <a:r>
              <a:rPr lang="en-US" sz="2400" b="1" dirty="0" smtClean="0">
                <a:solidFill>
                  <a:srgbClr val="FFFF00"/>
                </a:solidFill>
                <a:effectLst>
                  <a:outerShdw blurRad="38100" dist="38100" dir="2700000" algn="tl">
                    <a:srgbClr val="000000">
                      <a:alpha val="43137"/>
                    </a:srgbClr>
                  </a:outerShdw>
                </a:effectLst>
              </a:rPr>
              <a:t>Mountains stand between heaven</a:t>
            </a:r>
            <a:r>
              <a:rPr lang="en-US" sz="2400" b="1" baseline="0" dirty="0" smtClean="0">
                <a:solidFill>
                  <a:srgbClr val="FFFF00"/>
                </a:solidFill>
                <a:effectLst>
                  <a:outerShdw blurRad="38100" dist="38100" dir="2700000" algn="tl">
                    <a:srgbClr val="000000">
                      <a:alpha val="43137"/>
                    </a:srgbClr>
                  </a:outerShdw>
                </a:effectLst>
              </a:rPr>
              <a:t> &amp; earth</a:t>
            </a:r>
            <a:endParaRPr lang="en-US" sz="2400" b="1" dirty="0" smtClean="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22242"/>
            <a:ext cx="8229600" cy="436562"/>
          </a:xfrm>
        </p:spPr>
        <p:txBody>
          <a:bodyPr/>
          <a:lstStyle/>
          <a:p>
            <a:pPr eaLnBrk="1" hangingPunct="1"/>
            <a:r>
              <a:rPr lang="en-US" sz="3600" dirty="0" smtClean="0">
                <a:solidFill>
                  <a:srgbClr val="FFFF00"/>
                </a:solidFill>
              </a:rPr>
              <a:t>The Vision…Substance or Symbol?</a:t>
            </a:r>
          </a:p>
        </p:txBody>
      </p:sp>
      <p:sp>
        <p:nvSpPr>
          <p:cNvPr id="25603" name="Rectangle 3"/>
          <p:cNvSpPr>
            <a:spLocks noGrp="1" noChangeArrowheads="1"/>
          </p:cNvSpPr>
          <p:nvPr>
            <p:ph type="body" idx="1"/>
          </p:nvPr>
        </p:nvSpPr>
        <p:spPr>
          <a:xfrm>
            <a:off x="457200" y="643050"/>
            <a:ext cx="8229600" cy="4525963"/>
          </a:xfrm>
        </p:spPr>
        <p:txBody>
          <a:bodyPr/>
          <a:lstStyle/>
          <a:p>
            <a:pPr marL="457200" indent="-457200">
              <a:buFont typeface="+mj-lt"/>
              <a:buAutoNum type="arabicPeriod"/>
            </a:pPr>
            <a:r>
              <a:rPr lang="en-US" sz="2400" b="1" dirty="0" smtClean="0">
                <a:solidFill>
                  <a:srgbClr val="FFFF00"/>
                </a:solidFill>
              </a:rPr>
              <a:t>"Into the land of Israel" —  This vision relates to the literal land of Israel, and in particular to the literal city of Jerusalem, the " smitten city“ (v. 1)</a:t>
            </a:r>
          </a:p>
          <a:p>
            <a:pPr marL="457200" indent="-457200">
              <a:buFont typeface="+mj-lt"/>
              <a:buAutoNum type="arabicPeriod"/>
            </a:pPr>
            <a:r>
              <a:rPr lang="en-US" sz="2400" b="1" dirty="0" smtClean="0">
                <a:solidFill>
                  <a:srgbClr val="FFFF00"/>
                </a:solidFill>
              </a:rPr>
              <a:t>On the other hand, Rev. 21 relates to the symbolic "city," </a:t>
            </a:r>
            <a:r>
              <a:rPr lang="en-US" sz="2400" b="1" dirty="0" smtClean="0">
                <a:solidFill>
                  <a:srgbClr val="00FFCC"/>
                </a:solidFill>
              </a:rPr>
              <a:t>a symbol of the immortal saints</a:t>
            </a:r>
            <a:r>
              <a:rPr lang="en-US" sz="2400" b="1" dirty="0" smtClean="0">
                <a:solidFill>
                  <a:srgbClr val="FFFF00"/>
                </a:solidFill>
              </a:rPr>
              <a:t> (cp. Rev. 1:1, introducing the final prophecy as that which is "signified," i.e., to show by sign and symbol)</a:t>
            </a:r>
          </a:p>
          <a:p>
            <a:pPr marL="457200" indent="-457200">
              <a:buFont typeface="+mj-lt"/>
              <a:buAutoNum type="arabicPeriod"/>
            </a:pPr>
            <a:r>
              <a:rPr lang="en-US" sz="2400" b="1" dirty="0" smtClean="0">
                <a:solidFill>
                  <a:srgbClr val="FFFF00"/>
                </a:solidFill>
              </a:rPr>
              <a:t>There is absolutely nothing about the last nine chapters of Ezekiel to suggest that it is merely a symbolic representation. </a:t>
            </a:r>
          </a:p>
          <a:p>
            <a:pPr marL="457200" indent="-457200">
              <a:buFont typeface="+mj-lt"/>
              <a:buAutoNum type="arabicPeriod"/>
            </a:pPr>
            <a:r>
              <a:rPr lang="en-US" sz="2400" b="1" dirty="0" smtClean="0">
                <a:solidFill>
                  <a:srgbClr val="FFFF00"/>
                </a:solidFill>
              </a:rPr>
              <a:t> On the other hand, we are told that the book of Revelation is a book of symbols. It is incorrect to suggest that Ezekiel's prophecy is only figurative, or that the Apocalypse is only a literal account.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p:cTn id="7" dur="10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560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560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560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5603">
                                            <p:txEl>
                                              <p:pRg st="1" end="1"/>
                                            </p:txEl>
                                          </p:spTgt>
                                        </p:tgtEl>
                                        <p:attrNameLst>
                                          <p:attrName>style.visibility</p:attrName>
                                        </p:attrNameLst>
                                      </p:cBhvr>
                                      <p:to>
                                        <p:strVal val="visible"/>
                                      </p:to>
                                    </p:set>
                                    <p:anim calcmode="lin" valueType="num">
                                      <p:cBhvr>
                                        <p:cTn id="15" dur="1000" fill="hold"/>
                                        <p:tgtEl>
                                          <p:spTgt spid="2560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560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560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560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5603">
                                            <p:txEl>
                                              <p:pRg st="2" end="2"/>
                                            </p:txEl>
                                          </p:spTgt>
                                        </p:tgtEl>
                                        <p:attrNameLst>
                                          <p:attrName>style.visibility</p:attrName>
                                        </p:attrNameLst>
                                      </p:cBhvr>
                                      <p:to>
                                        <p:strVal val="visible"/>
                                      </p:to>
                                    </p:set>
                                    <p:anim calcmode="lin" valueType="num">
                                      <p:cBhvr>
                                        <p:cTn id="23" dur="1000" fill="hold"/>
                                        <p:tgtEl>
                                          <p:spTgt spid="2560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560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560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560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5603">
                                            <p:txEl>
                                              <p:pRg st="3" end="3"/>
                                            </p:txEl>
                                          </p:spTgt>
                                        </p:tgtEl>
                                        <p:attrNameLst>
                                          <p:attrName>style.visibility</p:attrName>
                                        </p:attrNameLst>
                                      </p:cBhvr>
                                      <p:to>
                                        <p:strVal val="visible"/>
                                      </p:to>
                                    </p:set>
                                    <p:anim calcmode="lin" valueType="num">
                                      <p:cBhvr>
                                        <p:cTn id="31" dur="1000" fill="hold"/>
                                        <p:tgtEl>
                                          <p:spTgt spid="2560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560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560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560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111"/>
            <a:ext cx="8229600" cy="318025"/>
          </a:xfrm>
        </p:spPr>
        <p:txBody>
          <a:bodyPr/>
          <a:lstStyle/>
          <a:p>
            <a:r>
              <a:rPr lang="en-US" dirty="0" smtClean="0">
                <a:solidFill>
                  <a:srgbClr val="FFFF00"/>
                </a:solidFill>
              </a:rPr>
              <a:t>THE HOLY OBLATION</a:t>
            </a:r>
            <a:endParaRPr lang="en-US" dirty="0">
              <a:solidFill>
                <a:srgbClr val="FFFF00"/>
              </a:solidFill>
            </a:endParaRPr>
          </a:p>
        </p:txBody>
      </p:sp>
      <p:sp>
        <p:nvSpPr>
          <p:cNvPr id="3" name="Content Placeholder 2"/>
          <p:cNvSpPr>
            <a:spLocks noGrp="1"/>
          </p:cNvSpPr>
          <p:nvPr>
            <p:ph idx="1"/>
          </p:nvPr>
        </p:nvSpPr>
        <p:spPr>
          <a:xfrm>
            <a:off x="270937" y="550349"/>
            <a:ext cx="8686800" cy="4525963"/>
          </a:xfrm>
        </p:spPr>
        <p:txBody>
          <a:bodyPr/>
          <a:lstStyle/>
          <a:p>
            <a:pPr>
              <a:buNone/>
            </a:pPr>
            <a:r>
              <a:rPr lang="en-US" sz="2400" dirty="0" smtClean="0">
                <a:solidFill>
                  <a:srgbClr val="FFFF00"/>
                </a:solidFill>
              </a:rPr>
              <a:t>The Temple is to be built upon Mount Zion, or, in other words, on the site of ancient Jerusalem, </a:t>
            </a:r>
          </a:p>
          <a:p>
            <a:pPr>
              <a:buNone/>
            </a:pPr>
            <a:r>
              <a:rPr lang="en-US" sz="2400" dirty="0" smtClean="0">
                <a:solidFill>
                  <a:srgbClr val="FFFF00"/>
                </a:solidFill>
              </a:rPr>
              <a:t>The HOLY OBLATION exclusive of the Prince's residue, is twenty-five thousand reeds (55 </a:t>
            </a:r>
            <a:r>
              <a:rPr lang="en-US" sz="2400" dirty="0" err="1" smtClean="0">
                <a:solidFill>
                  <a:srgbClr val="FFFF00"/>
                </a:solidFill>
              </a:rPr>
              <a:t>mis</a:t>
            </a:r>
            <a:r>
              <a:rPr lang="en-US" sz="2400" dirty="0" smtClean="0">
                <a:solidFill>
                  <a:srgbClr val="FFFF00"/>
                </a:solidFill>
              </a:rPr>
              <a:t>.) (88.53 </a:t>
            </a:r>
            <a:r>
              <a:rPr lang="en-US" sz="2400" dirty="0" err="1" smtClean="0">
                <a:solidFill>
                  <a:srgbClr val="FFFF00"/>
                </a:solidFill>
              </a:rPr>
              <a:t>kms</a:t>
            </a:r>
            <a:r>
              <a:rPr lang="en-US" sz="2400" dirty="0" smtClean="0">
                <a:solidFill>
                  <a:srgbClr val="FFFF00"/>
                </a:solidFill>
              </a:rPr>
              <a:t>) square (</a:t>
            </a:r>
            <a:r>
              <a:rPr lang="en-US" sz="2400" dirty="0" smtClean="0">
                <a:solidFill>
                  <a:srgbClr val="00FFCC"/>
                </a:solidFill>
              </a:rPr>
              <a:t>Chap, 48:20</a:t>
            </a:r>
            <a:r>
              <a:rPr lang="en-US" sz="2400" dirty="0" smtClean="0">
                <a:solidFill>
                  <a:srgbClr val="FFFF00"/>
                </a:solidFill>
              </a:rPr>
              <a:t>), and appears to be divided into three sections, viz.:</a:t>
            </a:r>
          </a:p>
          <a:p>
            <a:pPr>
              <a:buNone/>
            </a:pPr>
            <a:r>
              <a:rPr lang="en-US" sz="2400" dirty="0" smtClean="0">
                <a:solidFill>
                  <a:srgbClr val="FFFF00"/>
                </a:solidFill>
              </a:rPr>
              <a:t>1. A piece of territory twenty-five thousand reeds long, and ten thousand reeds broad, called </a:t>
            </a:r>
            <a:r>
              <a:rPr lang="en-US" sz="2400" i="1" dirty="0" smtClean="0">
                <a:solidFill>
                  <a:srgbClr val="FFFF00"/>
                </a:solidFill>
              </a:rPr>
              <a:t>" The holy </a:t>
            </a:r>
            <a:r>
              <a:rPr lang="en-US" sz="2400" dirty="0" smtClean="0">
                <a:solidFill>
                  <a:srgbClr val="FFFF00"/>
                </a:solidFill>
              </a:rPr>
              <a:t>portion for the priests," </a:t>
            </a:r>
            <a:r>
              <a:rPr lang="en-US" sz="2400" i="1" dirty="0" smtClean="0">
                <a:solidFill>
                  <a:srgbClr val="FFFF00"/>
                </a:solidFill>
              </a:rPr>
              <a:t>i.e., the sons of </a:t>
            </a:r>
            <a:r>
              <a:rPr lang="en-US" sz="2400" i="1" dirty="0" err="1" smtClean="0">
                <a:solidFill>
                  <a:srgbClr val="FFFF00"/>
                </a:solidFill>
              </a:rPr>
              <a:t>Zadok</a:t>
            </a:r>
            <a:r>
              <a:rPr lang="en-US" sz="2400" i="1" dirty="0" smtClean="0">
                <a:solidFill>
                  <a:srgbClr val="FFFF00"/>
                </a:solidFill>
              </a:rPr>
              <a:t> (</a:t>
            </a:r>
            <a:r>
              <a:rPr lang="en-US" sz="2400" i="1" dirty="0" smtClean="0">
                <a:solidFill>
                  <a:srgbClr val="00FFCC"/>
                </a:solidFill>
              </a:rPr>
              <a:t>Chap. </a:t>
            </a:r>
            <a:r>
              <a:rPr lang="en-US" sz="2400" dirty="0" smtClean="0">
                <a:solidFill>
                  <a:srgbClr val="00FFCC"/>
                </a:solidFill>
              </a:rPr>
              <a:t>45:1-4; 48:9-11.) </a:t>
            </a:r>
            <a:r>
              <a:rPr lang="en-US" sz="2400" dirty="0" smtClean="0">
                <a:solidFill>
                  <a:srgbClr val="FFFF00"/>
                </a:solidFill>
              </a:rPr>
              <a:t>This is the northernmost division of the holy square.</a:t>
            </a:r>
            <a:endParaRPr lang="en-US" sz="2400" i="1" dirty="0" smtClean="0">
              <a:solidFill>
                <a:srgbClr val="FFFF00"/>
              </a:solidFill>
            </a:endParaRPr>
          </a:p>
          <a:p>
            <a:pPr>
              <a:buNone/>
            </a:pPr>
            <a:r>
              <a:rPr lang="en-US" sz="2400" dirty="0" smtClean="0">
                <a:solidFill>
                  <a:srgbClr val="FFFF00"/>
                </a:solidFill>
              </a:rPr>
              <a:t>2. A piece of territory of like dimensions on the south of the last-mentioned, devoted to the use of the Levites </a:t>
            </a:r>
            <a:r>
              <a:rPr lang="nl-NL" sz="2400" dirty="0" smtClean="0">
                <a:solidFill>
                  <a:srgbClr val="FFFF00"/>
                </a:solidFill>
              </a:rPr>
              <a:t>(</a:t>
            </a:r>
            <a:r>
              <a:rPr lang="nl-NL" sz="2400" dirty="0" smtClean="0">
                <a:solidFill>
                  <a:srgbClr val="00FFCC"/>
                </a:solidFill>
              </a:rPr>
              <a:t>Chap. 45:5 ; 48:13-14</a:t>
            </a:r>
            <a:r>
              <a:rPr lang="nl-NL" sz="2400" dirty="0" smtClean="0">
                <a:solidFill>
                  <a:srgbClr val="FFFF00"/>
                </a:solidFill>
              </a:rPr>
              <a:t>.)</a:t>
            </a:r>
          </a:p>
          <a:p>
            <a:pPr>
              <a:buNone/>
            </a:pPr>
            <a:r>
              <a:rPr lang="en-US" sz="2400" dirty="0" smtClean="0">
                <a:solidFill>
                  <a:srgbClr val="FFFF00"/>
                </a:solidFill>
              </a:rPr>
              <a:t>3. A </a:t>
            </a:r>
            <a:r>
              <a:rPr lang="en-US" sz="2400" b="1" dirty="0" smtClean="0">
                <a:solidFill>
                  <a:srgbClr val="FFFF00"/>
                </a:solidFill>
              </a:rPr>
              <a:t>strip of land twenty-five thousand reeds long, </a:t>
            </a:r>
            <a:r>
              <a:rPr lang="en-US" sz="2400" dirty="0" smtClean="0">
                <a:solidFill>
                  <a:srgbClr val="FFFF00"/>
                </a:solidFill>
              </a:rPr>
              <a:t>and five thousand wide (Plate 14) which is called " The possession of the city " (</a:t>
            </a:r>
            <a:r>
              <a:rPr lang="en-US" sz="2400" dirty="0" smtClean="0">
                <a:solidFill>
                  <a:srgbClr val="00FFCC"/>
                </a:solidFill>
              </a:rPr>
              <a:t>Chap. 45:6</a:t>
            </a:r>
            <a:r>
              <a:rPr lang="en-US" sz="2400" dirty="0" smtClean="0">
                <a:solidFill>
                  <a:srgbClr val="FFFF00"/>
                </a:solidFill>
              </a:rPr>
              <a:t>).</a:t>
            </a:r>
          </a:p>
          <a:p>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0" y="0"/>
            <a:ext cx="3826933" cy="4525963"/>
          </a:xfrm>
        </p:spPr>
        <p:txBody>
          <a:bodyPr/>
          <a:lstStyle/>
          <a:p>
            <a:pPr>
              <a:buNone/>
            </a:pPr>
            <a:r>
              <a:rPr lang="en-US" sz="1800" dirty="0" err="1" smtClean="0">
                <a:solidFill>
                  <a:srgbClr val="FFFF00"/>
                </a:solidFill>
              </a:rPr>
              <a:t>Eze</a:t>
            </a:r>
            <a:r>
              <a:rPr lang="en-US" sz="1800" dirty="0" smtClean="0">
                <a:solidFill>
                  <a:srgbClr val="FFFF00"/>
                </a:solidFill>
              </a:rPr>
              <a:t> 45:1  Moreover, when ye shall divide by lot the land for inheritance, ye shall offer an oblation unto the LORD, an holy portion of the land: the length shall be the length of five and twenty thousand </a:t>
            </a:r>
            <a:r>
              <a:rPr lang="en-US" sz="1800" i="1" dirty="0" smtClean="0">
                <a:solidFill>
                  <a:srgbClr val="FFFF00"/>
                </a:solidFill>
              </a:rPr>
              <a:t>reeds, and the breadth shall be ten thousand: it shall be holy in all the border thereof round about. </a:t>
            </a:r>
          </a:p>
          <a:p>
            <a:pPr>
              <a:buNone/>
            </a:pPr>
            <a:r>
              <a:rPr lang="en-US" sz="1800" dirty="0" err="1" smtClean="0">
                <a:solidFill>
                  <a:srgbClr val="FFFF00"/>
                </a:solidFill>
              </a:rPr>
              <a:t>Eze</a:t>
            </a:r>
            <a:r>
              <a:rPr lang="en-US" sz="1800" dirty="0" smtClean="0">
                <a:solidFill>
                  <a:srgbClr val="FFFF00"/>
                </a:solidFill>
              </a:rPr>
              <a:t> 45:3  And of this measure </a:t>
            </a:r>
            <a:r>
              <a:rPr lang="en-US" sz="1800" dirty="0" err="1" smtClean="0">
                <a:solidFill>
                  <a:srgbClr val="FFFF00"/>
                </a:solidFill>
              </a:rPr>
              <a:t>shalt</a:t>
            </a:r>
            <a:r>
              <a:rPr lang="en-US" sz="1800" dirty="0" smtClean="0">
                <a:solidFill>
                  <a:srgbClr val="FFFF00"/>
                </a:solidFill>
              </a:rPr>
              <a:t> thou measure, a length of five and twenty thousand, and a breadth of ten thousand: and in it shall be the sanctuary, which is most holy. </a:t>
            </a:r>
          </a:p>
          <a:p>
            <a:pPr>
              <a:buNone/>
            </a:pPr>
            <a:r>
              <a:rPr lang="en-US" sz="1800" dirty="0" err="1" smtClean="0">
                <a:solidFill>
                  <a:srgbClr val="FFFF00"/>
                </a:solidFill>
              </a:rPr>
              <a:t>Eze</a:t>
            </a:r>
            <a:r>
              <a:rPr lang="en-US" sz="1800" dirty="0" smtClean="0">
                <a:solidFill>
                  <a:srgbClr val="FFFF00"/>
                </a:solidFill>
              </a:rPr>
              <a:t> 45:4  It is an holy portion of the land; it shall be for the priests, the ministers of the sanctuary, which come near to minister unto the LORD; and it shall be a place for their houses, and an holy place for the sanctuary. </a:t>
            </a:r>
          </a:p>
          <a:p>
            <a:pPr>
              <a:buNone/>
            </a:pPr>
            <a:endParaRPr lang="en-US" sz="1800" dirty="0">
              <a:solidFill>
                <a:srgbClr val="FFFF00"/>
              </a:solidFill>
            </a:endParaRPr>
          </a:p>
        </p:txBody>
      </p:sp>
      <p:sp>
        <p:nvSpPr>
          <p:cNvPr id="9" name="Title 8"/>
          <p:cNvSpPr>
            <a:spLocks noGrp="1"/>
          </p:cNvSpPr>
          <p:nvPr>
            <p:ph type="title"/>
          </p:nvPr>
        </p:nvSpPr>
        <p:spPr/>
        <p:txBody>
          <a:bodyPr/>
          <a:lstStyle/>
          <a:p>
            <a:endParaRPr lang="en-US" dirty="0"/>
          </a:p>
        </p:txBody>
      </p:sp>
      <p:grpSp>
        <p:nvGrpSpPr>
          <p:cNvPr id="11" name="Group 10"/>
          <p:cNvGrpSpPr/>
          <p:nvPr/>
        </p:nvGrpSpPr>
        <p:grpSpPr>
          <a:xfrm>
            <a:off x="3648075" y="0"/>
            <a:ext cx="5495925" cy="6858000"/>
            <a:chOff x="1820909" y="0"/>
            <a:chExt cx="5495925" cy="6858000"/>
          </a:xfrm>
        </p:grpSpPr>
        <p:pic>
          <p:nvPicPr>
            <p:cNvPr id="25604" name="Picture 4"/>
            <p:cNvPicPr>
              <a:picLocks noChangeAspect="1" noChangeArrowheads="1"/>
            </p:cNvPicPr>
            <p:nvPr/>
          </p:nvPicPr>
          <p:blipFill>
            <a:blip r:embed="rId3" cstate="print"/>
            <a:srcRect/>
            <a:stretch>
              <a:fillRect/>
            </a:stretch>
          </p:blipFill>
          <p:spPr bwMode="auto">
            <a:xfrm>
              <a:off x="1820909" y="0"/>
              <a:ext cx="5495925" cy="6858000"/>
            </a:xfrm>
            <a:prstGeom prst="rect">
              <a:avLst/>
            </a:prstGeom>
            <a:ln>
              <a:noFill/>
            </a:ln>
            <a:effectLst>
              <a:softEdge rad="112500"/>
            </a:effectLst>
          </p:spPr>
        </p:pic>
        <p:sp>
          <p:nvSpPr>
            <p:cNvPr id="10" name="Rectangle 9"/>
            <p:cNvSpPr/>
            <p:nvPr/>
          </p:nvSpPr>
          <p:spPr>
            <a:xfrm>
              <a:off x="4226218" y="3480867"/>
              <a:ext cx="1506071" cy="8682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HOLY OBLATION</a:t>
              </a:r>
              <a:endParaRPr lang="en-US" b="1" dirty="0">
                <a:solidFill>
                  <a:schemeClr val="tx1"/>
                </a:solidFill>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40266" y="1416580"/>
            <a:ext cx="8263467" cy="2455333"/>
          </a:xfrm>
        </p:spPr>
        <p:txBody>
          <a:bodyPr/>
          <a:lstStyle/>
          <a:p>
            <a:r>
              <a:rPr lang="en-US" sz="2800" dirty="0" smtClean="0">
                <a:solidFill>
                  <a:srgbClr val="FFFF00"/>
                </a:solidFill>
              </a:rPr>
              <a:t>These three divisions, each twenty-five thousand reeds wide, form the Holy Oblation, thus :</a:t>
            </a:r>
          </a:p>
          <a:p>
            <a:r>
              <a:rPr lang="en-US" sz="2800" dirty="0" smtClean="0">
                <a:solidFill>
                  <a:srgbClr val="FFFF00"/>
                </a:solidFill>
              </a:rPr>
              <a:t>Holy portion of the sons of </a:t>
            </a:r>
            <a:r>
              <a:rPr lang="en-US" sz="2800" dirty="0" err="1" smtClean="0">
                <a:solidFill>
                  <a:srgbClr val="FFFF00"/>
                </a:solidFill>
              </a:rPr>
              <a:t>Zadok</a:t>
            </a:r>
            <a:r>
              <a:rPr lang="en-US" sz="2800" dirty="0" smtClean="0">
                <a:solidFill>
                  <a:srgbClr val="FFFF00"/>
                </a:solidFill>
              </a:rPr>
              <a:t>.. 10,000 reeds.</a:t>
            </a:r>
          </a:p>
          <a:p>
            <a:r>
              <a:rPr lang="en-US" sz="2800" dirty="0" smtClean="0">
                <a:solidFill>
                  <a:srgbClr val="FFFF00"/>
                </a:solidFill>
              </a:rPr>
              <a:t>Portion of the Levites .. …………... 10,000 reeds (22.7mi; 36.53km).</a:t>
            </a:r>
          </a:p>
          <a:p>
            <a:r>
              <a:rPr lang="en-US" sz="2800" dirty="0" smtClean="0">
                <a:solidFill>
                  <a:srgbClr val="FFFF00"/>
                </a:solidFill>
              </a:rPr>
              <a:t>Possession of the city .. …………… </a:t>
            </a:r>
            <a:r>
              <a:rPr lang="en-US" sz="2800" u="sng" dirty="0" smtClean="0">
                <a:solidFill>
                  <a:srgbClr val="FFFF00"/>
                </a:solidFill>
              </a:rPr>
              <a:t>5,000 reeds.</a:t>
            </a:r>
          </a:p>
          <a:p>
            <a:r>
              <a:rPr lang="en-US" sz="2800" dirty="0" smtClean="0">
                <a:solidFill>
                  <a:srgbClr val="FFFF00"/>
                </a:solidFill>
              </a:rPr>
              <a:t>(11.36mi; 18.28km)</a:t>
            </a:r>
          </a:p>
          <a:p>
            <a:pPr>
              <a:buNone/>
            </a:pPr>
            <a:r>
              <a:rPr lang="en-US" sz="2800" dirty="0" smtClean="0">
                <a:solidFill>
                  <a:srgbClr val="FFFF00"/>
                </a:solidFill>
              </a:rPr>
              <a:t>                                                            25,000 reeds</a:t>
            </a:r>
          </a:p>
          <a:p>
            <a:pPr>
              <a:buNone/>
            </a:pPr>
            <a:r>
              <a:rPr lang="en-US" sz="2800" dirty="0" smtClean="0">
                <a:solidFill>
                  <a:srgbClr val="FFFF00"/>
                </a:solidFill>
              </a:rPr>
              <a:t>						(56.81mi; 91.43km)</a:t>
            </a:r>
            <a:endParaRPr lang="en-US" sz="2800" dirty="0">
              <a:solidFill>
                <a:srgbClr val="FFFF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eals-Holy-Oblation.jpg"/>
          <p:cNvPicPr>
            <a:picLocks noChangeAspect="1"/>
          </p:cNvPicPr>
          <p:nvPr/>
        </p:nvPicPr>
        <p:blipFill>
          <a:blip r:embed="rId3" cstate="print"/>
          <a:srcRect t="5902"/>
          <a:stretch>
            <a:fillRect/>
          </a:stretch>
        </p:blipFill>
        <p:spPr>
          <a:xfrm>
            <a:off x="1553471" y="-33866"/>
            <a:ext cx="6037058" cy="6958947"/>
          </a:xfrm>
          <a:prstGeom prst="rect">
            <a:avLst/>
          </a:prstGeom>
          <a:ln>
            <a:noFill/>
          </a:ln>
          <a:effectLst>
            <a:softEdge rad="112500"/>
          </a:effectLst>
        </p:spPr>
      </p:pic>
      <p:grpSp>
        <p:nvGrpSpPr>
          <p:cNvPr id="32" name="Group 31"/>
          <p:cNvGrpSpPr/>
          <p:nvPr/>
        </p:nvGrpSpPr>
        <p:grpSpPr>
          <a:xfrm>
            <a:off x="-231968" y="-33866"/>
            <a:ext cx="9370873" cy="7067862"/>
            <a:chOff x="-226873" y="-33866"/>
            <a:chExt cx="9370873" cy="7067862"/>
          </a:xfrm>
        </p:grpSpPr>
        <p:pic>
          <p:nvPicPr>
            <p:cNvPr id="6" name="Picture 5" descr="neals-Holy-Oblation.jpg"/>
            <p:cNvPicPr>
              <a:picLocks noChangeAspect="1"/>
            </p:cNvPicPr>
            <p:nvPr/>
          </p:nvPicPr>
          <p:blipFill>
            <a:blip r:embed="rId4" cstate="print"/>
            <a:srcRect l="4180" t="20611" r="7921" b="25269"/>
            <a:stretch>
              <a:fillRect/>
            </a:stretch>
          </p:blipFill>
          <p:spPr>
            <a:xfrm>
              <a:off x="-226873" y="-33866"/>
              <a:ext cx="9370873" cy="7067862"/>
            </a:xfrm>
            <a:prstGeom prst="rect">
              <a:avLst/>
            </a:prstGeom>
            <a:ln>
              <a:noFill/>
            </a:ln>
            <a:effectLst>
              <a:softEdge rad="112500"/>
            </a:effectLst>
          </p:spPr>
        </p:pic>
        <p:sp>
          <p:nvSpPr>
            <p:cNvPr id="28" name="Rectangle 27"/>
            <p:cNvSpPr/>
            <p:nvPr/>
          </p:nvSpPr>
          <p:spPr>
            <a:xfrm rot="16200000">
              <a:off x="6943984" y="3198553"/>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sp>
          <p:nvSpPr>
            <p:cNvPr id="29" name="Rectangle 28"/>
            <p:cNvSpPr/>
            <p:nvPr/>
          </p:nvSpPr>
          <p:spPr>
            <a:xfrm>
              <a:off x="3777444" y="319888"/>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grpSp>
      <p:grpSp>
        <p:nvGrpSpPr>
          <p:cNvPr id="34" name="Group 33"/>
          <p:cNvGrpSpPr/>
          <p:nvPr/>
        </p:nvGrpSpPr>
        <p:grpSpPr>
          <a:xfrm>
            <a:off x="338669" y="2229378"/>
            <a:ext cx="7467598" cy="2444220"/>
            <a:chOff x="338669" y="2229378"/>
            <a:chExt cx="7467598" cy="2444220"/>
          </a:xfrm>
        </p:grpSpPr>
        <p:sp>
          <p:nvSpPr>
            <p:cNvPr id="11" name="Rectangle 10"/>
            <p:cNvSpPr/>
            <p:nvPr/>
          </p:nvSpPr>
          <p:spPr>
            <a:xfrm>
              <a:off x="3098800" y="2912532"/>
              <a:ext cx="4707467" cy="1761066"/>
            </a:xfrm>
            <a:prstGeom prst="rect">
              <a:avLst/>
            </a:prstGeom>
            <a:solidFill>
              <a:srgbClr val="FFFF00">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ular Callout 15"/>
            <p:cNvSpPr/>
            <p:nvPr/>
          </p:nvSpPr>
          <p:spPr>
            <a:xfrm>
              <a:off x="338669" y="2229378"/>
              <a:ext cx="2506133" cy="1004887"/>
            </a:xfrm>
            <a:prstGeom prst="wedgeRectCallout">
              <a:avLst>
                <a:gd name="adj1" fmla="val 70383"/>
                <a:gd name="adj2" fmla="val 8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HOLY PORTION OF THE LEVITES</a:t>
              </a:r>
              <a:endParaRPr lang="en-US" b="1" dirty="0">
                <a:solidFill>
                  <a:schemeClr val="tx1"/>
                </a:solidFill>
              </a:endParaRPr>
            </a:p>
          </p:txBody>
        </p:sp>
        <p:sp>
          <p:nvSpPr>
            <p:cNvPr id="25" name="Rectangle 24"/>
            <p:cNvSpPr/>
            <p:nvPr/>
          </p:nvSpPr>
          <p:spPr>
            <a:xfrm rot="16200000">
              <a:off x="2425808" y="3517970"/>
              <a:ext cx="1281120" cy="707886"/>
            </a:xfrm>
            <a:prstGeom prst="rect">
              <a:avLst/>
            </a:prstGeom>
          </p:spPr>
          <p:txBody>
            <a:bodyPr wrap="none">
              <a:spAutoFit/>
            </a:bodyPr>
            <a:lstStyle/>
            <a:p>
              <a:r>
                <a:rPr lang="en-US" sz="2000" b="1" dirty="0" smtClean="0">
                  <a:solidFill>
                    <a:srgbClr val="FF0000"/>
                  </a:solidFill>
                </a:rPr>
                <a:t>(22.7mi; </a:t>
              </a:r>
            </a:p>
            <a:p>
              <a:r>
                <a:rPr lang="en-US" sz="2000" b="1" dirty="0" smtClean="0">
                  <a:solidFill>
                    <a:srgbClr val="FF0000"/>
                  </a:solidFill>
                </a:rPr>
                <a:t>36.53km)</a:t>
              </a:r>
              <a:endParaRPr lang="en-US" sz="2000" b="1" dirty="0">
                <a:solidFill>
                  <a:srgbClr val="FF0000"/>
                </a:solidFill>
              </a:endParaRPr>
            </a:p>
          </p:txBody>
        </p:sp>
      </p:grpSp>
      <p:grpSp>
        <p:nvGrpSpPr>
          <p:cNvPr id="33" name="Group 32"/>
          <p:cNvGrpSpPr/>
          <p:nvPr/>
        </p:nvGrpSpPr>
        <p:grpSpPr>
          <a:xfrm>
            <a:off x="304802" y="592665"/>
            <a:ext cx="8500533" cy="2319866"/>
            <a:chOff x="304802" y="592665"/>
            <a:chExt cx="8500533" cy="2319866"/>
          </a:xfrm>
        </p:grpSpPr>
        <p:sp>
          <p:nvSpPr>
            <p:cNvPr id="10" name="Rectangle 9"/>
            <p:cNvSpPr/>
            <p:nvPr/>
          </p:nvSpPr>
          <p:spPr>
            <a:xfrm>
              <a:off x="3081869" y="999065"/>
              <a:ext cx="4724400" cy="1879600"/>
            </a:xfrm>
            <a:prstGeom prst="rect">
              <a:avLst/>
            </a:prstGeom>
            <a:solidFill>
              <a:srgbClr val="00FFCC">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ular Callout 14"/>
            <p:cNvSpPr/>
            <p:nvPr/>
          </p:nvSpPr>
          <p:spPr>
            <a:xfrm>
              <a:off x="304802" y="592665"/>
              <a:ext cx="2506133" cy="1185333"/>
            </a:xfrm>
            <a:prstGeom prst="wedgeRectCallout">
              <a:avLst>
                <a:gd name="adj1" fmla="val 70383"/>
                <a:gd name="adj2" fmla="val 8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HOLY PORTION OF THE SONS OF ZADOK</a:t>
              </a:r>
              <a:endParaRPr lang="en-US" b="1" dirty="0">
                <a:solidFill>
                  <a:schemeClr val="tx1"/>
                </a:solidFill>
              </a:endParaRPr>
            </a:p>
          </p:txBody>
        </p:sp>
        <p:grpSp>
          <p:nvGrpSpPr>
            <p:cNvPr id="20" name="Group 19"/>
            <p:cNvGrpSpPr/>
            <p:nvPr/>
          </p:nvGrpSpPr>
          <p:grpSpPr>
            <a:xfrm>
              <a:off x="5384801" y="1523997"/>
              <a:ext cx="3420534" cy="1388534"/>
              <a:chOff x="5452533" y="1422399"/>
              <a:chExt cx="3420534" cy="1388534"/>
            </a:xfrm>
          </p:grpSpPr>
          <p:sp>
            <p:nvSpPr>
              <p:cNvPr id="13" name="Rectangle 12"/>
              <p:cNvSpPr/>
              <p:nvPr/>
            </p:nvSpPr>
            <p:spPr>
              <a:xfrm>
                <a:off x="5452533" y="2607733"/>
                <a:ext cx="220134" cy="20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ular Callout 18"/>
              <p:cNvSpPr/>
              <p:nvPr/>
            </p:nvSpPr>
            <p:spPr>
              <a:xfrm>
                <a:off x="6333067" y="1422399"/>
                <a:ext cx="2540000" cy="547687"/>
              </a:xfrm>
              <a:prstGeom prst="wedgeRectCallout">
                <a:avLst>
                  <a:gd name="adj1" fmla="val -78254"/>
                  <a:gd name="adj2" fmla="val 182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SANCTUARY</a:t>
                </a:r>
                <a:endParaRPr lang="en-US" b="1" dirty="0">
                  <a:solidFill>
                    <a:schemeClr val="tx1"/>
                  </a:solidFill>
                </a:endParaRPr>
              </a:p>
            </p:txBody>
          </p:sp>
        </p:grpSp>
        <p:sp>
          <p:nvSpPr>
            <p:cNvPr id="26" name="Rectangle 25"/>
            <p:cNvSpPr/>
            <p:nvPr/>
          </p:nvSpPr>
          <p:spPr>
            <a:xfrm rot="16200000">
              <a:off x="2459677" y="1621439"/>
              <a:ext cx="1281120" cy="707886"/>
            </a:xfrm>
            <a:prstGeom prst="rect">
              <a:avLst/>
            </a:prstGeom>
          </p:spPr>
          <p:txBody>
            <a:bodyPr wrap="none">
              <a:spAutoFit/>
            </a:bodyPr>
            <a:lstStyle/>
            <a:p>
              <a:r>
                <a:rPr lang="en-US" sz="2000" b="1" dirty="0" smtClean="0">
                  <a:solidFill>
                    <a:srgbClr val="FF0000"/>
                  </a:solidFill>
                </a:rPr>
                <a:t>(22.7mi; </a:t>
              </a:r>
            </a:p>
            <a:p>
              <a:r>
                <a:rPr lang="en-US" sz="2000" b="1" dirty="0" smtClean="0">
                  <a:solidFill>
                    <a:srgbClr val="FF0000"/>
                  </a:solidFill>
                </a:rPr>
                <a:t>36.53km)</a:t>
              </a:r>
              <a:endParaRPr lang="en-US" sz="2000" b="1" dirty="0">
                <a:solidFill>
                  <a:srgbClr val="FF0000"/>
                </a:solidFill>
              </a:endParaRPr>
            </a:p>
          </p:txBody>
        </p:sp>
      </p:grpSp>
      <p:grpSp>
        <p:nvGrpSpPr>
          <p:cNvPr id="35" name="Group 34"/>
          <p:cNvGrpSpPr/>
          <p:nvPr/>
        </p:nvGrpSpPr>
        <p:grpSpPr>
          <a:xfrm>
            <a:off x="304802" y="3973504"/>
            <a:ext cx="7484531" cy="1857851"/>
            <a:chOff x="304802" y="3973504"/>
            <a:chExt cx="7484531" cy="1857851"/>
          </a:xfrm>
        </p:grpSpPr>
        <p:sp>
          <p:nvSpPr>
            <p:cNvPr id="12" name="Rectangle 11"/>
            <p:cNvSpPr/>
            <p:nvPr/>
          </p:nvSpPr>
          <p:spPr>
            <a:xfrm>
              <a:off x="3098800" y="4690524"/>
              <a:ext cx="4690533" cy="1049867"/>
            </a:xfrm>
            <a:prstGeom prst="rect">
              <a:avLst/>
            </a:prstGeom>
            <a:solidFill>
              <a:srgbClr val="66FFFF">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ular Callout 16"/>
            <p:cNvSpPr/>
            <p:nvPr/>
          </p:nvSpPr>
          <p:spPr>
            <a:xfrm>
              <a:off x="304802" y="3973504"/>
              <a:ext cx="2506133" cy="835554"/>
            </a:xfrm>
            <a:prstGeom prst="wedgeRectCallout">
              <a:avLst>
                <a:gd name="adj1" fmla="val 81194"/>
                <a:gd name="adj2" fmla="val 1219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POSSESSION OF THE CITY</a:t>
              </a:r>
              <a:endParaRPr lang="en-US" b="1" dirty="0">
                <a:solidFill>
                  <a:schemeClr val="tx1"/>
                </a:solidFill>
              </a:endParaRPr>
            </a:p>
          </p:txBody>
        </p:sp>
        <p:sp>
          <p:nvSpPr>
            <p:cNvPr id="27" name="Rectangle 26"/>
            <p:cNvSpPr/>
            <p:nvPr/>
          </p:nvSpPr>
          <p:spPr>
            <a:xfrm rot="16200000">
              <a:off x="2186584" y="4802259"/>
              <a:ext cx="1350306" cy="707886"/>
            </a:xfrm>
            <a:prstGeom prst="rect">
              <a:avLst/>
            </a:prstGeom>
          </p:spPr>
          <p:txBody>
            <a:bodyPr wrap="none">
              <a:spAutoFit/>
            </a:bodyPr>
            <a:lstStyle/>
            <a:p>
              <a:r>
                <a:rPr lang="en-US" sz="2000" b="1" dirty="0" smtClean="0">
                  <a:solidFill>
                    <a:srgbClr val="FF0000"/>
                  </a:solidFill>
                </a:rPr>
                <a:t>(11.36mi; </a:t>
              </a:r>
            </a:p>
            <a:p>
              <a:r>
                <a:rPr lang="en-US" sz="2000" b="1" dirty="0" smtClean="0">
                  <a:solidFill>
                    <a:srgbClr val="FF0000"/>
                  </a:solidFill>
                </a:rPr>
                <a:t>18.28km)</a:t>
              </a:r>
            </a:p>
          </p:txBody>
        </p:sp>
      </p:grpSp>
      <p:grpSp>
        <p:nvGrpSpPr>
          <p:cNvPr id="24" name="Group 23"/>
          <p:cNvGrpSpPr/>
          <p:nvPr/>
        </p:nvGrpSpPr>
        <p:grpSpPr>
          <a:xfrm>
            <a:off x="1117603" y="4707465"/>
            <a:ext cx="4893732" cy="1783820"/>
            <a:chOff x="1185335" y="4605867"/>
            <a:chExt cx="4893732" cy="1783820"/>
          </a:xfrm>
        </p:grpSpPr>
        <p:sp>
          <p:nvSpPr>
            <p:cNvPr id="18" name="Rectangular Callout 17"/>
            <p:cNvSpPr/>
            <p:nvPr/>
          </p:nvSpPr>
          <p:spPr>
            <a:xfrm>
              <a:off x="1185335" y="5554133"/>
              <a:ext cx="2997198" cy="835554"/>
            </a:xfrm>
            <a:prstGeom prst="wedgeRectCallout">
              <a:avLst>
                <a:gd name="adj1" fmla="val 87859"/>
                <a:gd name="adj2" fmla="val -74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CITY OF “YAHWEH SHAMMAH”</a:t>
              </a:r>
              <a:endParaRPr lang="en-US" b="1" dirty="0">
                <a:solidFill>
                  <a:schemeClr val="tx1"/>
                </a:solidFill>
              </a:endParaRPr>
            </a:p>
          </p:txBody>
        </p:sp>
        <p:sp>
          <p:nvSpPr>
            <p:cNvPr id="14" name="Rectangle 13"/>
            <p:cNvSpPr/>
            <p:nvPr/>
          </p:nvSpPr>
          <p:spPr>
            <a:xfrm>
              <a:off x="5080000" y="4605867"/>
              <a:ext cx="999067" cy="999066"/>
            </a:xfrm>
            <a:prstGeom prst="rect">
              <a:avLst/>
            </a:prstGeom>
            <a:solidFill>
              <a:srgbClr val="33CCFF">
                <a:alpha val="36000"/>
              </a:srgbClr>
            </a:solidFill>
            <a:ln w="5715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1000" fill="hold"/>
                                        <p:tgtEl>
                                          <p:spTgt spid="33"/>
                                        </p:tgtEl>
                                        <p:attrNameLst>
                                          <p:attrName>ppt_w</p:attrName>
                                        </p:attrNameLst>
                                      </p:cBhvr>
                                      <p:tavLst>
                                        <p:tav tm="0">
                                          <p:val>
                                            <p:fltVal val="0"/>
                                          </p:val>
                                        </p:tav>
                                        <p:tav tm="100000">
                                          <p:val>
                                            <p:strVal val="#ppt_w"/>
                                          </p:val>
                                        </p:tav>
                                      </p:tavLst>
                                    </p:anim>
                                    <p:anim calcmode="lin" valueType="num">
                                      <p:cBhvr>
                                        <p:cTn id="16" dur="1000" fill="hold"/>
                                        <p:tgtEl>
                                          <p:spTgt spid="33"/>
                                        </p:tgtEl>
                                        <p:attrNameLst>
                                          <p:attrName>ppt_h</p:attrName>
                                        </p:attrNameLst>
                                      </p:cBhvr>
                                      <p:tavLst>
                                        <p:tav tm="0">
                                          <p:val>
                                            <p:fltVal val="0"/>
                                          </p:val>
                                        </p:tav>
                                        <p:tav tm="100000">
                                          <p:val>
                                            <p:strVal val="#ppt_h"/>
                                          </p:val>
                                        </p:tav>
                                      </p:tavLst>
                                    </p:anim>
                                    <p:anim calcmode="lin" valueType="num">
                                      <p:cBhvr>
                                        <p:cTn id="17"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1000" fill="hold"/>
                                        <p:tgtEl>
                                          <p:spTgt spid="34"/>
                                        </p:tgtEl>
                                        <p:attrNameLst>
                                          <p:attrName>ppt_w</p:attrName>
                                        </p:attrNameLst>
                                      </p:cBhvr>
                                      <p:tavLst>
                                        <p:tav tm="0">
                                          <p:val>
                                            <p:fltVal val="0"/>
                                          </p:val>
                                        </p:tav>
                                        <p:tav tm="100000">
                                          <p:val>
                                            <p:strVal val="#ppt_w"/>
                                          </p:val>
                                        </p:tav>
                                      </p:tavLst>
                                    </p:anim>
                                    <p:anim calcmode="lin" valueType="num">
                                      <p:cBhvr>
                                        <p:cTn id="24" dur="1000" fill="hold"/>
                                        <p:tgtEl>
                                          <p:spTgt spid="34"/>
                                        </p:tgtEl>
                                        <p:attrNameLst>
                                          <p:attrName>ppt_h</p:attrName>
                                        </p:attrNameLst>
                                      </p:cBhvr>
                                      <p:tavLst>
                                        <p:tav tm="0">
                                          <p:val>
                                            <p:fltVal val="0"/>
                                          </p:val>
                                        </p:tav>
                                        <p:tav tm="100000">
                                          <p:val>
                                            <p:strVal val="#ppt_h"/>
                                          </p:val>
                                        </p:tav>
                                      </p:tavLst>
                                    </p:anim>
                                    <p:anim calcmode="lin" valueType="num">
                                      <p:cBhvr>
                                        <p:cTn id="25"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 calcmode="lin" valueType="num">
                                      <p:cBhvr>
                                        <p:cTn id="33"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 calcmode="lin" valueType="num">
                                      <p:cBhvr>
                                        <p:cTn id="41"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6266" y="274638"/>
            <a:ext cx="5147734" cy="1143000"/>
          </a:xfrm>
        </p:spPr>
        <p:txBody>
          <a:bodyPr/>
          <a:lstStyle/>
          <a:p>
            <a:r>
              <a:rPr lang="en-US" dirty="0" smtClean="0">
                <a:solidFill>
                  <a:srgbClr val="FFFF00"/>
                </a:solidFill>
              </a:rPr>
              <a:t>Zechariah 14:9, 10</a:t>
            </a:r>
            <a:endParaRPr lang="en-US" dirty="0">
              <a:solidFill>
                <a:srgbClr val="FFFF00"/>
              </a:solidFill>
            </a:endParaRPr>
          </a:p>
        </p:txBody>
      </p:sp>
      <p:sp>
        <p:nvSpPr>
          <p:cNvPr id="3" name="Content Placeholder 2"/>
          <p:cNvSpPr>
            <a:spLocks noGrp="1"/>
          </p:cNvSpPr>
          <p:nvPr>
            <p:ph idx="1"/>
          </p:nvPr>
        </p:nvSpPr>
        <p:spPr>
          <a:xfrm>
            <a:off x="457200" y="2332037"/>
            <a:ext cx="8229600" cy="4525963"/>
          </a:xfrm>
        </p:spPr>
        <p:txBody>
          <a:bodyPr/>
          <a:lstStyle/>
          <a:p>
            <a:r>
              <a:rPr lang="en-US" sz="2800" dirty="0" err="1" smtClean="0">
                <a:solidFill>
                  <a:srgbClr val="FFFF00"/>
                </a:solidFill>
              </a:rPr>
              <a:t>Zec</a:t>
            </a:r>
            <a:r>
              <a:rPr lang="en-US" sz="2800" dirty="0" smtClean="0">
                <a:solidFill>
                  <a:srgbClr val="FFFF00"/>
                </a:solidFill>
              </a:rPr>
              <a:t> 14:9  And the LORD shall be king over all the earth: in that day shall there be one LORD, and his name one. </a:t>
            </a:r>
          </a:p>
          <a:p>
            <a:r>
              <a:rPr lang="en-US" sz="2800" dirty="0" err="1" smtClean="0">
                <a:solidFill>
                  <a:srgbClr val="FFFF00"/>
                </a:solidFill>
              </a:rPr>
              <a:t>Zec</a:t>
            </a:r>
            <a:r>
              <a:rPr lang="en-US" sz="2800" dirty="0" smtClean="0">
                <a:solidFill>
                  <a:srgbClr val="FFFF00"/>
                </a:solidFill>
              </a:rPr>
              <a:t> 14:10  All the land shall be turned as a plain from </a:t>
            </a:r>
            <a:r>
              <a:rPr lang="en-US" sz="2800" dirty="0" err="1" smtClean="0">
                <a:solidFill>
                  <a:srgbClr val="FFFF00"/>
                </a:solidFill>
              </a:rPr>
              <a:t>Geba</a:t>
            </a:r>
            <a:r>
              <a:rPr lang="en-US" sz="2800" dirty="0" smtClean="0">
                <a:solidFill>
                  <a:srgbClr val="FFFF00"/>
                </a:solidFill>
              </a:rPr>
              <a:t> to </a:t>
            </a:r>
            <a:r>
              <a:rPr lang="en-US" sz="2800" dirty="0" err="1" smtClean="0">
                <a:solidFill>
                  <a:srgbClr val="FFFF00"/>
                </a:solidFill>
              </a:rPr>
              <a:t>Rimmon</a:t>
            </a:r>
            <a:r>
              <a:rPr lang="en-US" sz="2800" dirty="0" smtClean="0">
                <a:solidFill>
                  <a:srgbClr val="FFFF00"/>
                </a:solidFill>
              </a:rPr>
              <a:t> south of Jerusalem: and it shall be lifted up, and inhabited in her place, from Benjamin's gate unto the place of the first gate, unto the corner gate, and </a:t>
            </a:r>
            <a:r>
              <a:rPr lang="en-US" sz="2800" i="1" dirty="0" smtClean="0">
                <a:solidFill>
                  <a:srgbClr val="FFFF00"/>
                </a:solidFill>
              </a:rPr>
              <a:t>from the tower of </a:t>
            </a:r>
            <a:r>
              <a:rPr lang="en-US" sz="2800" i="1" dirty="0" err="1" smtClean="0">
                <a:solidFill>
                  <a:srgbClr val="FFFF00"/>
                </a:solidFill>
              </a:rPr>
              <a:t>Hananeel</a:t>
            </a:r>
            <a:r>
              <a:rPr lang="en-US" sz="2800" i="1" dirty="0" smtClean="0">
                <a:solidFill>
                  <a:srgbClr val="FFFF00"/>
                </a:solidFill>
              </a:rPr>
              <a:t> unto the king's winepresses. </a:t>
            </a:r>
          </a:p>
          <a:p>
            <a:endParaRPr lang="en-US" sz="2800" b="1" dirty="0">
              <a:solidFill>
                <a:srgbClr val="FFFF00"/>
              </a:solidFill>
            </a:endParaRPr>
          </a:p>
        </p:txBody>
      </p:sp>
      <p:pic>
        <p:nvPicPr>
          <p:cNvPr id="4" name="Content Placeholder 3" descr="HouseofPrayer.jpg"/>
          <p:cNvPicPr>
            <a:picLocks noChangeAspect="1"/>
          </p:cNvPicPr>
          <p:nvPr/>
        </p:nvPicPr>
        <p:blipFill>
          <a:blip r:embed="rId2" cstate="print"/>
          <a:srcRect t="25490"/>
          <a:stretch>
            <a:fillRect/>
          </a:stretch>
        </p:blipFill>
        <p:spPr bwMode="auto">
          <a:xfrm>
            <a:off x="188258" y="67235"/>
            <a:ext cx="3909818" cy="21848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en-US"/>
          </a:p>
        </p:txBody>
      </p:sp>
      <p:sp>
        <p:nvSpPr>
          <p:cNvPr id="16387" name="Rectangle 3"/>
          <p:cNvSpPr>
            <a:spLocks noGrp="1" noChangeArrowheads="1"/>
          </p:cNvSpPr>
          <p:nvPr>
            <p:ph type="body" idx="1"/>
          </p:nvPr>
        </p:nvSpPr>
        <p:spPr/>
        <p:txBody>
          <a:bodyPr/>
          <a:lstStyle/>
          <a:p>
            <a:endParaRPr lang="en-US"/>
          </a:p>
        </p:txBody>
      </p:sp>
      <p:pic>
        <p:nvPicPr>
          <p:cNvPr id="16388" name="Picture 4"/>
          <p:cNvPicPr>
            <a:picLocks noChangeAspect="1" noChangeArrowheads="1"/>
          </p:cNvPicPr>
          <p:nvPr/>
        </p:nvPicPr>
        <p:blipFill>
          <a:blip r:embed="rId3" cstate="print"/>
          <a:srcRect b="749"/>
          <a:stretch>
            <a:fillRect/>
          </a:stretch>
        </p:blipFill>
        <p:spPr bwMode="auto">
          <a:xfrm>
            <a:off x="-297013" y="0"/>
            <a:ext cx="9570382" cy="6858000"/>
          </a:xfrm>
          <a:prstGeom prst="rect">
            <a:avLst/>
          </a:prstGeom>
          <a:noFill/>
          <a:ln w="9525">
            <a:noFill/>
            <a:miter lim="800000"/>
            <a:headEnd/>
            <a:tailEnd/>
          </a:ln>
          <a:effectLst/>
        </p:spPr>
      </p:pic>
      <p:sp>
        <p:nvSpPr>
          <p:cNvPr id="16389" name="Rectangle 5"/>
          <p:cNvSpPr>
            <a:spLocks noChangeArrowheads="1"/>
          </p:cNvSpPr>
          <p:nvPr/>
        </p:nvSpPr>
        <p:spPr bwMode="auto">
          <a:xfrm>
            <a:off x="0" y="0"/>
            <a:ext cx="5259388" cy="819150"/>
          </a:xfrm>
          <a:prstGeom prst="rect">
            <a:avLst/>
          </a:prstGeom>
          <a:noFill/>
          <a:ln w="9525">
            <a:noFill/>
            <a:miter lim="800000"/>
            <a:headEnd/>
            <a:tailEnd/>
          </a:ln>
          <a:effectLst/>
        </p:spPr>
        <p:txBody>
          <a:bodyPr>
            <a:spAutoFit/>
          </a:bodyPr>
          <a:lstStyle/>
          <a:p>
            <a:pPr algn="l">
              <a:lnSpc>
                <a:spcPct val="85000"/>
              </a:lnSpc>
            </a:pPr>
            <a:r>
              <a:rPr lang="en-US" sz="2800" b="1" u="sng" dirty="0">
                <a:solidFill>
                  <a:schemeClr val="accent4"/>
                </a:solidFill>
              </a:rPr>
              <a:t>THE</a:t>
            </a:r>
            <a:r>
              <a:rPr lang="en-US" sz="2800" b="1" dirty="0">
                <a:solidFill>
                  <a:schemeClr val="accent4"/>
                </a:solidFill>
              </a:rPr>
              <a:t> </a:t>
            </a:r>
            <a:r>
              <a:rPr lang="en-US" sz="2800" b="1" u="sng" dirty="0">
                <a:solidFill>
                  <a:schemeClr val="accent4"/>
                </a:solidFill>
              </a:rPr>
              <a:t>MOUNTAIN</a:t>
            </a:r>
            <a:r>
              <a:rPr lang="en-US" sz="2800" dirty="0">
                <a:solidFill>
                  <a:schemeClr val="accent4"/>
                </a:solidFill>
              </a:rPr>
              <a:t> </a:t>
            </a:r>
            <a:br>
              <a:rPr lang="en-US" sz="2800" dirty="0">
                <a:solidFill>
                  <a:schemeClr val="accent4"/>
                </a:solidFill>
              </a:rPr>
            </a:br>
            <a:r>
              <a:rPr lang="en-US" sz="2800" dirty="0">
                <a:solidFill>
                  <a:schemeClr val="accent4"/>
                </a:solidFill>
              </a:rPr>
              <a:t>EZK. 43:12,13.PG 94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8931"/>
            <a:ext cx="8229600" cy="4525963"/>
          </a:xfrm>
        </p:spPr>
        <p:txBody>
          <a:bodyPr/>
          <a:lstStyle/>
          <a:p>
            <a:r>
              <a:rPr lang="en-US" b="1" dirty="0" smtClean="0">
                <a:solidFill>
                  <a:srgbClr val="FFFF00"/>
                </a:solidFill>
              </a:rPr>
              <a:t>This "frame of a city' is not to be confused with the </a:t>
            </a:r>
            <a:r>
              <a:rPr lang="en-US" b="1" i="1" dirty="0" smtClean="0">
                <a:solidFill>
                  <a:srgbClr val="FFFF00"/>
                </a:solidFill>
              </a:rPr>
              <a:t>residential city of Yahweh </a:t>
            </a:r>
            <a:r>
              <a:rPr lang="en-US" b="1" i="1" dirty="0" err="1" smtClean="0">
                <a:solidFill>
                  <a:srgbClr val="FFFF00"/>
                </a:solidFill>
              </a:rPr>
              <a:t>Shammah</a:t>
            </a:r>
            <a:r>
              <a:rPr lang="en-US" b="1" i="1" dirty="0" smtClean="0">
                <a:solidFill>
                  <a:srgbClr val="FFFF00"/>
                </a:solidFill>
              </a:rPr>
              <a:t> (</a:t>
            </a:r>
            <a:r>
              <a:rPr lang="en-US" b="1" i="1" dirty="0" err="1" smtClean="0">
                <a:solidFill>
                  <a:srgbClr val="FFFF00"/>
                </a:solidFill>
              </a:rPr>
              <a:t>Eze</a:t>
            </a:r>
            <a:r>
              <a:rPr lang="en-US" b="1" i="1" dirty="0" smtClean="0">
                <a:solidFill>
                  <a:srgbClr val="FFFF00"/>
                </a:solidFill>
              </a:rPr>
              <a:t>. 48:35) </a:t>
            </a:r>
            <a:r>
              <a:rPr lang="en-US" b="1" dirty="0" smtClean="0">
                <a:solidFill>
                  <a:srgbClr val="FFFF00"/>
                </a:solidFill>
              </a:rPr>
              <a:t>which is not at Zion, but some 23 miles (37 km) to the south. Note that Mt. Zion and the Temple are interchangeable terms in prophecy (</a:t>
            </a:r>
            <a:r>
              <a:rPr lang="en-US" b="1" dirty="0" err="1" smtClean="0">
                <a:solidFill>
                  <a:srgbClr val="FFFF00"/>
                </a:solidFill>
              </a:rPr>
              <a:t>Psa</a:t>
            </a:r>
            <a:r>
              <a:rPr lang="en-US" b="1" dirty="0" smtClean="0">
                <a:solidFill>
                  <a:srgbClr val="FFFF00"/>
                </a:solidFill>
              </a:rPr>
              <a:t> 132:13-14; Isa 18:7; Zech 1:16)</a:t>
            </a:r>
          </a:p>
          <a:p>
            <a:endParaRPr lang="en-US" b="1" dirty="0" smtClean="0">
              <a:solidFill>
                <a:srgbClr val="FFFF00"/>
              </a:solidFill>
            </a:endParaRPr>
          </a:p>
          <a:p>
            <a:endParaRPr lang="en-US" b="1" dirty="0">
              <a:solidFill>
                <a:srgbClr val="FFFF00"/>
              </a:solidFill>
            </a:endParaRPr>
          </a:p>
        </p:txBody>
      </p:sp>
      <p:sp>
        <p:nvSpPr>
          <p:cNvPr id="4" name="Title 3"/>
          <p:cNvSpPr>
            <a:spLocks noGrp="1"/>
          </p:cNvSpPr>
          <p:nvPr>
            <p:ph type="title"/>
          </p:nvPr>
        </p:nvSpPr>
        <p:spPr/>
        <p:txBody>
          <a:bodyPr/>
          <a:lstStyle/>
          <a:p>
            <a:r>
              <a:rPr lang="en-US" dirty="0" smtClean="0">
                <a:solidFill>
                  <a:srgbClr val="FFFF00"/>
                </a:solidFill>
              </a:rPr>
              <a:t>Not “Yahweh </a:t>
            </a:r>
            <a:r>
              <a:rPr lang="en-US" dirty="0" err="1" smtClean="0">
                <a:solidFill>
                  <a:srgbClr val="FFFF00"/>
                </a:solidFill>
              </a:rPr>
              <a:t>Shammah</a:t>
            </a:r>
            <a:r>
              <a:rPr lang="en-US" dirty="0" smtClean="0">
                <a:solidFill>
                  <a:srgbClr val="FFFF00"/>
                </a:solidFill>
              </a:rPr>
              <a: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1"/>
          <p:cNvGrpSpPr/>
          <p:nvPr/>
        </p:nvGrpSpPr>
        <p:grpSpPr>
          <a:xfrm>
            <a:off x="0" y="0"/>
            <a:ext cx="9370873" cy="7067862"/>
            <a:chOff x="-226873" y="-33866"/>
            <a:chExt cx="9370873" cy="7067862"/>
          </a:xfrm>
        </p:grpSpPr>
        <p:pic>
          <p:nvPicPr>
            <p:cNvPr id="6" name="Picture 5" descr="neals-Holy-Oblation.jpg"/>
            <p:cNvPicPr>
              <a:picLocks noChangeAspect="1"/>
            </p:cNvPicPr>
            <p:nvPr/>
          </p:nvPicPr>
          <p:blipFill>
            <a:blip r:embed="rId3" cstate="print"/>
            <a:srcRect l="4180" t="20611" r="7921" b="25269"/>
            <a:stretch>
              <a:fillRect/>
            </a:stretch>
          </p:blipFill>
          <p:spPr>
            <a:xfrm>
              <a:off x="-226873" y="-33866"/>
              <a:ext cx="9370873" cy="7067862"/>
            </a:xfrm>
            <a:prstGeom prst="rect">
              <a:avLst/>
            </a:prstGeom>
            <a:ln>
              <a:noFill/>
            </a:ln>
            <a:effectLst>
              <a:softEdge rad="112500"/>
            </a:effectLst>
          </p:spPr>
        </p:pic>
        <p:sp>
          <p:nvSpPr>
            <p:cNvPr id="28" name="Rectangle 27"/>
            <p:cNvSpPr/>
            <p:nvPr/>
          </p:nvSpPr>
          <p:spPr>
            <a:xfrm rot="16200000">
              <a:off x="6943984" y="3198553"/>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sp>
          <p:nvSpPr>
            <p:cNvPr id="29" name="Rectangle 28"/>
            <p:cNvSpPr/>
            <p:nvPr/>
          </p:nvSpPr>
          <p:spPr>
            <a:xfrm>
              <a:off x="3777444" y="319888"/>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grpSp>
      <p:grpSp>
        <p:nvGrpSpPr>
          <p:cNvPr id="8" name="Group 34"/>
          <p:cNvGrpSpPr/>
          <p:nvPr/>
        </p:nvGrpSpPr>
        <p:grpSpPr>
          <a:xfrm>
            <a:off x="499672" y="4018474"/>
            <a:ext cx="7484531" cy="1857851"/>
            <a:chOff x="304802" y="3973504"/>
            <a:chExt cx="7484531" cy="1857851"/>
          </a:xfrm>
        </p:grpSpPr>
        <p:sp>
          <p:nvSpPr>
            <p:cNvPr id="12" name="Rectangle 11"/>
            <p:cNvSpPr/>
            <p:nvPr/>
          </p:nvSpPr>
          <p:spPr>
            <a:xfrm>
              <a:off x="3098800" y="4690524"/>
              <a:ext cx="4690533" cy="1049867"/>
            </a:xfrm>
            <a:prstGeom prst="rect">
              <a:avLst/>
            </a:prstGeom>
            <a:solidFill>
              <a:srgbClr val="66FFFF">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ular Callout 16"/>
            <p:cNvSpPr/>
            <p:nvPr/>
          </p:nvSpPr>
          <p:spPr>
            <a:xfrm>
              <a:off x="304802" y="3973504"/>
              <a:ext cx="2506133" cy="835554"/>
            </a:xfrm>
            <a:prstGeom prst="wedgeRectCallout">
              <a:avLst>
                <a:gd name="adj1" fmla="val 81194"/>
                <a:gd name="adj2" fmla="val 1219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POSSESSION OF THE CITY</a:t>
              </a:r>
              <a:endParaRPr lang="en-US" b="1" dirty="0">
                <a:solidFill>
                  <a:schemeClr val="tx1"/>
                </a:solidFill>
              </a:endParaRPr>
            </a:p>
          </p:txBody>
        </p:sp>
        <p:sp>
          <p:nvSpPr>
            <p:cNvPr id="27" name="Rectangle 26"/>
            <p:cNvSpPr/>
            <p:nvPr/>
          </p:nvSpPr>
          <p:spPr>
            <a:xfrm rot="16200000">
              <a:off x="2186584" y="4802259"/>
              <a:ext cx="1350306" cy="707886"/>
            </a:xfrm>
            <a:prstGeom prst="rect">
              <a:avLst/>
            </a:prstGeom>
          </p:spPr>
          <p:txBody>
            <a:bodyPr wrap="none">
              <a:spAutoFit/>
            </a:bodyPr>
            <a:lstStyle/>
            <a:p>
              <a:r>
                <a:rPr lang="en-US" sz="2000" b="1" dirty="0" smtClean="0">
                  <a:solidFill>
                    <a:srgbClr val="FF0000"/>
                  </a:solidFill>
                </a:rPr>
                <a:t>(11.36mi; </a:t>
              </a:r>
            </a:p>
            <a:p>
              <a:r>
                <a:rPr lang="en-US" sz="2000" b="1" dirty="0" smtClean="0">
                  <a:solidFill>
                    <a:srgbClr val="FF0000"/>
                  </a:solidFill>
                </a:rPr>
                <a:t>18.28km)</a:t>
              </a:r>
            </a:p>
          </p:txBody>
        </p:sp>
      </p:grpSp>
      <p:grpSp>
        <p:nvGrpSpPr>
          <p:cNvPr id="9" name="Group 23"/>
          <p:cNvGrpSpPr/>
          <p:nvPr/>
        </p:nvGrpSpPr>
        <p:grpSpPr>
          <a:xfrm>
            <a:off x="1327463" y="4752435"/>
            <a:ext cx="4893732" cy="1783820"/>
            <a:chOff x="1185335" y="4605867"/>
            <a:chExt cx="4893732" cy="1783820"/>
          </a:xfrm>
        </p:grpSpPr>
        <p:sp>
          <p:nvSpPr>
            <p:cNvPr id="18" name="Rectangular Callout 17"/>
            <p:cNvSpPr/>
            <p:nvPr/>
          </p:nvSpPr>
          <p:spPr>
            <a:xfrm>
              <a:off x="1185335" y="5554133"/>
              <a:ext cx="2997198" cy="835554"/>
            </a:xfrm>
            <a:prstGeom prst="wedgeRectCallout">
              <a:avLst>
                <a:gd name="adj1" fmla="val 87859"/>
                <a:gd name="adj2" fmla="val -74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CITY OF “YAHWEH SHAMMAH”</a:t>
              </a:r>
              <a:endParaRPr lang="en-US" b="1" dirty="0">
                <a:solidFill>
                  <a:schemeClr val="tx1"/>
                </a:solidFill>
              </a:endParaRPr>
            </a:p>
          </p:txBody>
        </p:sp>
        <p:sp>
          <p:nvSpPr>
            <p:cNvPr id="14" name="Rectangle 13"/>
            <p:cNvSpPr/>
            <p:nvPr/>
          </p:nvSpPr>
          <p:spPr>
            <a:xfrm>
              <a:off x="5080000" y="4605867"/>
              <a:ext cx="999067" cy="999066"/>
            </a:xfrm>
            <a:prstGeom prst="rect">
              <a:avLst/>
            </a:prstGeom>
            <a:solidFill>
              <a:srgbClr val="33CCFF">
                <a:alpha val="36000"/>
              </a:srgbClr>
            </a:solidFill>
            <a:ln w="5715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5229"/>
          </a:xfrm>
        </p:spPr>
        <p:txBody>
          <a:bodyPr/>
          <a:lstStyle/>
          <a:p>
            <a:r>
              <a:rPr lang="en-US" dirty="0" smtClean="0">
                <a:solidFill>
                  <a:srgbClr val="FFFF00"/>
                </a:solidFill>
              </a:rPr>
              <a:t>The Frame of a City</a:t>
            </a:r>
            <a:endParaRPr lang="en-US" dirty="0">
              <a:solidFill>
                <a:srgbClr val="FFFF00"/>
              </a:solidFill>
            </a:endParaRPr>
          </a:p>
        </p:txBody>
      </p:sp>
      <p:sp>
        <p:nvSpPr>
          <p:cNvPr id="3" name="Content Placeholder 2"/>
          <p:cNvSpPr>
            <a:spLocks noGrp="1"/>
          </p:cNvSpPr>
          <p:nvPr>
            <p:ph idx="1"/>
          </p:nvPr>
        </p:nvSpPr>
        <p:spPr>
          <a:xfrm>
            <a:off x="457200" y="1058320"/>
            <a:ext cx="8229600" cy="4525963"/>
          </a:xfrm>
        </p:spPr>
        <p:txBody>
          <a:bodyPr/>
          <a:lstStyle/>
          <a:p>
            <a:r>
              <a:rPr lang="en-US" sz="2400" b="1" dirty="0" smtClean="0">
                <a:solidFill>
                  <a:srgbClr val="00FFCC"/>
                </a:solidFill>
              </a:rPr>
              <a:t>Heb 11:10  </a:t>
            </a:r>
            <a:r>
              <a:rPr lang="en-US" sz="2400" b="1" dirty="0" smtClean="0">
                <a:solidFill>
                  <a:srgbClr val="FFFF00"/>
                </a:solidFill>
              </a:rPr>
              <a:t>For he looked for a city which hath foundations, whose builder and maker </a:t>
            </a:r>
            <a:r>
              <a:rPr lang="en-US" sz="2400" b="1" i="1" dirty="0" smtClean="0">
                <a:solidFill>
                  <a:srgbClr val="FFFF00"/>
                </a:solidFill>
              </a:rPr>
              <a:t>is God. </a:t>
            </a:r>
          </a:p>
          <a:p>
            <a:endParaRPr lang="en-US" sz="2400" b="1" i="1" dirty="0" smtClean="0">
              <a:solidFill>
                <a:srgbClr val="FFFF00"/>
              </a:solidFill>
            </a:endParaRPr>
          </a:p>
          <a:p>
            <a:r>
              <a:rPr lang="en-US" sz="2400" b="1" dirty="0" smtClean="0">
                <a:solidFill>
                  <a:srgbClr val="00FFCC"/>
                </a:solidFill>
              </a:rPr>
              <a:t>Heb 11:16  </a:t>
            </a:r>
            <a:r>
              <a:rPr lang="en-US" sz="2400" b="1" dirty="0" smtClean="0">
                <a:solidFill>
                  <a:srgbClr val="FFFF00"/>
                </a:solidFill>
              </a:rPr>
              <a:t>But now they desire a better </a:t>
            </a:r>
            <a:r>
              <a:rPr lang="en-US" sz="2400" b="1" i="1" dirty="0" smtClean="0">
                <a:solidFill>
                  <a:srgbClr val="FFFF00"/>
                </a:solidFill>
              </a:rPr>
              <a:t>country, that is, an heavenly: wherefore God is not ashamed to be called their God: for he hath prepared for them a city.</a:t>
            </a:r>
          </a:p>
          <a:p>
            <a:r>
              <a:rPr lang="en-US" sz="2400" b="1" i="1" dirty="0" smtClean="0">
                <a:solidFill>
                  <a:srgbClr val="FFFF00"/>
                </a:solidFill>
              </a:rPr>
              <a:t> </a:t>
            </a:r>
          </a:p>
          <a:p>
            <a:r>
              <a:rPr lang="en-US" sz="2400" b="1" dirty="0" smtClean="0">
                <a:solidFill>
                  <a:srgbClr val="00FFCC"/>
                </a:solidFill>
              </a:rPr>
              <a:t>Heb 12:22  </a:t>
            </a:r>
            <a:r>
              <a:rPr lang="en-US" sz="2400" b="1" dirty="0" smtClean="0">
                <a:solidFill>
                  <a:srgbClr val="FFFF00"/>
                </a:solidFill>
              </a:rPr>
              <a:t>But ye are come unto mount </a:t>
            </a:r>
            <a:r>
              <a:rPr lang="en-US" sz="2400" b="1" dirty="0" err="1" smtClean="0">
                <a:solidFill>
                  <a:srgbClr val="FFFF00"/>
                </a:solidFill>
              </a:rPr>
              <a:t>Sion</a:t>
            </a:r>
            <a:r>
              <a:rPr lang="en-US" sz="2400" b="1" dirty="0" smtClean="0">
                <a:solidFill>
                  <a:srgbClr val="FFFF00"/>
                </a:solidFill>
              </a:rPr>
              <a:t>, and unto the city of the living God, the heavenly Jerusalem, and to an innumerable company of angels, </a:t>
            </a:r>
          </a:p>
          <a:p>
            <a:endParaRPr lang="en-US" sz="2400" b="1" dirty="0" smtClean="0">
              <a:solidFill>
                <a:srgbClr val="FFFF00"/>
              </a:solidFill>
            </a:endParaRPr>
          </a:p>
          <a:p>
            <a:r>
              <a:rPr lang="en-US" sz="2400" b="1" dirty="0" smtClean="0">
                <a:solidFill>
                  <a:srgbClr val="00FFCC"/>
                </a:solidFill>
              </a:rPr>
              <a:t>Heb 13:14  </a:t>
            </a:r>
            <a:r>
              <a:rPr lang="en-US" sz="2400" b="1" dirty="0" smtClean="0">
                <a:solidFill>
                  <a:srgbClr val="FFFF00"/>
                </a:solidFill>
              </a:rPr>
              <a:t>For here have we no continuing city, but we seek one to come. </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6933"/>
            <a:ext cx="9144000" cy="189653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ouseofPrayer.jpg"/>
          <p:cNvPicPr>
            <a:picLocks noChangeAspect="1"/>
          </p:cNvPicPr>
          <p:nvPr/>
        </p:nvPicPr>
        <p:blipFill>
          <a:blip r:embed="rId2" cstate="print"/>
          <a:srcRect t="25274"/>
          <a:stretch>
            <a:fillRect/>
          </a:stretch>
        </p:blipFill>
        <p:spPr bwMode="auto">
          <a:xfrm>
            <a:off x="0" y="1733266"/>
            <a:ext cx="9144000" cy="5124734"/>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262720"/>
            <a:ext cx="9144000" cy="4525963"/>
          </a:xfrm>
        </p:spPr>
        <p:txBody>
          <a:bodyPr/>
          <a:lstStyle/>
          <a:p>
            <a:pPr>
              <a:buNone/>
            </a:pPr>
            <a:r>
              <a:rPr lang="en-US" sz="2800" b="1" i="1"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Eze</a:t>
            </a:r>
            <a:r>
              <a:rPr lang="en-US" sz="2800" dirty="0" smtClean="0">
                <a:solidFill>
                  <a:srgbClr val="FFFF00"/>
                </a:solidFill>
                <a:effectLst>
                  <a:outerShdw blurRad="38100" dist="38100" dir="2700000" algn="tl">
                    <a:srgbClr val="000000">
                      <a:alpha val="43137"/>
                    </a:srgbClr>
                  </a:outerShdw>
                </a:effectLst>
              </a:rPr>
              <a:t> 40:2  In the visions of God brought he me into the land of Israel, and set me upon a very high mountain, by which </a:t>
            </a:r>
            <a:r>
              <a:rPr lang="en-US" sz="2800" i="1" dirty="0" smtClean="0">
                <a:solidFill>
                  <a:srgbClr val="FFFF00"/>
                </a:solidFill>
                <a:effectLst>
                  <a:outerShdw blurRad="38100" dist="38100" dir="2700000" algn="tl">
                    <a:srgbClr val="000000">
                      <a:alpha val="43137"/>
                    </a:srgbClr>
                  </a:outerShdw>
                </a:effectLst>
              </a:rPr>
              <a:t>was </a:t>
            </a:r>
            <a:r>
              <a:rPr lang="en-US" sz="2800" u="sng" dirty="0" smtClean="0">
                <a:solidFill>
                  <a:srgbClr val="FFFF00"/>
                </a:solidFill>
              </a:rPr>
              <a:t>as the frame of a city on the south</a:t>
            </a:r>
            <a:r>
              <a:rPr lang="en-US" sz="2800" dirty="0" smtClean="0">
                <a:solidFill>
                  <a:srgbClr val="FFFF00"/>
                </a:solidFill>
              </a:rPr>
              <a:t>.</a:t>
            </a:r>
          </a:p>
        </p:txBody>
      </p:sp>
      <p:sp>
        <p:nvSpPr>
          <p:cNvPr id="5" name="Right Arrow 4"/>
          <p:cNvSpPr/>
          <p:nvPr/>
        </p:nvSpPr>
        <p:spPr>
          <a:xfrm rot="21098073">
            <a:off x="8171111" y="5602127"/>
            <a:ext cx="941696" cy="497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North</a:t>
            </a:r>
            <a:endParaRPr lang="en-US" b="1" dirty="0">
              <a:solidFill>
                <a:schemeClr val="tx2"/>
              </a:solidFill>
            </a:endParaRPr>
          </a:p>
        </p:txBody>
      </p:sp>
      <p:sp>
        <p:nvSpPr>
          <p:cNvPr id="20" name="Right Arrow 19"/>
          <p:cNvSpPr/>
          <p:nvPr/>
        </p:nvSpPr>
        <p:spPr>
          <a:xfrm rot="21065675" flipH="1">
            <a:off x="3652590" y="6287760"/>
            <a:ext cx="1038881" cy="492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South</a:t>
            </a:r>
            <a:endParaRPr lang="en-US" b="1" dirty="0">
              <a:solidFill>
                <a:schemeClr val="tx2"/>
              </a:solidFill>
            </a:endParaRPr>
          </a:p>
        </p:txBody>
      </p:sp>
      <p:grpSp>
        <p:nvGrpSpPr>
          <p:cNvPr id="26" name="Group 25"/>
          <p:cNvGrpSpPr/>
          <p:nvPr/>
        </p:nvGrpSpPr>
        <p:grpSpPr>
          <a:xfrm>
            <a:off x="3147934" y="5531370"/>
            <a:ext cx="5606322" cy="820875"/>
            <a:chOff x="3147934" y="5531370"/>
            <a:chExt cx="5606322" cy="820875"/>
          </a:xfrm>
        </p:grpSpPr>
        <p:sp>
          <p:nvSpPr>
            <p:cNvPr id="17" name="TextBox 16"/>
            <p:cNvSpPr txBox="1"/>
            <p:nvPr/>
          </p:nvSpPr>
          <p:spPr>
            <a:xfrm rot="21083752">
              <a:off x="4505982" y="5952135"/>
              <a:ext cx="4107610" cy="400110"/>
            </a:xfrm>
            <a:prstGeom prst="rect">
              <a:avLst/>
            </a:prstGeom>
            <a:noFill/>
          </p:spPr>
          <p:txBody>
            <a:bodyPr wrap="square" rtlCol="0">
              <a:spAutoFit/>
            </a:bodyPr>
            <a:lstStyle/>
            <a:p>
              <a:r>
                <a:rPr lang="en-US" sz="2000" b="1" dirty="0" smtClean="0">
                  <a:solidFill>
                    <a:srgbClr val="FF0000"/>
                  </a:solidFill>
                </a:rPr>
                <a:t>500 REEDS (6000 FT.= 1.8 KM)</a:t>
              </a:r>
              <a:endParaRPr lang="en-US" sz="2000" b="1" dirty="0">
                <a:solidFill>
                  <a:srgbClr val="FF0000"/>
                </a:solidFill>
              </a:endParaRPr>
            </a:p>
          </p:txBody>
        </p:sp>
        <p:cxnSp>
          <p:nvCxnSpPr>
            <p:cNvPr id="19" name="Straight Arrow Connector 18"/>
            <p:cNvCxnSpPr/>
            <p:nvPr/>
          </p:nvCxnSpPr>
          <p:spPr>
            <a:xfrm flipV="1">
              <a:off x="3147934" y="5531370"/>
              <a:ext cx="5606322" cy="779489"/>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80346" y="4482059"/>
            <a:ext cx="4107610" cy="1828800"/>
            <a:chOff x="80346" y="4482059"/>
            <a:chExt cx="4107610" cy="1828800"/>
          </a:xfrm>
        </p:grpSpPr>
        <p:cxnSp>
          <p:nvCxnSpPr>
            <p:cNvPr id="22" name="Straight Arrow Connector 21"/>
            <p:cNvCxnSpPr/>
            <p:nvPr/>
          </p:nvCxnSpPr>
          <p:spPr>
            <a:xfrm>
              <a:off x="839449" y="4482059"/>
              <a:ext cx="2308485" cy="1828800"/>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339247">
              <a:off x="80346" y="5633551"/>
              <a:ext cx="4107610" cy="369332"/>
            </a:xfrm>
            <a:prstGeom prst="rect">
              <a:avLst/>
            </a:prstGeom>
            <a:noFill/>
          </p:spPr>
          <p:txBody>
            <a:bodyPr wrap="square" rtlCol="0">
              <a:spAutoFit/>
            </a:bodyPr>
            <a:lstStyle/>
            <a:p>
              <a:r>
                <a:rPr lang="en-US" b="1" dirty="0" smtClean="0">
                  <a:solidFill>
                    <a:srgbClr val="FF0000"/>
                  </a:solidFill>
                </a:rPr>
                <a:t>500 REEDS (6000 FT.= 1.8 KM)</a:t>
              </a:r>
              <a:endParaRPr lang="en-US"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1000" fill="hold"/>
                                        <p:tgtEl>
                                          <p:spTgt spid="27"/>
                                        </p:tgtEl>
                                        <p:attrNameLst>
                                          <p:attrName>ppt_w</p:attrName>
                                        </p:attrNameLst>
                                      </p:cBhvr>
                                      <p:tavLst>
                                        <p:tav tm="0">
                                          <p:val>
                                            <p:fltVal val="0"/>
                                          </p:val>
                                        </p:tav>
                                        <p:tav tm="100000">
                                          <p:val>
                                            <p:strVal val="#ppt_w"/>
                                          </p:val>
                                        </p:tav>
                                      </p:tavLst>
                                    </p:anim>
                                    <p:anim calcmode="lin" valueType="num">
                                      <p:cBhvr>
                                        <p:cTn id="16" dur="1000" fill="hold"/>
                                        <p:tgtEl>
                                          <p:spTgt spid="27"/>
                                        </p:tgtEl>
                                        <p:attrNameLst>
                                          <p:attrName>ppt_h</p:attrName>
                                        </p:attrNameLst>
                                      </p:cBhvr>
                                      <p:tavLst>
                                        <p:tav tm="0">
                                          <p:val>
                                            <p:fltVal val="0"/>
                                          </p:val>
                                        </p:tav>
                                        <p:tav tm="100000">
                                          <p:val>
                                            <p:strVal val="#ppt_h"/>
                                          </p:val>
                                        </p:tav>
                                      </p:tavLst>
                                    </p:anim>
                                    <p:anim calcmode="lin" valueType="num">
                                      <p:cBhvr>
                                        <p:cTn id="17"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6933"/>
            <a:ext cx="9144000" cy="1896533"/>
          </a:xfrm>
          <a:prstGeom prst="rect">
            <a:avLst/>
          </a:prstGeom>
          <a:gradFill>
            <a:gsLst>
              <a:gs pos="0">
                <a:srgbClr val="000000"/>
              </a:gs>
              <a:gs pos="39999">
                <a:srgbClr val="0A128C"/>
              </a:gs>
              <a:gs pos="70000">
                <a:srgbClr val="181CC7"/>
              </a:gs>
              <a:gs pos="88000">
                <a:srgbClr val="7005D4"/>
              </a:gs>
              <a:gs pos="100000">
                <a:srgbClr val="8C3D91"/>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HouseofPrayer.jpg"/>
          <p:cNvPicPr>
            <a:picLocks noChangeAspect="1"/>
          </p:cNvPicPr>
          <p:nvPr/>
        </p:nvPicPr>
        <p:blipFill>
          <a:blip r:embed="rId2" cstate="print">
            <a:lum bright="-26000" contrast="-32000"/>
          </a:blip>
          <a:srcRect t="25274"/>
          <a:stretch>
            <a:fillRect/>
          </a:stretch>
        </p:blipFill>
        <p:spPr bwMode="auto">
          <a:xfrm>
            <a:off x="0" y="1733266"/>
            <a:ext cx="9144000" cy="5124734"/>
          </a:xfrm>
          <a:prstGeom prst="rect">
            <a:avLst/>
          </a:prstGeom>
          <a:noFill/>
          <a:ln w="9525">
            <a:noFill/>
            <a:miter lim="800000"/>
            <a:headEnd/>
            <a:tailEnd/>
          </a:ln>
        </p:spPr>
      </p:pic>
      <p:sp>
        <p:nvSpPr>
          <p:cNvPr id="2" name="Title 1"/>
          <p:cNvSpPr>
            <a:spLocks noGrp="1"/>
          </p:cNvSpPr>
          <p:nvPr>
            <p:ph type="title"/>
          </p:nvPr>
        </p:nvSpPr>
        <p:spPr/>
        <p:txBody>
          <a:bodyPr/>
          <a:lstStyle/>
          <a:p>
            <a:endParaRPr lang="en-US"/>
          </a:p>
        </p:txBody>
      </p:sp>
      <p:sp>
        <p:nvSpPr>
          <p:cNvPr id="5" name="Right Arrow 4"/>
          <p:cNvSpPr/>
          <p:nvPr/>
        </p:nvSpPr>
        <p:spPr>
          <a:xfrm rot="21098073">
            <a:off x="8171111" y="5602127"/>
            <a:ext cx="941696" cy="497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North</a:t>
            </a:r>
            <a:endParaRPr lang="en-US" b="1" dirty="0">
              <a:solidFill>
                <a:schemeClr val="tx2"/>
              </a:solidFill>
            </a:endParaRPr>
          </a:p>
        </p:txBody>
      </p:sp>
      <p:sp>
        <p:nvSpPr>
          <p:cNvPr id="20" name="Right Arrow 19"/>
          <p:cNvSpPr/>
          <p:nvPr/>
        </p:nvSpPr>
        <p:spPr>
          <a:xfrm rot="21065675" flipH="1">
            <a:off x="3652590" y="6287760"/>
            <a:ext cx="1038881" cy="492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South</a:t>
            </a:r>
            <a:endParaRPr lang="en-US" b="1" dirty="0">
              <a:solidFill>
                <a:schemeClr val="tx2"/>
              </a:solidFill>
            </a:endParaRPr>
          </a:p>
        </p:txBody>
      </p:sp>
      <p:grpSp>
        <p:nvGrpSpPr>
          <p:cNvPr id="6" name="Group 25"/>
          <p:cNvGrpSpPr/>
          <p:nvPr/>
        </p:nvGrpSpPr>
        <p:grpSpPr>
          <a:xfrm>
            <a:off x="3147934" y="5531370"/>
            <a:ext cx="5606322" cy="820875"/>
            <a:chOff x="3147934" y="5531370"/>
            <a:chExt cx="5606322" cy="820875"/>
          </a:xfrm>
        </p:grpSpPr>
        <p:sp>
          <p:nvSpPr>
            <p:cNvPr id="17" name="TextBox 16"/>
            <p:cNvSpPr txBox="1"/>
            <p:nvPr/>
          </p:nvSpPr>
          <p:spPr>
            <a:xfrm rot="21083752">
              <a:off x="4505982" y="5952135"/>
              <a:ext cx="4107610" cy="400110"/>
            </a:xfrm>
            <a:prstGeom prst="rect">
              <a:avLst/>
            </a:prstGeom>
            <a:noFill/>
          </p:spPr>
          <p:txBody>
            <a:bodyPr wrap="square" rtlCol="0">
              <a:spAutoFit/>
            </a:bodyPr>
            <a:lstStyle/>
            <a:p>
              <a:r>
                <a:rPr lang="en-US" sz="2000" b="1" dirty="0" smtClean="0">
                  <a:solidFill>
                    <a:srgbClr val="FF0000"/>
                  </a:solidFill>
                </a:rPr>
                <a:t>500 REEDS (6000 FT.= 1.8 KM)</a:t>
              </a:r>
              <a:endParaRPr lang="en-US" sz="2000" b="1" dirty="0">
                <a:solidFill>
                  <a:srgbClr val="FF0000"/>
                </a:solidFill>
              </a:endParaRPr>
            </a:p>
          </p:txBody>
        </p:sp>
        <p:cxnSp>
          <p:nvCxnSpPr>
            <p:cNvPr id="19" name="Straight Arrow Connector 18"/>
            <p:cNvCxnSpPr/>
            <p:nvPr/>
          </p:nvCxnSpPr>
          <p:spPr>
            <a:xfrm flipV="1">
              <a:off x="3147934" y="5531370"/>
              <a:ext cx="5606322" cy="779489"/>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7" name="Group 26"/>
          <p:cNvGrpSpPr/>
          <p:nvPr/>
        </p:nvGrpSpPr>
        <p:grpSpPr>
          <a:xfrm>
            <a:off x="80346" y="4482059"/>
            <a:ext cx="4107610" cy="1828800"/>
            <a:chOff x="80346" y="4482059"/>
            <a:chExt cx="4107610" cy="1828800"/>
          </a:xfrm>
        </p:grpSpPr>
        <p:cxnSp>
          <p:nvCxnSpPr>
            <p:cNvPr id="22" name="Straight Arrow Connector 21"/>
            <p:cNvCxnSpPr/>
            <p:nvPr/>
          </p:nvCxnSpPr>
          <p:spPr>
            <a:xfrm>
              <a:off x="839449" y="4482059"/>
              <a:ext cx="2308485" cy="1828800"/>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339247">
              <a:off x="80346" y="5633551"/>
              <a:ext cx="4107610" cy="369332"/>
            </a:xfrm>
            <a:prstGeom prst="rect">
              <a:avLst/>
            </a:prstGeom>
            <a:noFill/>
          </p:spPr>
          <p:txBody>
            <a:bodyPr wrap="square" rtlCol="0">
              <a:spAutoFit/>
            </a:bodyPr>
            <a:lstStyle/>
            <a:p>
              <a:r>
                <a:rPr lang="en-US" b="1" dirty="0" smtClean="0">
                  <a:solidFill>
                    <a:srgbClr val="FF0000"/>
                  </a:solidFill>
                </a:rPr>
                <a:t>500 REEDS (6000 FT.= 1.8 KM)</a:t>
              </a:r>
              <a:endParaRPr lang="en-US" b="1" dirty="0">
                <a:solidFill>
                  <a:srgbClr val="FF0000"/>
                </a:solidFill>
              </a:endParaRPr>
            </a:p>
          </p:txBody>
        </p:sp>
      </p:grpSp>
      <p:sp>
        <p:nvSpPr>
          <p:cNvPr id="28" name="TextBox 27"/>
          <p:cNvSpPr txBox="1"/>
          <p:nvPr/>
        </p:nvSpPr>
        <p:spPr>
          <a:xfrm>
            <a:off x="194872" y="0"/>
            <a:ext cx="8709285" cy="4247317"/>
          </a:xfrm>
          <a:prstGeom prst="rect">
            <a:avLst/>
          </a:prstGeom>
          <a:noFill/>
        </p:spPr>
        <p:txBody>
          <a:bodyPr wrap="square" rtlCol="0">
            <a:spAutoFit/>
          </a:bodyPr>
          <a:lstStyle/>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42:15  Now when he had made an end of measuring the inner house, he brought me forth toward the gate whose prospect </a:t>
            </a:r>
            <a:r>
              <a:rPr lang="en-US" b="1" i="1" dirty="0" smtClean="0">
                <a:solidFill>
                  <a:srgbClr val="FFFF00"/>
                </a:solidFill>
                <a:effectLst>
                  <a:outerShdw blurRad="38100" dist="38100" dir="2700000" algn="tl">
                    <a:srgbClr val="000000">
                      <a:alpha val="43137"/>
                    </a:srgbClr>
                  </a:outerShdw>
                </a:effectLst>
              </a:rPr>
              <a:t>is toward the east, and measured it round about. </a:t>
            </a:r>
          </a:p>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42:16  He measured the east side with the measuring reed, five hundred reeds </a:t>
            </a:r>
            <a:r>
              <a:rPr lang="en-US" b="1" dirty="0" smtClean="0">
                <a:solidFill>
                  <a:srgbClr val="00FFCC"/>
                </a:solidFill>
                <a:effectLst>
                  <a:outerShdw blurRad="38100" dist="38100" dir="2700000" algn="tl">
                    <a:srgbClr val="000000">
                      <a:alpha val="43137"/>
                    </a:srgbClr>
                  </a:outerShdw>
                </a:effectLst>
              </a:rPr>
              <a:t>(12 X 500 = 6000’ / 1.8 km)</a:t>
            </a:r>
            <a:r>
              <a:rPr lang="en-US" b="1" dirty="0" smtClean="0">
                <a:solidFill>
                  <a:srgbClr val="FFFF00"/>
                </a:solidFill>
                <a:effectLst>
                  <a:outerShdw blurRad="38100" dist="38100" dir="2700000" algn="tl">
                    <a:srgbClr val="000000">
                      <a:alpha val="43137"/>
                    </a:srgbClr>
                  </a:outerShdw>
                </a:effectLst>
              </a:rPr>
              <a:t>, with the measuring reed round about. </a:t>
            </a:r>
          </a:p>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42:17  He measured the north side, five hundred reeds, with the measuring reed round about. </a:t>
            </a:r>
          </a:p>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42:18  He measured the south side, five hundred reeds, with the measuring reed. </a:t>
            </a:r>
          </a:p>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42:19  He turned about to the west side, </a:t>
            </a:r>
            <a:r>
              <a:rPr lang="en-US" b="1" i="1" dirty="0" smtClean="0">
                <a:solidFill>
                  <a:srgbClr val="FFFF00"/>
                </a:solidFill>
                <a:effectLst>
                  <a:outerShdw blurRad="38100" dist="38100" dir="2700000" algn="tl">
                    <a:srgbClr val="000000">
                      <a:alpha val="43137"/>
                    </a:srgbClr>
                  </a:outerShdw>
                </a:effectLst>
              </a:rPr>
              <a:t>and measured five hundred reeds with the measuring reed. </a:t>
            </a:r>
          </a:p>
          <a:p>
            <a:r>
              <a:rPr lang="en-US" b="1" dirty="0" err="1" smtClean="0">
                <a:solidFill>
                  <a:srgbClr val="FFFF00"/>
                </a:solidFill>
                <a:effectLst>
                  <a:outerShdw blurRad="38100" dist="38100" dir="2700000" algn="tl">
                    <a:srgbClr val="000000">
                      <a:alpha val="43137"/>
                    </a:srgbClr>
                  </a:outerShdw>
                </a:effectLst>
              </a:rPr>
              <a:t>Eze</a:t>
            </a:r>
            <a:r>
              <a:rPr lang="en-US" b="1" dirty="0" smtClean="0">
                <a:solidFill>
                  <a:srgbClr val="FFFF00"/>
                </a:solidFill>
                <a:effectLst>
                  <a:outerShdw blurRad="38100" dist="38100" dir="2700000" algn="tl">
                    <a:srgbClr val="000000">
                      <a:alpha val="43137"/>
                    </a:srgbClr>
                  </a:outerShdw>
                </a:effectLst>
              </a:rPr>
              <a:t> 42:20  He measured it by the four sides: it had a wall round about, five hundred </a:t>
            </a:r>
            <a:r>
              <a:rPr lang="en-US" b="1" i="1" dirty="0" smtClean="0">
                <a:solidFill>
                  <a:srgbClr val="FFFF00"/>
                </a:solidFill>
                <a:effectLst>
                  <a:outerShdw blurRad="38100" dist="38100" dir="2700000" algn="tl">
                    <a:srgbClr val="000000">
                      <a:alpha val="43137"/>
                    </a:srgbClr>
                  </a:outerShdw>
                </a:effectLst>
              </a:rPr>
              <a:t>reeds long, and five hundred broad, to make a separation between the sanctuary and the profane place. </a:t>
            </a:r>
          </a:p>
          <a:p>
            <a:endParaRPr lang="en-US"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2720"/>
            <a:ext cx="8222776" cy="4525963"/>
          </a:xfrm>
        </p:spPr>
        <p:txBody>
          <a:bodyPr/>
          <a:lstStyle/>
          <a:p>
            <a:r>
              <a:rPr lang="en-US" sz="2400" dirty="0" err="1" smtClean="0">
                <a:solidFill>
                  <a:srgbClr val="FFFF00"/>
                </a:solidFill>
              </a:rPr>
              <a:t>Eze</a:t>
            </a:r>
            <a:r>
              <a:rPr lang="en-US" sz="2400" dirty="0" smtClean="0">
                <a:solidFill>
                  <a:srgbClr val="FFFF00"/>
                </a:solidFill>
              </a:rPr>
              <a:t> 40:3  And he brought me thither, and, behold, </a:t>
            </a:r>
            <a:r>
              <a:rPr lang="en-US" sz="2400" i="1" dirty="0" smtClean="0">
                <a:solidFill>
                  <a:srgbClr val="FFFF00"/>
                </a:solidFill>
              </a:rPr>
              <a:t>there was a man, whose appearance was like the appearance of brass, with a line of flax in his hand, and a measuring reed; and he stood in the gate. </a:t>
            </a:r>
          </a:p>
          <a:p>
            <a:r>
              <a:rPr lang="en-US" sz="2400" dirty="0" err="1" smtClean="0">
                <a:solidFill>
                  <a:srgbClr val="FFFF00"/>
                </a:solidFill>
              </a:rPr>
              <a:t>Eze</a:t>
            </a:r>
            <a:r>
              <a:rPr lang="en-US" sz="2400" dirty="0" smtClean="0">
                <a:solidFill>
                  <a:srgbClr val="FFFF00"/>
                </a:solidFill>
              </a:rPr>
              <a:t> 40:4  And the man said unto me, Son of man, </a:t>
            </a:r>
            <a:r>
              <a:rPr lang="en-US" sz="2400" b="1" dirty="0" smtClean="0">
                <a:solidFill>
                  <a:srgbClr val="66FFFF"/>
                </a:solidFill>
              </a:rPr>
              <a:t>behold with </a:t>
            </a:r>
            <a:r>
              <a:rPr lang="en-US" sz="2400" b="1" dirty="0" err="1" smtClean="0">
                <a:solidFill>
                  <a:srgbClr val="66FFFF"/>
                </a:solidFill>
              </a:rPr>
              <a:t>thine</a:t>
            </a:r>
            <a:r>
              <a:rPr lang="en-US" sz="2400" b="1" dirty="0" smtClean="0">
                <a:solidFill>
                  <a:srgbClr val="66FFFF"/>
                </a:solidFill>
              </a:rPr>
              <a:t> eyes, and hear with </a:t>
            </a:r>
            <a:r>
              <a:rPr lang="en-US" sz="2400" b="1" dirty="0" err="1" smtClean="0">
                <a:solidFill>
                  <a:srgbClr val="66FFFF"/>
                </a:solidFill>
              </a:rPr>
              <a:t>thine</a:t>
            </a:r>
            <a:r>
              <a:rPr lang="en-US" sz="2400" b="1" dirty="0" smtClean="0">
                <a:solidFill>
                  <a:srgbClr val="66FFFF"/>
                </a:solidFill>
              </a:rPr>
              <a:t> ears, and set </a:t>
            </a:r>
            <a:r>
              <a:rPr lang="en-US" sz="2400" b="1" dirty="0" err="1" smtClean="0">
                <a:solidFill>
                  <a:srgbClr val="66FFFF"/>
                </a:solidFill>
              </a:rPr>
              <a:t>thine</a:t>
            </a:r>
            <a:r>
              <a:rPr lang="en-US" sz="2400" b="1" dirty="0" smtClean="0">
                <a:solidFill>
                  <a:srgbClr val="66FFFF"/>
                </a:solidFill>
              </a:rPr>
              <a:t> heart upon all that I shall </a:t>
            </a:r>
            <a:r>
              <a:rPr lang="en-US" sz="2400" b="1" dirty="0" err="1" smtClean="0">
                <a:solidFill>
                  <a:srgbClr val="66FFFF"/>
                </a:solidFill>
              </a:rPr>
              <a:t>shew</a:t>
            </a:r>
            <a:r>
              <a:rPr lang="en-US" sz="2400" b="1" dirty="0" smtClean="0">
                <a:solidFill>
                  <a:srgbClr val="66FFFF"/>
                </a:solidFill>
              </a:rPr>
              <a:t> thee</a:t>
            </a:r>
            <a:r>
              <a:rPr lang="en-US" sz="2400" dirty="0" smtClean="0">
                <a:solidFill>
                  <a:srgbClr val="FFFF00"/>
                </a:solidFill>
              </a:rPr>
              <a:t>; for to the intent that I might </a:t>
            </a:r>
            <a:r>
              <a:rPr lang="en-US" sz="2400" dirty="0" err="1" smtClean="0">
                <a:solidFill>
                  <a:srgbClr val="FFFF00"/>
                </a:solidFill>
              </a:rPr>
              <a:t>shew</a:t>
            </a:r>
            <a:r>
              <a:rPr lang="en-US" sz="2400" dirty="0" smtClean="0">
                <a:solidFill>
                  <a:srgbClr val="FFFF00"/>
                </a:solidFill>
              </a:rPr>
              <a:t> </a:t>
            </a:r>
            <a:r>
              <a:rPr lang="en-US" sz="2400" i="1" dirty="0" smtClean="0">
                <a:solidFill>
                  <a:srgbClr val="FFFF00"/>
                </a:solidFill>
              </a:rPr>
              <a:t>them unto thee art thou brought hither: declare all that thou </a:t>
            </a:r>
            <a:r>
              <a:rPr lang="en-US" sz="2400" i="1" dirty="0" err="1" smtClean="0">
                <a:solidFill>
                  <a:srgbClr val="FFFF00"/>
                </a:solidFill>
              </a:rPr>
              <a:t>seest</a:t>
            </a:r>
            <a:r>
              <a:rPr lang="en-US" sz="2400" i="1" dirty="0" smtClean="0">
                <a:solidFill>
                  <a:srgbClr val="FFFF00"/>
                </a:solidFill>
              </a:rPr>
              <a:t> to the house of Israel. </a:t>
            </a:r>
          </a:p>
          <a:p>
            <a:r>
              <a:rPr lang="en-US" sz="2400" dirty="0" err="1" smtClean="0">
                <a:solidFill>
                  <a:srgbClr val="FFFF00"/>
                </a:solidFill>
              </a:rPr>
              <a:t>Eze</a:t>
            </a:r>
            <a:r>
              <a:rPr lang="en-US" sz="2400" dirty="0" smtClean="0">
                <a:solidFill>
                  <a:srgbClr val="FFFF00"/>
                </a:solidFill>
              </a:rPr>
              <a:t> 40:5  And behold a wall on the outside of the house round about, and in the man's hand a measuring reed of six cubits </a:t>
            </a:r>
            <a:r>
              <a:rPr lang="en-US" sz="2400" i="1" dirty="0" smtClean="0">
                <a:solidFill>
                  <a:srgbClr val="FFFF00"/>
                </a:solidFill>
              </a:rPr>
              <a:t>long by the cubit and an hand breadth: so he measured the breadth of the building, one reed; and the height, one reed. </a:t>
            </a:r>
          </a:p>
          <a:p>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descr="C:\Users\Stan\AppData\Local\Microsoft\Windows\Temporary Internet Files\Content.IE5\EMMC69VJ\MP900309224[1].jpg"/>
          <p:cNvPicPr>
            <a:picLocks noChangeAspect="1" noChangeArrowheads="1"/>
          </p:cNvPicPr>
          <p:nvPr/>
        </p:nvPicPr>
        <p:blipFill>
          <a:blip r:embed="rId2" cstate="print"/>
          <a:srcRect/>
          <a:stretch>
            <a:fillRect/>
          </a:stretch>
        </p:blipFill>
        <p:spPr bwMode="auto">
          <a:xfrm>
            <a:off x="194637" y="1417327"/>
            <a:ext cx="3136392" cy="47163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0" y="274638"/>
            <a:ext cx="9144000" cy="496543"/>
          </a:xfrm>
        </p:spPr>
        <p:txBody>
          <a:bodyPr/>
          <a:lstStyle/>
          <a:p>
            <a:r>
              <a:rPr lang="en-US" sz="2800" b="1" i="1" dirty="0" smtClean="0">
                <a:solidFill>
                  <a:srgbClr val="FFFF00"/>
                </a:solidFill>
              </a:rPr>
              <a:t>“…a man, whose appearance was like the appearance of brass…”</a:t>
            </a:r>
            <a:endParaRPr lang="en-US" sz="2800" b="1" dirty="0">
              <a:solidFill>
                <a:srgbClr val="FFFF00"/>
              </a:solidFill>
            </a:endParaRPr>
          </a:p>
        </p:txBody>
      </p:sp>
      <p:sp>
        <p:nvSpPr>
          <p:cNvPr id="3" name="Content Placeholder 2"/>
          <p:cNvSpPr>
            <a:spLocks noGrp="1"/>
          </p:cNvSpPr>
          <p:nvPr>
            <p:ph idx="1"/>
          </p:nvPr>
        </p:nvSpPr>
        <p:spPr>
          <a:xfrm>
            <a:off x="3003007" y="1404872"/>
            <a:ext cx="6439990" cy="4525963"/>
          </a:xfrm>
        </p:spPr>
        <p:txBody>
          <a:bodyPr/>
          <a:lstStyle/>
          <a:p>
            <a:r>
              <a:rPr lang="en-US" sz="2400" b="1" u="sng" dirty="0" smtClean="0">
                <a:solidFill>
                  <a:srgbClr val="00FFCC"/>
                </a:solidFill>
                <a:effectLst>
                  <a:outerShdw blurRad="38100" dist="38100" dir="2700000" algn="tl">
                    <a:srgbClr val="000000">
                      <a:alpha val="43137"/>
                    </a:srgbClr>
                  </a:outerShdw>
                </a:effectLst>
              </a:rPr>
              <a:t>40:3-4</a:t>
            </a:r>
          </a:p>
          <a:p>
            <a:r>
              <a:rPr lang="en-US" sz="2400" b="1" dirty="0" smtClean="0">
                <a:solidFill>
                  <a:srgbClr val="FFFF00"/>
                </a:solidFill>
                <a:effectLst>
                  <a:outerShdw blurRad="38100" dist="38100" dir="2700000" algn="tl">
                    <a:srgbClr val="000000">
                      <a:alpha val="43137"/>
                    </a:srgbClr>
                  </a:outerShdw>
                </a:effectLst>
              </a:rPr>
              <a:t>He saw a "man" (</a:t>
            </a:r>
            <a:r>
              <a:rPr lang="en-US" sz="2400" b="1" dirty="0" err="1" smtClean="0">
                <a:solidFill>
                  <a:srgbClr val="FFFF00"/>
                </a:solidFill>
                <a:effectLst>
                  <a:outerShdw blurRad="38100" dist="38100" dir="2700000" algn="tl">
                    <a:srgbClr val="000000">
                      <a:alpha val="43137"/>
                    </a:srgbClr>
                  </a:outerShdw>
                </a:effectLst>
              </a:rPr>
              <a:t>ish</a:t>
            </a:r>
            <a:r>
              <a:rPr lang="en-US" sz="2400" b="1" dirty="0" smtClean="0">
                <a:solidFill>
                  <a:srgbClr val="FFFF00"/>
                </a:solidFill>
                <a:effectLst>
                  <a:outerShdw blurRad="38100" dist="38100" dir="2700000" algn="tl">
                    <a:srgbClr val="000000">
                      <a:alpha val="43137"/>
                    </a:srgbClr>
                  </a:outerShdw>
                </a:effectLst>
              </a:rPr>
              <a:t> — a certain, individual male — usually used of a superior)</a:t>
            </a:r>
          </a:p>
          <a:p>
            <a:r>
              <a:rPr lang="en-US" sz="2400" b="1" dirty="0" smtClean="0">
                <a:solidFill>
                  <a:srgbClr val="FFFF00"/>
                </a:solidFill>
                <a:effectLst>
                  <a:outerShdw blurRad="38100" dist="38100" dir="2700000" algn="tl">
                    <a:srgbClr val="000000">
                      <a:alpha val="43137"/>
                    </a:srgbClr>
                  </a:outerShdw>
                </a:effectLst>
              </a:rPr>
              <a:t>His appearance was like "brass" (bronze—</a:t>
            </a:r>
            <a:r>
              <a:rPr lang="en-US" sz="2400" b="1" dirty="0" err="1" smtClean="0">
                <a:solidFill>
                  <a:srgbClr val="FFFF00"/>
                </a:solidFill>
                <a:effectLst>
                  <a:outerShdw blurRad="38100" dist="38100" dir="2700000" algn="tl">
                    <a:srgbClr val="000000">
                      <a:alpha val="43137"/>
                    </a:srgbClr>
                  </a:outerShdw>
                </a:effectLst>
              </a:rPr>
              <a:t>Rother;Heb</a:t>
            </a:r>
            <a:r>
              <a:rPr lang="en-US" sz="2400" b="1" dirty="0" smtClean="0">
                <a:solidFill>
                  <a:srgbClr val="FFFF00"/>
                </a:solidFill>
                <a:effectLst>
                  <a:outerShdw blurRad="38100" dist="38100" dir="2700000" algn="tl">
                    <a:srgbClr val="000000">
                      <a:alpha val="43137"/>
                    </a:srgbClr>
                  </a:outerShdw>
                </a:effectLst>
              </a:rPr>
              <a:t>. "</a:t>
            </a:r>
            <a:r>
              <a:rPr lang="en-US" sz="2400" b="1" dirty="0" err="1" smtClean="0">
                <a:solidFill>
                  <a:srgbClr val="FFFF00"/>
                </a:solidFill>
                <a:effectLst>
                  <a:outerShdw blurRad="38100" dist="38100" dir="2700000" algn="tl">
                    <a:srgbClr val="000000">
                      <a:alpha val="43137"/>
                    </a:srgbClr>
                  </a:outerShdw>
                </a:effectLst>
              </a:rPr>
              <a:t>nechoshesh</a:t>
            </a:r>
            <a:r>
              <a:rPr lang="en-US" sz="2400" b="1" dirty="0" smtClean="0">
                <a:solidFill>
                  <a:srgbClr val="FFFF00"/>
                </a:solidFill>
                <a:effectLst>
                  <a:outerShdw blurRad="38100" dist="38100" dir="2700000" algn="tl">
                    <a:srgbClr val="000000">
                      <a:alpha val="43137"/>
                    </a:srgbClr>
                  </a:outerShdw>
                </a:effectLst>
              </a:rPr>
              <a:t>"—copper); representing flesh purified by fire</a:t>
            </a:r>
          </a:p>
          <a:p>
            <a:r>
              <a:rPr lang="en-US" sz="2400" b="1" dirty="0" smtClean="0">
                <a:solidFill>
                  <a:srgbClr val="FFFF00"/>
                </a:solidFill>
                <a:effectLst>
                  <a:outerShdw blurRad="38100" dist="38100" dir="2700000" algn="tl">
                    <a:srgbClr val="000000">
                      <a:alpha val="43137"/>
                    </a:srgbClr>
                  </a:outerShdw>
                </a:effectLst>
              </a:rPr>
              <a:t>In type it must relate to Christ, the builder and the measurer (cp 40:14)</a:t>
            </a:r>
          </a:p>
          <a:p>
            <a:r>
              <a:rPr lang="en-US" sz="2400" b="1" dirty="0" smtClean="0">
                <a:solidFill>
                  <a:srgbClr val="FFFF00"/>
                </a:solidFill>
                <a:effectLst>
                  <a:outerShdw blurRad="38100" dist="38100" dir="2700000" algn="tl">
                    <a:srgbClr val="000000">
                      <a:alpha val="43137"/>
                    </a:srgbClr>
                  </a:outerShdw>
                </a:effectLst>
              </a:rPr>
              <a:t>The man has in his hand a line of flax and a measuring reed</a:t>
            </a:r>
          </a:p>
          <a:p>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descr="C:\Users\Stan\AppData\Local\Microsoft\Windows\Temporary Internet Files\Content.IE5\EMMC69VJ\MP900309224[1].jpg"/>
          <p:cNvPicPr>
            <a:picLocks noChangeAspect="1" noChangeArrowheads="1"/>
          </p:cNvPicPr>
          <p:nvPr/>
        </p:nvPicPr>
        <p:blipFill>
          <a:blip r:embed="rId2" cstate="print"/>
          <a:srcRect/>
          <a:stretch>
            <a:fillRect/>
          </a:stretch>
        </p:blipFill>
        <p:spPr bwMode="auto">
          <a:xfrm>
            <a:off x="0" y="0"/>
            <a:ext cx="1481763" cy="22282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1540932" y="189973"/>
            <a:ext cx="7603067" cy="496543"/>
          </a:xfrm>
        </p:spPr>
        <p:txBody>
          <a:bodyPr/>
          <a:lstStyle/>
          <a:p>
            <a:r>
              <a:rPr lang="en-US" sz="2800" b="1" i="1" dirty="0" smtClean="0">
                <a:solidFill>
                  <a:srgbClr val="FFFF00"/>
                </a:solidFill>
              </a:rPr>
              <a:t>“…a man, whose appearance was like the appearance of brass…”</a:t>
            </a:r>
            <a:endParaRPr lang="en-US" sz="2800" b="1" dirty="0">
              <a:solidFill>
                <a:srgbClr val="FFFF00"/>
              </a:solidFill>
            </a:endParaRPr>
          </a:p>
        </p:txBody>
      </p:sp>
      <p:sp>
        <p:nvSpPr>
          <p:cNvPr id="3" name="Content Placeholder 2"/>
          <p:cNvSpPr>
            <a:spLocks noGrp="1"/>
          </p:cNvSpPr>
          <p:nvPr>
            <p:ph idx="1"/>
          </p:nvPr>
        </p:nvSpPr>
        <p:spPr>
          <a:xfrm>
            <a:off x="729579" y="931600"/>
            <a:ext cx="8294429" cy="4525963"/>
          </a:xfrm>
        </p:spPr>
        <p:txBody>
          <a:bodyPr/>
          <a:lstStyle/>
          <a:p>
            <a:r>
              <a:rPr lang="en-US" sz="2200" b="1" dirty="0" smtClean="0">
                <a:solidFill>
                  <a:srgbClr val="FFFF00"/>
                </a:solidFill>
              </a:rPr>
              <a:t>— This man appears like flashing brass</a:t>
            </a:r>
          </a:p>
          <a:p>
            <a:r>
              <a:rPr lang="en-US" sz="2200" b="1" dirty="0" smtClean="0">
                <a:solidFill>
                  <a:srgbClr val="FFFF00"/>
                </a:solidFill>
              </a:rPr>
              <a:t>He speaks like the Deity (</a:t>
            </a:r>
            <a:r>
              <a:rPr lang="en-US" sz="2200" b="1" dirty="0" err="1" smtClean="0">
                <a:solidFill>
                  <a:srgbClr val="FFFF00"/>
                </a:solidFill>
              </a:rPr>
              <a:t>Eze</a:t>
            </a:r>
            <a:r>
              <a:rPr lang="en-US" sz="2200" b="1" dirty="0" smtClean="0">
                <a:solidFill>
                  <a:srgbClr val="FFFF00"/>
                </a:solidFill>
              </a:rPr>
              <a:t>. 43:2-7) yet looks like flesh (brass) in one symbolic man. </a:t>
            </a:r>
          </a:p>
          <a:p>
            <a:r>
              <a:rPr lang="en-US" sz="2200" b="1" dirty="0" smtClean="0">
                <a:solidFill>
                  <a:srgbClr val="FFFF00"/>
                </a:solidFill>
              </a:rPr>
              <a:t>He represents the Lord Jesus Christ, whose characteristics are revealed in the "Multitudinous Christ" of Rev. 1:15, with feet of burning brass, and the Cherubim of </a:t>
            </a:r>
            <a:r>
              <a:rPr lang="en-US" sz="2200" b="1" dirty="0" err="1" smtClean="0">
                <a:solidFill>
                  <a:srgbClr val="FFFF00"/>
                </a:solidFill>
              </a:rPr>
              <a:t>Eze</a:t>
            </a:r>
            <a:r>
              <a:rPr lang="en-US" sz="2200" b="1" dirty="0" smtClean="0">
                <a:solidFill>
                  <a:srgbClr val="FFFF00"/>
                </a:solidFill>
              </a:rPr>
              <a:t>. 1:4-28, with feet of burnished (polished through trial) brass. </a:t>
            </a:r>
          </a:p>
          <a:p>
            <a:r>
              <a:rPr lang="en-US" sz="2200" b="1" dirty="0" smtClean="0">
                <a:solidFill>
                  <a:srgbClr val="FFFF00"/>
                </a:solidFill>
              </a:rPr>
              <a:t>Numbers 16 - the brass of sinners was used to clothe the altar. Its antitype, Christ was clothed with the nature (body) of sinners at his first coming (Christ alone of Adam's race has been able to completely conquer this body, and have the victory over the flesh). </a:t>
            </a:r>
          </a:p>
          <a:p>
            <a:r>
              <a:rPr lang="en-US" sz="2200" b="1" dirty="0" smtClean="0">
                <a:solidFill>
                  <a:srgbClr val="FFFF00"/>
                </a:solidFill>
              </a:rPr>
              <a:t>The use of brass teaches that all in the glorified "Christ-Body" have had their origin in the race of Adam.</a:t>
            </a:r>
            <a:endParaRPr lang="en-US" sz="22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04949" y="385354"/>
            <a:ext cx="8334102" cy="4525963"/>
          </a:xfrm>
        </p:spPr>
        <p:txBody>
          <a:bodyPr/>
          <a:lstStyle/>
          <a:p>
            <a:pPr>
              <a:buNone/>
            </a:pPr>
            <a:r>
              <a:rPr lang="en-US" sz="2800" dirty="0" smtClean="0">
                <a:solidFill>
                  <a:srgbClr val="FFFF00"/>
                </a:solidFill>
              </a:rPr>
              <a:t>	A man of brass, then, holding in his hand a line of flax and a measuring reed, is an appropriate figure of Jesus and his brethren in visible, corporeal, and active manifestation during the building of the temple on Mount Zion. Here is depicted the Son and his House (Heb. 3:6)—The Bridegroom and his Bride (Rev. 19:7) — the </a:t>
            </a:r>
            <a:r>
              <a:rPr lang="en-US" sz="2800" i="1" dirty="0" smtClean="0">
                <a:solidFill>
                  <a:srgbClr val="FFFF00"/>
                </a:solidFill>
              </a:rPr>
              <a:t>one NEW MAN making peace (Eph. 2:15, 22 ; 4:</a:t>
            </a:r>
            <a:r>
              <a:rPr lang="en-US" sz="2800" dirty="0" smtClean="0">
                <a:solidFill>
                  <a:srgbClr val="FFFF00"/>
                </a:solidFill>
              </a:rPr>
              <a:t>13).</a:t>
            </a:r>
          </a:p>
          <a:p>
            <a:pPr>
              <a:buNone/>
            </a:pPr>
            <a:endParaRPr lang="en-US" sz="2800" dirty="0" smtClean="0">
              <a:solidFill>
                <a:srgbClr val="FFFF00"/>
              </a:solidFill>
            </a:endParaRPr>
          </a:p>
          <a:p>
            <a:pPr>
              <a:buNone/>
            </a:pPr>
            <a:r>
              <a:rPr lang="en-US" sz="2800" dirty="0" smtClean="0">
                <a:solidFill>
                  <a:srgbClr val="FFFF00"/>
                </a:solidFill>
              </a:rPr>
              <a:t>See Ezek. 22:23 – 31 – (v30)</a:t>
            </a:r>
            <a:r>
              <a:rPr lang="en-US" sz="2800" b="1" dirty="0" smtClean="0"/>
              <a:t> </a:t>
            </a:r>
            <a:r>
              <a:rPr lang="en-US" sz="2400" b="1" dirty="0" err="1" smtClean="0">
                <a:solidFill>
                  <a:srgbClr val="33CCFF"/>
                </a:solidFill>
              </a:rPr>
              <a:t>Eze</a:t>
            </a:r>
            <a:r>
              <a:rPr lang="en-US" sz="2400" b="1" dirty="0" smtClean="0">
                <a:solidFill>
                  <a:srgbClr val="33CCFF"/>
                </a:solidFill>
              </a:rPr>
              <a:t> 22:30  And I sought for a man among them, that should make up the hedge, and stand in the gap before me for the land, that I should not destroy it: but I found none. </a:t>
            </a:r>
          </a:p>
          <a:p>
            <a:pPr>
              <a:buNone/>
            </a:pPr>
            <a:endParaRPr lang="en-US" sz="2800" dirty="0">
              <a:solidFill>
                <a:srgbClr val="FFFF00"/>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90" name="Picture 14" descr="goatskin"/>
          <p:cNvPicPr>
            <a:picLocks noChangeAspect="1" noChangeArrowheads="1"/>
          </p:cNvPicPr>
          <p:nvPr/>
        </p:nvPicPr>
        <p:blipFill>
          <a:blip r:embed="rId3" cstate="print"/>
          <a:srcRect/>
          <a:stretch>
            <a:fillRect/>
          </a:stretch>
        </p:blipFill>
        <p:spPr bwMode="auto">
          <a:xfrm>
            <a:off x="3324225" y="4972050"/>
            <a:ext cx="3333750" cy="1885950"/>
          </a:xfrm>
          <a:prstGeom prst="rect">
            <a:avLst/>
          </a:prstGeom>
          <a:noFill/>
        </p:spPr>
      </p:pic>
      <p:sp>
        <p:nvSpPr>
          <p:cNvPr id="75778" name="Rectangle 2"/>
          <p:cNvSpPr>
            <a:spLocks noGrp="1" noChangeArrowheads="1"/>
          </p:cNvSpPr>
          <p:nvPr>
            <p:ph type="title"/>
          </p:nvPr>
        </p:nvSpPr>
        <p:spPr>
          <a:xfrm>
            <a:off x="192133" y="188006"/>
            <a:ext cx="3814763" cy="785812"/>
          </a:xfrm>
        </p:spPr>
        <p:txBody>
          <a:bodyPr/>
          <a:lstStyle/>
          <a:p>
            <a:r>
              <a:rPr lang="en-US" sz="3600" dirty="0">
                <a:solidFill>
                  <a:srgbClr val="FFFF00"/>
                </a:solidFill>
              </a:rPr>
              <a:t>Brass, the metal of </a:t>
            </a:r>
            <a:r>
              <a:rPr lang="en-US" sz="3600" i="1" u="sng" dirty="0">
                <a:solidFill>
                  <a:srgbClr val="FFFF00"/>
                </a:solidFill>
              </a:rPr>
              <a:t>Purged Flesh</a:t>
            </a:r>
          </a:p>
        </p:txBody>
      </p:sp>
      <p:sp>
        <p:nvSpPr>
          <p:cNvPr id="75779" name="Rectangle 3"/>
          <p:cNvSpPr>
            <a:spLocks noGrp="1" noChangeArrowheads="1"/>
          </p:cNvSpPr>
          <p:nvPr>
            <p:ph type="body" idx="1"/>
          </p:nvPr>
        </p:nvSpPr>
        <p:spPr>
          <a:xfrm>
            <a:off x="238125" y="1244600"/>
            <a:ext cx="4029075" cy="4525963"/>
          </a:xfrm>
        </p:spPr>
        <p:txBody>
          <a:bodyPr/>
          <a:lstStyle/>
          <a:p>
            <a:pPr>
              <a:lnSpc>
                <a:spcPct val="90000"/>
              </a:lnSpc>
            </a:pPr>
            <a:r>
              <a:rPr lang="en-US" sz="2800" dirty="0">
                <a:solidFill>
                  <a:srgbClr val="FFFF00"/>
                </a:solidFill>
              </a:rPr>
              <a:t>Socket bases holding up fence pillars</a:t>
            </a:r>
          </a:p>
          <a:p>
            <a:pPr>
              <a:lnSpc>
                <a:spcPct val="90000"/>
              </a:lnSpc>
            </a:pPr>
            <a:r>
              <a:rPr lang="en-US" sz="2800" dirty="0">
                <a:solidFill>
                  <a:srgbClr val="FFFF00"/>
                </a:solidFill>
              </a:rPr>
              <a:t>Brazen altar in courtyard</a:t>
            </a:r>
          </a:p>
          <a:p>
            <a:pPr>
              <a:lnSpc>
                <a:spcPct val="90000"/>
              </a:lnSpc>
            </a:pPr>
            <a:r>
              <a:rPr lang="en-US" sz="2800" b="1" u="sng" dirty="0">
                <a:solidFill>
                  <a:srgbClr val="33CCFF"/>
                </a:solidFill>
              </a:rPr>
              <a:t>Laver of brass in courtyard</a:t>
            </a:r>
          </a:p>
          <a:p>
            <a:pPr>
              <a:lnSpc>
                <a:spcPct val="90000"/>
              </a:lnSpc>
            </a:pPr>
            <a:r>
              <a:rPr lang="en-US" sz="2800" dirty="0">
                <a:solidFill>
                  <a:srgbClr val="FFFF00"/>
                </a:solidFill>
              </a:rPr>
              <a:t>5 brass sockets for the door of tent</a:t>
            </a:r>
          </a:p>
          <a:p>
            <a:pPr>
              <a:lnSpc>
                <a:spcPct val="90000"/>
              </a:lnSpc>
            </a:pPr>
            <a:r>
              <a:rPr lang="en-US" sz="2800" dirty="0" err="1">
                <a:solidFill>
                  <a:srgbClr val="FFFF00"/>
                </a:solidFill>
              </a:rPr>
              <a:t>Taches</a:t>
            </a:r>
            <a:r>
              <a:rPr lang="en-US" sz="2800" dirty="0">
                <a:solidFill>
                  <a:srgbClr val="FFFF00"/>
                </a:solidFill>
              </a:rPr>
              <a:t> binding goat-hair covers over </a:t>
            </a:r>
            <a:r>
              <a:rPr lang="en-US" sz="2800" dirty="0" err="1">
                <a:solidFill>
                  <a:srgbClr val="FFFF00"/>
                </a:solidFill>
              </a:rPr>
              <a:t>vail</a:t>
            </a:r>
            <a:endParaRPr lang="en-US" sz="2800" dirty="0">
              <a:solidFill>
                <a:srgbClr val="FFFF00"/>
              </a:solidFill>
            </a:endParaRPr>
          </a:p>
        </p:txBody>
      </p:sp>
      <p:pic>
        <p:nvPicPr>
          <p:cNvPr id="75780" name="Picture 4" descr="outrcurt"/>
          <p:cNvPicPr>
            <a:picLocks noChangeAspect="1" noChangeArrowheads="1"/>
          </p:cNvPicPr>
          <p:nvPr/>
        </p:nvPicPr>
        <p:blipFill>
          <a:blip r:embed="rId4" cstate="print"/>
          <a:srcRect/>
          <a:stretch>
            <a:fillRect/>
          </a:stretch>
        </p:blipFill>
        <p:spPr bwMode="auto">
          <a:xfrm>
            <a:off x="4673600" y="0"/>
            <a:ext cx="2206625" cy="2522538"/>
          </a:xfrm>
          <a:prstGeom prst="rect">
            <a:avLst/>
          </a:prstGeom>
          <a:noFill/>
        </p:spPr>
      </p:pic>
      <p:pic>
        <p:nvPicPr>
          <p:cNvPr id="75782" name="Picture 6" descr="laver1"/>
          <p:cNvPicPr>
            <a:picLocks noChangeAspect="1" noChangeArrowheads="1"/>
          </p:cNvPicPr>
          <p:nvPr/>
        </p:nvPicPr>
        <p:blipFill>
          <a:blip r:embed="rId5" cstate="print"/>
          <a:srcRect l="12929" r="13860"/>
          <a:stretch>
            <a:fillRect/>
          </a:stretch>
        </p:blipFill>
        <p:spPr bwMode="auto">
          <a:xfrm>
            <a:off x="4384675" y="2722563"/>
            <a:ext cx="2373313" cy="2432050"/>
          </a:xfrm>
          <a:prstGeom prst="rect">
            <a:avLst/>
          </a:prstGeom>
          <a:noFill/>
        </p:spPr>
      </p:pic>
      <p:pic>
        <p:nvPicPr>
          <p:cNvPr id="75783" name="Picture 7" descr="sancpill"/>
          <p:cNvPicPr>
            <a:picLocks noChangeAspect="1" noChangeArrowheads="1"/>
          </p:cNvPicPr>
          <p:nvPr/>
        </p:nvPicPr>
        <p:blipFill>
          <a:blip r:embed="rId6" cstate="print"/>
          <a:srcRect/>
          <a:stretch>
            <a:fillRect/>
          </a:stretch>
        </p:blipFill>
        <p:spPr bwMode="auto">
          <a:xfrm>
            <a:off x="6754813" y="3665538"/>
            <a:ext cx="2136775" cy="2479675"/>
          </a:xfrm>
          <a:prstGeom prst="rect">
            <a:avLst/>
          </a:prstGeom>
          <a:noFill/>
        </p:spPr>
      </p:pic>
      <p:pic>
        <p:nvPicPr>
          <p:cNvPr id="75781" name="Picture 5" descr="brntaltr"/>
          <p:cNvPicPr>
            <a:picLocks noChangeAspect="1" noChangeArrowheads="1"/>
          </p:cNvPicPr>
          <p:nvPr/>
        </p:nvPicPr>
        <p:blipFill>
          <a:blip r:embed="rId7" cstate="print"/>
          <a:srcRect/>
          <a:stretch>
            <a:fillRect/>
          </a:stretch>
        </p:blipFill>
        <p:spPr bwMode="auto">
          <a:xfrm rot="18052884">
            <a:off x="5340799" y="394563"/>
            <a:ext cx="3973014" cy="2666818"/>
          </a:xfrm>
          <a:prstGeom prst="rect">
            <a:avLst/>
          </a:prstGeom>
          <a:noFill/>
        </p:spPr>
      </p:pic>
      <p:sp>
        <p:nvSpPr>
          <p:cNvPr id="75784" name="Oval 8"/>
          <p:cNvSpPr>
            <a:spLocks noChangeArrowheads="1"/>
          </p:cNvSpPr>
          <p:nvPr/>
        </p:nvSpPr>
        <p:spPr bwMode="auto">
          <a:xfrm>
            <a:off x="4432300" y="1565275"/>
            <a:ext cx="1116013" cy="635000"/>
          </a:xfrm>
          <a:prstGeom prst="ellipse">
            <a:avLst/>
          </a:prstGeom>
          <a:noFill/>
          <a:ln w="57150">
            <a:solidFill>
              <a:srgbClr val="FF0000"/>
            </a:solidFill>
            <a:round/>
            <a:headEnd/>
            <a:tailEnd/>
          </a:ln>
          <a:effectLst/>
        </p:spPr>
        <p:txBody>
          <a:bodyPr wrap="none" anchor="ctr"/>
          <a:lstStyle/>
          <a:p>
            <a:endParaRPr lang="en-US"/>
          </a:p>
        </p:txBody>
      </p:sp>
      <p:sp>
        <p:nvSpPr>
          <p:cNvPr id="75785" name="Line 9"/>
          <p:cNvSpPr>
            <a:spLocks noChangeShapeType="1"/>
          </p:cNvSpPr>
          <p:nvPr/>
        </p:nvSpPr>
        <p:spPr bwMode="auto">
          <a:xfrm flipV="1">
            <a:off x="2170113" y="2495550"/>
            <a:ext cx="4494212" cy="187325"/>
          </a:xfrm>
          <a:prstGeom prst="line">
            <a:avLst/>
          </a:prstGeom>
          <a:noFill/>
          <a:ln w="9525">
            <a:solidFill>
              <a:srgbClr val="FF0000"/>
            </a:solidFill>
            <a:round/>
            <a:headEnd/>
            <a:tailEnd type="triangle" w="med" len="med"/>
          </a:ln>
          <a:effectLst/>
        </p:spPr>
        <p:txBody>
          <a:bodyPr/>
          <a:lstStyle/>
          <a:p>
            <a:endParaRPr lang="en-US"/>
          </a:p>
        </p:txBody>
      </p:sp>
      <p:sp>
        <p:nvSpPr>
          <p:cNvPr id="75786" name="Line 10"/>
          <p:cNvSpPr>
            <a:spLocks noChangeShapeType="1"/>
          </p:cNvSpPr>
          <p:nvPr/>
        </p:nvSpPr>
        <p:spPr bwMode="auto">
          <a:xfrm>
            <a:off x="3068638" y="1876425"/>
            <a:ext cx="1736725" cy="107950"/>
          </a:xfrm>
          <a:prstGeom prst="line">
            <a:avLst/>
          </a:prstGeom>
          <a:noFill/>
          <a:ln w="9525">
            <a:solidFill>
              <a:srgbClr val="FF0000"/>
            </a:solidFill>
            <a:round/>
            <a:headEnd/>
            <a:tailEnd type="triangle" w="med" len="med"/>
          </a:ln>
          <a:effectLst/>
        </p:spPr>
        <p:txBody>
          <a:bodyPr/>
          <a:lstStyle/>
          <a:p>
            <a:endParaRPr lang="en-US"/>
          </a:p>
        </p:txBody>
      </p:sp>
      <p:sp>
        <p:nvSpPr>
          <p:cNvPr id="75787" name="Line 11"/>
          <p:cNvSpPr>
            <a:spLocks noChangeShapeType="1"/>
          </p:cNvSpPr>
          <p:nvPr/>
        </p:nvSpPr>
        <p:spPr bwMode="auto">
          <a:xfrm>
            <a:off x="3240088" y="3286125"/>
            <a:ext cx="1982787" cy="665163"/>
          </a:xfrm>
          <a:prstGeom prst="line">
            <a:avLst/>
          </a:prstGeom>
          <a:noFill/>
          <a:ln w="9525">
            <a:solidFill>
              <a:srgbClr val="FF0000"/>
            </a:solidFill>
            <a:round/>
            <a:headEnd/>
            <a:tailEnd type="triangle" w="med" len="med"/>
          </a:ln>
          <a:effectLst/>
        </p:spPr>
        <p:txBody>
          <a:bodyPr/>
          <a:lstStyle/>
          <a:p>
            <a:endParaRPr lang="en-US"/>
          </a:p>
        </p:txBody>
      </p:sp>
      <p:sp>
        <p:nvSpPr>
          <p:cNvPr id="75789" name="Oval 13"/>
          <p:cNvSpPr>
            <a:spLocks noChangeArrowheads="1"/>
          </p:cNvSpPr>
          <p:nvPr/>
        </p:nvSpPr>
        <p:spPr bwMode="auto">
          <a:xfrm>
            <a:off x="6569075" y="5710238"/>
            <a:ext cx="2574925" cy="557212"/>
          </a:xfrm>
          <a:prstGeom prst="ellipse">
            <a:avLst/>
          </a:prstGeom>
          <a:noFill/>
          <a:ln w="57150">
            <a:solidFill>
              <a:srgbClr val="FF0000"/>
            </a:solidFill>
            <a:round/>
            <a:headEnd/>
            <a:tailEnd/>
          </a:ln>
          <a:effectLst/>
        </p:spPr>
        <p:txBody>
          <a:bodyPr wrap="none" anchor="ctr"/>
          <a:lstStyle/>
          <a:p>
            <a:endParaRPr lang="en-US"/>
          </a:p>
        </p:txBody>
      </p:sp>
      <p:sp>
        <p:nvSpPr>
          <p:cNvPr id="75791" name="Line 15"/>
          <p:cNvSpPr>
            <a:spLocks noChangeShapeType="1"/>
          </p:cNvSpPr>
          <p:nvPr/>
        </p:nvSpPr>
        <p:spPr bwMode="auto">
          <a:xfrm>
            <a:off x="3875088" y="5253038"/>
            <a:ext cx="1611312" cy="247650"/>
          </a:xfrm>
          <a:prstGeom prst="line">
            <a:avLst/>
          </a:prstGeom>
          <a:noFill/>
          <a:ln w="9525">
            <a:solidFill>
              <a:srgbClr val="FF0000"/>
            </a:solidFill>
            <a:round/>
            <a:headEnd/>
            <a:tailEnd type="triangle" w="med" len="med"/>
          </a:ln>
          <a:effectLst/>
        </p:spPr>
        <p:txBody>
          <a:bodyPr/>
          <a:lstStyle/>
          <a:p>
            <a:endParaRPr lang="en-US"/>
          </a:p>
        </p:txBody>
      </p:sp>
      <p:sp>
        <p:nvSpPr>
          <p:cNvPr id="75788" name="Line 12"/>
          <p:cNvSpPr>
            <a:spLocks noChangeShapeType="1"/>
          </p:cNvSpPr>
          <p:nvPr/>
        </p:nvSpPr>
        <p:spPr bwMode="auto">
          <a:xfrm>
            <a:off x="3594100" y="4154488"/>
            <a:ext cx="3319463" cy="1874837"/>
          </a:xfrm>
          <a:prstGeom prst="line">
            <a:avLst/>
          </a:prstGeom>
          <a:noFill/>
          <a:ln w="9525">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03238" y="396875"/>
            <a:ext cx="8153400" cy="693738"/>
          </a:xfrm>
        </p:spPr>
        <p:txBody>
          <a:bodyPr/>
          <a:lstStyle/>
          <a:p>
            <a:r>
              <a:rPr lang="en-US">
                <a:solidFill>
                  <a:srgbClr val="FFFF00"/>
                </a:solidFill>
              </a:rPr>
              <a:t>THE LAVER</a:t>
            </a:r>
          </a:p>
        </p:txBody>
      </p:sp>
      <p:sp>
        <p:nvSpPr>
          <p:cNvPr id="81923" name="Rectangle 3"/>
          <p:cNvSpPr>
            <a:spLocks noGrp="1" noChangeArrowheads="1"/>
          </p:cNvSpPr>
          <p:nvPr>
            <p:ph type="body" idx="1"/>
          </p:nvPr>
        </p:nvSpPr>
        <p:spPr>
          <a:xfrm>
            <a:off x="471488" y="1285875"/>
            <a:ext cx="8153400" cy="4038600"/>
          </a:xfrm>
        </p:spPr>
        <p:txBody>
          <a:bodyPr/>
          <a:lstStyle/>
          <a:p>
            <a:pPr>
              <a:lnSpc>
                <a:spcPct val="90000"/>
              </a:lnSpc>
            </a:pPr>
            <a:r>
              <a:rPr lang="en-US" sz="2600">
                <a:solidFill>
                  <a:srgbClr val="FFFF00"/>
                </a:solidFill>
              </a:rPr>
              <a:t>The command to make it- Exo. 30: 17-21</a:t>
            </a:r>
          </a:p>
          <a:p>
            <a:pPr>
              <a:lnSpc>
                <a:spcPct val="90000"/>
              </a:lnSpc>
            </a:pPr>
            <a:r>
              <a:rPr lang="en-US" sz="2600">
                <a:solidFill>
                  <a:srgbClr val="FFFF00"/>
                </a:solidFill>
              </a:rPr>
              <a:t>Command carried out - Exo. 38:8</a:t>
            </a:r>
          </a:p>
          <a:p>
            <a:pPr>
              <a:lnSpc>
                <a:spcPct val="90000"/>
              </a:lnSpc>
            </a:pPr>
            <a:r>
              <a:rPr lang="en-US" sz="2600">
                <a:solidFill>
                  <a:srgbClr val="FFFF00"/>
                </a:solidFill>
              </a:rPr>
              <a:t>Cleansing of priest and sacrifices – Exo. 40:30-32</a:t>
            </a:r>
          </a:p>
          <a:p>
            <a:pPr>
              <a:lnSpc>
                <a:spcPct val="90000"/>
              </a:lnSpc>
            </a:pPr>
            <a:r>
              <a:rPr lang="en-US" sz="2600">
                <a:solidFill>
                  <a:srgbClr val="FFFF00"/>
                </a:solidFill>
              </a:rPr>
              <a:t>Describe the material of the laver: Brass- the element of purged flesh </a:t>
            </a:r>
          </a:p>
          <a:p>
            <a:pPr>
              <a:lnSpc>
                <a:spcPct val="90000"/>
              </a:lnSpc>
            </a:pPr>
            <a:r>
              <a:rPr lang="en-US" sz="2600">
                <a:solidFill>
                  <a:srgbClr val="FFFF00"/>
                </a:solidFill>
              </a:rPr>
              <a:t>The laver, made of mirrors of the women assembling at the door of the Tabernacle, became the container of that which the priesthood had to be cleansed by.</a:t>
            </a:r>
          </a:p>
          <a:p>
            <a:pPr>
              <a:lnSpc>
                <a:spcPct val="90000"/>
              </a:lnSpc>
            </a:pPr>
            <a:r>
              <a:rPr lang="en-US" sz="2600">
                <a:solidFill>
                  <a:srgbClr val="FFFF00"/>
                </a:solidFill>
              </a:rPr>
              <a:t>The vanity of our hearts which each of us carries within ourselves, being only flesh does reflect something- but it's not God's glory- it's </a:t>
            </a:r>
            <a:r>
              <a:rPr lang="en-US" sz="2600" u="sng">
                <a:solidFill>
                  <a:srgbClr val="FFFF00"/>
                </a:solidFill>
              </a:rPr>
              <a:t>our</a:t>
            </a:r>
            <a:r>
              <a:rPr lang="en-US" sz="2600">
                <a:solidFill>
                  <a:srgbClr val="FFFF00"/>
                </a:solidFill>
              </a:rPr>
              <a:t> </a:t>
            </a:r>
            <a:r>
              <a:rPr lang="en-US" sz="2600" u="sng">
                <a:solidFill>
                  <a:srgbClr val="FFFF00"/>
                </a:solidFill>
              </a:rPr>
              <a:t>own!</a:t>
            </a:r>
            <a:r>
              <a:rPr lang="en-US" sz="2600">
                <a:solidFill>
                  <a:srgbClr val="FFFF00"/>
                </a:solidFill>
              </a:rPr>
              <a:t> </a:t>
            </a:r>
          </a:p>
        </p:txBody>
      </p:sp>
      <p:pic>
        <p:nvPicPr>
          <p:cNvPr id="4" name="Picture 6" descr="laver1"/>
          <p:cNvPicPr>
            <a:picLocks noChangeAspect="1" noChangeArrowheads="1"/>
          </p:cNvPicPr>
          <p:nvPr/>
        </p:nvPicPr>
        <p:blipFill>
          <a:blip r:embed="rId3" cstate="print"/>
          <a:srcRect l="12929" r="13860"/>
          <a:stretch>
            <a:fillRect/>
          </a:stretch>
        </p:blipFill>
        <p:spPr bwMode="auto">
          <a:xfrm>
            <a:off x="7058520" y="0"/>
            <a:ext cx="2085480" cy="2137093"/>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0"/>
            <a:ext cx="8229600" cy="705076"/>
          </a:xfrm>
        </p:spPr>
        <p:txBody>
          <a:bodyPr/>
          <a:lstStyle/>
          <a:p>
            <a:r>
              <a:rPr lang="en-US" sz="4000" dirty="0">
                <a:solidFill>
                  <a:srgbClr val="FFFF00"/>
                </a:solidFill>
              </a:rPr>
              <a:t>Thou </a:t>
            </a:r>
            <a:r>
              <a:rPr lang="en-US" sz="4000" dirty="0" err="1">
                <a:solidFill>
                  <a:srgbClr val="FFFF00"/>
                </a:solidFill>
              </a:rPr>
              <a:t>Shalt</a:t>
            </a:r>
            <a:r>
              <a:rPr lang="en-US" sz="4000" dirty="0">
                <a:solidFill>
                  <a:srgbClr val="FFFF00"/>
                </a:solidFill>
              </a:rPr>
              <a:t> Make a Laver of Brass</a:t>
            </a:r>
          </a:p>
        </p:txBody>
      </p:sp>
      <p:sp>
        <p:nvSpPr>
          <p:cNvPr id="91139" name="Rectangle 3"/>
          <p:cNvSpPr>
            <a:spLocks noGrp="1" noChangeArrowheads="1"/>
          </p:cNvSpPr>
          <p:nvPr>
            <p:ph type="body" idx="1"/>
          </p:nvPr>
        </p:nvSpPr>
        <p:spPr/>
        <p:txBody>
          <a:bodyPr/>
          <a:lstStyle/>
          <a:p>
            <a:endParaRPr lang="en-US"/>
          </a:p>
        </p:txBody>
      </p:sp>
      <p:pic>
        <p:nvPicPr>
          <p:cNvPr id="91140" name="Picture 4" descr="laver1"/>
          <p:cNvPicPr>
            <a:picLocks noChangeAspect="1" noChangeArrowheads="1"/>
          </p:cNvPicPr>
          <p:nvPr/>
        </p:nvPicPr>
        <p:blipFill>
          <a:blip r:embed="rId3" cstate="print"/>
          <a:srcRect l="12929" r="13860"/>
          <a:stretch>
            <a:fillRect/>
          </a:stretch>
        </p:blipFill>
        <p:spPr bwMode="auto">
          <a:xfrm>
            <a:off x="5505450" y="2101850"/>
            <a:ext cx="3189288" cy="3268663"/>
          </a:xfrm>
          <a:prstGeom prst="rect">
            <a:avLst/>
          </a:prstGeom>
          <a:noFill/>
        </p:spPr>
      </p:pic>
      <p:sp>
        <p:nvSpPr>
          <p:cNvPr id="91141" name="Text Box 5"/>
          <p:cNvSpPr txBox="1">
            <a:spLocks noChangeArrowheads="1"/>
          </p:cNvSpPr>
          <p:nvPr/>
        </p:nvSpPr>
        <p:spPr bwMode="auto">
          <a:xfrm>
            <a:off x="728663" y="4835525"/>
            <a:ext cx="6880225"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91143" name="Text Box 7"/>
          <p:cNvSpPr txBox="1">
            <a:spLocks noChangeArrowheads="1"/>
          </p:cNvSpPr>
          <p:nvPr/>
        </p:nvSpPr>
        <p:spPr bwMode="auto">
          <a:xfrm>
            <a:off x="209505" y="915398"/>
            <a:ext cx="5956164" cy="5632311"/>
          </a:xfrm>
          <a:prstGeom prst="rect">
            <a:avLst/>
          </a:prstGeom>
          <a:noFill/>
          <a:ln w="9525">
            <a:noFill/>
            <a:miter lim="800000"/>
            <a:headEnd/>
            <a:tailEnd/>
          </a:ln>
          <a:effectLst/>
        </p:spPr>
        <p:txBody>
          <a:bodyPr wrap="square">
            <a:spAutoFit/>
          </a:bodyPr>
          <a:lstStyle/>
          <a:p>
            <a:r>
              <a:rPr lang="en-US" sz="2400" dirty="0">
                <a:solidFill>
                  <a:srgbClr val="FFFF00"/>
                </a:solidFill>
              </a:rPr>
              <a:t> </a:t>
            </a:r>
            <a:r>
              <a:rPr lang="en-US" sz="2400" b="1" dirty="0" err="1">
                <a:solidFill>
                  <a:srgbClr val="FFFF00"/>
                </a:solidFill>
              </a:rPr>
              <a:t>Exo</a:t>
            </a:r>
            <a:r>
              <a:rPr lang="en-US" sz="2400" b="1" dirty="0">
                <a:solidFill>
                  <a:srgbClr val="FFFF00"/>
                </a:solidFill>
              </a:rPr>
              <a:t>. 30:17</a:t>
            </a:r>
            <a:r>
              <a:rPr lang="en-US" sz="2400" dirty="0">
                <a:solidFill>
                  <a:srgbClr val="FFFF00"/>
                </a:solidFill>
              </a:rPr>
              <a:t> And the LORD </a:t>
            </a:r>
            <a:r>
              <a:rPr lang="en-US" sz="2400" dirty="0" err="1">
                <a:solidFill>
                  <a:srgbClr val="FFFF00"/>
                </a:solidFill>
              </a:rPr>
              <a:t>spake</a:t>
            </a:r>
            <a:r>
              <a:rPr lang="en-US" sz="2400" dirty="0">
                <a:solidFill>
                  <a:srgbClr val="FFFF00"/>
                </a:solidFill>
              </a:rPr>
              <a:t> unto Moses, saying, </a:t>
            </a:r>
          </a:p>
          <a:p>
            <a:r>
              <a:rPr lang="en-US" sz="2400" dirty="0">
                <a:solidFill>
                  <a:srgbClr val="FFFF00"/>
                </a:solidFill>
              </a:rPr>
              <a:t> 18 Thou </a:t>
            </a:r>
            <a:r>
              <a:rPr lang="en-US" sz="2400" dirty="0" err="1">
                <a:solidFill>
                  <a:srgbClr val="FFFF00"/>
                </a:solidFill>
              </a:rPr>
              <a:t>shalt</a:t>
            </a:r>
            <a:r>
              <a:rPr lang="en-US" sz="2400" dirty="0">
                <a:solidFill>
                  <a:srgbClr val="FFFF00"/>
                </a:solidFill>
              </a:rPr>
              <a:t> also make a </a:t>
            </a:r>
            <a:r>
              <a:rPr lang="en-US" sz="2400" b="1" dirty="0">
                <a:solidFill>
                  <a:srgbClr val="FFFF00"/>
                </a:solidFill>
              </a:rPr>
              <a:t>laver of brass</a:t>
            </a:r>
            <a:r>
              <a:rPr lang="en-US" sz="2400" dirty="0">
                <a:solidFill>
                  <a:srgbClr val="FFFF00"/>
                </a:solidFill>
              </a:rPr>
              <a:t>, and his foot also of brass, to wash withal: and thou </a:t>
            </a:r>
            <a:r>
              <a:rPr lang="en-US" sz="2400" dirty="0" err="1">
                <a:solidFill>
                  <a:srgbClr val="FFFF00"/>
                </a:solidFill>
              </a:rPr>
              <a:t>shalt</a:t>
            </a:r>
            <a:r>
              <a:rPr lang="en-US" sz="2400" dirty="0">
                <a:solidFill>
                  <a:srgbClr val="FFFF00"/>
                </a:solidFill>
              </a:rPr>
              <a:t> put it between the tabernacle of the congregation and the altar, and thou </a:t>
            </a:r>
            <a:r>
              <a:rPr lang="en-US" sz="2400" dirty="0" err="1">
                <a:solidFill>
                  <a:srgbClr val="FFFF00"/>
                </a:solidFill>
              </a:rPr>
              <a:t>shalt</a:t>
            </a:r>
            <a:r>
              <a:rPr lang="en-US" sz="2400" dirty="0">
                <a:solidFill>
                  <a:srgbClr val="FFFF00"/>
                </a:solidFill>
              </a:rPr>
              <a:t> put water therein. </a:t>
            </a:r>
          </a:p>
          <a:p>
            <a:r>
              <a:rPr lang="en-US" sz="2400" dirty="0">
                <a:solidFill>
                  <a:srgbClr val="FFFF00"/>
                </a:solidFill>
              </a:rPr>
              <a:t> 19 For Aaron and his sons shall wash their hands and their feet thereat: </a:t>
            </a:r>
          </a:p>
          <a:p>
            <a:r>
              <a:rPr lang="en-US" sz="2400" dirty="0">
                <a:solidFill>
                  <a:srgbClr val="FFFF00"/>
                </a:solidFill>
              </a:rPr>
              <a:t> 20 </a:t>
            </a:r>
            <a:r>
              <a:rPr lang="en-US" sz="2400" b="1" i="1" u="sng" dirty="0">
                <a:solidFill>
                  <a:srgbClr val="FFFF00"/>
                </a:solidFill>
              </a:rPr>
              <a:t>When they go into the tabernacle of the congregation, they shall wash with water, that they die not; or when they come near to the altar to minister, to burn offering made by fire </a:t>
            </a:r>
            <a:r>
              <a:rPr lang="en-US" sz="2400" dirty="0">
                <a:solidFill>
                  <a:srgbClr val="FFFF00"/>
                </a:solidFill>
              </a:rPr>
              <a:t>unto the LORD:</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78" name="Picture 22" descr="laver1"/>
          <p:cNvPicPr>
            <a:picLocks noChangeAspect="1" noChangeArrowheads="1"/>
          </p:cNvPicPr>
          <p:nvPr/>
        </p:nvPicPr>
        <p:blipFill>
          <a:blip r:embed="rId3" cstate="print"/>
          <a:srcRect l="12929" r="13860"/>
          <a:stretch>
            <a:fillRect/>
          </a:stretch>
        </p:blipFill>
        <p:spPr bwMode="auto">
          <a:xfrm>
            <a:off x="3398838" y="2628900"/>
            <a:ext cx="3189287" cy="3268663"/>
          </a:xfrm>
          <a:prstGeom prst="rect">
            <a:avLst/>
          </a:prstGeom>
          <a:noFill/>
        </p:spPr>
      </p:pic>
      <p:pic>
        <p:nvPicPr>
          <p:cNvPr id="70673" name="Picture 17" descr="SUM5785"/>
          <p:cNvPicPr>
            <a:picLocks noChangeAspect="1" noChangeArrowheads="1"/>
          </p:cNvPicPr>
          <p:nvPr/>
        </p:nvPicPr>
        <p:blipFill>
          <a:blip r:embed="rId4" cstate="print"/>
          <a:srcRect/>
          <a:stretch>
            <a:fillRect/>
          </a:stretch>
        </p:blipFill>
        <p:spPr bwMode="auto">
          <a:xfrm rot="-281299">
            <a:off x="7310438" y="1423988"/>
            <a:ext cx="1833562" cy="1292225"/>
          </a:xfrm>
          <a:prstGeom prst="rect">
            <a:avLst/>
          </a:prstGeom>
          <a:noFill/>
        </p:spPr>
      </p:pic>
      <p:pic>
        <p:nvPicPr>
          <p:cNvPr id="70672" name="Picture 16" descr="SUM5785"/>
          <p:cNvPicPr>
            <a:picLocks noChangeAspect="1" noChangeArrowheads="1"/>
          </p:cNvPicPr>
          <p:nvPr/>
        </p:nvPicPr>
        <p:blipFill>
          <a:blip r:embed="rId4" cstate="print"/>
          <a:srcRect/>
          <a:stretch>
            <a:fillRect/>
          </a:stretch>
        </p:blipFill>
        <p:spPr bwMode="auto">
          <a:xfrm rot="-947076">
            <a:off x="6883400" y="1257300"/>
            <a:ext cx="1833563" cy="1292225"/>
          </a:xfrm>
          <a:prstGeom prst="rect">
            <a:avLst/>
          </a:prstGeom>
          <a:noFill/>
        </p:spPr>
      </p:pic>
      <p:pic>
        <p:nvPicPr>
          <p:cNvPr id="70671" name="Picture 15" descr="SUM5785"/>
          <p:cNvPicPr>
            <a:picLocks noChangeAspect="1" noChangeArrowheads="1"/>
          </p:cNvPicPr>
          <p:nvPr/>
        </p:nvPicPr>
        <p:blipFill>
          <a:blip r:embed="rId4" cstate="print"/>
          <a:srcRect/>
          <a:stretch>
            <a:fillRect/>
          </a:stretch>
        </p:blipFill>
        <p:spPr bwMode="auto">
          <a:xfrm rot="-1353589">
            <a:off x="6394450" y="1041400"/>
            <a:ext cx="1833563" cy="1292225"/>
          </a:xfrm>
          <a:prstGeom prst="rect">
            <a:avLst/>
          </a:prstGeom>
          <a:noFill/>
        </p:spPr>
      </p:pic>
      <p:pic>
        <p:nvPicPr>
          <p:cNvPr id="70670" name="Picture 14" descr="SUM5785"/>
          <p:cNvPicPr>
            <a:picLocks noChangeAspect="1" noChangeArrowheads="1"/>
          </p:cNvPicPr>
          <p:nvPr/>
        </p:nvPicPr>
        <p:blipFill>
          <a:blip r:embed="rId4" cstate="print"/>
          <a:srcRect/>
          <a:stretch>
            <a:fillRect/>
          </a:stretch>
        </p:blipFill>
        <p:spPr bwMode="auto">
          <a:xfrm rot="-2015804">
            <a:off x="5857875" y="887413"/>
            <a:ext cx="1833563" cy="1292225"/>
          </a:xfrm>
          <a:prstGeom prst="rect">
            <a:avLst/>
          </a:prstGeom>
          <a:noFill/>
        </p:spPr>
      </p:pic>
      <p:pic>
        <p:nvPicPr>
          <p:cNvPr id="70669" name="Picture 13" descr="SUM5785"/>
          <p:cNvPicPr>
            <a:picLocks noChangeAspect="1" noChangeArrowheads="1"/>
          </p:cNvPicPr>
          <p:nvPr/>
        </p:nvPicPr>
        <p:blipFill>
          <a:blip r:embed="rId4" cstate="print"/>
          <a:srcRect/>
          <a:stretch>
            <a:fillRect/>
          </a:stretch>
        </p:blipFill>
        <p:spPr bwMode="auto">
          <a:xfrm rot="-2695889">
            <a:off x="5418138" y="879475"/>
            <a:ext cx="1833562" cy="1292225"/>
          </a:xfrm>
          <a:prstGeom prst="rect">
            <a:avLst/>
          </a:prstGeom>
          <a:noFill/>
        </p:spPr>
      </p:pic>
      <p:pic>
        <p:nvPicPr>
          <p:cNvPr id="70668" name="Picture 12" descr="SUM5785"/>
          <p:cNvPicPr>
            <a:picLocks noChangeAspect="1" noChangeArrowheads="1"/>
          </p:cNvPicPr>
          <p:nvPr/>
        </p:nvPicPr>
        <p:blipFill>
          <a:blip r:embed="rId4" cstate="print"/>
          <a:srcRect/>
          <a:stretch>
            <a:fillRect/>
          </a:stretch>
        </p:blipFill>
        <p:spPr bwMode="auto">
          <a:xfrm rot="-3284134">
            <a:off x="5090320" y="983456"/>
            <a:ext cx="1833562" cy="1292225"/>
          </a:xfrm>
          <a:prstGeom prst="rect">
            <a:avLst/>
          </a:prstGeom>
          <a:noFill/>
        </p:spPr>
      </p:pic>
      <p:pic>
        <p:nvPicPr>
          <p:cNvPr id="70667" name="Picture 11" descr="SUM5785"/>
          <p:cNvPicPr>
            <a:picLocks noChangeAspect="1" noChangeArrowheads="1"/>
          </p:cNvPicPr>
          <p:nvPr/>
        </p:nvPicPr>
        <p:blipFill>
          <a:blip r:embed="rId4" cstate="print"/>
          <a:srcRect/>
          <a:stretch>
            <a:fillRect/>
          </a:stretch>
        </p:blipFill>
        <p:spPr bwMode="auto">
          <a:xfrm rot="17218759">
            <a:off x="4839494" y="1054894"/>
            <a:ext cx="1833563" cy="1292225"/>
          </a:xfrm>
          <a:prstGeom prst="rect">
            <a:avLst/>
          </a:prstGeom>
          <a:noFill/>
        </p:spPr>
      </p:pic>
      <p:pic>
        <p:nvPicPr>
          <p:cNvPr id="70661" name="Picture 5" descr="mirr1"/>
          <p:cNvPicPr>
            <a:picLocks noChangeAspect="1" noChangeArrowheads="1"/>
          </p:cNvPicPr>
          <p:nvPr/>
        </p:nvPicPr>
        <p:blipFill>
          <a:blip r:embed="rId5" cstate="print"/>
          <a:srcRect/>
          <a:stretch>
            <a:fillRect/>
          </a:stretch>
        </p:blipFill>
        <p:spPr bwMode="auto">
          <a:xfrm rot="542758">
            <a:off x="0" y="1581150"/>
            <a:ext cx="1958975" cy="1136650"/>
          </a:xfrm>
          <a:prstGeom prst="rect">
            <a:avLst/>
          </a:prstGeom>
          <a:noFill/>
        </p:spPr>
      </p:pic>
      <p:pic>
        <p:nvPicPr>
          <p:cNvPr id="70662" name="Picture 6" descr="mirr1"/>
          <p:cNvPicPr>
            <a:picLocks noChangeAspect="1" noChangeArrowheads="1"/>
          </p:cNvPicPr>
          <p:nvPr/>
        </p:nvPicPr>
        <p:blipFill>
          <a:blip r:embed="rId5" cstate="print"/>
          <a:srcRect/>
          <a:stretch>
            <a:fillRect/>
          </a:stretch>
        </p:blipFill>
        <p:spPr bwMode="auto">
          <a:xfrm rot="1734465">
            <a:off x="230188" y="1317625"/>
            <a:ext cx="1958975" cy="1136650"/>
          </a:xfrm>
          <a:prstGeom prst="rect">
            <a:avLst/>
          </a:prstGeom>
          <a:noFill/>
        </p:spPr>
      </p:pic>
      <p:pic>
        <p:nvPicPr>
          <p:cNvPr id="70663" name="Picture 7" descr="mirr1"/>
          <p:cNvPicPr>
            <a:picLocks noChangeAspect="1" noChangeArrowheads="1"/>
          </p:cNvPicPr>
          <p:nvPr/>
        </p:nvPicPr>
        <p:blipFill>
          <a:blip r:embed="rId5" cstate="print"/>
          <a:srcRect/>
          <a:stretch>
            <a:fillRect/>
          </a:stretch>
        </p:blipFill>
        <p:spPr bwMode="auto">
          <a:xfrm rot="2899063">
            <a:off x="727075" y="976313"/>
            <a:ext cx="1958975" cy="1136650"/>
          </a:xfrm>
          <a:prstGeom prst="rect">
            <a:avLst/>
          </a:prstGeom>
          <a:noFill/>
        </p:spPr>
      </p:pic>
      <p:pic>
        <p:nvPicPr>
          <p:cNvPr id="70664" name="Picture 8" descr="mirr1"/>
          <p:cNvPicPr>
            <a:picLocks noChangeAspect="1" noChangeArrowheads="1"/>
          </p:cNvPicPr>
          <p:nvPr/>
        </p:nvPicPr>
        <p:blipFill>
          <a:blip r:embed="rId5" cstate="print"/>
          <a:srcRect/>
          <a:stretch>
            <a:fillRect/>
          </a:stretch>
        </p:blipFill>
        <p:spPr bwMode="auto">
          <a:xfrm rot="3998019">
            <a:off x="1176337" y="911226"/>
            <a:ext cx="1958975" cy="1136650"/>
          </a:xfrm>
          <a:prstGeom prst="rect">
            <a:avLst/>
          </a:prstGeom>
          <a:noFill/>
        </p:spPr>
      </p:pic>
      <p:pic>
        <p:nvPicPr>
          <p:cNvPr id="70665" name="Picture 9" descr="mirr1"/>
          <p:cNvPicPr>
            <a:picLocks noChangeAspect="1" noChangeArrowheads="1"/>
          </p:cNvPicPr>
          <p:nvPr/>
        </p:nvPicPr>
        <p:blipFill>
          <a:blip r:embed="rId5" cstate="print"/>
          <a:srcRect/>
          <a:stretch>
            <a:fillRect/>
          </a:stretch>
        </p:blipFill>
        <p:spPr bwMode="auto">
          <a:xfrm rot="3954314">
            <a:off x="1747837" y="958851"/>
            <a:ext cx="1958975" cy="1136650"/>
          </a:xfrm>
          <a:prstGeom prst="rect">
            <a:avLst/>
          </a:prstGeom>
          <a:noFill/>
        </p:spPr>
      </p:pic>
      <p:pic>
        <p:nvPicPr>
          <p:cNvPr id="70666" name="Picture 10" descr="SUM5785"/>
          <p:cNvPicPr>
            <a:picLocks noChangeAspect="1" noChangeArrowheads="1"/>
          </p:cNvPicPr>
          <p:nvPr/>
        </p:nvPicPr>
        <p:blipFill>
          <a:blip r:embed="rId6" cstate="print"/>
          <a:srcRect/>
          <a:stretch>
            <a:fillRect/>
          </a:stretch>
        </p:blipFill>
        <p:spPr bwMode="auto">
          <a:xfrm>
            <a:off x="4783138" y="936625"/>
            <a:ext cx="1292225" cy="1833563"/>
          </a:xfrm>
          <a:prstGeom prst="rect">
            <a:avLst/>
          </a:prstGeom>
          <a:noFill/>
        </p:spPr>
      </p:pic>
      <p:pic>
        <p:nvPicPr>
          <p:cNvPr id="70674" name="Picture 18" descr="mirr1"/>
          <p:cNvPicPr>
            <a:picLocks noChangeAspect="1" noChangeArrowheads="1"/>
          </p:cNvPicPr>
          <p:nvPr/>
        </p:nvPicPr>
        <p:blipFill>
          <a:blip r:embed="rId5" cstate="print"/>
          <a:srcRect/>
          <a:stretch>
            <a:fillRect/>
          </a:stretch>
        </p:blipFill>
        <p:spPr bwMode="auto">
          <a:xfrm rot="4163264">
            <a:off x="2305050" y="1112838"/>
            <a:ext cx="1958975" cy="1136650"/>
          </a:xfrm>
          <a:prstGeom prst="rect">
            <a:avLst/>
          </a:prstGeom>
          <a:noFill/>
        </p:spPr>
      </p:pic>
      <p:pic>
        <p:nvPicPr>
          <p:cNvPr id="70675" name="Picture 19" descr="mirr1"/>
          <p:cNvPicPr>
            <a:picLocks noChangeAspect="1" noChangeArrowheads="1"/>
          </p:cNvPicPr>
          <p:nvPr/>
        </p:nvPicPr>
        <p:blipFill>
          <a:blip r:embed="rId5" cstate="print"/>
          <a:srcRect/>
          <a:stretch>
            <a:fillRect/>
          </a:stretch>
        </p:blipFill>
        <p:spPr bwMode="auto">
          <a:xfrm rot="4859142">
            <a:off x="2624137" y="1246188"/>
            <a:ext cx="1958975" cy="1136650"/>
          </a:xfrm>
          <a:prstGeom prst="rect">
            <a:avLst/>
          </a:prstGeom>
          <a:noFill/>
        </p:spPr>
      </p:pic>
      <p:pic>
        <p:nvPicPr>
          <p:cNvPr id="70676" name="Picture 20" descr="mirr1"/>
          <p:cNvPicPr>
            <a:picLocks noChangeAspect="1" noChangeArrowheads="1"/>
          </p:cNvPicPr>
          <p:nvPr/>
        </p:nvPicPr>
        <p:blipFill>
          <a:blip r:embed="rId7" cstate="print"/>
          <a:srcRect/>
          <a:stretch>
            <a:fillRect/>
          </a:stretch>
        </p:blipFill>
        <p:spPr bwMode="auto">
          <a:xfrm>
            <a:off x="3624263" y="942975"/>
            <a:ext cx="1136650" cy="1958975"/>
          </a:xfrm>
          <a:prstGeom prst="rect">
            <a:avLst/>
          </a:prstGeom>
          <a:noFill/>
        </p:spPr>
      </p:pic>
      <p:sp>
        <p:nvSpPr>
          <p:cNvPr id="70677" name="Text Box 21"/>
          <p:cNvSpPr txBox="1">
            <a:spLocks noChangeArrowheads="1"/>
          </p:cNvSpPr>
          <p:nvPr/>
        </p:nvSpPr>
        <p:spPr bwMode="auto">
          <a:xfrm>
            <a:off x="257947" y="3698966"/>
            <a:ext cx="4029075" cy="1920875"/>
          </a:xfrm>
          <a:prstGeom prst="rect">
            <a:avLst/>
          </a:prstGeom>
          <a:noFill/>
          <a:ln w="9525">
            <a:noFill/>
            <a:miter lim="800000"/>
            <a:headEnd/>
            <a:tailEnd/>
          </a:ln>
          <a:effectLst/>
        </p:spPr>
        <p:txBody>
          <a:bodyPr>
            <a:spAutoFit/>
          </a:bodyPr>
          <a:lstStyle/>
          <a:p>
            <a:pPr>
              <a:spcBef>
                <a:spcPct val="50000"/>
              </a:spcBef>
            </a:pPr>
            <a:r>
              <a:rPr lang="en-US" sz="2000" dirty="0" err="1">
                <a:solidFill>
                  <a:srgbClr val="FFFF00"/>
                </a:solidFill>
              </a:rPr>
              <a:t>Exo</a:t>
            </a:r>
            <a:r>
              <a:rPr lang="en-US" sz="2000" dirty="0">
                <a:solidFill>
                  <a:srgbClr val="FFFF00"/>
                </a:solidFill>
              </a:rPr>
              <a:t>. 38:8 And he made the laver of brass, and the foot of it of brass, of the </a:t>
            </a:r>
            <a:r>
              <a:rPr lang="en-US" sz="2000" dirty="0" err="1">
                <a:solidFill>
                  <a:srgbClr val="FFFF00"/>
                </a:solidFill>
              </a:rPr>
              <a:t>lookingglasses</a:t>
            </a:r>
            <a:r>
              <a:rPr lang="en-US" sz="2000" dirty="0">
                <a:solidFill>
                  <a:srgbClr val="FFFF00"/>
                </a:solidFill>
              </a:rPr>
              <a:t> of the women assembling, which assembled at the door of the tabernacle of the congregation. </a:t>
            </a:r>
          </a:p>
        </p:txBody>
      </p:sp>
      <p:sp>
        <p:nvSpPr>
          <p:cNvPr id="70658" name="Rectangle 2"/>
          <p:cNvSpPr>
            <a:spLocks noGrp="1" noChangeArrowheads="1"/>
          </p:cNvSpPr>
          <p:nvPr>
            <p:ph type="title"/>
          </p:nvPr>
        </p:nvSpPr>
        <p:spPr>
          <a:xfrm>
            <a:off x="455613" y="442913"/>
            <a:ext cx="8153400" cy="801687"/>
          </a:xfrm>
        </p:spPr>
        <p:txBody>
          <a:bodyPr/>
          <a:lstStyle/>
          <a:p>
            <a:r>
              <a:rPr lang="en-US" dirty="0">
                <a:solidFill>
                  <a:srgbClr val="FFFF00"/>
                </a:solidFill>
              </a:rPr>
              <a:t>Brass Mirrors of the Women Used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7067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600"/>
                                  </p:stCondLst>
                                  <p:childTnLst>
                                    <p:set>
                                      <p:cBhvr>
                                        <p:cTn id="9" dur="1" fill="hold">
                                          <p:stCondLst>
                                            <p:cond delay="0"/>
                                          </p:stCondLst>
                                        </p:cTn>
                                        <p:tgtEl>
                                          <p:spTgt spid="70672"/>
                                        </p:tgtEl>
                                        <p:attrNameLst>
                                          <p:attrName>style.visibility</p:attrName>
                                        </p:attrNameLst>
                                      </p:cBhvr>
                                      <p:to>
                                        <p:strVal val="visible"/>
                                      </p:to>
                                    </p:set>
                                  </p:childTnLst>
                                </p:cTn>
                              </p:par>
                            </p:childTnLst>
                          </p:cTn>
                        </p:par>
                        <p:par>
                          <p:cTn id="10" fill="hold">
                            <p:stCondLst>
                              <p:cond delay="1600"/>
                            </p:stCondLst>
                            <p:childTnLst>
                              <p:par>
                                <p:cTn id="11" presetID="1" presetClass="entr" presetSubtype="0" fill="hold" nodeType="afterEffect">
                                  <p:stCondLst>
                                    <p:cond delay="700"/>
                                  </p:stCondLst>
                                  <p:childTnLst>
                                    <p:set>
                                      <p:cBhvr>
                                        <p:cTn id="12" dur="1" fill="hold">
                                          <p:stCondLst>
                                            <p:cond delay="0"/>
                                          </p:stCondLst>
                                        </p:cTn>
                                        <p:tgtEl>
                                          <p:spTgt spid="70671"/>
                                        </p:tgtEl>
                                        <p:attrNameLst>
                                          <p:attrName>style.visibility</p:attrName>
                                        </p:attrNameLst>
                                      </p:cBhvr>
                                      <p:to>
                                        <p:strVal val="visible"/>
                                      </p:to>
                                    </p:set>
                                  </p:childTnLst>
                                </p:cTn>
                              </p:par>
                            </p:childTnLst>
                          </p:cTn>
                        </p:par>
                        <p:par>
                          <p:cTn id="13" fill="hold">
                            <p:stCondLst>
                              <p:cond delay="2300"/>
                            </p:stCondLst>
                            <p:childTnLst>
                              <p:par>
                                <p:cTn id="14" presetID="1" presetClass="entr" presetSubtype="0" fill="hold" nodeType="afterEffect">
                                  <p:stCondLst>
                                    <p:cond delay="600"/>
                                  </p:stCondLst>
                                  <p:childTnLst>
                                    <p:set>
                                      <p:cBhvr>
                                        <p:cTn id="15" dur="1" fill="hold">
                                          <p:stCondLst>
                                            <p:cond delay="0"/>
                                          </p:stCondLst>
                                        </p:cTn>
                                        <p:tgtEl>
                                          <p:spTgt spid="70670"/>
                                        </p:tgtEl>
                                        <p:attrNameLst>
                                          <p:attrName>style.visibility</p:attrName>
                                        </p:attrNameLst>
                                      </p:cBhvr>
                                      <p:to>
                                        <p:strVal val="visible"/>
                                      </p:to>
                                    </p:set>
                                  </p:childTnLst>
                                </p:cTn>
                              </p:par>
                            </p:childTnLst>
                          </p:cTn>
                        </p:par>
                        <p:par>
                          <p:cTn id="16" fill="hold">
                            <p:stCondLst>
                              <p:cond delay="2900"/>
                            </p:stCondLst>
                            <p:childTnLst>
                              <p:par>
                                <p:cTn id="17" presetID="1" presetClass="entr" presetSubtype="0" fill="hold" nodeType="afterEffect">
                                  <p:stCondLst>
                                    <p:cond delay="600"/>
                                  </p:stCondLst>
                                  <p:childTnLst>
                                    <p:set>
                                      <p:cBhvr>
                                        <p:cTn id="18" dur="1" fill="hold">
                                          <p:stCondLst>
                                            <p:cond delay="0"/>
                                          </p:stCondLst>
                                        </p:cTn>
                                        <p:tgtEl>
                                          <p:spTgt spid="70669"/>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nodeType="afterEffect">
                                  <p:stCondLst>
                                    <p:cond delay="400"/>
                                  </p:stCondLst>
                                  <p:childTnLst>
                                    <p:set>
                                      <p:cBhvr>
                                        <p:cTn id="21" dur="1" fill="hold">
                                          <p:stCondLst>
                                            <p:cond delay="0"/>
                                          </p:stCondLst>
                                        </p:cTn>
                                        <p:tgtEl>
                                          <p:spTgt spid="70668"/>
                                        </p:tgtEl>
                                        <p:attrNameLst>
                                          <p:attrName>style.visibility</p:attrName>
                                        </p:attrNameLst>
                                      </p:cBhvr>
                                      <p:to>
                                        <p:strVal val="visible"/>
                                      </p:to>
                                    </p:set>
                                  </p:childTnLst>
                                </p:cTn>
                              </p:par>
                            </p:childTnLst>
                          </p:cTn>
                        </p:par>
                        <p:par>
                          <p:cTn id="22" fill="hold">
                            <p:stCondLst>
                              <p:cond delay="3900"/>
                            </p:stCondLst>
                            <p:childTnLst>
                              <p:par>
                                <p:cTn id="23" presetID="1" presetClass="entr" presetSubtype="0" fill="hold" nodeType="afterEffect">
                                  <p:stCondLst>
                                    <p:cond delay="500"/>
                                  </p:stCondLst>
                                  <p:childTnLst>
                                    <p:set>
                                      <p:cBhvr>
                                        <p:cTn id="24" dur="1" fill="hold">
                                          <p:stCondLst>
                                            <p:cond delay="0"/>
                                          </p:stCondLst>
                                        </p:cTn>
                                        <p:tgtEl>
                                          <p:spTgt spid="70667"/>
                                        </p:tgtEl>
                                        <p:attrNameLst>
                                          <p:attrName>style.visibility</p:attrName>
                                        </p:attrNameLst>
                                      </p:cBhvr>
                                      <p:to>
                                        <p:strVal val="visible"/>
                                      </p:to>
                                    </p:set>
                                  </p:childTnLst>
                                </p:cTn>
                              </p:par>
                            </p:childTnLst>
                          </p:cTn>
                        </p:par>
                        <p:par>
                          <p:cTn id="25" fill="hold">
                            <p:stCondLst>
                              <p:cond delay="4400"/>
                            </p:stCondLst>
                            <p:childTnLst>
                              <p:par>
                                <p:cTn id="26" presetID="1" presetClass="entr" presetSubtype="0" fill="hold" nodeType="afterEffect">
                                  <p:stCondLst>
                                    <p:cond delay="500"/>
                                  </p:stCondLst>
                                  <p:childTnLst>
                                    <p:set>
                                      <p:cBhvr>
                                        <p:cTn id="27" dur="1" fill="hold">
                                          <p:stCondLst>
                                            <p:cond delay="0"/>
                                          </p:stCondLst>
                                        </p:cTn>
                                        <p:tgtEl>
                                          <p:spTgt spid="7066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1000"/>
                                  </p:stCondLst>
                                  <p:childTnLst>
                                    <p:set>
                                      <p:cBhvr>
                                        <p:cTn id="31" dur="1" fill="hold">
                                          <p:stCondLst>
                                            <p:cond delay="0"/>
                                          </p:stCondLst>
                                        </p:cTn>
                                        <p:tgtEl>
                                          <p:spTgt spid="70661"/>
                                        </p:tgtEl>
                                        <p:attrNameLst>
                                          <p:attrName>style.visibility</p:attrName>
                                        </p:attrNameLst>
                                      </p:cBhvr>
                                      <p:to>
                                        <p:strVal val="visible"/>
                                      </p:to>
                                    </p:set>
                                  </p:childTnLst>
                                </p:cTn>
                              </p:par>
                            </p:childTnLst>
                          </p:cTn>
                        </p:par>
                        <p:par>
                          <p:cTn id="32" fill="hold">
                            <p:stCondLst>
                              <p:cond delay="1000"/>
                            </p:stCondLst>
                            <p:childTnLst>
                              <p:par>
                                <p:cTn id="33" presetID="1" presetClass="entr" presetSubtype="0" fill="hold" nodeType="afterEffect">
                                  <p:stCondLst>
                                    <p:cond delay="700"/>
                                  </p:stCondLst>
                                  <p:childTnLst>
                                    <p:set>
                                      <p:cBhvr>
                                        <p:cTn id="34" dur="1" fill="hold">
                                          <p:stCondLst>
                                            <p:cond delay="0"/>
                                          </p:stCondLst>
                                        </p:cTn>
                                        <p:tgtEl>
                                          <p:spTgt spid="70662"/>
                                        </p:tgtEl>
                                        <p:attrNameLst>
                                          <p:attrName>style.visibility</p:attrName>
                                        </p:attrNameLst>
                                      </p:cBhvr>
                                      <p:to>
                                        <p:strVal val="visible"/>
                                      </p:to>
                                    </p:set>
                                  </p:childTnLst>
                                </p:cTn>
                              </p:par>
                            </p:childTnLst>
                          </p:cTn>
                        </p:par>
                        <p:par>
                          <p:cTn id="35" fill="hold">
                            <p:stCondLst>
                              <p:cond delay="1700"/>
                            </p:stCondLst>
                            <p:childTnLst>
                              <p:par>
                                <p:cTn id="36" presetID="1" presetClass="entr" presetSubtype="0" fill="hold" nodeType="afterEffect">
                                  <p:stCondLst>
                                    <p:cond delay="800"/>
                                  </p:stCondLst>
                                  <p:childTnLst>
                                    <p:set>
                                      <p:cBhvr>
                                        <p:cTn id="37" dur="1" fill="hold">
                                          <p:stCondLst>
                                            <p:cond delay="0"/>
                                          </p:stCondLst>
                                        </p:cTn>
                                        <p:tgtEl>
                                          <p:spTgt spid="70663"/>
                                        </p:tgtEl>
                                        <p:attrNameLst>
                                          <p:attrName>style.visibility</p:attrName>
                                        </p:attrNameLst>
                                      </p:cBhvr>
                                      <p:to>
                                        <p:strVal val="visible"/>
                                      </p:to>
                                    </p:set>
                                  </p:childTnLst>
                                </p:cTn>
                              </p:par>
                            </p:childTnLst>
                          </p:cTn>
                        </p:par>
                        <p:par>
                          <p:cTn id="38" fill="hold">
                            <p:stCondLst>
                              <p:cond delay="2500"/>
                            </p:stCondLst>
                            <p:childTnLst>
                              <p:par>
                                <p:cTn id="39" presetID="1" presetClass="entr" presetSubtype="0" fill="hold" nodeType="afterEffect">
                                  <p:stCondLst>
                                    <p:cond delay="600"/>
                                  </p:stCondLst>
                                  <p:childTnLst>
                                    <p:set>
                                      <p:cBhvr>
                                        <p:cTn id="40" dur="1" fill="hold">
                                          <p:stCondLst>
                                            <p:cond delay="0"/>
                                          </p:stCondLst>
                                        </p:cTn>
                                        <p:tgtEl>
                                          <p:spTgt spid="70664"/>
                                        </p:tgtEl>
                                        <p:attrNameLst>
                                          <p:attrName>style.visibility</p:attrName>
                                        </p:attrNameLst>
                                      </p:cBhvr>
                                      <p:to>
                                        <p:strVal val="visible"/>
                                      </p:to>
                                    </p:set>
                                  </p:childTnLst>
                                </p:cTn>
                              </p:par>
                            </p:childTnLst>
                          </p:cTn>
                        </p:par>
                        <p:par>
                          <p:cTn id="41" fill="hold">
                            <p:stCondLst>
                              <p:cond delay="3100"/>
                            </p:stCondLst>
                            <p:childTnLst>
                              <p:par>
                                <p:cTn id="42" presetID="1" presetClass="entr" presetSubtype="0" fill="hold" nodeType="afterEffect">
                                  <p:stCondLst>
                                    <p:cond delay="900"/>
                                  </p:stCondLst>
                                  <p:childTnLst>
                                    <p:set>
                                      <p:cBhvr>
                                        <p:cTn id="43" dur="1" fill="hold">
                                          <p:stCondLst>
                                            <p:cond delay="0"/>
                                          </p:stCondLst>
                                        </p:cTn>
                                        <p:tgtEl>
                                          <p:spTgt spid="70665"/>
                                        </p:tgtEl>
                                        <p:attrNameLst>
                                          <p:attrName>style.visibility</p:attrName>
                                        </p:attrNameLst>
                                      </p:cBhvr>
                                      <p:to>
                                        <p:strVal val="visible"/>
                                      </p:to>
                                    </p:set>
                                  </p:childTnLst>
                                </p:cTn>
                              </p:par>
                            </p:childTnLst>
                          </p:cTn>
                        </p:par>
                        <p:par>
                          <p:cTn id="44" fill="hold">
                            <p:stCondLst>
                              <p:cond delay="4000"/>
                            </p:stCondLst>
                            <p:childTnLst>
                              <p:par>
                                <p:cTn id="45" presetID="1" presetClass="entr" presetSubtype="0" fill="hold" nodeType="afterEffect">
                                  <p:stCondLst>
                                    <p:cond delay="700"/>
                                  </p:stCondLst>
                                  <p:childTnLst>
                                    <p:set>
                                      <p:cBhvr>
                                        <p:cTn id="46" dur="1" fill="hold">
                                          <p:stCondLst>
                                            <p:cond delay="0"/>
                                          </p:stCondLst>
                                        </p:cTn>
                                        <p:tgtEl>
                                          <p:spTgt spid="70674"/>
                                        </p:tgtEl>
                                        <p:attrNameLst>
                                          <p:attrName>style.visibility</p:attrName>
                                        </p:attrNameLst>
                                      </p:cBhvr>
                                      <p:to>
                                        <p:strVal val="visible"/>
                                      </p:to>
                                    </p:set>
                                  </p:childTnLst>
                                </p:cTn>
                              </p:par>
                            </p:childTnLst>
                          </p:cTn>
                        </p:par>
                        <p:par>
                          <p:cTn id="47" fill="hold">
                            <p:stCondLst>
                              <p:cond delay="4700"/>
                            </p:stCondLst>
                            <p:childTnLst>
                              <p:par>
                                <p:cTn id="48" presetID="1" presetClass="entr" presetSubtype="0" fill="hold" nodeType="afterEffect">
                                  <p:stCondLst>
                                    <p:cond delay="700"/>
                                  </p:stCondLst>
                                  <p:childTnLst>
                                    <p:set>
                                      <p:cBhvr>
                                        <p:cTn id="49" dur="1" fill="hold">
                                          <p:stCondLst>
                                            <p:cond delay="0"/>
                                          </p:stCondLst>
                                        </p:cTn>
                                        <p:tgtEl>
                                          <p:spTgt spid="70675"/>
                                        </p:tgtEl>
                                        <p:attrNameLst>
                                          <p:attrName>style.visibility</p:attrName>
                                        </p:attrNameLst>
                                      </p:cBhvr>
                                      <p:to>
                                        <p:strVal val="visible"/>
                                      </p:to>
                                    </p:set>
                                  </p:childTnLst>
                                </p:cTn>
                              </p:par>
                            </p:childTnLst>
                          </p:cTn>
                        </p:par>
                        <p:par>
                          <p:cTn id="50" fill="hold">
                            <p:stCondLst>
                              <p:cond delay="5400"/>
                            </p:stCondLst>
                            <p:childTnLst>
                              <p:par>
                                <p:cTn id="51" presetID="1" presetClass="entr" presetSubtype="0" fill="hold" nodeType="afterEffect">
                                  <p:stCondLst>
                                    <p:cond delay="700"/>
                                  </p:stCondLst>
                                  <p:childTnLst>
                                    <p:set>
                                      <p:cBhvr>
                                        <p:cTn id="52" dur="1" fill="hold">
                                          <p:stCondLst>
                                            <p:cond delay="0"/>
                                          </p:stCondLst>
                                        </p:cTn>
                                        <p:tgtEl>
                                          <p:spTgt spid="70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3201" name="Rectangle 17"/>
          <p:cNvSpPr>
            <a:spLocks noChangeArrowheads="1"/>
          </p:cNvSpPr>
          <p:nvPr/>
        </p:nvSpPr>
        <p:spPr bwMode="auto">
          <a:xfrm>
            <a:off x="3751263" y="1471613"/>
            <a:ext cx="1641475" cy="2387600"/>
          </a:xfrm>
          <a:prstGeom prst="rect">
            <a:avLst/>
          </a:prstGeom>
          <a:gradFill rotWithShape="1">
            <a:gsLst>
              <a:gs pos="0">
                <a:schemeClr val="bg1"/>
              </a:gs>
              <a:gs pos="50000">
                <a:srgbClr val="FFCC66"/>
              </a:gs>
              <a:gs pos="100000">
                <a:schemeClr val="bg1"/>
              </a:gs>
            </a:gsLst>
            <a:lin ang="2700000" scaled="1"/>
          </a:gradFill>
          <a:ln w="9525">
            <a:solidFill>
              <a:schemeClr val="tx1"/>
            </a:solidFill>
            <a:miter lim="800000"/>
            <a:headEnd/>
            <a:tailEnd/>
          </a:ln>
          <a:effectLst/>
        </p:spPr>
        <p:txBody>
          <a:bodyPr wrap="none" anchor="ctr"/>
          <a:lstStyle/>
          <a:p>
            <a:endParaRPr lang="en-US"/>
          </a:p>
        </p:txBody>
      </p:sp>
      <p:sp>
        <p:nvSpPr>
          <p:cNvPr id="93186" name="Rectangle 2"/>
          <p:cNvSpPr>
            <a:spLocks noGrp="1" noChangeArrowheads="1"/>
          </p:cNvSpPr>
          <p:nvPr>
            <p:ph type="title"/>
          </p:nvPr>
        </p:nvSpPr>
        <p:spPr/>
        <p:txBody>
          <a:bodyPr/>
          <a:lstStyle/>
          <a:p>
            <a:endParaRPr lang="en-US"/>
          </a:p>
        </p:txBody>
      </p:sp>
      <p:sp>
        <p:nvSpPr>
          <p:cNvPr id="93187" name="Rectangle 3"/>
          <p:cNvSpPr>
            <a:spLocks noGrp="1" noChangeArrowheads="1"/>
          </p:cNvSpPr>
          <p:nvPr>
            <p:ph type="body" idx="1"/>
          </p:nvPr>
        </p:nvSpPr>
        <p:spPr/>
        <p:txBody>
          <a:bodyPr/>
          <a:lstStyle/>
          <a:p>
            <a:pPr>
              <a:buFont typeface="Wingdings" pitchFamily="2" charset="2"/>
              <a:buNone/>
            </a:pPr>
            <a:endParaRPr lang="en-US"/>
          </a:p>
        </p:txBody>
      </p:sp>
      <p:sp>
        <p:nvSpPr>
          <p:cNvPr id="93188" name="Text Box 4"/>
          <p:cNvSpPr txBox="1">
            <a:spLocks noChangeArrowheads="1"/>
          </p:cNvSpPr>
          <p:nvPr/>
        </p:nvSpPr>
        <p:spPr bwMode="auto">
          <a:xfrm>
            <a:off x="5083175" y="2355850"/>
            <a:ext cx="3022600" cy="366713"/>
          </a:xfrm>
          <a:prstGeom prst="rect">
            <a:avLst/>
          </a:prstGeom>
          <a:noFill/>
          <a:ln w="9525">
            <a:noFill/>
            <a:miter lim="800000"/>
            <a:headEnd/>
            <a:tailEnd/>
          </a:ln>
          <a:effectLst/>
        </p:spPr>
        <p:txBody>
          <a:bodyPr>
            <a:spAutoFit/>
          </a:bodyPr>
          <a:lstStyle/>
          <a:p>
            <a:pPr>
              <a:spcBef>
                <a:spcPct val="50000"/>
              </a:spcBef>
            </a:pPr>
            <a:endParaRPr lang="en-US"/>
          </a:p>
        </p:txBody>
      </p:sp>
      <p:pic>
        <p:nvPicPr>
          <p:cNvPr id="93189" name="Picture 5" descr="Women-Soldiers"/>
          <p:cNvPicPr>
            <a:picLocks noChangeAspect="1" noChangeArrowheads="1"/>
          </p:cNvPicPr>
          <p:nvPr/>
        </p:nvPicPr>
        <p:blipFill>
          <a:blip r:embed="rId3" cstate="print"/>
          <a:srcRect/>
          <a:stretch>
            <a:fillRect/>
          </a:stretch>
        </p:blipFill>
        <p:spPr bwMode="auto">
          <a:xfrm>
            <a:off x="360363" y="3870325"/>
            <a:ext cx="3127375" cy="2087563"/>
          </a:xfrm>
          <a:prstGeom prst="rect">
            <a:avLst/>
          </a:prstGeom>
          <a:noFill/>
        </p:spPr>
      </p:pic>
      <p:sp>
        <p:nvSpPr>
          <p:cNvPr id="93190" name="Text Box 6"/>
          <p:cNvSpPr txBox="1">
            <a:spLocks noChangeArrowheads="1"/>
          </p:cNvSpPr>
          <p:nvPr/>
        </p:nvSpPr>
        <p:spPr bwMode="auto">
          <a:xfrm>
            <a:off x="355600" y="307975"/>
            <a:ext cx="8337550" cy="1006475"/>
          </a:xfrm>
          <a:prstGeom prst="rect">
            <a:avLst/>
          </a:prstGeom>
          <a:noFill/>
          <a:ln w="9525">
            <a:noFill/>
            <a:miter lim="800000"/>
            <a:headEnd/>
            <a:tailEnd/>
          </a:ln>
          <a:effectLst/>
        </p:spPr>
        <p:txBody>
          <a:bodyPr>
            <a:spAutoFit/>
          </a:bodyPr>
          <a:lstStyle/>
          <a:p>
            <a:pPr>
              <a:spcBef>
                <a:spcPct val="50000"/>
              </a:spcBef>
            </a:pPr>
            <a:r>
              <a:rPr lang="en-US" sz="2000" b="1" dirty="0" err="1">
                <a:solidFill>
                  <a:srgbClr val="FFFF00"/>
                </a:solidFill>
              </a:rPr>
              <a:t>Exo</a:t>
            </a:r>
            <a:r>
              <a:rPr lang="en-US" sz="2000" b="1" dirty="0">
                <a:solidFill>
                  <a:srgbClr val="FFFF00"/>
                </a:solidFill>
              </a:rPr>
              <a:t>. 38:8</a:t>
            </a:r>
            <a:r>
              <a:rPr lang="en-US" sz="2000" dirty="0">
                <a:solidFill>
                  <a:srgbClr val="FFFF00"/>
                </a:solidFill>
              </a:rPr>
              <a:t> And he made the laver of brass, and the foot of it of brass, of the </a:t>
            </a:r>
            <a:r>
              <a:rPr lang="en-US" sz="2000" dirty="0" err="1">
                <a:solidFill>
                  <a:srgbClr val="FFFF00"/>
                </a:solidFill>
              </a:rPr>
              <a:t>lookingglasses</a:t>
            </a:r>
            <a:r>
              <a:rPr lang="en-US" sz="2000" dirty="0">
                <a:solidFill>
                  <a:srgbClr val="FFFF00"/>
                </a:solidFill>
              </a:rPr>
              <a:t> of the women assembling, which assembled at the door of the tabernacle of the congregation. (Mg. ‘Assembling by troops’)</a:t>
            </a:r>
          </a:p>
        </p:txBody>
      </p:sp>
      <p:pic>
        <p:nvPicPr>
          <p:cNvPr id="93192" name="Picture 8" descr="woman"/>
          <p:cNvPicPr>
            <a:picLocks noChangeAspect="1" noChangeArrowheads="1"/>
          </p:cNvPicPr>
          <p:nvPr/>
        </p:nvPicPr>
        <p:blipFill>
          <a:blip r:embed="rId4" cstate="print"/>
          <a:srcRect/>
          <a:stretch>
            <a:fillRect/>
          </a:stretch>
        </p:blipFill>
        <p:spPr bwMode="auto">
          <a:xfrm>
            <a:off x="2970213" y="3868738"/>
            <a:ext cx="3182937" cy="2093912"/>
          </a:xfrm>
          <a:prstGeom prst="rect">
            <a:avLst/>
          </a:prstGeom>
          <a:noFill/>
        </p:spPr>
      </p:pic>
      <p:pic>
        <p:nvPicPr>
          <p:cNvPr id="93194" name="Picture 10" descr="Guatemaltecan Soldiers photo by James Sexton."/>
          <p:cNvPicPr>
            <a:picLocks noChangeAspect="1" noChangeArrowheads="1"/>
          </p:cNvPicPr>
          <p:nvPr/>
        </p:nvPicPr>
        <p:blipFill>
          <a:blip r:embed="rId5" cstate="print"/>
          <a:srcRect/>
          <a:stretch>
            <a:fillRect/>
          </a:stretch>
        </p:blipFill>
        <p:spPr bwMode="auto">
          <a:xfrm>
            <a:off x="5605463" y="3846513"/>
            <a:ext cx="3192462" cy="2138362"/>
          </a:xfrm>
          <a:prstGeom prst="rect">
            <a:avLst/>
          </a:prstGeom>
          <a:noFill/>
        </p:spPr>
      </p:pic>
      <p:pic>
        <p:nvPicPr>
          <p:cNvPr id="93196" name="Picture 12" descr="israeli_women_soldiers_2"/>
          <p:cNvPicPr>
            <a:picLocks noChangeAspect="1" noChangeArrowheads="1"/>
          </p:cNvPicPr>
          <p:nvPr/>
        </p:nvPicPr>
        <p:blipFill>
          <a:blip r:embed="rId6" cstate="print"/>
          <a:srcRect/>
          <a:stretch>
            <a:fillRect/>
          </a:stretch>
        </p:blipFill>
        <p:spPr bwMode="auto">
          <a:xfrm>
            <a:off x="357188" y="1476375"/>
            <a:ext cx="3552825" cy="2371725"/>
          </a:xfrm>
          <a:prstGeom prst="rect">
            <a:avLst/>
          </a:prstGeom>
          <a:noFill/>
        </p:spPr>
      </p:pic>
      <p:pic>
        <p:nvPicPr>
          <p:cNvPr id="93198" name="Picture 14" descr="two_women_soldiers"/>
          <p:cNvPicPr>
            <a:picLocks noChangeAspect="1" noChangeArrowheads="1"/>
          </p:cNvPicPr>
          <p:nvPr/>
        </p:nvPicPr>
        <p:blipFill>
          <a:blip r:embed="rId7" cstate="print"/>
          <a:srcRect/>
          <a:stretch>
            <a:fillRect/>
          </a:stretch>
        </p:blipFill>
        <p:spPr bwMode="auto">
          <a:xfrm>
            <a:off x="5148263" y="1417638"/>
            <a:ext cx="3619500" cy="2409825"/>
          </a:xfrm>
          <a:prstGeom prst="rect">
            <a:avLst/>
          </a:prstGeom>
          <a:noFill/>
        </p:spPr>
      </p:pic>
      <p:sp>
        <p:nvSpPr>
          <p:cNvPr id="93199" name="WordArt 15"/>
          <p:cNvSpPr>
            <a:spLocks noChangeArrowheads="1" noChangeShapeType="1" noTextEdit="1"/>
          </p:cNvSpPr>
          <p:nvPr/>
        </p:nvSpPr>
        <p:spPr bwMode="auto">
          <a:xfrm rot="5400000">
            <a:off x="3426620" y="2450306"/>
            <a:ext cx="2259012" cy="428625"/>
          </a:xfrm>
          <a:prstGeom prst="rect">
            <a:avLst/>
          </a:prstGeom>
        </p:spPr>
        <p:txBody>
          <a:bodyPr vert="wordArtVert" wrap="none" fromWordArt="1">
            <a:prstTxWarp prst="textPlain">
              <a:avLst>
                <a:gd name="adj" fmla="val 50000"/>
              </a:avLst>
            </a:prstTxWarp>
            <a:scene3d>
              <a:camera prst="legacyPerspectiveFront">
                <a:rot lat="20639999" lon="20699999" rev="0"/>
              </a:camera>
              <a:lightRig rig="legacyNormal3" dir="l"/>
            </a:scene3d>
            <a:sp3d extrusionH="201600" prstMaterial="legacyPlastic">
              <a:extrusionClr>
                <a:srgbClr val="FF9966"/>
              </a:extrusionClr>
            </a:sp3d>
          </a:bodyPr>
          <a:lstStyle/>
          <a:p>
            <a:pPr algn="ctr" fontAlgn="auto"/>
            <a:r>
              <a:rPr lang="en-US" sz="2400" kern="10">
                <a:ln w="9525">
                  <a:round/>
                  <a:headEnd/>
                  <a:tailEnd/>
                </a:ln>
                <a:solidFill>
                  <a:srgbClr val="CC0000"/>
                </a:solidFill>
                <a:latin typeface="Arial Black"/>
              </a:rPr>
              <a:t>Troops</a:t>
            </a:r>
          </a:p>
        </p:txBody>
      </p:sp>
      <p:sp>
        <p:nvSpPr>
          <p:cNvPr id="93202" name="Text Box 18"/>
          <p:cNvSpPr txBox="1">
            <a:spLocks noChangeArrowheads="1"/>
          </p:cNvSpPr>
          <p:nvPr/>
        </p:nvSpPr>
        <p:spPr bwMode="auto">
          <a:xfrm>
            <a:off x="1085850" y="3376613"/>
            <a:ext cx="2587625" cy="366712"/>
          </a:xfrm>
          <a:prstGeom prst="rect">
            <a:avLst/>
          </a:prstGeom>
          <a:noFill/>
          <a:ln w="9525">
            <a:noFill/>
            <a:miter lim="800000"/>
            <a:headEnd/>
            <a:tailEnd/>
          </a:ln>
          <a:effectLst/>
        </p:spPr>
        <p:txBody>
          <a:bodyPr>
            <a:spAutoFit/>
          </a:bodyPr>
          <a:lstStyle/>
          <a:p>
            <a:pPr>
              <a:spcBef>
                <a:spcPct val="50000"/>
              </a:spcBef>
            </a:pPr>
            <a:r>
              <a:rPr lang="en-US" dirty="0">
                <a:solidFill>
                  <a:srgbClr val="FFFF00"/>
                </a:solidFill>
              </a:rPr>
              <a:t>ISRAELIS WOMEN</a:t>
            </a:r>
          </a:p>
        </p:txBody>
      </p:sp>
      <p:sp>
        <p:nvSpPr>
          <p:cNvPr id="93203" name="Text Box 19"/>
          <p:cNvSpPr txBox="1">
            <a:spLocks noChangeArrowheads="1"/>
          </p:cNvSpPr>
          <p:nvPr/>
        </p:nvSpPr>
        <p:spPr bwMode="auto">
          <a:xfrm>
            <a:off x="5700713" y="3343275"/>
            <a:ext cx="2587625" cy="366713"/>
          </a:xfrm>
          <a:prstGeom prst="rect">
            <a:avLst/>
          </a:prstGeom>
          <a:noFill/>
          <a:ln w="9525">
            <a:noFill/>
            <a:miter lim="800000"/>
            <a:headEnd/>
            <a:tailEnd/>
          </a:ln>
          <a:effectLst/>
        </p:spPr>
        <p:txBody>
          <a:bodyPr>
            <a:spAutoFit/>
          </a:bodyPr>
          <a:lstStyle/>
          <a:p>
            <a:pPr>
              <a:spcBef>
                <a:spcPct val="50000"/>
              </a:spcBef>
            </a:pPr>
            <a:r>
              <a:rPr lang="en-US" dirty="0">
                <a:solidFill>
                  <a:srgbClr val="FFFF00"/>
                </a:solidFill>
              </a:rPr>
              <a:t>U.S. WOMEN</a:t>
            </a:r>
          </a:p>
        </p:txBody>
      </p:sp>
      <p:sp>
        <p:nvSpPr>
          <p:cNvPr id="93204" name="Text Box 20"/>
          <p:cNvSpPr txBox="1">
            <a:spLocks noChangeArrowheads="1"/>
          </p:cNvSpPr>
          <p:nvPr/>
        </p:nvSpPr>
        <p:spPr bwMode="auto">
          <a:xfrm>
            <a:off x="5976938" y="3884613"/>
            <a:ext cx="2887662" cy="366712"/>
          </a:xfrm>
          <a:prstGeom prst="rect">
            <a:avLst/>
          </a:prstGeom>
          <a:noFill/>
          <a:ln w="9525">
            <a:noFill/>
            <a:miter lim="800000"/>
            <a:headEnd/>
            <a:tailEnd/>
          </a:ln>
          <a:effectLst/>
        </p:spPr>
        <p:txBody>
          <a:bodyPr>
            <a:spAutoFit/>
          </a:bodyPr>
          <a:lstStyle/>
          <a:p>
            <a:pPr>
              <a:spcBef>
                <a:spcPct val="50000"/>
              </a:spcBef>
            </a:pPr>
            <a:r>
              <a:rPr lang="en-US" dirty="0">
                <a:solidFill>
                  <a:srgbClr val="FFFF00"/>
                </a:solidFill>
              </a:rPr>
              <a:t>GUATEMALAN. WOMEN</a:t>
            </a:r>
          </a:p>
        </p:txBody>
      </p:sp>
      <p:sp>
        <p:nvSpPr>
          <p:cNvPr id="93205" name="Text Box 21"/>
          <p:cNvSpPr txBox="1">
            <a:spLocks noChangeArrowheads="1"/>
          </p:cNvSpPr>
          <p:nvPr/>
        </p:nvSpPr>
        <p:spPr bwMode="auto">
          <a:xfrm>
            <a:off x="3138488" y="5276850"/>
            <a:ext cx="2587625" cy="641350"/>
          </a:xfrm>
          <a:prstGeom prst="rect">
            <a:avLst/>
          </a:prstGeom>
          <a:noFill/>
          <a:ln w="9525">
            <a:noFill/>
            <a:miter lim="800000"/>
            <a:headEnd/>
            <a:tailEnd/>
          </a:ln>
          <a:effectLst/>
        </p:spPr>
        <p:txBody>
          <a:bodyPr>
            <a:spAutoFit/>
          </a:bodyPr>
          <a:lstStyle/>
          <a:p>
            <a:pPr>
              <a:spcBef>
                <a:spcPct val="50000"/>
              </a:spcBef>
            </a:pPr>
            <a:r>
              <a:rPr lang="en-US" dirty="0">
                <a:solidFill>
                  <a:srgbClr val="FFFF00"/>
                </a:solidFill>
              </a:rPr>
              <a:t>INDONESIAN. WOMEN</a:t>
            </a:r>
          </a:p>
        </p:txBody>
      </p:sp>
      <p:sp>
        <p:nvSpPr>
          <p:cNvPr id="93206" name="Text Box 22"/>
          <p:cNvSpPr txBox="1">
            <a:spLocks noChangeArrowheads="1"/>
          </p:cNvSpPr>
          <p:nvPr/>
        </p:nvSpPr>
        <p:spPr bwMode="auto">
          <a:xfrm>
            <a:off x="338138" y="5559425"/>
            <a:ext cx="2587625" cy="366713"/>
          </a:xfrm>
          <a:prstGeom prst="rect">
            <a:avLst/>
          </a:prstGeom>
          <a:noFill/>
          <a:ln w="9525">
            <a:noFill/>
            <a:miter lim="800000"/>
            <a:headEnd/>
            <a:tailEnd/>
          </a:ln>
          <a:effectLst/>
        </p:spPr>
        <p:txBody>
          <a:bodyPr>
            <a:spAutoFit/>
          </a:bodyPr>
          <a:lstStyle/>
          <a:p>
            <a:pPr>
              <a:spcBef>
                <a:spcPct val="50000"/>
              </a:spcBef>
            </a:pPr>
            <a:r>
              <a:rPr lang="en-US" b="1" dirty="0"/>
              <a:t>TRINIDAD WOMEN</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endParaRPr lang="en-US"/>
          </a:p>
        </p:txBody>
      </p:sp>
      <p:sp>
        <p:nvSpPr>
          <p:cNvPr id="92163" name="Rectangle 3"/>
          <p:cNvSpPr>
            <a:spLocks noGrp="1" noChangeArrowheads="1"/>
          </p:cNvSpPr>
          <p:nvPr>
            <p:ph type="body" idx="1"/>
          </p:nvPr>
        </p:nvSpPr>
        <p:spPr>
          <a:xfrm>
            <a:off x="457200" y="1965958"/>
            <a:ext cx="8229600" cy="4525963"/>
          </a:xfrm>
        </p:spPr>
        <p:txBody>
          <a:bodyPr/>
          <a:lstStyle/>
          <a:p>
            <a:pPr>
              <a:lnSpc>
                <a:spcPct val="80000"/>
              </a:lnSpc>
            </a:pPr>
            <a:r>
              <a:rPr lang="en-US" sz="2700" dirty="0">
                <a:solidFill>
                  <a:srgbClr val="FFFF00"/>
                </a:solidFill>
              </a:rPr>
              <a:t>The “women assembling, which assembled…” likely the mothers, sisters, wives and daughters of the Levites led by Miriam to set up a guard at the gate of the </a:t>
            </a:r>
            <a:r>
              <a:rPr lang="en-US" sz="2700" dirty="0" smtClean="0">
                <a:solidFill>
                  <a:srgbClr val="FFFF00"/>
                </a:solidFill>
              </a:rPr>
              <a:t>Tabernacle</a:t>
            </a:r>
          </a:p>
          <a:p>
            <a:pPr>
              <a:lnSpc>
                <a:spcPct val="80000"/>
              </a:lnSpc>
            </a:pPr>
            <a:endParaRPr lang="en-US" sz="2700" dirty="0">
              <a:solidFill>
                <a:srgbClr val="FFFF00"/>
              </a:solidFill>
            </a:endParaRPr>
          </a:p>
          <a:p>
            <a:pPr>
              <a:lnSpc>
                <a:spcPct val="80000"/>
              </a:lnSpc>
            </a:pPr>
            <a:r>
              <a:rPr lang="en-US" sz="2700" dirty="0">
                <a:solidFill>
                  <a:srgbClr val="FFFF00"/>
                </a:solidFill>
              </a:rPr>
              <a:t>Offering up their brass mirrors, tokens of their past life of vanity in Egypt, where women worshipers wore them to the temples possibly as “soul mates</a:t>
            </a:r>
            <a:r>
              <a:rPr lang="en-US" sz="2700" dirty="0" smtClean="0">
                <a:solidFill>
                  <a:srgbClr val="FFFF00"/>
                </a:solidFill>
              </a:rPr>
              <a:t>”</a:t>
            </a:r>
          </a:p>
          <a:p>
            <a:pPr>
              <a:lnSpc>
                <a:spcPct val="80000"/>
              </a:lnSpc>
            </a:pPr>
            <a:r>
              <a:rPr lang="en-US" sz="2700" dirty="0" smtClean="0">
                <a:solidFill>
                  <a:srgbClr val="FFFF00"/>
                </a:solidFill>
              </a:rPr>
              <a:t> </a:t>
            </a:r>
            <a:endParaRPr lang="en-US" sz="2700" dirty="0">
              <a:solidFill>
                <a:srgbClr val="FFFF00"/>
              </a:solidFill>
            </a:endParaRPr>
          </a:p>
          <a:p>
            <a:pPr>
              <a:lnSpc>
                <a:spcPct val="80000"/>
              </a:lnSpc>
            </a:pPr>
            <a:r>
              <a:rPr lang="en-US" sz="2700" dirty="0">
                <a:solidFill>
                  <a:srgbClr val="FFFF00"/>
                </a:solidFill>
              </a:rPr>
              <a:t>They now took on the WARFARE of the saints contending for the Truth; an unattractive role in life, no longer self-glorifying, self-serving, </a:t>
            </a:r>
            <a:r>
              <a:rPr lang="en-US" sz="2700" dirty="0" smtClean="0">
                <a:solidFill>
                  <a:srgbClr val="FFFF00"/>
                </a:solidFill>
              </a:rPr>
              <a:t>selfish and vainly EMPTY!</a:t>
            </a:r>
            <a:endParaRPr lang="en-US" sz="2700" dirty="0">
              <a:solidFill>
                <a:srgbClr val="FFFF00"/>
              </a:solidFill>
            </a:endParaRPr>
          </a:p>
        </p:txBody>
      </p:sp>
      <p:sp>
        <p:nvSpPr>
          <p:cNvPr id="92164" name="Text Box 4"/>
          <p:cNvSpPr txBox="1">
            <a:spLocks noChangeArrowheads="1"/>
          </p:cNvSpPr>
          <p:nvPr/>
        </p:nvSpPr>
        <p:spPr bwMode="auto">
          <a:xfrm>
            <a:off x="5083175" y="2355850"/>
            <a:ext cx="30226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92167" name="Text Box 7"/>
          <p:cNvSpPr txBox="1">
            <a:spLocks noChangeArrowheads="1"/>
          </p:cNvSpPr>
          <p:nvPr/>
        </p:nvSpPr>
        <p:spPr bwMode="auto">
          <a:xfrm>
            <a:off x="235132" y="300580"/>
            <a:ext cx="8791303" cy="1569660"/>
          </a:xfrm>
          <a:prstGeom prst="rect">
            <a:avLst/>
          </a:prstGeom>
          <a:noFill/>
          <a:ln w="9525">
            <a:noFill/>
            <a:miter lim="800000"/>
            <a:headEnd/>
            <a:tailEnd/>
          </a:ln>
          <a:effectLst/>
        </p:spPr>
        <p:txBody>
          <a:bodyPr wrap="square">
            <a:spAutoFit/>
          </a:bodyPr>
          <a:lstStyle/>
          <a:p>
            <a:pPr>
              <a:spcBef>
                <a:spcPct val="50000"/>
              </a:spcBef>
            </a:pPr>
            <a:r>
              <a:rPr lang="en-US" sz="2400" b="1" dirty="0" err="1">
                <a:solidFill>
                  <a:srgbClr val="FFFF00"/>
                </a:solidFill>
              </a:rPr>
              <a:t>Exo</a:t>
            </a:r>
            <a:r>
              <a:rPr lang="en-US" sz="2400" b="1" dirty="0">
                <a:solidFill>
                  <a:srgbClr val="FFFF00"/>
                </a:solidFill>
              </a:rPr>
              <a:t>. 38:8 And he made the </a:t>
            </a:r>
            <a:r>
              <a:rPr lang="en-US" sz="2400" b="1" u="sng" dirty="0">
                <a:solidFill>
                  <a:srgbClr val="FFFF00"/>
                </a:solidFill>
              </a:rPr>
              <a:t>laver of brass</a:t>
            </a:r>
            <a:r>
              <a:rPr lang="en-US" sz="2400" b="1" dirty="0">
                <a:solidFill>
                  <a:srgbClr val="FFFF00"/>
                </a:solidFill>
              </a:rPr>
              <a:t>, and </a:t>
            </a:r>
            <a:r>
              <a:rPr lang="en-US" sz="2400" b="1" u="sng" dirty="0">
                <a:solidFill>
                  <a:srgbClr val="FFFF00"/>
                </a:solidFill>
              </a:rPr>
              <a:t>the foot of it of brass</a:t>
            </a:r>
            <a:r>
              <a:rPr lang="en-US" sz="2400" b="1" dirty="0">
                <a:solidFill>
                  <a:srgbClr val="FFFF00"/>
                </a:solidFill>
              </a:rPr>
              <a:t>, of the </a:t>
            </a:r>
            <a:r>
              <a:rPr lang="en-US" sz="2400" b="1" dirty="0" err="1">
                <a:solidFill>
                  <a:srgbClr val="FFFF00"/>
                </a:solidFill>
              </a:rPr>
              <a:t>lookingglasses</a:t>
            </a:r>
            <a:r>
              <a:rPr lang="en-US" sz="2400" b="1" dirty="0">
                <a:solidFill>
                  <a:srgbClr val="FFFF00"/>
                </a:solidFill>
              </a:rPr>
              <a:t> of the women assembling, which assembled at the door of the tabernacle of the congregation. </a:t>
            </a:r>
          </a:p>
        </p:txBody>
      </p:sp>
      <p:sp>
        <p:nvSpPr>
          <p:cNvPr id="92168" name="Text Box 8"/>
          <p:cNvSpPr txBox="1">
            <a:spLocks noChangeArrowheads="1"/>
          </p:cNvSpPr>
          <p:nvPr/>
        </p:nvSpPr>
        <p:spPr bwMode="auto">
          <a:xfrm>
            <a:off x="852488" y="4243388"/>
            <a:ext cx="7848600" cy="366712"/>
          </a:xfrm>
          <a:prstGeom prst="rect">
            <a:avLst/>
          </a:prstGeom>
          <a:noFill/>
          <a:ln w="9525">
            <a:noFill/>
            <a:miter lim="800000"/>
            <a:headEnd/>
            <a:tailEnd/>
          </a:ln>
          <a:effectLst/>
        </p:spPr>
        <p:txBody>
          <a:bodyPr>
            <a:spAutoFit/>
          </a:bodyPr>
          <a:lstStyle/>
          <a:p>
            <a:pPr eaLnBrk="1" hangingPunct="1"/>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endParaRPr lang="en-US"/>
          </a:p>
        </p:txBody>
      </p:sp>
      <p:sp>
        <p:nvSpPr>
          <p:cNvPr id="97283" name="Rectangle 3"/>
          <p:cNvSpPr>
            <a:spLocks noGrp="1" noChangeArrowheads="1"/>
          </p:cNvSpPr>
          <p:nvPr>
            <p:ph type="body" idx="1"/>
          </p:nvPr>
        </p:nvSpPr>
        <p:spPr/>
        <p:txBody>
          <a:bodyPr/>
          <a:lstStyle/>
          <a:p>
            <a:endParaRPr lang="en-US" dirty="0"/>
          </a:p>
        </p:txBody>
      </p:sp>
      <p:sp>
        <p:nvSpPr>
          <p:cNvPr id="97284" name="Text Box 4"/>
          <p:cNvSpPr txBox="1">
            <a:spLocks noChangeArrowheads="1"/>
          </p:cNvSpPr>
          <p:nvPr/>
        </p:nvSpPr>
        <p:spPr bwMode="auto">
          <a:xfrm>
            <a:off x="194808" y="344488"/>
            <a:ext cx="8447087" cy="3139321"/>
          </a:xfrm>
          <a:prstGeom prst="rect">
            <a:avLst/>
          </a:prstGeom>
          <a:noFill/>
          <a:ln w="9525">
            <a:noFill/>
            <a:miter lim="800000"/>
            <a:headEnd/>
            <a:tailEnd/>
          </a:ln>
          <a:effectLst/>
        </p:spPr>
        <p:txBody>
          <a:bodyPr>
            <a:spAutoFit/>
          </a:bodyPr>
          <a:lstStyle/>
          <a:p>
            <a:pPr>
              <a:spcBef>
                <a:spcPct val="50000"/>
              </a:spcBef>
            </a:pPr>
            <a:r>
              <a:rPr lang="en-US" dirty="0">
                <a:solidFill>
                  <a:srgbClr val="FFFF00"/>
                </a:solidFill>
              </a:rPr>
              <a:t>Although America did not enter the war effort officially until 1917, the impact of World War I had a paralyzing effect on fashion, and was responsible for the demise of the corset. American women entered the workforce in great numbers, providing critical labor in munitions factories and other jobs previously performed by men. Women were also recruited into the war effort to satisfy the demand for nurses, ambulance drivers and other necessary services. In the face of war, fashion became trivial and the corset was deemed an impractical and awkward device that no longer seemed appropriate. In fact, to aid the war effort at home, women were discouraged from purchasing corsets made with steel. </a:t>
            </a:r>
            <a:r>
              <a:rPr lang="en-US" b="1" i="1" dirty="0">
                <a:solidFill>
                  <a:srgbClr val="FFFF00"/>
                </a:solidFill>
              </a:rPr>
              <a:t>The collected effect of the corset boycott saved 28,000 tons of steel in 1917, enough for two battleships!</a:t>
            </a:r>
            <a:r>
              <a:rPr lang="en-US" dirty="0">
                <a:solidFill>
                  <a:srgbClr val="FFFF00"/>
                </a:solidFill>
              </a:rPr>
              <a:t> World War I had an emancipating affect on women. </a:t>
            </a:r>
          </a:p>
        </p:txBody>
      </p:sp>
      <p:pic>
        <p:nvPicPr>
          <p:cNvPr id="97290" name="Picture 10" descr="spacer"/>
          <p:cNvPicPr>
            <a:picLocks noChangeAspect="1" noChangeArrowheads="1"/>
          </p:cNvPicPr>
          <p:nvPr/>
        </p:nvPicPr>
        <p:blipFill>
          <a:blip r:embed="rId3"/>
          <a:srcRect/>
          <a:stretch>
            <a:fillRect/>
          </a:stretch>
        </p:blipFill>
        <p:spPr bwMode="auto">
          <a:xfrm>
            <a:off x="733425" y="1919288"/>
            <a:ext cx="1905000" cy="9525"/>
          </a:xfrm>
          <a:prstGeom prst="rect">
            <a:avLst/>
          </a:prstGeom>
          <a:noFill/>
        </p:spPr>
      </p:pic>
      <p:pic>
        <p:nvPicPr>
          <p:cNvPr id="97286" name="Picture 6" descr="ww12"/>
          <p:cNvPicPr>
            <a:picLocks noChangeAspect="1" noChangeArrowheads="1"/>
          </p:cNvPicPr>
          <p:nvPr/>
        </p:nvPicPr>
        <p:blipFill>
          <a:blip r:embed="rId4" cstate="print"/>
          <a:srcRect/>
          <a:stretch>
            <a:fillRect/>
          </a:stretch>
        </p:blipFill>
        <p:spPr bwMode="auto">
          <a:xfrm>
            <a:off x="4149360" y="3584527"/>
            <a:ext cx="4753660" cy="24505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182879" y="3636781"/>
            <a:ext cx="3905793" cy="2862322"/>
          </a:xfrm>
          <a:prstGeom prst="rect">
            <a:avLst/>
          </a:prstGeom>
          <a:noFill/>
        </p:spPr>
        <p:txBody>
          <a:bodyPr wrap="square" rtlCol="0">
            <a:spAutoFit/>
          </a:bodyPr>
          <a:lstStyle/>
          <a:p>
            <a:r>
              <a:rPr lang="en-US" dirty="0" smtClean="0">
                <a:solidFill>
                  <a:srgbClr val="FFFF00"/>
                </a:solidFill>
              </a:rPr>
              <a:t>They were freed from the bondage of corsets and since many chose employment, were freed from domestic bondage as well. With these new freedoms came an even greater one. The growing women's suffrage movement achieved a great victory in 1920 when congress passed the 19th amendment, granting women the right to vote.”</a:t>
            </a:r>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0"/>
            <a:ext cx="8229600" cy="862149"/>
          </a:xfrm>
        </p:spPr>
        <p:txBody>
          <a:bodyPr/>
          <a:lstStyle/>
          <a:p>
            <a:r>
              <a:rPr lang="en-US" dirty="0">
                <a:solidFill>
                  <a:srgbClr val="FFFF00"/>
                </a:solidFill>
              </a:rPr>
              <a:t>Bible History of Military Brass</a:t>
            </a:r>
          </a:p>
        </p:txBody>
      </p:sp>
      <p:sp>
        <p:nvSpPr>
          <p:cNvPr id="99331" name="Rectangle 3"/>
          <p:cNvSpPr>
            <a:spLocks noGrp="1" noChangeArrowheads="1"/>
          </p:cNvSpPr>
          <p:nvPr>
            <p:ph type="body" idx="1"/>
          </p:nvPr>
        </p:nvSpPr>
        <p:spPr>
          <a:xfrm>
            <a:off x="352697" y="1075190"/>
            <a:ext cx="4572000" cy="3418432"/>
          </a:xfrm>
        </p:spPr>
        <p:txBody>
          <a:bodyPr/>
          <a:lstStyle/>
          <a:p>
            <a:pPr>
              <a:spcBef>
                <a:spcPct val="50000"/>
              </a:spcBef>
              <a:buClrTx/>
              <a:buSzTx/>
              <a:buNone/>
            </a:pPr>
            <a:r>
              <a:rPr lang="en-US" sz="2800" b="1" dirty="0">
                <a:solidFill>
                  <a:srgbClr val="FFFF00"/>
                </a:solidFill>
              </a:rPr>
              <a:t>Genesis 4:22</a:t>
            </a:r>
            <a:r>
              <a:rPr lang="en-US" sz="2800" dirty="0">
                <a:solidFill>
                  <a:srgbClr val="FFFF00"/>
                </a:solidFill>
              </a:rPr>
              <a:t/>
            </a:r>
            <a:br>
              <a:rPr lang="en-US" sz="2800" dirty="0">
                <a:solidFill>
                  <a:srgbClr val="FFFF00"/>
                </a:solidFill>
              </a:rPr>
            </a:br>
            <a:r>
              <a:rPr lang="en-US" sz="2800" dirty="0" smtClean="0">
                <a:solidFill>
                  <a:srgbClr val="FFFF00"/>
                </a:solidFill>
              </a:rPr>
              <a:t>“And </a:t>
            </a:r>
            <a:r>
              <a:rPr lang="en-US" sz="2800" dirty="0">
                <a:solidFill>
                  <a:srgbClr val="FFFF00"/>
                </a:solidFill>
              </a:rPr>
              <a:t>Zillah, she also bare </a:t>
            </a:r>
            <a:r>
              <a:rPr lang="en-US" sz="2800" dirty="0" err="1">
                <a:solidFill>
                  <a:srgbClr val="FFFF00"/>
                </a:solidFill>
              </a:rPr>
              <a:t>Tubalcain</a:t>
            </a:r>
            <a:r>
              <a:rPr lang="en-US" sz="2800" dirty="0">
                <a:solidFill>
                  <a:srgbClr val="FFFF00"/>
                </a:solidFill>
              </a:rPr>
              <a:t>, an </a:t>
            </a:r>
            <a:r>
              <a:rPr lang="en-US" sz="2800" dirty="0" err="1">
                <a:solidFill>
                  <a:srgbClr val="FFFF00"/>
                </a:solidFill>
              </a:rPr>
              <a:t>instructer</a:t>
            </a:r>
            <a:r>
              <a:rPr lang="en-US" sz="2800" dirty="0">
                <a:solidFill>
                  <a:srgbClr val="FFFF00"/>
                </a:solidFill>
              </a:rPr>
              <a:t> of every artificer in </a:t>
            </a:r>
            <a:r>
              <a:rPr lang="en-US" sz="2800" b="1" dirty="0">
                <a:solidFill>
                  <a:srgbClr val="FFFF00"/>
                </a:solidFill>
              </a:rPr>
              <a:t>brass</a:t>
            </a:r>
            <a:r>
              <a:rPr lang="en-US" sz="2800" dirty="0">
                <a:solidFill>
                  <a:srgbClr val="FFFF00"/>
                </a:solidFill>
              </a:rPr>
              <a:t> and iron: and the sister of </a:t>
            </a:r>
            <a:r>
              <a:rPr lang="en-US" sz="2800" dirty="0" err="1">
                <a:solidFill>
                  <a:srgbClr val="FFFF00"/>
                </a:solidFill>
              </a:rPr>
              <a:t>Tubalcain</a:t>
            </a:r>
            <a:r>
              <a:rPr lang="en-US" sz="2800" dirty="0">
                <a:solidFill>
                  <a:srgbClr val="FFFF00"/>
                </a:solidFill>
              </a:rPr>
              <a:t> was </a:t>
            </a:r>
            <a:r>
              <a:rPr lang="en-US" sz="2800" dirty="0" err="1">
                <a:solidFill>
                  <a:srgbClr val="FFFF00"/>
                </a:solidFill>
              </a:rPr>
              <a:t>Naamah</a:t>
            </a:r>
            <a:r>
              <a:rPr lang="en-US" sz="2800" dirty="0" smtClean="0">
                <a:solidFill>
                  <a:srgbClr val="FFFF00"/>
                </a:solidFill>
              </a:rPr>
              <a:t>.”</a:t>
            </a:r>
            <a:endParaRPr lang="en-US" sz="2400" dirty="0">
              <a:solidFill>
                <a:srgbClr val="FFFF00"/>
              </a:solidFill>
            </a:endParaRPr>
          </a:p>
        </p:txBody>
      </p:sp>
      <p:pic>
        <p:nvPicPr>
          <p:cNvPr id="4" name="Picture 5" descr="Blacksmith4"/>
          <p:cNvPicPr>
            <a:picLocks noChangeAspect="1" noChangeArrowheads="1"/>
          </p:cNvPicPr>
          <p:nvPr/>
        </p:nvPicPr>
        <p:blipFill>
          <a:blip r:embed="rId3" cstate="print"/>
          <a:srcRect r="4286" b="6998"/>
          <a:stretch>
            <a:fillRect/>
          </a:stretch>
        </p:blipFill>
        <p:spPr bwMode="auto">
          <a:xfrm>
            <a:off x="5231675" y="936172"/>
            <a:ext cx="3743325" cy="3546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48639" y="4611231"/>
            <a:ext cx="8360229" cy="2246769"/>
          </a:xfrm>
          <a:prstGeom prst="rect">
            <a:avLst/>
          </a:prstGeom>
          <a:noFill/>
        </p:spPr>
        <p:txBody>
          <a:bodyPr wrap="square" rtlCol="0">
            <a:spAutoFit/>
          </a:bodyPr>
          <a:lstStyle/>
          <a:p>
            <a:r>
              <a:rPr lang="en-US" sz="2800" dirty="0" smtClean="0">
                <a:solidFill>
                  <a:srgbClr val="FFFF00"/>
                </a:solidFill>
              </a:rPr>
              <a:t>(</a:t>
            </a:r>
            <a:r>
              <a:rPr lang="en-US" sz="2800" dirty="0" err="1" smtClean="0">
                <a:solidFill>
                  <a:srgbClr val="FFFF00"/>
                </a:solidFill>
              </a:rPr>
              <a:t>Rotherham</a:t>
            </a:r>
            <a:r>
              <a:rPr lang="en-US" sz="2800" dirty="0" smtClean="0">
                <a:solidFill>
                  <a:srgbClr val="FFFF00"/>
                </a:solidFill>
              </a:rPr>
              <a:t>) And, as for Zillah, she also, bare Tubal-Cain, a sharpener of every cutting instrument of bronze and iron,—and, the sister of Tubal-Cain, was </a:t>
            </a:r>
            <a:r>
              <a:rPr lang="en-US" sz="2800" dirty="0" err="1" smtClean="0">
                <a:solidFill>
                  <a:srgbClr val="FFFF00"/>
                </a:solidFill>
              </a:rPr>
              <a:t>Naamah</a:t>
            </a:r>
            <a:r>
              <a:rPr lang="en-US" sz="2800" dirty="0" smtClean="0">
                <a:solidFill>
                  <a:srgbClr val="FFFF00"/>
                </a:solidFill>
              </a:rPr>
              <a:t>. </a:t>
            </a:r>
          </a:p>
          <a:p>
            <a:endParaRPr lang="en-US" sz="28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114888" y="120876"/>
            <a:ext cx="4300355" cy="1077218"/>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Deuteronomy 28:23</a:t>
            </a:r>
            <a:br>
              <a:rPr lang="en-US" sz="1600" b="1" dirty="0">
                <a:solidFill>
                  <a:srgbClr val="FFFF00"/>
                </a:solidFill>
              </a:rPr>
            </a:br>
            <a:r>
              <a:rPr lang="en-US" sz="1600" b="1" dirty="0">
                <a:solidFill>
                  <a:srgbClr val="FFFF00"/>
                </a:solidFill>
              </a:rPr>
              <a:t>And thy heaven that is over thy head shall be </a:t>
            </a:r>
            <a:r>
              <a:rPr lang="en-US" sz="1600" b="1" dirty="0">
                <a:solidFill>
                  <a:srgbClr val="FFC000"/>
                </a:solidFill>
              </a:rPr>
              <a:t>brass</a:t>
            </a:r>
            <a:r>
              <a:rPr lang="en-US" sz="1600" b="1" dirty="0">
                <a:solidFill>
                  <a:srgbClr val="FFFF00"/>
                </a:solidFill>
              </a:rPr>
              <a:t>, and the earth that is under thee shall be iron.</a:t>
            </a:r>
          </a:p>
        </p:txBody>
      </p:sp>
      <p:sp>
        <p:nvSpPr>
          <p:cNvPr id="2055" name="Text Box 7"/>
          <p:cNvSpPr txBox="1">
            <a:spLocks noChangeArrowheads="1"/>
          </p:cNvSpPr>
          <p:nvPr/>
        </p:nvSpPr>
        <p:spPr bwMode="auto">
          <a:xfrm>
            <a:off x="113935" y="1333818"/>
            <a:ext cx="4262120" cy="1323439"/>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Judges 16:21</a:t>
            </a:r>
            <a:br>
              <a:rPr lang="en-US" sz="1600" b="1" dirty="0">
                <a:solidFill>
                  <a:srgbClr val="FFFF00"/>
                </a:solidFill>
              </a:rPr>
            </a:br>
            <a:r>
              <a:rPr lang="en-US" sz="1600" b="1" dirty="0">
                <a:solidFill>
                  <a:srgbClr val="FFFF00"/>
                </a:solidFill>
              </a:rPr>
              <a:t>But the Philistines took him, and put out his eyes, and brought him down to Gaza, and bound him with fetters of </a:t>
            </a:r>
            <a:r>
              <a:rPr lang="en-US" sz="1600" b="1" dirty="0">
                <a:solidFill>
                  <a:srgbClr val="FFC000"/>
                </a:solidFill>
              </a:rPr>
              <a:t>brass</a:t>
            </a:r>
            <a:r>
              <a:rPr lang="en-US" sz="1600" b="1" dirty="0">
                <a:solidFill>
                  <a:srgbClr val="FFFF00"/>
                </a:solidFill>
              </a:rPr>
              <a:t>; and he did grind in the prison house.</a:t>
            </a:r>
          </a:p>
        </p:txBody>
      </p:sp>
      <p:sp>
        <p:nvSpPr>
          <p:cNvPr id="2056" name="Text Box 8"/>
          <p:cNvSpPr txBox="1">
            <a:spLocks noChangeArrowheads="1"/>
          </p:cNvSpPr>
          <p:nvPr/>
        </p:nvSpPr>
        <p:spPr bwMode="auto">
          <a:xfrm>
            <a:off x="123413" y="2783416"/>
            <a:ext cx="4304894" cy="2277547"/>
          </a:xfrm>
          <a:prstGeom prst="rect">
            <a:avLst/>
          </a:prstGeom>
          <a:noFill/>
          <a:ln w="9525">
            <a:solidFill>
              <a:srgbClr val="FFFF00"/>
            </a:solidFill>
            <a:miter lim="800000"/>
            <a:headEnd/>
            <a:tailEnd/>
          </a:ln>
          <a:effectLst/>
        </p:spPr>
        <p:txBody>
          <a:bodyPr wrap="square">
            <a:spAutoFit/>
          </a:bodyPr>
          <a:lstStyle/>
          <a:p>
            <a:r>
              <a:rPr lang="en-US" sz="1600" b="1" u="sng" dirty="0">
                <a:solidFill>
                  <a:srgbClr val="FFFF00"/>
                </a:solidFill>
              </a:rPr>
              <a:t>1 Samuel 17:4-6</a:t>
            </a:r>
            <a:r>
              <a:rPr lang="en-US" sz="2000" b="1" u="sng" dirty="0">
                <a:solidFill>
                  <a:srgbClr val="FFFF00"/>
                </a:solidFill>
              </a:rPr>
              <a:t/>
            </a:r>
            <a:br>
              <a:rPr lang="en-US" sz="2000" b="1" u="sng" dirty="0">
                <a:solidFill>
                  <a:srgbClr val="FFFF00"/>
                </a:solidFill>
              </a:rPr>
            </a:br>
            <a:r>
              <a:rPr lang="en-US" sz="1400" b="1" dirty="0">
                <a:solidFill>
                  <a:srgbClr val="FFFF00"/>
                </a:solidFill>
              </a:rPr>
              <a:t> 4 And there went out a champion out of the camp of the Philistines, named Goliath, of Gath, whose height was six cubits and a span. </a:t>
            </a:r>
          </a:p>
          <a:p>
            <a:pPr eaLnBrk="1" hangingPunct="1"/>
            <a:r>
              <a:rPr lang="en-US" sz="1400" b="1" dirty="0">
                <a:solidFill>
                  <a:srgbClr val="FFFF00"/>
                </a:solidFill>
              </a:rPr>
              <a:t> 5 And he had an </a:t>
            </a:r>
            <a:r>
              <a:rPr lang="en-US" sz="1400" b="1" dirty="0">
                <a:solidFill>
                  <a:srgbClr val="FFC000"/>
                </a:solidFill>
              </a:rPr>
              <a:t>helmet of brass </a:t>
            </a:r>
            <a:r>
              <a:rPr lang="en-US" sz="1400" b="1" dirty="0">
                <a:solidFill>
                  <a:srgbClr val="FFFF00"/>
                </a:solidFill>
              </a:rPr>
              <a:t>upon his head, and he was armed with a coat of mail; and the </a:t>
            </a:r>
            <a:r>
              <a:rPr lang="en-US" sz="1400" b="1" dirty="0">
                <a:solidFill>
                  <a:srgbClr val="FFC000"/>
                </a:solidFill>
              </a:rPr>
              <a:t>weight of the coat was five thousand shekels of brass</a:t>
            </a:r>
            <a:r>
              <a:rPr lang="en-US" sz="1400" b="1" dirty="0">
                <a:solidFill>
                  <a:srgbClr val="FFFF00"/>
                </a:solidFill>
              </a:rPr>
              <a:t>. </a:t>
            </a:r>
          </a:p>
          <a:p>
            <a:pPr eaLnBrk="1" hangingPunct="1"/>
            <a:r>
              <a:rPr lang="en-US" sz="1400" b="1" dirty="0">
                <a:solidFill>
                  <a:srgbClr val="FFFF00"/>
                </a:solidFill>
              </a:rPr>
              <a:t> 6 And he had </a:t>
            </a:r>
            <a:r>
              <a:rPr lang="en-US" sz="1400" b="1" dirty="0">
                <a:solidFill>
                  <a:srgbClr val="FFC000"/>
                </a:solidFill>
              </a:rPr>
              <a:t>greaves of brass upon his legs</a:t>
            </a:r>
            <a:r>
              <a:rPr lang="en-US" sz="1400" b="1" dirty="0">
                <a:solidFill>
                  <a:srgbClr val="FFFF00"/>
                </a:solidFill>
              </a:rPr>
              <a:t>, and a </a:t>
            </a:r>
            <a:r>
              <a:rPr lang="en-US" sz="1400" b="1" dirty="0">
                <a:solidFill>
                  <a:srgbClr val="FFC000"/>
                </a:solidFill>
              </a:rPr>
              <a:t>target of brass </a:t>
            </a:r>
            <a:r>
              <a:rPr lang="en-US" sz="1400" b="1" dirty="0">
                <a:solidFill>
                  <a:srgbClr val="FFFF00"/>
                </a:solidFill>
              </a:rPr>
              <a:t>between his shoulders.</a:t>
            </a:r>
          </a:p>
        </p:txBody>
      </p:sp>
      <p:sp>
        <p:nvSpPr>
          <p:cNvPr id="2057" name="Text Box 9"/>
          <p:cNvSpPr txBox="1">
            <a:spLocks noChangeArrowheads="1"/>
          </p:cNvSpPr>
          <p:nvPr/>
        </p:nvSpPr>
        <p:spPr bwMode="auto">
          <a:xfrm>
            <a:off x="162012" y="5278211"/>
            <a:ext cx="4331609" cy="1323439"/>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1 Samuel 17:38</a:t>
            </a:r>
            <a:br>
              <a:rPr lang="en-US" sz="1600" b="1" dirty="0">
                <a:solidFill>
                  <a:srgbClr val="FFFF00"/>
                </a:solidFill>
              </a:rPr>
            </a:br>
            <a:r>
              <a:rPr lang="en-US" sz="1600" b="1" dirty="0">
                <a:solidFill>
                  <a:srgbClr val="FFFF00"/>
                </a:solidFill>
              </a:rPr>
              <a:t>And Saul armed David with </a:t>
            </a:r>
            <a:r>
              <a:rPr lang="en-US" sz="1600" b="1" dirty="0" smtClean="0">
                <a:solidFill>
                  <a:srgbClr val="FFFF00"/>
                </a:solidFill>
              </a:rPr>
              <a:t>his </a:t>
            </a:r>
            <a:r>
              <a:rPr lang="en-US" sz="1600" b="1" dirty="0" err="1">
                <a:solidFill>
                  <a:srgbClr val="FFFF00"/>
                </a:solidFill>
              </a:rPr>
              <a:t>armour</a:t>
            </a:r>
            <a:r>
              <a:rPr lang="en-US" sz="1600" b="1" dirty="0">
                <a:solidFill>
                  <a:srgbClr val="FFFF00"/>
                </a:solidFill>
              </a:rPr>
              <a:t>, and he put an </a:t>
            </a:r>
            <a:r>
              <a:rPr lang="en-US" sz="1600" b="1" dirty="0" smtClean="0">
                <a:solidFill>
                  <a:srgbClr val="FFC000"/>
                </a:solidFill>
              </a:rPr>
              <a:t>helmet of brass </a:t>
            </a:r>
            <a:r>
              <a:rPr lang="en-US" sz="1600" b="1" dirty="0" smtClean="0">
                <a:solidFill>
                  <a:srgbClr val="FFFF00"/>
                </a:solidFill>
              </a:rPr>
              <a:t>upon </a:t>
            </a:r>
            <a:r>
              <a:rPr lang="en-US" sz="1600" b="1" dirty="0">
                <a:solidFill>
                  <a:srgbClr val="FFFF00"/>
                </a:solidFill>
              </a:rPr>
              <a:t>his head; also he armed him with a coat of mail.</a:t>
            </a:r>
          </a:p>
        </p:txBody>
      </p:sp>
      <p:sp>
        <p:nvSpPr>
          <p:cNvPr id="2058" name="Text Box 10"/>
          <p:cNvSpPr txBox="1">
            <a:spLocks noChangeArrowheads="1"/>
          </p:cNvSpPr>
          <p:nvPr/>
        </p:nvSpPr>
        <p:spPr bwMode="auto">
          <a:xfrm>
            <a:off x="4728845" y="129675"/>
            <a:ext cx="4415155" cy="1815882"/>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1 Kings 7:14</a:t>
            </a:r>
            <a:br>
              <a:rPr lang="en-US" sz="1600" b="1" dirty="0">
                <a:solidFill>
                  <a:srgbClr val="FFFF00"/>
                </a:solidFill>
              </a:rPr>
            </a:br>
            <a:r>
              <a:rPr lang="en-US" sz="1600" b="1" dirty="0">
                <a:solidFill>
                  <a:srgbClr val="FFFF00"/>
                </a:solidFill>
              </a:rPr>
              <a:t>He was a widow's son of the tribe of Naphtali, and his father was a man of </a:t>
            </a:r>
            <a:r>
              <a:rPr lang="en-US" sz="1600" b="1" dirty="0" err="1">
                <a:solidFill>
                  <a:srgbClr val="FFFF00"/>
                </a:solidFill>
              </a:rPr>
              <a:t>Tyre</a:t>
            </a:r>
            <a:r>
              <a:rPr lang="en-US" sz="1600" b="1" dirty="0">
                <a:solidFill>
                  <a:srgbClr val="FFFF00"/>
                </a:solidFill>
              </a:rPr>
              <a:t>, a </a:t>
            </a:r>
            <a:r>
              <a:rPr lang="en-US" sz="1600" b="1" dirty="0">
                <a:solidFill>
                  <a:srgbClr val="FFC000"/>
                </a:solidFill>
              </a:rPr>
              <a:t>worker in brass</a:t>
            </a:r>
            <a:r>
              <a:rPr lang="en-US" sz="1600" b="1" dirty="0">
                <a:solidFill>
                  <a:srgbClr val="FFFF00"/>
                </a:solidFill>
              </a:rPr>
              <a:t>: and he was filled with wisdom, and understanding, and cunning </a:t>
            </a:r>
            <a:r>
              <a:rPr lang="en-US" sz="1600" b="1" dirty="0">
                <a:solidFill>
                  <a:srgbClr val="FFC000"/>
                </a:solidFill>
              </a:rPr>
              <a:t>to work all works in brass</a:t>
            </a:r>
            <a:r>
              <a:rPr lang="en-US" sz="1600" b="1" dirty="0">
                <a:solidFill>
                  <a:srgbClr val="FFFF00"/>
                </a:solidFill>
              </a:rPr>
              <a:t>. And he came to king Solomon, and wrought all his work. </a:t>
            </a:r>
          </a:p>
        </p:txBody>
      </p:sp>
      <p:sp>
        <p:nvSpPr>
          <p:cNvPr id="2059" name="Text Box 11"/>
          <p:cNvSpPr txBox="1">
            <a:spLocks noChangeArrowheads="1"/>
          </p:cNvSpPr>
          <p:nvPr/>
        </p:nvSpPr>
        <p:spPr bwMode="auto">
          <a:xfrm>
            <a:off x="4726077" y="3652883"/>
            <a:ext cx="4326482" cy="1323439"/>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2 Kings 25:7</a:t>
            </a:r>
            <a:br>
              <a:rPr lang="en-US" sz="1600" b="1" dirty="0">
                <a:solidFill>
                  <a:srgbClr val="FFFF00"/>
                </a:solidFill>
              </a:rPr>
            </a:br>
            <a:r>
              <a:rPr lang="en-US" sz="1600" b="1" dirty="0">
                <a:solidFill>
                  <a:srgbClr val="FFFF00"/>
                </a:solidFill>
              </a:rPr>
              <a:t>And they slew the sons of Zedekiah before his eyes, and put out the eyes of Zedekiah, and </a:t>
            </a:r>
            <a:r>
              <a:rPr lang="en-US" sz="1600" b="1" dirty="0">
                <a:solidFill>
                  <a:srgbClr val="FFC000"/>
                </a:solidFill>
              </a:rPr>
              <a:t>bound him with fetters of brass</a:t>
            </a:r>
            <a:r>
              <a:rPr lang="en-US" sz="1600" b="1" dirty="0">
                <a:solidFill>
                  <a:srgbClr val="FFFF00"/>
                </a:solidFill>
              </a:rPr>
              <a:t>, and carried him to Babylon. </a:t>
            </a:r>
          </a:p>
        </p:txBody>
      </p:sp>
      <p:sp>
        <p:nvSpPr>
          <p:cNvPr id="2060" name="Text Box 12"/>
          <p:cNvSpPr txBox="1">
            <a:spLocks noChangeArrowheads="1"/>
          </p:cNvSpPr>
          <p:nvPr/>
        </p:nvSpPr>
        <p:spPr bwMode="auto">
          <a:xfrm>
            <a:off x="4816113" y="5134337"/>
            <a:ext cx="4327887" cy="1323439"/>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2 Kings 25:14</a:t>
            </a:r>
            <a:br>
              <a:rPr lang="en-US" sz="1600" b="1" dirty="0">
                <a:solidFill>
                  <a:srgbClr val="FFFF00"/>
                </a:solidFill>
              </a:rPr>
            </a:br>
            <a:r>
              <a:rPr lang="en-US" sz="1600" b="1" dirty="0">
                <a:solidFill>
                  <a:srgbClr val="FFFF00"/>
                </a:solidFill>
              </a:rPr>
              <a:t>And the pots, and the shovels, and the snuffers, and the spoons, and all the </a:t>
            </a:r>
            <a:r>
              <a:rPr lang="en-US" sz="1600" b="1" dirty="0">
                <a:solidFill>
                  <a:srgbClr val="FFC000"/>
                </a:solidFill>
              </a:rPr>
              <a:t>vessels of brass </a:t>
            </a:r>
            <a:r>
              <a:rPr lang="en-US" sz="1600" b="1" dirty="0">
                <a:solidFill>
                  <a:srgbClr val="FFFF00"/>
                </a:solidFill>
              </a:rPr>
              <a:t>wherewith they ministered, took they away.</a:t>
            </a:r>
          </a:p>
        </p:txBody>
      </p:sp>
      <p:sp>
        <p:nvSpPr>
          <p:cNvPr id="2061" name="Text Box 13"/>
          <p:cNvSpPr txBox="1">
            <a:spLocks noChangeArrowheads="1"/>
          </p:cNvSpPr>
          <p:nvPr/>
        </p:nvSpPr>
        <p:spPr bwMode="auto">
          <a:xfrm>
            <a:off x="4696822" y="2041431"/>
            <a:ext cx="4381863" cy="1323439"/>
          </a:xfrm>
          <a:prstGeom prst="rect">
            <a:avLst/>
          </a:prstGeom>
          <a:noFill/>
          <a:ln w="9525">
            <a:solidFill>
              <a:srgbClr val="FFFF00"/>
            </a:solidFill>
            <a:miter lim="800000"/>
            <a:headEnd/>
            <a:tailEnd/>
          </a:ln>
          <a:effectLst/>
        </p:spPr>
        <p:txBody>
          <a:bodyPr wrap="square">
            <a:spAutoFit/>
          </a:bodyPr>
          <a:lstStyle/>
          <a:p>
            <a:pPr eaLnBrk="1" hangingPunct="1">
              <a:spcBef>
                <a:spcPct val="50000"/>
              </a:spcBef>
            </a:pPr>
            <a:r>
              <a:rPr lang="en-US" sz="1600" b="1" dirty="0">
                <a:solidFill>
                  <a:srgbClr val="FFFF00"/>
                </a:solidFill>
              </a:rPr>
              <a:t>2 Chronicles 12:10</a:t>
            </a:r>
            <a:br>
              <a:rPr lang="en-US" sz="1600" b="1" dirty="0">
                <a:solidFill>
                  <a:srgbClr val="FFFF00"/>
                </a:solidFill>
              </a:rPr>
            </a:br>
            <a:r>
              <a:rPr lang="en-US" sz="1600" b="1" dirty="0">
                <a:solidFill>
                  <a:srgbClr val="FFFF00"/>
                </a:solidFill>
              </a:rPr>
              <a:t>Instead of which king </a:t>
            </a:r>
            <a:r>
              <a:rPr lang="en-US" sz="1600" b="1" dirty="0" err="1">
                <a:solidFill>
                  <a:srgbClr val="FFFF00"/>
                </a:solidFill>
              </a:rPr>
              <a:t>Rehoboam</a:t>
            </a:r>
            <a:r>
              <a:rPr lang="en-US" sz="1600" b="1" dirty="0">
                <a:solidFill>
                  <a:srgbClr val="FFFF00"/>
                </a:solidFill>
              </a:rPr>
              <a:t> made </a:t>
            </a:r>
            <a:r>
              <a:rPr lang="en-US" sz="1600" b="1" dirty="0">
                <a:solidFill>
                  <a:srgbClr val="FFC000"/>
                </a:solidFill>
              </a:rPr>
              <a:t>shields of brass</a:t>
            </a:r>
            <a:r>
              <a:rPr lang="en-US" sz="1600" b="1" dirty="0">
                <a:solidFill>
                  <a:srgbClr val="FFFF00"/>
                </a:solidFill>
              </a:rPr>
              <a:t>, and committed them to the hands of the chief of the guard, that kept the entrance of the king's house.</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118531"/>
            <a:ext cx="8229600" cy="626533"/>
          </a:xfrm>
        </p:spPr>
        <p:txBody>
          <a:bodyPr/>
          <a:lstStyle/>
          <a:p>
            <a:r>
              <a:rPr lang="en-US" dirty="0">
                <a:solidFill>
                  <a:srgbClr val="FFFF00"/>
                </a:solidFill>
              </a:rPr>
              <a:t>‘</a:t>
            </a:r>
            <a:r>
              <a:rPr lang="en-US" dirty="0" err="1">
                <a:solidFill>
                  <a:srgbClr val="FFFF00"/>
                </a:solidFill>
              </a:rPr>
              <a:t>Lookingglasses</a:t>
            </a:r>
            <a:r>
              <a:rPr lang="en-US" dirty="0">
                <a:solidFill>
                  <a:srgbClr val="FFFF00"/>
                </a:solidFill>
              </a:rPr>
              <a:t>’= Heb. ‘</a:t>
            </a:r>
            <a:r>
              <a:rPr lang="en-US" dirty="0" err="1">
                <a:solidFill>
                  <a:srgbClr val="FFFF00"/>
                </a:solidFill>
              </a:rPr>
              <a:t>marah</a:t>
            </a:r>
            <a:r>
              <a:rPr lang="en-US" dirty="0">
                <a:solidFill>
                  <a:srgbClr val="FFFF00"/>
                </a:solidFill>
              </a:rPr>
              <a:t>’</a:t>
            </a:r>
          </a:p>
        </p:txBody>
      </p:sp>
      <p:sp>
        <p:nvSpPr>
          <p:cNvPr id="107523" name="Rectangle 3"/>
          <p:cNvSpPr>
            <a:spLocks noGrp="1" noChangeArrowheads="1"/>
          </p:cNvSpPr>
          <p:nvPr>
            <p:ph type="body" idx="1"/>
          </p:nvPr>
        </p:nvSpPr>
        <p:spPr>
          <a:xfrm>
            <a:off x="169816" y="960118"/>
            <a:ext cx="8229600" cy="4525963"/>
          </a:xfrm>
        </p:spPr>
        <p:txBody>
          <a:bodyPr/>
          <a:lstStyle/>
          <a:p>
            <a:pPr>
              <a:lnSpc>
                <a:spcPct val="80000"/>
              </a:lnSpc>
              <a:buNone/>
            </a:pPr>
            <a:r>
              <a:rPr lang="en-US" sz="2800" dirty="0" err="1">
                <a:solidFill>
                  <a:srgbClr val="FFFF00"/>
                </a:solidFill>
              </a:rPr>
              <a:t>Hb</a:t>
            </a:r>
            <a:r>
              <a:rPr lang="en-US" sz="2800" dirty="0">
                <a:solidFill>
                  <a:srgbClr val="FFFF00"/>
                </a:solidFill>
              </a:rPr>
              <a:t>. '</a:t>
            </a:r>
            <a:r>
              <a:rPr lang="en-US" sz="2800" dirty="0" err="1">
                <a:solidFill>
                  <a:srgbClr val="FFFF00"/>
                </a:solidFill>
              </a:rPr>
              <a:t>marah</a:t>
            </a:r>
            <a:r>
              <a:rPr lang="en-US" sz="2800" dirty="0">
                <a:solidFill>
                  <a:srgbClr val="FFFF00"/>
                </a:solidFill>
              </a:rPr>
              <a:t>' (4759) the </a:t>
            </a:r>
            <a:r>
              <a:rPr lang="en-US" sz="2800" b="1" dirty="0">
                <a:solidFill>
                  <a:srgbClr val="FFFF00"/>
                </a:solidFill>
              </a:rPr>
              <a:t>fem.</a:t>
            </a:r>
            <a:r>
              <a:rPr lang="en-US" sz="2800" dirty="0">
                <a:solidFill>
                  <a:srgbClr val="FFFF00"/>
                </a:solidFill>
              </a:rPr>
              <a:t> form of '</a:t>
            </a:r>
            <a:r>
              <a:rPr lang="en-US" sz="2800" dirty="0" err="1">
                <a:solidFill>
                  <a:srgbClr val="FFFF00"/>
                </a:solidFill>
              </a:rPr>
              <a:t>mareh</a:t>
            </a:r>
            <a:r>
              <a:rPr lang="en-US" sz="2800" dirty="0">
                <a:solidFill>
                  <a:srgbClr val="FFFF00"/>
                </a:solidFill>
              </a:rPr>
              <a:t>'(see below)and is also transl. in the following vv. </a:t>
            </a:r>
            <a:r>
              <a:rPr lang="en-US" sz="2800" dirty="0" smtClean="0">
                <a:solidFill>
                  <a:srgbClr val="FFFF00"/>
                </a:solidFill>
              </a:rPr>
              <a:t>As -</a:t>
            </a:r>
            <a:endParaRPr lang="en-US" sz="2800" b="1" dirty="0">
              <a:solidFill>
                <a:srgbClr val="FFFF00"/>
              </a:solidFill>
            </a:endParaRPr>
          </a:p>
          <a:p>
            <a:pPr>
              <a:lnSpc>
                <a:spcPct val="80000"/>
              </a:lnSpc>
              <a:buNone/>
            </a:pPr>
            <a:r>
              <a:rPr lang="en-US" sz="2800" b="1" dirty="0">
                <a:solidFill>
                  <a:srgbClr val="FFFF00"/>
                </a:solidFill>
              </a:rPr>
              <a:t>Gen. 46:2 - </a:t>
            </a:r>
            <a:r>
              <a:rPr lang="en-US" sz="2800" b="1" dirty="0" smtClean="0">
                <a:solidFill>
                  <a:srgbClr val="FFFF00"/>
                </a:solidFill>
              </a:rPr>
              <a:t> "</a:t>
            </a:r>
            <a:r>
              <a:rPr lang="en-US" sz="2800" b="1" dirty="0">
                <a:solidFill>
                  <a:srgbClr val="FFFF00"/>
                </a:solidFill>
              </a:rPr>
              <a:t>in the visions of"</a:t>
            </a:r>
          </a:p>
          <a:p>
            <a:pPr>
              <a:lnSpc>
                <a:spcPct val="80000"/>
              </a:lnSpc>
              <a:buNone/>
            </a:pPr>
            <a:r>
              <a:rPr lang="en-US" sz="2800" b="1" dirty="0">
                <a:solidFill>
                  <a:srgbClr val="FFFF00"/>
                </a:solidFill>
              </a:rPr>
              <a:t>Num. 12:6 - "in a vision"</a:t>
            </a:r>
          </a:p>
          <a:p>
            <a:pPr>
              <a:lnSpc>
                <a:spcPct val="80000"/>
              </a:lnSpc>
              <a:buNone/>
            </a:pPr>
            <a:r>
              <a:rPr lang="en-US" sz="2800" b="1" dirty="0">
                <a:solidFill>
                  <a:srgbClr val="FFFF00"/>
                </a:solidFill>
              </a:rPr>
              <a:t>1 Sam 3:15- "the vision"</a:t>
            </a:r>
          </a:p>
          <a:p>
            <a:pPr>
              <a:lnSpc>
                <a:spcPct val="80000"/>
              </a:lnSpc>
              <a:buNone/>
            </a:pPr>
            <a:r>
              <a:rPr lang="en-US" sz="2800" b="1" dirty="0">
                <a:solidFill>
                  <a:srgbClr val="FFFF00"/>
                </a:solidFill>
              </a:rPr>
              <a:t>Isa. 52:14 </a:t>
            </a:r>
            <a:r>
              <a:rPr lang="en-US" sz="2800" b="1" dirty="0" smtClean="0">
                <a:solidFill>
                  <a:srgbClr val="FFFF00"/>
                </a:solidFill>
              </a:rPr>
              <a:t>-  "</a:t>
            </a:r>
            <a:r>
              <a:rPr lang="en-US" sz="2800" b="1" dirty="0">
                <a:solidFill>
                  <a:srgbClr val="FFFF00"/>
                </a:solidFill>
              </a:rPr>
              <a:t>visage"</a:t>
            </a:r>
          </a:p>
          <a:p>
            <a:pPr>
              <a:lnSpc>
                <a:spcPct val="80000"/>
              </a:lnSpc>
              <a:buNone/>
            </a:pPr>
            <a:r>
              <a:rPr lang="en-US" sz="2800" b="1" dirty="0" err="1">
                <a:solidFill>
                  <a:srgbClr val="FFFF00"/>
                </a:solidFill>
              </a:rPr>
              <a:t>Ezk</a:t>
            </a:r>
            <a:r>
              <a:rPr lang="en-US" sz="2800" b="1" dirty="0">
                <a:solidFill>
                  <a:srgbClr val="FFFF00"/>
                </a:solidFill>
              </a:rPr>
              <a:t>. 1:1 -  </a:t>
            </a:r>
            <a:r>
              <a:rPr lang="en-US" sz="2800" b="1" dirty="0" smtClean="0">
                <a:solidFill>
                  <a:srgbClr val="FFFF00"/>
                </a:solidFill>
              </a:rPr>
              <a:t>   "</a:t>
            </a:r>
            <a:r>
              <a:rPr lang="en-US" sz="2800" b="1" dirty="0">
                <a:solidFill>
                  <a:srgbClr val="FFFF00"/>
                </a:solidFill>
              </a:rPr>
              <a:t>visions of"</a:t>
            </a:r>
          </a:p>
          <a:p>
            <a:pPr>
              <a:lnSpc>
                <a:spcPct val="80000"/>
              </a:lnSpc>
              <a:buNone/>
            </a:pPr>
            <a:r>
              <a:rPr lang="en-US" sz="2800" b="1" dirty="0" smtClean="0">
                <a:solidFill>
                  <a:srgbClr val="FFFF00"/>
                </a:solidFill>
              </a:rPr>
              <a:t>    8:3 </a:t>
            </a:r>
            <a:r>
              <a:rPr lang="en-US" sz="2800" b="1" dirty="0">
                <a:solidFill>
                  <a:srgbClr val="FFFF00"/>
                </a:solidFill>
              </a:rPr>
              <a:t>-  </a:t>
            </a:r>
            <a:r>
              <a:rPr lang="en-US" sz="2800" b="1" dirty="0" smtClean="0">
                <a:solidFill>
                  <a:srgbClr val="FFFF00"/>
                </a:solidFill>
              </a:rPr>
              <a:t>    "</a:t>
            </a:r>
            <a:r>
              <a:rPr lang="en-US" sz="2800" b="1" dirty="0">
                <a:solidFill>
                  <a:srgbClr val="FFFF00"/>
                </a:solidFill>
              </a:rPr>
              <a:t>in the visions of"</a:t>
            </a:r>
          </a:p>
          <a:p>
            <a:pPr>
              <a:lnSpc>
                <a:spcPct val="80000"/>
              </a:lnSpc>
              <a:buNone/>
            </a:pPr>
            <a:r>
              <a:rPr lang="en-US" sz="2800" b="1" dirty="0">
                <a:solidFill>
                  <a:srgbClr val="FFFF00"/>
                </a:solidFill>
              </a:rPr>
              <a:t>	40:2 - </a:t>
            </a:r>
            <a:r>
              <a:rPr lang="en-US" sz="2800" b="1" dirty="0" smtClean="0">
                <a:solidFill>
                  <a:srgbClr val="FFFF00"/>
                </a:solidFill>
              </a:rPr>
              <a:t>   "</a:t>
            </a:r>
            <a:r>
              <a:rPr lang="en-US" sz="2800" b="1" dirty="0">
                <a:solidFill>
                  <a:srgbClr val="FFFF00"/>
                </a:solidFill>
              </a:rPr>
              <a:t>in the visions of"</a:t>
            </a:r>
          </a:p>
          <a:p>
            <a:pPr>
              <a:lnSpc>
                <a:spcPct val="80000"/>
              </a:lnSpc>
              <a:buNone/>
            </a:pPr>
            <a:r>
              <a:rPr lang="en-US" sz="2800" b="1" dirty="0">
                <a:solidFill>
                  <a:srgbClr val="FFFF00"/>
                </a:solidFill>
              </a:rPr>
              <a:t>	43:3 - </a:t>
            </a:r>
            <a:r>
              <a:rPr lang="en-US" sz="2800" b="1" dirty="0" smtClean="0">
                <a:solidFill>
                  <a:srgbClr val="FFFF00"/>
                </a:solidFill>
              </a:rPr>
              <a:t>   "</a:t>
            </a:r>
            <a:r>
              <a:rPr lang="en-US" sz="2800" b="1" dirty="0">
                <a:solidFill>
                  <a:srgbClr val="FFFF00"/>
                </a:solidFill>
              </a:rPr>
              <a:t>in the visions of"</a:t>
            </a:r>
          </a:p>
          <a:p>
            <a:pPr>
              <a:lnSpc>
                <a:spcPct val="80000"/>
              </a:lnSpc>
              <a:buNone/>
            </a:pPr>
            <a:r>
              <a:rPr lang="en-US" sz="2800" b="1" dirty="0">
                <a:solidFill>
                  <a:srgbClr val="FFFF00"/>
                </a:solidFill>
              </a:rPr>
              <a:t>Dan. 10:7 - "the vision, the vision"</a:t>
            </a:r>
          </a:p>
          <a:p>
            <a:pPr>
              <a:lnSpc>
                <a:spcPct val="80000"/>
              </a:lnSpc>
              <a:buNone/>
            </a:pPr>
            <a:r>
              <a:rPr lang="en-US" sz="2800" b="1" dirty="0">
                <a:solidFill>
                  <a:srgbClr val="FFFF00"/>
                </a:solidFill>
              </a:rPr>
              <a:t>	10:8 - </a:t>
            </a:r>
            <a:r>
              <a:rPr lang="en-US" sz="2800" b="1" dirty="0" smtClean="0">
                <a:solidFill>
                  <a:srgbClr val="FFFF00"/>
                </a:solidFill>
              </a:rPr>
              <a:t>     "</a:t>
            </a:r>
            <a:r>
              <a:rPr lang="en-US" sz="2800" b="1" dirty="0">
                <a:solidFill>
                  <a:srgbClr val="FFFF00"/>
                </a:solidFill>
              </a:rPr>
              <a:t>vision"</a:t>
            </a:r>
          </a:p>
          <a:p>
            <a:pPr>
              <a:lnSpc>
                <a:spcPct val="80000"/>
              </a:lnSpc>
              <a:buNone/>
            </a:pPr>
            <a:r>
              <a:rPr lang="en-US" sz="2800" b="1" dirty="0">
                <a:solidFill>
                  <a:srgbClr val="FFFF00"/>
                </a:solidFill>
              </a:rPr>
              <a:t>	10:16- </a:t>
            </a:r>
            <a:r>
              <a:rPr lang="en-US" sz="2800" b="1" dirty="0" smtClean="0">
                <a:solidFill>
                  <a:srgbClr val="FFFF00"/>
                </a:solidFill>
              </a:rPr>
              <a:t>    "</a:t>
            </a:r>
            <a:r>
              <a:rPr lang="en-US" sz="2800" b="1" dirty="0">
                <a:solidFill>
                  <a:srgbClr val="FFFF00"/>
                </a:solidFill>
              </a:rPr>
              <a:t>by the vision"</a:t>
            </a:r>
          </a:p>
        </p:txBody>
      </p:sp>
      <p:pic>
        <p:nvPicPr>
          <p:cNvPr id="107525" name="Picture 5"/>
          <p:cNvPicPr>
            <a:picLocks noChangeAspect="1" noChangeArrowheads="1"/>
          </p:cNvPicPr>
          <p:nvPr/>
        </p:nvPicPr>
        <p:blipFill>
          <a:blip r:embed="rId3" cstate="print"/>
          <a:srcRect l="5365" t="52484" r="51622" b="8302"/>
          <a:stretch>
            <a:fillRect/>
          </a:stretch>
        </p:blipFill>
        <p:spPr bwMode="auto">
          <a:xfrm>
            <a:off x="5351488" y="2174019"/>
            <a:ext cx="3588767" cy="2595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842000" cy="1143000"/>
          </a:xfrm>
        </p:spPr>
        <p:txBody>
          <a:bodyPr/>
          <a:lstStyle/>
          <a:p>
            <a:r>
              <a:rPr lang="en-US" sz="3200" b="1" dirty="0" smtClean="0">
                <a:solidFill>
                  <a:srgbClr val="66FFFF"/>
                </a:solidFill>
              </a:rPr>
              <a:t>EZEKIEL 40:4 — THE OPENING INJUNCTION</a:t>
            </a:r>
            <a:endParaRPr lang="en-US" sz="3200" dirty="0"/>
          </a:p>
        </p:txBody>
      </p:sp>
      <p:sp>
        <p:nvSpPr>
          <p:cNvPr id="3" name="Content Placeholder 2"/>
          <p:cNvSpPr>
            <a:spLocks noGrp="1"/>
          </p:cNvSpPr>
          <p:nvPr>
            <p:ph idx="1"/>
          </p:nvPr>
        </p:nvSpPr>
        <p:spPr>
          <a:xfrm>
            <a:off x="84673" y="962536"/>
            <a:ext cx="6282263" cy="4525963"/>
          </a:xfrm>
        </p:spPr>
        <p:txBody>
          <a:bodyPr/>
          <a:lstStyle/>
          <a:p>
            <a:pPr>
              <a:buNone/>
            </a:pPr>
            <a:r>
              <a:rPr lang="en-US" sz="2800" b="1" dirty="0" smtClean="0">
                <a:solidFill>
                  <a:srgbClr val="FFFF00"/>
                </a:solidFill>
              </a:rPr>
              <a:t>VERSE 4</a:t>
            </a:r>
          </a:p>
          <a:p>
            <a:pPr>
              <a:buNone/>
            </a:pPr>
            <a:r>
              <a:rPr lang="en-US" sz="2800" b="1" dirty="0" smtClean="0">
                <a:solidFill>
                  <a:srgbClr val="FFFF00"/>
                </a:solidFill>
              </a:rPr>
              <a:t>This is a touchstone to the interpretation of the prophecy, and is repeated and amplified in </a:t>
            </a:r>
            <a:r>
              <a:rPr lang="en-US" sz="2800" b="1" dirty="0" err="1" smtClean="0">
                <a:solidFill>
                  <a:srgbClr val="FFFF00"/>
                </a:solidFill>
              </a:rPr>
              <a:t>ch</a:t>
            </a:r>
            <a:r>
              <a:rPr lang="en-US" sz="2800" b="1" dirty="0" smtClean="0">
                <a:solidFill>
                  <a:srgbClr val="FFFF00"/>
                </a:solidFill>
              </a:rPr>
              <a:t>. 44:5, with even greater emphasis upon the need for minute observance of all that is to be observed in this vision. </a:t>
            </a:r>
          </a:p>
          <a:p>
            <a:pPr>
              <a:buNone/>
            </a:pPr>
            <a:r>
              <a:rPr lang="en-US" sz="2800" b="1" dirty="0" smtClean="0">
                <a:solidFill>
                  <a:srgbClr val="FFFF00"/>
                </a:solidFill>
              </a:rPr>
              <a:t>Ezekiel is encouraged to see, hear, and observe "every coming in," all ordinances, and then to inform Israel of his wonderful discoveries.</a:t>
            </a:r>
            <a:endParaRPr lang="en-US" sz="2800" b="1" dirty="0">
              <a:solidFill>
                <a:srgbClr val="FFFF00"/>
              </a:solidFill>
            </a:endParaRPr>
          </a:p>
        </p:txBody>
      </p:sp>
      <p:pic>
        <p:nvPicPr>
          <p:cNvPr id="4" name="Picture 3" descr="man of brass.jpg"/>
          <p:cNvPicPr>
            <a:picLocks noChangeAspect="1"/>
          </p:cNvPicPr>
          <p:nvPr/>
        </p:nvPicPr>
        <p:blipFill>
          <a:blip r:embed="rId2" cstate="print"/>
          <a:stretch>
            <a:fillRect/>
          </a:stretch>
        </p:blipFill>
        <p:spPr>
          <a:xfrm>
            <a:off x="6222553" y="0"/>
            <a:ext cx="2921448" cy="3403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4113" y="-36451"/>
            <a:ext cx="5355771" cy="4525963"/>
          </a:xfrm>
        </p:spPr>
        <p:txBody>
          <a:bodyPr/>
          <a:lstStyle/>
          <a:p>
            <a:r>
              <a:rPr lang="en-US" sz="2400" dirty="0" smtClean="0">
                <a:solidFill>
                  <a:srgbClr val="FFFF00"/>
                </a:solidFill>
              </a:rPr>
              <a:t>"A </a:t>
            </a:r>
            <a:r>
              <a:rPr lang="en-US" sz="2400" b="1" dirty="0" smtClean="0">
                <a:solidFill>
                  <a:srgbClr val="FFFF00"/>
                </a:solidFill>
              </a:rPr>
              <a:t>line of flax in his hand" — </a:t>
            </a:r>
            <a:r>
              <a:rPr lang="en-US" sz="2400" dirty="0" smtClean="0">
                <a:solidFill>
                  <a:srgbClr val="FFFF00"/>
                </a:solidFill>
              </a:rPr>
              <a:t>Flax in Hebrew is </a:t>
            </a:r>
            <a:r>
              <a:rPr lang="en-US" sz="2400" dirty="0" err="1" smtClean="0">
                <a:solidFill>
                  <a:srgbClr val="FFFF00"/>
                </a:solidFill>
              </a:rPr>
              <a:t>pishteh</a:t>
            </a:r>
            <a:r>
              <a:rPr lang="en-US" sz="2400" dirty="0" smtClean="0">
                <a:solidFill>
                  <a:srgbClr val="FFFF00"/>
                </a:solidFill>
              </a:rPr>
              <a:t>, threads of linen. It signifies righteousness. The priests' garments were made of linen (</a:t>
            </a:r>
            <a:r>
              <a:rPr lang="en-US" sz="2400" dirty="0" err="1" smtClean="0">
                <a:solidFill>
                  <a:srgbClr val="FFFF00"/>
                </a:solidFill>
              </a:rPr>
              <a:t>Exo</a:t>
            </a:r>
            <a:r>
              <a:rPr lang="en-US" sz="2400" dirty="0" smtClean="0">
                <a:solidFill>
                  <a:srgbClr val="FFFF00"/>
                </a:solidFill>
              </a:rPr>
              <a:t>. 28:42)</a:t>
            </a:r>
          </a:p>
          <a:p>
            <a:endParaRPr lang="en-US" sz="2400" dirty="0" smtClean="0">
              <a:solidFill>
                <a:srgbClr val="FFFF00"/>
              </a:solidFill>
            </a:endParaRPr>
          </a:p>
          <a:p>
            <a:r>
              <a:rPr lang="en-US" sz="2400" dirty="0" smtClean="0">
                <a:solidFill>
                  <a:srgbClr val="FFFF00"/>
                </a:solidFill>
              </a:rPr>
              <a:t>The Apocalypse teaches that fine white linen is for the righteous actions (J.T.) of the saints (Rev. 19:8; 15:6)</a:t>
            </a:r>
          </a:p>
          <a:p>
            <a:endParaRPr lang="en-US" sz="2400" dirty="0" smtClean="0">
              <a:solidFill>
                <a:srgbClr val="FFFF00"/>
              </a:solidFill>
            </a:endParaRPr>
          </a:p>
          <a:p>
            <a:r>
              <a:rPr lang="en-US" sz="2400" dirty="0" smtClean="0">
                <a:solidFill>
                  <a:srgbClr val="FFFF00"/>
                </a:solidFill>
              </a:rPr>
              <a:t>Flax is quite unsuitable for accurate measurements. </a:t>
            </a:r>
          </a:p>
          <a:p>
            <a:r>
              <a:rPr lang="en-US" sz="2400" dirty="0" smtClean="0">
                <a:solidFill>
                  <a:srgbClr val="FFFF00"/>
                </a:solidFill>
              </a:rPr>
              <a:t>Nowhere in this temple prophecy is a line used to measure, but always the measuring reed or measuring rod (e.g., </a:t>
            </a:r>
            <a:r>
              <a:rPr lang="en-US" sz="2400" dirty="0" err="1" smtClean="0">
                <a:solidFill>
                  <a:srgbClr val="FFFF00"/>
                </a:solidFill>
              </a:rPr>
              <a:t>Ezk</a:t>
            </a:r>
            <a:r>
              <a:rPr lang="en-US" sz="2400" dirty="0" smtClean="0">
                <a:solidFill>
                  <a:srgbClr val="FFFF00"/>
                </a:solidFill>
              </a:rPr>
              <a:t>. 42:15-19). </a:t>
            </a:r>
          </a:p>
        </p:txBody>
      </p:sp>
      <p:pic>
        <p:nvPicPr>
          <p:cNvPr id="5" name="Picture 4" descr="man of brass.jpg"/>
          <p:cNvPicPr>
            <a:picLocks noChangeAspect="1"/>
          </p:cNvPicPr>
          <p:nvPr/>
        </p:nvPicPr>
        <p:blipFill>
          <a:blip r:embed="rId2" cstate="print"/>
          <a:stretch>
            <a:fillRect/>
          </a:stretch>
        </p:blipFill>
        <p:spPr>
          <a:xfrm>
            <a:off x="5566136" y="298635"/>
            <a:ext cx="3264355" cy="3803101"/>
          </a:xfrm>
          <a:prstGeom prst="rect">
            <a:avLst/>
          </a:prstGeom>
          <a:ln>
            <a:noFill/>
          </a:ln>
          <a:effectLst>
            <a:softEdge rad="112500"/>
          </a:effectLst>
        </p:spPr>
      </p:pic>
      <p:sp>
        <p:nvSpPr>
          <p:cNvPr id="6" name="TextBox 5"/>
          <p:cNvSpPr txBox="1"/>
          <p:nvPr/>
        </p:nvSpPr>
        <p:spPr>
          <a:xfrm>
            <a:off x="5656217" y="4349931"/>
            <a:ext cx="3213463" cy="1754326"/>
          </a:xfrm>
          <a:prstGeom prst="rect">
            <a:avLst/>
          </a:prstGeom>
          <a:solidFill>
            <a:schemeClr val="accent2"/>
          </a:solidFill>
          <a:effectLst>
            <a:glow rad="228600">
              <a:schemeClr val="accent2">
                <a:satMod val="175000"/>
                <a:alpha val="40000"/>
              </a:schemeClr>
            </a:glow>
          </a:effectLst>
        </p:spPr>
        <p:txBody>
          <a:bodyPr wrap="square" rtlCol="0">
            <a:spAutoFit/>
          </a:bodyPr>
          <a:lstStyle/>
          <a:p>
            <a:r>
              <a:rPr lang="en-US" dirty="0" smtClean="0">
                <a:solidFill>
                  <a:schemeClr val="accent3"/>
                </a:solidFill>
              </a:rPr>
              <a:t>Not to be put on and taken off again, as with the Levites, but to be worn for eternity, as the sons of </a:t>
            </a:r>
            <a:r>
              <a:rPr lang="en-US" dirty="0" err="1" smtClean="0">
                <a:solidFill>
                  <a:schemeClr val="accent3"/>
                </a:solidFill>
              </a:rPr>
              <a:t>Zadok</a:t>
            </a:r>
            <a:r>
              <a:rPr lang="en-US" dirty="0" smtClean="0">
                <a:solidFill>
                  <a:schemeClr val="accent3"/>
                </a:solidFill>
              </a:rPr>
              <a:t>, who "shall come near to Me, to minister unto Me" (Ezek. 44:15-16).</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4113" y="132879"/>
            <a:ext cx="5355771" cy="4525963"/>
          </a:xfrm>
        </p:spPr>
        <p:txBody>
          <a:bodyPr/>
          <a:lstStyle/>
          <a:p>
            <a:r>
              <a:rPr lang="en-US" sz="2400" dirty="0" smtClean="0">
                <a:solidFill>
                  <a:srgbClr val="FFFF00"/>
                </a:solidFill>
              </a:rPr>
              <a:t>This line of flax on the other hand, with its many threads, is a symbolic line, symbolical of the unbreakable government of Christ and the saints in the kingdom Age</a:t>
            </a:r>
          </a:p>
          <a:p>
            <a:endParaRPr lang="en-US" sz="2400" dirty="0" smtClean="0">
              <a:solidFill>
                <a:srgbClr val="FFFF00"/>
              </a:solidFill>
            </a:endParaRPr>
          </a:p>
          <a:p>
            <a:r>
              <a:rPr lang="en-US" sz="2400" dirty="0" smtClean="0">
                <a:solidFill>
                  <a:srgbClr val="FFFF00"/>
                </a:solidFill>
              </a:rPr>
              <a:t>The word "line" in Hebrew is </a:t>
            </a:r>
            <a:r>
              <a:rPr lang="en-US" sz="2400" dirty="0" err="1" smtClean="0">
                <a:solidFill>
                  <a:srgbClr val="FFFF00"/>
                </a:solidFill>
              </a:rPr>
              <a:t>pathiyl</a:t>
            </a:r>
            <a:r>
              <a:rPr lang="en-US" sz="2400" dirty="0" smtClean="0">
                <a:solidFill>
                  <a:srgbClr val="FFFF00"/>
                </a:solidFill>
              </a:rPr>
              <a:t>, a woven cord, from a root "to twine; to struggle." Hence it indicates the </a:t>
            </a:r>
            <a:r>
              <a:rPr lang="en-US" sz="2400" b="1" u="sng" dirty="0" smtClean="0">
                <a:solidFill>
                  <a:srgbClr val="00B0F0"/>
                </a:solidFill>
              </a:rPr>
              <a:t>process by which the saints are wrought into one </a:t>
            </a:r>
            <a:r>
              <a:rPr lang="en-US" sz="2400" dirty="0" smtClean="0">
                <a:solidFill>
                  <a:srgbClr val="FFFF00"/>
                </a:solidFill>
              </a:rPr>
              <a:t>unbreakable government. </a:t>
            </a:r>
            <a:endParaRPr lang="en-US" sz="2400" dirty="0">
              <a:solidFill>
                <a:srgbClr val="FFFF00"/>
              </a:solidFill>
            </a:endParaRPr>
          </a:p>
        </p:txBody>
      </p:sp>
      <p:pic>
        <p:nvPicPr>
          <p:cNvPr id="5" name="Picture 4" descr="man of brass.jpg"/>
          <p:cNvPicPr>
            <a:picLocks noChangeAspect="1"/>
          </p:cNvPicPr>
          <p:nvPr/>
        </p:nvPicPr>
        <p:blipFill>
          <a:blip r:embed="rId2" cstate="print"/>
          <a:stretch>
            <a:fillRect/>
          </a:stretch>
        </p:blipFill>
        <p:spPr>
          <a:xfrm>
            <a:off x="5566136" y="298635"/>
            <a:ext cx="3264355" cy="3803101"/>
          </a:xfrm>
          <a:prstGeom prst="rect">
            <a:avLst/>
          </a:prstGeom>
          <a:ln>
            <a:noFill/>
          </a:ln>
          <a:effectLst>
            <a:softEdge rad="112500"/>
          </a:effectLst>
        </p:spPr>
      </p:pic>
      <p:sp>
        <p:nvSpPr>
          <p:cNvPr id="6" name="TextBox 5"/>
          <p:cNvSpPr txBox="1"/>
          <p:nvPr/>
        </p:nvSpPr>
        <p:spPr>
          <a:xfrm>
            <a:off x="377002" y="5159399"/>
            <a:ext cx="8389995" cy="1200329"/>
          </a:xfrm>
          <a:prstGeom prst="rect">
            <a:avLst/>
          </a:prstGeom>
          <a:solidFill>
            <a:schemeClr val="accent2"/>
          </a:solidFill>
          <a:effectLst>
            <a:glow rad="228600">
              <a:schemeClr val="accent2">
                <a:satMod val="175000"/>
                <a:alpha val="40000"/>
              </a:schemeClr>
            </a:glow>
          </a:effectLst>
        </p:spPr>
        <p:txBody>
          <a:bodyPr wrap="square" rtlCol="0">
            <a:spAutoFit/>
          </a:bodyPr>
          <a:lstStyle/>
          <a:p>
            <a:pPr algn="ctr"/>
            <a:r>
              <a:rPr lang="en-US" sz="2400" b="1" dirty="0" smtClean="0">
                <a:solidFill>
                  <a:srgbClr val="FFFF00"/>
                </a:solidFill>
              </a:rPr>
              <a:t>The " brass man" with a woven flax in his hand represents Christ with his omnipotent immortal host who are the governing body in the Millennial Age.</a:t>
            </a:r>
            <a:endParaRPr lang="en-US" sz="2400" b="1" dirty="0" smtClean="0">
              <a:solidFill>
                <a:schemeClr val="accent3"/>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259" y="2103435"/>
            <a:ext cx="8229600" cy="1143000"/>
          </a:xfrm>
        </p:spPr>
        <p:txBody>
          <a:bodyPr/>
          <a:lstStyle/>
          <a:p>
            <a:endParaRPr lang="en-US"/>
          </a:p>
        </p:txBody>
      </p:sp>
      <p:sp>
        <p:nvSpPr>
          <p:cNvPr id="3" name="Content Placeholder 2"/>
          <p:cNvSpPr>
            <a:spLocks noGrp="1"/>
          </p:cNvSpPr>
          <p:nvPr>
            <p:ph idx="1"/>
          </p:nvPr>
        </p:nvSpPr>
        <p:spPr>
          <a:xfrm>
            <a:off x="0" y="2049902"/>
            <a:ext cx="5388964" cy="4525963"/>
          </a:xfrm>
        </p:spPr>
        <p:txBody>
          <a:bodyPr/>
          <a:lstStyle/>
          <a:p>
            <a:r>
              <a:rPr lang="en-US" sz="2400" b="1" dirty="0" smtClean="0">
                <a:solidFill>
                  <a:srgbClr val="FFFF00"/>
                </a:solidFill>
              </a:rPr>
              <a:t>"And a measuring reed" — The Heb. </a:t>
            </a:r>
            <a:r>
              <a:rPr lang="en-US" sz="2400" b="1" i="1" dirty="0" err="1" smtClean="0">
                <a:solidFill>
                  <a:srgbClr val="FFFF00"/>
                </a:solidFill>
              </a:rPr>
              <a:t>middah</a:t>
            </a:r>
            <a:r>
              <a:rPr lang="en-US" sz="2400" b="1" i="1" dirty="0" smtClean="0">
                <a:solidFill>
                  <a:srgbClr val="FFFF00"/>
                </a:solidFill>
              </a:rPr>
              <a:t> </a:t>
            </a:r>
            <a:r>
              <a:rPr lang="en-US" sz="2400" b="1" i="1" dirty="0" err="1" smtClean="0">
                <a:solidFill>
                  <a:srgbClr val="FFFF00"/>
                </a:solidFill>
              </a:rPr>
              <a:t>quaneh</a:t>
            </a:r>
            <a:r>
              <a:rPr lang="en-US" sz="2400" b="1" i="1" dirty="0" smtClean="0">
                <a:solidFill>
                  <a:srgbClr val="FFFF00"/>
                </a:solidFill>
              </a:rPr>
              <a:t>, signifies a measuring </a:t>
            </a:r>
            <a:r>
              <a:rPr lang="en-US" sz="2400" dirty="0" smtClean="0">
                <a:solidFill>
                  <a:srgbClr val="FFFF00"/>
                </a:solidFill>
              </a:rPr>
              <a:t>rod. This is the measuring standard used throughout the temple prophecy. </a:t>
            </a:r>
            <a:r>
              <a:rPr lang="en-US" sz="2400" i="1" dirty="0" smtClean="0">
                <a:solidFill>
                  <a:srgbClr val="66FFFF"/>
                </a:solidFill>
              </a:rPr>
              <a:t>The line of flax is only symbolic. </a:t>
            </a:r>
          </a:p>
          <a:p>
            <a:endParaRPr lang="en-US" sz="2400" i="1" dirty="0" smtClean="0">
              <a:solidFill>
                <a:srgbClr val="66FFFF"/>
              </a:solidFill>
            </a:endParaRPr>
          </a:p>
          <a:p>
            <a:r>
              <a:rPr lang="en-US" sz="2400" dirty="0" smtClean="0">
                <a:solidFill>
                  <a:srgbClr val="FFFF00"/>
                </a:solidFill>
              </a:rPr>
              <a:t>Verse 5 indicates that the reed's length is about 12 feet (3.6 </a:t>
            </a:r>
            <a:r>
              <a:rPr lang="en-US" sz="2400" dirty="0" err="1" smtClean="0">
                <a:solidFill>
                  <a:srgbClr val="FFFF00"/>
                </a:solidFill>
              </a:rPr>
              <a:t>metres</a:t>
            </a:r>
            <a:r>
              <a:rPr lang="en-US" sz="2400" dirty="0" smtClean="0">
                <a:solidFill>
                  <a:srgbClr val="FFFF00"/>
                </a:solidFill>
              </a:rPr>
              <a:t>), and this becomes the foundation for the sizes of the temple.</a:t>
            </a:r>
            <a:endParaRPr lang="en-US" sz="2400" dirty="0">
              <a:solidFill>
                <a:srgbClr val="FFFF00"/>
              </a:solidFill>
            </a:endParaRPr>
          </a:p>
        </p:txBody>
      </p:sp>
      <p:pic>
        <p:nvPicPr>
          <p:cNvPr id="4" name="Picture 3" descr="man of brass.jpg"/>
          <p:cNvPicPr>
            <a:picLocks noChangeAspect="1"/>
          </p:cNvPicPr>
          <p:nvPr/>
        </p:nvPicPr>
        <p:blipFill>
          <a:blip r:embed="rId2" cstate="print"/>
          <a:stretch>
            <a:fillRect/>
          </a:stretch>
        </p:blipFill>
        <p:spPr>
          <a:xfrm>
            <a:off x="5756224" y="2030568"/>
            <a:ext cx="2449395" cy="2853641"/>
          </a:xfrm>
          <a:prstGeom prst="rect">
            <a:avLst/>
          </a:prstGeom>
          <a:ln>
            <a:noFill/>
          </a:ln>
          <a:effectLst>
            <a:softEdge rad="112500"/>
          </a:effectLst>
        </p:spPr>
      </p:pic>
      <p:sp>
        <p:nvSpPr>
          <p:cNvPr id="5" name="TextBox 4"/>
          <p:cNvSpPr txBox="1"/>
          <p:nvPr/>
        </p:nvSpPr>
        <p:spPr>
          <a:xfrm>
            <a:off x="262466" y="248103"/>
            <a:ext cx="8619067" cy="1569660"/>
          </a:xfrm>
          <a:prstGeom prst="rect">
            <a:avLst/>
          </a:prstGeom>
          <a:noFill/>
        </p:spPr>
        <p:txBody>
          <a:bodyPr wrap="square" rtlCol="0">
            <a:spAutoFit/>
          </a:bodyPr>
          <a:lstStyle/>
          <a:p>
            <a:r>
              <a:rPr lang="en-US" sz="2400" dirty="0" err="1" smtClean="0">
                <a:solidFill>
                  <a:srgbClr val="FFFF00"/>
                </a:solidFill>
              </a:rPr>
              <a:t>Eze</a:t>
            </a:r>
            <a:r>
              <a:rPr lang="en-US" sz="2400" dirty="0" smtClean="0">
                <a:solidFill>
                  <a:srgbClr val="FFFF00"/>
                </a:solidFill>
              </a:rPr>
              <a:t> 40:5  And behold a wall on the outside of the house round about, and in the man's hand a measuring reed of six cubits </a:t>
            </a:r>
            <a:r>
              <a:rPr lang="en-US" sz="2400" i="1" dirty="0" smtClean="0">
                <a:solidFill>
                  <a:srgbClr val="FFFF00"/>
                </a:solidFill>
              </a:rPr>
              <a:t>long by the cubit and an hand breadth: so he measured the breadth of the building, one reed; and the height, one reed.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572546"/>
            <a:ext cx="6017992" cy="2410498"/>
          </a:xfrm>
        </p:spPr>
        <p:txBody>
          <a:bodyPr/>
          <a:lstStyle/>
          <a:p>
            <a:r>
              <a:rPr lang="en-US" sz="2800" b="1" dirty="0" smtClean="0">
                <a:solidFill>
                  <a:srgbClr val="FFFF00"/>
                </a:solidFill>
              </a:rPr>
              <a:t>Spiritually, the REED must speak of the </a:t>
            </a:r>
            <a:r>
              <a:rPr lang="en-US" sz="2800" b="1" dirty="0" err="1" smtClean="0">
                <a:solidFill>
                  <a:srgbClr val="FFFF00"/>
                </a:solidFill>
              </a:rPr>
              <a:t>rulership</a:t>
            </a:r>
            <a:r>
              <a:rPr lang="en-US" sz="2800" b="1" dirty="0" smtClean="0">
                <a:solidFill>
                  <a:srgbClr val="FFFF00"/>
                </a:solidFill>
              </a:rPr>
              <a:t> and overall control by Christ, acknowledged mockingly by Herod’s soldiers.</a:t>
            </a:r>
            <a:endParaRPr lang="en-US" sz="2800" b="1" i="1" dirty="0" smtClean="0">
              <a:solidFill>
                <a:srgbClr val="FFFF00"/>
              </a:solidFill>
            </a:endParaRPr>
          </a:p>
        </p:txBody>
      </p:sp>
      <p:pic>
        <p:nvPicPr>
          <p:cNvPr id="4" name="Picture 3" descr="man of brass.jpg"/>
          <p:cNvPicPr>
            <a:picLocks noChangeAspect="1"/>
          </p:cNvPicPr>
          <p:nvPr/>
        </p:nvPicPr>
        <p:blipFill>
          <a:blip r:embed="rId2" cstate="print"/>
          <a:stretch>
            <a:fillRect/>
          </a:stretch>
        </p:blipFill>
        <p:spPr>
          <a:xfrm>
            <a:off x="6250898" y="95440"/>
            <a:ext cx="2748923" cy="3202602"/>
          </a:xfrm>
          <a:prstGeom prst="rect">
            <a:avLst/>
          </a:prstGeom>
          <a:ln>
            <a:noFill/>
          </a:ln>
          <a:effectLst>
            <a:softEdge rad="112500"/>
          </a:effectLst>
        </p:spPr>
      </p:pic>
      <p:sp>
        <p:nvSpPr>
          <p:cNvPr id="6" name="Content Placeholder 2"/>
          <p:cNvSpPr txBox="1">
            <a:spLocks/>
          </p:cNvSpPr>
          <p:nvPr/>
        </p:nvSpPr>
        <p:spPr bwMode="auto">
          <a:xfrm>
            <a:off x="204380" y="3288264"/>
            <a:ext cx="8735239" cy="33523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Mat 27:27  Then the soldiers of the governor took Jesus into the common hall, and gathered unto him the whole band </a:t>
            </a:r>
            <a:r>
              <a:rPr kumimoji="0" lang="en-US" sz="2400" b="0" i="1" u="none" strike="noStrike" kern="0" cap="none" spc="0" normalizeH="0" baseline="0" noProof="0" dirty="0" smtClean="0">
                <a:ln>
                  <a:noFill/>
                </a:ln>
                <a:solidFill>
                  <a:srgbClr val="FFFF00"/>
                </a:solidFill>
                <a:effectLst/>
                <a:uLnTx/>
                <a:uFillTx/>
                <a:latin typeface="+mn-lt"/>
                <a:ea typeface="+mn-ea"/>
                <a:cs typeface="+mn-cs"/>
              </a:rPr>
              <a:t>of soldiers. </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28  And they stripped him, and put on him a scarlet robe. </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29  And when they had platted a crown of thorns, they put </a:t>
            </a:r>
            <a:r>
              <a:rPr kumimoji="0" lang="en-US" sz="2400" b="0" i="1" u="none" strike="noStrike" kern="0" cap="none" spc="0" normalizeH="0" baseline="0" noProof="0" dirty="0" smtClean="0">
                <a:ln>
                  <a:noFill/>
                </a:ln>
                <a:solidFill>
                  <a:srgbClr val="FFFF00"/>
                </a:solidFill>
                <a:effectLst/>
                <a:uLnTx/>
                <a:uFillTx/>
                <a:latin typeface="+mn-lt"/>
                <a:ea typeface="+mn-ea"/>
                <a:cs typeface="+mn-cs"/>
              </a:rPr>
              <a:t>it upon his head, and a reed in his right hand: and they bowed the knee before him, and mocked him, saying, Hail, King of the Jews!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0523" y="17909"/>
            <a:ext cx="6017992" cy="4525963"/>
          </a:xfrm>
        </p:spPr>
        <p:txBody>
          <a:bodyPr/>
          <a:lstStyle/>
          <a:p>
            <a:r>
              <a:rPr lang="en-US" sz="2400" b="1" dirty="0" smtClean="0">
                <a:solidFill>
                  <a:srgbClr val="00FFCC"/>
                </a:solidFill>
              </a:rPr>
              <a:t>2Co 10:12  </a:t>
            </a:r>
            <a:r>
              <a:rPr lang="en-US" sz="2400" b="1" dirty="0" smtClean="0">
                <a:solidFill>
                  <a:srgbClr val="FFFF00"/>
                </a:solidFill>
              </a:rPr>
              <a:t>For we dare not make ourselves of the number, or compare ourselves with some that commend themselves: but they measuring themselves by themselves, and comparing themselves among themselves, are not wise. </a:t>
            </a:r>
          </a:p>
          <a:p>
            <a:r>
              <a:rPr lang="en-US" sz="2400" b="1" dirty="0" smtClean="0">
                <a:solidFill>
                  <a:srgbClr val="FFFF00"/>
                </a:solidFill>
              </a:rPr>
              <a:t>13  But we will not boast of things without </a:t>
            </a:r>
            <a:r>
              <a:rPr lang="en-US" sz="2400" b="1" i="1" dirty="0" smtClean="0">
                <a:solidFill>
                  <a:srgbClr val="FFFF00"/>
                </a:solidFill>
              </a:rPr>
              <a:t>our measure, but according to the measure of the rule which God hath distributed to us, a measure to reach even unto you. </a:t>
            </a:r>
            <a:endParaRPr lang="en-US" sz="2400" b="1" dirty="0" smtClean="0">
              <a:solidFill>
                <a:srgbClr val="FFFF00"/>
              </a:solidFill>
            </a:endParaRPr>
          </a:p>
        </p:txBody>
      </p:sp>
      <p:pic>
        <p:nvPicPr>
          <p:cNvPr id="4" name="Picture 3" descr="man of brass.jpg"/>
          <p:cNvPicPr>
            <a:picLocks noChangeAspect="1"/>
          </p:cNvPicPr>
          <p:nvPr/>
        </p:nvPicPr>
        <p:blipFill>
          <a:blip r:embed="rId2" cstate="print"/>
          <a:stretch>
            <a:fillRect/>
          </a:stretch>
        </p:blipFill>
        <p:spPr>
          <a:xfrm>
            <a:off x="5909732" y="95440"/>
            <a:ext cx="3090089" cy="3600074"/>
          </a:xfrm>
          <a:prstGeom prst="rect">
            <a:avLst/>
          </a:prstGeom>
          <a:ln>
            <a:noFill/>
          </a:ln>
          <a:effectLst>
            <a:softEdge rad="112500"/>
          </a:effectLst>
        </p:spPr>
      </p:pic>
      <p:sp>
        <p:nvSpPr>
          <p:cNvPr id="5" name="TextBox 4"/>
          <p:cNvSpPr txBox="1"/>
          <p:nvPr/>
        </p:nvSpPr>
        <p:spPr>
          <a:xfrm>
            <a:off x="457201" y="4622809"/>
            <a:ext cx="8619067" cy="1938992"/>
          </a:xfrm>
          <a:prstGeom prst="rect">
            <a:avLst/>
          </a:prstGeom>
          <a:solidFill>
            <a:srgbClr val="33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000" b="1" dirty="0" smtClean="0">
                <a:solidFill>
                  <a:schemeClr val="tx2"/>
                </a:solidFill>
              </a:rPr>
              <a:t>Rev 11:1  And there was given me a reed like unto a rod: and the angel stood, saying, Rise, and measure the temple of God, and the altar, and them that worship therein. </a:t>
            </a:r>
          </a:p>
          <a:p>
            <a:r>
              <a:rPr lang="en-US" sz="2000" b="1" dirty="0" smtClean="0">
                <a:solidFill>
                  <a:schemeClr val="tx2"/>
                </a:solidFill>
              </a:rPr>
              <a:t>2  But the court which is without the temple leave out, and measure it not; for it is given unto the Gentiles: and the holy city shall they tread under foot forty </a:t>
            </a:r>
            <a:r>
              <a:rPr lang="en-US" sz="2000" b="1" i="1" dirty="0" smtClean="0">
                <a:solidFill>
                  <a:schemeClr val="tx2"/>
                </a:solidFill>
              </a:rPr>
              <a:t>and two months.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67789"/>
            <a:ext cx="8229600" cy="4525963"/>
          </a:xfrm>
        </p:spPr>
        <p:txBody>
          <a:bodyPr/>
          <a:lstStyle/>
          <a:p>
            <a:endParaRPr lang="en-US" sz="2800" dirty="0">
              <a:solidFill>
                <a:srgbClr val="FFFF00"/>
              </a:solidFill>
            </a:endParaRPr>
          </a:p>
        </p:txBody>
      </p:sp>
      <p:pic>
        <p:nvPicPr>
          <p:cNvPr id="3074" name="Picture 2" descr="http://dclips.fundraw.com/pngmax/liftarn_Western_border.png"/>
          <p:cNvPicPr>
            <a:picLocks noChangeAspect="1" noChangeArrowheads="1"/>
          </p:cNvPicPr>
          <p:nvPr/>
        </p:nvPicPr>
        <p:blipFill>
          <a:blip r:embed="rId2" cstate="print"/>
          <a:srcRect/>
          <a:stretch>
            <a:fillRect/>
          </a:stretch>
        </p:blipFill>
        <p:spPr bwMode="auto">
          <a:xfrm>
            <a:off x="4282599" y="216265"/>
            <a:ext cx="4666530" cy="6169543"/>
          </a:xfrm>
          <a:prstGeom prst="rect">
            <a:avLst/>
          </a:prstGeom>
          <a:solidFill>
            <a:schemeClr val="accent3"/>
          </a:solidFill>
          <a:ln>
            <a:solidFill>
              <a:schemeClr val="bg1"/>
            </a:solidFill>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6441"/>
            <a:ext cx="8229600" cy="757328"/>
          </a:xfrm>
        </p:spPr>
        <p:txBody>
          <a:bodyPr/>
          <a:lstStyle/>
          <a:p>
            <a:r>
              <a:rPr lang="en-US" dirty="0">
                <a:solidFill>
                  <a:srgbClr val="FFFF00"/>
                </a:solidFill>
              </a:rPr>
              <a:t>Heb. ‘</a:t>
            </a:r>
            <a:r>
              <a:rPr lang="en-US" dirty="0" err="1">
                <a:solidFill>
                  <a:srgbClr val="FFFF00"/>
                </a:solidFill>
              </a:rPr>
              <a:t>marah</a:t>
            </a:r>
            <a:r>
              <a:rPr lang="en-US" dirty="0">
                <a:solidFill>
                  <a:srgbClr val="FFFF00"/>
                </a:solidFill>
              </a:rPr>
              <a:t>’ used 4x</a:t>
            </a:r>
          </a:p>
        </p:txBody>
      </p:sp>
      <p:sp>
        <p:nvSpPr>
          <p:cNvPr id="109571" name="Rectangle 3"/>
          <p:cNvSpPr>
            <a:spLocks noGrp="1" noChangeArrowheads="1"/>
          </p:cNvSpPr>
          <p:nvPr>
            <p:ph type="body" idx="1"/>
          </p:nvPr>
        </p:nvSpPr>
        <p:spPr/>
        <p:txBody>
          <a:bodyPr/>
          <a:lstStyle/>
          <a:p>
            <a:endParaRPr lang="en-US" dirty="0"/>
          </a:p>
        </p:txBody>
      </p:sp>
      <p:sp>
        <p:nvSpPr>
          <p:cNvPr id="109572" name="Text Box 4"/>
          <p:cNvSpPr txBox="1">
            <a:spLocks noChangeArrowheads="1"/>
          </p:cNvSpPr>
          <p:nvPr/>
        </p:nvSpPr>
        <p:spPr bwMode="auto">
          <a:xfrm>
            <a:off x="242139" y="833891"/>
            <a:ext cx="8320087" cy="830997"/>
          </a:xfrm>
          <a:prstGeom prst="rect">
            <a:avLst/>
          </a:prstGeom>
          <a:noFill/>
          <a:ln w="9525">
            <a:noFill/>
            <a:miter lim="800000"/>
            <a:headEnd/>
            <a:tailEnd/>
          </a:ln>
          <a:effectLst/>
        </p:spPr>
        <p:txBody>
          <a:bodyPr>
            <a:spAutoFit/>
          </a:bodyPr>
          <a:lstStyle/>
          <a:p>
            <a:pPr eaLnBrk="1" hangingPunct="1">
              <a:spcBef>
                <a:spcPct val="50000"/>
              </a:spcBef>
            </a:pPr>
            <a:r>
              <a:rPr lang="en-US" sz="2400" dirty="0">
                <a:solidFill>
                  <a:srgbClr val="FFFF00"/>
                </a:solidFill>
              </a:rPr>
              <a:t> Gen. 46:2 And God </a:t>
            </a:r>
            <a:r>
              <a:rPr lang="en-US" sz="2400" dirty="0" err="1">
                <a:solidFill>
                  <a:srgbClr val="FFFF00"/>
                </a:solidFill>
              </a:rPr>
              <a:t>spake</a:t>
            </a:r>
            <a:r>
              <a:rPr lang="en-US" sz="2400" dirty="0">
                <a:solidFill>
                  <a:srgbClr val="FFFF00"/>
                </a:solidFill>
              </a:rPr>
              <a:t> unto Israel </a:t>
            </a:r>
            <a:r>
              <a:rPr lang="en-US" sz="2400" b="1" u="sng" dirty="0">
                <a:solidFill>
                  <a:srgbClr val="FFFF00"/>
                </a:solidFill>
              </a:rPr>
              <a:t>in the visions </a:t>
            </a:r>
            <a:r>
              <a:rPr lang="en-US" sz="2400" b="1" dirty="0">
                <a:solidFill>
                  <a:srgbClr val="FFFF00"/>
                </a:solidFill>
              </a:rPr>
              <a:t>of</a:t>
            </a:r>
            <a:r>
              <a:rPr lang="en-US" sz="2400" dirty="0">
                <a:solidFill>
                  <a:srgbClr val="FFFF00"/>
                </a:solidFill>
              </a:rPr>
              <a:t> the night, and said, Jacob, Jacob. And he said, Here am I.</a:t>
            </a:r>
          </a:p>
        </p:txBody>
      </p:sp>
      <p:sp>
        <p:nvSpPr>
          <p:cNvPr id="109573" name="Text Box 5"/>
          <p:cNvSpPr txBox="1">
            <a:spLocks noChangeArrowheads="1"/>
          </p:cNvSpPr>
          <p:nvPr/>
        </p:nvSpPr>
        <p:spPr bwMode="auto">
          <a:xfrm>
            <a:off x="296545" y="1802674"/>
            <a:ext cx="8185150" cy="1200329"/>
          </a:xfrm>
          <a:prstGeom prst="rect">
            <a:avLst/>
          </a:prstGeom>
          <a:noFill/>
          <a:ln w="9525">
            <a:noFill/>
            <a:miter lim="800000"/>
            <a:headEnd/>
            <a:tailEnd/>
          </a:ln>
          <a:effectLst/>
        </p:spPr>
        <p:txBody>
          <a:bodyPr wrap="square">
            <a:spAutoFit/>
          </a:bodyPr>
          <a:lstStyle/>
          <a:p>
            <a:pPr eaLnBrk="1" hangingPunct="1">
              <a:spcBef>
                <a:spcPct val="50000"/>
              </a:spcBef>
            </a:pPr>
            <a:r>
              <a:rPr lang="en-US" sz="2400" dirty="0">
                <a:solidFill>
                  <a:srgbClr val="FFFF00"/>
                </a:solidFill>
              </a:rPr>
              <a:t>Num. 12:6 And he said, Hear now my words: If there be a prophet among you, I the LORD will make myself known unto him </a:t>
            </a:r>
            <a:r>
              <a:rPr lang="en-US" sz="2400" b="1" u="sng" dirty="0">
                <a:solidFill>
                  <a:srgbClr val="FFFF00"/>
                </a:solidFill>
              </a:rPr>
              <a:t>in a vision</a:t>
            </a:r>
            <a:r>
              <a:rPr lang="en-US" sz="2400" dirty="0">
                <a:solidFill>
                  <a:srgbClr val="FFFF00"/>
                </a:solidFill>
              </a:rPr>
              <a:t>, and will speak unto him in a dream.</a:t>
            </a:r>
          </a:p>
        </p:txBody>
      </p:sp>
      <p:sp>
        <p:nvSpPr>
          <p:cNvPr id="109574" name="Text Box 6"/>
          <p:cNvSpPr txBox="1">
            <a:spLocks noChangeArrowheads="1"/>
          </p:cNvSpPr>
          <p:nvPr/>
        </p:nvSpPr>
        <p:spPr bwMode="auto">
          <a:xfrm>
            <a:off x="339363" y="3200581"/>
            <a:ext cx="4506957" cy="1938992"/>
          </a:xfrm>
          <a:prstGeom prst="rect">
            <a:avLst/>
          </a:prstGeom>
          <a:noFill/>
          <a:ln w="9525">
            <a:noFill/>
            <a:miter lim="800000"/>
            <a:headEnd/>
            <a:tailEnd/>
          </a:ln>
          <a:effectLst/>
        </p:spPr>
        <p:txBody>
          <a:bodyPr wrap="square">
            <a:spAutoFit/>
          </a:bodyPr>
          <a:lstStyle/>
          <a:p>
            <a:pPr eaLnBrk="1" hangingPunct="1">
              <a:spcBef>
                <a:spcPct val="50000"/>
              </a:spcBef>
            </a:pPr>
            <a:r>
              <a:rPr lang="en-US" sz="2400" dirty="0">
                <a:solidFill>
                  <a:srgbClr val="FFFF00"/>
                </a:solidFill>
              </a:rPr>
              <a:t> 1 Sam. 3:15 And Samuel lay until the morning, and opened the doors of the house of the LORD. And Samuel feared to </a:t>
            </a:r>
            <a:r>
              <a:rPr lang="en-US" sz="2400" dirty="0" err="1">
                <a:solidFill>
                  <a:srgbClr val="FFFF00"/>
                </a:solidFill>
              </a:rPr>
              <a:t>shew</a:t>
            </a:r>
            <a:r>
              <a:rPr lang="en-US" sz="2400" dirty="0">
                <a:solidFill>
                  <a:srgbClr val="FFFF00"/>
                </a:solidFill>
              </a:rPr>
              <a:t> Eli </a:t>
            </a:r>
            <a:r>
              <a:rPr lang="en-US" sz="2400" b="1" u="sng" dirty="0">
                <a:solidFill>
                  <a:srgbClr val="FFFF00"/>
                </a:solidFill>
              </a:rPr>
              <a:t>the vision</a:t>
            </a:r>
            <a:r>
              <a:rPr lang="en-US" sz="2400" u="sng" dirty="0">
                <a:solidFill>
                  <a:srgbClr val="FFFF00"/>
                </a:solidFill>
              </a:rPr>
              <a:t>. </a:t>
            </a:r>
          </a:p>
        </p:txBody>
      </p:sp>
      <p:sp>
        <p:nvSpPr>
          <p:cNvPr id="109575" name="Text Box 7"/>
          <p:cNvSpPr txBox="1">
            <a:spLocks noChangeArrowheads="1"/>
          </p:cNvSpPr>
          <p:nvPr/>
        </p:nvSpPr>
        <p:spPr bwMode="auto">
          <a:xfrm>
            <a:off x="402431" y="5355952"/>
            <a:ext cx="8339137" cy="1200329"/>
          </a:xfrm>
          <a:prstGeom prst="rect">
            <a:avLst/>
          </a:prstGeom>
          <a:noFill/>
          <a:ln w="9525">
            <a:noFill/>
            <a:miter lim="800000"/>
            <a:headEnd/>
            <a:tailEnd/>
          </a:ln>
          <a:effectLst/>
        </p:spPr>
        <p:txBody>
          <a:bodyPr wrap="square">
            <a:spAutoFit/>
          </a:bodyPr>
          <a:lstStyle/>
          <a:p>
            <a:pPr eaLnBrk="1" hangingPunct="1">
              <a:spcBef>
                <a:spcPct val="50000"/>
              </a:spcBef>
            </a:pPr>
            <a:r>
              <a:rPr lang="en-US" sz="2400" dirty="0">
                <a:solidFill>
                  <a:srgbClr val="FFFF00"/>
                </a:solidFill>
              </a:rPr>
              <a:t> Isa. 52:14 As many were </a:t>
            </a:r>
            <a:r>
              <a:rPr lang="en-US" sz="2400" dirty="0" err="1">
                <a:solidFill>
                  <a:srgbClr val="FFFF00"/>
                </a:solidFill>
              </a:rPr>
              <a:t>astonied</a:t>
            </a:r>
            <a:r>
              <a:rPr lang="en-US" sz="2400" dirty="0">
                <a:solidFill>
                  <a:srgbClr val="FFFF00"/>
                </a:solidFill>
              </a:rPr>
              <a:t> at thee; his </a:t>
            </a:r>
            <a:r>
              <a:rPr lang="en-US" sz="2400" b="1" u="sng" dirty="0">
                <a:solidFill>
                  <a:srgbClr val="FFFF00"/>
                </a:solidFill>
              </a:rPr>
              <a:t>visage</a:t>
            </a:r>
            <a:r>
              <a:rPr lang="en-US" sz="2400" dirty="0">
                <a:solidFill>
                  <a:srgbClr val="FFFF00"/>
                </a:solidFill>
              </a:rPr>
              <a:t> was so marred more than any man, and his form more than the sons of men:</a:t>
            </a:r>
          </a:p>
        </p:txBody>
      </p:sp>
      <p:pic>
        <p:nvPicPr>
          <p:cNvPr id="109576" name="Picture 8"/>
          <p:cNvPicPr>
            <a:picLocks noChangeAspect="1" noChangeArrowheads="1"/>
          </p:cNvPicPr>
          <p:nvPr/>
        </p:nvPicPr>
        <p:blipFill>
          <a:blip r:embed="rId3" cstate="print"/>
          <a:srcRect l="2444" t="4591" r="48727" b="58333"/>
          <a:stretch>
            <a:fillRect/>
          </a:stretch>
        </p:blipFill>
        <p:spPr bwMode="auto">
          <a:xfrm>
            <a:off x="4736484" y="2975157"/>
            <a:ext cx="3994404" cy="240674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5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9576"/>
                                        </p:tgtEl>
                                        <p:attrNameLst>
                                          <p:attrName>style.visibility</p:attrName>
                                        </p:attrNameLst>
                                      </p:cBhvr>
                                      <p:to>
                                        <p:strVal val="visible"/>
                                      </p:to>
                                    </p:set>
                                    <p:anim calcmode="lin" valueType="num">
                                      <p:cBhvr additive="base">
                                        <p:cTn id="23" dur="1000" fill="hold"/>
                                        <p:tgtEl>
                                          <p:spTgt spid="109576"/>
                                        </p:tgtEl>
                                        <p:attrNameLst>
                                          <p:attrName>ppt_x</p:attrName>
                                        </p:attrNameLst>
                                      </p:cBhvr>
                                      <p:tavLst>
                                        <p:tav tm="0">
                                          <p:val>
                                            <p:strVal val="#ppt_x"/>
                                          </p:val>
                                        </p:tav>
                                        <p:tav tm="100000">
                                          <p:val>
                                            <p:strVal val="#ppt_x"/>
                                          </p:val>
                                        </p:tav>
                                      </p:tavLst>
                                    </p:anim>
                                    <p:anim calcmode="lin" valueType="num">
                                      <p:cBhvr additive="base">
                                        <p:cTn id="24" dur="1000" fill="hold"/>
                                        <p:tgtEl>
                                          <p:spTgt spid="1095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2" grpId="0"/>
      <p:bldP spid="109573" grpId="0"/>
      <p:bldP spid="109574" grpId="0"/>
      <p:bldP spid="109575"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593997" y="189094"/>
            <a:ext cx="5271226" cy="1143000"/>
          </a:xfrm>
        </p:spPr>
        <p:txBody>
          <a:bodyPr/>
          <a:lstStyle/>
          <a:p>
            <a:r>
              <a:rPr lang="en-US" sz="4000" dirty="0">
                <a:solidFill>
                  <a:srgbClr val="FFFF00"/>
                </a:solidFill>
              </a:rPr>
              <a:t>Heb. ‘</a:t>
            </a:r>
            <a:r>
              <a:rPr lang="en-US" sz="4000" dirty="0" err="1">
                <a:solidFill>
                  <a:srgbClr val="FFFF00"/>
                </a:solidFill>
              </a:rPr>
              <a:t>marah</a:t>
            </a:r>
            <a:r>
              <a:rPr lang="en-US" sz="4000" dirty="0">
                <a:solidFill>
                  <a:srgbClr val="FFFF00"/>
                </a:solidFill>
              </a:rPr>
              <a:t>’</a:t>
            </a:r>
            <a:br>
              <a:rPr lang="en-US" sz="4000" dirty="0">
                <a:solidFill>
                  <a:srgbClr val="FFFF00"/>
                </a:solidFill>
              </a:rPr>
            </a:br>
            <a:r>
              <a:rPr lang="en-US" sz="4000" dirty="0">
                <a:solidFill>
                  <a:srgbClr val="FFFF00"/>
                </a:solidFill>
              </a:rPr>
              <a:t>used in Ezekiel</a:t>
            </a:r>
          </a:p>
        </p:txBody>
      </p:sp>
      <p:sp>
        <p:nvSpPr>
          <p:cNvPr id="110595" name="Rectangle 3"/>
          <p:cNvSpPr>
            <a:spLocks noGrp="1" noChangeArrowheads="1"/>
          </p:cNvSpPr>
          <p:nvPr>
            <p:ph type="body" idx="1"/>
          </p:nvPr>
        </p:nvSpPr>
        <p:spPr/>
        <p:txBody>
          <a:bodyPr/>
          <a:lstStyle/>
          <a:p>
            <a:endParaRPr lang="en-US" sz="4000" dirty="0"/>
          </a:p>
        </p:txBody>
      </p:sp>
      <p:sp>
        <p:nvSpPr>
          <p:cNvPr id="110596" name="Text Box 4"/>
          <p:cNvSpPr txBox="1">
            <a:spLocks noChangeArrowheads="1"/>
          </p:cNvSpPr>
          <p:nvPr/>
        </p:nvSpPr>
        <p:spPr bwMode="auto">
          <a:xfrm>
            <a:off x="436563" y="1700213"/>
            <a:ext cx="8258880" cy="1015663"/>
          </a:xfrm>
          <a:prstGeom prst="rect">
            <a:avLst/>
          </a:prstGeom>
          <a:noFill/>
          <a:ln w="9525">
            <a:noFill/>
            <a:miter lim="800000"/>
            <a:headEnd/>
            <a:tailEnd/>
          </a:ln>
          <a:effectLst/>
        </p:spPr>
        <p:txBody>
          <a:bodyPr wrap="square">
            <a:spAutoFit/>
          </a:bodyPr>
          <a:lstStyle/>
          <a:p>
            <a:pPr eaLnBrk="1" hangingPunct="1">
              <a:spcBef>
                <a:spcPct val="50000"/>
              </a:spcBef>
            </a:pPr>
            <a:r>
              <a:rPr lang="en-US" sz="2000" b="1" dirty="0">
                <a:solidFill>
                  <a:srgbClr val="FFFF00"/>
                </a:solidFill>
              </a:rPr>
              <a:t>Ezk.1:1</a:t>
            </a:r>
            <a:r>
              <a:rPr lang="en-US" sz="2000" dirty="0">
                <a:solidFill>
                  <a:srgbClr val="FFFF00"/>
                </a:solidFill>
              </a:rPr>
              <a:t> Now it came to pass in the thirtieth year, in the fourth month, in the fifth day of the month, as I was among the captives by the river of </a:t>
            </a:r>
            <a:r>
              <a:rPr lang="en-US" sz="2000" dirty="0" err="1">
                <a:solidFill>
                  <a:srgbClr val="FFFF00"/>
                </a:solidFill>
              </a:rPr>
              <a:t>Chebar</a:t>
            </a:r>
            <a:r>
              <a:rPr lang="en-US" sz="2000" dirty="0">
                <a:solidFill>
                  <a:srgbClr val="FFFF00"/>
                </a:solidFill>
              </a:rPr>
              <a:t>, that the heavens were opened, and I saw </a:t>
            </a:r>
            <a:r>
              <a:rPr lang="en-US" sz="2000" b="1" u="sng" dirty="0">
                <a:solidFill>
                  <a:srgbClr val="FFFF00"/>
                </a:solidFill>
              </a:rPr>
              <a:t>visions of </a:t>
            </a:r>
            <a:r>
              <a:rPr lang="en-US" sz="2000" dirty="0">
                <a:solidFill>
                  <a:srgbClr val="FFFF00"/>
                </a:solidFill>
              </a:rPr>
              <a:t>God.</a:t>
            </a:r>
          </a:p>
        </p:txBody>
      </p:sp>
      <p:sp>
        <p:nvSpPr>
          <p:cNvPr id="110597" name="Text Box 5"/>
          <p:cNvSpPr txBox="1">
            <a:spLocks noChangeArrowheads="1"/>
          </p:cNvSpPr>
          <p:nvPr/>
        </p:nvSpPr>
        <p:spPr bwMode="auto">
          <a:xfrm>
            <a:off x="405924" y="2943337"/>
            <a:ext cx="8332151" cy="1465262"/>
          </a:xfrm>
          <a:prstGeom prst="rect">
            <a:avLst/>
          </a:prstGeom>
          <a:noFill/>
          <a:ln w="9525">
            <a:noFill/>
            <a:miter lim="800000"/>
            <a:headEnd/>
            <a:tailEnd/>
          </a:ln>
          <a:effectLst/>
        </p:spPr>
        <p:txBody>
          <a:bodyPr wrap="square">
            <a:spAutoFit/>
          </a:bodyPr>
          <a:lstStyle/>
          <a:p>
            <a:pPr eaLnBrk="1" hangingPunct="1">
              <a:spcBef>
                <a:spcPct val="50000"/>
              </a:spcBef>
            </a:pPr>
            <a:r>
              <a:rPr lang="en-US" b="1" dirty="0" err="1">
                <a:solidFill>
                  <a:srgbClr val="FFFF00"/>
                </a:solidFill>
              </a:rPr>
              <a:t>Ezk</a:t>
            </a:r>
            <a:r>
              <a:rPr lang="en-US" b="1" dirty="0">
                <a:solidFill>
                  <a:srgbClr val="FFFF00"/>
                </a:solidFill>
              </a:rPr>
              <a:t>. 8:3</a:t>
            </a:r>
            <a:r>
              <a:rPr lang="en-US" dirty="0">
                <a:solidFill>
                  <a:srgbClr val="FFFF00"/>
                </a:solidFill>
              </a:rPr>
              <a:t> And he put forth the form of an hand, and took me by a lock of mine head; and the spirit lifted me up between the earth and the heaven, and brought me </a:t>
            </a:r>
            <a:r>
              <a:rPr lang="en-US" b="1" u="sng" dirty="0">
                <a:solidFill>
                  <a:srgbClr val="FFFF00"/>
                </a:solidFill>
              </a:rPr>
              <a:t>in the visions of</a:t>
            </a:r>
            <a:r>
              <a:rPr lang="en-US" u="sng" dirty="0">
                <a:solidFill>
                  <a:srgbClr val="FFFF00"/>
                </a:solidFill>
              </a:rPr>
              <a:t> </a:t>
            </a:r>
            <a:r>
              <a:rPr lang="en-US" dirty="0">
                <a:solidFill>
                  <a:srgbClr val="FFFF00"/>
                </a:solidFill>
              </a:rPr>
              <a:t>God to Jerusalem, to the door of the inner gate that </a:t>
            </a:r>
            <a:r>
              <a:rPr lang="en-US" dirty="0" err="1">
                <a:solidFill>
                  <a:srgbClr val="FFFF00"/>
                </a:solidFill>
              </a:rPr>
              <a:t>looketh</a:t>
            </a:r>
            <a:r>
              <a:rPr lang="en-US" dirty="0">
                <a:solidFill>
                  <a:srgbClr val="FFFF00"/>
                </a:solidFill>
              </a:rPr>
              <a:t> toward the north; where was the seat of the image of jealousy, which </a:t>
            </a:r>
            <a:r>
              <a:rPr lang="en-US" dirty="0" err="1">
                <a:solidFill>
                  <a:srgbClr val="FFFF00"/>
                </a:solidFill>
              </a:rPr>
              <a:t>provoketh</a:t>
            </a:r>
            <a:r>
              <a:rPr lang="en-US" dirty="0">
                <a:solidFill>
                  <a:srgbClr val="FFFF00"/>
                </a:solidFill>
              </a:rPr>
              <a:t> to jealousy. </a:t>
            </a:r>
          </a:p>
        </p:txBody>
      </p:sp>
      <p:sp>
        <p:nvSpPr>
          <p:cNvPr id="110598" name="Text Box 6"/>
          <p:cNvSpPr txBox="1">
            <a:spLocks noChangeArrowheads="1"/>
          </p:cNvSpPr>
          <p:nvPr/>
        </p:nvSpPr>
        <p:spPr bwMode="auto">
          <a:xfrm>
            <a:off x="395571" y="4711700"/>
            <a:ext cx="8352858" cy="641350"/>
          </a:xfrm>
          <a:prstGeom prst="rect">
            <a:avLst/>
          </a:prstGeom>
          <a:noFill/>
          <a:ln w="9525">
            <a:noFill/>
            <a:miter lim="800000"/>
            <a:headEnd/>
            <a:tailEnd/>
          </a:ln>
          <a:effectLst/>
        </p:spPr>
        <p:txBody>
          <a:bodyPr wrap="square">
            <a:spAutoFit/>
          </a:bodyPr>
          <a:lstStyle/>
          <a:p>
            <a:pPr eaLnBrk="1" hangingPunct="1">
              <a:spcBef>
                <a:spcPct val="50000"/>
              </a:spcBef>
            </a:pPr>
            <a:r>
              <a:rPr lang="en-US" dirty="0">
                <a:solidFill>
                  <a:srgbClr val="FFFF00"/>
                </a:solidFill>
              </a:rPr>
              <a:t> </a:t>
            </a:r>
            <a:r>
              <a:rPr lang="en-US" b="1" dirty="0" err="1">
                <a:solidFill>
                  <a:srgbClr val="FFFF00"/>
                </a:solidFill>
              </a:rPr>
              <a:t>Ezk</a:t>
            </a:r>
            <a:r>
              <a:rPr lang="en-US" b="1" dirty="0">
                <a:solidFill>
                  <a:srgbClr val="FFFF00"/>
                </a:solidFill>
              </a:rPr>
              <a:t>. 40:2</a:t>
            </a:r>
            <a:r>
              <a:rPr lang="en-US" dirty="0">
                <a:solidFill>
                  <a:srgbClr val="FFFF00"/>
                </a:solidFill>
              </a:rPr>
              <a:t> </a:t>
            </a:r>
            <a:r>
              <a:rPr lang="en-US" dirty="0" smtClean="0">
                <a:solidFill>
                  <a:srgbClr val="FFFF00"/>
                </a:solidFill>
              </a:rPr>
              <a:t>- </a:t>
            </a:r>
            <a:r>
              <a:rPr lang="en-US" b="1" u="sng" dirty="0" smtClean="0">
                <a:solidFill>
                  <a:srgbClr val="FFFF00"/>
                </a:solidFill>
              </a:rPr>
              <a:t>In </a:t>
            </a:r>
            <a:r>
              <a:rPr lang="en-US" b="1" u="sng" dirty="0">
                <a:solidFill>
                  <a:srgbClr val="FFFF00"/>
                </a:solidFill>
              </a:rPr>
              <a:t>the visions of</a:t>
            </a:r>
            <a:r>
              <a:rPr lang="en-US" u="sng" dirty="0">
                <a:solidFill>
                  <a:srgbClr val="FFFF00"/>
                </a:solidFill>
              </a:rPr>
              <a:t> </a:t>
            </a:r>
            <a:r>
              <a:rPr lang="en-US" dirty="0">
                <a:solidFill>
                  <a:srgbClr val="FFFF00"/>
                </a:solidFill>
              </a:rPr>
              <a:t>God brought he me into the land of Israel, and set me upon a very high mountain, by which was as the frame of a city on the south.</a:t>
            </a:r>
          </a:p>
        </p:txBody>
      </p:sp>
      <p:sp>
        <p:nvSpPr>
          <p:cNvPr id="110599" name="Text Box 7"/>
          <p:cNvSpPr txBox="1">
            <a:spLocks noChangeArrowheads="1"/>
          </p:cNvSpPr>
          <p:nvPr/>
        </p:nvSpPr>
        <p:spPr bwMode="auto">
          <a:xfrm>
            <a:off x="312743" y="5534561"/>
            <a:ext cx="8518513" cy="1323439"/>
          </a:xfrm>
          <a:prstGeom prst="rect">
            <a:avLst/>
          </a:prstGeom>
          <a:noFill/>
          <a:ln w="9525">
            <a:noFill/>
            <a:miter lim="800000"/>
            <a:headEnd/>
            <a:tailEnd/>
          </a:ln>
          <a:effectLst/>
        </p:spPr>
        <p:txBody>
          <a:bodyPr wrap="square">
            <a:spAutoFit/>
          </a:bodyPr>
          <a:lstStyle/>
          <a:p>
            <a:pPr eaLnBrk="1" hangingPunct="1">
              <a:spcBef>
                <a:spcPct val="50000"/>
              </a:spcBef>
            </a:pPr>
            <a:r>
              <a:rPr lang="en-US" sz="2000" b="1" dirty="0" err="1">
                <a:solidFill>
                  <a:srgbClr val="FFFF00"/>
                </a:solidFill>
              </a:rPr>
              <a:t>Ezk</a:t>
            </a:r>
            <a:r>
              <a:rPr lang="en-US" sz="2000" b="1" dirty="0">
                <a:solidFill>
                  <a:srgbClr val="FFFF00"/>
                </a:solidFill>
              </a:rPr>
              <a:t>. 43:3</a:t>
            </a:r>
            <a:r>
              <a:rPr lang="en-US" sz="2000" dirty="0">
                <a:solidFill>
                  <a:srgbClr val="FFFF00"/>
                </a:solidFill>
              </a:rPr>
              <a:t> And it was according to the appearance of the vision which I saw, even according to the vision that I saw when I came to destroy the city: </a:t>
            </a:r>
            <a:r>
              <a:rPr lang="en-US" sz="2000" b="1" u="sng" dirty="0">
                <a:solidFill>
                  <a:srgbClr val="FFFF00"/>
                </a:solidFill>
              </a:rPr>
              <a:t>and the visions</a:t>
            </a:r>
            <a:r>
              <a:rPr lang="en-US" sz="2000" u="sng" dirty="0">
                <a:solidFill>
                  <a:srgbClr val="FFFF00"/>
                </a:solidFill>
              </a:rPr>
              <a:t> </a:t>
            </a:r>
            <a:r>
              <a:rPr lang="en-US" sz="2000" dirty="0">
                <a:solidFill>
                  <a:srgbClr val="FFFF00"/>
                </a:solidFill>
              </a:rPr>
              <a:t>were like the vision that I saw by the river </a:t>
            </a:r>
            <a:r>
              <a:rPr lang="en-US" sz="2000" dirty="0" err="1">
                <a:solidFill>
                  <a:srgbClr val="FFFF00"/>
                </a:solidFill>
              </a:rPr>
              <a:t>Chebar</a:t>
            </a:r>
            <a:r>
              <a:rPr lang="en-US" sz="2000" dirty="0">
                <a:solidFill>
                  <a:srgbClr val="FFFF00"/>
                </a:solidFill>
              </a:rPr>
              <a:t>; and I fell upon my face. </a:t>
            </a:r>
          </a:p>
        </p:txBody>
      </p:sp>
      <p:pic>
        <p:nvPicPr>
          <p:cNvPr id="110600" name="Picture 8"/>
          <p:cNvPicPr>
            <a:picLocks noChangeAspect="1" noChangeArrowheads="1"/>
          </p:cNvPicPr>
          <p:nvPr/>
        </p:nvPicPr>
        <p:blipFill>
          <a:blip r:embed="rId3" cstate="print"/>
          <a:srcRect l="5606" t="25972" r="52277" b="27454"/>
          <a:stretch>
            <a:fillRect/>
          </a:stretch>
        </p:blipFill>
        <p:spPr bwMode="auto">
          <a:xfrm>
            <a:off x="6154738" y="363538"/>
            <a:ext cx="2532062" cy="1370012"/>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5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5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5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10600"/>
                                        </p:tgtEl>
                                        <p:attrNameLst>
                                          <p:attrName>style.visibility</p:attrName>
                                        </p:attrNameLst>
                                      </p:cBhvr>
                                      <p:to>
                                        <p:strVal val="visible"/>
                                      </p:to>
                                    </p:set>
                                    <p:anim calcmode="lin" valueType="num">
                                      <p:cBhvr additive="base">
                                        <p:cTn id="23" dur="3200" fill="hold"/>
                                        <p:tgtEl>
                                          <p:spTgt spid="110600"/>
                                        </p:tgtEl>
                                        <p:attrNameLst>
                                          <p:attrName>ppt_x</p:attrName>
                                        </p:attrNameLst>
                                      </p:cBhvr>
                                      <p:tavLst>
                                        <p:tav tm="0">
                                          <p:val>
                                            <p:strVal val="1+#ppt_w/2"/>
                                          </p:val>
                                        </p:tav>
                                        <p:tav tm="100000">
                                          <p:val>
                                            <p:strVal val="#ppt_x"/>
                                          </p:val>
                                        </p:tav>
                                      </p:tavLst>
                                    </p:anim>
                                    <p:anim calcmode="lin" valueType="num">
                                      <p:cBhvr additive="base">
                                        <p:cTn id="24" dur="3200" fill="hold"/>
                                        <p:tgtEl>
                                          <p:spTgt spid="1106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6" grpId="0"/>
      <p:bldP spid="110597" grpId="0"/>
      <p:bldP spid="110598" grpId="0"/>
      <p:bldP spid="110599"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algn="l"/>
            <a:r>
              <a:rPr lang="en-US" sz="4000" dirty="0">
                <a:solidFill>
                  <a:srgbClr val="FFFF00"/>
                </a:solidFill>
              </a:rPr>
              <a:t>Heb. ‘</a:t>
            </a:r>
            <a:r>
              <a:rPr lang="en-US" sz="4000" dirty="0" err="1">
                <a:solidFill>
                  <a:srgbClr val="FFFF00"/>
                </a:solidFill>
              </a:rPr>
              <a:t>marah</a:t>
            </a:r>
            <a:r>
              <a:rPr lang="en-US" sz="4000" dirty="0">
                <a:solidFill>
                  <a:srgbClr val="FFFF00"/>
                </a:solidFill>
              </a:rPr>
              <a:t>’ used</a:t>
            </a:r>
            <a:br>
              <a:rPr lang="en-US" sz="4000" dirty="0">
                <a:solidFill>
                  <a:srgbClr val="FFFF00"/>
                </a:solidFill>
              </a:rPr>
            </a:br>
            <a:r>
              <a:rPr lang="en-US" sz="4000" dirty="0">
                <a:solidFill>
                  <a:srgbClr val="FFFF00"/>
                </a:solidFill>
              </a:rPr>
              <a:t> in Daniel 4x</a:t>
            </a:r>
          </a:p>
        </p:txBody>
      </p:sp>
      <p:sp>
        <p:nvSpPr>
          <p:cNvPr id="111619" name="Rectangle 3"/>
          <p:cNvSpPr>
            <a:spLocks noGrp="1" noChangeArrowheads="1"/>
          </p:cNvSpPr>
          <p:nvPr>
            <p:ph type="body" idx="1"/>
          </p:nvPr>
        </p:nvSpPr>
        <p:spPr/>
        <p:txBody>
          <a:bodyPr/>
          <a:lstStyle/>
          <a:p>
            <a:endParaRPr lang="en-US">
              <a:solidFill>
                <a:srgbClr val="FFFF00"/>
              </a:solidFill>
            </a:endParaRPr>
          </a:p>
        </p:txBody>
      </p:sp>
      <p:sp>
        <p:nvSpPr>
          <p:cNvPr id="111620" name="Text Box 4"/>
          <p:cNvSpPr txBox="1">
            <a:spLocks noChangeArrowheads="1"/>
          </p:cNvSpPr>
          <p:nvPr/>
        </p:nvSpPr>
        <p:spPr bwMode="auto">
          <a:xfrm>
            <a:off x="514350" y="2106613"/>
            <a:ext cx="7920038" cy="1006475"/>
          </a:xfrm>
          <a:prstGeom prst="rect">
            <a:avLst/>
          </a:prstGeom>
          <a:noFill/>
          <a:ln w="9525">
            <a:noFill/>
            <a:miter lim="800000"/>
            <a:headEnd/>
            <a:tailEnd/>
          </a:ln>
          <a:effectLst/>
        </p:spPr>
        <p:txBody>
          <a:bodyPr>
            <a:spAutoFit/>
          </a:bodyPr>
          <a:lstStyle/>
          <a:p>
            <a:pPr eaLnBrk="1" hangingPunct="1">
              <a:spcBef>
                <a:spcPct val="50000"/>
              </a:spcBef>
            </a:pPr>
            <a:r>
              <a:rPr lang="en-US" sz="2000" dirty="0">
                <a:solidFill>
                  <a:srgbClr val="FFFF00"/>
                </a:solidFill>
              </a:rPr>
              <a:t> </a:t>
            </a:r>
            <a:r>
              <a:rPr lang="en-US" sz="2000" b="1" dirty="0">
                <a:solidFill>
                  <a:srgbClr val="FFFF00"/>
                </a:solidFill>
              </a:rPr>
              <a:t>Dan. 10:7</a:t>
            </a:r>
            <a:r>
              <a:rPr lang="en-US" sz="2000" dirty="0">
                <a:solidFill>
                  <a:srgbClr val="FFFF00"/>
                </a:solidFill>
              </a:rPr>
              <a:t> And I Daniel alone saw </a:t>
            </a:r>
            <a:r>
              <a:rPr lang="en-US" sz="2000" b="1" dirty="0">
                <a:solidFill>
                  <a:srgbClr val="FFFF00"/>
                </a:solidFill>
              </a:rPr>
              <a:t>the vision</a:t>
            </a:r>
            <a:r>
              <a:rPr lang="en-US" sz="2000" dirty="0">
                <a:solidFill>
                  <a:srgbClr val="FFFF00"/>
                </a:solidFill>
              </a:rPr>
              <a:t>: for the men that were with me saw not </a:t>
            </a:r>
            <a:r>
              <a:rPr lang="en-US" sz="2000" b="1" dirty="0">
                <a:solidFill>
                  <a:srgbClr val="FFFF00"/>
                </a:solidFill>
              </a:rPr>
              <a:t>the vision</a:t>
            </a:r>
            <a:r>
              <a:rPr lang="en-US" sz="2000" dirty="0">
                <a:solidFill>
                  <a:srgbClr val="FFFF00"/>
                </a:solidFill>
              </a:rPr>
              <a:t>; but a great quaking fell upon them, so that they fled to hide themselves.</a:t>
            </a:r>
          </a:p>
        </p:txBody>
      </p:sp>
      <p:sp>
        <p:nvSpPr>
          <p:cNvPr id="111621" name="Text Box 5"/>
          <p:cNvSpPr txBox="1">
            <a:spLocks noChangeArrowheads="1"/>
          </p:cNvSpPr>
          <p:nvPr/>
        </p:nvSpPr>
        <p:spPr bwMode="auto">
          <a:xfrm>
            <a:off x="527050" y="3370263"/>
            <a:ext cx="8231188" cy="1006475"/>
          </a:xfrm>
          <a:prstGeom prst="rect">
            <a:avLst/>
          </a:prstGeom>
          <a:noFill/>
          <a:ln w="9525">
            <a:noFill/>
            <a:miter lim="800000"/>
            <a:headEnd/>
            <a:tailEnd/>
          </a:ln>
          <a:effectLst/>
        </p:spPr>
        <p:txBody>
          <a:bodyPr>
            <a:spAutoFit/>
          </a:bodyPr>
          <a:lstStyle/>
          <a:p>
            <a:pPr eaLnBrk="1" hangingPunct="1">
              <a:spcBef>
                <a:spcPct val="50000"/>
              </a:spcBef>
            </a:pPr>
            <a:r>
              <a:rPr lang="en-US" sz="2000">
                <a:solidFill>
                  <a:srgbClr val="FFFF00"/>
                </a:solidFill>
              </a:rPr>
              <a:t> </a:t>
            </a:r>
            <a:r>
              <a:rPr lang="en-US" sz="2000" b="1">
                <a:solidFill>
                  <a:srgbClr val="FFFF00"/>
                </a:solidFill>
              </a:rPr>
              <a:t>Dan. 10:8</a:t>
            </a:r>
            <a:r>
              <a:rPr lang="en-US" sz="2000">
                <a:solidFill>
                  <a:srgbClr val="FFFF00"/>
                </a:solidFill>
              </a:rPr>
              <a:t> Therefore I was left alone, and saw this great </a:t>
            </a:r>
            <a:r>
              <a:rPr lang="en-US" sz="2000" b="1">
                <a:solidFill>
                  <a:srgbClr val="FFFF00"/>
                </a:solidFill>
              </a:rPr>
              <a:t>vision</a:t>
            </a:r>
            <a:r>
              <a:rPr lang="en-US" sz="2000">
                <a:solidFill>
                  <a:srgbClr val="FFFF00"/>
                </a:solidFill>
              </a:rPr>
              <a:t>, and there remained no strength in me: for my comeliness was turned in me into corruption, and I retained no strength.</a:t>
            </a:r>
          </a:p>
        </p:txBody>
      </p:sp>
      <p:sp>
        <p:nvSpPr>
          <p:cNvPr id="111622" name="Text Box 6"/>
          <p:cNvSpPr txBox="1">
            <a:spLocks noChangeArrowheads="1"/>
          </p:cNvSpPr>
          <p:nvPr/>
        </p:nvSpPr>
        <p:spPr bwMode="auto">
          <a:xfrm>
            <a:off x="485775" y="4611688"/>
            <a:ext cx="8421688" cy="1311275"/>
          </a:xfrm>
          <a:prstGeom prst="rect">
            <a:avLst/>
          </a:prstGeom>
          <a:noFill/>
          <a:ln w="9525">
            <a:noFill/>
            <a:miter lim="800000"/>
            <a:headEnd/>
            <a:tailEnd/>
          </a:ln>
          <a:effectLst/>
        </p:spPr>
        <p:txBody>
          <a:bodyPr>
            <a:spAutoFit/>
          </a:bodyPr>
          <a:lstStyle/>
          <a:p>
            <a:pPr eaLnBrk="1" hangingPunct="1">
              <a:spcBef>
                <a:spcPct val="50000"/>
              </a:spcBef>
            </a:pPr>
            <a:r>
              <a:rPr lang="en-US" sz="2000">
                <a:solidFill>
                  <a:srgbClr val="FFFF00"/>
                </a:solidFill>
              </a:rPr>
              <a:t> </a:t>
            </a:r>
            <a:r>
              <a:rPr lang="en-US" sz="2000" b="1">
                <a:solidFill>
                  <a:srgbClr val="FFFF00"/>
                </a:solidFill>
              </a:rPr>
              <a:t>Dan. 10:16</a:t>
            </a:r>
            <a:r>
              <a:rPr lang="en-US" sz="2000">
                <a:solidFill>
                  <a:srgbClr val="FFFF00"/>
                </a:solidFill>
              </a:rPr>
              <a:t> And, behold, one like the similitude of the sons of men touched my lips: then I opened my mouth, and spake, and said unto him that stood before me, O my lord, </a:t>
            </a:r>
            <a:r>
              <a:rPr lang="en-US" sz="2000" b="1">
                <a:solidFill>
                  <a:srgbClr val="FFFF00"/>
                </a:solidFill>
              </a:rPr>
              <a:t>by the vision</a:t>
            </a:r>
            <a:r>
              <a:rPr lang="en-US" sz="2000">
                <a:solidFill>
                  <a:srgbClr val="FFFF00"/>
                </a:solidFill>
              </a:rPr>
              <a:t> my sorrows are turned upon me, and I have retained no strength.</a:t>
            </a:r>
          </a:p>
        </p:txBody>
      </p:sp>
      <p:pic>
        <p:nvPicPr>
          <p:cNvPr id="111623" name="Picture 7"/>
          <p:cNvPicPr>
            <a:picLocks noChangeAspect="1" noChangeArrowheads="1"/>
          </p:cNvPicPr>
          <p:nvPr/>
        </p:nvPicPr>
        <p:blipFill>
          <a:blip r:embed="rId3" cstate="print"/>
          <a:srcRect l="5606" t="25972" r="52277" b="27454"/>
          <a:stretch>
            <a:fillRect/>
          </a:stretch>
        </p:blipFill>
        <p:spPr bwMode="auto">
          <a:xfrm>
            <a:off x="5497513" y="363538"/>
            <a:ext cx="3189287" cy="1725612"/>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1623"/>
                                        </p:tgtEl>
                                        <p:attrNameLst>
                                          <p:attrName>style.visibility</p:attrName>
                                        </p:attrNameLst>
                                      </p:cBhvr>
                                      <p:to>
                                        <p:strVal val="visible"/>
                                      </p:to>
                                    </p:set>
                                    <p:anim calcmode="lin" valueType="num">
                                      <p:cBhvr additive="base">
                                        <p:cTn id="7" dur="3200" fill="hold"/>
                                        <p:tgtEl>
                                          <p:spTgt spid="111623"/>
                                        </p:tgtEl>
                                        <p:attrNameLst>
                                          <p:attrName>ppt_x</p:attrName>
                                        </p:attrNameLst>
                                      </p:cBhvr>
                                      <p:tavLst>
                                        <p:tav tm="0">
                                          <p:val>
                                            <p:strVal val="1+#ppt_w/2"/>
                                          </p:val>
                                        </p:tav>
                                        <p:tav tm="100000">
                                          <p:val>
                                            <p:strVal val="#ppt_x"/>
                                          </p:val>
                                        </p:tav>
                                      </p:tavLst>
                                    </p:anim>
                                    <p:anim calcmode="lin" valueType="num">
                                      <p:cBhvr additive="base">
                                        <p:cTn id="8" dur="32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sz="4000" b="1" dirty="0">
                <a:solidFill>
                  <a:srgbClr val="FFFF00"/>
                </a:solidFill>
              </a:rPr>
              <a:t>Group identity versus individual identity in Christ </a:t>
            </a:r>
            <a:endParaRPr lang="en-US" sz="4000" dirty="0">
              <a:solidFill>
                <a:srgbClr val="FFFF00"/>
              </a:solidFill>
            </a:endParaRPr>
          </a:p>
        </p:txBody>
      </p:sp>
      <p:sp>
        <p:nvSpPr>
          <p:cNvPr id="115715" name="Rectangle 3"/>
          <p:cNvSpPr>
            <a:spLocks noGrp="1" noChangeArrowheads="1"/>
          </p:cNvSpPr>
          <p:nvPr>
            <p:ph type="body" idx="1"/>
          </p:nvPr>
        </p:nvSpPr>
        <p:spPr/>
        <p:txBody>
          <a:bodyPr/>
          <a:lstStyle/>
          <a:p>
            <a:pPr>
              <a:lnSpc>
                <a:spcPct val="90000"/>
              </a:lnSpc>
            </a:pPr>
            <a:r>
              <a:rPr lang="en-US" b="1" dirty="0">
                <a:solidFill>
                  <a:srgbClr val="FFFF00"/>
                </a:solidFill>
              </a:rPr>
              <a:t>	As we learn the truth of that vital principle of God- manifestation we come to realize that we will only shine with the light of the love of God as we merge our identity into those who are trying to do the same. For we are being washed by the water of God's word to be presented </a:t>
            </a:r>
            <a:r>
              <a:rPr lang="en-US" b="1" dirty="0" smtClean="0">
                <a:solidFill>
                  <a:srgbClr val="FFFF00"/>
                </a:solidFill>
              </a:rPr>
              <a:t>unto Christ </a:t>
            </a:r>
            <a:r>
              <a:rPr lang="en-US" b="1" dirty="0">
                <a:solidFill>
                  <a:srgbClr val="FFFF00"/>
                </a:solidFill>
              </a:rPr>
              <a:t>as a bride cleansed and adorned for her husband. (Eph. 5:25-27)</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017639"/>
          </a:xfrm>
        </p:spPr>
        <p:txBody>
          <a:bodyPr/>
          <a:lstStyle/>
          <a:p>
            <a:pPr eaLnBrk="1" hangingPunct="1"/>
            <a:r>
              <a:rPr lang="en-US" dirty="0" smtClean="0">
                <a:solidFill>
                  <a:srgbClr val="FFFF00"/>
                </a:solidFill>
              </a:rPr>
              <a:t>“</a:t>
            </a:r>
            <a:r>
              <a:rPr lang="en-US" dirty="0" err="1" smtClean="0">
                <a:solidFill>
                  <a:srgbClr val="FFFF00"/>
                </a:solidFill>
              </a:rPr>
              <a:t>Elovisions</a:t>
            </a:r>
            <a:r>
              <a:rPr lang="en-US" dirty="0" smtClean="0">
                <a:solidFill>
                  <a:srgbClr val="FFFF00"/>
                </a:solidFill>
              </a:rPr>
              <a:t>” of the Future</a:t>
            </a:r>
          </a:p>
        </p:txBody>
      </p:sp>
      <p:sp>
        <p:nvSpPr>
          <p:cNvPr id="3075" name="Rectangle 3"/>
          <p:cNvSpPr>
            <a:spLocks noGrp="1" noChangeArrowheads="1"/>
          </p:cNvSpPr>
          <p:nvPr>
            <p:ph type="body" idx="1"/>
          </p:nvPr>
        </p:nvSpPr>
        <p:spPr>
          <a:xfrm>
            <a:off x="457200" y="848852"/>
            <a:ext cx="8229600" cy="4525963"/>
          </a:xfrm>
        </p:spPr>
        <p:txBody>
          <a:bodyPr/>
          <a:lstStyle/>
          <a:p>
            <a:pPr eaLnBrk="1" hangingPunct="1">
              <a:lnSpc>
                <a:spcPct val="90000"/>
              </a:lnSpc>
            </a:pPr>
            <a:r>
              <a:rPr lang="en-US" dirty="0" smtClean="0">
                <a:solidFill>
                  <a:srgbClr val="FFFF00"/>
                </a:solidFill>
              </a:rPr>
              <a:t>Creating “Super-Visionaries” (“Seers”) </a:t>
            </a:r>
          </a:p>
          <a:p>
            <a:pPr eaLnBrk="1" hangingPunct="1">
              <a:lnSpc>
                <a:spcPct val="90000"/>
              </a:lnSpc>
            </a:pPr>
            <a:endParaRPr lang="en-US" dirty="0" smtClean="0">
              <a:solidFill>
                <a:srgbClr val="FFFF00"/>
              </a:solidFill>
            </a:endParaRPr>
          </a:p>
          <a:p>
            <a:pPr eaLnBrk="1" hangingPunct="1">
              <a:lnSpc>
                <a:spcPct val="90000"/>
              </a:lnSpc>
            </a:pPr>
            <a:r>
              <a:rPr lang="en-US" dirty="0" smtClean="0">
                <a:solidFill>
                  <a:srgbClr val="FFFF00"/>
                </a:solidFill>
              </a:rPr>
              <a:t>“</a:t>
            </a:r>
            <a:r>
              <a:rPr lang="en-US" dirty="0" err="1" smtClean="0">
                <a:solidFill>
                  <a:srgbClr val="FFFF00"/>
                </a:solidFill>
              </a:rPr>
              <a:t>Elo</a:t>
            </a:r>
            <a:r>
              <a:rPr lang="en-US" dirty="0" smtClean="0">
                <a:solidFill>
                  <a:srgbClr val="FFFF00"/>
                </a:solidFill>
              </a:rPr>
              <a:t>-visioning” requires freeing the “right side” of the brain from pre-conceived ideas, false </a:t>
            </a:r>
            <a:r>
              <a:rPr lang="en-US" dirty="0" err="1" smtClean="0">
                <a:solidFill>
                  <a:srgbClr val="FFFF00"/>
                </a:solidFill>
              </a:rPr>
              <a:t>assmpt</a:t>
            </a:r>
            <a:endParaRPr lang="en-US" dirty="0" smtClean="0">
              <a:solidFill>
                <a:srgbClr val="FFFF00"/>
              </a:solidFill>
            </a:endParaRPr>
          </a:p>
          <a:p>
            <a:pPr eaLnBrk="1" hangingPunct="1">
              <a:lnSpc>
                <a:spcPct val="90000"/>
              </a:lnSpc>
            </a:pPr>
            <a:endParaRPr lang="en-US" dirty="0" smtClean="0">
              <a:solidFill>
                <a:srgbClr val="FFFF00"/>
              </a:solidFill>
            </a:endParaRPr>
          </a:p>
          <a:p>
            <a:pPr eaLnBrk="1" hangingPunct="1">
              <a:lnSpc>
                <a:spcPct val="90000"/>
              </a:lnSpc>
            </a:pPr>
            <a:r>
              <a:rPr lang="en-US" dirty="0" smtClean="0">
                <a:solidFill>
                  <a:srgbClr val="FFFF00"/>
                </a:solidFill>
              </a:rPr>
              <a:t>Visual images of scripture are designed with an objective to help the imager recall</a:t>
            </a:r>
          </a:p>
          <a:p>
            <a:pPr eaLnBrk="1" hangingPunct="1">
              <a:lnSpc>
                <a:spcPct val="90000"/>
              </a:lnSpc>
            </a:pPr>
            <a:endParaRPr lang="en-US" dirty="0" smtClean="0">
              <a:solidFill>
                <a:srgbClr val="FFFF00"/>
              </a:solidFill>
            </a:endParaRPr>
          </a:p>
          <a:p>
            <a:pPr eaLnBrk="1" hangingPunct="1">
              <a:lnSpc>
                <a:spcPct val="90000"/>
              </a:lnSpc>
            </a:pPr>
            <a:r>
              <a:rPr lang="en-US" dirty="0" smtClean="0">
                <a:solidFill>
                  <a:srgbClr val="FFFF00"/>
                </a:solidFill>
              </a:rPr>
              <a:t>“A Picture worth a thousand words”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017639"/>
          </a:xfrm>
        </p:spPr>
        <p:txBody>
          <a:bodyPr/>
          <a:lstStyle/>
          <a:p>
            <a:pPr eaLnBrk="1" hangingPunct="1"/>
            <a:r>
              <a:rPr lang="en-US" dirty="0" smtClean="0">
                <a:solidFill>
                  <a:srgbClr val="FFFF00"/>
                </a:solidFill>
              </a:rPr>
              <a:t>“</a:t>
            </a:r>
            <a:r>
              <a:rPr lang="en-US" dirty="0" err="1" smtClean="0">
                <a:solidFill>
                  <a:srgbClr val="FFFF00"/>
                </a:solidFill>
              </a:rPr>
              <a:t>Elovisions</a:t>
            </a:r>
            <a:r>
              <a:rPr lang="en-US" dirty="0" smtClean="0">
                <a:solidFill>
                  <a:srgbClr val="FFFF00"/>
                </a:solidFill>
              </a:rPr>
              <a:t>” of the Future</a:t>
            </a:r>
          </a:p>
        </p:txBody>
      </p:sp>
      <p:sp>
        <p:nvSpPr>
          <p:cNvPr id="3075" name="Rectangle 3"/>
          <p:cNvSpPr>
            <a:spLocks noGrp="1" noChangeArrowheads="1"/>
          </p:cNvSpPr>
          <p:nvPr>
            <p:ph type="body" idx="1"/>
          </p:nvPr>
        </p:nvSpPr>
        <p:spPr>
          <a:xfrm>
            <a:off x="457200" y="940293"/>
            <a:ext cx="8229600" cy="4525963"/>
          </a:xfrm>
        </p:spPr>
        <p:txBody>
          <a:bodyPr/>
          <a:lstStyle/>
          <a:p>
            <a:pPr eaLnBrk="1" hangingPunct="1">
              <a:lnSpc>
                <a:spcPct val="90000"/>
              </a:lnSpc>
            </a:pPr>
            <a:r>
              <a:rPr lang="en-US" dirty="0" smtClean="0">
                <a:solidFill>
                  <a:srgbClr val="FFFF00"/>
                </a:solidFill>
              </a:rPr>
              <a:t>Build a “graphic image library” or “memory storage warehouse” within the mind from which we access images, events, symbols, etc later on</a:t>
            </a:r>
          </a:p>
          <a:p>
            <a:pPr eaLnBrk="1" hangingPunct="1">
              <a:lnSpc>
                <a:spcPct val="90000"/>
              </a:lnSpc>
            </a:pPr>
            <a:endParaRPr lang="en-US" dirty="0" smtClean="0">
              <a:solidFill>
                <a:srgbClr val="FFFF00"/>
              </a:solidFill>
            </a:endParaRPr>
          </a:p>
          <a:p>
            <a:pPr eaLnBrk="1" hangingPunct="1">
              <a:lnSpc>
                <a:spcPct val="90000"/>
              </a:lnSpc>
            </a:pPr>
            <a:r>
              <a:rPr lang="en-US" dirty="0" smtClean="0">
                <a:solidFill>
                  <a:srgbClr val="FFFF00"/>
                </a:solidFill>
              </a:rPr>
              <a:t>Imagination can go either way…into ‘fantasy feelings’ or into ‘</a:t>
            </a:r>
            <a:r>
              <a:rPr lang="en-US" dirty="0" err="1" smtClean="0">
                <a:solidFill>
                  <a:srgbClr val="FFFF00"/>
                </a:solidFill>
              </a:rPr>
              <a:t>futureality</a:t>
            </a:r>
            <a:r>
              <a:rPr lang="en-US" dirty="0" smtClean="0">
                <a:solidFill>
                  <a:srgbClr val="FFFF00"/>
                </a:solidFill>
              </a:rPr>
              <a:t>’</a:t>
            </a:r>
          </a:p>
          <a:p>
            <a:pPr eaLnBrk="1" hangingPunct="1">
              <a:lnSpc>
                <a:spcPct val="90000"/>
              </a:lnSpc>
            </a:pPr>
            <a:endParaRPr lang="en-US" dirty="0" smtClean="0">
              <a:solidFill>
                <a:srgbClr val="FFFF00"/>
              </a:solidFill>
            </a:endParaRPr>
          </a:p>
          <a:p>
            <a:pPr eaLnBrk="1" hangingPunct="1">
              <a:lnSpc>
                <a:spcPct val="90000"/>
              </a:lnSpc>
            </a:pPr>
            <a:r>
              <a:rPr lang="en-US" dirty="0" smtClean="0">
                <a:solidFill>
                  <a:srgbClr val="FFFF00"/>
                </a:solidFill>
                <a:latin typeface="+mn-lt"/>
                <a:ea typeface="+mn-ea"/>
                <a:cs typeface="+mn-cs"/>
              </a:rPr>
              <a:t>(ESV)  </a:t>
            </a:r>
            <a:r>
              <a:rPr lang="en-US" i="1" dirty="0" smtClean="0">
                <a:solidFill>
                  <a:srgbClr val="FFFF00"/>
                </a:solidFill>
                <a:latin typeface="+mn-lt"/>
                <a:ea typeface="+mn-ea"/>
                <a:cs typeface="+mn-cs"/>
              </a:rPr>
              <a:t>“Where there is no prophetic vision the people cast off restraint, but blessed is he who keeps the law.”</a:t>
            </a:r>
            <a:r>
              <a:rPr lang="en-US" dirty="0" smtClean="0">
                <a:solidFill>
                  <a:srgbClr val="FFFF00"/>
                </a:solidFill>
                <a:latin typeface="+mn-lt"/>
                <a:ea typeface="+mn-ea"/>
                <a:cs typeface="+mn-cs"/>
              </a:rPr>
              <a:t> (Pro. 29:18) </a:t>
            </a:r>
            <a:endParaRPr lang="en-US" dirty="0" smtClean="0">
              <a:solidFill>
                <a:srgbClr val="FFFF00"/>
              </a:solidFill>
            </a:endParaRPr>
          </a:p>
          <a:p>
            <a:pPr eaLnBrk="1" hangingPunct="1">
              <a:lnSpc>
                <a:spcPct val="90000"/>
              </a:lnSpc>
            </a:pPr>
            <a:endParaRPr lang="en-US" dirty="0" smtClean="0">
              <a:solidFill>
                <a:srgbClr val="FFFF00"/>
              </a:solidFill>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01" name="Oval 5"/>
          <p:cNvSpPr>
            <a:spLocks noChangeArrowheads="1"/>
          </p:cNvSpPr>
          <p:nvPr/>
        </p:nvSpPr>
        <p:spPr bwMode="auto">
          <a:xfrm>
            <a:off x="3688445" y="2422428"/>
            <a:ext cx="406400" cy="431800"/>
          </a:xfrm>
          <a:prstGeom prst="ellipse">
            <a:avLst/>
          </a:prstGeom>
          <a:solidFill>
            <a:srgbClr val="FFFF00"/>
          </a:solidFill>
          <a:ln w="9525">
            <a:solidFill>
              <a:schemeClr val="tx1"/>
            </a:solidFill>
            <a:round/>
            <a:headEnd/>
            <a:tailEnd/>
          </a:ln>
        </p:spPr>
        <p:txBody>
          <a:bodyPr wrap="none" anchor="ctr"/>
          <a:lstStyle/>
          <a:p>
            <a:endParaRPr lang="en-US"/>
          </a:p>
        </p:txBody>
      </p:sp>
      <p:sp>
        <p:nvSpPr>
          <p:cNvPr id="4102" name="Oval 6"/>
          <p:cNvSpPr>
            <a:spLocks noChangeArrowheads="1"/>
          </p:cNvSpPr>
          <p:nvPr/>
        </p:nvSpPr>
        <p:spPr bwMode="auto">
          <a:xfrm>
            <a:off x="5618845" y="2422428"/>
            <a:ext cx="406400" cy="431800"/>
          </a:xfrm>
          <a:prstGeom prst="ellipse">
            <a:avLst/>
          </a:prstGeom>
          <a:solidFill>
            <a:srgbClr val="FFFF00"/>
          </a:solidFill>
          <a:ln w="9525">
            <a:solidFill>
              <a:schemeClr val="tx1"/>
            </a:solidFill>
            <a:round/>
            <a:headEnd/>
            <a:tailEnd/>
          </a:ln>
        </p:spPr>
        <p:txBody>
          <a:bodyPr wrap="none" anchor="ctr"/>
          <a:lstStyle/>
          <a:p>
            <a:endParaRPr lang="en-US"/>
          </a:p>
        </p:txBody>
      </p:sp>
      <p:sp>
        <p:nvSpPr>
          <p:cNvPr id="4098" name="Rectangle 2"/>
          <p:cNvSpPr>
            <a:spLocks noGrp="1" noChangeArrowheads="1"/>
          </p:cNvSpPr>
          <p:nvPr>
            <p:ph type="title"/>
          </p:nvPr>
        </p:nvSpPr>
        <p:spPr/>
        <p:txBody>
          <a:bodyPr/>
          <a:lstStyle/>
          <a:p>
            <a:pPr eaLnBrk="1" hangingPunct="1"/>
            <a:r>
              <a:rPr lang="en-US" sz="3600" dirty="0" smtClean="0">
                <a:solidFill>
                  <a:srgbClr val="FFFF00"/>
                </a:solidFill>
              </a:rPr>
              <a:t>Seeing “Reflections” of the Future that God Himself Sees and Reveals to Us</a:t>
            </a:r>
          </a:p>
        </p:txBody>
      </p:sp>
      <p:sp>
        <p:nvSpPr>
          <p:cNvPr id="4099" name="Rectangle 3"/>
          <p:cNvSpPr>
            <a:spLocks noGrp="1" noChangeArrowheads="1"/>
          </p:cNvSpPr>
          <p:nvPr>
            <p:ph type="body" idx="1"/>
          </p:nvPr>
        </p:nvSpPr>
        <p:spPr/>
        <p:txBody>
          <a:bodyPr/>
          <a:lstStyle/>
          <a:p>
            <a:pPr eaLnBrk="1" hangingPunct="1"/>
            <a:endParaRPr lang="en-US" dirty="0" smtClean="0"/>
          </a:p>
        </p:txBody>
      </p:sp>
      <p:sp>
        <p:nvSpPr>
          <p:cNvPr id="4100" name="Text Box 4"/>
          <p:cNvSpPr txBox="1">
            <a:spLocks noChangeArrowheads="1"/>
          </p:cNvSpPr>
          <p:nvPr/>
        </p:nvSpPr>
        <p:spPr bwMode="auto">
          <a:xfrm>
            <a:off x="996045" y="697609"/>
            <a:ext cx="7543800" cy="4313238"/>
          </a:xfrm>
          <a:prstGeom prst="rect">
            <a:avLst/>
          </a:prstGeom>
          <a:noFill/>
          <a:ln w="9525">
            <a:noFill/>
            <a:miter lim="800000"/>
            <a:headEnd/>
            <a:tailEnd/>
          </a:ln>
        </p:spPr>
        <p:txBody>
          <a:bodyPr>
            <a:spAutoFit/>
          </a:bodyPr>
          <a:lstStyle/>
          <a:p>
            <a:pPr>
              <a:spcBef>
                <a:spcPct val="50000"/>
              </a:spcBef>
            </a:pPr>
            <a:r>
              <a:rPr lang="en-US" sz="27700" dirty="0">
                <a:solidFill>
                  <a:srgbClr val="FFFF00"/>
                </a:solidFill>
              </a:rPr>
              <a:t>seer</a:t>
            </a:r>
          </a:p>
        </p:txBody>
      </p:sp>
      <p:sp>
        <p:nvSpPr>
          <p:cNvPr id="28679" name="Text Box 7"/>
          <p:cNvSpPr txBox="1">
            <a:spLocks noChangeArrowheads="1"/>
          </p:cNvSpPr>
          <p:nvPr/>
        </p:nvSpPr>
        <p:spPr bwMode="auto">
          <a:xfrm>
            <a:off x="1009196" y="4463142"/>
            <a:ext cx="7125607" cy="1754326"/>
          </a:xfrm>
          <a:prstGeom prst="rect">
            <a:avLst/>
          </a:prstGeom>
          <a:noFill/>
          <a:ln w="9525">
            <a:noFill/>
            <a:miter lim="800000"/>
            <a:headEnd/>
            <a:tailEnd/>
          </a:ln>
          <a:effectLst/>
        </p:spPr>
        <p:txBody>
          <a:bodyPr wrap="square">
            <a:spAutoFit/>
          </a:bodyPr>
          <a:lstStyle/>
          <a:p>
            <a:pPr algn="ctr">
              <a:spcBef>
                <a:spcPct val="50000"/>
              </a:spcBef>
              <a:defRPr/>
            </a:pPr>
            <a:r>
              <a:rPr lang="en-US" sz="5400" b="1" i="1" dirty="0">
                <a:solidFill>
                  <a:srgbClr val="FFFF00"/>
                </a:solidFill>
                <a:effectLst>
                  <a:outerShdw blurRad="38100" dist="38100" dir="2700000" algn="tl">
                    <a:srgbClr val="C0C0C0"/>
                  </a:outerShdw>
                </a:effectLst>
                <a:latin typeface="Cataneo BT" pitchFamily="66" charset="0"/>
              </a:rPr>
              <a:t>Spiritually Envisioning Eternal Realities</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solidFill>
                  <a:srgbClr val="FFFF00"/>
                </a:solidFill>
              </a:rPr>
              <a:t>Class Objectives</a:t>
            </a:r>
          </a:p>
        </p:txBody>
      </p:sp>
      <p:sp>
        <p:nvSpPr>
          <p:cNvPr id="5123" name="Rectangle 3"/>
          <p:cNvSpPr>
            <a:spLocks noGrp="1" noChangeArrowheads="1"/>
          </p:cNvSpPr>
          <p:nvPr>
            <p:ph type="body" idx="1"/>
          </p:nvPr>
        </p:nvSpPr>
        <p:spPr/>
        <p:txBody>
          <a:bodyPr/>
          <a:lstStyle/>
          <a:p>
            <a:pPr eaLnBrk="1" hangingPunct="1">
              <a:lnSpc>
                <a:spcPct val="90000"/>
              </a:lnSpc>
            </a:pPr>
            <a:r>
              <a:rPr lang="en-US" dirty="0" smtClean="0">
                <a:solidFill>
                  <a:srgbClr val="FFFF00"/>
                </a:solidFill>
              </a:rPr>
              <a:t>The purpose of a kingdom of heaven on earth</a:t>
            </a:r>
          </a:p>
          <a:p>
            <a:pPr lvl="1" eaLnBrk="1" hangingPunct="1">
              <a:lnSpc>
                <a:spcPct val="90000"/>
              </a:lnSpc>
            </a:pPr>
            <a:r>
              <a:rPr lang="en-US" dirty="0" smtClean="0">
                <a:solidFill>
                  <a:srgbClr val="FFFF00"/>
                </a:solidFill>
              </a:rPr>
              <a:t>Place – Identifying the geographical space</a:t>
            </a:r>
          </a:p>
          <a:p>
            <a:pPr lvl="1" eaLnBrk="1" hangingPunct="1">
              <a:lnSpc>
                <a:spcPct val="90000"/>
              </a:lnSpc>
            </a:pPr>
            <a:r>
              <a:rPr lang="en-US" dirty="0" smtClean="0">
                <a:solidFill>
                  <a:srgbClr val="FFFF00"/>
                </a:solidFill>
              </a:rPr>
              <a:t>Time – Identifying the chronological increment</a:t>
            </a:r>
          </a:p>
          <a:p>
            <a:pPr lvl="1" eaLnBrk="1" hangingPunct="1">
              <a:lnSpc>
                <a:spcPct val="90000"/>
              </a:lnSpc>
            </a:pPr>
            <a:r>
              <a:rPr lang="en-US" dirty="0" smtClean="0">
                <a:solidFill>
                  <a:srgbClr val="FFFF00"/>
                </a:solidFill>
              </a:rPr>
              <a:t>Government – Id the form of rule/rulers</a:t>
            </a:r>
          </a:p>
          <a:p>
            <a:pPr lvl="1" eaLnBrk="1" hangingPunct="1">
              <a:lnSpc>
                <a:spcPct val="90000"/>
              </a:lnSpc>
            </a:pPr>
            <a:r>
              <a:rPr lang="en-US" dirty="0" smtClean="0">
                <a:solidFill>
                  <a:srgbClr val="FFFF00"/>
                </a:solidFill>
              </a:rPr>
              <a:t>Power – Id the source of power of control</a:t>
            </a:r>
          </a:p>
          <a:p>
            <a:pPr lvl="1" eaLnBrk="1" hangingPunct="1">
              <a:lnSpc>
                <a:spcPct val="90000"/>
              </a:lnSpc>
            </a:pPr>
            <a:r>
              <a:rPr lang="en-US" dirty="0" smtClean="0">
                <a:solidFill>
                  <a:srgbClr val="FFFF00"/>
                </a:solidFill>
              </a:rPr>
              <a:t>Life during the kingdom for subjects </a:t>
            </a:r>
          </a:p>
          <a:p>
            <a:pPr lvl="1" eaLnBrk="1" hangingPunct="1">
              <a:lnSpc>
                <a:spcPct val="90000"/>
              </a:lnSpc>
            </a:pPr>
            <a:r>
              <a:rPr lang="en-US" dirty="0" smtClean="0">
                <a:solidFill>
                  <a:srgbClr val="FFFF00"/>
                </a:solidFill>
              </a:rPr>
              <a:t>Man in harmony with nature</a:t>
            </a:r>
          </a:p>
          <a:p>
            <a:pPr lvl="1" eaLnBrk="1" hangingPunct="1">
              <a:lnSpc>
                <a:spcPct val="90000"/>
              </a:lnSpc>
            </a:pPr>
            <a:r>
              <a:rPr lang="en-US" dirty="0" smtClean="0">
                <a:solidFill>
                  <a:srgbClr val="FFFF00"/>
                </a:solidFill>
              </a:rPr>
              <a:t>Changes in geology, topography, geography</a:t>
            </a:r>
          </a:p>
          <a:p>
            <a:pPr lvl="1" eaLnBrk="1" hangingPunct="1">
              <a:lnSpc>
                <a:spcPct val="90000"/>
              </a:lnSpc>
              <a:buFontTx/>
              <a:buNone/>
            </a:pPr>
            <a:endParaRPr lang="en-US" dirty="0" smtClean="0">
              <a:solidFill>
                <a:srgbClr val="FFFF00"/>
              </a:solidFill>
            </a:endParaRPr>
          </a:p>
          <a:p>
            <a:pPr lvl="1" eaLnBrk="1" hangingPunct="1">
              <a:lnSpc>
                <a:spcPct val="90000"/>
              </a:lnSpc>
            </a:pPr>
            <a:endParaRPr lang="en-US" dirty="0" smtClean="0">
              <a:solidFill>
                <a:srgbClr val="FFFF00"/>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229600" cy="979714"/>
          </a:xfrm>
        </p:spPr>
        <p:txBody>
          <a:bodyPr/>
          <a:lstStyle/>
          <a:p>
            <a:pPr eaLnBrk="1" hangingPunct="1"/>
            <a:r>
              <a:rPr lang="en-US" sz="3600" dirty="0" smtClean="0">
                <a:solidFill>
                  <a:srgbClr val="FFFF00"/>
                </a:solidFill>
              </a:rPr>
              <a:t>God’s Purpose for the Kingdom</a:t>
            </a:r>
          </a:p>
        </p:txBody>
      </p:sp>
      <p:sp>
        <p:nvSpPr>
          <p:cNvPr id="6147" name="Rectangle 3"/>
          <p:cNvSpPr>
            <a:spLocks noGrp="1" noChangeArrowheads="1"/>
          </p:cNvSpPr>
          <p:nvPr>
            <p:ph type="body" idx="1"/>
          </p:nvPr>
        </p:nvSpPr>
        <p:spPr>
          <a:xfrm>
            <a:off x="0" y="902625"/>
            <a:ext cx="9144000" cy="4525963"/>
          </a:xfrm>
        </p:spPr>
        <p:txBody>
          <a:bodyPr/>
          <a:lstStyle/>
          <a:p>
            <a:pPr eaLnBrk="1" hangingPunct="1">
              <a:lnSpc>
                <a:spcPct val="80000"/>
              </a:lnSpc>
            </a:pPr>
            <a:r>
              <a:rPr lang="en-US" sz="2400" dirty="0" smtClean="0">
                <a:solidFill>
                  <a:srgbClr val="FFFF00"/>
                </a:solidFill>
              </a:rPr>
              <a:t>To transition the present earth and inhabitants from the bondage of corruption into the glorious liberty of the Sons of God </a:t>
            </a:r>
          </a:p>
          <a:p>
            <a:r>
              <a:rPr lang="en-US" sz="2200" b="1" dirty="0" smtClean="0">
                <a:solidFill>
                  <a:srgbClr val="33CCFF"/>
                </a:solidFill>
                <a:latin typeface="+mn-lt"/>
                <a:ea typeface="+mn-ea"/>
                <a:cs typeface="+mn-cs"/>
              </a:rPr>
              <a:t>Rom 8:18  For I reckon that the sufferings of this present time </a:t>
            </a:r>
            <a:r>
              <a:rPr lang="en-US" sz="2200" b="1" i="1" dirty="0" smtClean="0">
                <a:solidFill>
                  <a:srgbClr val="33CCFF"/>
                </a:solidFill>
                <a:latin typeface="+mn-lt"/>
                <a:ea typeface="+mn-ea"/>
                <a:cs typeface="+mn-cs"/>
              </a:rPr>
              <a:t>are not worthy to be compared with the glory which shall be revealed in us. </a:t>
            </a:r>
          </a:p>
          <a:p>
            <a:r>
              <a:rPr lang="en-US" sz="2200" b="1" dirty="0" smtClean="0">
                <a:solidFill>
                  <a:srgbClr val="33CCFF"/>
                </a:solidFill>
                <a:latin typeface="+mn-lt"/>
                <a:ea typeface="+mn-ea"/>
                <a:cs typeface="+mn-cs"/>
              </a:rPr>
              <a:t>19  For the earnest expectation of the creature </a:t>
            </a:r>
            <a:r>
              <a:rPr lang="en-US" sz="2200" b="1" dirty="0" err="1" smtClean="0">
                <a:solidFill>
                  <a:srgbClr val="33CCFF"/>
                </a:solidFill>
                <a:latin typeface="+mn-lt"/>
                <a:ea typeface="+mn-ea"/>
                <a:cs typeface="+mn-cs"/>
              </a:rPr>
              <a:t>waiteth</a:t>
            </a:r>
            <a:r>
              <a:rPr lang="en-US" sz="2200" b="1" dirty="0" smtClean="0">
                <a:solidFill>
                  <a:srgbClr val="33CCFF"/>
                </a:solidFill>
                <a:latin typeface="+mn-lt"/>
                <a:ea typeface="+mn-ea"/>
                <a:cs typeface="+mn-cs"/>
              </a:rPr>
              <a:t> for the manifestation of the sons of God. </a:t>
            </a:r>
          </a:p>
          <a:p>
            <a:r>
              <a:rPr lang="en-US" sz="2200" b="1" dirty="0" smtClean="0">
                <a:solidFill>
                  <a:srgbClr val="33CCFF"/>
                </a:solidFill>
                <a:latin typeface="+mn-lt"/>
                <a:ea typeface="+mn-ea"/>
                <a:cs typeface="+mn-cs"/>
              </a:rPr>
              <a:t>20  For the creature was made subject to vanity, not willingly, but by reason of him who hath subjected </a:t>
            </a:r>
            <a:r>
              <a:rPr lang="en-US" sz="2200" b="1" i="1" dirty="0" smtClean="0">
                <a:solidFill>
                  <a:srgbClr val="33CCFF"/>
                </a:solidFill>
                <a:latin typeface="+mn-lt"/>
                <a:ea typeface="+mn-ea"/>
                <a:cs typeface="+mn-cs"/>
              </a:rPr>
              <a:t>the same in hope, </a:t>
            </a:r>
          </a:p>
          <a:p>
            <a:r>
              <a:rPr lang="en-US" sz="2200" b="1" dirty="0" smtClean="0">
                <a:solidFill>
                  <a:srgbClr val="33CCFF"/>
                </a:solidFill>
                <a:latin typeface="+mn-lt"/>
                <a:ea typeface="+mn-ea"/>
                <a:cs typeface="+mn-cs"/>
              </a:rPr>
              <a:t>21  Because the creature itself also shall be delivered from the bondage of corruption into the glorious liberty of the children of God. </a:t>
            </a:r>
          </a:p>
          <a:p>
            <a:r>
              <a:rPr lang="en-US" sz="2200" b="1" dirty="0" smtClean="0">
                <a:solidFill>
                  <a:srgbClr val="33CCFF"/>
                </a:solidFill>
                <a:latin typeface="+mn-lt"/>
                <a:ea typeface="+mn-ea"/>
                <a:cs typeface="+mn-cs"/>
              </a:rPr>
              <a:t>22  For we know that the whole creation </a:t>
            </a:r>
            <a:r>
              <a:rPr lang="en-US" sz="2200" b="1" dirty="0" err="1" smtClean="0">
                <a:solidFill>
                  <a:srgbClr val="33CCFF"/>
                </a:solidFill>
                <a:latin typeface="+mn-lt"/>
                <a:ea typeface="+mn-ea"/>
                <a:cs typeface="+mn-cs"/>
              </a:rPr>
              <a:t>groaneth</a:t>
            </a:r>
            <a:r>
              <a:rPr lang="en-US" sz="2200" b="1" dirty="0" smtClean="0">
                <a:solidFill>
                  <a:srgbClr val="33CCFF"/>
                </a:solidFill>
                <a:latin typeface="+mn-lt"/>
                <a:ea typeface="+mn-ea"/>
                <a:cs typeface="+mn-cs"/>
              </a:rPr>
              <a:t> and </a:t>
            </a:r>
            <a:r>
              <a:rPr lang="en-US" sz="2200" b="1" dirty="0" err="1" smtClean="0">
                <a:solidFill>
                  <a:srgbClr val="33CCFF"/>
                </a:solidFill>
                <a:latin typeface="+mn-lt"/>
                <a:ea typeface="+mn-ea"/>
                <a:cs typeface="+mn-cs"/>
              </a:rPr>
              <a:t>travaileth</a:t>
            </a:r>
            <a:r>
              <a:rPr lang="en-US" sz="2200" b="1" dirty="0" smtClean="0">
                <a:solidFill>
                  <a:srgbClr val="33CCFF"/>
                </a:solidFill>
                <a:latin typeface="+mn-lt"/>
                <a:ea typeface="+mn-ea"/>
                <a:cs typeface="+mn-cs"/>
              </a:rPr>
              <a:t> in pain together until now.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solidFill>
                  <a:srgbClr val="FFFF00"/>
                </a:solidFill>
              </a:rPr>
              <a:t>End</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en-US" smtClean="0"/>
          </a:p>
        </p:txBody>
      </p:sp>
      <p:pic>
        <p:nvPicPr>
          <p:cNvPr id="7172" name="Picture 4"/>
          <p:cNvPicPr>
            <a:picLocks noChangeAspect="1" noChangeArrowheads="1"/>
          </p:cNvPicPr>
          <p:nvPr/>
        </p:nvPicPr>
        <p:blipFill>
          <a:blip r:embed="rId3" cstate="print"/>
          <a:srcRect l="6560" t="8778" r="7679" b="8778"/>
          <a:stretch>
            <a:fillRect/>
          </a:stretch>
        </p:blipFill>
        <p:spPr bwMode="auto">
          <a:xfrm>
            <a:off x="23813" y="0"/>
            <a:ext cx="912018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srcRect/>
          <a:stretch>
            <a:fillRect/>
          </a:stretch>
        </p:blipFill>
        <p:spPr bwMode="auto">
          <a:xfrm>
            <a:off x="2576513" y="762000"/>
            <a:ext cx="5783262" cy="5921375"/>
          </a:xfrm>
          <a:prstGeom prst="rect">
            <a:avLst/>
          </a:prstGeom>
          <a:noFill/>
          <a:ln w="9525">
            <a:noFill/>
            <a:miter lim="800000"/>
            <a:headEnd/>
            <a:tailEnd/>
          </a:ln>
        </p:spPr>
      </p:pic>
      <p:sp>
        <p:nvSpPr>
          <p:cNvPr id="8195" name="Rectangle 2"/>
          <p:cNvSpPr>
            <a:spLocks noGrp="1" noChangeArrowheads="1"/>
          </p:cNvSpPr>
          <p:nvPr>
            <p:ph type="title"/>
          </p:nvPr>
        </p:nvSpPr>
        <p:spPr>
          <a:xfrm>
            <a:off x="457200" y="228600"/>
            <a:ext cx="8229600" cy="457200"/>
          </a:xfrm>
        </p:spPr>
        <p:txBody>
          <a:bodyPr/>
          <a:lstStyle/>
          <a:p>
            <a:pPr eaLnBrk="1" hangingPunct="1"/>
            <a:r>
              <a:rPr lang="en-US" sz="2400" smtClean="0"/>
              <a:t>Block Plan of the Sanctuary</a:t>
            </a:r>
          </a:p>
        </p:txBody>
      </p:sp>
      <p:sp>
        <p:nvSpPr>
          <p:cNvPr id="8197" name="Text Box 6"/>
          <p:cNvSpPr txBox="1">
            <a:spLocks noChangeArrowheads="1"/>
          </p:cNvSpPr>
          <p:nvPr/>
        </p:nvSpPr>
        <p:spPr bwMode="auto">
          <a:xfrm>
            <a:off x="7186613" y="3810000"/>
            <a:ext cx="266700" cy="228600"/>
          </a:xfrm>
          <a:prstGeom prst="rect">
            <a:avLst/>
          </a:prstGeom>
          <a:noFill/>
          <a:ln w="9525">
            <a:noFill/>
            <a:miter lim="800000"/>
            <a:headEnd/>
            <a:tailEnd/>
          </a:ln>
        </p:spPr>
        <p:txBody>
          <a:bodyPr wrap="none">
            <a:spAutoFit/>
          </a:bodyPr>
          <a:lstStyle/>
          <a:p>
            <a:r>
              <a:rPr lang="en-US" sz="900" dirty="0">
                <a:solidFill>
                  <a:schemeClr val="bg1"/>
                </a:solidFill>
              </a:rPr>
              <a:t>N</a:t>
            </a:r>
          </a:p>
        </p:txBody>
      </p:sp>
      <p:sp>
        <p:nvSpPr>
          <p:cNvPr id="8198" name="Text Box 7"/>
          <p:cNvSpPr txBox="1">
            <a:spLocks noChangeArrowheads="1"/>
          </p:cNvSpPr>
          <p:nvPr/>
        </p:nvSpPr>
        <p:spPr bwMode="auto">
          <a:xfrm>
            <a:off x="6958013" y="44958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199" name="Text Box 8"/>
          <p:cNvSpPr txBox="1">
            <a:spLocks noChangeArrowheads="1"/>
          </p:cNvSpPr>
          <p:nvPr/>
        </p:nvSpPr>
        <p:spPr bwMode="auto">
          <a:xfrm>
            <a:off x="6415088" y="507682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0" name="Text Box 9"/>
          <p:cNvSpPr txBox="1">
            <a:spLocks noChangeArrowheads="1"/>
          </p:cNvSpPr>
          <p:nvPr/>
        </p:nvSpPr>
        <p:spPr bwMode="auto">
          <a:xfrm>
            <a:off x="5003800" y="534511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1" name="Text Box 10"/>
          <p:cNvSpPr txBox="1">
            <a:spLocks noChangeArrowheads="1"/>
          </p:cNvSpPr>
          <p:nvPr/>
        </p:nvSpPr>
        <p:spPr bwMode="auto">
          <a:xfrm>
            <a:off x="5734050" y="53594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2" name="Text Box 11"/>
          <p:cNvSpPr txBox="1">
            <a:spLocks noChangeArrowheads="1"/>
          </p:cNvSpPr>
          <p:nvPr/>
        </p:nvSpPr>
        <p:spPr bwMode="auto">
          <a:xfrm>
            <a:off x="4313238" y="504666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3" name="Text Box 12"/>
          <p:cNvSpPr txBox="1">
            <a:spLocks noChangeArrowheads="1"/>
          </p:cNvSpPr>
          <p:nvPr/>
        </p:nvSpPr>
        <p:spPr bwMode="auto">
          <a:xfrm>
            <a:off x="3811588" y="447357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4" name="Text Box 13"/>
          <p:cNvSpPr txBox="1">
            <a:spLocks noChangeArrowheads="1"/>
          </p:cNvSpPr>
          <p:nvPr/>
        </p:nvSpPr>
        <p:spPr bwMode="auto">
          <a:xfrm>
            <a:off x="3579813" y="377825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5" name="Text Box 14"/>
          <p:cNvSpPr txBox="1">
            <a:spLocks noChangeArrowheads="1"/>
          </p:cNvSpPr>
          <p:nvPr/>
        </p:nvSpPr>
        <p:spPr bwMode="auto">
          <a:xfrm>
            <a:off x="3640138" y="302101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6" name="Text Box 15"/>
          <p:cNvSpPr txBox="1">
            <a:spLocks noChangeArrowheads="1"/>
          </p:cNvSpPr>
          <p:nvPr/>
        </p:nvSpPr>
        <p:spPr bwMode="auto">
          <a:xfrm>
            <a:off x="4021138" y="23812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7" name="Text Box 16"/>
          <p:cNvSpPr txBox="1">
            <a:spLocks noChangeArrowheads="1"/>
          </p:cNvSpPr>
          <p:nvPr/>
        </p:nvSpPr>
        <p:spPr bwMode="auto">
          <a:xfrm>
            <a:off x="4641850" y="19240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8" name="Text Box 17"/>
          <p:cNvSpPr txBox="1">
            <a:spLocks noChangeArrowheads="1"/>
          </p:cNvSpPr>
          <p:nvPr/>
        </p:nvSpPr>
        <p:spPr bwMode="auto">
          <a:xfrm>
            <a:off x="5373688" y="17716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9" name="Text Box 18"/>
          <p:cNvSpPr txBox="1">
            <a:spLocks noChangeArrowheads="1"/>
          </p:cNvSpPr>
          <p:nvPr/>
        </p:nvSpPr>
        <p:spPr bwMode="auto">
          <a:xfrm>
            <a:off x="6115050" y="19335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0" name="Text Box 19"/>
          <p:cNvSpPr txBox="1">
            <a:spLocks noChangeArrowheads="1"/>
          </p:cNvSpPr>
          <p:nvPr/>
        </p:nvSpPr>
        <p:spPr bwMode="auto">
          <a:xfrm>
            <a:off x="6710363" y="237966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1" name="Text Box 20"/>
          <p:cNvSpPr txBox="1">
            <a:spLocks noChangeArrowheads="1"/>
          </p:cNvSpPr>
          <p:nvPr/>
        </p:nvSpPr>
        <p:spPr bwMode="auto">
          <a:xfrm>
            <a:off x="7112000" y="30511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2" name="Text Box 21"/>
          <p:cNvSpPr txBox="1">
            <a:spLocks noChangeArrowheads="1"/>
          </p:cNvSpPr>
          <p:nvPr/>
        </p:nvSpPr>
        <p:spPr bwMode="auto">
          <a:xfrm>
            <a:off x="8121650" y="483076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3" name="Text Box 22"/>
          <p:cNvSpPr txBox="1">
            <a:spLocks noChangeArrowheads="1"/>
          </p:cNvSpPr>
          <p:nvPr/>
        </p:nvSpPr>
        <p:spPr bwMode="auto">
          <a:xfrm>
            <a:off x="8172450" y="3692525"/>
            <a:ext cx="304800" cy="366713"/>
          </a:xfrm>
          <a:prstGeom prst="rect">
            <a:avLst/>
          </a:prstGeom>
          <a:noFill/>
          <a:ln w="9525">
            <a:noFill/>
            <a:miter lim="800000"/>
            <a:headEnd/>
            <a:tailEnd/>
          </a:ln>
        </p:spPr>
        <p:txBody>
          <a:bodyPr>
            <a:spAutoFit/>
          </a:bodyPr>
          <a:lstStyle/>
          <a:p>
            <a:pPr>
              <a:spcBef>
                <a:spcPct val="50000"/>
              </a:spcBef>
            </a:pPr>
            <a:r>
              <a:rPr lang="en-US"/>
              <a:t>b</a:t>
            </a:r>
          </a:p>
        </p:txBody>
      </p:sp>
      <p:sp>
        <p:nvSpPr>
          <p:cNvPr id="8214" name="Text Box 23"/>
          <p:cNvSpPr txBox="1">
            <a:spLocks noChangeArrowheads="1"/>
          </p:cNvSpPr>
          <p:nvPr/>
        </p:nvSpPr>
        <p:spPr bwMode="auto">
          <a:xfrm>
            <a:off x="8088313" y="195421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5" name="Line 24"/>
          <p:cNvSpPr>
            <a:spLocks noChangeShapeType="1"/>
          </p:cNvSpPr>
          <p:nvPr/>
        </p:nvSpPr>
        <p:spPr bwMode="auto">
          <a:xfrm flipH="1">
            <a:off x="7816850" y="2143125"/>
            <a:ext cx="350838" cy="0"/>
          </a:xfrm>
          <a:prstGeom prst="line">
            <a:avLst/>
          </a:prstGeom>
          <a:noFill/>
          <a:ln w="57150">
            <a:solidFill>
              <a:srgbClr val="FF3300"/>
            </a:solidFill>
            <a:round/>
            <a:headEnd/>
            <a:tailEnd type="triangle" w="med" len="med"/>
          </a:ln>
        </p:spPr>
        <p:txBody>
          <a:bodyPr/>
          <a:lstStyle/>
          <a:p>
            <a:endParaRPr lang="en-US"/>
          </a:p>
        </p:txBody>
      </p:sp>
      <p:sp>
        <p:nvSpPr>
          <p:cNvPr id="8216" name="Line 25"/>
          <p:cNvSpPr>
            <a:spLocks noChangeShapeType="1"/>
          </p:cNvSpPr>
          <p:nvPr/>
        </p:nvSpPr>
        <p:spPr bwMode="auto">
          <a:xfrm flipH="1">
            <a:off x="7881938" y="3879850"/>
            <a:ext cx="350837" cy="0"/>
          </a:xfrm>
          <a:prstGeom prst="line">
            <a:avLst/>
          </a:prstGeom>
          <a:noFill/>
          <a:ln w="57150">
            <a:solidFill>
              <a:srgbClr val="FF3300"/>
            </a:solidFill>
            <a:round/>
            <a:headEnd/>
            <a:tailEnd type="triangle" w="med" len="med"/>
          </a:ln>
        </p:spPr>
        <p:txBody>
          <a:bodyPr/>
          <a:lstStyle/>
          <a:p>
            <a:endParaRPr lang="en-US"/>
          </a:p>
        </p:txBody>
      </p:sp>
      <p:sp>
        <p:nvSpPr>
          <p:cNvPr id="8217" name="Line 26"/>
          <p:cNvSpPr>
            <a:spLocks noChangeShapeType="1"/>
          </p:cNvSpPr>
          <p:nvPr/>
        </p:nvSpPr>
        <p:spPr bwMode="auto">
          <a:xfrm flipH="1">
            <a:off x="7847013" y="5022850"/>
            <a:ext cx="350837" cy="0"/>
          </a:xfrm>
          <a:prstGeom prst="line">
            <a:avLst/>
          </a:prstGeom>
          <a:noFill/>
          <a:ln w="57150">
            <a:solidFill>
              <a:srgbClr val="FF3300"/>
            </a:solidFill>
            <a:round/>
            <a:headEnd/>
            <a:tailEnd type="triangle" w="med" len="med"/>
          </a:ln>
        </p:spPr>
        <p:txBody>
          <a:bodyPr/>
          <a:lstStyle/>
          <a:p>
            <a:endParaRPr lang="en-US"/>
          </a:p>
        </p:txBody>
      </p:sp>
      <p:sp>
        <p:nvSpPr>
          <p:cNvPr id="8218" name="Rectangle 27"/>
          <p:cNvSpPr>
            <a:spLocks noChangeArrowheads="1"/>
          </p:cNvSpPr>
          <p:nvPr/>
        </p:nvSpPr>
        <p:spPr bwMode="auto">
          <a:xfrm>
            <a:off x="228599" y="381000"/>
            <a:ext cx="2227217" cy="5755422"/>
          </a:xfrm>
          <a:prstGeom prst="rect">
            <a:avLst/>
          </a:prstGeom>
          <a:noFill/>
          <a:ln w="9525">
            <a:noFill/>
            <a:miter lim="800000"/>
            <a:headEnd/>
            <a:tailEnd/>
          </a:ln>
        </p:spPr>
        <p:txBody>
          <a:bodyPr wrap="square">
            <a:spAutoFit/>
          </a:bodyPr>
          <a:lstStyle/>
          <a:p>
            <a:r>
              <a:rPr lang="en-US" sz="1600" dirty="0">
                <a:solidFill>
                  <a:srgbClr val="FFFF00"/>
                </a:solidFill>
              </a:rPr>
              <a:t>Plate III.</a:t>
            </a:r>
          </a:p>
          <a:p>
            <a:r>
              <a:rPr lang="en-US" sz="1600" dirty="0">
                <a:solidFill>
                  <a:srgbClr val="FFFF00"/>
                </a:solidFill>
              </a:rPr>
              <a:t>HALF PLAN SHOWING DETAILS.</a:t>
            </a:r>
          </a:p>
          <a:p>
            <a:r>
              <a:rPr lang="en-US" sz="1600" b="1" dirty="0">
                <a:solidFill>
                  <a:srgbClr val="FFFF00"/>
                </a:solidFill>
              </a:rPr>
              <a:t>A </a:t>
            </a:r>
            <a:r>
              <a:rPr lang="en-US" sz="1600" b="1" dirty="0" err="1">
                <a:solidFill>
                  <a:srgbClr val="FFFF00"/>
                </a:solidFill>
              </a:rPr>
              <a:t>A</a:t>
            </a:r>
            <a:r>
              <a:rPr lang="en-US" sz="1600" b="1" dirty="0">
                <a:solidFill>
                  <a:srgbClr val="FFFF00"/>
                </a:solidFill>
              </a:rPr>
              <a:t> </a:t>
            </a:r>
            <a:r>
              <a:rPr lang="en-US" sz="1600" b="1" dirty="0" err="1">
                <a:solidFill>
                  <a:srgbClr val="FFFF00"/>
                </a:solidFill>
              </a:rPr>
              <a:t>A</a:t>
            </a:r>
            <a:r>
              <a:rPr lang="en-US" sz="1600" dirty="0">
                <a:solidFill>
                  <a:srgbClr val="FFFF00"/>
                </a:solidFill>
              </a:rPr>
              <a:t>—Outer court 100 cubits wide.</a:t>
            </a:r>
          </a:p>
          <a:p>
            <a:r>
              <a:rPr lang="en-US" sz="1600" b="1" dirty="0">
                <a:solidFill>
                  <a:srgbClr val="FFFF00"/>
                </a:solidFill>
              </a:rPr>
              <a:t>a </a:t>
            </a:r>
            <a:r>
              <a:rPr lang="en-US" sz="1600" b="1" dirty="0" err="1">
                <a:solidFill>
                  <a:srgbClr val="FFFF00"/>
                </a:solidFill>
              </a:rPr>
              <a:t>a</a:t>
            </a:r>
            <a:r>
              <a:rPr lang="en-US" sz="1600" b="1" dirty="0">
                <a:solidFill>
                  <a:srgbClr val="FFFF00"/>
                </a:solidFill>
              </a:rPr>
              <a:t> </a:t>
            </a:r>
            <a:r>
              <a:rPr lang="en-US" sz="1600" b="1" dirty="0" err="1">
                <a:solidFill>
                  <a:srgbClr val="FFFF00"/>
                </a:solidFill>
              </a:rPr>
              <a:t>a</a:t>
            </a:r>
            <a:r>
              <a:rPr lang="en-US" sz="1600" dirty="0">
                <a:solidFill>
                  <a:srgbClr val="FFFF00"/>
                </a:solidFill>
              </a:rPr>
              <a:t>—Wall 6 cubits high and 6 cubits broad round about the Sanctuary</a:t>
            </a:r>
          </a:p>
          <a:p>
            <a:r>
              <a:rPr lang="en-US" sz="1600" b="1" dirty="0">
                <a:solidFill>
                  <a:srgbClr val="FFFF00"/>
                </a:solidFill>
              </a:rPr>
              <a:t>b </a:t>
            </a:r>
            <a:r>
              <a:rPr lang="en-US" sz="1600" b="1" dirty="0" err="1">
                <a:solidFill>
                  <a:srgbClr val="FFFF00"/>
                </a:solidFill>
              </a:rPr>
              <a:t>b</a:t>
            </a:r>
            <a:r>
              <a:rPr lang="en-US" sz="1600" b="1" dirty="0">
                <a:solidFill>
                  <a:srgbClr val="FFFF00"/>
                </a:solidFill>
              </a:rPr>
              <a:t> </a:t>
            </a:r>
            <a:r>
              <a:rPr lang="en-US" sz="1600" b="1" dirty="0" err="1">
                <a:solidFill>
                  <a:srgbClr val="FFFF00"/>
                </a:solidFill>
              </a:rPr>
              <a:t>b</a:t>
            </a:r>
            <a:r>
              <a:rPr lang="en-US" sz="1600" dirty="0">
                <a:solidFill>
                  <a:srgbClr val="FFFF00"/>
                </a:solidFill>
              </a:rPr>
              <a:t>—Outer gate towards the East. Similar gates are on the North, South and West sides.</a:t>
            </a:r>
          </a:p>
          <a:p>
            <a:r>
              <a:rPr lang="en-US" sz="1600" b="1" dirty="0">
                <a:solidFill>
                  <a:srgbClr val="FFFF00"/>
                </a:solidFill>
              </a:rPr>
              <a:t>c </a:t>
            </a:r>
            <a:r>
              <a:rPr lang="en-US" sz="1600" b="1" dirty="0" err="1">
                <a:solidFill>
                  <a:srgbClr val="FFFF00"/>
                </a:solidFill>
              </a:rPr>
              <a:t>c</a:t>
            </a:r>
            <a:r>
              <a:rPr lang="en-US" sz="1600" b="1" dirty="0">
                <a:solidFill>
                  <a:srgbClr val="FFFF00"/>
                </a:solidFill>
              </a:rPr>
              <a:t> </a:t>
            </a:r>
            <a:r>
              <a:rPr lang="en-US" sz="1600" b="1" dirty="0" err="1">
                <a:solidFill>
                  <a:srgbClr val="FFFF00"/>
                </a:solidFill>
              </a:rPr>
              <a:t>c</a:t>
            </a:r>
            <a:r>
              <a:rPr lang="en-US" sz="1600" dirty="0">
                <a:solidFill>
                  <a:srgbClr val="FFFF00"/>
                </a:solidFill>
              </a:rPr>
              <a:t>—Posts of the gates.</a:t>
            </a:r>
          </a:p>
          <a:p>
            <a:r>
              <a:rPr lang="en-US" sz="1600" b="1" dirty="0">
                <a:solidFill>
                  <a:srgbClr val="FFFF00"/>
                </a:solidFill>
              </a:rPr>
              <a:t>d </a:t>
            </a:r>
            <a:r>
              <a:rPr lang="en-US" sz="1600" b="1" dirty="0" err="1">
                <a:solidFill>
                  <a:srgbClr val="FFFF00"/>
                </a:solidFill>
              </a:rPr>
              <a:t>d</a:t>
            </a:r>
            <a:r>
              <a:rPr lang="en-US" sz="1600" b="1" dirty="0">
                <a:solidFill>
                  <a:srgbClr val="FFFF00"/>
                </a:solidFill>
              </a:rPr>
              <a:t> </a:t>
            </a:r>
            <a:r>
              <a:rPr lang="en-US" sz="1600" b="1" dirty="0" err="1">
                <a:solidFill>
                  <a:srgbClr val="FFFF00"/>
                </a:solidFill>
              </a:rPr>
              <a:t>d</a:t>
            </a:r>
            <a:r>
              <a:rPr lang="en-US" sz="1600" dirty="0">
                <a:solidFill>
                  <a:srgbClr val="FFFF00"/>
                </a:solidFill>
              </a:rPr>
              <a:t>—Posts of the court round about.</a:t>
            </a:r>
          </a:p>
          <a:p>
            <a:r>
              <a:rPr lang="en-US" sz="1600" b="1" dirty="0">
                <a:solidFill>
                  <a:srgbClr val="FFFF00"/>
                </a:solidFill>
              </a:rPr>
              <a:t>e </a:t>
            </a:r>
            <a:r>
              <a:rPr lang="en-US" sz="1600" b="1" dirty="0" err="1">
                <a:solidFill>
                  <a:srgbClr val="FFFF00"/>
                </a:solidFill>
              </a:rPr>
              <a:t>e</a:t>
            </a:r>
            <a:r>
              <a:rPr lang="en-US" sz="1600" b="1" dirty="0">
                <a:solidFill>
                  <a:srgbClr val="FFFF00"/>
                </a:solidFill>
              </a:rPr>
              <a:t> </a:t>
            </a:r>
            <a:r>
              <a:rPr lang="en-US" sz="1600" b="1" dirty="0" err="1">
                <a:solidFill>
                  <a:srgbClr val="FFFF00"/>
                </a:solidFill>
              </a:rPr>
              <a:t>e</a:t>
            </a:r>
            <a:r>
              <a:rPr lang="en-US" sz="1600" dirty="0">
                <a:solidFill>
                  <a:srgbClr val="FFFF00"/>
                </a:solidFill>
              </a:rPr>
              <a:t>—Chambers and pavement of the outer court.</a:t>
            </a:r>
          </a:p>
          <a:p>
            <a:r>
              <a:rPr lang="en-US" sz="1600" b="1" dirty="0">
                <a:solidFill>
                  <a:srgbClr val="FFFF00"/>
                </a:solidFill>
              </a:rPr>
              <a:t>f </a:t>
            </a:r>
            <a:r>
              <a:rPr lang="en-US" sz="1600" b="1" dirty="0" err="1">
                <a:solidFill>
                  <a:srgbClr val="FFFF00"/>
                </a:solidFill>
              </a:rPr>
              <a:t>f</a:t>
            </a:r>
            <a:r>
              <a:rPr lang="en-US" sz="1600" b="1" dirty="0">
                <a:solidFill>
                  <a:srgbClr val="FFFF00"/>
                </a:solidFill>
              </a:rPr>
              <a:t> </a:t>
            </a:r>
            <a:r>
              <a:rPr lang="en-US" sz="1600" b="1" dirty="0" err="1">
                <a:solidFill>
                  <a:srgbClr val="FFFF00"/>
                </a:solidFill>
              </a:rPr>
              <a:t>f</a:t>
            </a:r>
            <a:r>
              <a:rPr lang="en-US" sz="1600" dirty="0">
                <a:solidFill>
                  <a:srgbClr val="FFFF00"/>
                </a:solidFill>
              </a:rPr>
              <a:t>—Gate to inner court.</a:t>
            </a:r>
          </a:p>
        </p:txBody>
      </p:sp>
      <p:cxnSp>
        <p:nvCxnSpPr>
          <p:cNvPr id="29" name="Straight Connector 28"/>
          <p:cNvCxnSpPr/>
          <p:nvPr/>
        </p:nvCxnSpPr>
        <p:spPr>
          <a:xfrm>
            <a:off x="3063922" y="1303361"/>
            <a:ext cx="482448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5523592" y="3681665"/>
            <a:ext cx="4760126" cy="218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H="1">
            <a:off x="714682" y="3642936"/>
            <a:ext cx="4761795" cy="5724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118351" y="6081416"/>
            <a:ext cx="4756864" cy="77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432567" y="861899"/>
            <a:ext cx="568766" cy="369332"/>
          </a:xfrm>
          <a:prstGeom prst="rect">
            <a:avLst/>
          </a:prstGeom>
          <a:noFill/>
        </p:spPr>
        <p:txBody>
          <a:bodyPr wrap="square" rtlCol="0">
            <a:spAutoFit/>
          </a:bodyPr>
          <a:lstStyle/>
          <a:p>
            <a:r>
              <a:rPr lang="en-US" dirty="0" err="1" smtClean="0"/>
              <a:t>aaa</a:t>
            </a:r>
            <a:endParaRPr lang="en-US" dirty="0"/>
          </a:p>
        </p:txBody>
      </p:sp>
      <p:cxnSp>
        <p:nvCxnSpPr>
          <p:cNvPr id="44" name="Straight Arrow Connector 43"/>
          <p:cNvCxnSpPr/>
          <p:nvPr/>
        </p:nvCxnSpPr>
        <p:spPr>
          <a:xfrm rot="16200000" flipH="1">
            <a:off x="2896329" y="1102529"/>
            <a:ext cx="183755" cy="1837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219" name="Rectangle 28"/>
          <p:cNvSpPr>
            <a:spLocks noChangeArrowheads="1"/>
          </p:cNvSpPr>
          <p:nvPr/>
        </p:nvSpPr>
        <p:spPr bwMode="auto">
          <a:xfrm>
            <a:off x="5229225" y="3467100"/>
            <a:ext cx="3228975" cy="3067050"/>
          </a:xfrm>
          <a:prstGeom prst="rect">
            <a:avLst/>
          </a:prstGeom>
          <a:noFill/>
          <a:ln w="76200">
            <a:solidFill>
              <a:srgbClr val="3333CC"/>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9"/>
          <p:cNvSpPr>
            <a:spLocks noChangeArrowheads="1"/>
          </p:cNvSpPr>
          <p:nvPr/>
        </p:nvSpPr>
        <p:spPr bwMode="auto">
          <a:xfrm>
            <a:off x="6330950" y="1747838"/>
            <a:ext cx="2606573" cy="717550"/>
          </a:xfrm>
          <a:prstGeom prst="rect">
            <a:avLst/>
          </a:prstGeom>
          <a:solidFill>
            <a:srgbClr val="33CCFF"/>
          </a:solidFill>
          <a:ln w="9525">
            <a:solidFill>
              <a:schemeClr val="tx1"/>
            </a:solidFill>
            <a:miter lim="800000"/>
            <a:headEnd/>
            <a:tailEnd/>
          </a:ln>
        </p:spPr>
        <p:txBody>
          <a:bodyPr wrap="none" anchor="ctr"/>
          <a:lstStyle/>
          <a:p>
            <a:endParaRPr lang="en-US"/>
          </a:p>
        </p:txBody>
      </p:sp>
      <p:sp>
        <p:nvSpPr>
          <p:cNvPr id="9219" name="Rectangle 2"/>
          <p:cNvSpPr>
            <a:spLocks noGrp="1" noChangeArrowheads="1"/>
          </p:cNvSpPr>
          <p:nvPr>
            <p:ph type="title"/>
          </p:nvPr>
        </p:nvSpPr>
        <p:spPr/>
        <p:txBody>
          <a:bodyPr/>
          <a:lstStyle/>
          <a:p>
            <a:pPr eaLnBrk="1" hangingPunct="1"/>
            <a:endParaRPr lang="en-US" smtClean="0"/>
          </a:p>
        </p:txBody>
      </p:sp>
      <p:pic>
        <p:nvPicPr>
          <p:cNvPr id="9220" name="Picture 4"/>
          <p:cNvPicPr>
            <a:picLocks noChangeAspect="1" noChangeArrowheads="1"/>
          </p:cNvPicPr>
          <p:nvPr/>
        </p:nvPicPr>
        <p:blipFill>
          <a:blip r:embed="rId3" cstate="print"/>
          <a:srcRect l="45302" t="4060" b="10686"/>
          <a:stretch>
            <a:fillRect/>
          </a:stretch>
        </p:blipFill>
        <p:spPr bwMode="auto">
          <a:xfrm>
            <a:off x="203200" y="111125"/>
            <a:ext cx="5613400" cy="6672263"/>
          </a:xfrm>
          <a:prstGeom prst="rect">
            <a:avLst/>
          </a:prstGeom>
          <a:noFill/>
          <a:ln w="9525">
            <a:noFill/>
            <a:miter lim="800000"/>
            <a:headEnd/>
            <a:tailEnd/>
          </a:ln>
        </p:spPr>
      </p:pic>
      <p:sp>
        <p:nvSpPr>
          <p:cNvPr id="9221" name="Rectangle 6"/>
          <p:cNvSpPr>
            <a:spLocks noChangeArrowheads="1"/>
          </p:cNvSpPr>
          <p:nvPr/>
        </p:nvSpPr>
        <p:spPr bwMode="auto">
          <a:xfrm>
            <a:off x="4410075" y="173038"/>
            <a:ext cx="254000" cy="3889375"/>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2" name="Rectangle 7"/>
          <p:cNvSpPr>
            <a:spLocks noChangeArrowheads="1"/>
          </p:cNvSpPr>
          <p:nvPr/>
        </p:nvSpPr>
        <p:spPr bwMode="auto">
          <a:xfrm>
            <a:off x="196850" y="4202113"/>
            <a:ext cx="4121150" cy="231775"/>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3" name="Rectangle 8"/>
          <p:cNvSpPr>
            <a:spLocks noChangeArrowheads="1"/>
          </p:cNvSpPr>
          <p:nvPr/>
        </p:nvSpPr>
        <p:spPr bwMode="auto">
          <a:xfrm>
            <a:off x="6330949" y="1216025"/>
            <a:ext cx="2606573" cy="5080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4" name="Rectangle 5"/>
          <p:cNvSpPr>
            <a:spLocks noChangeArrowheads="1"/>
          </p:cNvSpPr>
          <p:nvPr/>
        </p:nvSpPr>
        <p:spPr bwMode="auto">
          <a:xfrm>
            <a:off x="6251575" y="217488"/>
            <a:ext cx="2741613" cy="4737100"/>
          </a:xfrm>
          <a:prstGeom prst="rect">
            <a:avLst/>
          </a:prstGeom>
          <a:noFill/>
          <a:ln w="9525">
            <a:noFill/>
            <a:miter lim="800000"/>
            <a:headEnd/>
            <a:tailEnd/>
          </a:ln>
        </p:spPr>
        <p:txBody>
          <a:bodyPr>
            <a:spAutoFit/>
          </a:bodyPr>
          <a:lstStyle/>
          <a:p>
            <a:r>
              <a:rPr lang="en-US" sz="1600" dirty="0"/>
              <a:t>Plate III.</a:t>
            </a:r>
          </a:p>
          <a:p>
            <a:r>
              <a:rPr lang="en-US" sz="1600" dirty="0"/>
              <a:t>HALF PLAN SHOWING DETAILS.</a:t>
            </a:r>
          </a:p>
          <a:p>
            <a:endParaRPr lang="en-US" sz="1600" b="1" dirty="0"/>
          </a:p>
          <a:p>
            <a:r>
              <a:rPr lang="en-US" sz="1600" b="1" dirty="0"/>
              <a:t>A </a:t>
            </a:r>
            <a:r>
              <a:rPr lang="en-US" sz="1600" b="1" dirty="0" err="1"/>
              <a:t>A</a:t>
            </a:r>
            <a:r>
              <a:rPr lang="en-US" sz="1600" b="1" dirty="0"/>
              <a:t> </a:t>
            </a:r>
            <a:r>
              <a:rPr lang="en-US" sz="1600" b="1" dirty="0" err="1"/>
              <a:t>A</a:t>
            </a:r>
            <a:r>
              <a:rPr lang="en-US" sz="1600" dirty="0"/>
              <a:t>—Outer court 200 feet wide.</a:t>
            </a:r>
          </a:p>
          <a:p>
            <a:r>
              <a:rPr lang="en-US" sz="1600" b="1" dirty="0"/>
              <a:t>a </a:t>
            </a:r>
            <a:r>
              <a:rPr lang="en-US" sz="1600" b="1" dirty="0" err="1"/>
              <a:t>a</a:t>
            </a:r>
            <a:r>
              <a:rPr lang="en-US" sz="1600" b="1" dirty="0"/>
              <a:t> </a:t>
            </a:r>
            <a:r>
              <a:rPr lang="en-US" sz="1600" b="1" dirty="0" err="1"/>
              <a:t>a</a:t>
            </a:r>
            <a:r>
              <a:rPr lang="en-US" sz="1600" dirty="0"/>
              <a:t>—Wall 6 cubits high and 6 cubits broad round about the Sanctuary</a:t>
            </a:r>
          </a:p>
          <a:p>
            <a:r>
              <a:rPr lang="en-US" sz="1600" b="1" dirty="0"/>
              <a:t>b </a:t>
            </a:r>
            <a:r>
              <a:rPr lang="en-US" sz="1600" b="1" dirty="0" err="1"/>
              <a:t>b</a:t>
            </a:r>
            <a:r>
              <a:rPr lang="en-US" sz="1600" b="1" dirty="0"/>
              <a:t> </a:t>
            </a:r>
            <a:r>
              <a:rPr lang="en-US" sz="1600" b="1" dirty="0" err="1"/>
              <a:t>b</a:t>
            </a:r>
            <a:r>
              <a:rPr lang="en-US" sz="1600" dirty="0"/>
              <a:t>—Outer gate towards the East. Similar gates are on the North, South and West sides.</a:t>
            </a:r>
          </a:p>
          <a:p>
            <a:r>
              <a:rPr lang="en-US" sz="1600" b="1" dirty="0"/>
              <a:t>c </a:t>
            </a:r>
            <a:r>
              <a:rPr lang="en-US" sz="1600" b="1" dirty="0" err="1"/>
              <a:t>c</a:t>
            </a:r>
            <a:r>
              <a:rPr lang="en-US" sz="1600" b="1" dirty="0"/>
              <a:t> </a:t>
            </a:r>
            <a:r>
              <a:rPr lang="en-US" sz="1600" b="1" dirty="0" err="1"/>
              <a:t>c</a:t>
            </a:r>
            <a:r>
              <a:rPr lang="en-US" sz="1600" dirty="0"/>
              <a:t>—Posts of the gates.</a:t>
            </a:r>
          </a:p>
          <a:p>
            <a:r>
              <a:rPr lang="en-US" sz="1600" b="1" dirty="0"/>
              <a:t>d </a:t>
            </a:r>
            <a:r>
              <a:rPr lang="en-US" sz="1600" b="1" dirty="0" err="1"/>
              <a:t>d</a:t>
            </a:r>
            <a:r>
              <a:rPr lang="en-US" sz="1600" b="1" dirty="0"/>
              <a:t> </a:t>
            </a:r>
            <a:r>
              <a:rPr lang="en-US" sz="1600" b="1" dirty="0" err="1"/>
              <a:t>d</a:t>
            </a:r>
            <a:r>
              <a:rPr lang="en-US" sz="1600" dirty="0"/>
              <a:t>—Posts of the court round about.</a:t>
            </a:r>
          </a:p>
          <a:p>
            <a:r>
              <a:rPr lang="en-US" sz="1600" b="1" dirty="0"/>
              <a:t>e </a:t>
            </a:r>
            <a:r>
              <a:rPr lang="en-US" sz="1600" b="1" dirty="0" err="1"/>
              <a:t>e</a:t>
            </a:r>
            <a:r>
              <a:rPr lang="en-US" sz="1600" b="1" dirty="0"/>
              <a:t> </a:t>
            </a:r>
            <a:r>
              <a:rPr lang="en-US" sz="1600" b="1" dirty="0" err="1"/>
              <a:t>e</a:t>
            </a:r>
            <a:r>
              <a:rPr lang="en-US" sz="1600" dirty="0"/>
              <a:t>—Chambers and pavement of the outer court.</a:t>
            </a:r>
          </a:p>
          <a:p>
            <a:r>
              <a:rPr lang="en-US" sz="1600" b="1" dirty="0"/>
              <a:t>f </a:t>
            </a:r>
            <a:r>
              <a:rPr lang="en-US" sz="1600" b="1" dirty="0" err="1"/>
              <a:t>f</a:t>
            </a:r>
            <a:r>
              <a:rPr lang="en-US" sz="1600" b="1" dirty="0"/>
              <a:t> </a:t>
            </a:r>
            <a:r>
              <a:rPr lang="en-US" sz="1600" b="1" dirty="0" err="1"/>
              <a:t>f</a:t>
            </a:r>
            <a:r>
              <a:rPr lang="en-US" sz="1600" dirty="0"/>
              <a:t>—Gate to inner court.</a:t>
            </a:r>
          </a:p>
        </p:txBody>
      </p:sp>
      <p:sp>
        <p:nvSpPr>
          <p:cNvPr id="9225" name="Line 10"/>
          <p:cNvSpPr>
            <a:spLocks noChangeShapeType="1"/>
          </p:cNvSpPr>
          <p:nvPr/>
        </p:nvSpPr>
        <p:spPr bwMode="auto">
          <a:xfrm>
            <a:off x="4779963" y="196850"/>
            <a:ext cx="0" cy="3865563"/>
          </a:xfrm>
          <a:prstGeom prst="line">
            <a:avLst/>
          </a:prstGeom>
          <a:noFill/>
          <a:ln w="57150">
            <a:solidFill>
              <a:srgbClr val="33CCFF"/>
            </a:solidFill>
            <a:round/>
            <a:headEnd/>
            <a:tailEnd/>
          </a:ln>
        </p:spPr>
        <p:txBody>
          <a:bodyPr/>
          <a:lstStyle/>
          <a:p>
            <a:endParaRPr lang="en-US"/>
          </a:p>
        </p:txBody>
      </p:sp>
      <p:sp>
        <p:nvSpPr>
          <p:cNvPr id="9226" name="Line 11"/>
          <p:cNvSpPr>
            <a:spLocks noChangeShapeType="1"/>
          </p:cNvSpPr>
          <p:nvPr/>
        </p:nvSpPr>
        <p:spPr bwMode="auto">
          <a:xfrm flipH="1">
            <a:off x="196850" y="4549775"/>
            <a:ext cx="4097338" cy="0"/>
          </a:xfrm>
          <a:prstGeom prst="line">
            <a:avLst/>
          </a:prstGeom>
          <a:noFill/>
          <a:ln w="57150">
            <a:solidFill>
              <a:srgbClr val="33CCFF"/>
            </a:solidFill>
            <a:round/>
            <a:headEnd/>
            <a:tailEnd/>
          </a:ln>
        </p:spPr>
        <p:txBody>
          <a:bodyPr/>
          <a:lstStyle/>
          <a:p>
            <a:endParaRPr lang="en-US"/>
          </a:p>
        </p:txBody>
      </p:sp>
      <p:sp>
        <p:nvSpPr>
          <p:cNvPr id="9227" name="Rectangle 12"/>
          <p:cNvSpPr>
            <a:spLocks noChangeArrowheads="1"/>
          </p:cNvSpPr>
          <p:nvPr/>
        </p:nvSpPr>
        <p:spPr bwMode="auto">
          <a:xfrm>
            <a:off x="4659313" y="26511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28" name="Rectangle 13"/>
          <p:cNvSpPr>
            <a:spLocks noChangeArrowheads="1"/>
          </p:cNvSpPr>
          <p:nvPr/>
        </p:nvSpPr>
        <p:spPr bwMode="auto">
          <a:xfrm>
            <a:off x="4659313" y="32988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29" name="Rectangle 14"/>
          <p:cNvSpPr>
            <a:spLocks noChangeArrowheads="1"/>
          </p:cNvSpPr>
          <p:nvPr/>
        </p:nvSpPr>
        <p:spPr bwMode="auto">
          <a:xfrm>
            <a:off x="4659313" y="4413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0" name="Rectangle 15"/>
          <p:cNvSpPr>
            <a:spLocks noChangeArrowheads="1"/>
          </p:cNvSpPr>
          <p:nvPr/>
        </p:nvSpPr>
        <p:spPr bwMode="auto">
          <a:xfrm>
            <a:off x="4659313" y="1211263"/>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1" name="Rectangle 16"/>
          <p:cNvSpPr>
            <a:spLocks noChangeArrowheads="1"/>
          </p:cNvSpPr>
          <p:nvPr/>
        </p:nvSpPr>
        <p:spPr bwMode="auto">
          <a:xfrm>
            <a:off x="4659313" y="1951038"/>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2" name="Rectangle 17"/>
          <p:cNvSpPr>
            <a:spLocks noChangeArrowheads="1"/>
          </p:cNvSpPr>
          <p:nvPr/>
        </p:nvSpPr>
        <p:spPr bwMode="auto">
          <a:xfrm>
            <a:off x="4659313" y="3968750"/>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3" name="Line 18"/>
          <p:cNvSpPr>
            <a:spLocks noChangeShapeType="1"/>
          </p:cNvSpPr>
          <p:nvPr/>
        </p:nvSpPr>
        <p:spPr bwMode="auto">
          <a:xfrm flipH="1">
            <a:off x="5905500" y="2590800"/>
            <a:ext cx="381000" cy="0"/>
          </a:xfrm>
          <a:prstGeom prst="line">
            <a:avLst/>
          </a:prstGeom>
          <a:noFill/>
          <a:ln w="76200">
            <a:solidFill>
              <a:srgbClr val="FF33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en-US" smtClean="0"/>
          </a:p>
        </p:txBody>
      </p:sp>
      <p:sp>
        <p:nvSpPr>
          <p:cNvPr id="10243" name="Rectangle 3"/>
          <p:cNvSpPr>
            <a:spLocks noGrp="1" noChangeArrowheads="1"/>
          </p:cNvSpPr>
          <p:nvPr>
            <p:ph type="body" idx="1"/>
          </p:nvPr>
        </p:nvSpPr>
        <p:spPr/>
        <p:txBody>
          <a:bodyPr/>
          <a:lstStyle/>
          <a:p>
            <a:pPr eaLnBrk="1" hangingPunct="1"/>
            <a:endParaRPr lang="en-US" smtClean="0"/>
          </a:p>
        </p:txBody>
      </p:sp>
      <p:pic>
        <p:nvPicPr>
          <p:cNvPr id="10244" name="Picture 4"/>
          <p:cNvPicPr>
            <a:picLocks noChangeAspect="1" noChangeArrowheads="1"/>
          </p:cNvPicPr>
          <p:nvPr/>
        </p:nvPicPr>
        <p:blipFill>
          <a:blip r:embed="rId3" cstate="print"/>
          <a:srcRect l="6560" t="8778" r="5496" b="8778"/>
          <a:stretch>
            <a:fillRect/>
          </a:stretch>
        </p:blipFill>
        <p:spPr bwMode="auto">
          <a:xfrm>
            <a:off x="23813" y="0"/>
            <a:ext cx="9144000" cy="6858000"/>
          </a:xfrm>
          <a:prstGeom prst="rect">
            <a:avLst/>
          </a:prstGeom>
          <a:noFill/>
          <a:ln w="9525">
            <a:noFill/>
            <a:miter lim="800000"/>
            <a:headEnd/>
            <a:tailEnd/>
          </a:ln>
        </p:spPr>
      </p:pic>
      <p:sp>
        <p:nvSpPr>
          <p:cNvPr id="10245" name="Line 5"/>
          <p:cNvSpPr>
            <a:spLocks noChangeShapeType="1"/>
          </p:cNvSpPr>
          <p:nvPr/>
        </p:nvSpPr>
        <p:spPr bwMode="auto">
          <a:xfrm flipH="1" flipV="1">
            <a:off x="6678613" y="2620963"/>
            <a:ext cx="1401762" cy="2716212"/>
          </a:xfrm>
          <a:prstGeom prst="line">
            <a:avLst/>
          </a:prstGeom>
          <a:noFill/>
          <a:ln w="101600">
            <a:solidFill>
              <a:srgbClr val="FFFF00"/>
            </a:solidFill>
            <a:round/>
            <a:headEnd/>
            <a:tailEnd/>
          </a:ln>
        </p:spPr>
        <p:txBody>
          <a:bodyPr/>
          <a:lstStyle/>
          <a:p>
            <a:endParaRPr lang="en-US"/>
          </a:p>
        </p:txBody>
      </p:sp>
      <p:sp>
        <p:nvSpPr>
          <p:cNvPr id="10246" name="Line 6"/>
          <p:cNvSpPr>
            <a:spLocks noChangeShapeType="1"/>
          </p:cNvSpPr>
          <p:nvPr/>
        </p:nvSpPr>
        <p:spPr bwMode="auto">
          <a:xfrm flipH="1" flipV="1">
            <a:off x="1924050" y="2413000"/>
            <a:ext cx="4494213" cy="42863"/>
          </a:xfrm>
          <a:prstGeom prst="line">
            <a:avLst/>
          </a:prstGeom>
          <a:noFill/>
          <a:ln w="76200">
            <a:solidFill>
              <a:srgbClr val="FFFF00"/>
            </a:solidFill>
            <a:round/>
            <a:headEnd/>
            <a:tailEnd/>
          </a:ln>
        </p:spPr>
        <p:txBody>
          <a:bodyPr/>
          <a:lstStyle/>
          <a:p>
            <a:endParaRPr lang="en-US"/>
          </a:p>
        </p:txBody>
      </p:sp>
      <p:sp>
        <p:nvSpPr>
          <p:cNvPr id="10247" name="Line 7"/>
          <p:cNvSpPr>
            <a:spLocks noChangeShapeType="1"/>
          </p:cNvSpPr>
          <p:nvPr/>
        </p:nvSpPr>
        <p:spPr bwMode="auto">
          <a:xfrm flipH="1">
            <a:off x="957263" y="2525713"/>
            <a:ext cx="776287" cy="2620962"/>
          </a:xfrm>
          <a:prstGeom prst="line">
            <a:avLst/>
          </a:prstGeom>
          <a:noFill/>
          <a:ln w="127000">
            <a:solidFill>
              <a:srgbClr val="FFFF00"/>
            </a:solidFill>
            <a:round/>
            <a:headEnd/>
            <a:tailEnd/>
          </a:ln>
        </p:spPr>
        <p:txBody>
          <a:bodyPr/>
          <a:lstStyle/>
          <a:p>
            <a:endParaRPr lang="en-US"/>
          </a:p>
        </p:txBody>
      </p:sp>
      <p:sp>
        <p:nvSpPr>
          <p:cNvPr id="10248" name="Line 8"/>
          <p:cNvSpPr>
            <a:spLocks noChangeShapeType="1"/>
          </p:cNvSpPr>
          <p:nvPr/>
        </p:nvSpPr>
        <p:spPr bwMode="auto">
          <a:xfrm>
            <a:off x="1009650" y="5895975"/>
            <a:ext cx="7150100" cy="7938"/>
          </a:xfrm>
          <a:prstGeom prst="line">
            <a:avLst/>
          </a:prstGeom>
          <a:noFill/>
          <a:ln w="76200">
            <a:solidFill>
              <a:srgbClr val="FFFF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300441"/>
            <a:ext cx="9144000" cy="6001643"/>
          </a:xfrm>
          <a:prstGeom prst="rect">
            <a:avLst/>
          </a:prstGeom>
        </p:spPr>
        <p:txBody>
          <a:bodyPr wrap="square">
            <a:spAutoFit/>
          </a:bodyPr>
          <a:lstStyle/>
          <a:p>
            <a:r>
              <a:rPr lang="en-US" sz="2400" dirty="0">
                <a:solidFill>
                  <a:srgbClr val="FFFF00"/>
                </a:solidFill>
              </a:rPr>
              <a:t>Josiah reigned </a:t>
            </a:r>
            <a:r>
              <a:rPr lang="en-US" sz="2400" dirty="0" smtClean="0">
                <a:solidFill>
                  <a:srgbClr val="FFFF00"/>
                </a:solidFill>
              </a:rPr>
              <a:t>..	 </a:t>
            </a:r>
            <a:r>
              <a:rPr lang="en-US" sz="2400" dirty="0">
                <a:solidFill>
                  <a:srgbClr val="FFFF00"/>
                </a:solidFill>
              </a:rPr>
              <a:t>.. </a:t>
            </a:r>
            <a:r>
              <a:rPr lang="en-US" sz="2400" dirty="0" smtClean="0">
                <a:solidFill>
                  <a:srgbClr val="FFFF00"/>
                </a:solidFill>
              </a:rPr>
              <a:t>		.. </a:t>
            </a:r>
            <a:r>
              <a:rPr lang="en-US" sz="2400" dirty="0">
                <a:solidFill>
                  <a:srgbClr val="FFFF00"/>
                </a:solidFill>
              </a:rPr>
              <a:t>31 years</a:t>
            </a:r>
          </a:p>
          <a:p>
            <a:r>
              <a:rPr lang="en-US" sz="2400" dirty="0">
                <a:solidFill>
                  <a:srgbClr val="FFFF00"/>
                </a:solidFill>
              </a:rPr>
              <a:t>Josiah kept a jubilee </a:t>
            </a:r>
            <a:r>
              <a:rPr lang="en-US" sz="2400" dirty="0" err="1">
                <a:solidFill>
                  <a:srgbClr val="FFFF00"/>
                </a:solidFill>
              </a:rPr>
              <a:t>passover</a:t>
            </a:r>
            <a:r>
              <a:rPr lang="en-US" sz="2400" dirty="0">
                <a:solidFill>
                  <a:srgbClr val="FFFF00"/>
                </a:solidFill>
              </a:rPr>
              <a:t> in his</a:t>
            </a:r>
          </a:p>
          <a:p>
            <a:r>
              <a:rPr lang="en-US" sz="2400" dirty="0">
                <a:solidFill>
                  <a:srgbClr val="FFFF00"/>
                </a:solidFill>
              </a:rPr>
              <a:t>eighteenth year </a:t>
            </a:r>
            <a:r>
              <a:rPr lang="en-US" sz="2400" dirty="0" smtClean="0">
                <a:solidFill>
                  <a:srgbClr val="FFFF00"/>
                </a:solidFill>
              </a:rPr>
              <a:t>			.. </a:t>
            </a:r>
            <a:r>
              <a:rPr lang="en-US" sz="2400" dirty="0">
                <a:solidFill>
                  <a:srgbClr val="FFFF00"/>
                </a:solidFill>
              </a:rPr>
              <a:t>.. </a:t>
            </a:r>
            <a:r>
              <a:rPr lang="en-US" sz="2400" dirty="0" smtClean="0">
                <a:solidFill>
                  <a:srgbClr val="FFFF00"/>
                </a:solidFill>
              </a:rPr>
              <a:t>	  18     ,,</a:t>
            </a:r>
          </a:p>
          <a:p>
            <a:endParaRPr lang="en-US" sz="2400" dirty="0">
              <a:solidFill>
                <a:srgbClr val="FFFF00"/>
              </a:solidFill>
            </a:endParaRPr>
          </a:p>
          <a:p>
            <a:r>
              <a:rPr lang="en-US" sz="2400" dirty="0">
                <a:solidFill>
                  <a:srgbClr val="FFFF00"/>
                </a:solidFill>
              </a:rPr>
              <a:t>Josiah reigned after the jubilee .. </a:t>
            </a:r>
            <a:r>
              <a:rPr lang="en-US" sz="2400" dirty="0" smtClean="0">
                <a:solidFill>
                  <a:srgbClr val="FFFF00"/>
                </a:solidFill>
              </a:rPr>
              <a:t>	  13 </a:t>
            </a:r>
            <a:r>
              <a:rPr lang="en-US" sz="2400" dirty="0">
                <a:solidFill>
                  <a:srgbClr val="FFFF00"/>
                </a:solidFill>
              </a:rPr>
              <a:t>years</a:t>
            </a:r>
          </a:p>
          <a:p>
            <a:r>
              <a:rPr lang="en-US" sz="2400" dirty="0" err="1">
                <a:solidFill>
                  <a:srgbClr val="FFFF00"/>
                </a:solidFill>
              </a:rPr>
              <a:t>Jehoahaz</a:t>
            </a:r>
            <a:r>
              <a:rPr lang="en-US" sz="2400" dirty="0">
                <a:solidFill>
                  <a:srgbClr val="FFFF00"/>
                </a:solidFill>
              </a:rPr>
              <a:t> reigned </a:t>
            </a:r>
            <a:r>
              <a:rPr lang="en-US" sz="2400" dirty="0" smtClean="0">
                <a:solidFill>
                  <a:srgbClr val="FFFF00"/>
                </a:solidFill>
              </a:rPr>
              <a:t>	.. </a:t>
            </a:r>
            <a:r>
              <a:rPr lang="en-US" sz="2400" dirty="0">
                <a:solidFill>
                  <a:srgbClr val="FFFF00"/>
                </a:solidFill>
              </a:rPr>
              <a:t>. </a:t>
            </a:r>
            <a:r>
              <a:rPr lang="en-US" sz="2400" dirty="0" smtClean="0">
                <a:solidFill>
                  <a:srgbClr val="FFFF00"/>
                </a:solidFill>
              </a:rPr>
              <a:t>	. </a:t>
            </a:r>
            <a:r>
              <a:rPr lang="en-US" sz="2400" dirty="0">
                <a:solidFill>
                  <a:srgbClr val="FFFF00"/>
                </a:solidFill>
              </a:rPr>
              <a:t>.. </a:t>
            </a:r>
            <a:r>
              <a:rPr lang="en-US" sz="2400" dirty="0" smtClean="0">
                <a:solidFill>
                  <a:srgbClr val="FFFF00"/>
                </a:solidFill>
              </a:rPr>
              <a:t>                          3 </a:t>
            </a:r>
            <a:r>
              <a:rPr lang="en-US" sz="2400" dirty="0">
                <a:solidFill>
                  <a:srgbClr val="FFFF00"/>
                </a:solidFill>
              </a:rPr>
              <a:t>months</a:t>
            </a:r>
          </a:p>
          <a:p>
            <a:r>
              <a:rPr lang="en-US" sz="2400" dirty="0" err="1">
                <a:solidFill>
                  <a:srgbClr val="FFFF00"/>
                </a:solidFill>
              </a:rPr>
              <a:t>Jehoiakim</a:t>
            </a:r>
            <a:r>
              <a:rPr lang="en-US" sz="2400" dirty="0">
                <a:solidFill>
                  <a:srgbClr val="FFFF00"/>
                </a:solidFill>
              </a:rPr>
              <a:t> reigned </a:t>
            </a:r>
            <a:r>
              <a:rPr lang="en-US" sz="2400" dirty="0" smtClean="0">
                <a:solidFill>
                  <a:srgbClr val="FFFF00"/>
                </a:solidFill>
              </a:rPr>
              <a:t>	. </a:t>
            </a:r>
            <a:r>
              <a:rPr lang="en-US" sz="2400" dirty="0">
                <a:solidFill>
                  <a:srgbClr val="FFFF00"/>
                </a:solidFill>
              </a:rPr>
              <a:t>. .. .. </a:t>
            </a:r>
            <a:r>
              <a:rPr lang="en-US" sz="2400" dirty="0" smtClean="0">
                <a:solidFill>
                  <a:srgbClr val="FFFF00"/>
                </a:solidFill>
              </a:rPr>
              <a:t>		   11    </a:t>
            </a:r>
            <a:r>
              <a:rPr lang="en-US" sz="2400" dirty="0">
                <a:solidFill>
                  <a:srgbClr val="FFFF00"/>
                </a:solidFill>
              </a:rPr>
              <a:t>„</a:t>
            </a:r>
          </a:p>
          <a:p>
            <a:r>
              <a:rPr lang="en-US" sz="2400" dirty="0" err="1">
                <a:solidFill>
                  <a:srgbClr val="FFFF00"/>
                </a:solidFill>
              </a:rPr>
              <a:t>Jehoiakin</a:t>
            </a:r>
            <a:r>
              <a:rPr lang="en-US" sz="2400" dirty="0">
                <a:solidFill>
                  <a:srgbClr val="FFFF00"/>
                </a:solidFill>
              </a:rPr>
              <a:t> reigned </a:t>
            </a:r>
            <a:r>
              <a:rPr lang="en-US" sz="2400" dirty="0" smtClean="0">
                <a:solidFill>
                  <a:srgbClr val="FFFF00"/>
                </a:solidFill>
              </a:rPr>
              <a:t>		.. </a:t>
            </a:r>
            <a:r>
              <a:rPr lang="en-US" sz="2400" dirty="0">
                <a:solidFill>
                  <a:srgbClr val="FFFF00"/>
                </a:solidFill>
              </a:rPr>
              <a:t>.. .. </a:t>
            </a:r>
            <a:r>
              <a:rPr lang="en-US" sz="2400" dirty="0" smtClean="0">
                <a:solidFill>
                  <a:srgbClr val="FFFF00"/>
                </a:solidFill>
              </a:rPr>
              <a:t>                      3       „</a:t>
            </a:r>
            <a:endParaRPr lang="en-US" sz="2400" dirty="0">
              <a:solidFill>
                <a:srgbClr val="FFFF00"/>
              </a:solidFill>
            </a:endParaRPr>
          </a:p>
          <a:p>
            <a:r>
              <a:rPr lang="en-US" sz="2400" dirty="0">
                <a:solidFill>
                  <a:srgbClr val="FFFF00"/>
                </a:solidFill>
              </a:rPr>
              <a:t>Zedekiah reigned (to the smiting</a:t>
            </a:r>
          </a:p>
          <a:p>
            <a:r>
              <a:rPr lang="en-US" sz="2400" dirty="0">
                <a:solidFill>
                  <a:srgbClr val="FFFF00"/>
                </a:solidFill>
              </a:rPr>
              <a:t>of the city) </a:t>
            </a:r>
            <a:r>
              <a:rPr lang="en-US" sz="2400" dirty="0" smtClean="0">
                <a:solidFill>
                  <a:srgbClr val="FFFF00"/>
                </a:solidFill>
              </a:rPr>
              <a:t>				   11   ,,</a:t>
            </a:r>
            <a:endParaRPr lang="en-US" sz="2400" dirty="0">
              <a:solidFill>
                <a:srgbClr val="FFFF00"/>
              </a:solidFill>
            </a:endParaRPr>
          </a:p>
          <a:p>
            <a:r>
              <a:rPr lang="en-US" sz="2400" dirty="0">
                <a:solidFill>
                  <a:srgbClr val="FFFF00"/>
                </a:solidFill>
              </a:rPr>
              <a:t>Ezekiel received the vision 14 years</a:t>
            </a:r>
          </a:p>
          <a:p>
            <a:r>
              <a:rPr lang="en-US" sz="2400" dirty="0">
                <a:solidFill>
                  <a:srgbClr val="FFFF00"/>
                </a:solidFill>
              </a:rPr>
              <a:t>later </a:t>
            </a:r>
            <a:r>
              <a:rPr lang="en-US" sz="2400" dirty="0" smtClean="0">
                <a:solidFill>
                  <a:srgbClr val="FFFF00"/>
                </a:solidFill>
              </a:rPr>
              <a:t>					   14    „</a:t>
            </a:r>
          </a:p>
          <a:p>
            <a:endParaRPr lang="en-US" sz="2400" dirty="0">
              <a:solidFill>
                <a:srgbClr val="FFFF00"/>
              </a:solidFill>
            </a:endParaRPr>
          </a:p>
          <a:p>
            <a:r>
              <a:rPr lang="en-US" sz="2400" dirty="0">
                <a:solidFill>
                  <a:srgbClr val="FFFF00"/>
                </a:solidFill>
              </a:rPr>
              <a:t>Total period since last </a:t>
            </a:r>
            <a:r>
              <a:rPr lang="en-US" sz="2400" dirty="0" smtClean="0">
                <a:solidFill>
                  <a:srgbClr val="FFFF00"/>
                </a:solidFill>
              </a:rPr>
              <a:t>jubilee  		   49 years 6 months</a:t>
            </a:r>
            <a:endParaRPr lang="en-US" sz="2400" dirty="0">
              <a:solidFill>
                <a:srgbClr val="FFFF00"/>
              </a:solidFill>
            </a:endParaRPr>
          </a:p>
          <a:p>
            <a:r>
              <a:rPr lang="en-US" sz="2400" dirty="0" smtClean="0">
                <a:solidFill>
                  <a:srgbClr val="FFFF00"/>
                </a:solidFill>
              </a:rPr>
              <a:t>Intervals </a:t>
            </a:r>
            <a:r>
              <a:rPr lang="en-US" sz="2400" dirty="0">
                <a:solidFill>
                  <a:srgbClr val="FFFF00"/>
                </a:solidFill>
              </a:rPr>
              <a:t> </a:t>
            </a:r>
            <a:r>
              <a:rPr lang="en-US" sz="2400" dirty="0" smtClean="0">
                <a:solidFill>
                  <a:srgbClr val="FFFF00"/>
                </a:solidFill>
              </a:rPr>
              <a:t>  ,,          ,,           ,,		                  6      “</a:t>
            </a:r>
            <a:endParaRPr lang="en-US" sz="2400" dirty="0">
              <a:solidFill>
                <a:srgbClr val="FFFF00"/>
              </a:solidFill>
            </a:endParaRPr>
          </a:p>
          <a:p>
            <a:r>
              <a:rPr lang="en-US" sz="2400" dirty="0" smtClean="0">
                <a:solidFill>
                  <a:srgbClr val="FFFF00"/>
                </a:solidFill>
              </a:rPr>
              <a:t>					    50    „     0      “</a:t>
            </a:r>
            <a:endParaRPr lang="en-US" sz="2400" dirty="0">
              <a:solidFill>
                <a:srgbClr val="FFFF00"/>
              </a:solidFill>
            </a:endParaRPr>
          </a:p>
        </p:txBody>
      </p:sp>
      <p:cxnSp>
        <p:nvCxnSpPr>
          <p:cNvPr id="9" name="Straight Connector 8"/>
          <p:cNvCxnSpPr/>
          <p:nvPr/>
        </p:nvCxnSpPr>
        <p:spPr>
          <a:xfrm>
            <a:off x="4572000" y="1091821"/>
            <a:ext cx="955343"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0" y="4615219"/>
            <a:ext cx="2388358"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l="45302" t="4060" b="26488"/>
          <a:stretch>
            <a:fillRect/>
          </a:stretch>
        </p:blipFill>
        <p:spPr bwMode="auto">
          <a:xfrm>
            <a:off x="203199" y="111125"/>
            <a:ext cx="6852693" cy="6635597"/>
          </a:xfrm>
          <a:prstGeom prst="rect">
            <a:avLst/>
          </a:prstGeom>
          <a:noFill/>
          <a:ln w="9525">
            <a:noFill/>
            <a:miter lim="800000"/>
            <a:headEnd/>
            <a:tailEnd/>
          </a:ln>
        </p:spPr>
      </p:pic>
      <p:grpSp>
        <p:nvGrpSpPr>
          <p:cNvPr id="28" name="Group 27"/>
          <p:cNvGrpSpPr/>
          <p:nvPr/>
        </p:nvGrpSpPr>
        <p:grpSpPr>
          <a:xfrm>
            <a:off x="205907" y="182601"/>
            <a:ext cx="8751754" cy="4025716"/>
            <a:chOff x="205907" y="182601"/>
            <a:chExt cx="8751754" cy="4025716"/>
          </a:xfrm>
        </p:grpSpPr>
        <p:sp>
          <p:nvSpPr>
            <p:cNvPr id="16" name="Rectangle 15"/>
            <p:cNvSpPr/>
            <p:nvPr/>
          </p:nvSpPr>
          <p:spPr>
            <a:xfrm>
              <a:off x="7145953" y="2289584"/>
              <a:ext cx="1811708" cy="639821"/>
            </a:xfrm>
            <a:prstGeom prst="rect">
              <a:avLst/>
            </a:prstGeom>
            <a:solidFill>
              <a:srgbClr val="92D05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05907" y="182601"/>
              <a:ext cx="4178762" cy="4025716"/>
            </a:xfrm>
            <a:custGeom>
              <a:avLst/>
              <a:gdLst>
                <a:gd name="connsiteX0" fmla="*/ 0 w 4109776"/>
                <a:gd name="connsiteY0" fmla="*/ 3647552 h 3949002"/>
                <a:gd name="connsiteX1" fmla="*/ 381837 w 4109776"/>
                <a:gd name="connsiteY1" fmla="*/ 3657600 h 3949002"/>
                <a:gd name="connsiteX2" fmla="*/ 693336 w 4109776"/>
                <a:gd name="connsiteY2" fmla="*/ 3667648 h 3949002"/>
                <a:gd name="connsiteX3" fmla="*/ 964641 w 4109776"/>
                <a:gd name="connsiteY3" fmla="*/ 3647552 h 3949002"/>
                <a:gd name="connsiteX4" fmla="*/ 1145512 w 4109776"/>
                <a:gd name="connsiteY4" fmla="*/ 3607358 h 3949002"/>
                <a:gd name="connsiteX5" fmla="*/ 1326382 w 4109776"/>
                <a:gd name="connsiteY5" fmla="*/ 3567165 h 3949002"/>
                <a:gd name="connsiteX6" fmla="*/ 1547446 w 4109776"/>
                <a:gd name="connsiteY6" fmla="*/ 3486778 h 3949002"/>
                <a:gd name="connsiteX7" fmla="*/ 1818751 w 4109776"/>
                <a:gd name="connsiteY7" fmla="*/ 3376246 h 3949002"/>
                <a:gd name="connsiteX8" fmla="*/ 2009670 w 4109776"/>
                <a:gd name="connsiteY8" fmla="*/ 3295859 h 3949002"/>
                <a:gd name="connsiteX9" fmla="*/ 2130250 w 4109776"/>
                <a:gd name="connsiteY9" fmla="*/ 3225521 h 3949002"/>
                <a:gd name="connsiteX10" fmla="*/ 2341266 w 4109776"/>
                <a:gd name="connsiteY10" fmla="*/ 3094892 h 3949002"/>
                <a:gd name="connsiteX11" fmla="*/ 2471894 w 4109776"/>
                <a:gd name="connsiteY11" fmla="*/ 3004457 h 3949002"/>
                <a:gd name="connsiteX12" fmla="*/ 2622619 w 4109776"/>
                <a:gd name="connsiteY12" fmla="*/ 2873829 h 3949002"/>
                <a:gd name="connsiteX13" fmla="*/ 2743200 w 4109776"/>
                <a:gd name="connsiteY13" fmla="*/ 2773345 h 3949002"/>
                <a:gd name="connsiteX14" fmla="*/ 2853732 w 4109776"/>
                <a:gd name="connsiteY14" fmla="*/ 2672862 h 3949002"/>
                <a:gd name="connsiteX15" fmla="*/ 2954215 w 4109776"/>
                <a:gd name="connsiteY15" fmla="*/ 2572378 h 3949002"/>
                <a:gd name="connsiteX16" fmla="*/ 3034602 w 4109776"/>
                <a:gd name="connsiteY16" fmla="*/ 2491991 h 3949002"/>
                <a:gd name="connsiteX17" fmla="*/ 3135085 w 4109776"/>
                <a:gd name="connsiteY17" fmla="*/ 2351314 h 3949002"/>
                <a:gd name="connsiteX18" fmla="*/ 3215472 w 4109776"/>
                <a:gd name="connsiteY18" fmla="*/ 2230734 h 3949002"/>
                <a:gd name="connsiteX19" fmla="*/ 3315956 w 4109776"/>
                <a:gd name="connsiteY19" fmla="*/ 2090057 h 3949002"/>
                <a:gd name="connsiteX20" fmla="*/ 3386294 w 4109776"/>
                <a:gd name="connsiteY20" fmla="*/ 1969477 h 3949002"/>
                <a:gd name="connsiteX21" fmla="*/ 3466681 w 4109776"/>
                <a:gd name="connsiteY21" fmla="*/ 1808703 h 3949002"/>
                <a:gd name="connsiteX22" fmla="*/ 3537019 w 4109776"/>
                <a:gd name="connsiteY22" fmla="*/ 1668026 h 3949002"/>
                <a:gd name="connsiteX23" fmla="*/ 3597310 w 4109776"/>
                <a:gd name="connsiteY23" fmla="*/ 1497204 h 3949002"/>
                <a:gd name="connsiteX24" fmla="*/ 3647551 w 4109776"/>
                <a:gd name="connsiteY24" fmla="*/ 1346479 h 3949002"/>
                <a:gd name="connsiteX25" fmla="*/ 3697793 w 4109776"/>
                <a:gd name="connsiteY25" fmla="*/ 1175657 h 3949002"/>
                <a:gd name="connsiteX26" fmla="*/ 3758083 w 4109776"/>
                <a:gd name="connsiteY26" fmla="*/ 984738 h 3949002"/>
                <a:gd name="connsiteX27" fmla="*/ 3778180 w 4109776"/>
                <a:gd name="connsiteY27" fmla="*/ 854110 h 3949002"/>
                <a:gd name="connsiteX28" fmla="*/ 3798277 w 4109776"/>
                <a:gd name="connsiteY28" fmla="*/ 753626 h 3949002"/>
                <a:gd name="connsiteX29" fmla="*/ 3808325 w 4109776"/>
                <a:gd name="connsiteY29" fmla="*/ 592853 h 3949002"/>
                <a:gd name="connsiteX30" fmla="*/ 3818373 w 4109776"/>
                <a:gd name="connsiteY30" fmla="*/ 442127 h 3949002"/>
                <a:gd name="connsiteX31" fmla="*/ 3818373 w 4109776"/>
                <a:gd name="connsiteY31" fmla="*/ 301451 h 3949002"/>
                <a:gd name="connsiteX32" fmla="*/ 3818373 w 4109776"/>
                <a:gd name="connsiteY32" fmla="*/ 190919 h 3949002"/>
                <a:gd name="connsiteX33" fmla="*/ 3808325 w 4109776"/>
                <a:gd name="connsiteY33" fmla="*/ 0 h 3949002"/>
                <a:gd name="connsiteX34" fmla="*/ 4069582 w 4109776"/>
                <a:gd name="connsiteY34" fmla="*/ 0 h 3949002"/>
                <a:gd name="connsiteX35" fmla="*/ 4109776 w 4109776"/>
                <a:gd name="connsiteY35" fmla="*/ 3898760 h 3949002"/>
                <a:gd name="connsiteX36" fmla="*/ 0 w 4109776"/>
                <a:gd name="connsiteY36" fmla="*/ 3949002 h 3949002"/>
                <a:gd name="connsiteX37" fmla="*/ 0 w 4109776"/>
                <a:gd name="connsiteY37" fmla="*/ 3647552 h 3949002"/>
                <a:gd name="connsiteX0" fmla="*/ 0 w 4069582"/>
                <a:gd name="connsiteY0" fmla="*/ 3687746 h 3989196"/>
                <a:gd name="connsiteX1" fmla="*/ 381837 w 4069582"/>
                <a:gd name="connsiteY1" fmla="*/ 3697794 h 3989196"/>
                <a:gd name="connsiteX2" fmla="*/ 693336 w 4069582"/>
                <a:gd name="connsiteY2" fmla="*/ 3707842 h 3989196"/>
                <a:gd name="connsiteX3" fmla="*/ 964641 w 4069582"/>
                <a:gd name="connsiteY3" fmla="*/ 3687746 h 3989196"/>
                <a:gd name="connsiteX4" fmla="*/ 1145512 w 4069582"/>
                <a:gd name="connsiteY4" fmla="*/ 3647552 h 3989196"/>
                <a:gd name="connsiteX5" fmla="*/ 1326382 w 4069582"/>
                <a:gd name="connsiteY5" fmla="*/ 3607359 h 3989196"/>
                <a:gd name="connsiteX6" fmla="*/ 1547446 w 4069582"/>
                <a:gd name="connsiteY6" fmla="*/ 3526972 h 3989196"/>
                <a:gd name="connsiteX7" fmla="*/ 1818751 w 4069582"/>
                <a:gd name="connsiteY7" fmla="*/ 3416440 h 3989196"/>
                <a:gd name="connsiteX8" fmla="*/ 2009670 w 4069582"/>
                <a:gd name="connsiteY8" fmla="*/ 3336053 h 3989196"/>
                <a:gd name="connsiteX9" fmla="*/ 2130250 w 4069582"/>
                <a:gd name="connsiteY9" fmla="*/ 3265715 h 3989196"/>
                <a:gd name="connsiteX10" fmla="*/ 2341266 w 4069582"/>
                <a:gd name="connsiteY10" fmla="*/ 3135086 h 3989196"/>
                <a:gd name="connsiteX11" fmla="*/ 2471894 w 4069582"/>
                <a:gd name="connsiteY11" fmla="*/ 3044651 h 3989196"/>
                <a:gd name="connsiteX12" fmla="*/ 2622619 w 4069582"/>
                <a:gd name="connsiteY12" fmla="*/ 2914023 h 3989196"/>
                <a:gd name="connsiteX13" fmla="*/ 2743200 w 4069582"/>
                <a:gd name="connsiteY13" fmla="*/ 2813539 h 3989196"/>
                <a:gd name="connsiteX14" fmla="*/ 2853732 w 4069582"/>
                <a:gd name="connsiteY14" fmla="*/ 2713056 h 3989196"/>
                <a:gd name="connsiteX15" fmla="*/ 2954215 w 4069582"/>
                <a:gd name="connsiteY15" fmla="*/ 2612572 h 3989196"/>
                <a:gd name="connsiteX16" fmla="*/ 3034602 w 4069582"/>
                <a:gd name="connsiteY16" fmla="*/ 2532185 h 3989196"/>
                <a:gd name="connsiteX17" fmla="*/ 3135085 w 4069582"/>
                <a:gd name="connsiteY17" fmla="*/ 2391508 h 3989196"/>
                <a:gd name="connsiteX18" fmla="*/ 3215472 w 4069582"/>
                <a:gd name="connsiteY18" fmla="*/ 2270928 h 3989196"/>
                <a:gd name="connsiteX19" fmla="*/ 3315956 w 4069582"/>
                <a:gd name="connsiteY19" fmla="*/ 2130251 h 3989196"/>
                <a:gd name="connsiteX20" fmla="*/ 3386294 w 4069582"/>
                <a:gd name="connsiteY20" fmla="*/ 2009671 h 3989196"/>
                <a:gd name="connsiteX21" fmla="*/ 3466681 w 4069582"/>
                <a:gd name="connsiteY21" fmla="*/ 1848897 h 3989196"/>
                <a:gd name="connsiteX22" fmla="*/ 3537019 w 4069582"/>
                <a:gd name="connsiteY22" fmla="*/ 1708220 h 3989196"/>
                <a:gd name="connsiteX23" fmla="*/ 3597310 w 4069582"/>
                <a:gd name="connsiteY23" fmla="*/ 1537398 h 3989196"/>
                <a:gd name="connsiteX24" fmla="*/ 3647551 w 4069582"/>
                <a:gd name="connsiteY24" fmla="*/ 1386673 h 3989196"/>
                <a:gd name="connsiteX25" fmla="*/ 3697793 w 4069582"/>
                <a:gd name="connsiteY25" fmla="*/ 1215851 h 3989196"/>
                <a:gd name="connsiteX26" fmla="*/ 3758083 w 4069582"/>
                <a:gd name="connsiteY26" fmla="*/ 1024932 h 3989196"/>
                <a:gd name="connsiteX27" fmla="*/ 3778180 w 4069582"/>
                <a:gd name="connsiteY27" fmla="*/ 894304 h 3989196"/>
                <a:gd name="connsiteX28" fmla="*/ 3798277 w 4069582"/>
                <a:gd name="connsiteY28" fmla="*/ 793820 h 3989196"/>
                <a:gd name="connsiteX29" fmla="*/ 3808325 w 4069582"/>
                <a:gd name="connsiteY29" fmla="*/ 633047 h 3989196"/>
                <a:gd name="connsiteX30" fmla="*/ 3818373 w 4069582"/>
                <a:gd name="connsiteY30" fmla="*/ 482321 h 3989196"/>
                <a:gd name="connsiteX31" fmla="*/ 3818373 w 4069582"/>
                <a:gd name="connsiteY31" fmla="*/ 341645 h 3989196"/>
                <a:gd name="connsiteX32" fmla="*/ 3818373 w 4069582"/>
                <a:gd name="connsiteY32" fmla="*/ 231113 h 3989196"/>
                <a:gd name="connsiteX33" fmla="*/ 3808325 w 4069582"/>
                <a:gd name="connsiteY33" fmla="*/ 40194 h 3989196"/>
                <a:gd name="connsiteX34" fmla="*/ 4069582 w 4069582"/>
                <a:gd name="connsiteY34" fmla="*/ 40194 h 3989196"/>
                <a:gd name="connsiteX35" fmla="*/ 1 w 4069582"/>
                <a:gd name="connsiteY35" fmla="*/ 0 h 3989196"/>
                <a:gd name="connsiteX36" fmla="*/ 0 w 4069582"/>
                <a:gd name="connsiteY36" fmla="*/ 3989196 h 3989196"/>
                <a:gd name="connsiteX37" fmla="*/ 0 w 4069582"/>
                <a:gd name="connsiteY37" fmla="*/ 3687746 h 3989196"/>
                <a:gd name="connsiteX0" fmla="*/ 0 w 3818373"/>
                <a:gd name="connsiteY0" fmla="*/ 3687746 h 3989196"/>
                <a:gd name="connsiteX1" fmla="*/ 381837 w 3818373"/>
                <a:gd name="connsiteY1" fmla="*/ 3697794 h 3989196"/>
                <a:gd name="connsiteX2" fmla="*/ 693336 w 3818373"/>
                <a:gd name="connsiteY2" fmla="*/ 3707842 h 3989196"/>
                <a:gd name="connsiteX3" fmla="*/ 964641 w 3818373"/>
                <a:gd name="connsiteY3" fmla="*/ 3687746 h 3989196"/>
                <a:gd name="connsiteX4" fmla="*/ 1145512 w 3818373"/>
                <a:gd name="connsiteY4" fmla="*/ 3647552 h 3989196"/>
                <a:gd name="connsiteX5" fmla="*/ 1326382 w 3818373"/>
                <a:gd name="connsiteY5" fmla="*/ 3607359 h 3989196"/>
                <a:gd name="connsiteX6" fmla="*/ 1547446 w 3818373"/>
                <a:gd name="connsiteY6" fmla="*/ 3526972 h 3989196"/>
                <a:gd name="connsiteX7" fmla="*/ 1818751 w 3818373"/>
                <a:gd name="connsiteY7" fmla="*/ 3416440 h 3989196"/>
                <a:gd name="connsiteX8" fmla="*/ 2009670 w 3818373"/>
                <a:gd name="connsiteY8" fmla="*/ 3336053 h 3989196"/>
                <a:gd name="connsiteX9" fmla="*/ 2130250 w 3818373"/>
                <a:gd name="connsiteY9" fmla="*/ 3265715 h 3989196"/>
                <a:gd name="connsiteX10" fmla="*/ 2341266 w 3818373"/>
                <a:gd name="connsiteY10" fmla="*/ 3135086 h 3989196"/>
                <a:gd name="connsiteX11" fmla="*/ 2471894 w 3818373"/>
                <a:gd name="connsiteY11" fmla="*/ 3044651 h 3989196"/>
                <a:gd name="connsiteX12" fmla="*/ 2622619 w 3818373"/>
                <a:gd name="connsiteY12" fmla="*/ 2914023 h 3989196"/>
                <a:gd name="connsiteX13" fmla="*/ 2743200 w 3818373"/>
                <a:gd name="connsiteY13" fmla="*/ 2813539 h 3989196"/>
                <a:gd name="connsiteX14" fmla="*/ 2853732 w 3818373"/>
                <a:gd name="connsiteY14" fmla="*/ 2713056 h 3989196"/>
                <a:gd name="connsiteX15" fmla="*/ 2954215 w 3818373"/>
                <a:gd name="connsiteY15" fmla="*/ 2612572 h 3989196"/>
                <a:gd name="connsiteX16" fmla="*/ 3034602 w 3818373"/>
                <a:gd name="connsiteY16" fmla="*/ 2532185 h 3989196"/>
                <a:gd name="connsiteX17" fmla="*/ 3135085 w 3818373"/>
                <a:gd name="connsiteY17" fmla="*/ 2391508 h 3989196"/>
                <a:gd name="connsiteX18" fmla="*/ 3215472 w 3818373"/>
                <a:gd name="connsiteY18" fmla="*/ 2270928 h 3989196"/>
                <a:gd name="connsiteX19" fmla="*/ 3315956 w 3818373"/>
                <a:gd name="connsiteY19" fmla="*/ 2130251 h 3989196"/>
                <a:gd name="connsiteX20" fmla="*/ 3386294 w 3818373"/>
                <a:gd name="connsiteY20" fmla="*/ 2009671 h 3989196"/>
                <a:gd name="connsiteX21" fmla="*/ 3466681 w 3818373"/>
                <a:gd name="connsiteY21" fmla="*/ 1848897 h 3989196"/>
                <a:gd name="connsiteX22" fmla="*/ 3537019 w 3818373"/>
                <a:gd name="connsiteY22" fmla="*/ 1708220 h 3989196"/>
                <a:gd name="connsiteX23" fmla="*/ 3597310 w 3818373"/>
                <a:gd name="connsiteY23" fmla="*/ 1537398 h 3989196"/>
                <a:gd name="connsiteX24" fmla="*/ 3647551 w 3818373"/>
                <a:gd name="connsiteY24" fmla="*/ 1386673 h 3989196"/>
                <a:gd name="connsiteX25" fmla="*/ 3697793 w 3818373"/>
                <a:gd name="connsiteY25" fmla="*/ 1215851 h 3989196"/>
                <a:gd name="connsiteX26" fmla="*/ 3758083 w 3818373"/>
                <a:gd name="connsiteY26" fmla="*/ 1024932 h 3989196"/>
                <a:gd name="connsiteX27" fmla="*/ 3778180 w 3818373"/>
                <a:gd name="connsiteY27" fmla="*/ 894304 h 3989196"/>
                <a:gd name="connsiteX28" fmla="*/ 3798277 w 3818373"/>
                <a:gd name="connsiteY28" fmla="*/ 793820 h 3989196"/>
                <a:gd name="connsiteX29" fmla="*/ 3808325 w 3818373"/>
                <a:gd name="connsiteY29" fmla="*/ 633047 h 3989196"/>
                <a:gd name="connsiteX30" fmla="*/ 3818373 w 3818373"/>
                <a:gd name="connsiteY30" fmla="*/ 482321 h 3989196"/>
                <a:gd name="connsiteX31" fmla="*/ 3818373 w 3818373"/>
                <a:gd name="connsiteY31" fmla="*/ 341645 h 3989196"/>
                <a:gd name="connsiteX32" fmla="*/ 3818373 w 3818373"/>
                <a:gd name="connsiteY32" fmla="*/ 231113 h 3989196"/>
                <a:gd name="connsiteX33" fmla="*/ 3808325 w 3818373"/>
                <a:gd name="connsiteY33" fmla="*/ 40194 h 3989196"/>
                <a:gd name="connsiteX34" fmla="*/ 3396343 w 3818373"/>
                <a:gd name="connsiteY34" fmla="*/ 30146 h 3989196"/>
                <a:gd name="connsiteX35" fmla="*/ 1 w 3818373"/>
                <a:gd name="connsiteY35" fmla="*/ 0 h 3989196"/>
                <a:gd name="connsiteX36" fmla="*/ 0 w 3818373"/>
                <a:gd name="connsiteY36" fmla="*/ 3989196 h 3989196"/>
                <a:gd name="connsiteX37" fmla="*/ 0 w 3818373"/>
                <a:gd name="connsiteY37" fmla="*/ 3687746 h 3989196"/>
                <a:gd name="connsiteX0" fmla="*/ 0 w 3818373"/>
                <a:gd name="connsiteY0" fmla="*/ 3687746 h 3707842"/>
                <a:gd name="connsiteX1" fmla="*/ 381837 w 3818373"/>
                <a:gd name="connsiteY1" fmla="*/ 3697794 h 3707842"/>
                <a:gd name="connsiteX2" fmla="*/ 693336 w 3818373"/>
                <a:gd name="connsiteY2" fmla="*/ 3707842 h 3707842"/>
                <a:gd name="connsiteX3" fmla="*/ 964641 w 3818373"/>
                <a:gd name="connsiteY3" fmla="*/ 3687746 h 3707842"/>
                <a:gd name="connsiteX4" fmla="*/ 1145512 w 3818373"/>
                <a:gd name="connsiteY4" fmla="*/ 3647552 h 3707842"/>
                <a:gd name="connsiteX5" fmla="*/ 1326382 w 3818373"/>
                <a:gd name="connsiteY5" fmla="*/ 3607359 h 3707842"/>
                <a:gd name="connsiteX6" fmla="*/ 1547446 w 3818373"/>
                <a:gd name="connsiteY6" fmla="*/ 3526972 h 3707842"/>
                <a:gd name="connsiteX7" fmla="*/ 1818751 w 3818373"/>
                <a:gd name="connsiteY7" fmla="*/ 3416440 h 3707842"/>
                <a:gd name="connsiteX8" fmla="*/ 2009670 w 3818373"/>
                <a:gd name="connsiteY8" fmla="*/ 3336053 h 3707842"/>
                <a:gd name="connsiteX9" fmla="*/ 2130250 w 3818373"/>
                <a:gd name="connsiteY9" fmla="*/ 3265715 h 3707842"/>
                <a:gd name="connsiteX10" fmla="*/ 2341266 w 3818373"/>
                <a:gd name="connsiteY10" fmla="*/ 3135086 h 3707842"/>
                <a:gd name="connsiteX11" fmla="*/ 2471894 w 3818373"/>
                <a:gd name="connsiteY11" fmla="*/ 3044651 h 3707842"/>
                <a:gd name="connsiteX12" fmla="*/ 2622619 w 3818373"/>
                <a:gd name="connsiteY12" fmla="*/ 2914023 h 3707842"/>
                <a:gd name="connsiteX13" fmla="*/ 2743200 w 3818373"/>
                <a:gd name="connsiteY13" fmla="*/ 2813539 h 3707842"/>
                <a:gd name="connsiteX14" fmla="*/ 2853732 w 3818373"/>
                <a:gd name="connsiteY14" fmla="*/ 2713056 h 3707842"/>
                <a:gd name="connsiteX15" fmla="*/ 2954215 w 3818373"/>
                <a:gd name="connsiteY15" fmla="*/ 2612572 h 3707842"/>
                <a:gd name="connsiteX16" fmla="*/ 3034602 w 3818373"/>
                <a:gd name="connsiteY16" fmla="*/ 2532185 h 3707842"/>
                <a:gd name="connsiteX17" fmla="*/ 3135085 w 3818373"/>
                <a:gd name="connsiteY17" fmla="*/ 2391508 h 3707842"/>
                <a:gd name="connsiteX18" fmla="*/ 3215472 w 3818373"/>
                <a:gd name="connsiteY18" fmla="*/ 2270928 h 3707842"/>
                <a:gd name="connsiteX19" fmla="*/ 3315956 w 3818373"/>
                <a:gd name="connsiteY19" fmla="*/ 2130251 h 3707842"/>
                <a:gd name="connsiteX20" fmla="*/ 3386294 w 3818373"/>
                <a:gd name="connsiteY20" fmla="*/ 2009671 h 3707842"/>
                <a:gd name="connsiteX21" fmla="*/ 3466681 w 3818373"/>
                <a:gd name="connsiteY21" fmla="*/ 1848897 h 3707842"/>
                <a:gd name="connsiteX22" fmla="*/ 3537019 w 3818373"/>
                <a:gd name="connsiteY22" fmla="*/ 1708220 h 3707842"/>
                <a:gd name="connsiteX23" fmla="*/ 3597310 w 3818373"/>
                <a:gd name="connsiteY23" fmla="*/ 1537398 h 3707842"/>
                <a:gd name="connsiteX24" fmla="*/ 3647551 w 3818373"/>
                <a:gd name="connsiteY24" fmla="*/ 1386673 h 3707842"/>
                <a:gd name="connsiteX25" fmla="*/ 3697793 w 3818373"/>
                <a:gd name="connsiteY25" fmla="*/ 1215851 h 3707842"/>
                <a:gd name="connsiteX26" fmla="*/ 3758083 w 3818373"/>
                <a:gd name="connsiteY26" fmla="*/ 1024932 h 3707842"/>
                <a:gd name="connsiteX27" fmla="*/ 3778180 w 3818373"/>
                <a:gd name="connsiteY27" fmla="*/ 894304 h 3707842"/>
                <a:gd name="connsiteX28" fmla="*/ 3798277 w 3818373"/>
                <a:gd name="connsiteY28" fmla="*/ 793820 h 3707842"/>
                <a:gd name="connsiteX29" fmla="*/ 3808325 w 3818373"/>
                <a:gd name="connsiteY29" fmla="*/ 633047 h 3707842"/>
                <a:gd name="connsiteX30" fmla="*/ 3818373 w 3818373"/>
                <a:gd name="connsiteY30" fmla="*/ 482321 h 3707842"/>
                <a:gd name="connsiteX31" fmla="*/ 3818373 w 3818373"/>
                <a:gd name="connsiteY31" fmla="*/ 341645 h 3707842"/>
                <a:gd name="connsiteX32" fmla="*/ 3818373 w 3818373"/>
                <a:gd name="connsiteY32" fmla="*/ 231113 h 3707842"/>
                <a:gd name="connsiteX33" fmla="*/ 3808325 w 3818373"/>
                <a:gd name="connsiteY33" fmla="*/ 40194 h 3707842"/>
                <a:gd name="connsiteX34" fmla="*/ 3396343 w 3818373"/>
                <a:gd name="connsiteY34" fmla="*/ 30146 h 3707842"/>
                <a:gd name="connsiteX35" fmla="*/ 1 w 3818373"/>
                <a:gd name="connsiteY35" fmla="*/ 0 h 3707842"/>
                <a:gd name="connsiteX36" fmla="*/ 20097 w 3818373"/>
                <a:gd name="connsiteY36" fmla="*/ 3286649 h 3707842"/>
                <a:gd name="connsiteX37" fmla="*/ 0 w 3818373"/>
                <a:gd name="connsiteY37" fmla="*/ 3687746 h 3707842"/>
                <a:gd name="connsiteX0" fmla="*/ 0 w 3818373"/>
                <a:gd name="connsiteY0" fmla="*/ 3657600 h 3677696"/>
                <a:gd name="connsiteX1" fmla="*/ 381837 w 3818373"/>
                <a:gd name="connsiteY1" fmla="*/ 3667648 h 3677696"/>
                <a:gd name="connsiteX2" fmla="*/ 693336 w 3818373"/>
                <a:gd name="connsiteY2" fmla="*/ 3677696 h 3677696"/>
                <a:gd name="connsiteX3" fmla="*/ 964641 w 3818373"/>
                <a:gd name="connsiteY3" fmla="*/ 3657600 h 3677696"/>
                <a:gd name="connsiteX4" fmla="*/ 1145512 w 3818373"/>
                <a:gd name="connsiteY4" fmla="*/ 3617406 h 3677696"/>
                <a:gd name="connsiteX5" fmla="*/ 1326382 w 3818373"/>
                <a:gd name="connsiteY5" fmla="*/ 3577213 h 3677696"/>
                <a:gd name="connsiteX6" fmla="*/ 1547446 w 3818373"/>
                <a:gd name="connsiteY6" fmla="*/ 3496826 h 3677696"/>
                <a:gd name="connsiteX7" fmla="*/ 1818751 w 3818373"/>
                <a:gd name="connsiteY7" fmla="*/ 3386294 h 3677696"/>
                <a:gd name="connsiteX8" fmla="*/ 2009670 w 3818373"/>
                <a:gd name="connsiteY8" fmla="*/ 3305907 h 3677696"/>
                <a:gd name="connsiteX9" fmla="*/ 2130250 w 3818373"/>
                <a:gd name="connsiteY9" fmla="*/ 3235569 h 3677696"/>
                <a:gd name="connsiteX10" fmla="*/ 2341266 w 3818373"/>
                <a:gd name="connsiteY10" fmla="*/ 3104940 h 3677696"/>
                <a:gd name="connsiteX11" fmla="*/ 2471894 w 3818373"/>
                <a:gd name="connsiteY11" fmla="*/ 3014505 h 3677696"/>
                <a:gd name="connsiteX12" fmla="*/ 2622619 w 3818373"/>
                <a:gd name="connsiteY12" fmla="*/ 2883877 h 3677696"/>
                <a:gd name="connsiteX13" fmla="*/ 2743200 w 3818373"/>
                <a:gd name="connsiteY13" fmla="*/ 2783393 h 3677696"/>
                <a:gd name="connsiteX14" fmla="*/ 2853732 w 3818373"/>
                <a:gd name="connsiteY14" fmla="*/ 2682910 h 3677696"/>
                <a:gd name="connsiteX15" fmla="*/ 2954215 w 3818373"/>
                <a:gd name="connsiteY15" fmla="*/ 2582426 h 3677696"/>
                <a:gd name="connsiteX16" fmla="*/ 3034602 w 3818373"/>
                <a:gd name="connsiteY16" fmla="*/ 2502039 h 3677696"/>
                <a:gd name="connsiteX17" fmla="*/ 3135085 w 3818373"/>
                <a:gd name="connsiteY17" fmla="*/ 2361362 h 3677696"/>
                <a:gd name="connsiteX18" fmla="*/ 3215472 w 3818373"/>
                <a:gd name="connsiteY18" fmla="*/ 2240782 h 3677696"/>
                <a:gd name="connsiteX19" fmla="*/ 3315956 w 3818373"/>
                <a:gd name="connsiteY19" fmla="*/ 2100105 h 3677696"/>
                <a:gd name="connsiteX20" fmla="*/ 3386294 w 3818373"/>
                <a:gd name="connsiteY20" fmla="*/ 1979525 h 3677696"/>
                <a:gd name="connsiteX21" fmla="*/ 3466681 w 3818373"/>
                <a:gd name="connsiteY21" fmla="*/ 1818751 h 3677696"/>
                <a:gd name="connsiteX22" fmla="*/ 3537019 w 3818373"/>
                <a:gd name="connsiteY22" fmla="*/ 1678074 h 3677696"/>
                <a:gd name="connsiteX23" fmla="*/ 3597310 w 3818373"/>
                <a:gd name="connsiteY23" fmla="*/ 1507252 h 3677696"/>
                <a:gd name="connsiteX24" fmla="*/ 3647551 w 3818373"/>
                <a:gd name="connsiteY24" fmla="*/ 1356527 h 3677696"/>
                <a:gd name="connsiteX25" fmla="*/ 3697793 w 3818373"/>
                <a:gd name="connsiteY25" fmla="*/ 1185705 h 3677696"/>
                <a:gd name="connsiteX26" fmla="*/ 3758083 w 3818373"/>
                <a:gd name="connsiteY26" fmla="*/ 994786 h 3677696"/>
                <a:gd name="connsiteX27" fmla="*/ 3778180 w 3818373"/>
                <a:gd name="connsiteY27" fmla="*/ 864158 h 3677696"/>
                <a:gd name="connsiteX28" fmla="*/ 3798277 w 3818373"/>
                <a:gd name="connsiteY28" fmla="*/ 763674 h 3677696"/>
                <a:gd name="connsiteX29" fmla="*/ 3808325 w 3818373"/>
                <a:gd name="connsiteY29" fmla="*/ 602901 h 3677696"/>
                <a:gd name="connsiteX30" fmla="*/ 3818373 w 3818373"/>
                <a:gd name="connsiteY30" fmla="*/ 452175 h 3677696"/>
                <a:gd name="connsiteX31" fmla="*/ 3818373 w 3818373"/>
                <a:gd name="connsiteY31" fmla="*/ 311499 h 3677696"/>
                <a:gd name="connsiteX32" fmla="*/ 3818373 w 3818373"/>
                <a:gd name="connsiteY32" fmla="*/ 200967 h 3677696"/>
                <a:gd name="connsiteX33" fmla="*/ 3808325 w 3818373"/>
                <a:gd name="connsiteY33" fmla="*/ 10048 h 3677696"/>
                <a:gd name="connsiteX34" fmla="*/ 3396343 w 3818373"/>
                <a:gd name="connsiteY34" fmla="*/ 0 h 3677696"/>
                <a:gd name="connsiteX35" fmla="*/ 289728 w 3818373"/>
                <a:gd name="connsiteY35" fmla="*/ 251208 h 3677696"/>
                <a:gd name="connsiteX36" fmla="*/ 20097 w 3818373"/>
                <a:gd name="connsiteY36" fmla="*/ 3256503 h 3677696"/>
                <a:gd name="connsiteX37" fmla="*/ 0 w 3818373"/>
                <a:gd name="connsiteY37" fmla="*/ 3657600 h 3677696"/>
                <a:gd name="connsiteX0" fmla="*/ 0 w 3818373"/>
                <a:gd name="connsiteY0" fmla="*/ 3647552 h 3667648"/>
                <a:gd name="connsiteX1" fmla="*/ 381837 w 3818373"/>
                <a:gd name="connsiteY1" fmla="*/ 3657600 h 3667648"/>
                <a:gd name="connsiteX2" fmla="*/ 693336 w 3818373"/>
                <a:gd name="connsiteY2" fmla="*/ 3667648 h 3667648"/>
                <a:gd name="connsiteX3" fmla="*/ 964641 w 3818373"/>
                <a:gd name="connsiteY3" fmla="*/ 3647552 h 3667648"/>
                <a:gd name="connsiteX4" fmla="*/ 1145512 w 3818373"/>
                <a:gd name="connsiteY4" fmla="*/ 3607358 h 3667648"/>
                <a:gd name="connsiteX5" fmla="*/ 1326382 w 3818373"/>
                <a:gd name="connsiteY5" fmla="*/ 3567165 h 3667648"/>
                <a:gd name="connsiteX6" fmla="*/ 1547446 w 3818373"/>
                <a:gd name="connsiteY6" fmla="*/ 3486778 h 3667648"/>
                <a:gd name="connsiteX7" fmla="*/ 1818751 w 3818373"/>
                <a:gd name="connsiteY7" fmla="*/ 3376246 h 3667648"/>
                <a:gd name="connsiteX8" fmla="*/ 2009670 w 3818373"/>
                <a:gd name="connsiteY8" fmla="*/ 3295859 h 3667648"/>
                <a:gd name="connsiteX9" fmla="*/ 2130250 w 3818373"/>
                <a:gd name="connsiteY9" fmla="*/ 3225521 h 3667648"/>
                <a:gd name="connsiteX10" fmla="*/ 2341266 w 3818373"/>
                <a:gd name="connsiteY10" fmla="*/ 3094892 h 3667648"/>
                <a:gd name="connsiteX11" fmla="*/ 2471894 w 3818373"/>
                <a:gd name="connsiteY11" fmla="*/ 3004457 h 3667648"/>
                <a:gd name="connsiteX12" fmla="*/ 2622619 w 3818373"/>
                <a:gd name="connsiteY12" fmla="*/ 2873829 h 3667648"/>
                <a:gd name="connsiteX13" fmla="*/ 2743200 w 3818373"/>
                <a:gd name="connsiteY13" fmla="*/ 2773345 h 3667648"/>
                <a:gd name="connsiteX14" fmla="*/ 2853732 w 3818373"/>
                <a:gd name="connsiteY14" fmla="*/ 2672862 h 3667648"/>
                <a:gd name="connsiteX15" fmla="*/ 2954215 w 3818373"/>
                <a:gd name="connsiteY15" fmla="*/ 2572378 h 3667648"/>
                <a:gd name="connsiteX16" fmla="*/ 3034602 w 3818373"/>
                <a:gd name="connsiteY16" fmla="*/ 2491991 h 3667648"/>
                <a:gd name="connsiteX17" fmla="*/ 3135085 w 3818373"/>
                <a:gd name="connsiteY17" fmla="*/ 2351314 h 3667648"/>
                <a:gd name="connsiteX18" fmla="*/ 3215472 w 3818373"/>
                <a:gd name="connsiteY18" fmla="*/ 2230734 h 3667648"/>
                <a:gd name="connsiteX19" fmla="*/ 3315956 w 3818373"/>
                <a:gd name="connsiteY19" fmla="*/ 2090057 h 3667648"/>
                <a:gd name="connsiteX20" fmla="*/ 3386294 w 3818373"/>
                <a:gd name="connsiteY20" fmla="*/ 1969477 h 3667648"/>
                <a:gd name="connsiteX21" fmla="*/ 3466681 w 3818373"/>
                <a:gd name="connsiteY21" fmla="*/ 1808703 h 3667648"/>
                <a:gd name="connsiteX22" fmla="*/ 3537019 w 3818373"/>
                <a:gd name="connsiteY22" fmla="*/ 1668026 h 3667648"/>
                <a:gd name="connsiteX23" fmla="*/ 3597310 w 3818373"/>
                <a:gd name="connsiteY23" fmla="*/ 1497204 h 3667648"/>
                <a:gd name="connsiteX24" fmla="*/ 3647551 w 3818373"/>
                <a:gd name="connsiteY24" fmla="*/ 1346479 h 3667648"/>
                <a:gd name="connsiteX25" fmla="*/ 3697793 w 3818373"/>
                <a:gd name="connsiteY25" fmla="*/ 1175657 h 3667648"/>
                <a:gd name="connsiteX26" fmla="*/ 3758083 w 3818373"/>
                <a:gd name="connsiteY26" fmla="*/ 984738 h 3667648"/>
                <a:gd name="connsiteX27" fmla="*/ 3778180 w 3818373"/>
                <a:gd name="connsiteY27" fmla="*/ 854110 h 3667648"/>
                <a:gd name="connsiteX28" fmla="*/ 3798277 w 3818373"/>
                <a:gd name="connsiteY28" fmla="*/ 753626 h 3667648"/>
                <a:gd name="connsiteX29" fmla="*/ 3808325 w 3818373"/>
                <a:gd name="connsiteY29" fmla="*/ 592853 h 3667648"/>
                <a:gd name="connsiteX30" fmla="*/ 3818373 w 3818373"/>
                <a:gd name="connsiteY30" fmla="*/ 442127 h 3667648"/>
                <a:gd name="connsiteX31" fmla="*/ 3818373 w 3818373"/>
                <a:gd name="connsiteY31" fmla="*/ 301451 h 3667648"/>
                <a:gd name="connsiteX32" fmla="*/ 3818373 w 3818373"/>
                <a:gd name="connsiteY32" fmla="*/ 190919 h 3667648"/>
                <a:gd name="connsiteX33" fmla="*/ 3808325 w 3818373"/>
                <a:gd name="connsiteY33" fmla="*/ 0 h 3667648"/>
                <a:gd name="connsiteX34" fmla="*/ 3366198 w 3818373"/>
                <a:gd name="connsiteY34" fmla="*/ 90436 h 3667648"/>
                <a:gd name="connsiteX35" fmla="*/ 289728 w 3818373"/>
                <a:gd name="connsiteY35" fmla="*/ 241160 h 3667648"/>
                <a:gd name="connsiteX36" fmla="*/ 20097 w 3818373"/>
                <a:gd name="connsiteY36" fmla="*/ 3246455 h 3667648"/>
                <a:gd name="connsiteX37" fmla="*/ 0 w 3818373"/>
                <a:gd name="connsiteY37" fmla="*/ 3647552 h 3667648"/>
                <a:gd name="connsiteX0" fmla="*/ 76103 w 3894476"/>
                <a:gd name="connsiteY0" fmla="*/ 3652957 h 3673053"/>
                <a:gd name="connsiteX1" fmla="*/ 457940 w 3894476"/>
                <a:gd name="connsiteY1" fmla="*/ 3663005 h 3673053"/>
                <a:gd name="connsiteX2" fmla="*/ 769439 w 3894476"/>
                <a:gd name="connsiteY2" fmla="*/ 3673053 h 3673053"/>
                <a:gd name="connsiteX3" fmla="*/ 1040744 w 3894476"/>
                <a:gd name="connsiteY3" fmla="*/ 3652957 h 3673053"/>
                <a:gd name="connsiteX4" fmla="*/ 1221615 w 3894476"/>
                <a:gd name="connsiteY4" fmla="*/ 3612763 h 3673053"/>
                <a:gd name="connsiteX5" fmla="*/ 1402485 w 3894476"/>
                <a:gd name="connsiteY5" fmla="*/ 3572570 h 3673053"/>
                <a:gd name="connsiteX6" fmla="*/ 1623549 w 3894476"/>
                <a:gd name="connsiteY6" fmla="*/ 3492183 h 3673053"/>
                <a:gd name="connsiteX7" fmla="*/ 1894854 w 3894476"/>
                <a:gd name="connsiteY7" fmla="*/ 3381651 h 3673053"/>
                <a:gd name="connsiteX8" fmla="*/ 2085773 w 3894476"/>
                <a:gd name="connsiteY8" fmla="*/ 3301264 h 3673053"/>
                <a:gd name="connsiteX9" fmla="*/ 2206353 w 3894476"/>
                <a:gd name="connsiteY9" fmla="*/ 3230926 h 3673053"/>
                <a:gd name="connsiteX10" fmla="*/ 2417369 w 3894476"/>
                <a:gd name="connsiteY10" fmla="*/ 3100297 h 3673053"/>
                <a:gd name="connsiteX11" fmla="*/ 2547997 w 3894476"/>
                <a:gd name="connsiteY11" fmla="*/ 3009862 h 3673053"/>
                <a:gd name="connsiteX12" fmla="*/ 2698722 w 3894476"/>
                <a:gd name="connsiteY12" fmla="*/ 2879234 h 3673053"/>
                <a:gd name="connsiteX13" fmla="*/ 2819303 w 3894476"/>
                <a:gd name="connsiteY13" fmla="*/ 2778750 h 3673053"/>
                <a:gd name="connsiteX14" fmla="*/ 2929835 w 3894476"/>
                <a:gd name="connsiteY14" fmla="*/ 2678267 h 3673053"/>
                <a:gd name="connsiteX15" fmla="*/ 3030318 w 3894476"/>
                <a:gd name="connsiteY15" fmla="*/ 2577783 h 3673053"/>
                <a:gd name="connsiteX16" fmla="*/ 3110705 w 3894476"/>
                <a:gd name="connsiteY16" fmla="*/ 2497396 h 3673053"/>
                <a:gd name="connsiteX17" fmla="*/ 3211188 w 3894476"/>
                <a:gd name="connsiteY17" fmla="*/ 2356719 h 3673053"/>
                <a:gd name="connsiteX18" fmla="*/ 3291575 w 3894476"/>
                <a:gd name="connsiteY18" fmla="*/ 2236139 h 3673053"/>
                <a:gd name="connsiteX19" fmla="*/ 3392059 w 3894476"/>
                <a:gd name="connsiteY19" fmla="*/ 2095462 h 3673053"/>
                <a:gd name="connsiteX20" fmla="*/ 3462397 w 3894476"/>
                <a:gd name="connsiteY20" fmla="*/ 1974882 h 3673053"/>
                <a:gd name="connsiteX21" fmla="*/ 3542784 w 3894476"/>
                <a:gd name="connsiteY21" fmla="*/ 1814108 h 3673053"/>
                <a:gd name="connsiteX22" fmla="*/ 3613122 w 3894476"/>
                <a:gd name="connsiteY22" fmla="*/ 1673431 h 3673053"/>
                <a:gd name="connsiteX23" fmla="*/ 3673413 w 3894476"/>
                <a:gd name="connsiteY23" fmla="*/ 1502609 h 3673053"/>
                <a:gd name="connsiteX24" fmla="*/ 3723654 w 3894476"/>
                <a:gd name="connsiteY24" fmla="*/ 1351884 h 3673053"/>
                <a:gd name="connsiteX25" fmla="*/ 3773896 w 3894476"/>
                <a:gd name="connsiteY25" fmla="*/ 1181062 h 3673053"/>
                <a:gd name="connsiteX26" fmla="*/ 3834186 w 3894476"/>
                <a:gd name="connsiteY26" fmla="*/ 990143 h 3673053"/>
                <a:gd name="connsiteX27" fmla="*/ 3854283 w 3894476"/>
                <a:gd name="connsiteY27" fmla="*/ 859515 h 3673053"/>
                <a:gd name="connsiteX28" fmla="*/ 3874380 w 3894476"/>
                <a:gd name="connsiteY28" fmla="*/ 759031 h 3673053"/>
                <a:gd name="connsiteX29" fmla="*/ 3884428 w 3894476"/>
                <a:gd name="connsiteY29" fmla="*/ 598258 h 3673053"/>
                <a:gd name="connsiteX30" fmla="*/ 3894476 w 3894476"/>
                <a:gd name="connsiteY30" fmla="*/ 447532 h 3673053"/>
                <a:gd name="connsiteX31" fmla="*/ 3894476 w 3894476"/>
                <a:gd name="connsiteY31" fmla="*/ 306856 h 3673053"/>
                <a:gd name="connsiteX32" fmla="*/ 3894476 w 3894476"/>
                <a:gd name="connsiteY32" fmla="*/ 196324 h 3673053"/>
                <a:gd name="connsiteX33" fmla="*/ 3884428 w 3894476"/>
                <a:gd name="connsiteY33" fmla="*/ 5405 h 3673053"/>
                <a:gd name="connsiteX34" fmla="*/ 3442301 w 3894476"/>
                <a:gd name="connsiteY34" fmla="*/ 95841 h 3673053"/>
                <a:gd name="connsiteX35" fmla="*/ 0 w 3894476"/>
                <a:gd name="connsiteY35" fmla="*/ 0 h 3673053"/>
                <a:gd name="connsiteX36" fmla="*/ 96200 w 3894476"/>
                <a:gd name="connsiteY36" fmla="*/ 3251860 h 3673053"/>
                <a:gd name="connsiteX37" fmla="*/ 76103 w 3894476"/>
                <a:gd name="connsiteY37" fmla="*/ 3652957 h 3673053"/>
                <a:gd name="connsiteX0" fmla="*/ 76103 w 3894476"/>
                <a:gd name="connsiteY0" fmla="*/ 3657983 h 3678079"/>
                <a:gd name="connsiteX1" fmla="*/ 457940 w 3894476"/>
                <a:gd name="connsiteY1" fmla="*/ 3668031 h 3678079"/>
                <a:gd name="connsiteX2" fmla="*/ 769439 w 3894476"/>
                <a:gd name="connsiteY2" fmla="*/ 3678079 h 3678079"/>
                <a:gd name="connsiteX3" fmla="*/ 1040744 w 3894476"/>
                <a:gd name="connsiteY3" fmla="*/ 3657983 h 3678079"/>
                <a:gd name="connsiteX4" fmla="*/ 1221615 w 3894476"/>
                <a:gd name="connsiteY4" fmla="*/ 3617789 h 3678079"/>
                <a:gd name="connsiteX5" fmla="*/ 1402485 w 3894476"/>
                <a:gd name="connsiteY5" fmla="*/ 3577596 h 3678079"/>
                <a:gd name="connsiteX6" fmla="*/ 1623549 w 3894476"/>
                <a:gd name="connsiteY6" fmla="*/ 3497209 h 3678079"/>
                <a:gd name="connsiteX7" fmla="*/ 1894854 w 3894476"/>
                <a:gd name="connsiteY7" fmla="*/ 3386677 h 3678079"/>
                <a:gd name="connsiteX8" fmla="*/ 2085773 w 3894476"/>
                <a:gd name="connsiteY8" fmla="*/ 3306290 h 3678079"/>
                <a:gd name="connsiteX9" fmla="*/ 2206353 w 3894476"/>
                <a:gd name="connsiteY9" fmla="*/ 3235952 h 3678079"/>
                <a:gd name="connsiteX10" fmla="*/ 2417369 w 3894476"/>
                <a:gd name="connsiteY10" fmla="*/ 3105323 h 3678079"/>
                <a:gd name="connsiteX11" fmla="*/ 2547997 w 3894476"/>
                <a:gd name="connsiteY11" fmla="*/ 3014888 h 3678079"/>
                <a:gd name="connsiteX12" fmla="*/ 2698722 w 3894476"/>
                <a:gd name="connsiteY12" fmla="*/ 2884260 h 3678079"/>
                <a:gd name="connsiteX13" fmla="*/ 2819303 w 3894476"/>
                <a:gd name="connsiteY13" fmla="*/ 2783776 h 3678079"/>
                <a:gd name="connsiteX14" fmla="*/ 2929835 w 3894476"/>
                <a:gd name="connsiteY14" fmla="*/ 2683293 h 3678079"/>
                <a:gd name="connsiteX15" fmla="*/ 3030318 w 3894476"/>
                <a:gd name="connsiteY15" fmla="*/ 2582809 h 3678079"/>
                <a:gd name="connsiteX16" fmla="*/ 3110705 w 3894476"/>
                <a:gd name="connsiteY16" fmla="*/ 2502422 h 3678079"/>
                <a:gd name="connsiteX17" fmla="*/ 3211188 w 3894476"/>
                <a:gd name="connsiteY17" fmla="*/ 2361745 h 3678079"/>
                <a:gd name="connsiteX18" fmla="*/ 3291575 w 3894476"/>
                <a:gd name="connsiteY18" fmla="*/ 2241165 h 3678079"/>
                <a:gd name="connsiteX19" fmla="*/ 3392059 w 3894476"/>
                <a:gd name="connsiteY19" fmla="*/ 2100488 h 3678079"/>
                <a:gd name="connsiteX20" fmla="*/ 3462397 w 3894476"/>
                <a:gd name="connsiteY20" fmla="*/ 1979908 h 3678079"/>
                <a:gd name="connsiteX21" fmla="*/ 3542784 w 3894476"/>
                <a:gd name="connsiteY21" fmla="*/ 1819134 h 3678079"/>
                <a:gd name="connsiteX22" fmla="*/ 3613122 w 3894476"/>
                <a:gd name="connsiteY22" fmla="*/ 1678457 h 3678079"/>
                <a:gd name="connsiteX23" fmla="*/ 3673413 w 3894476"/>
                <a:gd name="connsiteY23" fmla="*/ 1507635 h 3678079"/>
                <a:gd name="connsiteX24" fmla="*/ 3723654 w 3894476"/>
                <a:gd name="connsiteY24" fmla="*/ 1356910 h 3678079"/>
                <a:gd name="connsiteX25" fmla="*/ 3773896 w 3894476"/>
                <a:gd name="connsiteY25" fmla="*/ 1186088 h 3678079"/>
                <a:gd name="connsiteX26" fmla="*/ 3834186 w 3894476"/>
                <a:gd name="connsiteY26" fmla="*/ 995169 h 3678079"/>
                <a:gd name="connsiteX27" fmla="*/ 3854283 w 3894476"/>
                <a:gd name="connsiteY27" fmla="*/ 864541 h 3678079"/>
                <a:gd name="connsiteX28" fmla="*/ 3874380 w 3894476"/>
                <a:gd name="connsiteY28" fmla="*/ 764057 h 3678079"/>
                <a:gd name="connsiteX29" fmla="*/ 3884428 w 3894476"/>
                <a:gd name="connsiteY29" fmla="*/ 603284 h 3678079"/>
                <a:gd name="connsiteX30" fmla="*/ 3894476 w 3894476"/>
                <a:gd name="connsiteY30" fmla="*/ 452558 h 3678079"/>
                <a:gd name="connsiteX31" fmla="*/ 3894476 w 3894476"/>
                <a:gd name="connsiteY31" fmla="*/ 311882 h 3678079"/>
                <a:gd name="connsiteX32" fmla="*/ 3894476 w 3894476"/>
                <a:gd name="connsiteY32" fmla="*/ 201350 h 3678079"/>
                <a:gd name="connsiteX33" fmla="*/ 3884428 w 3894476"/>
                <a:gd name="connsiteY33" fmla="*/ 10431 h 3678079"/>
                <a:gd name="connsiteX34" fmla="*/ 3442302 w 3894476"/>
                <a:gd name="connsiteY34" fmla="*/ 0 h 3678079"/>
                <a:gd name="connsiteX35" fmla="*/ 0 w 3894476"/>
                <a:gd name="connsiteY35" fmla="*/ 5026 h 3678079"/>
                <a:gd name="connsiteX36" fmla="*/ 96200 w 3894476"/>
                <a:gd name="connsiteY36" fmla="*/ 3256886 h 3678079"/>
                <a:gd name="connsiteX37" fmla="*/ 76103 w 3894476"/>
                <a:gd name="connsiteY37" fmla="*/ 3657983 h 3678079"/>
                <a:gd name="connsiteX0" fmla="*/ 76103 w 3894476"/>
                <a:gd name="connsiteY0" fmla="*/ 3657983 h 3678079"/>
                <a:gd name="connsiteX1" fmla="*/ 457940 w 3894476"/>
                <a:gd name="connsiteY1" fmla="*/ 3668031 h 3678079"/>
                <a:gd name="connsiteX2" fmla="*/ 769439 w 3894476"/>
                <a:gd name="connsiteY2" fmla="*/ 3678079 h 3678079"/>
                <a:gd name="connsiteX3" fmla="*/ 1040744 w 3894476"/>
                <a:gd name="connsiteY3" fmla="*/ 3657983 h 3678079"/>
                <a:gd name="connsiteX4" fmla="*/ 1221615 w 3894476"/>
                <a:gd name="connsiteY4" fmla="*/ 3617789 h 3678079"/>
                <a:gd name="connsiteX5" fmla="*/ 1402485 w 3894476"/>
                <a:gd name="connsiteY5" fmla="*/ 3577596 h 3678079"/>
                <a:gd name="connsiteX6" fmla="*/ 1623549 w 3894476"/>
                <a:gd name="connsiteY6" fmla="*/ 3497209 h 3678079"/>
                <a:gd name="connsiteX7" fmla="*/ 1894854 w 3894476"/>
                <a:gd name="connsiteY7" fmla="*/ 3386677 h 3678079"/>
                <a:gd name="connsiteX8" fmla="*/ 2085773 w 3894476"/>
                <a:gd name="connsiteY8" fmla="*/ 3306290 h 3678079"/>
                <a:gd name="connsiteX9" fmla="*/ 2206353 w 3894476"/>
                <a:gd name="connsiteY9" fmla="*/ 3235952 h 3678079"/>
                <a:gd name="connsiteX10" fmla="*/ 2417369 w 3894476"/>
                <a:gd name="connsiteY10" fmla="*/ 3105323 h 3678079"/>
                <a:gd name="connsiteX11" fmla="*/ 2547997 w 3894476"/>
                <a:gd name="connsiteY11" fmla="*/ 3014888 h 3678079"/>
                <a:gd name="connsiteX12" fmla="*/ 2698722 w 3894476"/>
                <a:gd name="connsiteY12" fmla="*/ 2884260 h 3678079"/>
                <a:gd name="connsiteX13" fmla="*/ 2819303 w 3894476"/>
                <a:gd name="connsiteY13" fmla="*/ 2783776 h 3678079"/>
                <a:gd name="connsiteX14" fmla="*/ 2929835 w 3894476"/>
                <a:gd name="connsiteY14" fmla="*/ 2683293 h 3678079"/>
                <a:gd name="connsiteX15" fmla="*/ 3030318 w 3894476"/>
                <a:gd name="connsiteY15" fmla="*/ 2582809 h 3678079"/>
                <a:gd name="connsiteX16" fmla="*/ 3110705 w 3894476"/>
                <a:gd name="connsiteY16" fmla="*/ 2502422 h 3678079"/>
                <a:gd name="connsiteX17" fmla="*/ 3211188 w 3894476"/>
                <a:gd name="connsiteY17" fmla="*/ 2361745 h 3678079"/>
                <a:gd name="connsiteX18" fmla="*/ 3291575 w 3894476"/>
                <a:gd name="connsiteY18" fmla="*/ 2241165 h 3678079"/>
                <a:gd name="connsiteX19" fmla="*/ 3392059 w 3894476"/>
                <a:gd name="connsiteY19" fmla="*/ 2100488 h 3678079"/>
                <a:gd name="connsiteX20" fmla="*/ 3462397 w 3894476"/>
                <a:gd name="connsiteY20" fmla="*/ 1979908 h 3678079"/>
                <a:gd name="connsiteX21" fmla="*/ 3542784 w 3894476"/>
                <a:gd name="connsiteY21" fmla="*/ 1819134 h 3678079"/>
                <a:gd name="connsiteX22" fmla="*/ 3613122 w 3894476"/>
                <a:gd name="connsiteY22" fmla="*/ 1678457 h 3678079"/>
                <a:gd name="connsiteX23" fmla="*/ 3673413 w 3894476"/>
                <a:gd name="connsiteY23" fmla="*/ 1507635 h 3678079"/>
                <a:gd name="connsiteX24" fmla="*/ 3723654 w 3894476"/>
                <a:gd name="connsiteY24" fmla="*/ 1356910 h 3678079"/>
                <a:gd name="connsiteX25" fmla="*/ 3773896 w 3894476"/>
                <a:gd name="connsiteY25" fmla="*/ 1186088 h 3678079"/>
                <a:gd name="connsiteX26" fmla="*/ 3834186 w 3894476"/>
                <a:gd name="connsiteY26" fmla="*/ 995169 h 3678079"/>
                <a:gd name="connsiteX27" fmla="*/ 3854283 w 3894476"/>
                <a:gd name="connsiteY27" fmla="*/ 864541 h 3678079"/>
                <a:gd name="connsiteX28" fmla="*/ 3874380 w 3894476"/>
                <a:gd name="connsiteY28" fmla="*/ 764057 h 3678079"/>
                <a:gd name="connsiteX29" fmla="*/ 3884428 w 3894476"/>
                <a:gd name="connsiteY29" fmla="*/ 603284 h 3678079"/>
                <a:gd name="connsiteX30" fmla="*/ 3894476 w 3894476"/>
                <a:gd name="connsiteY30" fmla="*/ 452558 h 3678079"/>
                <a:gd name="connsiteX31" fmla="*/ 3894476 w 3894476"/>
                <a:gd name="connsiteY31" fmla="*/ 311882 h 3678079"/>
                <a:gd name="connsiteX32" fmla="*/ 3894476 w 3894476"/>
                <a:gd name="connsiteY32" fmla="*/ 201350 h 3678079"/>
                <a:gd name="connsiteX33" fmla="*/ 3884428 w 3894476"/>
                <a:gd name="connsiteY33" fmla="*/ 10431 h 3678079"/>
                <a:gd name="connsiteX34" fmla="*/ 3442302 w 3894476"/>
                <a:gd name="connsiteY34" fmla="*/ 0 h 3678079"/>
                <a:gd name="connsiteX35" fmla="*/ 0 w 3894476"/>
                <a:gd name="connsiteY35" fmla="*/ 5026 h 3678079"/>
                <a:gd name="connsiteX36" fmla="*/ 16175 w 3894476"/>
                <a:gd name="connsiteY36" fmla="*/ 3256886 h 3678079"/>
                <a:gd name="connsiteX37" fmla="*/ 76103 w 3894476"/>
                <a:gd name="connsiteY37" fmla="*/ 3657983 h 3678079"/>
                <a:gd name="connsiteX0" fmla="*/ 0 w 3909831"/>
                <a:gd name="connsiteY0" fmla="*/ 3644458 h 3678079"/>
                <a:gd name="connsiteX1" fmla="*/ 473295 w 3909831"/>
                <a:gd name="connsiteY1" fmla="*/ 3668031 h 3678079"/>
                <a:gd name="connsiteX2" fmla="*/ 784794 w 3909831"/>
                <a:gd name="connsiteY2" fmla="*/ 3678079 h 3678079"/>
                <a:gd name="connsiteX3" fmla="*/ 1056099 w 3909831"/>
                <a:gd name="connsiteY3" fmla="*/ 3657983 h 3678079"/>
                <a:gd name="connsiteX4" fmla="*/ 1236970 w 3909831"/>
                <a:gd name="connsiteY4" fmla="*/ 3617789 h 3678079"/>
                <a:gd name="connsiteX5" fmla="*/ 1417840 w 3909831"/>
                <a:gd name="connsiteY5" fmla="*/ 3577596 h 3678079"/>
                <a:gd name="connsiteX6" fmla="*/ 1638904 w 3909831"/>
                <a:gd name="connsiteY6" fmla="*/ 3497209 h 3678079"/>
                <a:gd name="connsiteX7" fmla="*/ 1910209 w 3909831"/>
                <a:gd name="connsiteY7" fmla="*/ 3386677 h 3678079"/>
                <a:gd name="connsiteX8" fmla="*/ 2101128 w 3909831"/>
                <a:gd name="connsiteY8" fmla="*/ 3306290 h 3678079"/>
                <a:gd name="connsiteX9" fmla="*/ 2221708 w 3909831"/>
                <a:gd name="connsiteY9" fmla="*/ 3235952 h 3678079"/>
                <a:gd name="connsiteX10" fmla="*/ 2432724 w 3909831"/>
                <a:gd name="connsiteY10" fmla="*/ 3105323 h 3678079"/>
                <a:gd name="connsiteX11" fmla="*/ 2563352 w 3909831"/>
                <a:gd name="connsiteY11" fmla="*/ 3014888 h 3678079"/>
                <a:gd name="connsiteX12" fmla="*/ 2714077 w 3909831"/>
                <a:gd name="connsiteY12" fmla="*/ 2884260 h 3678079"/>
                <a:gd name="connsiteX13" fmla="*/ 2834658 w 3909831"/>
                <a:gd name="connsiteY13" fmla="*/ 2783776 h 3678079"/>
                <a:gd name="connsiteX14" fmla="*/ 2945190 w 3909831"/>
                <a:gd name="connsiteY14" fmla="*/ 2683293 h 3678079"/>
                <a:gd name="connsiteX15" fmla="*/ 3045673 w 3909831"/>
                <a:gd name="connsiteY15" fmla="*/ 2582809 h 3678079"/>
                <a:gd name="connsiteX16" fmla="*/ 3126060 w 3909831"/>
                <a:gd name="connsiteY16" fmla="*/ 2502422 h 3678079"/>
                <a:gd name="connsiteX17" fmla="*/ 3226543 w 3909831"/>
                <a:gd name="connsiteY17" fmla="*/ 2361745 h 3678079"/>
                <a:gd name="connsiteX18" fmla="*/ 3306930 w 3909831"/>
                <a:gd name="connsiteY18" fmla="*/ 2241165 h 3678079"/>
                <a:gd name="connsiteX19" fmla="*/ 3407414 w 3909831"/>
                <a:gd name="connsiteY19" fmla="*/ 2100488 h 3678079"/>
                <a:gd name="connsiteX20" fmla="*/ 3477752 w 3909831"/>
                <a:gd name="connsiteY20" fmla="*/ 1979908 h 3678079"/>
                <a:gd name="connsiteX21" fmla="*/ 3558139 w 3909831"/>
                <a:gd name="connsiteY21" fmla="*/ 1819134 h 3678079"/>
                <a:gd name="connsiteX22" fmla="*/ 3628477 w 3909831"/>
                <a:gd name="connsiteY22" fmla="*/ 1678457 h 3678079"/>
                <a:gd name="connsiteX23" fmla="*/ 3688768 w 3909831"/>
                <a:gd name="connsiteY23" fmla="*/ 1507635 h 3678079"/>
                <a:gd name="connsiteX24" fmla="*/ 3739009 w 3909831"/>
                <a:gd name="connsiteY24" fmla="*/ 1356910 h 3678079"/>
                <a:gd name="connsiteX25" fmla="*/ 3789251 w 3909831"/>
                <a:gd name="connsiteY25" fmla="*/ 1186088 h 3678079"/>
                <a:gd name="connsiteX26" fmla="*/ 3849541 w 3909831"/>
                <a:gd name="connsiteY26" fmla="*/ 995169 h 3678079"/>
                <a:gd name="connsiteX27" fmla="*/ 3869638 w 3909831"/>
                <a:gd name="connsiteY27" fmla="*/ 864541 h 3678079"/>
                <a:gd name="connsiteX28" fmla="*/ 3889735 w 3909831"/>
                <a:gd name="connsiteY28" fmla="*/ 764057 h 3678079"/>
                <a:gd name="connsiteX29" fmla="*/ 3899783 w 3909831"/>
                <a:gd name="connsiteY29" fmla="*/ 603284 h 3678079"/>
                <a:gd name="connsiteX30" fmla="*/ 3909831 w 3909831"/>
                <a:gd name="connsiteY30" fmla="*/ 452558 h 3678079"/>
                <a:gd name="connsiteX31" fmla="*/ 3909831 w 3909831"/>
                <a:gd name="connsiteY31" fmla="*/ 311882 h 3678079"/>
                <a:gd name="connsiteX32" fmla="*/ 3909831 w 3909831"/>
                <a:gd name="connsiteY32" fmla="*/ 201350 h 3678079"/>
                <a:gd name="connsiteX33" fmla="*/ 3899783 w 3909831"/>
                <a:gd name="connsiteY33" fmla="*/ 10431 h 3678079"/>
                <a:gd name="connsiteX34" fmla="*/ 3457657 w 3909831"/>
                <a:gd name="connsiteY34" fmla="*/ 0 h 3678079"/>
                <a:gd name="connsiteX35" fmla="*/ 15355 w 3909831"/>
                <a:gd name="connsiteY35" fmla="*/ 5026 h 3678079"/>
                <a:gd name="connsiteX36" fmla="*/ 31530 w 3909831"/>
                <a:gd name="connsiteY36" fmla="*/ 3256886 h 3678079"/>
                <a:gd name="connsiteX37" fmla="*/ 0 w 3909831"/>
                <a:gd name="connsiteY37" fmla="*/ 3644458 h 3678079"/>
                <a:gd name="connsiteX0" fmla="*/ 7510 w 3894476"/>
                <a:gd name="connsiteY0" fmla="*/ 3644458 h 3678079"/>
                <a:gd name="connsiteX1" fmla="*/ 457940 w 3894476"/>
                <a:gd name="connsiteY1" fmla="*/ 3668031 h 3678079"/>
                <a:gd name="connsiteX2" fmla="*/ 769439 w 3894476"/>
                <a:gd name="connsiteY2" fmla="*/ 3678079 h 3678079"/>
                <a:gd name="connsiteX3" fmla="*/ 1040744 w 3894476"/>
                <a:gd name="connsiteY3" fmla="*/ 3657983 h 3678079"/>
                <a:gd name="connsiteX4" fmla="*/ 1221615 w 3894476"/>
                <a:gd name="connsiteY4" fmla="*/ 3617789 h 3678079"/>
                <a:gd name="connsiteX5" fmla="*/ 1402485 w 3894476"/>
                <a:gd name="connsiteY5" fmla="*/ 3577596 h 3678079"/>
                <a:gd name="connsiteX6" fmla="*/ 1623549 w 3894476"/>
                <a:gd name="connsiteY6" fmla="*/ 3497209 h 3678079"/>
                <a:gd name="connsiteX7" fmla="*/ 1894854 w 3894476"/>
                <a:gd name="connsiteY7" fmla="*/ 3386677 h 3678079"/>
                <a:gd name="connsiteX8" fmla="*/ 2085773 w 3894476"/>
                <a:gd name="connsiteY8" fmla="*/ 3306290 h 3678079"/>
                <a:gd name="connsiteX9" fmla="*/ 2206353 w 3894476"/>
                <a:gd name="connsiteY9" fmla="*/ 3235952 h 3678079"/>
                <a:gd name="connsiteX10" fmla="*/ 2417369 w 3894476"/>
                <a:gd name="connsiteY10" fmla="*/ 3105323 h 3678079"/>
                <a:gd name="connsiteX11" fmla="*/ 2547997 w 3894476"/>
                <a:gd name="connsiteY11" fmla="*/ 3014888 h 3678079"/>
                <a:gd name="connsiteX12" fmla="*/ 2698722 w 3894476"/>
                <a:gd name="connsiteY12" fmla="*/ 2884260 h 3678079"/>
                <a:gd name="connsiteX13" fmla="*/ 2819303 w 3894476"/>
                <a:gd name="connsiteY13" fmla="*/ 2783776 h 3678079"/>
                <a:gd name="connsiteX14" fmla="*/ 2929835 w 3894476"/>
                <a:gd name="connsiteY14" fmla="*/ 2683293 h 3678079"/>
                <a:gd name="connsiteX15" fmla="*/ 3030318 w 3894476"/>
                <a:gd name="connsiteY15" fmla="*/ 2582809 h 3678079"/>
                <a:gd name="connsiteX16" fmla="*/ 3110705 w 3894476"/>
                <a:gd name="connsiteY16" fmla="*/ 2502422 h 3678079"/>
                <a:gd name="connsiteX17" fmla="*/ 3211188 w 3894476"/>
                <a:gd name="connsiteY17" fmla="*/ 2361745 h 3678079"/>
                <a:gd name="connsiteX18" fmla="*/ 3291575 w 3894476"/>
                <a:gd name="connsiteY18" fmla="*/ 2241165 h 3678079"/>
                <a:gd name="connsiteX19" fmla="*/ 3392059 w 3894476"/>
                <a:gd name="connsiteY19" fmla="*/ 2100488 h 3678079"/>
                <a:gd name="connsiteX20" fmla="*/ 3462397 w 3894476"/>
                <a:gd name="connsiteY20" fmla="*/ 1979908 h 3678079"/>
                <a:gd name="connsiteX21" fmla="*/ 3542784 w 3894476"/>
                <a:gd name="connsiteY21" fmla="*/ 1819134 h 3678079"/>
                <a:gd name="connsiteX22" fmla="*/ 3613122 w 3894476"/>
                <a:gd name="connsiteY22" fmla="*/ 1678457 h 3678079"/>
                <a:gd name="connsiteX23" fmla="*/ 3673413 w 3894476"/>
                <a:gd name="connsiteY23" fmla="*/ 1507635 h 3678079"/>
                <a:gd name="connsiteX24" fmla="*/ 3723654 w 3894476"/>
                <a:gd name="connsiteY24" fmla="*/ 1356910 h 3678079"/>
                <a:gd name="connsiteX25" fmla="*/ 3773896 w 3894476"/>
                <a:gd name="connsiteY25" fmla="*/ 1186088 h 3678079"/>
                <a:gd name="connsiteX26" fmla="*/ 3834186 w 3894476"/>
                <a:gd name="connsiteY26" fmla="*/ 995169 h 3678079"/>
                <a:gd name="connsiteX27" fmla="*/ 3854283 w 3894476"/>
                <a:gd name="connsiteY27" fmla="*/ 864541 h 3678079"/>
                <a:gd name="connsiteX28" fmla="*/ 3874380 w 3894476"/>
                <a:gd name="connsiteY28" fmla="*/ 764057 h 3678079"/>
                <a:gd name="connsiteX29" fmla="*/ 3884428 w 3894476"/>
                <a:gd name="connsiteY29" fmla="*/ 603284 h 3678079"/>
                <a:gd name="connsiteX30" fmla="*/ 3894476 w 3894476"/>
                <a:gd name="connsiteY30" fmla="*/ 452558 h 3678079"/>
                <a:gd name="connsiteX31" fmla="*/ 3894476 w 3894476"/>
                <a:gd name="connsiteY31" fmla="*/ 311882 h 3678079"/>
                <a:gd name="connsiteX32" fmla="*/ 3894476 w 3894476"/>
                <a:gd name="connsiteY32" fmla="*/ 201350 h 3678079"/>
                <a:gd name="connsiteX33" fmla="*/ 3884428 w 3894476"/>
                <a:gd name="connsiteY33" fmla="*/ 10431 h 3678079"/>
                <a:gd name="connsiteX34" fmla="*/ 3442302 w 3894476"/>
                <a:gd name="connsiteY34" fmla="*/ 0 h 3678079"/>
                <a:gd name="connsiteX35" fmla="*/ 0 w 3894476"/>
                <a:gd name="connsiteY35" fmla="*/ 5026 h 3678079"/>
                <a:gd name="connsiteX36" fmla="*/ 16175 w 3894476"/>
                <a:gd name="connsiteY36" fmla="*/ 3256886 h 3678079"/>
                <a:gd name="connsiteX37" fmla="*/ 7510 w 3894476"/>
                <a:gd name="connsiteY37" fmla="*/ 3644458 h 367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894476" h="3678079">
                  <a:moveTo>
                    <a:pt x="7510" y="3644458"/>
                  </a:moveTo>
                  <a:lnTo>
                    <a:pt x="457940" y="3668031"/>
                  </a:lnTo>
                  <a:lnTo>
                    <a:pt x="769439" y="3678079"/>
                  </a:lnTo>
                  <a:lnTo>
                    <a:pt x="1040744" y="3657983"/>
                  </a:lnTo>
                  <a:lnTo>
                    <a:pt x="1221615" y="3617789"/>
                  </a:lnTo>
                  <a:lnTo>
                    <a:pt x="1402485" y="3577596"/>
                  </a:lnTo>
                  <a:lnTo>
                    <a:pt x="1623549" y="3497209"/>
                  </a:lnTo>
                  <a:lnTo>
                    <a:pt x="1894854" y="3386677"/>
                  </a:lnTo>
                  <a:lnTo>
                    <a:pt x="2085773" y="3306290"/>
                  </a:lnTo>
                  <a:lnTo>
                    <a:pt x="2206353" y="3235952"/>
                  </a:lnTo>
                  <a:lnTo>
                    <a:pt x="2417369" y="3105323"/>
                  </a:lnTo>
                  <a:lnTo>
                    <a:pt x="2547997" y="3014888"/>
                  </a:lnTo>
                  <a:lnTo>
                    <a:pt x="2698722" y="2884260"/>
                  </a:lnTo>
                  <a:lnTo>
                    <a:pt x="2819303" y="2783776"/>
                  </a:lnTo>
                  <a:lnTo>
                    <a:pt x="2929835" y="2683293"/>
                  </a:lnTo>
                  <a:lnTo>
                    <a:pt x="3030318" y="2582809"/>
                  </a:lnTo>
                  <a:lnTo>
                    <a:pt x="3110705" y="2502422"/>
                  </a:lnTo>
                  <a:lnTo>
                    <a:pt x="3211188" y="2361745"/>
                  </a:lnTo>
                  <a:lnTo>
                    <a:pt x="3291575" y="2241165"/>
                  </a:lnTo>
                  <a:lnTo>
                    <a:pt x="3392059" y="2100488"/>
                  </a:lnTo>
                  <a:lnTo>
                    <a:pt x="3462397" y="1979908"/>
                  </a:lnTo>
                  <a:lnTo>
                    <a:pt x="3542784" y="1819134"/>
                  </a:lnTo>
                  <a:lnTo>
                    <a:pt x="3613122" y="1678457"/>
                  </a:lnTo>
                  <a:lnTo>
                    <a:pt x="3673413" y="1507635"/>
                  </a:lnTo>
                  <a:lnTo>
                    <a:pt x="3723654" y="1356910"/>
                  </a:lnTo>
                  <a:lnTo>
                    <a:pt x="3773896" y="1186088"/>
                  </a:lnTo>
                  <a:lnTo>
                    <a:pt x="3834186" y="995169"/>
                  </a:lnTo>
                  <a:lnTo>
                    <a:pt x="3854283" y="864541"/>
                  </a:lnTo>
                  <a:lnTo>
                    <a:pt x="3874380" y="764057"/>
                  </a:lnTo>
                  <a:lnTo>
                    <a:pt x="3884428" y="603284"/>
                  </a:lnTo>
                  <a:lnTo>
                    <a:pt x="3894476" y="452558"/>
                  </a:lnTo>
                  <a:lnTo>
                    <a:pt x="3894476" y="311882"/>
                  </a:lnTo>
                  <a:lnTo>
                    <a:pt x="3894476" y="201350"/>
                  </a:lnTo>
                  <a:lnTo>
                    <a:pt x="3884428" y="10431"/>
                  </a:lnTo>
                  <a:lnTo>
                    <a:pt x="3442302" y="0"/>
                  </a:lnTo>
                  <a:lnTo>
                    <a:pt x="0" y="5026"/>
                  </a:lnTo>
                  <a:cubicBezTo>
                    <a:pt x="0" y="1334758"/>
                    <a:pt x="16175" y="1927154"/>
                    <a:pt x="16175" y="3256886"/>
                  </a:cubicBezTo>
                  <a:lnTo>
                    <a:pt x="7510" y="3644458"/>
                  </a:lnTo>
                  <a:close/>
                </a:path>
              </a:pathLst>
            </a:custGeom>
            <a:solidFill>
              <a:srgbClr val="92D05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525353" y="369125"/>
              <a:ext cx="490328" cy="461665"/>
            </a:xfrm>
            <a:prstGeom prst="rect">
              <a:avLst/>
            </a:prstGeom>
            <a:noFill/>
          </p:spPr>
          <p:txBody>
            <a:bodyPr wrap="square" rtlCol="0">
              <a:spAutoFit/>
            </a:bodyPr>
            <a:lstStyle/>
            <a:p>
              <a:r>
                <a:rPr lang="en-US" sz="2400" b="1" dirty="0" smtClean="0"/>
                <a:t>C</a:t>
              </a:r>
              <a:endParaRPr lang="en-US" sz="2400" b="1" dirty="0"/>
            </a:p>
          </p:txBody>
        </p:sp>
        <p:sp>
          <p:nvSpPr>
            <p:cNvPr id="14" name="TextBox 13"/>
            <p:cNvSpPr txBox="1"/>
            <p:nvPr/>
          </p:nvSpPr>
          <p:spPr>
            <a:xfrm>
              <a:off x="596528" y="2382093"/>
              <a:ext cx="490328" cy="461665"/>
            </a:xfrm>
            <a:prstGeom prst="rect">
              <a:avLst/>
            </a:prstGeom>
            <a:noFill/>
          </p:spPr>
          <p:txBody>
            <a:bodyPr wrap="square" rtlCol="0">
              <a:spAutoFit/>
            </a:bodyPr>
            <a:lstStyle/>
            <a:p>
              <a:r>
                <a:rPr lang="en-US" sz="2400" b="1" dirty="0" smtClean="0"/>
                <a:t>C</a:t>
              </a:r>
              <a:endParaRPr lang="en-US" sz="2400" b="1" dirty="0"/>
            </a:p>
          </p:txBody>
        </p:sp>
      </p:grpSp>
      <p:sp>
        <p:nvSpPr>
          <p:cNvPr id="11266" name="Rectangle 2"/>
          <p:cNvSpPr>
            <a:spLocks noGrp="1" noChangeArrowheads="1"/>
          </p:cNvSpPr>
          <p:nvPr>
            <p:ph type="title"/>
          </p:nvPr>
        </p:nvSpPr>
        <p:spPr/>
        <p:txBody>
          <a:bodyPr/>
          <a:lstStyle/>
          <a:p>
            <a:pPr eaLnBrk="1" hangingPunct="1"/>
            <a:endParaRPr lang="en-US" dirty="0" smtClean="0"/>
          </a:p>
        </p:txBody>
      </p:sp>
      <p:grpSp>
        <p:nvGrpSpPr>
          <p:cNvPr id="29" name="Group 28"/>
          <p:cNvGrpSpPr/>
          <p:nvPr/>
        </p:nvGrpSpPr>
        <p:grpSpPr>
          <a:xfrm>
            <a:off x="208776" y="393338"/>
            <a:ext cx="8747377" cy="2954847"/>
            <a:chOff x="208776" y="393338"/>
            <a:chExt cx="8747377" cy="2954847"/>
          </a:xfrm>
        </p:grpSpPr>
        <p:sp>
          <p:nvSpPr>
            <p:cNvPr id="17" name="Rectangle 16"/>
            <p:cNvSpPr/>
            <p:nvPr/>
          </p:nvSpPr>
          <p:spPr>
            <a:xfrm>
              <a:off x="7142721" y="2940931"/>
              <a:ext cx="1813432" cy="407254"/>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03180" y="461347"/>
              <a:ext cx="323407" cy="354704"/>
            </a:xfrm>
            <a:prstGeom prst="rect">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08776" y="393338"/>
              <a:ext cx="490328" cy="461665"/>
            </a:xfrm>
            <a:prstGeom prst="rect">
              <a:avLst/>
            </a:prstGeom>
            <a:noFill/>
          </p:spPr>
          <p:txBody>
            <a:bodyPr wrap="square" rtlCol="0">
              <a:spAutoFit/>
            </a:bodyPr>
            <a:lstStyle/>
            <a:p>
              <a:r>
                <a:rPr lang="en-US" sz="2400" b="1" dirty="0" smtClean="0"/>
                <a:t>D</a:t>
              </a:r>
              <a:endParaRPr lang="en-US" sz="2400" b="1" dirty="0"/>
            </a:p>
          </p:txBody>
        </p:sp>
      </p:grpSp>
      <p:grpSp>
        <p:nvGrpSpPr>
          <p:cNvPr id="30" name="Group 29"/>
          <p:cNvGrpSpPr/>
          <p:nvPr/>
        </p:nvGrpSpPr>
        <p:grpSpPr>
          <a:xfrm>
            <a:off x="5197657" y="3350612"/>
            <a:ext cx="3745049" cy="2222726"/>
            <a:chOff x="5197657" y="3350612"/>
            <a:chExt cx="3745049" cy="2222726"/>
          </a:xfrm>
        </p:grpSpPr>
        <p:sp>
          <p:nvSpPr>
            <p:cNvPr id="19" name="Rectangle 18"/>
            <p:cNvSpPr/>
            <p:nvPr/>
          </p:nvSpPr>
          <p:spPr>
            <a:xfrm>
              <a:off x="7125938" y="3350612"/>
              <a:ext cx="1816768" cy="61361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197657" y="4941761"/>
              <a:ext cx="631577" cy="631577"/>
            </a:xfrm>
            <a:prstGeom prst="rect">
              <a:avLst/>
            </a:prstGeom>
            <a:solidFill>
              <a:srgbClr val="FFC000">
                <a:alpha val="67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285589" y="5002854"/>
              <a:ext cx="490328" cy="400110"/>
            </a:xfrm>
            <a:prstGeom prst="rect">
              <a:avLst/>
            </a:prstGeom>
            <a:noFill/>
          </p:spPr>
          <p:txBody>
            <a:bodyPr wrap="square" rtlCol="0">
              <a:spAutoFit/>
            </a:bodyPr>
            <a:lstStyle/>
            <a:p>
              <a:r>
                <a:rPr lang="en-US" sz="2000" b="1" dirty="0" smtClean="0"/>
                <a:t>E</a:t>
              </a:r>
              <a:endParaRPr lang="en-US" sz="2000" b="1" dirty="0"/>
            </a:p>
          </p:txBody>
        </p:sp>
      </p:grpSp>
      <p:grpSp>
        <p:nvGrpSpPr>
          <p:cNvPr id="27" name="Group 26"/>
          <p:cNvGrpSpPr/>
          <p:nvPr/>
        </p:nvGrpSpPr>
        <p:grpSpPr>
          <a:xfrm>
            <a:off x="190919" y="170821"/>
            <a:ext cx="8759323" cy="4820839"/>
            <a:chOff x="190919" y="170821"/>
            <a:chExt cx="8759323" cy="4820839"/>
          </a:xfrm>
        </p:grpSpPr>
        <p:sp>
          <p:nvSpPr>
            <p:cNvPr id="7" name="Rectangle 6"/>
            <p:cNvSpPr/>
            <p:nvPr/>
          </p:nvSpPr>
          <p:spPr>
            <a:xfrm>
              <a:off x="7151587" y="567747"/>
              <a:ext cx="1798655" cy="1698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190919" y="170821"/>
              <a:ext cx="5017108" cy="4820839"/>
            </a:xfrm>
            <a:custGeom>
              <a:avLst/>
              <a:gdLst>
                <a:gd name="connsiteX0" fmla="*/ 0 w 4109776"/>
                <a:gd name="connsiteY0" fmla="*/ 3647552 h 3949002"/>
                <a:gd name="connsiteX1" fmla="*/ 381837 w 4109776"/>
                <a:gd name="connsiteY1" fmla="*/ 3657600 h 3949002"/>
                <a:gd name="connsiteX2" fmla="*/ 693336 w 4109776"/>
                <a:gd name="connsiteY2" fmla="*/ 3667648 h 3949002"/>
                <a:gd name="connsiteX3" fmla="*/ 964641 w 4109776"/>
                <a:gd name="connsiteY3" fmla="*/ 3647552 h 3949002"/>
                <a:gd name="connsiteX4" fmla="*/ 1145512 w 4109776"/>
                <a:gd name="connsiteY4" fmla="*/ 3607358 h 3949002"/>
                <a:gd name="connsiteX5" fmla="*/ 1326382 w 4109776"/>
                <a:gd name="connsiteY5" fmla="*/ 3567165 h 3949002"/>
                <a:gd name="connsiteX6" fmla="*/ 1547446 w 4109776"/>
                <a:gd name="connsiteY6" fmla="*/ 3486778 h 3949002"/>
                <a:gd name="connsiteX7" fmla="*/ 1818751 w 4109776"/>
                <a:gd name="connsiteY7" fmla="*/ 3376246 h 3949002"/>
                <a:gd name="connsiteX8" fmla="*/ 2009670 w 4109776"/>
                <a:gd name="connsiteY8" fmla="*/ 3295859 h 3949002"/>
                <a:gd name="connsiteX9" fmla="*/ 2130250 w 4109776"/>
                <a:gd name="connsiteY9" fmla="*/ 3225521 h 3949002"/>
                <a:gd name="connsiteX10" fmla="*/ 2341266 w 4109776"/>
                <a:gd name="connsiteY10" fmla="*/ 3094892 h 3949002"/>
                <a:gd name="connsiteX11" fmla="*/ 2471894 w 4109776"/>
                <a:gd name="connsiteY11" fmla="*/ 3004457 h 3949002"/>
                <a:gd name="connsiteX12" fmla="*/ 2622619 w 4109776"/>
                <a:gd name="connsiteY12" fmla="*/ 2873829 h 3949002"/>
                <a:gd name="connsiteX13" fmla="*/ 2743200 w 4109776"/>
                <a:gd name="connsiteY13" fmla="*/ 2773345 h 3949002"/>
                <a:gd name="connsiteX14" fmla="*/ 2853732 w 4109776"/>
                <a:gd name="connsiteY14" fmla="*/ 2672862 h 3949002"/>
                <a:gd name="connsiteX15" fmla="*/ 2954215 w 4109776"/>
                <a:gd name="connsiteY15" fmla="*/ 2572378 h 3949002"/>
                <a:gd name="connsiteX16" fmla="*/ 3034602 w 4109776"/>
                <a:gd name="connsiteY16" fmla="*/ 2491991 h 3949002"/>
                <a:gd name="connsiteX17" fmla="*/ 3135085 w 4109776"/>
                <a:gd name="connsiteY17" fmla="*/ 2351314 h 3949002"/>
                <a:gd name="connsiteX18" fmla="*/ 3215472 w 4109776"/>
                <a:gd name="connsiteY18" fmla="*/ 2230734 h 3949002"/>
                <a:gd name="connsiteX19" fmla="*/ 3315956 w 4109776"/>
                <a:gd name="connsiteY19" fmla="*/ 2090057 h 3949002"/>
                <a:gd name="connsiteX20" fmla="*/ 3386294 w 4109776"/>
                <a:gd name="connsiteY20" fmla="*/ 1969477 h 3949002"/>
                <a:gd name="connsiteX21" fmla="*/ 3466681 w 4109776"/>
                <a:gd name="connsiteY21" fmla="*/ 1808703 h 3949002"/>
                <a:gd name="connsiteX22" fmla="*/ 3537019 w 4109776"/>
                <a:gd name="connsiteY22" fmla="*/ 1668026 h 3949002"/>
                <a:gd name="connsiteX23" fmla="*/ 3597310 w 4109776"/>
                <a:gd name="connsiteY23" fmla="*/ 1497204 h 3949002"/>
                <a:gd name="connsiteX24" fmla="*/ 3647551 w 4109776"/>
                <a:gd name="connsiteY24" fmla="*/ 1346479 h 3949002"/>
                <a:gd name="connsiteX25" fmla="*/ 3697793 w 4109776"/>
                <a:gd name="connsiteY25" fmla="*/ 1175657 h 3949002"/>
                <a:gd name="connsiteX26" fmla="*/ 3758083 w 4109776"/>
                <a:gd name="connsiteY26" fmla="*/ 984738 h 3949002"/>
                <a:gd name="connsiteX27" fmla="*/ 3778180 w 4109776"/>
                <a:gd name="connsiteY27" fmla="*/ 854110 h 3949002"/>
                <a:gd name="connsiteX28" fmla="*/ 3798277 w 4109776"/>
                <a:gd name="connsiteY28" fmla="*/ 753626 h 3949002"/>
                <a:gd name="connsiteX29" fmla="*/ 3808325 w 4109776"/>
                <a:gd name="connsiteY29" fmla="*/ 592853 h 3949002"/>
                <a:gd name="connsiteX30" fmla="*/ 3818373 w 4109776"/>
                <a:gd name="connsiteY30" fmla="*/ 442127 h 3949002"/>
                <a:gd name="connsiteX31" fmla="*/ 3818373 w 4109776"/>
                <a:gd name="connsiteY31" fmla="*/ 301451 h 3949002"/>
                <a:gd name="connsiteX32" fmla="*/ 3818373 w 4109776"/>
                <a:gd name="connsiteY32" fmla="*/ 190919 h 3949002"/>
                <a:gd name="connsiteX33" fmla="*/ 3808325 w 4109776"/>
                <a:gd name="connsiteY33" fmla="*/ 0 h 3949002"/>
                <a:gd name="connsiteX34" fmla="*/ 4069582 w 4109776"/>
                <a:gd name="connsiteY34" fmla="*/ 0 h 3949002"/>
                <a:gd name="connsiteX35" fmla="*/ 4109776 w 4109776"/>
                <a:gd name="connsiteY35" fmla="*/ 3898760 h 3949002"/>
                <a:gd name="connsiteX36" fmla="*/ 0 w 4109776"/>
                <a:gd name="connsiteY36" fmla="*/ 3949002 h 3949002"/>
                <a:gd name="connsiteX37" fmla="*/ 0 w 4109776"/>
                <a:gd name="connsiteY37" fmla="*/ 3647552 h 39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09776" h="3949002">
                  <a:moveTo>
                    <a:pt x="0" y="3647552"/>
                  </a:moveTo>
                  <a:lnTo>
                    <a:pt x="381837" y="3657600"/>
                  </a:lnTo>
                  <a:lnTo>
                    <a:pt x="693336" y="3667648"/>
                  </a:lnTo>
                  <a:lnTo>
                    <a:pt x="964641" y="3647552"/>
                  </a:lnTo>
                  <a:lnTo>
                    <a:pt x="1145512" y="3607358"/>
                  </a:lnTo>
                  <a:lnTo>
                    <a:pt x="1326382" y="3567165"/>
                  </a:lnTo>
                  <a:lnTo>
                    <a:pt x="1547446" y="3486778"/>
                  </a:lnTo>
                  <a:lnTo>
                    <a:pt x="1818751" y="3376246"/>
                  </a:lnTo>
                  <a:lnTo>
                    <a:pt x="2009670" y="3295859"/>
                  </a:lnTo>
                  <a:lnTo>
                    <a:pt x="2130250" y="3225521"/>
                  </a:lnTo>
                  <a:lnTo>
                    <a:pt x="2341266" y="3094892"/>
                  </a:lnTo>
                  <a:lnTo>
                    <a:pt x="2471894" y="3004457"/>
                  </a:lnTo>
                  <a:lnTo>
                    <a:pt x="2622619" y="2873829"/>
                  </a:lnTo>
                  <a:lnTo>
                    <a:pt x="2743200" y="2773345"/>
                  </a:lnTo>
                  <a:lnTo>
                    <a:pt x="2853732" y="2672862"/>
                  </a:lnTo>
                  <a:lnTo>
                    <a:pt x="2954215" y="2572378"/>
                  </a:lnTo>
                  <a:lnTo>
                    <a:pt x="3034602" y="2491991"/>
                  </a:lnTo>
                  <a:lnTo>
                    <a:pt x="3135085" y="2351314"/>
                  </a:lnTo>
                  <a:lnTo>
                    <a:pt x="3215472" y="2230734"/>
                  </a:lnTo>
                  <a:lnTo>
                    <a:pt x="3315956" y="2090057"/>
                  </a:lnTo>
                  <a:lnTo>
                    <a:pt x="3386294" y="1969477"/>
                  </a:lnTo>
                  <a:lnTo>
                    <a:pt x="3466681" y="1808703"/>
                  </a:lnTo>
                  <a:lnTo>
                    <a:pt x="3537019" y="1668026"/>
                  </a:lnTo>
                  <a:lnTo>
                    <a:pt x="3597310" y="1497204"/>
                  </a:lnTo>
                  <a:lnTo>
                    <a:pt x="3647551" y="1346479"/>
                  </a:lnTo>
                  <a:lnTo>
                    <a:pt x="3697793" y="1175657"/>
                  </a:lnTo>
                  <a:lnTo>
                    <a:pt x="3758083" y="984738"/>
                  </a:lnTo>
                  <a:lnTo>
                    <a:pt x="3778180" y="854110"/>
                  </a:lnTo>
                  <a:lnTo>
                    <a:pt x="3798277" y="753626"/>
                  </a:lnTo>
                  <a:lnTo>
                    <a:pt x="3808325" y="592853"/>
                  </a:lnTo>
                  <a:lnTo>
                    <a:pt x="3818373" y="442127"/>
                  </a:lnTo>
                  <a:lnTo>
                    <a:pt x="3818373" y="301451"/>
                  </a:lnTo>
                  <a:lnTo>
                    <a:pt x="3818373" y="190919"/>
                  </a:lnTo>
                  <a:lnTo>
                    <a:pt x="3808325" y="0"/>
                  </a:lnTo>
                  <a:lnTo>
                    <a:pt x="4069582" y="0"/>
                  </a:lnTo>
                  <a:lnTo>
                    <a:pt x="4109776" y="3898760"/>
                  </a:lnTo>
                  <a:lnTo>
                    <a:pt x="0" y="3949002"/>
                  </a:lnTo>
                  <a:lnTo>
                    <a:pt x="0" y="3647552"/>
                  </a:lnTo>
                  <a:close/>
                </a:path>
              </a:pathLst>
            </a:custGeom>
            <a:solidFill>
              <a:schemeClr val="accent1">
                <a:alpha val="4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245448" y="3961262"/>
              <a:ext cx="490328" cy="461665"/>
            </a:xfrm>
            <a:prstGeom prst="rect">
              <a:avLst/>
            </a:prstGeom>
            <a:noFill/>
          </p:spPr>
          <p:txBody>
            <a:bodyPr wrap="square" rtlCol="0">
              <a:spAutoFit/>
            </a:bodyPr>
            <a:lstStyle/>
            <a:p>
              <a:r>
                <a:rPr lang="en-US" sz="2400" b="1" dirty="0" smtClean="0"/>
                <a:t>B</a:t>
              </a:r>
              <a:endParaRPr lang="en-US" sz="2400" b="1" dirty="0"/>
            </a:p>
          </p:txBody>
        </p:sp>
      </p:grpSp>
      <p:grpSp>
        <p:nvGrpSpPr>
          <p:cNvPr id="31" name="Group 30"/>
          <p:cNvGrpSpPr/>
          <p:nvPr/>
        </p:nvGrpSpPr>
        <p:grpSpPr>
          <a:xfrm>
            <a:off x="213224" y="5045392"/>
            <a:ext cx="8732557" cy="885697"/>
            <a:chOff x="213224" y="5045392"/>
            <a:chExt cx="8732557" cy="885697"/>
          </a:xfrm>
        </p:grpSpPr>
        <p:sp>
          <p:nvSpPr>
            <p:cNvPr id="23" name="Rectangle 22"/>
            <p:cNvSpPr/>
            <p:nvPr/>
          </p:nvSpPr>
          <p:spPr>
            <a:xfrm>
              <a:off x="7153885" y="5045392"/>
              <a:ext cx="1791896" cy="885697"/>
            </a:xfrm>
            <a:prstGeom prst="rect">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213224" y="5545108"/>
              <a:ext cx="6712671" cy="200229"/>
            </a:xfrm>
            <a:custGeom>
              <a:avLst/>
              <a:gdLst>
                <a:gd name="connsiteX0" fmla="*/ 3829819 w 3829819"/>
                <a:gd name="connsiteY0" fmla="*/ 131215 h 155817"/>
                <a:gd name="connsiteX1" fmla="*/ 3350066 w 3829819"/>
                <a:gd name="connsiteY1" fmla="*/ 127114 h 155817"/>
                <a:gd name="connsiteX2" fmla="*/ 2997428 w 3829819"/>
                <a:gd name="connsiteY2" fmla="*/ 127114 h 155817"/>
                <a:gd name="connsiteX3" fmla="*/ 2759602 w 3829819"/>
                <a:gd name="connsiteY3" fmla="*/ 127114 h 155817"/>
                <a:gd name="connsiteX4" fmla="*/ 2632488 w 3829819"/>
                <a:gd name="connsiteY4" fmla="*/ 131215 h 155817"/>
                <a:gd name="connsiteX5" fmla="*/ 2534077 w 3829819"/>
                <a:gd name="connsiteY5" fmla="*/ 135315 h 155817"/>
                <a:gd name="connsiteX6" fmla="*/ 2452068 w 3829819"/>
                <a:gd name="connsiteY6" fmla="*/ 135315 h 155817"/>
                <a:gd name="connsiteX7" fmla="*/ 2017420 w 3829819"/>
                <a:gd name="connsiteY7" fmla="*/ 139416 h 155817"/>
                <a:gd name="connsiteX8" fmla="*/ 1275239 w 3829819"/>
                <a:gd name="connsiteY8" fmla="*/ 139416 h 155817"/>
                <a:gd name="connsiteX9" fmla="*/ 434647 w 3829819"/>
                <a:gd name="connsiteY9" fmla="*/ 143516 h 155817"/>
                <a:gd name="connsiteX10" fmla="*/ 73808 w 3829819"/>
                <a:gd name="connsiteY10" fmla="*/ 155817 h 155817"/>
                <a:gd name="connsiteX11" fmla="*/ 0 w 3829819"/>
                <a:gd name="connsiteY11" fmla="*/ 0 h 155817"/>
                <a:gd name="connsiteX12" fmla="*/ 3825718 w 3829819"/>
                <a:gd name="connsiteY12" fmla="*/ 0 h 155817"/>
                <a:gd name="connsiteX13" fmla="*/ 3829819 w 3829819"/>
                <a:gd name="connsiteY13" fmla="*/ 131215 h 155817"/>
                <a:gd name="connsiteX0" fmla="*/ 5494601 w 5494601"/>
                <a:gd name="connsiteY0" fmla="*/ 131215 h 164018"/>
                <a:gd name="connsiteX1" fmla="*/ 5014848 w 5494601"/>
                <a:gd name="connsiteY1" fmla="*/ 127114 h 164018"/>
                <a:gd name="connsiteX2" fmla="*/ 4662210 w 5494601"/>
                <a:gd name="connsiteY2" fmla="*/ 127114 h 164018"/>
                <a:gd name="connsiteX3" fmla="*/ 4424384 w 5494601"/>
                <a:gd name="connsiteY3" fmla="*/ 127114 h 164018"/>
                <a:gd name="connsiteX4" fmla="*/ 4297270 w 5494601"/>
                <a:gd name="connsiteY4" fmla="*/ 131215 h 164018"/>
                <a:gd name="connsiteX5" fmla="*/ 4198859 w 5494601"/>
                <a:gd name="connsiteY5" fmla="*/ 135315 h 164018"/>
                <a:gd name="connsiteX6" fmla="*/ 4116850 w 5494601"/>
                <a:gd name="connsiteY6" fmla="*/ 135315 h 164018"/>
                <a:gd name="connsiteX7" fmla="*/ 3682202 w 5494601"/>
                <a:gd name="connsiteY7" fmla="*/ 139416 h 164018"/>
                <a:gd name="connsiteX8" fmla="*/ 2940021 w 5494601"/>
                <a:gd name="connsiteY8" fmla="*/ 139416 h 164018"/>
                <a:gd name="connsiteX9" fmla="*/ 2099429 w 5494601"/>
                <a:gd name="connsiteY9" fmla="*/ 143516 h 164018"/>
                <a:gd name="connsiteX10" fmla="*/ 0 w 5494601"/>
                <a:gd name="connsiteY10" fmla="*/ 164018 h 164018"/>
                <a:gd name="connsiteX11" fmla="*/ 1664782 w 5494601"/>
                <a:gd name="connsiteY11" fmla="*/ 0 h 164018"/>
                <a:gd name="connsiteX12" fmla="*/ 5490500 w 5494601"/>
                <a:gd name="connsiteY12" fmla="*/ 0 h 164018"/>
                <a:gd name="connsiteX13" fmla="*/ 5494601 w 5494601"/>
                <a:gd name="connsiteY13" fmla="*/ 131215 h 164018"/>
                <a:gd name="connsiteX0" fmla="*/ 5498701 w 5498701"/>
                <a:gd name="connsiteY0" fmla="*/ 131215 h 164018"/>
                <a:gd name="connsiteX1" fmla="*/ 5018948 w 5498701"/>
                <a:gd name="connsiteY1" fmla="*/ 127114 h 164018"/>
                <a:gd name="connsiteX2" fmla="*/ 4666310 w 5498701"/>
                <a:gd name="connsiteY2" fmla="*/ 127114 h 164018"/>
                <a:gd name="connsiteX3" fmla="*/ 4428484 w 5498701"/>
                <a:gd name="connsiteY3" fmla="*/ 127114 h 164018"/>
                <a:gd name="connsiteX4" fmla="*/ 4301370 w 5498701"/>
                <a:gd name="connsiteY4" fmla="*/ 131215 h 164018"/>
                <a:gd name="connsiteX5" fmla="*/ 4202959 w 5498701"/>
                <a:gd name="connsiteY5" fmla="*/ 135315 h 164018"/>
                <a:gd name="connsiteX6" fmla="*/ 4120950 w 5498701"/>
                <a:gd name="connsiteY6" fmla="*/ 135315 h 164018"/>
                <a:gd name="connsiteX7" fmla="*/ 3686302 w 5498701"/>
                <a:gd name="connsiteY7" fmla="*/ 139416 h 164018"/>
                <a:gd name="connsiteX8" fmla="*/ 2944121 w 5498701"/>
                <a:gd name="connsiteY8" fmla="*/ 139416 h 164018"/>
                <a:gd name="connsiteX9" fmla="*/ 2103529 w 5498701"/>
                <a:gd name="connsiteY9" fmla="*/ 143516 h 164018"/>
                <a:gd name="connsiteX10" fmla="*/ 4100 w 5498701"/>
                <a:gd name="connsiteY10" fmla="*/ 164018 h 164018"/>
                <a:gd name="connsiteX11" fmla="*/ 0 w 5498701"/>
                <a:gd name="connsiteY11" fmla="*/ 16402 h 164018"/>
                <a:gd name="connsiteX12" fmla="*/ 5494600 w 5498701"/>
                <a:gd name="connsiteY12" fmla="*/ 0 h 164018"/>
                <a:gd name="connsiteX13" fmla="*/ 5498701 w 5498701"/>
                <a:gd name="connsiteY13" fmla="*/ 131215 h 16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98701" h="164018">
                  <a:moveTo>
                    <a:pt x="5498701" y="131215"/>
                  </a:moveTo>
                  <a:lnTo>
                    <a:pt x="5018948" y="127114"/>
                  </a:lnTo>
                  <a:lnTo>
                    <a:pt x="4666310" y="127114"/>
                  </a:lnTo>
                  <a:lnTo>
                    <a:pt x="4428484" y="127114"/>
                  </a:lnTo>
                  <a:lnTo>
                    <a:pt x="4301370" y="131215"/>
                  </a:lnTo>
                  <a:lnTo>
                    <a:pt x="4202959" y="135315"/>
                  </a:lnTo>
                  <a:lnTo>
                    <a:pt x="4120950" y="135315"/>
                  </a:lnTo>
                  <a:lnTo>
                    <a:pt x="3686302" y="139416"/>
                  </a:lnTo>
                  <a:lnTo>
                    <a:pt x="2944121" y="139416"/>
                  </a:lnTo>
                  <a:lnTo>
                    <a:pt x="2103529" y="143516"/>
                  </a:lnTo>
                  <a:lnTo>
                    <a:pt x="4100" y="164018"/>
                  </a:lnTo>
                  <a:lnTo>
                    <a:pt x="0" y="16402"/>
                  </a:lnTo>
                  <a:lnTo>
                    <a:pt x="5494600" y="0"/>
                  </a:lnTo>
                  <a:lnTo>
                    <a:pt x="5498701" y="131215"/>
                  </a:lnTo>
                  <a:close/>
                </a:path>
              </a:pathLst>
            </a:custGeom>
            <a:solidFill>
              <a:srgbClr val="FF66FF">
                <a:alpha val="5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939003" y="5501350"/>
              <a:ext cx="260297" cy="338554"/>
            </a:xfrm>
            <a:prstGeom prst="rect">
              <a:avLst/>
            </a:prstGeom>
            <a:noFill/>
          </p:spPr>
          <p:txBody>
            <a:bodyPr wrap="square" rtlCol="0">
              <a:spAutoFit/>
            </a:bodyPr>
            <a:lstStyle/>
            <a:p>
              <a:r>
                <a:rPr lang="en-US" sz="1600" b="1" dirty="0" smtClean="0"/>
                <a:t>K</a:t>
              </a:r>
              <a:endParaRPr lang="en-US" sz="1600" b="1" dirty="0"/>
            </a:p>
          </p:txBody>
        </p:sp>
        <p:sp>
          <p:nvSpPr>
            <p:cNvPr id="25" name="TextBox 24"/>
            <p:cNvSpPr txBox="1"/>
            <p:nvPr/>
          </p:nvSpPr>
          <p:spPr>
            <a:xfrm>
              <a:off x="3686191" y="5481514"/>
              <a:ext cx="260297" cy="338554"/>
            </a:xfrm>
            <a:prstGeom prst="rect">
              <a:avLst/>
            </a:prstGeom>
            <a:noFill/>
          </p:spPr>
          <p:txBody>
            <a:bodyPr wrap="square" rtlCol="0">
              <a:spAutoFit/>
            </a:bodyPr>
            <a:lstStyle/>
            <a:p>
              <a:r>
                <a:rPr lang="en-US" sz="1600" b="1" dirty="0" smtClean="0"/>
                <a:t>K</a:t>
              </a:r>
              <a:endParaRPr lang="en-US" sz="1600" b="1" dirty="0"/>
            </a:p>
          </p:txBody>
        </p:sp>
        <p:sp>
          <p:nvSpPr>
            <p:cNvPr id="26" name="TextBox 25"/>
            <p:cNvSpPr txBox="1"/>
            <p:nvPr/>
          </p:nvSpPr>
          <p:spPr>
            <a:xfrm>
              <a:off x="6281583" y="5470138"/>
              <a:ext cx="260297" cy="338554"/>
            </a:xfrm>
            <a:prstGeom prst="rect">
              <a:avLst/>
            </a:prstGeom>
            <a:noFill/>
          </p:spPr>
          <p:txBody>
            <a:bodyPr wrap="square" rtlCol="0">
              <a:spAutoFit/>
            </a:bodyPr>
            <a:lstStyle/>
            <a:p>
              <a:r>
                <a:rPr lang="en-US" sz="1600" b="1" dirty="0" smtClean="0"/>
                <a:t>K</a:t>
              </a:r>
              <a:endParaRPr lang="en-US" sz="1600" b="1" dirty="0"/>
            </a:p>
          </p:txBody>
        </p:sp>
      </p:grpSp>
      <p:sp>
        <p:nvSpPr>
          <p:cNvPr id="11268" name="Rectangle 4"/>
          <p:cNvSpPr>
            <a:spLocks noChangeArrowheads="1"/>
          </p:cNvSpPr>
          <p:nvPr/>
        </p:nvSpPr>
        <p:spPr bwMode="auto">
          <a:xfrm>
            <a:off x="7287904" y="532828"/>
            <a:ext cx="1828800" cy="5410200"/>
          </a:xfrm>
          <a:prstGeom prst="rect">
            <a:avLst/>
          </a:prstGeom>
          <a:noFill/>
          <a:ln w="9525">
            <a:noFill/>
            <a:miter lim="800000"/>
            <a:headEnd/>
            <a:tailEnd/>
          </a:ln>
        </p:spPr>
        <p:txBody>
          <a:bodyPr>
            <a:spAutoFit/>
          </a:bodyPr>
          <a:lstStyle/>
          <a:p>
            <a:r>
              <a:rPr lang="en-US" sz="1400" b="1" dirty="0"/>
              <a:t>B </a:t>
            </a:r>
            <a:r>
              <a:rPr lang="en-US" sz="1400" b="1" dirty="0" err="1"/>
              <a:t>B</a:t>
            </a:r>
            <a:r>
              <a:rPr lang="en-US" sz="1400" b="1" dirty="0"/>
              <a:t> </a:t>
            </a:r>
            <a:r>
              <a:rPr lang="en-US" sz="1400" b="1" dirty="0" err="1"/>
              <a:t>B</a:t>
            </a:r>
            <a:r>
              <a:rPr lang="en-US" sz="1400" dirty="0"/>
              <a:t>—Portion of inner court “cut off” by the circular range of </a:t>
            </a:r>
            <a:r>
              <a:rPr lang="en-US" sz="1400" dirty="0" err="1"/>
              <a:t>cellæ</a:t>
            </a:r>
            <a:r>
              <a:rPr lang="en-US" sz="1400" dirty="0"/>
              <a:t> and therefore called the “separate place,” </a:t>
            </a:r>
            <a:r>
              <a:rPr lang="en-US" sz="1400" i="1" dirty="0"/>
              <a:t>i.e.</a:t>
            </a:r>
            <a:r>
              <a:rPr lang="en-US" sz="1400" dirty="0"/>
              <a:t> the </a:t>
            </a:r>
            <a:r>
              <a:rPr lang="en-US" sz="1400" i="1" dirty="0"/>
              <a:t>cut off</a:t>
            </a:r>
            <a:r>
              <a:rPr lang="en-US" sz="1400" dirty="0"/>
              <a:t> portion of the inner court.</a:t>
            </a:r>
          </a:p>
          <a:p>
            <a:r>
              <a:rPr lang="en-US" sz="1400" b="1" dirty="0"/>
              <a:t>C </a:t>
            </a:r>
            <a:r>
              <a:rPr lang="en-US" sz="1400" b="1" dirty="0" err="1"/>
              <a:t>C</a:t>
            </a:r>
            <a:r>
              <a:rPr lang="en-US" sz="1400" b="1" dirty="0"/>
              <a:t> </a:t>
            </a:r>
            <a:r>
              <a:rPr lang="en-US" sz="1400" b="1" dirty="0" err="1"/>
              <a:t>C</a:t>
            </a:r>
            <a:r>
              <a:rPr lang="en-US" sz="1400" dirty="0"/>
              <a:t>—Portion of the inner court called the “Most Holy,”</a:t>
            </a:r>
          </a:p>
          <a:p>
            <a:r>
              <a:rPr lang="en-US" sz="1400" b="1" dirty="0"/>
              <a:t>D</a:t>
            </a:r>
            <a:r>
              <a:rPr lang="en-US" sz="1400" dirty="0"/>
              <a:t>—Altar and Court before “the House.”</a:t>
            </a:r>
          </a:p>
          <a:p>
            <a:r>
              <a:rPr lang="en-US" sz="1400" b="1" dirty="0"/>
              <a:t>E </a:t>
            </a:r>
            <a:r>
              <a:rPr lang="en-US" sz="1400" b="1" dirty="0" err="1"/>
              <a:t>E</a:t>
            </a:r>
            <a:r>
              <a:rPr lang="en-US" sz="1400" b="1" dirty="0"/>
              <a:t> </a:t>
            </a:r>
            <a:r>
              <a:rPr lang="en-US" sz="1400" b="1" dirty="0" err="1"/>
              <a:t>E</a:t>
            </a:r>
            <a:r>
              <a:rPr lang="en-US" sz="1400" dirty="0"/>
              <a:t>—“Corner Courts,” </a:t>
            </a:r>
            <a:r>
              <a:rPr lang="en-US" sz="1400" i="1" dirty="0"/>
              <a:t>i.e.</a:t>
            </a:r>
            <a:r>
              <a:rPr lang="en-US" sz="1400" dirty="0"/>
              <a:t>, Cooking Courts</a:t>
            </a:r>
          </a:p>
          <a:p>
            <a:r>
              <a:rPr lang="en-US" sz="1400" b="1" dirty="0"/>
              <a:t>F</a:t>
            </a:r>
            <a:r>
              <a:rPr lang="en-US" sz="1400" dirty="0"/>
              <a:t>—Portion of outer court showing upper </a:t>
            </a:r>
            <a:r>
              <a:rPr lang="en-US" sz="1400" dirty="0" err="1"/>
              <a:t>cellæ</a:t>
            </a:r>
            <a:r>
              <a:rPr lang="en-US" sz="1400" dirty="0"/>
              <a:t>.</a:t>
            </a:r>
          </a:p>
          <a:p>
            <a:r>
              <a:rPr lang="en-US" sz="1400" b="1" dirty="0"/>
              <a:t>G </a:t>
            </a:r>
            <a:r>
              <a:rPr lang="en-US" sz="1400" b="1" dirty="0" err="1"/>
              <a:t>G</a:t>
            </a:r>
            <a:r>
              <a:rPr lang="en-US" sz="1400" b="1" dirty="0"/>
              <a:t> </a:t>
            </a:r>
            <a:r>
              <a:rPr lang="en-US" sz="1400" b="1" dirty="0" err="1"/>
              <a:t>G</a:t>
            </a:r>
            <a:r>
              <a:rPr lang="en-US" sz="1400" dirty="0"/>
              <a:t>—Western side.</a:t>
            </a:r>
          </a:p>
          <a:p>
            <a:r>
              <a:rPr lang="en-US" sz="1400" b="1" dirty="0"/>
              <a:t>K </a:t>
            </a:r>
            <a:r>
              <a:rPr lang="en-US" sz="1400" b="1" dirty="0" err="1"/>
              <a:t>K</a:t>
            </a:r>
            <a:r>
              <a:rPr lang="en-US" sz="1400" b="1" dirty="0"/>
              <a:t> </a:t>
            </a:r>
            <a:r>
              <a:rPr lang="en-US" sz="1400" b="1" dirty="0" err="1"/>
              <a:t>K</a:t>
            </a:r>
            <a:r>
              <a:rPr lang="en-US" sz="1400" dirty="0"/>
              <a:t>—Profane, or void place of the Sanctuary, 50 cubits wide.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srcRect/>
          <a:stretch>
            <a:fillRect/>
          </a:stretch>
        </p:blipFill>
        <p:spPr bwMode="auto">
          <a:xfrm>
            <a:off x="2576513" y="762000"/>
            <a:ext cx="5783262" cy="5921375"/>
          </a:xfrm>
          <a:prstGeom prst="rect">
            <a:avLst/>
          </a:prstGeom>
          <a:noFill/>
          <a:ln w="9525">
            <a:noFill/>
            <a:miter lim="800000"/>
            <a:headEnd/>
            <a:tailEnd/>
          </a:ln>
        </p:spPr>
      </p:pic>
      <p:sp>
        <p:nvSpPr>
          <p:cNvPr id="8195" name="Rectangle 2"/>
          <p:cNvSpPr>
            <a:spLocks noGrp="1" noChangeArrowheads="1"/>
          </p:cNvSpPr>
          <p:nvPr>
            <p:ph type="title"/>
          </p:nvPr>
        </p:nvSpPr>
        <p:spPr>
          <a:xfrm>
            <a:off x="457200" y="228600"/>
            <a:ext cx="8229600" cy="457200"/>
          </a:xfrm>
        </p:spPr>
        <p:txBody>
          <a:bodyPr/>
          <a:lstStyle/>
          <a:p>
            <a:pPr eaLnBrk="1" hangingPunct="1"/>
            <a:r>
              <a:rPr lang="en-US" sz="2400" smtClean="0"/>
              <a:t>Block Plan of the Sanctuary</a:t>
            </a:r>
          </a:p>
        </p:txBody>
      </p:sp>
      <p:sp>
        <p:nvSpPr>
          <p:cNvPr id="8197" name="Text Box 6"/>
          <p:cNvSpPr txBox="1">
            <a:spLocks noChangeArrowheads="1"/>
          </p:cNvSpPr>
          <p:nvPr/>
        </p:nvSpPr>
        <p:spPr bwMode="auto">
          <a:xfrm>
            <a:off x="7186613" y="3810000"/>
            <a:ext cx="266700" cy="228600"/>
          </a:xfrm>
          <a:prstGeom prst="rect">
            <a:avLst/>
          </a:prstGeom>
          <a:noFill/>
          <a:ln w="9525">
            <a:noFill/>
            <a:miter lim="800000"/>
            <a:headEnd/>
            <a:tailEnd/>
          </a:ln>
        </p:spPr>
        <p:txBody>
          <a:bodyPr wrap="none">
            <a:spAutoFit/>
          </a:bodyPr>
          <a:lstStyle/>
          <a:p>
            <a:r>
              <a:rPr lang="en-US" sz="900" dirty="0">
                <a:solidFill>
                  <a:schemeClr val="bg1"/>
                </a:solidFill>
              </a:rPr>
              <a:t>N</a:t>
            </a:r>
          </a:p>
        </p:txBody>
      </p:sp>
      <p:sp>
        <p:nvSpPr>
          <p:cNvPr id="8198" name="Text Box 7"/>
          <p:cNvSpPr txBox="1">
            <a:spLocks noChangeArrowheads="1"/>
          </p:cNvSpPr>
          <p:nvPr/>
        </p:nvSpPr>
        <p:spPr bwMode="auto">
          <a:xfrm>
            <a:off x="6958013" y="44958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199" name="Text Box 8"/>
          <p:cNvSpPr txBox="1">
            <a:spLocks noChangeArrowheads="1"/>
          </p:cNvSpPr>
          <p:nvPr/>
        </p:nvSpPr>
        <p:spPr bwMode="auto">
          <a:xfrm>
            <a:off x="6415088" y="507682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0" name="Text Box 9"/>
          <p:cNvSpPr txBox="1">
            <a:spLocks noChangeArrowheads="1"/>
          </p:cNvSpPr>
          <p:nvPr/>
        </p:nvSpPr>
        <p:spPr bwMode="auto">
          <a:xfrm>
            <a:off x="5003800" y="534511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1" name="Text Box 10"/>
          <p:cNvSpPr txBox="1">
            <a:spLocks noChangeArrowheads="1"/>
          </p:cNvSpPr>
          <p:nvPr/>
        </p:nvSpPr>
        <p:spPr bwMode="auto">
          <a:xfrm>
            <a:off x="5734050" y="53594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2" name="Text Box 11"/>
          <p:cNvSpPr txBox="1">
            <a:spLocks noChangeArrowheads="1"/>
          </p:cNvSpPr>
          <p:nvPr/>
        </p:nvSpPr>
        <p:spPr bwMode="auto">
          <a:xfrm>
            <a:off x="4313238" y="504666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3" name="Text Box 12"/>
          <p:cNvSpPr txBox="1">
            <a:spLocks noChangeArrowheads="1"/>
          </p:cNvSpPr>
          <p:nvPr/>
        </p:nvSpPr>
        <p:spPr bwMode="auto">
          <a:xfrm>
            <a:off x="3811588" y="447357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4" name="Text Box 13"/>
          <p:cNvSpPr txBox="1">
            <a:spLocks noChangeArrowheads="1"/>
          </p:cNvSpPr>
          <p:nvPr/>
        </p:nvSpPr>
        <p:spPr bwMode="auto">
          <a:xfrm>
            <a:off x="3579813" y="377825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5" name="Text Box 14"/>
          <p:cNvSpPr txBox="1">
            <a:spLocks noChangeArrowheads="1"/>
          </p:cNvSpPr>
          <p:nvPr/>
        </p:nvSpPr>
        <p:spPr bwMode="auto">
          <a:xfrm>
            <a:off x="3640138" y="302101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6" name="Text Box 15"/>
          <p:cNvSpPr txBox="1">
            <a:spLocks noChangeArrowheads="1"/>
          </p:cNvSpPr>
          <p:nvPr/>
        </p:nvSpPr>
        <p:spPr bwMode="auto">
          <a:xfrm>
            <a:off x="4021138" y="23812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7" name="Text Box 16"/>
          <p:cNvSpPr txBox="1">
            <a:spLocks noChangeArrowheads="1"/>
          </p:cNvSpPr>
          <p:nvPr/>
        </p:nvSpPr>
        <p:spPr bwMode="auto">
          <a:xfrm>
            <a:off x="4641850" y="19240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8" name="Text Box 17"/>
          <p:cNvSpPr txBox="1">
            <a:spLocks noChangeArrowheads="1"/>
          </p:cNvSpPr>
          <p:nvPr/>
        </p:nvSpPr>
        <p:spPr bwMode="auto">
          <a:xfrm>
            <a:off x="5373688" y="17716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9" name="Text Box 18"/>
          <p:cNvSpPr txBox="1">
            <a:spLocks noChangeArrowheads="1"/>
          </p:cNvSpPr>
          <p:nvPr/>
        </p:nvSpPr>
        <p:spPr bwMode="auto">
          <a:xfrm>
            <a:off x="6115050" y="19335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0" name="Text Box 19"/>
          <p:cNvSpPr txBox="1">
            <a:spLocks noChangeArrowheads="1"/>
          </p:cNvSpPr>
          <p:nvPr/>
        </p:nvSpPr>
        <p:spPr bwMode="auto">
          <a:xfrm>
            <a:off x="6710363" y="237966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1" name="Text Box 20"/>
          <p:cNvSpPr txBox="1">
            <a:spLocks noChangeArrowheads="1"/>
          </p:cNvSpPr>
          <p:nvPr/>
        </p:nvSpPr>
        <p:spPr bwMode="auto">
          <a:xfrm>
            <a:off x="7112000" y="30511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2" name="Text Box 21"/>
          <p:cNvSpPr txBox="1">
            <a:spLocks noChangeArrowheads="1"/>
          </p:cNvSpPr>
          <p:nvPr/>
        </p:nvSpPr>
        <p:spPr bwMode="auto">
          <a:xfrm>
            <a:off x="8121650" y="483076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3" name="Text Box 22"/>
          <p:cNvSpPr txBox="1">
            <a:spLocks noChangeArrowheads="1"/>
          </p:cNvSpPr>
          <p:nvPr/>
        </p:nvSpPr>
        <p:spPr bwMode="auto">
          <a:xfrm>
            <a:off x="8172450" y="3692525"/>
            <a:ext cx="304800" cy="366713"/>
          </a:xfrm>
          <a:prstGeom prst="rect">
            <a:avLst/>
          </a:prstGeom>
          <a:noFill/>
          <a:ln w="9525">
            <a:noFill/>
            <a:miter lim="800000"/>
            <a:headEnd/>
            <a:tailEnd/>
          </a:ln>
        </p:spPr>
        <p:txBody>
          <a:bodyPr>
            <a:spAutoFit/>
          </a:bodyPr>
          <a:lstStyle/>
          <a:p>
            <a:pPr>
              <a:spcBef>
                <a:spcPct val="50000"/>
              </a:spcBef>
            </a:pPr>
            <a:r>
              <a:rPr lang="en-US"/>
              <a:t>b</a:t>
            </a:r>
          </a:p>
        </p:txBody>
      </p:sp>
      <p:sp>
        <p:nvSpPr>
          <p:cNvPr id="8214" name="Text Box 23"/>
          <p:cNvSpPr txBox="1">
            <a:spLocks noChangeArrowheads="1"/>
          </p:cNvSpPr>
          <p:nvPr/>
        </p:nvSpPr>
        <p:spPr bwMode="auto">
          <a:xfrm>
            <a:off x="8088313" y="195421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5" name="Line 24"/>
          <p:cNvSpPr>
            <a:spLocks noChangeShapeType="1"/>
          </p:cNvSpPr>
          <p:nvPr/>
        </p:nvSpPr>
        <p:spPr bwMode="auto">
          <a:xfrm flipH="1">
            <a:off x="7816850" y="2143125"/>
            <a:ext cx="350838" cy="0"/>
          </a:xfrm>
          <a:prstGeom prst="line">
            <a:avLst/>
          </a:prstGeom>
          <a:noFill/>
          <a:ln w="57150">
            <a:solidFill>
              <a:srgbClr val="FF3300"/>
            </a:solidFill>
            <a:round/>
            <a:headEnd/>
            <a:tailEnd type="triangle" w="med" len="med"/>
          </a:ln>
        </p:spPr>
        <p:txBody>
          <a:bodyPr/>
          <a:lstStyle/>
          <a:p>
            <a:endParaRPr lang="en-US"/>
          </a:p>
        </p:txBody>
      </p:sp>
      <p:sp>
        <p:nvSpPr>
          <p:cNvPr id="8216" name="Line 25"/>
          <p:cNvSpPr>
            <a:spLocks noChangeShapeType="1"/>
          </p:cNvSpPr>
          <p:nvPr/>
        </p:nvSpPr>
        <p:spPr bwMode="auto">
          <a:xfrm flipH="1">
            <a:off x="7881938" y="3879850"/>
            <a:ext cx="350837" cy="0"/>
          </a:xfrm>
          <a:prstGeom prst="line">
            <a:avLst/>
          </a:prstGeom>
          <a:noFill/>
          <a:ln w="57150">
            <a:solidFill>
              <a:srgbClr val="FF3300"/>
            </a:solidFill>
            <a:round/>
            <a:headEnd/>
            <a:tailEnd type="triangle" w="med" len="med"/>
          </a:ln>
        </p:spPr>
        <p:txBody>
          <a:bodyPr/>
          <a:lstStyle/>
          <a:p>
            <a:endParaRPr lang="en-US"/>
          </a:p>
        </p:txBody>
      </p:sp>
      <p:sp>
        <p:nvSpPr>
          <p:cNvPr id="8217" name="Line 26"/>
          <p:cNvSpPr>
            <a:spLocks noChangeShapeType="1"/>
          </p:cNvSpPr>
          <p:nvPr/>
        </p:nvSpPr>
        <p:spPr bwMode="auto">
          <a:xfrm flipH="1">
            <a:off x="7847013" y="5022850"/>
            <a:ext cx="350837" cy="0"/>
          </a:xfrm>
          <a:prstGeom prst="line">
            <a:avLst/>
          </a:prstGeom>
          <a:noFill/>
          <a:ln w="57150">
            <a:solidFill>
              <a:srgbClr val="FF3300"/>
            </a:solidFill>
            <a:round/>
            <a:headEnd/>
            <a:tailEnd type="triangle" w="med" len="med"/>
          </a:ln>
        </p:spPr>
        <p:txBody>
          <a:bodyPr/>
          <a:lstStyle/>
          <a:p>
            <a:endParaRPr lang="en-US"/>
          </a:p>
        </p:txBody>
      </p:sp>
      <p:sp>
        <p:nvSpPr>
          <p:cNvPr id="35" name="Rectangle 34"/>
          <p:cNvSpPr/>
          <p:nvPr/>
        </p:nvSpPr>
        <p:spPr>
          <a:xfrm>
            <a:off x="6762679" y="2866670"/>
            <a:ext cx="1624084" cy="150125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4"/>
          <p:cNvPicPr>
            <a:picLocks noChangeAspect="1" noChangeArrowheads="1"/>
          </p:cNvPicPr>
          <p:nvPr/>
        </p:nvPicPr>
        <p:blipFill>
          <a:blip r:embed="rId3" cstate="print"/>
          <a:srcRect l="71589" t="36059" b="36917"/>
          <a:stretch>
            <a:fillRect/>
          </a:stretch>
        </p:blipFill>
        <p:spPr bwMode="auto">
          <a:xfrm>
            <a:off x="2934025" y="856082"/>
            <a:ext cx="5729287" cy="5579788"/>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2" name="Group 81"/>
          <p:cNvGrpSpPr/>
          <p:nvPr/>
        </p:nvGrpSpPr>
        <p:grpSpPr>
          <a:xfrm>
            <a:off x="500063" y="500063"/>
            <a:ext cx="4845691" cy="3084591"/>
            <a:chOff x="500063" y="500063"/>
            <a:chExt cx="4845691" cy="3084591"/>
          </a:xfrm>
        </p:grpSpPr>
        <p:sp>
          <p:nvSpPr>
            <p:cNvPr id="56" name="Rectangle 55"/>
            <p:cNvSpPr/>
            <p:nvPr/>
          </p:nvSpPr>
          <p:spPr>
            <a:xfrm>
              <a:off x="500063" y="500063"/>
              <a:ext cx="1871662" cy="1143000"/>
            </a:xfrm>
            <a:prstGeom prst="rect">
              <a:avLst/>
            </a:prstGeom>
            <a:solidFill>
              <a:srgbClr val="9966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p:cNvGrpSpPr/>
            <p:nvPr/>
          </p:nvGrpSpPr>
          <p:grpSpPr>
            <a:xfrm>
              <a:off x="4050354" y="871934"/>
              <a:ext cx="1295400" cy="2712720"/>
              <a:chOff x="4050354" y="871934"/>
              <a:chExt cx="1295400" cy="2712720"/>
            </a:xfrm>
          </p:grpSpPr>
          <p:sp>
            <p:nvSpPr>
              <p:cNvPr id="60" name="Freeform 59"/>
              <p:cNvSpPr/>
              <p:nvPr/>
            </p:nvSpPr>
            <p:spPr>
              <a:xfrm>
                <a:off x="4050354" y="871934"/>
                <a:ext cx="754380" cy="320040"/>
              </a:xfrm>
              <a:custGeom>
                <a:avLst/>
                <a:gdLst>
                  <a:gd name="connsiteX0" fmla="*/ 0 w 754380"/>
                  <a:gd name="connsiteY0" fmla="*/ 15240 h 320040"/>
                  <a:gd name="connsiteX1" fmla="*/ 160020 w 754380"/>
                  <a:gd name="connsiteY1" fmla="*/ 320040 h 320040"/>
                  <a:gd name="connsiteX2" fmla="*/ 754380 w 754380"/>
                  <a:gd name="connsiteY2" fmla="*/ 83820 h 320040"/>
                  <a:gd name="connsiteX3" fmla="*/ 708660 w 754380"/>
                  <a:gd name="connsiteY3" fmla="*/ 0 h 320040"/>
                  <a:gd name="connsiteX4" fmla="*/ 0 w 754380"/>
                  <a:gd name="connsiteY4" fmla="*/ 15240 h 32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 h="320040">
                    <a:moveTo>
                      <a:pt x="0" y="15240"/>
                    </a:moveTo>
                    <a:lnTo>
                      <a:pt x="160020" y="320040"/>
                    </a:lnTo>
                    <a:lnTo>
                      <a:pt x="754380" y="83820"/>
                    </a:lnTo>
                    <a:lnTo>
                      <a:pt x="708660" y="0"/>
                    </a:lnTo>
                    <a:lnTo>
                      <a:pt x="0" y="15240"/>
                    </a:lnTo>
                    <a:close/>
                  </a:path>
                </a:pathLst>
              </a:custGeom>
              <a:solidFill>
                <a:srgbClr val="99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p:cNvSpPr/>
              <p:nvPr/>
            </p:nvSpPr>
            <p:spPr>
              <a:xfrm>
                <a:off x="4278954" y="1092914"/>
                <a:ext cx="937260" cy="1341120"/>
              </a:xfrm>
              <a:custGeom>
                <a:avLst/>
                <a:gdLst>
                  <a:gd name="connsiteX0" fmla="*/ 0 w 937260"/>
                  <a:gd name="connsiteY0" fmla="*/ 213360 h 1341120"/>
                  <a:gd name="connsiteX1" fmla="*/ 548640 w 937260"/>
                  <a:gd name="connsiteY1" fmla="*/ 0 h 1341120"/>
                  <a:gd name="connsiteX2" fmla="*/ 670560 w 937260"/>
                  <a:gd name="connsiteY2" fmla="*/ 320040 h 1341120"/>
                  <a:gd name="connsiteX3" fmla="*/ 769620 w 937260"/>
                  <a:gd name="connsiteY3" fmla="*/ 579120 h 1341120"/>
                  <a:gd name="connsiteX4" fmla="*/ 876300 w 937260"/>
                  <a:gd name="connsiteY4" fmla="*/ 929640 h 1341120"/>
                  <a:gd name="connsiteX5" fmla="*/ 937260 w 937260"/>
                  <a:gd name="connsiteY5" fmla="*/ 1219200 h 1341120"/>
                  <a:gd name="connsiteX6" fmla="*/ 335280 w 937260"/>
                  <a:gd name="connsiteY6" fmla="*/ 1341120 h 1341120"/>
                  <a:gd name="connsiteX7" fmla="*/ 274320 w 937260"/>
                  <a:gd name="connsiteY7" fmla="*/ 982980 h 1341120"/>
                  <a:gd name="connsiteX8" fmla="*/ 160020 w 937260"/>
                  <a:gd name="connsiteY8" fmla="*/ 609600 h 1341120"/>
                  <a:gd name="connsiteX9" fmla="*/ 76200 w 937260"/>
                  <a:gd name="connsiteY9" fmla="*/ 365760 h 1341120"/>
                  <a:gd name="connsiteX10" fmla="*/ 0 w 937260"/>
                  <a:gd name="connsiteY10" fmla="*/ 213360 h 134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7260" h="1341120">
                    <a:moveTo>
                      <a:pt x="0" y="213360"/>
                    </a:moveTo>
                    <a:lnTo>
                      <a:pt x="548640" y="0"/>
                    </a:lnTo>
                    <a:lnTo>
                      <a:pt x="670560" y="320040"/>
                    </a:lnTo>
                    <a:lnTo>
                      <a:pt x="769620" y="579120"/>
                    </a:lnTo>
                    <a:lnTo>
                      <a:pt x="876300" y="929640"/>
                    </a:lnTo>
                    <a:lnTo>
                      <a:pt x="937260" y="1219200"/>
                    </a:lnTo>
                    <a:lnTo>
                      <a:pt x="335280" y="1341120"/>
                    </a:lnTo>
                    <a:lnTo>
                      <a:pt x="274320" y="982980"/>
                    </a:lnTo>
                    <a:lnTo>
                      <a:pt x="160020" y="609600"/>
                    </a:lnTo>
                    <a:lnTo>
                      <a:pt x="76200" y="365760"/>
                    </a:lnTo>
                    <a:lnTo>
                      <a:pt x="0" y="213360"/>
                    </a:lnTo>
                    <a:close/>
                  </a:path>
                </a:pathLst>
              </a:custGeom>
              <a:solidFill>
                <a:srgbClr val="99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4644714" y="2441654"/>
                <a:ext cx="701040" cy="1143000"/>
              </a:xfrm>
              <a:custGeom>
                <a:avLst/>
                <a:gdLst>
                  <a:gd name="connsiteX0" fmla="*/ 114300 w 701040"/>
                  <a:gd name="connsiteY0" fmla="*/ 1143000 h 1143000"/>
                  <a:gd name="connsiteX1" fmla="*/ 701040 w 701040"/>
                  <a:gd name="connsiteY1" fmla="*/ 1112520 h 1143000"/>
                  <a:gd name="connsiteX2" fmla="*/ 685800 w 701040"/>
                  <a:gd name="connsiteY2" fmla="*/ 769620 h 1143000"/>
                  <a:gd name="connsiteX3" fmla="*/ 670560 w 701040"/>
                  <a:gd name="connsiteY3" fmla="*/ 495300 h 1143000"/>
                  <a:gd name="connsiteX4" fmla="*/ 647700 w 701040"/>
                  <a:gd name="connsiteY4" fmla="*/ 228600 h 1143000"/>
                  <a:gd name="connsiteX5" fmla="*/ 601980 w 701040"/>
                  <a:gd name="connsiteY5" fmla="*/ 0 h 1143000"/>
                  <a:gd name="connsiteX6" fmla="*/ 0 w 701040"/>
                  <a:gd name="connsiteY6" fmla="*/ 91440 h 1143000"/>
                  <a:gd name="connsiteX7" fmla="*/ 83820 w 701040"/>
                  <a:gd name="connsiteY7" fmla="*/ 457200 h 1143000"/>
                  <a:gd name="connsiteX8" fmla="*/ 106680 w 701040"/>
                  <a:gd name="connsiteY8" fmla="*/ 746760 h 1143000"/>
                  <a:gd name="connsiteX9" fmla="*/ 114300 w 701040"/>
                  <a:gd name="connsiteY9" fmla="*/ 114300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040" h="1143000">
                    <a:moveTo>
                      <a:pt x="114300" y="1143000"/>
                    </a:moveTo>
                    <a:lnTo>
                      <a:pt x="701040" y="1112520"/>
                    </a:lnTo>
                    <a:lnTo>
                      <a:pt x="685800" y="769620"/>
                    </a:lnTo>
                    <a:lnTo>
                      <a:pt x="670560" y="495300"/>
                    </a:lnTo>
                    <a:lnTo>
                      <a:pt x="647700" y="228600"/>
                    </a:lnTo>
                    <a:lnTo>
                      <a:pt x="601980" y="0"/>
                    </a:lnTo>
                    <a:lnTo>
                      <a:pt x="0" y="91440"/>
                    </a:lnTo>
                    <a:lnTo>
                      <a:pt x="83820" y="457200"/>
                    </a:lnTo>
                    <a:lnTo>
                      <a:pt x="106680" y="746760"/>
                    </a:lnTo>
                    <a:lnTo>
                      <a:pt x="114300" y="1143000"/>
                    </a:lnTo>
                    <a:close/>
                  </a:path>
                </a:pathLst>
              </a:custGeom>
              <a:solidFill>
                <a:srgbClr val="99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4819974" y="2770847"/>
                <a:ext cx="319228" cy="461665"/>
              </a:xfrm>
              <a:prstGeom prst="rect">
                <a:avLst/>
              </a:prstGeom>
              <a:noFill/>
            </p:spPr>
            <p:txBody>
              <a:bodyPr wrap="square" rtlCol="0">
                <a:spAutoFit/>
              </a:bodyPr>
              <a:lstStyle/>
              <a:p>
                <a:r>
                  <a:rPr lang="en-US" sz="2400" b="1" dirty="0" smtClean="0"/>
                  <a:t>M</a:t>
                </a:r>
                <a:endParaRPr lang="en-US" sz="2400" b="1" dirty="0"/>
              </a:p>
            </p:txBody>
          </p:sp>
          <p:sp>
            <p:nvSpPr>
              <p:cNvPr id="66" name="TextBox 65"/>
              <p:cNvSpPr txBox="1"/>
              <p:nvPr/>
            </p:nvSpPr>
            <p:spPr>
              <a:xfrm>
                <a:off x="4557808" y="1597367"/>
                <a:ext cx="319228" cy="461665"/>
              </a:xfrm>
              <a:prstGeom prst="rect">
                <a:avLst/>
              </a:prstGeom>
              <a:noFill/>
            </p:spPr>
            <p:txBody>
              <a:bodyPr wrap="square" rtlCol="0">
                <a:spAutoFit/>
              </a:bodyPr>
              <a:lstStyle/>
              <a:p>
                <a:r>
                  <a:rPr lang="en-US" sz="2400" b="1" dirty="0" smtClean="0"/>
                  <a:t>M</a:t>
                </a:r>
                <a:endParaRPr lang="en-US" sz="2400" b="1" dirty="0"/>
              </a:p>
            </p:txBody>
          </p:sp>
        </p:grpSp>
      </p:grpSp>
      <p:sp>
        <p:nvSpPr>
          <p:cNvPr id="69" name="TextBox 68"/>
          <p:cNvSpPr txBox="1"/>
          <p:nvPr/>
        </p:nvSpPr>
        <p:spPr>
          <a:xfrm>
            <a:off x="5459483" y="3406350"/>
            <a:ext cx="319228" cy="461665"/>
          </a:xfrm>
          <a:prstGeom prst="rect">
            <a:avLst/>
          </a:prstGeom>
          <a:noFill/>
        </p:spPr>
        <p:txBody>
          <a:bodyPr wrap="square" rtlCol="0">
            <a:spAutoFit/>
          </a:bodyPr>
          <a:lstStyle/>
          <a:p>
            <a:r>
              <a:rPr lang="en-US" sz="2400" b="1" dirty="0" smtClean="0"/>
              <a:t>H</a:t>
            </a:r>
            <a:endParaRPr lang="en-US" sz="2400" b="1" dirty="0"/>
          </a:p>
        </p:txBody>
      </p:sp>
      <p:grpSp>
        <p:nvGrpSpPr>
          <p:cNvPr id="84" name="Group 83"/>
          <p:cNvGrpSpPr/>
          <p:nvPr/>
        </p:nvGrpSpPr>
        <p:grpSpPr>
          <a:xfrm>
            <a:off x="500063" y="1150437"/>
            <a:ext cx="4198604" cy="5142262"/>
            <a:chOff x="500063" y="1150437"/>
            <a:chExt cx="4198604" cy="5142262"/>
          </a:xfrm>
        </p:grpSpPr>
        <p:sp>
          <p:nvSpPr>
            <p:cNvPr id="58" name="Rectangle 57"/>
            <p:cNvSpPr/>
            <p:nvPr/>
          </p:nvSpPr>
          <p:spPr>
            <a:xfrm>
              <a:off x="500063" y="3143250"/>
              <a:ext cx="1843087" cy="1257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p:cNvGrpSpPr/>
            <p:nvPr/>
          </p:nvGrpSpPr>
          <p:grpSpPr>
            <a:xfrm>
              <a:off x="3495604" y="1150437"/>
              <a:ext cx="1203063" cy="5142262"/>
              <a:chOff x="3495604" y="1150437"/>
              <a:chExt cx="1203063" cy="5142262"/>
            </a:xfrm>
          </p:grpSpPr>
          <p:sp>
            <p:nvSpPr>
              <p:cNvPr id="48" name="TextBox 47"/>
              <p:cNvSpPr txBox="1"/>
              <p:nvPr/>
            </p:nvSpPr>
            <p:spPr>
              <a:xfrm>
                <a:off x="3936054" y="2264140"/>
                <a:ext cx="319228" cy="461665"/>
              </a:xfrm>
              <a:prstGeom prst="rect">
                <a:avLst/>
              </a:prstGeom>
              <a:noFill/>
            </p:spPr>
            <p:txBody>
              <a:bodyPr wrap="square" rtlCol="0">
                <a:spAutoFit/>
              </a:bodyPr>
              <a:lstStyle/>
              <a:p>
                <a:r>
                  <a:rPr lang="en-US" sz="2400" b="1" dirty="0" smtClean="0"/>
                  <a:t>L</a:t>
                </a:r>
                <a:endParaRPr lang="en-US" sz="2400" b="1" dirty="0"/>
              </a:p>
            </p:txBody>
          </p:sp>
          <p:sp>
            <p:nvSpPr>
              <p:cNvPr id="49" name="Right Arrow 48"/>
              <p:cNvSpPr/>
              <p:nvPr/>
            </p:nvSpPr>
            <p:spPr>
              <a:xfrm rot="20938867">
                <a:off x="4259927" y="2415952"/>
                <a:ext cx="275943" cy="1893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3649335" y="1150437"/>
                <a:ext cx="319228" cy="461665"/>
              </a:xfrm>
              <a:prstGeom prst="rect">
                <a:avLst/>
              </a:prstGeom>
              <a:noFill/>
            </p:spPr>
            <p:txBody>
              <a:bodyPr wrap="square" rtlCol="0">
                <a:spAutoFit/>
              </a:bodyPr>
              <a:lstStyle/>
              <a:p>
                <a:r>
                  <a:rPr lang="en-US" sz="2400" b="1" dirty="0" smtClean="0"/>
                  <a:t>L</a:t>
                </a:r>
                <a:endParaRPr lang="en-US" sz="2400" b="1" dirty="0"/>
              </a:p>
            </p:txBody>
          </p:sp>
          <p:sp>
            <p:nvSpPr>
              <p:cNvPr id="51" name="Right Arrow 50"/>
              <p:cNvSpPr/>
              <p:nvPr/>
            </p:nvSpPr>
            <p:spPr>
              <a:xfrm rot="19852722">
                <a:off x="3934936" y="1237541"/>
                <a:ext cx="275943" cy="1893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4080834" y="3348434"/>
                <a:ext cx="319228" cy="461665"/>
              </a:xfrm>
              <a:prstGeom prst="rect">
                <a:avLst/>
              </a:prstGeom>
              <a:noFill/>
            </p:spPr>
            <p:txBody>
              <a:bodyPr wrap="square" rtlCol="0">
                <a:spAutoFit/>
              </a:bodyPr>
              <a:lstStyle/>
              <a:p>
                <a:r>
                  <a:rPr lang="en-US" sz="2400" b="1" dirty="0" smtClean="0"/>
                  <a:t>L</a:t>
                </a:r>
                <a:endParaRPr lang="en-US" sz="2400" b="1" dirty="0"/>
              </a:p>
            </p:txBody>
          </p:sp>
          <p:sp>
            <p:nvSpPr>
              <p:cNvPr id="53" name="Right Arrow 52"/>
              <p:cNvSpPr/>
              <p:nvPr/>
            </p:nvSpPr>
            <p:spPr>
              <a:xfrm>
                <a:off x="4422724" y="3529180"/>
                <a:ext cx="275943" cy="1893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3949954" y="4610406"/>
                <a:ext cx="319228" cy="461665"/>
              </a:xfrm>
              <a:prstGeom prst="rect">
                <a:avLst/>
              </a:prstGeom>
              <a:noFill/>
            </p:spPr>
            <p:txBody>
              <a:bodyPr wrap="square" rtlCol="0">
                <a:spAutoFit/>
              </a:bodyPr>
              <a:lstStyle/>
              <a:p>
                <a:r>
                  <a:rPr lang="en-US" sz="2400" b="1" dirty="0" smtClean="0"/>
                  <a:t>L</a:t>
                </a:r>
                <a:endParaRPr lang="en-US" sz="2400" b="1" dirty="0"/>
              </a:p>
            </p:txBody>
          </p:sp>
          <p:sp>
            <p:nvSpPr>
              <p:cNvPr id="55" name="Right Arrow 54"/>
              <p:cNvSpPr/>
              <p:nvPr/>
            </p:nvSpPr>
            <p:spPr>
              <a:xfrm rot="515546">
                <a:off x="4302243" y="4788402"/>
                <a:ext cx="275943" cy="1893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495604" y="5831034"/>
                <a:ext cx="319228" cy="461665"/>
              </a:xfrm>
              <a:prstGeom prst="rect">
                <a:avLst/>
              </a:prstGeom>
              <a:noFill/>
            </p:spPr>
            <p:txBody>
              <a:bodyPr wrap="square" rtlCol="0">
                <a:spAutoFit/>
              </a:bodyPr>
              <a:lstStyle/>
              <a:p>
                <a:r>
                  <a:rPr lang="en-US" sz="2400" b="1" dirty="0" smtClean="0"/>
                  <a:t>L</a:t>
                </a:r>
                <a:endParaRPr lang="en-US" sz="2400" b="1" dirty="0"/>
              </a:p>
            </p:txBody>
          </p:sp>
          <p:sp>
            <p:nvSpPr>
              <p:cNvPr id="73" name="Right Arrow 72"/>
              <p:cNvSpPr/>
              <p:nvPr/>
            </p:nvSpPr>
            <p:spPr>
              <a:xfrm rot="1186360">
                <a:off x="3864984" y="6009026"/>
                <a:ext cx="275943" cy="18937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3" name="Group 82"/>
          <p:cNvGrpSpPr/>
          <p:nvPr/>
        </p:nvGrpSpPr>
        <p:grpSpPr>
          <a:xfrm>
            <a:off x="495300" y="1666869"/>
            <a:ext cx="4865694" cy="4716126"/>
            <a:chOff x="495300" y="1666869"/>
            <a:chExt cx="4865694" cy="4716126"/>
          </a:xfrm>
        </p:grpSpPr>
        <p:sp>
          <p:nvSpPr>
            <p:cNvPr id="57" name="Rectangle 56"/>
            <p:cNvSpPr/>
            <p:nvPr/>
          </p:nvSpPr>
          <p:spPr>
            <a:xfrm>
              <a:off x="495300" y="1666869"/>
              <a:ext cx="1871662" cy="1462093"/>
            </a:xfrm>
            <a:prstGeom prst="rect">
              <a:avLst/>
            </a:prstGeom>
            <a:solidFill>
              <a:srgbClr val="CC99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p:cNvGrpSpPr/>
            <p:nvPr/>
          </p:nvGrpSpPr>
          <p:grpSpPr>
            <a:xfrm>
              <a:off x="4058756" y="3698954"/>
              <a:ext cx="1302238" cy="2684041"/>
              <a:chOff x="4058756" y="3698954"/>
              <a:chExt cx="1302238" cy="2684041"/>
            </a:xfrm>
          </p:grpSpPr>
          <p:sp>
            <p:nvSpPr>
              <p:cNvPr id="63" name="Freeform 62"/>
              <p:cNvSpPr/>
              <p:nvPr/>
            </p:nvSpPr>
            <p:spPr>
              <a:xfrm>
                <a:off x="4606614" y="3698954"/>
                <a:ext cx="754380" cy="1257300"/>
              </a:xfrm>
              <a:custGeom>
                <a:avLst/>
                <a:gdLst>
                  <a:gd name="connsiteX0" fmla="*/ 152400 w 754380"/>
                  <a:gd name="connsiteY0" fmla="*/ 15240 h 1257300"/>
                  <a:gd name="connsiteX1" fmla="*/ 746760 w 754380"/>
                  <a:gd name="connsiteY1" fmla="*/ 0 h 1257300"/>
                  <a:gd name="connsiteX2" fmla="*/ 754380 w 754380"/>
                  <a:gd name="connsiteY2" fmla="*/ 312420 h 1257300"/>
                  <a:gd name="connsiteX3" fmla="*/ 723900 w 754380"/>
                  <a:gd name="connsiteY3" fmla="*/ 609600 h 1257300"/>
                  <a:gd name="connsiteX4" fmla="*/ 670560 w 754380"/>
                  <a:gd name="connsiteY4" fmla="*/ 1005840 h 1257300"/>
                  <a:gd name="connsiteX5" fmla="*/ 617220 w 754380"/>
                  <a:gd name="connsiteY5" fmla="*/ 1257300 h 1257300"/>
                  <a:gd name="connsiteX6" fmla="*/ 0 w 754380"/>
                  <a:gd name="connsiteY6" fmla="*/ 1173480 h 1257300"/>
                  <a:gd name="connsiteX7" fmla="*/ 91440 w 754380"/>
                  <a:gd name="connsiteY7" fmla="*/ 838200 h 1257300"/>
                  <a:gd name="connsiteX8" fmla="*/ 129540 w 754380"/>
                  <a:gd name="connsiteY8" fmla="*/ 548640 h 1257300"/>
                  <a:gd name="connsiteX9" fmla="*/ 152400 w 754380"/>
                  <a:gd name="connsiteY9" fmla="*/ 236220 h 1257300"/>
                  <a:gd name="connsiteX10" fmla="*/ 152400 w 754380"/>
                  <a:gd name="connsiteY10" fmla="*/ 15240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4380" h="1257300">
                    <a:moveTo>
                      <a:pt x="152400" y="15240"/>
                    </a:moveTo>
                    <a:lnTo>
                      <a:pt x="746760" y="0"/>
                    </a:lnTo>
                    <a:lnTo>
                      <a:pt x="754380" y="312420"/>
                    </a:lnTo>
                    <a:lnTo>
                      <a:pt x="723900" y="609600"/>
                    </a:lnTo>
                    <a:lnTo>
                      <a:pt x="670560" y="1005840"/>
                    </a:lnTo>
                    <a:lnTo>
                      <a:pt x="617220" y="1257300"/>
                    </a:lnTo>
                    <a:lnTo>
                      <a:pt x="0" y="1173480"/>
                    </a:lnTo>
                    <a:lnTo>
                      <a:pt x="91440" y="838200"/>
                    </a:lnTo>
                    <a:lnTo>
                      <a:pt x="129540" y="548640"/>
                    </a:lnTo>
                    <a:lnTo>
                      <a:pt x="152400" y="236220"/>
                    </a:lnTo>
                    <a:lnTo>
                      <a:pt x="152400" y="15240"/>
                    </a:lnTo>
                    <a:close/>
                  </a:path>
                </a:pathLst>
              </a:cu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p:cNvSpPr/>
              <p:nvPr/>
            </p:nvSpPr>
            <p:spPr>
              <a:xfrm>
                <a:off x="4202754" y="4986734"/>
                <a:ext cx="998220" cy="1386840"/>
              </a:xfrm>
              <a:custGeom>
                <a:avLst/>
                <a:gdLst>
                  <a:gd name="connsiteX0" fmla="*/ 0 w 998220"/>
                  <a:gd name="connsiteY0" fmla="*/ 1143000 h 1386840"/>
                  <a:gd name="connsiteX1" fmla="*/ 533400 w 998220"/>
                  <a:gd name="connsiteY1" fmla="*/ 1386840 h 1386840"/>
                  <a:gd name="connsiteX2" fmla="*/ 655320 w 998220"/>
                  <a:gd name="connsiteY2" fmla="*/ 1150620 h 1386840"/>
                  <a:gd name="connsiteX3" fmla="*/ 769620 w 998220"/>
                  <a:gd name="connsiteY3" fmla="*/ 906780 h 1386840"/>
                  <a:gd name="connsiteX4" fmla="*/ 845820 w 998220"/>
                  <a:gd name="connsiteY4" fmla="*/ 662940 h 1386840"/>
                  <a:gd name="connsiteX5" fmla="*/ 929640 w 998220"/>
                  <a:gd name="connsiteY5" fmla="*/ 396240 h 1386840"/>
                  <a:gd name="connsiteX6" fmla="*/ 998220 w 998220"/>
                  <a:gd name="connsiteY6" fmla="*/ 144780 h 1386840"/>
                  <a:gd name="connsiteX7" fmla="*/ 388620 w 998220"/>
                  <a:gd name="connsiteY7" fmla="*/ 0 h 1386840"/>
                  <a:gd name="connsiteX8" fmla="*/ 289560 w 998220"/>
                  <a:gd name="connsiteY8" fmla="*/ 396240 h 1386840"/>
                  <a:gd name="connsiteX9" fmla="*/ 198120 w 998220"/>
                  <a:gd name="connsiteY9" fmla="*/ 685800 h 1386840"/>
                  <a:gd name="connsiteX10" fmla="*/ 99060 w 998220"/>
                  <a:gd name="connsiteY10" fmla="*/ 922020 h 1386840"/>
                  <a:gd name="connsiteX11" fmla="*/ 0 w 998220"/>
                  <a:gd name="connsiteY11" fmla="*/ 1143000 h 138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8220" h="1386840">
                    <a:moveTo>
                      <a:pt x="0" y="1143000"/>
                    </a:moveTo>
                    <a:lnTo>
                      <a:pt x="533400" y="1386840"/>
                    </a:lnTo>
                    <a:lnTo>
                      <a:pt x="655320" y="1150620"/>
                    </a:lnTo>
                    <a:lnTo>
                      <a:pt x="769620" y="906780"/>
                    </a:lnTo>
                    <a:lnTo>
                      <a:pt x="845820" y="662940"/>
                    </a:lnTo>
                    <a:lnTo>
                      <a:pt x="929640" y="396240"/>
                    </a:lnTo>
                    <a:lnTo>
                      <a:pt x="998220" y="144780"/>
                    </a:lnTo>
                    <a:lnTo>
                      <a:pt x="388620" y="0"/>
                    </a:lnTo>
                    <a:lnTo>
                      <a:pt x="289560" y="396240"/>
                    </a:lnTo>
                    <a:lnTo>
                      <a:pt x="198120" y="685800"/>
                    </a:lnTo>
                    <a:lnTo>
                      <a:pt x="99060" y="922020"/>
                    </a:lnTo>
                    <a:lnTo>
                      <a:pt x="0" y="1143000"/>
                    </a:lnTo>
                    <a:close/>
                  </a:path>
                </a:pathLst>
              </a:cu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819974" y="4031619"/>
                <a:ext cx="319228" cy="461665"/>
              </a:xfrm>
              <a:prstGeom prst="rect">
                <a:avLst/>
              </a:prstGeom>
              <a:noFill/>
            </p:spPr>
            <p:txBody>
              <a:bodyPr wrap="square" rtlCol="0">
                <a:spAutoFit/>
              </a:bodyPr>
              <a:lstStyle/>
              <a:p>
                <a:r>
                  <a:rPr lang="en-US" sz="2400" b="1" dirty="0"/>
                  <a:t>N</a:t>
                </a:r>
              </a:p>
            </p:txBody>
          </p:sp>
          <p:sp>
            <p:nvSpPr>
              <p:cNvPr id="65" name="Freeform 64"/>
              <p:cNvSpPr/>
              <p:nvPr/>
            </p:nvSpPr>
            <p:spPr>
              <a:xfrm>
                <a:off x="4058756" y="6215355"/>
                <a:ext cx="472440" cy="167640"/>
              </a:xfrm>
              <a:custGeom>
                <a:avLst/>
                <a:gdLst>
                  <a:gd name="connsiteX0" fmla="*/ 0 w 472440"/>
                  <a:gd name="connsiteY0" fmla="*/ 167640 h 167640"/>
                  <a:gd name="connsiteX1" fmla="*/ 106680 w 472440"/>
                  <a:gd name="connsiteY1" fmla="*/ 0 h 167640"/>
                  <a:gd name="connsiteX2" fmla="*/ 472440 w 472440"/>
                  <a:gd name="connsiteY2" fmla="*/ 152400 h 167640"/>
                  <a:gd name="connsiteX3" fmla="*/ 0 w 472440"/>
                  <a:gd name="connsiteY3" fmla="*/ 167640 h 167640"/>
                </a:gdLst>
                <a:ahLst/>
                <a:cxnLst>
                  <a:cxn ang="0">
                    <a:pos x="connsiteX0" y="connsiteY0"/>
                  </a:cxn>
                  <a:cxn ang="0">
                    <a:pos x="connsiteX1" y="connsiteY1"/>
                  </a:cxn>
                  <a:cxn ang="0">
                    <a:pos x="connsiteX2" y="connsiteY2"/>
                  </a:cxn>
                  <a:cxn ang="0">
                    <a:pos x="connsiteX3" y="connsiteY3"/>
                  </a:cxn>
                </a:cxnLst>
                <a:rect l="l" t="t" r="r" b="b"/>
                <a:pathLst>
                  <a:path w="472440" h="167640">
                    <a:moveTo>
                      <a:pt x="0" y="167640"/>
                    </a:moveTo>
                    <a:lnTo>
                      <a:pt x="106680" y="0"/>
                    </a:lnTo>
                    <a:lnTo>
                      <a:pt x="472440" y="152400"/>
                    </a:lnTo>
                    <a:lnTo>
                      <a:pt x="0" y="167640"/>
                    </a:lnTo>
                    <a:close/>
                  </a:path>
                </a:pathLst>
              </a:cu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572000" y="5425789"/>
                <a:ext cx="319228" cy="461665"/>
              </a:xfrm>
              <a:prstGeom prst="rect">
                <a:avLst/>
              </a:prstGeom>
              <a:noFill/>
            </p:spPr>
            <p:txBody>
              <a:bodyPr wrap="square" rtlCol="0">
                <a:spAutoFit/>
              </a:bodyPr>
              <a:lstStyle/>
              <a:p>
                <a:r>
                  <a:rPr lang="en-US" sz="2400" b="1" dirty="0"/>
                  <a:t>N</a:t>
                </a:r>
              </a:p>
            </p:txBody>
          </p:sp>
        </p:grpSp>
      </p:grpSp>
      <p:grpSp>
        <p:nvGrpSpPr>
          <p:cNvPr id="85" name="Group 84"/>
          <p:cNvGrpSpPr/>
          <p:nvPr/>
        </p:nvGrpSpPr>
        <p:grpSpPr>
          <a:xfrm>
            <a:off x="491319" y="887104"/>
            <a:ext cx="5349923" cy="5486400"/>
            <a:chOff x="491319" y="887104"/>
            <a:chExt cx="5349923" cy="5486400"/>
          </a:xfrm>
        </p:grpSpPr>
        <p:sp>
          <p:nvSpPr>
            <p:cNvPr id="76" name="Freeform 75"/>
            <p:cNvSpPr/>
            <p:nvPr/>
          </p:nvSpPr>
          <p:spPr>
            <a:xfrm>
              <a:off x="4844955" y="887104"/>
              <a:ext cx="996287" cy="5486400"/>
            </a:xfrm>
            <a:custGeom>
              <a:avLst/>
              <a:gdLst>
                <a:gd name="connsiteX0" fmla="*/ 68239 w 996287"/>
                <a:gd name="connsiteY0" fmla="*/ 0 h 5486400"/>
                <a:gd name="connsiteX1" fmla="*/ 928048 w 996287"/>
                <a:gd name="connsiteY1" fmla="*/ 0 h 5486400"/>
                <a:gd name="connsiteX2" fmla="*/ 996287 w 996287"/>
                <a:gd name="connsiteY2" fmla="*/ 5486400 h 5486400"/>
                <a:gd name="connsiteX3" fmla="*/ 0 w 996287"/>
                <a:gd name="connsiteY3" fmla="*/ 5486400 h 5486400"/>
                <a:gd name="connsiteX4" fmla="*/ 163773 w 996287"/>
                <a:gd name="connsiteY4" fmla="*/ 5158854 h 5486400"/>
                <a:gd name="connsiteX5" fmla="*/ 327546 w 996287"/>
                <a:gd name="connsiteY5" fmla="*/ 4708478 h 5486400"/>
                <a:gd name="connsiteX6" fmla="*/ 436729 w 996287"/>
                <a:gd name="connsiteY6" fmla="*/ 4285397 h 5486400"/>
                <a:gd name="connsiteX7" fmla="*/ 532263 w 996287"/>
                <a:gd name="connsiteY7" fmla="*/ 3807726 h 5486400"/>
                <a:gd name="connsiteX8" fmla="*/ 600502 w 996287"/>
                <a:gd name="connsiteY8" fmla="*/ 3316406 h 5486400"/>
                <a:gd name="connsiteX9" fmla="*/ 614149 w 996287"/>
                <a:gd name="connsiteY9" fmla="*/ 2947917 h 5486400"/>
                <a:gd name="connsiteX10" fmla="*/ 600502 w 996287"/>
                <a:gd name="connsiteY10" fmla="*/ 2756848 h 5486400"/>
                <a:gd name="connsiteX11" fmla="*/ 586854 w 996287"/>
                <a:gd name="connsiteY11" fmla="*/ 2361063 h 5486400"/>
                <a:gd name="connsiteX12" fmla="*/ 545911 w 996287"/>
                <a:gd name="connsiteY12" fmla="*/ 2033517 h 5486400"/>
                <a:gd name="connsiteX13" fmla="*/ 532263 w 996287"/>
                <a:gd name="connsiteY13" fmla="*/ 1692323 h 5486400"/>
                <a:gd name="connsiteX14" fmla="*/ 464024 w 996287"/>
                <a:gd name="connsiteY14" fmla="*/ 1378424 h 5486400"/>
                <a:gd name="connsiteX15" fmla="*/ 409433 w 996287"/>
                <a:gd name="connsiteY15" fmla="*/ 1119117 h 5486400"/>
                <a:gd name="connsiteX16" fmla="*/ 286603 w 996287"/>
                <a:gd name="connsiteY16" fmla="*/ 682389 h 5486400"/>
                <a:gd name="connsiteX17" fmla="*/ 177421 w 996287"/>
                <a:gd name="connsiteY17" fmla="*/ 395786 h 5486400"/>
                <a:gd name="connsiteX18" fmla="*/ 13648 w 996287"/>
                <a:gd name="connsiteY18" fmla="*/ 27296 h 5486400"/>
                <a:gd name="connsiteX19" fmla="*/ 68239 w 996287"/>
                <a:gd name="connsiteY19"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287" h="5486400">
                  <a:moveTo>
                    <a:pt x="68239" y="0"/>
                  </a:moveTo>
                  <a:lnTo>
                    <a:pt x="928048" y="0"/>
                  </a:lnTo>
                  <a:lnTo>
                    <a:pt x="996287" y="5486400"/>
                  </a:lnTo>
                  <a:lnTo>
                    <a:pt x="0" y="5486400"/>
                  </a:lnTo>
                  <a:lnTo>
                    <a:pt x="163773" y="5158854"/>
                  </a:lnTo>
                  <a:lnTo>
                    <a:pt x="327546" y="4708478"/>
                  </a:lnTo>
                  <a:lnTo>
                    <a:pt x="436729" y="4285397"/>
                  </a:lnTo>
                  <a:lnTo>
                    <a:pt x="532263" y="3807726"/>
                  </a:lnTo>
                  <a:lnTo>
                    <a:pt x="600502" y="3316406"/>
                  </a:lnTo>
                  <a:lnTo>
                    <a:pt x="614149" y="2947917"/>
                  </a:lnTo>
                  <a:lnTo>
                    <a:pt x="600502" y="2756848"/>
                  </a:lnTo>
                  <a:lnTo>
                    <a:pt x="586854" y="2361063"/>
                  </a:lnTo>
                  <a:lnTo>
                    <a:pt x="545911" y="2033517"/>
                  </a:lnTo>
                  <a:lnTo>
                    <a:pt x="532263" y="1692323"/>
                  </a:lnTo>
                  <a:lnTo>
                    <a:pt x="464024" y="1378424"/>
                  </a:lnTo>
                  <a:lnTo>
                    <a:pt x="409433" y="1119117"/>
                  </a:lnTo>
                  <a:lnTo>
                    <a:pt x="286603" y="682389"/>
                  </a:lnTo>
                  <a:lnTo>
                    <a:pt x="177421" y="395786"/>
                  </a:lnTo>
                  <a:lnTo>
                    <a:pt x="13648" y="27296"/>
                  </a:lnTo>
                  <a:lnTo>
                    <a:pt x="68239" y="0"/>
                  </a:lnTo>
                  <a:close/>
                </a:path>
              </a:pathLst>
            </a:custGeom>
            <a:solidFill>
              <a:srgbClr val="00B05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491319" y="4408227"/>
              <a:ext cx="1842448" cy="641445"/>
            </a:xfrm>
            <a:prstGeom prst="rect">
              <a:avLst/>
            </a:prstGeom>
            <a:solidFill>
              <a:srgbClr val="00B05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4"/>
          <p:cNvSpPr>
            <a:spLocks noChangeArrowheads="1"/>
          </p:cNvSpPr>
          <p:nvPr/>
        </p:nvSpPr>
        <p:spPr bwMode="auto">
          <a:xfrm>
            <a:off x="473122" y="511175"/>
            <a:ext cx="1752600" cy="5835650"/>
          </a:xfrm>
          <a:prstGeom prst="rect">
            <a:avLst/>
          </a:prstGeom>
          <a:noFill/>
          <a:ln w="9525">
            <a:noFill/>
            <a:miter lim="800000"/>
            <a:headEnd/>
            <a:tailEnd/>
          </a:ln>
        </p:spPr>
        <p:txBody>
          <a:bodyPr>
            <a:spAutoFit/>
          </a:bodyPr>
          <a:lstStyle/>
          <a:p>
            <a:r>
              <a:rPr lang="en-US" sz="1400" b="1" dirty="0"/>
              <a:t>M </a:t>
            </a:r>
            <a:r>
              <a:rPr lang="en-US" sz="1400" b="1" dirty="0" err="1"/>
              <a:t>M</a:t>
            </a:r>
            <a:r>
              <a:rPr lang="en-US" sz="1400" b="1" dirty="0"/>
              <a:t> M</a:t>
            </a:r>
            <a:r>
              <a:rPr lang="en-US" sz="1400" dirty="0"/>
              <a:t>THE TEMPLE: A chamber (</a:t>
            </a:r>
            <a:r>
              <a:rPr lang="en-US" sz="1400" dirty="0" err="1"/>
              <a:t>cella</a:t>
            </a:r>
            <a:r>
              <a:rPr lang="en-US" sz="1400" dirty="0"/>
              <a:t>) having its prospect Southward M </a:t>
            </a:r>
            <a:r>
              <a:rPr lang="en-US" sz="1400" dirty="0" err="1"/>
              <a:t>M</a:t>
            </a:r>
            <a:r>
              <a:rPr lang="en-US" sz="1400" dirty="0"/>
              <a:t> </a:t>
            </a:r>
            <a:r>
              <a:rPr lang="en-US" sz="1400" dirty="0" err="1"/>
              <a:t>M</a:t>
            </a:r>
            <a:r>
              <a:rPr lang="en-US" sz="1400" dirty="0"/>
              <a:t>.</a:t>
            </a:r>
          </a:p>
          <a:p>
            <a:r>
              <a:rPr lang="en-US" sz="1400" b="1" dirty="0"/>
              <a:t>N </a:t>
            </a:r>
            <a:r>
              <a:rPr lang="en-US" sz="1400" b="1" dirty="0" err="1"/>
              <a:t>N</a:t>
            </a:r>
            <a:r>
              <a:rPr lang="en-US" sz="1400" b="1" dirty="0"/>
              <a:t> N</a:t>
            </a:r>
            <a:r>
              <a:rPr lang="en-US" sz="1400" dirty="0"/>
              <a:t>THE TEMPLE: A chamber (</a:t>
            </a:r>
            <a:r>
              <a:rPr lang="en-US" sz="1400" dirty="0" err="1"/>
              <a:t>cella</a:t>
            </a:r>
            <a:r>
              <a:rPr lang="en-US" sz="1400" dirty="0"/>
              <a:t>) having its prospect Northward N </a:t>
            </a:r>
            <a:r>
              <a:rPr lang="en-US" sz="1400" dirty="0" err="1"/>
              <a:t>N</a:t>
            </a:r>
            <a:r>
              <a:rPr lang="en-US" sz="1400" dirty="0"/>
              <a:t> </a:t>
            </a:r>
            <a:r>
              <a:rPr lang="en-US" sz="1400" dirty="0" err="1"/>
              <a:t>N</a:t>
            </a:r>
            <a:r>
              <a:rPr lang="en-US" sz="1400" dirty="0"/>
              <a:t>. See plate II for letter M.</a:t>
            </a:r>
          </a:p>
          <a:p>
            <a:r>
              <a:rPr lang="en-US" sz="1400" b="1" dirty="0"/>
              <a:t>L </a:t>
            </a:r>
            <a:r>
              <a:rPr lang="en-US" sz="1400" b="1" dirty="0" err="1"/>
              <a:t>L</a:t>
            </a:r>
            <a:r>
              <a:rPr lang="en-US" sz="1400" b="1" dirty="0"/>
              <a:t> </a:t>
            </a:r>
            <a:r>
              <a:rPr lang="en-US" sz="1400" b="1" dirty="0" err="1"/>
              <a:t>L</a:t>
            </a:r>
            <a:r>
              <a:rPr lang="en-US" sz="1400" dirty="0"/>
              <a:t>—Twenty cubits space between the </a:t>
            </a:r>
            <a:r>
              <a:rPr lang="en-US" sz="1400" dirty="0" err="1"/>
              <a:t>cellæ</a:t>
            </a:r>
            <a:r>
              <a:rPr lang="en-US" sz="1400" dirty="0"/>
              <a:t> of the Temple dividing it into 30 orders.</a:t>
            </a:r>
          </a:p>
          <a:p>
            <a:r>
              <a:rPr lang="en-US" sz="1400" b="1" dirty="0"/>
              <a:t>H</a:t>
            </a:r>
            <a:r>
              <a:rPr lang="en-US" sz="1400" dirty="0"/>
              <a:t>—Separate place towards the East-100 cubits</a:t>
            </a:r>
          </a:p>
          <a:p>
            <a:r>
              <a:rPr lang="en-US" sz="1400" b="1" dirty="0"/>
              <a:t>g </a:t>
            </a:r>
            <a:r>
              <a:rPr lang="en-US" sz="1400" b="1" dirty="0" err="1"/>
              <a:t>g</a:t>
            </a:r>
            <a:r>
              <a:rPr lang="en-US" sz="1400" b="1" dirty="0"/>
              <a:t> </a:t>
            </a:r>
            <a:r>
              <a:rPr lang="en-US" sz="1400" b="1" dirty="0" err="1"/>
              <a:t>g</a:t>
            </a:r>
            <a:r>
              <a:rPr lang="en-US" sz="1400" dirty="0"/>
              <a:t>—Porch on inner side of Temple.</a:t>
            </a:r>
          </a:p>
          <a:p>
            <a:r>
              <a:rPr lang="en-US" sz="1400" b="1" dirty="0"/>
              <a:t>h </a:t>
            </a:r>
            <a:r>
              <a:rPr lang="en-US" sz="1400" b="1" dirty="0" err="1"/>
              <a:t>h</a:t>
            </a:r>
            <a:r>
              <a:rPr lang="en-US" sz="1400" b="1" dirty="0"/>
              <a:t> </a:t>
            </a:r>
            <a:r>
              <a:rPr lang="en-US" sz="1400" b="1" dirty="0" err="1"/>
              <a:t>h</a:t>
            </a:r>
            <a:r>
              <a:rPr lang="en-US" sz="1400" dirty="0"/>
              <a:t>—Porch on outer side of Temple.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en-US" smtClean="0"/>
          </a:p>
        </p:txBody>
      </p:sp>
      <p:sp>
        <p:nvSpPr>
          <p:cNvPr id="12291" name="Rectangle 3"/>
          <p:cNvSpPr>
            <a:spLocks noGrp="1" noChangeArrowheads="1"/>
          </p:cNvSpPr>
          <p:nvPr>
            <p:ph type="body" idx="1"/>
          </p:nvPr>
        </p:nvSpPr>
        <p:spPr/>
        <p:txBody>
          <a:bodyPr/>
          <a:lstStyle/>
          <a:p>
            <a:pPr eaLnBrk="1" hangingPunct="1"/>
            <a:endParaRPr lang="en-US" smtClean="0"/>
          </a:p>
        </p:txBody>
      </p:sp>
      <p:pic>
        <p:nvPicPr>
          <p:cNvPr id="6" name="Picture 4"/>
          <p:cNvPicPr>
            <a:picLocks noChangeAspect="1" noChangeArrowheads="1"/>
          </p:cNvPicPr>
          <p:nvPr/>
        </p:nvPicPr>
        <p:blipFill>
          <a:blip r:embed="rId3" cstate="print"/>
          <a:srcRect l="682"/>
          <a:stretch>
            <a:fillRect/>
          </a:stretch>
        </p:blipFill>
        <p:spPr bwMode="auto">
          <a:xfrm>
            <a:off x="10779" y="1"/>
            <a:ext cx="6612091" cy="681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en-US" dirty="0" smtClean="0">
              <a:solidFill>
                <a:srgbClr val="FFFF00"/>
              </a:solidFill>
            </a:endParaRPr>
          </a:p>
        </p:txBody>
      </p:sp>
      <p:sp>
        <p:nvSpPr>
          <p:cNvPr id="13315" name="Rectangle 3"/>
          <p:cNvSpPr>
            <a:spLocks noGrp="1" noChangeArrowheads="1"/>
          </p:cNvSpPr>
          <p:nvPr>
            <p:ph type="body" idx="1"/>
          </p:nvPr>
        </p:nvSpPr>
        <p:spPr>
          <a:xfrm>
            <a:off x="457200" y="620486"/>
            <a:ext cx="8229600" cy="4525963"/>
          </a:xfrm>
        </p:spPr>
        <p:txBody>
          <a:bodyPr/>
          <a:lstStyle/>
          <a:p>
            <a:r>
              <a:rPr lang="en-US" sz="2400" b="1" dirty="0" err="1" smtClean="0">
                <a:solidFill>
                  <a:srgbClr val="FFFF00"/>
                </a:solidFill>
              </a:rPr>
              <a:t>Psa</a:t>
            </a:r>
            <a:r>
              <a:rPr lang="en-US" sz="2400" b="1" dirty="0" smtClean="0">
                <a:solidFill>
                  <a:srgbClr val="FFFF00"/>
                </a:solidFill>
              </a:rPr>
              <a:t> 19:1  To the chief Musician, A Psalm of David. The heavens declare the glory of God; and the firmament </a:t>
            </a:r>
            <a:r>
              <a:rPr lang="en-US" sz="2400" b="1" dirty="0" err="1" smtClean="0">
                <a:solidFill>
                  <a:srgbClr val="FFFF00"/>
                </a:solidFill>
              </a:rPr>
              <a:t>sheweth</a:t>
            </a:r>
            <a:r>
              <a:rPr lang="en-US" sz="2400" b="1" dirty="0" smtClean="0">
                <a:solidFill>
                  <a:srgbClr val="FFFF00"/>
                </a:solidFill>
              </a:rPr>
              <a:t> his </a:t>
            </a:r>
            <a:r>
              <a:rPr lang="en-US" sz="2400" b="1" dirty="0" err="1" smtClean="0">
                <a:solidFill>
                  <a:srgbClr val="FFFF00"/>
                </a:solidFill>
              </a:rPr>
              <a:t>handywork</a:t>
            </a:r>
            <a:r>
              <a:rPr lang="en-US" sz="2400" b="1" dirty="0" smtClean="0">
                <a:solidFill>
                  <a:srgbClr val="FFFF00"/>
                </a:solidFill>
              </a:rPr>
              <a:t>. </a:t>
            </a:r>
          </a:p>
          <a:p>
            <a:r>
              <a:rPr lang="en-US" sz="2400" dirty="0" err="1" smtClean="0">
                <a:solidFill>
                  <a:srgbClr val="FFFF00"/>
                </a:solidFill>
              </a:rPr>
              <a:t>Psa</a:t>
            </a:r>
            <a:r>
              <a:rPr lang="en-US" sz="2400" dirty="0" smtClean="0">
                <a:solidFill>
                  <a:srgbClr val="FFFF00"/>
                </a:solidFill>
              </a:rPr>
              <a:t> 19:2  Day unto day </a:t>
            </a:r>
            <a:r>
              <a:rPr lang="en-US" sz="2400" dirty="0" err="1" smtClean="0">
                <a:solidFill>
                  <a:srgbClr val="FFFF00"/>
                </a:solidFill>
              </a:rPr>
              <a:t>uttereth</a:t>
            </a:r>
            <a:r>
              <a:rPr lang="en-US" sz="2400" dirty="0" smtClean="0">
                <a:solidFill>
                  <a:srgbClr val="FFFF00"/>
                </a:solidFill>
              </a:rPr>
              <a:t> speech, and night unto night </a:t>
            </a:r>
            <a:r>
              <a:rPr lang="en-US" sz="2400" dirty="0" err="1" smtClean="0">
                <a:solidFill>
                  <a:srgbClr val="FFFF00"/>
                </a:solidFill>
              </a:rPr>
              <a:t>sheweth</a:t>
            </a:r>
            <a:r>
              <a:rPr lang="en-US" sz="2400" dirty="0" smtClean="0">
                <a:solidFill>
                  <a:srgbClr val="FFFF00"/>
                </a:solidFill>
              </a:rPr>
              <a:t> knowledge. </a:t>
            </a:r>
          </a:p>
          <a:p>
            <a:r>
              <a:rPr lang="en-US" sz="2400" dirty="0" err="1" smtClean="0">
                <a:solidFill>
                  <a:srgbClr val="FFFF00"/>
                </a:solidFill>
              </a:rPr>
              <a:t>Psa</a:t>
            </a:r>
            <a:r>
              <a:rPr lang="en-US" sz="2400" dirty="0" smtClean="0">
                <a:solidFill>
                  <a:srgbClr val="FFFF00"/>
                </a:solidFill>
              </a:rPr>
              <a:t> 19:3  </a:t>
            </a:r>
            <a:r>
              <a:rPr lang="en-US" sz="2400" i="1" dirty="0" smtClean="0">
                <a:solidFill>
                  <a:srgbClr val="FFFF00"/>
                </a:solidFill>
              </a:rPr>
              <a:t>There is no speech nor language, where their voice is not heard. </a:t>
            </a:r>
          </a:p>
          <a:p>
            <a:r>
              <a:rPr lang="en-US" sz="2400" dirty="0" err="1" smtClean="0">
                <a:solidFill>
                  <a:srgbClr val="FFFF00"/>
                </a:solidFill>
              </a:rPr>
              <a:t>Psa</a:t>
            </a:r>
            <a:r>
              <a:rPr lang="en-US" sz="2400" dirty="0" smtClean="0">
                <a:solidFill>
                  <a:srgbClr val="FFFF00"/>
                </a:solidFill>
              </a:rPr>
              <a:t> 19:4  Their line is gone out through all the earth, and their words to the end of the world. In them hath he set a tabernacle for the sun, </a:t>
            </a:r>
          </a:p>
          <a:p>
            <a:r>
              <a:rPr lang="en-US" sz="2400" dirty="0" err="1" smtClean="0">
                <a:solidFill>
                  <a:srgbClr val="FFFF00"/>
                </a:solidFill>
              </a:rPr>
              <a:t>Psa</a:t>
            </a:r>
            <a:r>
              <a:rPr lang="en-US" sz="2400" dirty="0" smtClean="0">
                <a:solidFill>
                  <a:srgbClr val="FFFF00"/>
                </a:solidFill>
              </a:rPr>
              <a:t> 19:5  Which </a:t>
            </a:r>
            <a:r>
              <a:rPr lang="en-US" sz="2400" i="1" dirty="0" smtClean="0">
                <a:solidFill>
                  <a:srgbClr val="FFFF00"/>
                </a:solidFill>
              </a:rPr>
              <a:t>is as a bridegroom coming out of his chamber, and </a:t>
            </a:r>
            <a:r>
              <a:rPr lang="en-US" sz="2400" i="1" dirty="0" err="1" smtClean="0">
                <a:solidFill>
                  <a:srgbClr val="FFFF00"/>
                </a:solidFill>
              </a:rPr>
              <a:t>rejoiceth</a:t>
            </a:r>
            <a:r>
              <a:rPr lang="en-US" sz="2400" i="1" dirty="0" smtClean="0">
                <a:solidFill>
                  <a:srgbClr val="FFFF00"/>
                </a:solidFill>
              </a:rPr>
              <a:t> as a strong man to run a race. </a:t>
            </a:r>
          </a:p>
          <a:p>
            <a:r>
              <a:rPr lang="en-US" sz="2400" dirty="0" err="1" smtClean="0">
                <a:solidFill>
                  <a:srgbClr val="FFFF00"/>
                </a:solidFill>
              </a:rPr>
              <a:t>Psa</a:t>
            </a:r>
            <a:r>
              <a:rPr lang="en-US" sz="2400" dirty="0" smtClean="0">
                <a:solidFill>
                  <a:srgbClr val="FFFF00"/>
                </a:solidFill>
              </a:rPr>
              <a:t> 19:6  His going forth </a:t>
            </a:r>
            <a:r>
              <a:rPr lang="en-US" sz="2400" i="1" dirty="0" smtClean="0">
                <a:solidFill>
                  <a:srgbClr val="FFFF00"/>
                </a:solidFill>
              </a:rPr>
              <a:t>is from the end of the heaven, and his circuit unto the ends of it: and there is nothing hid from the heat thereof. </a:t>
            </a:r>
          </a:p>
          <a:p>
            <a:pPr eaLnBrk="1" hangingPunct="1"/>
            <a:endParaRPr lang="en-US" sz="2400" dirty="0" smtClean="0">
              <a:solidFill>
                <a:srgbClr val="FFFF00"/>
              </a:solidFill>
            </a:endParaRPr>
          </a:p>
        </p:txBody>
      </p:sp>
      <p:sp>
        <p:nvSpPr>
          <p:cNvPr id="13316" name="Rectangle 4"/>
          <p:cNvSpPr>
            <a:spLocks noChangeArrowheads="1"/>
          </p:cNvSpPr>
          <p:nvPr/>
        </p:nvSpPr>
        <p:spPr bwMode="auto">
          <a:xfrm>
            <a:off x="6781800" y="304800"/>
            <a:ext cx="1905000" cy="5410200"/>
          </a:xfrm>
          <a:prstGeom prst="rect">
            <a:avLst/>
          </a:prstGeom>
          <a:noFill/>
          <a:ln w="9525">
            <a:noFill/>
            <a:miter lim="800000"/>
            <a:headEnd/>
            <a:tailEnd/>
          </a:ln>
        </p:spPr>
        <p:txBody>
          <a:bodyPr>
            <a:spAutoFit/>
          </a:bodyPr>
          <a:lstStyle/>
          <a:p>
            <a:r>
              <a:rPr lang="en-US" sz="1400" b="1"/>
              <a:t>I</a:t>
            </a:r>
            <a:r>
              <a:rPr lang="en-US" sz="1400"/>
              <a:t>—Separate place towards the West—100 cubits.</a:t>
            </a:r>
          </a:p>
          <a:p>
            <a:r>
              <a:rPr lang="en-US" sz="1400" b="1"/>
              <a:t>R R R</a:t>
            </a:r>
            <a:r>
              <a:rPr lang="en-US" sz="1400"/>
              <a:t>—Cella flanking the inner court “over against” separate place and “before” the building (e e e) towards the North, entered from the Outer Court. See plate II. for the position of this building.</a:t>
            </a:r>
          </a:p>
          <a:p>
            <a:r>
              <a:rPr lang="en-US" sz="1400" b="1"/>
              <a:t>S S S</a:t>
            </a:r>
            <a:r>
              <a:rPr lang="en-US" sz="1400"/>
              <a:t>—Cella flanking the inner court on the cast and west, corresponding with those on the north and south.</a:t>
            </a:r>
          </a:p>
          <a:p>
            <a:r>
              <a:rPr lang="en-US" sz="1400" b="1"/>
              <a:t>m m m</a:t>
            </a:r>
            <a:r>
              <a:rPr lang="en-US" sz="1400"/>
              <a:t>—Fence before cella, 50 cubits long.</a:t>
            </a:r>
          </a:p>
          <a:p>
            <a:r>
              <a:rPr lang="en-US" sz="1400" b="1"/>
              <a:t>p p p</a:t>
            </a:r>
            <a:r>
              <a:rPr lang="en-US" sz="1400"/>
              <a:t>—Porches of the Court.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endParaRPr lang="en-US" smtClean="0"/>
          </a:p>
        </p:txBody>
      </p:sp>
      <p:sp>
        <p:nvSpPr>
          <p:cNvPr id="14339" name="Rectangle 3"/>
          <p:cNvSpPr>
            <a:spLocks noGrp="1" noChangeArrowheads="1"/>
          </p:cNvSpPr>
          <p:nvPr>
            <p:ph type="body" idx="1"/>
          </p:nvPr>
        </p:nvSpPr>
        <p:spPr/>
        <p:txBody>
          <a:bodyPr/>
          <a:lstStyle/>
          <a:p>
            <a:pPr eaLnBrk="1" hangingPunct="1"/>
            <a:endParaRPr lang="en-US" smtClean="0"/>
          </a:p>
        </p:txBody>
      </p:sp>
      <p:pic>
        <p:nvPicPr>
          <p:cNvPr id="14340" name="Picture 4"/>
          <p:cNvPicPr>
            <a:picLocks noChangeAspect="1" noChangeArrowheads="1"/>
          </p:cNvPicPr>
          <p:nvPr/>
        </p:nvPicPr>
        <p:blipFill>
          <a:blip r:embed="rId3" cstate="print"/>
          <a:srcRect b="16304"/>
          <a:stretch>
            <a:fillRect/>
          </a:stretch>
        </p:blipFill>
        <p:spPr bwMode="auto">
          <a:xfrm>
            <a:off x="-493713" y="420569"/>
            <a:ext cx="10131425" cy="64374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en-US" smtClean="0"/>
          </a:p>
        </p:txBody>
      </p:sp>
      <p:sp>
        <p:nvSpPr>
          <p:cNvPr id="15363" name="Rectangle 3"/>
          <p:cNvSpPr>
            <a:spLocks noGrp="1" noChangeArrowheads="1"/>
          </p:cNvSpPr>
          <p:nvPr>
            <p:ph type="body" idx="1"/>
          </p:nvPr>
        </p:nvSpPr>
        <p:spPr/>
        <p:txBody>
          <a:bodyPr/>
          <a:lstStyle/>
          <a:p>
            <a:pPr eaLnBrk="1" hangingPunct="1"/>
            <a:endParaRPr lang="en-US" smtClean="0"/>
          </a:p>
        </p:txBody>
      </p:sp>
      <p:pic>
        <p:nvPicPr>
          <p:cNvPr id="15364" name="Picture 5" descr="StoaAttalos32"/>
          <p:cNvPicPr>
            <a:picLocks noChangeAspect="1" noChangeArrowheads="1"/>
          </p:cNvPicPr>
          <p:nvPr/>
        </p:nvPicPr>
        <p:blipFill>
          <a:blip r:embed="rId3" cstate="print"/>
          <a:srcRect/>
          <a:stretch>
            <a:fillRect/>
          </a:stretch>
        </p:blipFill>
        <p:spPr bwMode="auto">
          <a:xfrm>
            <a:off x="1731963" y="2466975"/>
            <a:ext cx="5773737" cy="3781425"/>
          </a:xfrm>
          <a:prstGeom prst="rect">
            <a:avLst/>
          </a:prstGeom>
          <a:noFill/>
          <a:ln w="9525">
            <a:noFill/>
            <a:miter lim="800000"/>
            <a:headEnd/>
            <a:tailEnd/>
          </a:ln>
        </p:spPr>
      </p:pic>
      <p:sp>
        <p:nvSpPr>
          <p:cNvPr id="15365" name="Text Box 6"/>
          <p:cNvSpPr txBox="1">
            <a:spLocks noChangeArrowheads="1"/>
          </p:cNvSpPr>
          <p:nvPr/>
        </p:nvSpPr>
        <p:spPr bwMode="auto">
          <a:xfrm>
            <a:off x="714375" y="209550"/>
            <a:ext cx="7372350" cy="2289175"/>
          </a:xfrm>
          <a:prstGeom prst="rect">
            <a:avLst/>
          </a:prstGeom>
          <a:noFill/>
          <a:ln w="9525">
            <a:noFill/>
            <a:miter lim="800000"/>
            <a:headEnd/>
            <a:tailEnd/>
          </a:ln>
        </p:spPr>
        <p:txBody>
          <a:bodyPr>
            <a:spAutoFit/>
          </a:bodyPr>
          <a:lstStyle/>
          <a:p>
            <a:pPr>
              <a:spcBef>
                <a:spcPct val="50000"/>
              </a:spcBef>
            </a:pPr>
            <a:r>
              <a:rPr lang="en-US" dirty="0">
                <a:solidFill>
                  <a:srgbClr val="FFFF00"/>
                </a:solidFill>
              </a:rPr>
              <a:t>The </a:t>
            </a:r>
            <a:r>
              <a:rPr lang="en-US" dirty="0" err="1">
                <a:solidFill>
                  <a:srgbClr val="FFFF00"/>
                </a:solidFill>
              </a:rPr>
              <a:t>stoa</a:t>
            </a:r>
            <a:r>
              <a:rPr lang="en-US" dirty="0">
                <a:solidFill>
                  <a:srgbClr val="FFFF00"/>
                </a:solidFill>
              </a:rPr>
              <a:t> of </a:t>
            </a:r>
            <a:r>
              <a:rPr lang="en-US" dirty="0" err="1">
                <a:solidFill>
                  <a:srgbClr val="FFFF00"/>
                </a:solidFill>
              </a:rPr>
              <a:t>Attalos</a:t>
            </a:r>
            <a:r>
              <a:rPr lang="en-US" dirty="0">
                <a:solidFill>
                  <a:srgbClr val="FFFF00"/>
                </a:solidFill>
              </a:rPr>
              <a:t> was originally built along the Athenian Agora in 150 BCE. It functioned as a commercial center and a shelter for wealthy and influential Athenians. The photograph </a:t>
            </a:r>
            <a:r>
              <a:rPr lang="en-US" dirty="0" smtClean="0">
                <a:solidFill>
                  <a:srgbClr val="FFFF00"/>
                </a:solidFill>
              </a:rPr>
              <a:t>below is </a:t>
            </a:r>
            <a:r>
              <a:rPr lang="en-US" dirty="0">
                <a:solidFill>
                  <a:srgbClr val="FFFF00"/>
                </a:solidFill>
              </a:rPr>
              <a:t>of the lower level of a modern reconstruction of this ancient structure. The </a:t>
            </a:r>
            <a:r>
              <a:rPr lang="en-US" dirty="0" err="1">
                <a:solidFill>
                  <a:srgbClr val="FFFF00"/>
                </a:solidFill>
              </a:rPr>
              <a:t>stoa</a:t>
            </a:r>
            <a:r>
              <a:rPr lang="en-US" dirty="0">
                <a:solidFill>
                  <a:srgbClr val="FFFF00"/>
                </a:solidFill>
              </a:rPr>
              <a:t> of </a:t>
            </a:r>
            <a:r>
              <a:rPr lang="en-US" dirty="0" err="1">
                <a:solidFill>
                  <a:srgbClr val="FFFF00"/>
                </a:solidFill>
              </a:rPr>
              <a:t>Attalos</a:t>
            </a:r>
            <a:r>
              <a:rPr lang="en-US" dirty="0">
                <a:solidFill>
                  <a:srgbClr val="FFFF00"/>
                </a:solidFill>
              </a:rPr>
              <a:t> consisted of two stories with a Doric colonnade on the ground floor, and an Ionic upper colonnade with a balustrade. On both levels, there exist rooms behind the colonnades. The </a:t>
            </a:r>
            <a:r>
              <a:rPr lang="en-US" dirty="0" err="1">
                <a:solidFill>
                  <a:srgbClr val="FFFF00"/>
                </a:solidFill>
              </a:rPr>
              <a:t>stoas</a:t>
            </a:r>
            <a:r>
              <a:rPr lang="en-US" dirty="0">
                <a:solidFill>
                  <a:srgbClr val="FFFF00"/>
                </a:solidFill>
              </a:rPr>
              <a:t> in Herod's Temple no doubt resembled the </a:t>
            </a:r>
            <a:r>
              <a:rPr lang="en-US" dirty="0" err="1">
                <a:solidFill>
                  <a:srgbClr val="FFFF00"/>
                </a:solidFill>
              </a:rPr>
              <a:t>stoa</a:t>
            </a:r>
            <a:r>
              <a:rPr lang="en-US" dirty="0">
                <a:solidFill>
                  <a:srgbClr val="FFFF00"/>
                </a:solidFill>
              </a:rPr>
              <a:t> of </a:t>
            </a:r>
            <a:r>
              <a:rPr lang="en-US" dirty="0" err="1">
                <a:solidFill>
                  <a:srgbClr val="FFFF00"/>
                </a:solidFill>
              </a:rPr>
              <a:t>Attalos</a:t>
            </a:r>
            <a:r>
              <a:rPr lang="en-US" dirty="0">
                <a:solidFill>
                  <a:srgbClr val="FFFF00"/>
                </a:solidFill>
              </a:rPr>
              <a:t> in many respects.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smtClean="0">
                <a:solidFill>
                  <a:srgbClr val="FFFF00"/>
                </a:solidFill>
              </a:rPr>
              <a:t>Plan of the Gate</a:t>
            </a:r>
          </a:p>
        </p:txBody>
      </p:sp>
      <p:sp>
        <p:nvSpPr>
          <p:cNvPr id="16387" name="Rectangle 3"/>
          <p:cNvSpPr>
            <a:spLocks noGrp="1" noChangeArrowheads="1"/>
          </p:cNvSpPr>
          <p:nvPr>
            <p:ph type="body" idx="1"/>
          </p:nvPr>
        </p:nvSpPr>
        <p:spPr/>
        <p:txBody>
          <a:bodyPr/>
          <a:lstStyle/>
          <a:p>
            <a:pPr eaLnBrk="1" hangingPunct="1"/>
            <a:endParaRPr lang="en-US" smtClean="0"/>
          </a:p>
        </p:txBody>
      </p:sp>
      <p:pic>
        <p:nvPicPr>
          <p:cNvPr id="16388" name="Picture 4"/>
          <p:cNvPicPr>
            <a:picLocks noChangeAspect="1" noChangeArrowheads="1"/>
          </p:cNvPicPr>
          <p:nvPr/>
        </p:nvPicPr>
        <p:blipFill>
          <a:blip r:embed="rId3" cstate="print"/>
          <a:srcRect b="14972"/>
          <a:stretch>
            <a:fillRect/>
          </a:stretch>
        </p:blipFill>
        <p:spPr bwMode="auto">
          <a:xfrm>
            <a:off x="0" y="1163638"/>
            <a:ext cx="9144000" cy="5694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en-US" smtClean="0"/>
          </a:p>
        </p:txBody>
      </p:sp>
      <p:sp>
        <p:nvSpPr>
          <p:cNvPr id="17411" name="Rectangle 3"/>
          <p:cNvSpPr>
            <a:spLocks noGrp="1" noChangeArrowheads="1"/>
          </p:cNvSpPr>
          <p:nvPr>
            <p:ph type="body" idx="1"/>
          </p:nvPr>
        </p:nvSpPr>
        <p:spPr/>
        <p:txBody>
          <a:bodyPr/>
          <a:lstStyle/>
          <a:p>
            <a:pPr eaLnBrk="1" hangingPunct="1"/>
            <a:endParaRPr lang="en-US" smtClean="0"/>
          </a:p>
        </p:txBody>
      </p:sp>
      <p:pic>
        <p:nvPicPr>
          <p:cNvPr id="17412" name="Picture 4"/>
          <p:cNvPicPr>
            <a:picLocks noChangeAspect="1" noChangeArrowheads="1"/>
          </p:cNvPicPr>
          <p:nvPr/>
        </p:nvPicPr>
        <p:blipFill>
          <a:blip r:embed="rId3" cstate="print"/>
          <a:srcRect/>
          <a:stretch>
            <a:fillRect/>
          </a:stretch>
        </p:blipFill>
        <p:spPr bwMode="auto">
          <a:xfrm>
            <a:off x="0" y="-236538"/>
            <a:ext cx="9144000" cy="7246938"/>
          </a:xfrm>
          <a:prstGeom prst="rect">
            <a:avLst/>
          </a:prstGeom>
          <a:noFill/>
          <a:ln w="9525">
            <a:noFill/>
            <a:miter lim="800000"/>
            <a:headEnd/>
            <a:tailEnd/>
          </a:ln>
        </p:spPr>
      </p:pic>
      <p:sp>
        <p:nvSpPr>
          <p:cNvPr id="17413" name="Text Box 5"/>
          <p:cNvSpPr txBox="1">
            <a:spLocks noChangeArrowheads="1"/>
          </p:cNvSpPr>
          <p:nvPr/>
        </p:nvSpPr>
        <p:spPr bwMode="auto">
          <a:xfrm>
            <a:off x="533400" y="304800"/>
            <a:ext cx="3276600" cy="641350"/>
          </a:xfrm>
          <a:prstGeom prst="rect">
            <a:avLst/>
          </a:prstGeom>
          <a:noFill/>
          <a:ln w="9525">
            <a:noFill/>
            <a:miter lim="800000"/>
            <a:headEnd/>
            <a:tailEnd/>
          </a:ln>
        </p:spPr>
        <p:txBody>
          <a:bodyPr>
            <a:spAutoFit/>
          </a:bodyPr>
          <a:lstStyle/>
          <a:p>
            <a:pPr>
              <a:spcBef>
                <a:spcPct val="50000"/>
              </a:spcBef>
            </a:pPr>
            <a:r>
              <a:rPr lang="en-US"/>
              <a:t>Perspective drawing of the Gate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dirty="0" smtClean="0">
                <a:solidFill>
                  <a:srgbClr val="FFFF00"/>
                </a:solidFill>
              </a:rPr>
              <a:t>Court yard</a:t>
            </a:r>
          </a:p>
        </p:txBody>
      </p:sp>
      <p:sp>
        <p:nvSpPr>
          <p:cNvPr id="18435" name="Rectangle 3"/>
          <p:cNvSpPr>
            <a:spLocks noGrp="1" noChangeArrowheads="1"/>
          </p:cNvSpPr>
          <p:nvPr>
            <p:ph type="body" idx="1"/>
          </p:nvPr>
        </p:nvSpPr>
        <p:spPr/>
        <p:txBody>
          <a:bodyPr/>
          <a:lstStyle/>
          <a:p>
            <a:pPr eaLnBrk="1" hangingPunct="1"/>
            <a:endParaRPr lang="en-US" smtClean="0"/>
          </a:p>
        </p:txBody>
      </p:sp>
      <p:pic>
        <p:nvPicPr>
          <p:cNvPr id="18436" name="Picture 4"/>
          <p:cNvPicPr>
            <a:picLocks noChangeAspect="1" noChangeArrowheads="1"/>
          </p:cNvPicPr>
          <p:nvPr/>
        </p:nvPicPr>
        <p:blipFill>
          <a:blip r:embed="rId3" cstate="print"/>
          <a:srcRect b="12500"/>
          <a:stretch>
            <a:fillRect/>
          </a:stretch>
        </p:blipFill>
        <p:spPr bwMode="auto">
          <a:xfrm>
            <a:off x="0" y="1787525"/>
            <a:ext cx="9159875" cy="4308475"/>
          </a:xfrm>
          <a:prstGeom prst="rect">
            <a:avLst/>
          </a:prstGeom>
          <a:noFill/>
          <a:ln w="9525">
            <a:noFill/>
            <a:miter lim="800000"/>
            <a:headEnd/>
            <a:tailEnd/>
          </a:ln>
        </p:spPr>
      </p:pic>
      <p:sp>
        <p:nvSpPr>
          <p:cNvPr id="18437" name="Rectangle 5"/>
          <p:cNvSpPr>
            <a:spLocks noChangeArrowheads="1"/>
          </p:cNvSpPr>
          <p:nvPr/>
        </p:nvSpPr>
        <p:spPr bwMode="auto">
          <a:xfrm>
            <a:off x="2743200" y="2260600"/>
            <a:ext cx="3429000" cy="3276600"/>
          </a:xfrm>
          <a:prstGeom prst="rect">
            <a:avLst/>
          </a:prstGeom>
          <a:solidFill>
            <a:srgbClr val="FFFF00">
              <a:alpha val="41176"/>
            </a:srgbClr>
          </a:solidFill>
          <a:ln w="9525">
            <a:solidFill>
              <a:schemeClr val="tx1"/>
            </a:solidFill>
            <a:miter lim="800000"/>
            <a:headEnd/>
            <a:tailEnd/>
          </a:ln>
        </p:spPr>
        <p:txBody>
          <a:bodyPr wrap="none" anchor="ctr"/>
          <a:lstStyle/>
          <a:p>
            <a:endParaRPr lang="en-US"/>
          </a:p>
        </p:txBody>
      </p:sp>
      <p:sp>
        <p:nvSpPr>
          <p:cNvPr id="18438" name="Text Box 6"/>
          <p:cNvSpPr txBox="1">
            <a:spLocks noChangeArrowheads="1"/>
          </p:cNvSpPr>
          <p:nvPr/>
        </p:nvSpPr>
        <p:spPr bwMode="auto">
          <a:xfrm>
            <a:off x="3152775" y="5657850"/>
            <a:ext cx="3409950" cy="366713"/>
          </a:xfrm>
          <a:prstGeom prst="rect">
            <a:avLst/>
          </a:prstGeom>
          <a:noFill/>
          <a:ln w="9525">
            <a:noFill/>
            <a:miter lim="800000"/>
            <a:headEnd/>
            <a:tailEnd/>
          </a:ln>
        </p:spPr>
        <p:txBody>
          <a:bodyPr>
            <a:spAutoFit/>
          </a:bodyPr>
          <a:lstStyle/>
          <a:p>
            <a:pPr>
              <a:spcBef>
                <a:spcPct val="50000"/>
              </a:spcBef>
            </a:pPr>
            <a:r>
              <a:rPr lang="en-US" i="1"/>
              <a:t>Floor line of Outer Court</a:t>
            </a:r>
          </a:p>
        </p:txBody>
      </p:sp>
      <p:sp>
        <p:nvSpPr>
          <p:cNvPr id="18439" name="Line 7"/>
          <p:cNvSpPr>
            <a:spLocks noChangeShapeType="1"/>
          </p:cNvSpPr>
          <p:nvPr/>
        </p:nvSpPr>
        <p:spPr bwMode="auto">
          <a:xfrm flipV="1">
            <a:off x="3790950" y="5534025"/>
            <a:ext cx="323850" cy="257175"/>
          </a:xfrm>
          <a:prstGeom prst="line">
            <a:avLst/>
          </a:prstGeom>
          <a:noFill/>
          <a:ln w="28575">
            <a:solidFill>
              <a:srgbClr val="FF3300"/>
            </a:solidFill>
            <a:round/>
            <a:headEnd/>
            <a:tailEnd type="triangle" w="med" len="med"/>
          </a:ln>
        </p:spPr>
        <p:txBody>
          <a:bodyPr/>
          <a:lstStyle/>
          <a:p>
            <a:endParaRPr lang="en-US"/>
          </a:p>
        </p:txBody>
      </p:sp>
      <p:sp>
        <p:nvSpPr>
          <p:cNvPr id="18440" name="Text Box 8"/>
          <p:cNvSpPr txBox="1">
            <a:spLocks noChangeArrowheads="1"/>
          </p:cNvSpPr>
          <p:nvPr/>
        </p:nvSpPr>
        <p:spPr bwMode="auto">
          <a:xfrm>
            <a:off x="4076700" y="4238625"/>
            <a:ext cx="1066800" cy="366713"/>
          </a:xfrm>
          <a:prstGeom prst="rect">
            <a:avLst/>
          </a:prstGeom>
          <a:noFill/>
          <a:ln w="9525">
            <a:noFill/>
            <a:miter lim="800000"/>
            <a:headEnd/>
            <a:tailEnd/>
          </a:ln>
        </p:spPr>
        <p:txBody>
          <a:bodyPr>
            <a:spAutoFit/>
          </a:bodyPr>
          <a:lstStyle/>
          <a:p>
            <a:pPr>
              <a:spcBef>
                <a:spcPct val="50000"/>
              </a:spcBef>
            </a:pPr>
            <a:r>
              <a:rPr lang="en-US" i="1"/>
              <a:t>200 feet</a:t>
            </a:r>
          </a:p>
        </p:txBody>
      </p:sp>
      <p:sp>
        <p:nvSpPr>
          <p:cNvPr id="18441" name="Line 9"/>
          <p:cNvSpPr>
            <a:spLocks noChangeShapeType="1"/>
          </p:cNvSpPr>
          <p:nvPr/>
        </p:nvSpPr>
        <p:spPr bwMode="auto">
          <a:xfrm>
            <a:off x="5038725" y="4457700"/>
            <a:ext cx="1114425" cy="0"/>
          </a:xfrm>
          <a:prstGeom prst="line">
            <a:avLst/>
          </a:prstGeom>
          <a:noFill/>
          <a:ln w="9525">
            <a:solidFill>
              <a:schemeClr val="tx1"/>
            </a:solidFill>
            <a:round/>
            <a:headEnd/>
            <a:tailEnd type="triangle" w="med" len="med"/>
          </a:ln>
        </p:spPr>
        <p:txBody>
          <a:bodyPr/>
          <a:lstStyle/>
          <a:p>
            <a:endParaRPr lang="en-US"/>
          </a:p>
        </p:txBody>
      </p:sp>
      <p:sp>
        <p:nvSpPr>
          <p:cNvPr id="18442" name="Line 10"/>
          <p:cNvSpPr>
            <a:spLocks noChangeShapeType="1"/>
          </p:cNvSpPr>
          <p:nvPr/>
        </p:nvSpPr>
        <p:spPr bwMode="auto">
          <a:xfrm flipH="1">
            <a:off x="2800350" y="4448175"/>
            <a:ext cx="1343025"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en-US" smtClean="0"/>
          </a:p>
        </p:txBody>
      </p:sp>
      <p:sp>
        <p:nvSpPr>
          <p:cNvPr id="19459" name="Rectangle 3"/>
          <p:cNvSpPr>
            <a:spLocks noGrp="1" noChangeArrowheads="1"/>
          </p:cNvSpPr>
          <p:nvPr>
            <p:ph type="body" idx="1"/>
          </p:nvPr>
        </p:nvSpPr>
        <p:spPr/>
        <p:txBody>
          <a:bodyPr/>
          <a:lstStyle/>
          <a:p>
            <a:pPr eaLnBrk="1" hangingPunct="1"/>
            <a:endParaRPr lang="en-US" smtClean="0"/>
          </a:p>
        </p:txBody>
      </p:sp>
      <p:pic>
        <p:nvPicPr>
          <p:cNvPr id="19460" name="Picture 4"/>
          <p:cNvPicPr>
            <a:picLocks noChangeAspect="1" noChangeArrowheads="1"/>
          </p:cNvPicPr>
          <p:nvPr/>
        </p:nvPicPr>
        <p:blipFill>
          <a:blip r:embed="rId3" cstate="print"/>
          <a:srcRect/>
          <a:stretch>
            <a:fillRect/>
          </a:stretch>
        </p:blipFill>
        <p:spPr bwMode="auto">
          <a:xfrm>
            <a:off x="0" y="0"/>
            <a:ext cx="9144000" cy="6832600"/>
          </a:xfrm>
          <a:prstGeom prst="rect">
            <a:avLst/>
          </a:prstGeom>
          <a:noFill/>
          <a:ln w="9525">
            <a:noFill/>
            <a:miter lim="800000"/>
            <a:headEnd/>
            <a:tailEnd/>
          </a:ln>
        </p:spPr>
      </p:pic>
      <p:sp>
        <p:nvSpPr>
          <p:cNvPr id="19461" name="Freeform 6"/>
          <p:cNvSpPr>
            <a:spLocks/>
          </p:cNvSpPr>
          <p:nvPr/>
        </p:nvSpPr>
        <p:spPr bwMode="auto">
          <a:xfrm>
            <a:off x="152400" y="4495800"/>
            <a:ext cx="8839200" cy="2209800"/>
          </a:xfrm>
          <a:custGeom>
            <a:avLst/>
            <a:gdLst>
              <a:gd name="T0" fmla="*/ 0 w 5568"/>
              <a:gd name="T1" fmla="*/ 1392 h 1392"/>
              <a:gd name="T2" fmla="*/ 0 w 5568"/>
              <a:gd name="T3" fmla="*/ 912 h 1392"/>
              <a:gd name="T4" fmla="*/ 3120 w 5568"/>
              <a:gd name="T5" fmla="*/ 0 h 1392"/>
              <a:gd name="T6" fmla="*/ 3456 w 5568"/>
              <a:gd name="T7" fmla="*/ 0 h 1392"/>
              <a:gd name="T8" fmla="*/ 5568 w 5568"/>
              <a:gd name="T9" fmla="*/ 1296 h 1392"/>
              <a:gd name="T10" fmla="*/ 5568 w 5568"/>
              <a:gd name="T11" fmla="*/ 1392 h 1392"/>
              <a:gd name="T12" fmla="*/ 0 w 5568"/>
              <a:gd name="T13" fmla="*/ 1392 h 1392"/>
              <a:gd name="T14" fmla="*/ 0 60000 65536"/>
              <a:gd name="T15" fmla="*/ 0 60000 65536"/>
              <a:gd name="T16" fmla="*/ 0 60000 65536"/>
              <a:gd name="T17" fmla="*/ 0 60000 65536"/>
              <a:gd name="T18" fmla="*/ 0 60000 65536"/>
              <a:gd name="T19" fmla="*/ 0 60000 65536"/>
              <a:gd name="T20" fmla="*/ 0 60000 65536"/>
              <a:gd name="T21" fmla="*/ 0 w 5568"/>
              <a:gd name="T22" fmla="*/ 0 h 1392"/>
              <a:gd name="T23" fmla="*/ 5568 w 556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68" h="1392">
                <a:moveTo>
                  <a:pt x="0" y="1392"/>
                </a:moveTo>
                <a:lnTo>
                  <a:pt x="0" y="912"/>
                </a:lnTo>
                <a:lnTo>
                  <a:pt x="3120" y="0"/>
                </a:lnTo>
                <a:lnTo>
                  <a:pt x="3456" y="0"/>
                </a:lnTo>
                <a:lnTo>
                  <a:pt x="5568" y="1296"/>
                </a:lnTo>
                <a:lnTo>
                  <a:pt x="5568" y="1392"/>
                </a:lnTo>
                <a:lnTo>
                  <a:pt x="0" y="1392"/>
                </a:lnTo>
                <a:close/>
              </a:path>
            </a:pathLst>
          </a:custGeom>
          <a:solidFill>
            <a:srgbClr val="FFFF00">
              <a:alpha val="50000"/>
            </a:srgbClr>
          </a:solidFill>
          <a:ln w="9525">
            <a:solidFill>
              <a:schemeClr val="tx1"/>
            </a:solidFill>
            <a:round/>
            <a:headEnd/>
            <a:tailEnd/>
          </a:ln>
        </p:spPr>
        <p:txBody>
          <a:bodyPr/>
          <a:lstStyle/>
          <a:p>
            <a:endParaRPr lang="en-US"/>
          </a:p>
        </p:txBody>
      </p:sp>
      <p:sp>
        <p:nvSpPr>
          <p:cNvPr id="19462" name="Text Box 7"/>
          <p:cNvSpPr txBox="1">
            <a:spLocks noChangeArrowheads="1"/>
          </p:cNvSpPr>
          <p:nvPr/>
        </p:nvSpPr>
        <p:spPr bwMode="auto">
          <a:xfrm>
            <a:off x="1905000" y="990600"/>
            <a:ext cx="5562600" cy="519113"/>
          </a:xfrm>
          <a:prstGeom prst="rect">
            <a:avLst/>
          </a:prstGeom>
          <a:noFill/>
          <a:ln w="9525">
            <a:noFill/>
            <a:miter lim="800000"/>
            <a:headEnd/>
            <a:tailEnd/>
          </a:ln>
        </p:spPr>
        <p:txBody>
          <a:bodyPr>
            <a:spAutoFit/>
          </a:bodyPr>
          <a:lstStyle/>
          <a:p>
            <a:pPr>
              <a:spcBef>
                <a:spcPct val="50000"/>
              </a:spcBef>
            </a:pPr>
            <a:r>
              <a:rPr lang="en-US" sz="2800"/>
              <a:t>AAA-Outer court – 200 feet wide</a:t>
            </a:r>
          </a:p>
        </p:txBody>
      </p:sp>
      <p:sp>
        <p:nvSpPr>
          <p:cNvPr id="19463" name="Text Box 8"/>
          <p:cNvSpPr txBox="1">
            <a:spLocks noChangeArrowheads="1"/>
          </p:cNvSpPr>
          <p:nvPr/>
        </p:nvSpPr>
        <p:spPr bwMode="auto">
          <a:xfrm>
            <a:off x="3962400" y="5486400"/>
            <a:ext cx="1676400" cy="366713"/>
          </a:xfrm>
          <a:prstGeom prst="rect">
            <a:avLst/>
          </a:prstGeom>
          <a:noFill/>
          <a:ln w="9525">
            <a:noFill/>
            <a:miter lim="800000"/>
            <a:headEnd/>
            <a:tailEnd/>
          </a:ln>
        </p:spPr>
        <p:txBody>
          <a:bodyPr>
            <a:spAutoFit/>
          </a:bodyPr>
          <a:lstStyle/>
          <a:p>
            <a:pPr>
              <a:spcBef>
                <a:spcPct val="50000"/>
              </a:spcBef>
            </a:pPr>
            <a:r>
              <a:rPr lang="en-US"/>
              <a:t>200’ (100 cb.)</a:t>
            </a:r>
          </a:p>
        </p:txBody>
      </p:sp>
      <p:sp>
        <p:nvSpPr>
          <p:cNvPr id="19464" name="Line 9"/>
          <p:cNvSpPr>
            <a:spLocks noChangeShapeType="1"/>
          </p:cNvSpPr>
          <p:nvPr/>
        </p:nvSpPr>
        <p:spPr bwMode="auto">
          <a:xfrm>
            <a:off x="5486400" y="5715000"/>
            <a:ext cx="2133600" cy="0"/>
          </a:xfrm>
          <a:prstGeom prst="line">
            <a:avLst/>
          </a:prstGeom>
          <a:noFill/>
          <a:ln w="9525">
            <a:solidFill>
              <a:schemeClr val="tx1"/>
            </a:solidFill>
            <a:round/>
            <a:headEnd/>
            <a:tailEnd type="triangle" w="med" len="med"/>
          </a:ln>
        </p:spPr>
        <p:txBody>
          <a:bodyPr/>
          <a:lstStyle/>
          <a:p>
            <a:endParaRPr lang="en-US"/>
          </a:p>
        </p:txBody>
      </p:sp>
      <p:sp>
        <p:nvSpPr>
          <p:cNvPr id="19465" name="Line 10"/>
          <p:cNvSpPr>
            <a:spLocks noChangeShapeType="1"/>
          </p:cNvSpPr>
          <p:nvPr/>
        </p:nvSpPr>
        <p:spPr bwMode="auto">
          <a:xfrm flipH="1">
            <a:off x="914400" y="5715000"/>
            <a:ext cx="31242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en-US" dirty="0" smtClean="0"/>
          </a:p>
        </p:txBody>
      </p:sp>
      <p:sp>
        <p:nvSpPr>
          <p:cNvPr id="12291" name="Rectangle 3"/>
          <p:cNvSpPr>
            <a:spLocks noGrp="1" noChangeArrowheads="1"/>
          </p:cNvSpPr>
          <p:nvPr>
            <p:ph type="body" idx="1"/>
          </p:nvPr>
        </p:nvSpPr>
        <p:spPr/>
        <p:txBody>
          <a:bodyPr/>
          <a:lstStyle/>
          <a:p>
            <a:pPr eaLnBrk="1" hangingPunct="1"/>
            <a:endParaRPr lang="en-US" dirty="0" smtClean="0"/>
          </a:p>
        </p:txBody>
      </p:sp>
      <p:pic>
        <p:nvPicPr>
          <p:cNvPr id="6" name="Picture 4"/>
          <p:cNvPicPr>
            <a:picLocks noChangeAspect="1" noChangeArrowheads="1"/>
          </p:cNvPicPr>
          <p:nvPr/>
        </p:nvPicPr>
        <p:blipFill>
          <a:blip r:embed="rId3" cstate="print"/>
          <a:srcRect l="682"/>
          <a:stretch>
            <a:fillRect/>
          </a:stretch>
        </p:blipFill>
        <p:spPr bwMode="auto">
          <a:xfrm>
            <a:off x="5068389" y="444137"/>
            <a:ext cx="3609378" cy="3720941"/>
          </a:xfrm>
          <a:prstGeom prst="rect">
            <a:avLst/>
          </a:prstGeom>
          <a:ln>
            <a:noFill/>
          </a:ln>
          <a:effectLst>
            <a:softEdge rad="112500"/>
          </a:effectLst>
        </p:spPr>
      </p:pic>
      <p:sp>
        <p:nvSpPr>
          <p:cNvPr id="5" name="TextBox 4"/>
          <p:cNvSpPr txBox="1"/>
          <p:nvPr/>
        </p:nvSpPr>
        <p:spPr>
          <a:xfrm>
            <a:off x="222068" y="287382"/>
            <a:ext cx="4767943" cy="3785652"/>
          </a:xfrm>
          <a:prstGeom prst="rect">
            <a:avLst/>
          </a:prstGeom>
          <a:noFill/>
        </p:spPr>
        <p:txBody>
          <a:bodyPr wrap="square" rtlCol="0">
            <a:spAutoFit/>
          </a:bodyPr>
          <a:lstStyle/>
          <a:p>
            <a:r>
              <a:rPr lang="en-US" sz="2000" dirty="0" smtClean="0">
                <a:solidFill>
                  <a:srgbClr val="FFFF00"/>
                </a:solidFill>
              </a:rPr>
              <a:t>In </a:t>
            </a:r>
            <a:r>
              <a:rPr lang="en-US" sz="2000" i="1" dirty="0" smtClean="0">
                <a:solidFill>
                  <a:srgbClr val="FFFF00"/>
                </a:solidFill>
              </a:rPr>
              <a:t>The </a:t>
            </a:r>
            <a:r>
              <a:rPr lang="en-US" sz="2000" i="1" dirty="0" err="1" smtClean="0">
                <a:solidFill>
                  <a:srgbClr val="FFFF00"/>
                </a:solidFill>
              </a:rPr>
              <a:t>Christadelphian</a:t>
            </a:r>
            <a:r>
              <a:rPr lang="en-US" sz="2000" i="1" dirty="0" smtClean="0">
                <a:solidFill>
                  <a:srgbClr val="FFFF00"/>
                </a:solidFill>
              </a:rPr>
              <a:t>, June 1923, Bro. </a:t>
            </a:r>
            <a:r>
              <a:rPr lang="en-US" sz="2000" i="1" dirty="0" err="1" smtClean="0">
                <a:solidFill>
                  <a:srgbClr val="FFFF00"/>
                </a:solidFill>
              </a:rPr>
              <a:t>Sulley</a:t>
            </a:r>
            <a:r>
              <a:rPr lang="en-US" sz="2000" i="1" dirty="0" smtClean="0">
                <a:solidFill>
                  <a:srgbClr val="FFFF00"/>
                </a:solidFill>
              </a:rPr>
              <a:t> </a:t>
            </a:r>
            <a:r>
              <a:rPr lang="en-US" sz="2000" dirty="0" smtClean="0">
                <a:solidFill>
                  <a:srgbClr val="FFFF00"/>
                </a:solidFill>
              </a:rPr>
              <a:t>wrote: "...I may add that years ago, Dr. Thomas wrote an article showing that the Temple of Ezekiel's prophecy would be a very large building.    Also one of my great privileges was to have on loan one of Dr. Thomas' old Bibles in which passages were carefully</a:t>
            </a:r>
          </a:p>
          <a:p>
            <a:r>
              <a:rPr lang="en-US" sz="2000" dirty="0" smtClean="0">
                <a:solidFill>
                  <a:srgbClr val="FFFF00"/>
                </a:solidFill>
              </a:rPr>
              <a:t>marked. In the margin of the 40</a:t>
            </a:r>
            <a:r>
              <a:rPr lang="en-US" sz="2000" baseline="30000" dirty="0" smtClean="0">
                <a:solidFill>
                  <a:srgbClr val="FFFF00"/>
                </a:solidFill>
              </a:rPr>
              <a:t>th</a:t>
            </a:r>
            <a:r>
              <a:rPr lang="en-US" sz="2000" dirty="0" smtClean="0">
                <a:solidFill>
                  <a:srgbClr val="FFFF00"/>
                </a:solidFill>
              </a:rPr>
              <a:t> chapter of Ezekiel he had noted the measure of the building as so many </a:t>
            </a:r>
            <a:r>
              <a:rPr lang="en-US" sz="2000" i="1" dirty="0" smtClean="0">
                <a:solidFill>
                  <a:srgbClr val="FFFF00"/>
                </a:solidFill>
              </a:rPr>
              <a:t>reeds, turning it into English feet: 500 reeds, not </a:t>
            </a:r>
            <a:r>
              <a:rPr lang="en-US" sz="2000" dirty="0" smtClean="0">
                <a:solidFill>
                  <a:srgbClr val="FFFF00"/>
                </a:solidFill>
              </a:rPr>
              <a:t>cubits."</a:t>
            </a:r>
          </a:p>
        </p:txBody>
      </p:sp>
      <p:sp>
        <p:nvSpPr>
          <p:cNvPr id="7" name="TextBox 6"/>
          <p:cNvSpPr txBox="1"/>
          <p:nvPr/>
        </p:nvSpPr>
        <p:spPr>
          <a:xfrm>
            <a:off x="209004" y="4232365"/>
            <a:ext cx="8934995" cy="2677656"/>
          </a:xfrm>
          <a:prstGeom prst="rect">
            <a:avLst/>
          </a:prstGeom>
          <a:noFill/>
        </p:spPr>
        <p:txBody>
          <a:bodyPr wrap="square" rtlCol="0">
            <a:spAutoFit/>
          </a:bodyPr>
          <a:lstStyle/>
          <a:p>
            <a:r>
              <a:rPr lang="en-US" sz="2400" dirty="0" smtClean="0">
                <a:solidFill>
                  <a:srgbClr val="FFFF00"/>
                </a:solidFill>
              </a:rPr>
              <a:t>Bro. Thomas is quoted in </a:t>
            </a:r>
            <a:r>
              <a:rPr lang="en-US" sz="2400" i="1" dirty="0" smtClean="0">
                <a:solidFill>
                  <a:srgbClr val="FFFF00"/>
                </a:solidFill>
              </a:rPr>
              <a:t>The </a:t>
            </a:r>
            <a:r>
              <a:rPr lang="en-US" sz="2400" i="1" dirty="0" err="1" smtClean="0">
                <a:solidFill>
                  <a:srgbClr val="FFFF00"/>
                </a:solidFill>
              </a:rPr>
              <a:t>Christadelphian</a:t>
            </a:r>
            <a:r>
              <a:rPr lang="en-US" sz="2400" i="1" dirty="0" smtClean="0">
                <a:solidFill>
                  <a:srgbClr val="FFFF00"/>
                </a:solidFill>
              </a:rPr>
              <a:t>, </a:t>
            </a:r>
            <a:r>
              <a:rPr lang="en-US" sz="2400" dirty="0" smtClean="0">
                <a:solidFill>
                  <a:srgbClr val="FFFF00"/>
                </a:solidFill>
              </a:rPr>
              <a:t>1890, page 402 as stating: "The third temple which Jesus will erect on </a:t>
            </a:r>
            <a:r>
              <a:rPr lang="en-US" sz="2400" dirty="0" err="1" smtClean="0">
                <a:solidFill>
                  <a:srgbClr val="FFFF00"/>
                </a:solidFill>
              </a:rPr>
              <a:t>Moriah</a:t>
            </a:r>
            <a:r>
              <a:rPr lang="en-US" sz="2400" dirty="0" smtClean="0">
                <a:solidFill>
                  <a:srgbClr val="FFFF00"/>
                </a:solidFill>
              </a:rPr>
              <a:t> will be more magnificent than any building which has yet adorned 'the city of the Great King.' It will be renowned throughout all the earth, and will be frequented as the House of Prayer for all nations who shall flow into it."</a:t>
            </a:r>
          </a:p>
          <a:p>
            <a:endParaRPr lang="en-US" sz="24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endParaRPr lang="en-US" smtClean="0"/>
          </a:p>
        </p:txBody>
      </p:sp>
      <p:sp>
        <p:nvSpPr>
          <p:cNvPr id="20483" name="Rectangle 3"/>
          <p:cNvSpPr>
            <a:spLocks noGrp="1" noChangeArrowheads="1"/>
          </p:cNvSpPr>
          <p:nvPr>
            <p:ph type="body" idx="1"/>
          </p:nvPr>
        </p:nvSpPr>
        <p:spPr/>
        <p:txBody>
          <a:bodyPr/>
          <a:lstStyle/>
          <a:p>
            <a:pPr eaLnBrk="1" hangingPunct="1"/>
            <a:endParaRPr lang="en-US" smtClean="0"/>
          </a:p>
        </p:txBody>
      </p:sp>
      <p:pic>
        <p:nvPicPr>
          <p:cNvPr id="20484" name="Picture 4"/>
          <p:cNvPicPr>
            <a:picLocks noChangeAspect="1" noChangeArrowheads="1"/>
          </p:cNvPicPr>
          <p:nvPr/>
        </p:nvPicPr>
        <p:blipFill>
          <a:blip r:embed="rId3" cstate="print"/>
          <a:srcRect t="662" b="8337"/>
          <a:stretch>
            <a:fillRect/>
          </a:stretch>
        </p:blipFill>
        <p:spPr bwMode="auto">
          <a:xfrm>
            <a:off x="0" y="0"/>
            <a:ext cx="59737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en-US" smtClean="0"/>
          </a:p>
        </p:txBody>
      </p:sp>
      <p:sp>
        <p:nvSpPr>
          <p:cNvPr id="21507" name="Rectangle 3"/>
          <p:cNvSpPr>
            <a:spLocks noGrp="1" noChangeArrowheads="1"/>
          </p:cNvSpPr>
          <p:nvPr>
            <p:ph type="body" idx="1"/>
          </p:nvPr>
        </p:nvSpPr>
        <p:spPr/>
        <p:txBody>
          <a:bodyPr/>
          <a:lstStyle/>
          <a:p>
            <a:pPr eaLnBrk="1" hangingPunct="1"/>
            <a:endParaRPr lang="en-US" smtClean="0"/>
          </a:p>
        </p:txBody>
      </p:sp>
      <p:pic>
        <p:nvPicPr>
          <p:cNvPr id="21508" name="Picture 4"/>
          <p:cNvPicPr>
            <a:picLocks noChangeAspect="1" noChangeArrowheads="1"/>
          </p:cNvPicPr>
          <p:nvPr/>
        </p:nvPicPr>
        <p:blipFill>
          <a:blip r:embed="rId3" cstate="print"/>
          <a:srcRect b="4382"/>
          <a:stretch>
            <a:fillRect/>
          </a:stretch>
        </p:blipFill>
        <p:spPr bwMode="auto">
          <a:xfrm>
            <a:off x="0" y="241300"/>
            <a:ext cx="9144000" cy="6616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sp>
        <p:nvSpPr>
          <p:cNvPr id="22531" name="Rectangle 3"/>
          <p:cNvSpPr>
            <a:spLocks noGrp="1" noChangeArrowheads="1"/>
          </p:cNvSpPr>
          <p:nvPr>
            <p:ph type="body" idx="1"/>
          </p:nvPr>
        </p:nvSpPr>
        <p:spPr/>
        <p:txBody>
          <a:bodyPr/>
          <a:lstStyle/>
          <a:p>
            <a:pPr eaLnBrk="1" hangingPunct="1"/>
            <a:endParaRPr lang="en-US" smtClean="0"/>
          </a:p>
        </p:txBody>
      </p:sp>
      <p:pic>
        <p:nvPicPr>
          <p:cNvPr id="22532" name="Picture 4"/>
          <p:cNvPicPr>
            <a:picLocks noChangeAspect="1" noChangeArrowheads="1"/>
          </p:cNvPicPr>
          <p:nvPr/>
        </p:nvPicPr>
        <p:blipFill>
          <a:blip r:embed="rId3" cstate="print"/>
          <a:srcRect l="12674"/>
          <a:stretch>
            <a:fillRect/>
          </a:stretch>
        </p:blipFill>
        <p:spPr bwMode="auto">
          <a:xfrm>
            <a:off x="4408224" y="-13648"/>
            <a:ext cx="4572000" cy="6858000"/>
          </a:xfrm>
          <a:prstGeom prst="rect">
            <a:avLst/>
          </a:prstGeom>
          <a:noFill/>
          <a:ln w="9525">
            <a:noFill/>
            <a:miter lim="800000"/>
            <a:headEnd/>
            <a:tailEnd/>
          </a:ln>
        </p:spPr>
      </p:pic>
      <p:pic>
        <p:nvPicPr>
          <p:cNvPr id="22533" name="Picture 5"/>
          <p:cNvPicPr>
            <a:picLocks noChangeAspect="1" noChangeArrowheads="1"/>
          </p:cNvPicPr>
          <p:nvPr/>
        </p:nvPicPr>
        <p:blipFill>
          <a:blip r:embed="rId4" cstate="print"/>
          <a:srcRect r="28056"/>
          <a:stretch>
            <a:fillRect/>
          </a:stretch>
        </p:blipFill>
        <p:spPr bwMode="auto">
          <a:xfrm>
            <a:off x="987425" y="533400"/>
            <a:ext cx="3432175" cy="6248400"/>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r="57521"/>
          <a:stretch>
            <a:fillRect/>
          </a:stretch>
        </p:blipFill>
        <p:spPr bwMode="auto">
          <a:xfrm>
            <a:off x="-598289" y="878072"/>
            <a:ext cx="1908476" cy="5884392"/>
          </a:xfrm>
          <a:prstGeom prst="rect">
            <a:avLst/>
          </a:prstGeom>
          <a:noFill/>
          <a:ln w="9525">
            <a:noFill/>
            <a:miter lim="800000"/>
            <a:headEnd/>
            <a:tailEnd/>
          </a:ln>
        </p:spPr>
      </p:pic>
      <p:sp>
        <p:nvSpPr>
          <p:cNvPr id="7" name="Freeform 6"/>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450376" y="27296"/>
                </a:lnTo>
                <a:lnTo>
                  <a:pt x="54591" y="1787857"/>
                </a:lnTo>
                <a:lnTo>
                  <a:pt x="0" y="1787857"/>
                </a:lnTo>
                <a:close/>
              </a:path>
            </a:pathLst>
          </a:custGeom>
          <a:gradFill flip="none" rotWithShape="1">
            <a:gsLst>
              <a:gs pos="0">
                <a:srgbClr val="8488C4"/>
              </a:gs>
              <a:gs pos="53000">
                <a:srgbClr val="D4DEFF"/>
              </a:gs>
              <a:gs pos="83000">
                <a:srgbClr val="D4DEFF"/>
              </a:gs>
              <a:gs pos="100000">
                <a:srgbClr val="96AB94"/>
              </a:gs>
            </a:gsLst>
            <a:lin ang="27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endParaRPr lang="en-US" smtClean="0"/>
          </a:p>
        </p:txBody>
      </p:sp>
      <p:sp>
        <p:nvSpPr>
          <p:cNvPr id="12291" name="Rectangle 3"/>
          <p:cNvSpPr>
            <a:spLocks noGrp="1" noChangeArrowheads="1"/>
          </p:cNvSpPr>
          <p:nvPr>
            <p:ph type="body" idx="1"/>
          </p:nvPr>
        </p:nvSpPr>
        <p:spPr/>
        <p:txBody>
          <a:bodyPr/>
          <a:lstStyle/>
          <a:p>
            <a:pPr eaLnBrk="1" hangingPunct="1"/>
            <a:endParaRPr lang="en-US" smtClean="0"/>
          </a:p>
        </p:txBody>
      </p:sp>
      <p:pic>
        <p:nvPicPr>
          <p:cNvPr id="6" name="Picture 4"/>
          <p:cNvPicPr>
            <a:picLocks noChangeAspect="1" noChangeArrowheads="1"/>
          </p:cNvPicPr>
          <p:nvPr/>
        </p:nvPicPr>
        <p:blipFill>
          <a:blip r:embed="rId3" cstate="print"/>
          <a:srcRect l="682"/>
          <a:stretch>
            <a:fillRect/>
          </a:stretch>
        </p:blipFill>
        <p:spPr bwMode="auto">
          <a:xfrm>
            <a:off x="0" y="177422"/>
            <a:ext cx="6026008" cy="62122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US" smtClean="0"/>
          </a:p>
        </p:txBody>
      </p:sp>
      <p:sp>
        <p:nvSpPr>
          <p:cNvPr id="23555" name="Rectangle 3"/>
          <p:cNvSpPr>
            <a:spLocks noGrp="1" noChangeArrowheads="1"/>
          </p:cNvSpPr>
          <p:nvPr>
            <p:ph type="body" idx="1"/>
          </p:nvPr>
        </p:nvSpPr>
        <p:spPr/>
        <p:txBody>
          <a:bodyPr/>
          <a:lstStyle/>
          <a:p>
            <a:pPr eaLnBrk="1" hangingPunct="1"/>
            <a:endParaRPr lang="en-US" smtClean="0"/>
          </a:p>
        </p:txBody>
      </p:sp>
      <p:pic>
        <p:nvPicPr>
          <p:cNvPr id="23556" name="Picture 4"/>
          <p:cNvPicPr>
            <a:picLocks noChangeAspect="1" noChangeArrowheads="1"/>
          </p:cNvPicPr>
          <p:nvPr/>
        </p:nvPicPr>
        <p:blipFill>
          <a:blip r:embed="rId3" cstate="print"/>
          <a:srcRect/>
          <a:stretch>
            <a:fillRect/>
          </a:stretch>
        </p:blipFill>
        <p:spPr bwMode="auto">
          <a:xfrm>
            <a:off x="0" y="1273175"/>
            <a:ext cx="9144000" cy="5356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endParaRPr lang="en-US" smtClean="0"/>
          </a:p>
        </p:txBody>
      </p:sp>
      <p:sp>
        <p:nvSpPr>
          <p:cNvPr id="24579" name="Rectangle 3"/>
          <p:cNvSpPr>
            <a:spLocks noGrp="1" noChangeArrowheads="1"/>
          </p:cNvSpPr>
          <p:nvPr>
            <p:ph type="body" idx="1"/>
          </p:nvPr>
        </p:nvSpPr>
        <p:spPr/>
        <p:txBody>
          <a:bodyPr/>
          <a:lstStyle/>
          <a:p>
            <a:pPr eaLnBrk="1" hangingPunct="1"/>
            <a:endParaRPr lang="en-US" smtClean="0"/>
          </a:p>
        </p:txBody>
      </p:sp>
      <p:pic>
        <p:nvPicPr>
          <p:cNvPr id="24580" name="Picture 4"/>
          <p:cNvPicPr>
            <a:picLocks noChangeAspect="1" noChangeArrowheads="1"/>
          </p:cNvPicPr>
          <p:nvPr/>
        </p:nvPicPr>
        <p:blipFill>
          <a:blip r:embed="rId3" cstate="print"/>
          <a:srcRect t="4343"/>
          <a:stretch>
            <a:fillRect/>
          </a:stretch>
        </p:blipFill>
        <p:spPr bwMode="auto">
          <a:xfrm>
            <a:off x="304800" y="0"/>
            <a:ext cx="8610600" cy="6897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smtClean="0"/>
          </a:p>
        </p:txBody>
      </p:sp>
      <p:sp>
        <p:nvSpPr>
          <p:cNvPr id="26627" name="Rectangle 3"/>
          <p:cNvSpPr>
            <a:spLocks noGrp="1" noChangeArrowheads="1"/>
          </p:cNvSpPr>
          <p:nvPr>
            <p:ph type="body" idx="1"/>
          </p:nvPr>
        </p:nvSpPr>
        <p:spPr/>
        <p:txBody>
          <a:bodyPr/>
          <a:lstStyle/>
          <a:p>
            <a:pPr eaLnBrk="1" hangingPunct="1"/>
            <a:endParaRPr lang="en-US" smtClean="0"/>
          </a:p>
        </p:txBody>
      </p:sp>
      <p:pic>
        <p:nvPicPr>
          <p:cNvPr id="26628" name="Picture 5" descr="LANDIST"/>
          <p:cNvPicPr>
            <a:picLocks noChangeAspect="1" noChangeArrowheads="1"/>
          </p:cNvPicPr>
          <p:nvPr/>
        </p:nvPicPr>
        <p:blipFill>
          <a:blip r:embed="rId3" cstate="print"/>
          <a:srcRect/>
          <a:stretch>
            <a:fillRect/>
          </a:stretch>
        </p:blipFill>
        <p:spPr bwMode="auto">
          <a:xfrm>
            <a:off x="2147888" y="571500"/>
            <a:ext cx="4867275"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pPr eaLnBrk="1" hangingPunct="1"/>
            <a:endParaRPr lang="en-US" smtClean="0"/>
          </a:p>
        </p:txBody>
      </p:sp>
      <p:sp>
        <p:nvSpPr>
          <p:cNvPr id="27651" name="Rectangle 3"/>
          <p:cNvSpPr>
            <a:spLocks noGrp="1" noChangeArrowheads="1"/>
          </p:cNvSpPr>
          <p:nvPr>
            <p:ph type="subTitle" idx="1"/>
          </p:nvPr>
        </p:nvSpPr>
        <p:spPr/>
        <p:txBody>
          <a:bodyPr/>
          <a:lstStyle/>
          <a:p>
            <a:pPr eaLnBrk="1" hangingPunct="1"/>
            <a:endParaRPr lang="en-US" smtClean="0"/>
          </a:p>
        </p:txBody>
      </p:sp>
      <p:pic>
        <p:nvPicPr>
          <p:cNvPr id="27652" name="Picture 4"/>
          <p:cNvPicPr>
            <a:picLocks noChangeAspect="1" noChangeArrowheads="1"/>
          </p:cNvPicPr>
          <p:nvPr/>
        </p:nvPicPr>
        <p:blipFill>
          <a:blip r:embed="rId3" cstate="print"/>
          <a:srcRect b="749"/>
          <a:stretch>
            <a:fillRect/>
          </a:stretch>
        </p:blipFill>
        <p:spPr bwMode="auto">
          <a:xfrm>
            <a:off x="-240911" y="1"/>
            <a:ext cx="956823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6" name="Picture 14" descr="File:Vancouver Wall Centre.jpg"/>
          <p:cNvPicPr>
            <a:picLocks noChangeAspect="1" noChangeArrowheads="1"/>
          </p:cNvPicPr>
          <p:nvPr/>
        </p:nvPicPr>
        <p:blipFill>
          <a:blip r:embed="rId3" cstate="print"/>
          <a:srcRect/>
          <a:stretch>
            <a:fillRect/>
          </a:stretch>
        </p:blipFill>
        <p:spPr bwMode="auto">
          <a:xfrm>
            <a:off x="4737253" y="1057619"/>
            <a:ext cx="4180901" cy="5574534"/>
          </a:xfrm>
          <a:prstGeom prst="rect">
            <a:avLst/>
          </a:prstGeom>
          <a:noFill/>
        </p:spPr>
      </p:pic>
      <p:sp>
        <p:nvSpPr>
          <p:cNvPr id="28674" name="Rectangle 2"/>
          <p:cNvSpPr>
            <a:spLocks noGrp="1" noChangeArrowheads="1"/>
          </p:cNvSpPr>
          <p:nvPr>
            <p:ph type="title"/>
          </p:nvPr>
        </p:nvSpPr>
        <p:spPr/>
        <p:txBody>
          <a:bodyPr/>
          <a:lstStyle/>
          <a:p>
            <a:pPr eaLnBrk="1" hangingPunct="1"/>
            <a:endParaRPr lang="en-US" dirty="0" smtClean="0"/>
          </a:p>
        </p:txBody>
      </p:sp>
      <p:sp>
        <p:nvSpPr>
          <p:cNvPr id="28675" name="Rectangle 3"/>
          <p:cNvSpPr>
            <a:spLocks noGrp="1" noChangeArrowheads="1"/>
          </p:cNvSpPr>
          <p:nvPr>
            <p:ph type="body" idx="1"/>
          </p:nvPr>
        </p:nvSpPr>
        <p:spPr/>
        <p:txBody>
          <a:bodyPr/>
          <a:lstStyle/>
          <a:p>
            <a:pPr eaLnBrk="1" hangingPunct="1"/>
            <a:endParaRPr lang="en-US" dirty="0" smtClean="0"/>
          </a:p>
        </p:txBody>
      </p:sp>
      <p:pic>
        <p:nvPicPr>
          <p:cNvPr id="28676" name="Picture 4"/>
          <p:cNvPicPr>
            <a:picLocks noChangeAspect="1" noChangeArrowheads="1"/>
          </p:cNvPicPr>
          <p:nvPr/>
        </p:nvPicPr>
        <p:blipFill>
          <a:blip r:embed="rId4" cstate="print"/>
          <a:srcRect l="2760" t="6896" r="41536" b="8260"/>
          <a:stretch>
            <a:fillRect/>
          </a:stretch>
        </p:blipFill>
        <p:spPr bwMode="auto">
          <a:xfrm>
            <a:off x="220337" y="1046602"/>
            <a:ext cx="4286474" cy="5772841"/>
          </a:xfrm>
          <a:prstGeom prst="rect">
            <a:avLst/>
          </a:prstGeom>
          <a:noFill/>
          <a:ln w="9525">
            <a:noFill/>
            <a:miter lim="800000"/>
            <a:headEnd/>
            <a:tailEnd/>
          </a:ln>
        </p:spPr>
      </p:pic>
      <p:sp>
        <p:nvSpPr>
          <p:cNvPr id="28677" name="Text Box 5"/>
          <p:cNvSpPr txBox="1">
            <a:spLocks noChangeArrowheads="1"/>
          </p:cNvSpPr>
          <p:nvPr/>
        </p:nvSpPr>
        <p:spPr bwMode="auto">
          <a:xfrm rot="16200000">
            <a:off x="-23814" y="3505029"/>
            <a:ext cx="981075" cy="396875"/>
          </a:xfrm>
          <a:prstGeom prst="rect">
            <a:avLst/>
          </a:prstGeom>
          <a:noFill/>
          <a:ln w="9525">
            <a:noFill/>
            <a:miter lim="800000"/>
            <a:headEnd/>
            <a:tailEnd/>
          </a:ln>
        </p:spPr>
        <p:txBody>
          <a:bodyPr>
            <a:spAutoFit/>
          </a:bodyPr>
          <a:lstStyle/>
          <a:p>
            <a:pPr>
              <a:spcBef>
                <a:spcPct val="50000"/>
              </a:spcBef>
            </a:pPr>
            <a:r>
              <a:rPr lang="en-US" sz="2000" dirty="0"/>
              <a:t>480 ft.</a:t>
            </a:r>
          </a:p>
        </p:txBody>
      </p:sp>
      <p:sp>
        <p:nvSpPr>
          <p:cNvPr id="28678" name="Text Box 6"/>
          <p:cNvSpPr txBox="1">
            <a:spLocks noChangeArrowheads="1"/>
          </p:cNvSpPr>
          <p:nvPr/>
        </p:nvSpPr>
        <p:spPr bwMode="auto">
          <a:xfrm>
            <a:off x="2336437" y="1254259"/>
            <a:ext cx="981075" cy="396875"/>
          </a:xfrm>
          <a:prstGeom prst="rect">
            <a:avLst/>
          </a:prstGeom>
          <a:noFill/>
          <a:ln w="9525">
            <a:noFill/>
            <a:miter lim="800000"/>
            <a:headEnd/>
            <a:tailEnd/>
          </a:ln>
        </p:spPr>
        <p:txBody>
          <a:bodyPr>
            <a:spAutoFit/>
          </a:bodyPr>
          <a:lstStyle/>
          <a:p>
            <a:pPr>
              <a:spcBef>
                <a:spcPct val="50000"/>
              </a:spcBef>
            </a:pPr>
            <a:r>
              <a:rPr lang="en-US" sz="2000" dirty="0"/>
              <a:t>360 ft.</a:t>
            </a:r>
          </a:p>
        </p:txBody>
      </p:sp>
      <p:sp>
        <p:nvSpPr>
          <p:cNvPr id="28680" name="Text Box 11"/>
          <p:cNvSpPr txBox="1">
            <a:spLocks noChangeArrowheads="1"/>
          </p:cNvSpPr>
          <p:nvPr/>
        </p:nvSpPr>
        <p:spPr bwMode="auto">
          <a:xfrm>
            <a:off x="440679" y="-1838"/>
            <a:ext cx="8608764" cy="923330"/>
          </a:xfrm>
          <a:prstGeom prst="rect">
            <a:avLst/>
          </a:prstGeom>
          <a:noFill/>
          <a:ln w="9525">
            <a:noFill/>
            <a:miter lim="800000"/>
            <a:headEnd/>
            <a:tailEnd/>
          </a:ln>
        </p:spPr>
        <p:txBody>
          <a:bodyPr wrap="square">
            <a:spAutoFit/>
          </a:bodyPr>
          <a:lstStyle/>
          <a:p>
            <a:pPr>
              <a:spcBef>
                <a:spcPct val="50000"/>
              </a:spcBef>
            </a:pPr>
            <a:r>
              <a:rPr lang="en-US" b="1" dirty="0">
                <a:solidFill>
                  <a:srgbClr val="FFFF00"/>
                </a:solidFill>
              </a:rPr>
              <a:t>One Wall </a:t>
            </a:r>
            <a:r>
              <a:rPr lang="en-US" b="1" dirty="0" smtClean="0">
                <a:solidFill>
                  <a:srgbClr val="FFFF00"/>
                </a:solidFill>
              </a:rPr>
              <a:t>Centre</a:t>
            </a:r>
            <a:r>
              <a:rPr lang="en-US" dirty="0" smtClean="0">
                <a:solidFill>
                  <a:srgbClr val="FFFF00"/>
                </a:solidFill>
              </a:rPr>
              <a:t>- (Sheraton </a:t>
            </a:r>
            <a:r>
              <a:rPr lang="en-US" dirty="0">
                <a:solidFill>
                  <a:srgbClr val="FFFF00"/>
                </a:solidFill>
              </a:rPr>
              <a:t>Wall Centre </a:t>
            </a:r>
            <a:r>
              <a:rPr lang="en-US" dirty="0" smtClean="0">
                <a:solidFill>
                  <a:srgbClr val="FFFF00"/>
                </a:solidFill>
              </a:rPr>
              <a:t>– N. </a:t>
            </a:r>
            <a:r>
              <a:rPr lang="en-US" dirty="0">
                <a:solidFill>
                  <a:srgbClr val="FFFF00"/>
                </a:solidFill>
              </a:rPr>
              <a:t>Tower</a:t>
            </a:r>
            <a:r>
              <a:rPr lang="en-US" dirty="0" smtClean="0">
                <a:solidFill>
                  <a:srgbClr val="FFFF00"/>
                </a:solidFill>
              </a:rPr>
              <a:t>, </a:t>
            </a:r>
            <a:r>
              <a:rPr lang="en-US" dirty="0">
                <a:solidFill>
                  <a:srgbClr val="FFFF00"/>
                </a:solidFill>
              </a:rPr>
              <a:t>the </a:t>
            </a:r>
            <a:r>
              <a:rPr lang="en-US" dirty="0" smtClean="0">
                <a:solidFill>
                  <a:srgbClr val="FFFF00"/>
                </a:solidFill>
              </a:rPr>
              <a:t>second-tallest </a:t>
            </a:r>
            <a:r>
              <a:rPr lang="en-US" dirty="0">
                <a:solidFill>
                  <a:srgbClr val="FFFF00"/>
                </a:solidFill>
              </a:rPr>
              <a:t>building in Vancouver, British Columbia, Canada. </a:t>
            </a:r>
            <a:r>
              <a:rPr lang="en-US" dirty="0" smtClean="0">
                <a:solidFill>
                  <a:srgbClr val="FFFF00"/>
                </a:solidFill>
              </a:rPr>
              <a:t>48 </a:t>
            </a:r>
            <a:r>
              <a:rPr lang="en-US" dirty="0" err="1" smtClean="0">
                <a:solidFill>
                  <a:srgbClr val="FFFF00"/>
                </a:solidFill>
              </a:rPr>
              <a:t>storeys</a:t>
            </a:r>
            <a:r>
              <a:rPr lang="en-US" dirty="0" smtClean="0">
                <a:solidFill>
                  <a:srgbClr val="FFFF00"/>
                </a:solidFill>
              </a:rPr>
              <a:t>; 491 ft., 150 m. </a:t>
            </a:r>
            <a:r>
              <a:rPr lang="en-US" dirty="0" err="1" smtClean="0">
                <a:solidFill>
                  <a:srgbClr val="FFFF00"/>
                </a:solidFill>
              </a:rPr>
              <a:t>Req’d</a:t>
            </a:r>
            <a:r>
              <a:rPr lang="en-US" dirty="0" smtClean="0">
                <a:solidFill>
                  <a:srgbClr val="FFFF00"/>
                </a:solidFill>
              </a:rPr>
              <a:t> a 75’ deep excavation; Only 11’ taller than the Corner Towers of the House of Prayer</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en-US" smtClean="0"/>
          </a:p>
        </p:txBody>
      </p:sp>
      <p:sp>
        <p:nvSpPr>
          <p:cNvPr id="29699" name="Rectangle 3"/>
          <p:cNvSpPr>
            <a:spLocks noGrp="1" noChangeArrowheads="1"/>
          </p:cNvSpPr>
          <p:nvPr>
            <p:ph type="body" idx="1"/>
          </p:nvPr>
        </p:nvSpPr>
        <p:spPr/>
        <p:txBody>
          <a:bodyPr/>
          <a:lstStyle/>
          <a:p>
            <a:pPr eaLnBrk="1" hangingPunct="1"/>
            <a:endParaRPr lang="en-US" smtClean="0"/>
          </a:p>
        </p:txBody>
      </p:sp>
      <p:pic>
        <p:nvPicPr>
          <p:cNvPr id="29700" name="Picture 4"/>
          <p:cNvPicPr>
            <a:picLocks noChangeAspect="1" noChangeArrowheads="1"/>
          </p:cNvPicPr>
          <p:nvPr/>
        </p:nvPicPr>
        <p:blipFill>
          <a:blip r:embed="rId3" cstate="print"/>
          <a:srcRect r="41536"/>
          <a:stretch>
            <a:fillRect/>
          </a:stretch>
        </p:blipFill>
        <p:spPr bwMode="auto">
          <a:xfrm>
            <a:off x="1284288" y="38100"/>
            <a:ext cx="3165475" cy="4787900"/>
          </a:xfrm>
          <a:prstGeom prst="rect">
            <a:avLst/>
          </a:prstGeom>
          <a:noFill/>
          <a:ln w="9525">
            <a:noFill/>
            <a:miter lim="800000"/>
            <a:headEnd/>
            <a:tailEnd/>
          </a:ln>
        </p:spPr>
      </p:pic>
      <p:sp>
        <p:nvSpPr>
          <p:cNvPr id="29701" name="Text Box 5"/>
          <p:cNvSpPr txBox="1">
            <a:spLocks noChangeArrowheads="1"/>
          </p:cNvSpPr>
          <p:nvPr/>
        </p:nvSpPr>
        <p:spPr bwMode="auto">
          <a:xfrm rot="-5400000">
            <a:off x="138113" y="2595563"/>
            <a:ext cx="981075" cy="396875"/>
          </a:xfrm>
          <a:prstGeom prst="rect">
            <a:avLst/>
          </a:prstGeom>
          <a:noFill/>
          <a:ln w="9525">
            <a:noFill/>
            <a:miter lim="800000"/>
            <a:headEnd/>
            <a:tailEnd/>
          </a:ln>
        </p:spPr>
        <p:txBody>
          <a:bodyPr>
            <a:spAutoFit/>
          </a:bodyPr>
          <a:lstStyle/>
          <a:p>
            <a:pPr>
              <a:spcBef>
                <a:spcPct val="50000"/>
              </a:spcBef>
            </a:pPr>
            <a:r>
              <a:rPr lang="en-US" sz="2000"/>
              <a:t>480 ft.</a:t>
            </a:r>
          </a:p>
        </p:txBody>
      </p:sp>
      <p:sp>
        <p:nvSpPr>
          <p:cNvPr id="29702" name="Text Box 6"/>
          <p:cNvSpPr txBox="1">
            <a:spLocks noChangeArrowheads="1"/>
          </p:cNvSpPr>
          <p:nvPr/>
        </p:nvSpPr>
        <p:spPr bwMode="auto">
          <a:xfrm>
            <a:off x="1928813" y="538163"/>
            <a:ext cx="981075" cy="396875"/>
          </a:xfrm>
          <a:prstGeom prst="rect">
            <a:avLst/>
          </a:prstGeom>
          <a:noFill/>
          <a:ln w="9525">
            <a:noFill/>
            <a:miter lim="800000"/>
            <a:headEnd/>
            <a:tailEnd/>
          </a:ln>
        </p:spPr>
        <p:txBody>
          <a:bodyPr>
            <a:spAutoFit/>
          </a:bodyPr>
          <a:lstStyle/>
          <a:p>
            <a:pPr>
              <a:spcBef>
                <a:spcPct val="50000"/>
              </a:spcBef>
            </a:pPr>
            <a:r>
              <a:rPr lang="en-US" sz="2000"/>
              <a:t>360 ft.</a:t>
            </a:r>
          </a:p>
        </p:txBody>
      </p:sp>
      <p:pic>
        <p:nvPicPr>
          <p:cNvPr id="29703" name="Picture 9" descr="football_field"/>
          <p:cNvPicPr>
            <a:picLocks noChangeAspect="1" noChangeArrowheads="1"/>
          </p:cNvPicPr>
          <p:nvPr/>
        </p:nvPicPr>
        <p:blipFill>
          <a:blip r:embed="rId4" cstate="print"/>
          <a:srcRect/>
          <a:stretch>
            <a:fillRect/>
          </a:stretch>
        </p:blipFill>
        <p:spPr bwMode="auto">
          <a:xfrm>
            <a:off x="1657350" y="4497388"/>
            <a:ext cx="2947988" cy="1776412"/>
          </a:xfrm>
          <a:prstGeom prst="rect">
            <a:avLst/>
          </a:prstGeom>
          <a:noFill/>
          <a:ln w="9525">
            <a:noFill/>
            <a:miter lim="800000"/>
            <a:headEnd/>
            <a:tailEnd/>
          </a:ln>
        </p:spPr>
      </p:pic>
      <p:sp>
        <p:nvSpPr>
          <p:cNvPr id="29704" name="Text Box 10"/>
          <p:cNvSpPr txBox="1">
            <a:spLocks noChangeArrowheads="1"/>
          </p:cNvSpPr>
          <p:nvPr/>
        </p:nvSpPr>
        <p:spPr bwMode="auto">
          <a:xfrm>
            <a:off x="2695575" y="6429375"/>
            <a:ext cx="3667125" cy="366713"/>
          </a:xfrm>
          <a:prstGeom prst="rect">
            <a:avLst/>
          </a:prstGeom>
          <a:noFill/>
          <a:ln w="9525">
            <a:noFill/>
            <a:miter lim="800000"/>
            <a:headEnd/>
            <a:tailEnd/>
          </a:ln>
        </p:spPr>
        <p:txBody>
          <a:bodyPr>
            <a:spAutoFit/>
          </a:bodyPr>
          <a:lstStyle/>
          <a:p>
            <a:pPr>
              <a:spcBef>
                <a:spcPct val="50000"/>
              </a:spcBef>
            </a:pPr>
            <a:r>
              <a:rPr lang="en-US"/>
              <a:t>Football field Goal to Goal = 360’</a:t>
            </a:r>
          </a:p>
        </p:txBody>
      </p:sp>
      <p:pic>
        <p:nvPicPr>
          <p:cNvPr id="29705" name="Picture 11"/>
          <p:cNvPicPr>
            <a:picLocks noChangeAspect="1" noChangeArrowheads="1"/>
          </p:cNvPicPr>
          <p:nvPr/>
        </p:nvPicPr>
        <p:blipFill>
          <a:blip r:embed="rId5" cstate="print"/>
          <a:srcRect l="41536"/>
          <a:stretch>
            <a:fillRect/>
          </a:stretch>
        </p:blipFill>
        <p:spPr bwMode="auto">
          <a:xfrm>
            <a:off x="4627563" y="28575"/>
            <a:ext cx="3165475" cy="478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8569</TotalTime>
  <Words>6284</Words>
  <Application>Microsoft Office PowerPoint</Application>
  <PresentationFormat>On-screen Show (4:3)</PresentationFormat>
  <Paragraphs>495</Paragraphs>
  <Slides>82</Slides>
  <Notes>50</Notes>
  <HiddenSlides>17</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Default Design</vt:lpstr>
      <vt:lpstr>Slide 1</vt:lpstr>
      <vt:lpstr>Slide 2</vt:lpstr>
      <vt:lpstr>Slide 3</vt:lpstr>
      <vt:lpstr>Slide 4</vt:lpstr>
      <vt:lpstr>Zechariah 14:4</vt:lpstr>
      <vt:lpstr>Psalm 48:2</vt:lpstr>
      <vt:lpstr>Psalm 132:13-14</vt:lpstr>
      <vt:lpstr>Isaiah 2:2-3</vt:lpstr>
      <vt:lpstr>Slide 9</vt:lpstr>
      <vt:lpstr>Slide 10</vt:lpstr>
      <vt:lpstr>Slide 11</vt:lpstr>
      <vt:lpstr>Slide 12</vt:lpstr>
      <vt:lpstr>"Set me upon a very high mountain"</vt:lpstr>
      <vt:lpstr>The Vision…Substance or Symbol?</vt:lpstr>
      <vt:lpstr>THE HOLY OBLATION</vt:lpstr>
      <vt:lpstr>Slide 16</vt:lpstr>
      <vt:lpstr>Slide 17</vt:lpstr>
      <vt:lpstr>Slide 18</vt:lpstr>
      <vt:lpstr>Zechariah 14:9, 10</vt:lpstr>
      <vt:lpstr>Slide 20</vt:lpstr>
      <vt:lpstr>Not “Yahweh Shammah”</vt:lpstr>
      <vt:lpstr>Slide 22</vt:lpstr>
      <vt:lpstr>The Frame of a City</vt:lpstr>
      <vt:lpstr>Slide 24</vt:lpstr>
      <vt:lpstr>Slide 25</vt:lpstr>
      <vt:lpstr>Slide 26</vt:lpstr>
      <vt:lpstr>“…a man, whose appearance was like the appearance of brass…”</vt:lpstr>
      <vt:lpstr>“…a man, whose appearance was like the appearance of brass…”</vt:lpstr>
      <vt:lpstr>Slide 29</vt:lpstr>
      <vt:lpstr>Brass, the metal of Purged Flesh</vt:lpstr>
      <vt:lpstr>THE LAVER</vt:lpstr>
      <vt:lpstr>Thou Shalt Make a Laver of Brass</vt:lpstr>
      <vt:lpstr>Brass Mirrors of the Women Used</vt:lpstr>
      <vt:lpstr>Slide 34</vt:lpstr>
      <vt:lpstr>Slide 35</vt:lpstr>
      <vt:lpstr>Slide 36</vt:lpstr>
      <vt:lpstr>Bible History of Military Brass</vt:lpstr>
      <vt:lpstr>Slide 38</vt:lpstr>
      <vt:lpstr>‘Lookingglasses’= Heb. ‘marah’</vt:lpstr>
      <vt:lpstr>EZEKIEL 40:4 — THE OPENING INJUNCTION</vt:lpstr>
      <vt:lpstr>Slide 41</vt:lpstr>
      <vt:lpstr>Slide 42</vt:lpstr>
      <vt:lpstr>Slide 43</vt:lpstr>
      <vt:lpstr>Slide 44</vt:lpstr>
      <vt:lpstr>Slide 45</vt:lpstr>
      <vt:lpstr>Slide 46</vt:lpstr>
      <vt:lpstr>Heb. ‘marah’ used 4x</vt:lpstr>
      <vt:lpstr>Heb. ‘marah’ used in Ezekiel</vt:lpstr>
      <vt:lpstr>Heb. ‘marah’ used  in Daniel 4x</vt:lpstr>
      <vt:lpstr>Group identity versus individual identity in Christ </vt:lpstr>
      <vt:lpstr>“Elovisions” of the Future</vt:lpstr>
      <vt:lpstr>“Elovisions” of the Future</vt:lpstr>
      <vt:lpstr>Seeing “Reflections” of the Future that God Himself Sees and Reveals to Us</vt:lpstr>
      <vt:lpstr>Class Objectives</vt:lpstr>
      <vt:lpstr>God’s Purpose for the Kingdom</vt:lpstr>
      <vt:lpstr>Slide 56</vt:lpstr>
      <vt:lpstr>Slide 57</vt:lpstr>
      <vt:lpstr>Block Plan of the Sanctuary</vt:lpstr>
      <vt:lpstr>Slide 59</vt:lpstr>
      <vt:lpstr>Slide 60</vt:lpstr>
      <vt:lpstr>Slide 61</vt:lpstr>
      <vt:lpstr>Slide 62</vt:lpstr>
      <vt:lpstr>Block Plan of the Sanctuary</vt:lpstr>
      <vt:lpstr>Slide 64</vt:lpstr>
      <vt:lpstr>Slide 65</vt:lpstr>
      <vt:lpstr>Slide 66</vt:lpstr>
      <vt:lpstr>Slide 67</vt:lpstr>
      <vt:lpstr>Plan of the Gate</vt:lpstr>
      <vt:lpstr>Slide 69</vt:lpstr>
      <vt:lpstr>Court yard</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 Plan of the Sanctuary</dc:title>
  <dc:creator>Stan Isbell</dc:creator>
  <cp:lastModifiedBy>Stan</cp:lastModifiedBy>
  <cp:revision>193</cp:revision>
  <dcterms:created xsi:type="dcterms:W3CDTF">2006-02-04T05:15:03Z</dcterms:created>
  <dcterms:modified xsi:type="dcterms:W3CDTF">2011-08-22T15:05:14Z</dcterms:modified>
</cp:coreProperties>
</file>